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384" r:id="rId3"/>
    <p:sldId id="392" r:id="rId4"/>
    <p:sldId id="393" r:id="rId5"/>
    <p:sldId id="394" r:id="rId6"/>
    <p:sldId id="257" r:id="rId7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773" autoAdjust="0"/>
    <p:restoredTop sz="97312" autoAdjust="0"/>
  </p:normalViewPr>
  <p:slideViewPr>
    <p:cSldViewPr snapToGrid="0" snapToObjects="1">
      <p:cViewPr>
        <p:scale>
          <a:sx n="70" d="100"/>
          <a:sy n="70" d="100"/>
        </p:scale>
        <p:origin x="-618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28BED-BA2A-4A89-9604-8131B7350E6F}" type="datetimeFigureOut">
              <a:rPr lang="es-EC" smtClean="0"/>
              <a:pPr/>
              <a:t>01/03/2019</a:t>
            </a:fld>
            <a:endParaRPr lang="es-EC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D3370-5D60-4BED-877B-897C92C6F039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="" xmlns:p14="http://schemas.microsoft.com/office/powerpoint/2010/main" val="3952581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1738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37980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3081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08940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531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2549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4428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2567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85069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45348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32239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88000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421035" y="2780270"/>
            <a:ext cx="8300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Política de Estado para la Producción</a:t>
            </a:r>
            <a:endParaRPr lang="es-ES_tradnl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113028" y="5369442"/>
            <a:ext cx="414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Febrero 2019</a:t>
            </a:r>
            <a:endParaRPr lang="es-ES_tradnl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6559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dondear rectángulo de esquina del mismo lado 88"/>
          <p:cNvSpPr/>
          <p:nvPr/>
        </p:nvSpPr>
        <p:spPr>
          <a:xfrm rot="16200000" flipV="1">
            <a:off x="1605992" y="-1388566"/>
            <a:ext cx="360039" cy="3578085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/>
            <a:endParaRPr lang="es-ES" dirty="0"/>
          </a:p>
        </p:txBody>
      </p:sp>
      <p:sp>
        <p:nvSpPr>
          <p:cNvPr id="6" name="CuadroTexto 89"/>
          <p:cNvSpPr txBox="1"/>
          <p:nvPr/>
        </p:nvSpPr>
        <p:spPr>
          <a:xfrm>
            <a:off x="149458" y="201596"/>
            <a:ext cx="2019001" cy="408117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</a:rPr>
              <a:t>ANTECEDENTES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Text Box 66"/>
          <p:cNvSpPr txBox="1">
            <a:spLocks noChangeArrowheads="1"/>
          </p:cNvSpPr>
          <p:nvPr/>
        </p:nvSpPr>
        <p:spPr bwMode="gray">
          <a:xfrm>
            <a:off x="1489074" y="4019725"/>
            <a:ext cx="98980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s-EC" sz="2400" b="1" dirty="0" smtClean="0"/>
              <a:t>Elaborar Política Productiva con un enfoque integral de cadena de valor.</a:t>
            </a:r>
            <a:endParaRPr lang="en-US" sz="2400" b="1" dirty="0"/>
          </a:p>
        </p:txBody>
      </p:sp>
      <p:sp>
        <p:nvSpPr>
          <p:cNvPr id="14" name="Text Box 71"/>
          <p:cNvSpPr txBox="1">
            <a:spLocks noChangeArrowheads="1"/>
          </p:cNvSpPr>
          <p:nvPr/>
        </p:nvSpPr>
        <p:spPr bwMode="gray">
          <a:xfrm>
            <a:off x="149458" y="4967384"/>
            <a:ext cx="115234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s-EC" sz="2400" dirty="0" smtClean="0"/>
              <a:t>El comité se ha instalado en </a:t>
            </a:r>
            <a:r>
              <a:rPr lang="es-EC" sz="2400" b="1" dirty="0" smtClean="0"/>
              <a:t>10 ocasiones </a:t>
            </a:r>
            <a:r>
              <a:rPr lang="es-EC" sz="2400" dirty="0" smtClean="0"/>
              <a:t>en donde se han mostrado los avances.</a:t>
            </a:r>
            <a:endParaRPr lang="en-US" sz="2400" dirty="0"/>
          </a:p>
        </p:txBody>
      </p:sp>
      <p:sp>
        <p:nvSpPr>
          <p:cNvPr id="40" name="39 Rectángulo"/>
          <p:cNvSpPr/>
          <p:nvPr/>
        </p:nvSpPr>
        <p:spPr>
          <a:xfrm>
            <a:off x="149457" y="785813"/>
            <a:ext cx="112315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200" dirty="0" smtClean="0"/>
              <a:t>El 12 de septiembre de 2018 se creó el </a:t>
            </a:r>
            <a:r>
              <a:rPr lang="es-EC" sz="2200" b="1" dirty="0" smtClean="0"/>
              <a:t>Comité de Política de Estado para la Producción,</a:t>
            </a:r>
            <a:r>
              <a:rPr lang="es-EC" sz="2200" dirty="0" smtClean="0"/>
              <a:t> impulsado por el entonces Ministerio de Industrias y Productividad, con la presencia de los principales Directivos de las Cámaras de la Producción y  Gremios del país. </a:t>
            </a:r>
          </a:p>
          <a:p>
            <a:pPr algn="just"/>
            <a:endParaRPr lang="es-EC" sz="2200" dirty="0" smtClean="0"/>
          </a:p>
          <a:p>
            <a:pPr algn="just"/>
            <a:r>
              <a:rPr lang="es-EC" sz="2200" dirty="0" smtClean="0"/>
              <a:t>El Comité es el espacio en donde el </a:t>
            </a:r>
            <a:r>
              <a:rPr lang="es-EC" sz="2200" b="1" dirty="0" smtClean="0"/>
              <a:t>sector privado, mediante diálogo público privado, presenta propuestas de los sectores productivos. </a:t>
            </a:r>
          </a:p>
          <a:p>
            <a:endParaRPr lang="es-EC" sz="2400" dirty="0" smtClean="0"/>
          </a:p>
          <a:p>
            <a:endParaRPr lang="es-EC" sz="2400" dirty="0"/>
          </a:p>
        </p:txBody>
      </p:sp>
      <p:sp>
        <p:nvSpPr>
          <p:cNvPr id="43" name="Redondear rectángulo de esquina del mismo lado 88"/>
          <p:cNvSpPr/>
          <p:nvPr/>
        </p:nvSpPr>
        <p:spPr>
          <a:xfrm rot="16200000" flipV="1">
            <a:off x="1605992" y="1656819"/>
            <a:ext cx="360039" cy="3578085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/>
            <a:endParaRPr lang="es-ES" dirty="0"/>
          </a:p>
        </p:txBody>
      </p:sp>
      <p:sp>
        <p:nvSpPr>
          <p:cNvPr id="44" name="CuadroTexto 89"/>
          <p:cNvSpPr txBox="1"/>
          <p:nvPr/>
        </p:nvSpPr>
        <p:spPr>
          <a:xfrm>
            <a:off x="149458" y="3246981"/>
            <a:ext cx="1286173" cy="408117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</a:rPr>
              <a:t>OBJETIVO</a:t>
            </a:r>
            <a:endParaRPr lang="es-ES" sz="2200" b="1" dirty="0">
              <a:solidFill>
                <a:schemeClr val="bg1"/>
              </a:solidFill>
            </a:endParaRPr>
          </a:p>
        </p:txBody>
      </p:sp>
      <p:sp>
        <p:nvSpPr>
          <p:cNvPr id="45" name="44 Flecha derecha"/>
          <p:cNvSpPr/>
          <p:nvPr/>
        </p:nvSpPr>
        <p:spPr>
          <a:xfrm>
            <a:off x="685799" y="3962573"/>
            <a:ext cx="628650" cy="6650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="" xmlns:p14="http://schemas.microsoft.com/office/powerpoint/2010/main" val="364244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/>
          <p:cNvSpPr txBox="1">
            <a:spLocks noChangeArrowheads="1"/>
          </p:cNvSpPr>
          <p:nvPr/>
        </p:nvSpPr>
        <p:spPr bwMode="auto">
          <a:xfrm>
            <a:off x="8104540" y="24384"/>
            <a:ext cx="3944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8" rIns="91434" bIns="45718">
            <a:spAutoFit/>
          </a:bodyPr>
          <a:lstStyle/>
          <a:p>
            <a:pPr algn="r" eaLnBrk="0" hangingPunct="0"/>
            <a:r>
              <a:rPr lang="es-EC" sz="2800" b="1" dirty="0" smtClean="0">
                <a:solidFill>
                  <a:srgbClr val="767171"/>
                </a:solidFill>
                <a:latin typeface="Calibri" pitchFamily="34" charset="0"/>
              </a:rPr>
              <a:t>Entorno Productivo  </a:t>
            </a:r>
            <a:endParaRPr lang="es-EC" sz="2800" b="1" dirty="0">
              <a:solidFill>
                <a:srgbClr val="767171"/>
              </a:solidFill>
              <a:latin typeface="Calibri" pitchFamily="34" charset="0"/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83239729"/>
              </p:ext>
            </p:extLst>
          </p:nvPr>
        </p:nvGraphicFramePr>
        <p:xfrm>
          <a:off x="191070" y="507315"/>
          <a:ext cx="11805314" cy="6166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48567"/>
                <a:gridCol w="3480312"/>
                <a:gridCol w="6576435"/>
              </a:tblGrid>
              <a:tr h="491251">
                <a:tc>
                  <a:txBody>
                    <a:bodyPr/>
                    <a:lstStyle/>
                    <a:p>
                      <a:pPr algn="ctr"/>
                      <a:r>
                        <a:rPr lang="es-EC" sz="1900" dirty="0" smtClean="0"/>
                        <a:t>EJE</a:t>
                      </a:r>
                      <a:endParaRPr lang="es-EC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900" dirty="0" smtClean="0"/>
                        <a:t>REQUERIMIENTO</a:t>
                      </a:r>
                      <a:endParaRPr lang="es-EC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900" dirty="0" smtClean="0"/>
                        <a:t>LOGROS</a:t>
                      </a:r>
                      <a:endParaRPr lang="es-EC" sz="1900" dirty="0"/>
                    </a:p>
                  </a:txBody>
                  <a:tcPr/>
                </a:tc>
              </a:tr>
              <a:tr h="2839827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9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Entorno</a:t>
                      </a:r>
                      <a:r>
                        <a:rPr lang="es-EC" sz="19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Productivo</a:t>
                      </a:r>
                      <a:endParaRPr lang="es-EC" sz="19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Establecer un Marco Legal  y regulatorio  que fomente la competitividad y productividad del Ecuador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Reformas a la:</a:t>
                      </a:r>
                    </a:p>
                    <a:p>
                      <a:pPr lvl="1" algn="l"/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Ley de Fomento Productivo II, que incluye la Ley de Emprendimiento e Innovación y </a:t>
                      </a:r>
                      <a:r>
                        <a:rPr lang="es-EC" sz="1600" dirty="0" err="1" smtClean="0">
                          <a:solidFill>
                            <a:schemeClr val="tx1"/>
                          </a:solidFill>
                        </a:rPr>
                        <a:t>APPs</a:t>
                      </a: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vl="1" algn="l"/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Ley de Quiebras.</a:t>
                      </a:r>
                    </a:p>
                    <a:p>
                      <a:pPr lvl="1" algn="l"/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Ley de Pesca.</a:t>
                      </a:r>
                    </a:p>
                    <a:p>
                      <a:pPr lvl="1" algn="l"/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Reformas al COPCI para el desarrollo de polos productivos.</a:t>
                      </a:r>
                    </a:p>
                    <a:p>
                      <a:pPr lvl="1" algn="l"/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Ley de mercado de valores.</a:t>
                      </a:r>
                    </a:p>
                    <a:p>
                      <a:pPr lvl="1" algn="l"/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Reformas a Ley de calidad.</a:t>
                      </a: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09767"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Aplicar servicios públicos con costos competitivos y proyección industrial</a:t>
                      </a:r>
                      <a:endParaRPr lang="es-ES_tradnl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Socialización del pliego tarifario (ARCONEL) USD 80 MM de ahorro en consumo de energía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 eléctrica en la Industria.</a:t>
                      </a: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82559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Generar condiciones para el desarrollo productivo competitivo de las EPS  y artesanos</a:t>
                      </a:r>
                      <a:endParaRPr lang="es-ES_tradnl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 para implementación de Mi</a:t>
                      </a:r>
                      <a:r>
                        <a:rPr lang="es-EC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Primer Certificado INEN a Mipymes, Artesanos y EPS.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233917" y="404038"/>
          <a:ext cx="11674550" cy="626971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26393"/>
                <a:gridCol w="3366873"/>
                <a:gridCol w="4162647"/>
                <a:gridCol w="2918637"/>
              </a:tblGrid>
              <a:tr h="460382">
                <a:tc>
                  <a:txBody>
                    <a:bodyPr/>
                    <a:lstStyle/>
                    <a:p>
                      <a:pPr algn="ctr"/>
                      <a:r>
                        <a:rPr lang="es-EC" sz="1900" dirty="0" smtClean="0"/>
                        <a:t>EJE</a:t>
                      </a:r>
                      <a:endParaRPr lang="es-EC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900" dirty="0" smtClean="0"/>
                        <a:t>REQUERIMIENTO</a:t>
                      </a:r>
                      <a:endParaRPr lang="es-EC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900" dirty="0" smtClean="0"/>
                        <a:t>AVANCES</a:t>
                      </a:r>
                      <a:r>
                        <a:rPr lang="es-EC" sz="1900" baseline="0" dirty="0" smtClean="0"/>
                        <a:t> </a:t>
                      </a:r>
                      <a:endParaRPr lang="es-EC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900" dirty="0" smtClean="0"/>
                        <a:t>IMPACTOS </a:t>
                      </a:r>
                      <a:endParaRPr lang="es-EC" sz="1900" dirty="0"/>
                    </a:p>
                  </a:txBody>
                  <a:tcPr/>
                </a:tc>
              </a:tr>
              <a:tr h="5809336">
                <a:tc>
                  <a:txBody>
                    <a:bodyPr/>
                    <a:lstStyle/>
                    <a:p>
                      <a:endParaRPr lang="es-EC" sz="18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8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C" sz="1800" b="1" dirty="0" smtClean="0">
                          <a:solidFill>
                            <a:schemeClr val="tx1"/>
                          </a:solidFill>
                        </a:rPr>
                        <a:t>Entorno Productivo</a:t>
                      </a:r>
                      <a:r>
                        <a:rPr lang="es-EC" sz="1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EC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Generar condiciones para el desarrollo productivo competitivo de las EPS  y artesanos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Capacitación del equipo MPCEIP para aplicación de metodología "Mi Primer Certificado INEN"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105 unidades productivas en proceso para la obtención de Mi Primer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 Certificado INEN.</a:t>
                      </a: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500 certificados para EPS, </a:t>
                      </a:r>
                      <a:r>
                        <a:rPr lang="es-EC" sz="1600" dirty="0" err="1" smtClean="0">
                          <a:solidFill>
                            <a:schemeClr val="tx1"/>
                          </a:solidFill>
                        </a:rPr>
                        <a:t>Mipymes</a:t>
                      </a: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 y Artesanos</a:t>
                      </a:r>
                    </a:p>
                    <a:p>
                      <a:endParaRPr lang="es-EC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7 CuadroTexto"/>
          <p:cNvSpPr txBox="1">
            <a:spLocks noChangeArrowheads="1"/>
          </p:cNvSpPr>
          <p:nvPr/>
        </p:nvSpPr>
        <p:spPr bwMode="auto">
          <a:xfrm>
            <a:off x="8009001" y="1"/>
            <a:ext cx="3944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r" eaLnBrk="0" hangingPunct="0"/>
            <a:r>
              <a:rPr lang="es-EC" sz="2800" b="1" dirty="0">
                <a:solidFill>
                  <a:srgbClr val="767171"/>
                </a:solidFill>
                <a:latin typeface="Calibri" pitchFamily="34" charset="0"/>
              </a:rPr>
              <a:t>Entorno Productivo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63774" y="525957"/>
          <a:ext cx="11764370" cy="61733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64776"/>
                <a:gridCol w="3298632"/>
                <a:gridCol w="4162646"/>
                <a:gridCol w="2938316"/>
              </a:tblGrid>
              <a:tr h="354523"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EJE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REQUERIMIENTO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AVANCES</a:t>
                      </a:r>
                      <a:r>
                        <a:rPr lang="es-EC" baseline="0" dirty="0" smtClean="0"/>
                        <a:t> 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IMPACTOS </a:t>
                      </a:r>
                      <a:endParaRPr lang="es-EC" dirty="0"/>
                    </a:p>
                  </a:txBody>
                  <a:tcPr/>
                </a:tc>
              </a:tr>
              <a:tr h="1743074">
                <a:tc rowSpan="2">
                  <a:txBody>
                    <a:bodyPr/>
                    <a:lstStyle/>
                    <a:p>
                      <a:endParaRPr lang="es-EC" sz="18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8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8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8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8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8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C" sz="1800" b="1" dirty="0" smtClean="0">
                          <a:solidFill>
                            <a:schemeClr val="tx1"/>
                          </a:solidFill>
                        </a:rPr>
                        <a:t>Entorno Productivo</a:t>
                      </a:r>
                      <a:r>
                        <a:rPr lang="es-EC" sz="1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EC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Simplificación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 de</a:t>
                      </a: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 trámites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Propuesta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 para la simplificación de trámites productivos mediante la firma de un convenio entre</a:t>
                      </a: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 MPCEIP-PR-CAF-AEI,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  con fondos CAF.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La propuesta del convenio está en la PR para su revisión.</a:t>
                      </a: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Simplificación de procesos, tiempo y costo de trámites productivos.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Mejora del clima de inversiones e impacto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 en indicadores DB.</a:t>
                      </a: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09258"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Adquirir materias primas y bienes capital a precios internacionales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Priorización de </a:t>
                      </a:r>
                      <a:r>
                        <a:rPr lang="es-EC" sz="1600" dirty="0" err="1" smtClean="0">
                          <a:solidFill>
                            <a:schemeClr val="tx1"/>
                          </a:solidFill>
                        </a:rPr>
                        <a:t>subpartidas</a:t>
                      </a: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 arancelarias por parte de los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 sectores.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Construcción de 4 escenarios: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1.- Reducción arancelaria del 100%.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2.- Reducción arancelaria del 50%.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3.- </a:t>
                      </a:r>
                      <a:r>
                        <a:rPr lang="es-EC" sz="1600" baseline="0" dirty="0" err="1" smtClean="0">
                          <a:solidFill>
                            <a:schemeClr val="tx1"/>
                          </a:solidFill>
                        </a:rPr>
                        <a:t>Subpartidas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 con arancel mayor al 5% bajan al 5% y las del 5% no cambian.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4.-  </a:t>
                      </a:r>
                      <a:r>
                        <a:rPr lang="es-EC" sz="1600" baseline="0" dirty="0" err="1" smtClean="0">
                          <a:solidFill>
                            <a:schemeClr val="tx1"/>
                          </a:solidFill>
                        </a:rPr>
                        <a:t>Subpartidas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 con arancel mayor al 5% bajan al 5% y las del 5% se reducen al 2,5%.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1.- USD 128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 MM de inversión.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2.- USD 66 MM de inversión. </a:t>
                      </a: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3.- USD 73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 MM de inversión.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4.- USD 86 MM de inversión</a:t>
                      </a: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7 CuadroTexto"/>
          <p:cNvSpPr txBox="1">
            <a:spLocks noChangeArrowheads="1"/>
          </p:cNvSpPr>
          <p:nvPr/>
        </p:nvSpPr>
        <p:spPr bwMode="auto">
          <a:xfrm>
            <a:off x="8008999" y="0"/>
            <a:ext cx="3944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s-EC" sz="2800" b="1" dirty="0" smtClean="0">
                <a:solidFill>
                  <a:srgbClr val="767171"/>
                </a:solidFill>
                <a:latin typeface="Calibri" pitchFamily="34" charset="0"/>
              </a:rPr>
              <a:t>Entorno Productivo  </a:t>
            </a:r>
            <a:endParaRPr lang="es-EC" sz="2800" b="1" dirty="0">
              <a:solidFill>
                <a:srgbClr val="76717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749800" y="2780270"/>
            <a:ext cx="6803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 smtClean="0">
                <a:solidFill>
                  <a:schemeClr val="bg1"/>
                </a:solidFill>
              </a:rPr>
              <a:t>     GRACIAS</a:t>
            </a:r>
            <a:endParaRPr lang="es-ES_tradnl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6428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6623</TotalTime>
  <Words>438</Words>
  <Application>Microsoft Office PowerPoint</Application>
  <PresentationFormat>Personalizado</PresentationFormat>
  <Paragraphs>97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cgallardo</cp:lastModifiedBy>
  <cp:revision>483</cp:revision>
  <dcterms:created xsi:type="dcterms:W3CDTF">2018-04-27T14:38:36Z</dcterms:created>
  <dcterms:modified xsi:type="dcterms:W3CDTF">2019-03-01T16:09:28Z</dcterms:modified>
</cp:coreProperties>
</file>