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384" r:id="rId3"/>
    <p:sldId id="385" r:id="rId4"/>
    <p:sldId id="386" r:id="rId5"/>
    <p:sldId id="257" r:id="rId6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773" autoAdjust="0"/>
    <p:restoredTop sz="97312" autoAdjust="0"/>
  </p:normalViewPr>
  <p:slideViewPr>
    <p:cSldViewPr snapToGrid="0" snapToObjects="1">
      <p:cViewPr>
        <p:scale>
          <a:sx n="70" d="100"/>
          <a:sy n="70" d="100"/>
        </p:scale>
        <p:origin x="-61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28BED-BA2A-4A89-9604-8131B7350E6F}" type="datetimeFigureOut">
              <a:rPr lang="es-EC" smtClean="0"/>
              <a:pPr/>
              <a:t>01/03/2019</a:t>
            </a:fld>
            <a:endParaRPr lang="es-EC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D3370-5D60-4BED-877B-897C92C6F039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95258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1738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7980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3081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08940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531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2549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4428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2567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85069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45348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2239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88000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421035" y="2780270"/>
            <a:ext cx="8300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Política de Estado para la Producción</a:t>
            </a:r>
            <a:endParaRPr lang="es-ES_tradnl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113028" y="5369442"/>
            <a:ext cx="414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Febrero 2019</a:t>
            </a:r>
            <a:endParaRPr lang="es-ES_tradn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6559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dondear rectángulo de esquina del mismo lado 88"/>
          <p:cNvSpPr/>
          <p:nvPr/>
        </p:nvSpPr>
        <p:spPr>
          <a:xfrm rot="16200000" flipV="1">
            <a:off x="1605992" y="-1388566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/>
            <a:endParaRPr lang="es-ES" dirty="0"/>
          </a:p>
        </p:txBody>
      </p:sp>
      <p:sp>
        <p:nvSpPr>
          <p:cNvPr id="6" name="CuadroTexto 89"/>
          <p:cNvSpPr txBox="1"/>
          <p:nvPr/>
        </p:nvSpPr>
        <p:spPr>
          <a:xfrm>
            <a:off x="149458" y="201596"/>
            <a:ext cx="2019001" cy="408117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</a:rPr>
              <a:t>ANTECEDENTES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gray">
          <a:xfrm>
            <a:off x="1489074" y="4019725"/>
            <a:ext cx="9898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s-EC" sz="2400" b="1" dirty="0" smtClean="0"/>
              <a:t>Elaborar Política Productiva con un enfoque integral de cadena de valor.</a:t>
            </a:r>
            <a:endParaRPr lang="en-US" sz="2400" b="1" dirty="0"/>
          </a:p>
        </p:txBody>
      </p:sp>
      <p:sp>
        <p:nvSpPr>
          <p:cNvPr id="14" name="Text Box 71"/>
          <p:cNvSpPr txBox="1">
            <a:spLocks noChangeArrowheads="1"/>
          </p:cNvSpPr>
          <p:nvPr/>
        </p:nvSpPr>
        <p:spPr bwMode="gray">
          <a:xfrm>
            <a:off x="149458" y="4967384"/>
            <a:ext cx="115234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s-EC" sz="2400" dirty="0" smtClean="0"/>
              <a:t>El comité se ha instalado en </a:t>
            </a:r>
            <a:r>
              <a:rPr lang="es-EC" sz="2400" b="1" dirty="0" smtClean="0"/>
              <a:t>10 ocasiones </a:t>
            </a:r>
            <a:r>
              <a:rPr lang="es-EC" sz="2400" dirty="0" smtClean="0"/>
              <a:t>en donde se han mostrado los avances.</a:t>
            </a:r>
            <a:endParaRPr lang="en-US" sz="2400" dirty="0"/>
          </a:p>
        </p:txBody>
      </p:sp>
      <p:sp>
        <p:nvSpPr>
          <p:cNvPr id="40" name="39 Rectángulo"/>
          <p:cNvSpPr/>
          <p:nvPr/>
        </p:nvSpPr>
        <p:spPr>
          <a:xfrm>
            <a:off x="149457" y="785813"/>
            <a:ext cx="112315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200" dirty="0" smtClean="0"/>
              <a:t>El 12 de septiembre de 2018 se creó el </a:t>
            </a:r>
            <a:r>
              <a:rPr lang="es-EC" sz="2200" b="1" dirty="0" smtClean="0"/>
              <a:t>Comité de Política de Estado para la Producción,</a:t>
            </a:r>
            <a:r>
              <a:rPr lang="es-EC" sz="2200" dirty="0" smtClean="0"/>
              <a:t> impulsado por el entonces Ministerio de Industrias y Productividad, con la presencia de los principales Directivos de las Cámaras de la Producción y  Gremios del país. </a:t>
            </a:r>
          </a:p>
          <a:p>
            <a:pPr algn="just"/>
            <a:endParaRPr lang="es-EC" sz="2200" dirty="0" smtClean="0"/>
          </a:p>
          <a:p>
            <a:pPr algn="just"/>
            <a:r>
              <a:rPr lang="es-EC" sz="2200" dirty="0" smtClean="0"/>
              <a:t>El Comité es el espacio en donde el </a:t>
            </a:r>
            <a:r>
              <a:rPr lang="es-EC" sz="2200" b="1" dirty="0" smtClean="0"/>
              <a:t>sector privado, mediante diálogo público privado, presenta propuestas de los sectores productivos. </a:t>
            </a:r>
          </a:p>
          <a:p>
            <a:endParaRPr lang="es-EC" sz="2400" dirty="0" smtClean="0"/>
          </a:p>
          <a:p>
            <a:endParaRPr lang="es-EC" sz="2400" dirty="0"/>
          </a:p>
        </p:txBody>
      </p:sp>
      <p:sp>
        <p:nvSpPr>
          <p:cNvPr id="43" name="Redondear rectángulo de esquina del mismo lado 88"/>
          <p:cNvSpPr/>
          <p:nvPr/>
        </p:nvSpPr>
        <p:spPr>
          <a:xfrm rot="16200000" flipV="1">
            <a:off x="1605992" y="1656819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/>
            <a:endParaRPr lang="es-ES" dirty="0"/>
          </a:p>
        </p:txBody>
      </p:sp>
      <p:sp>
        <p:nvSpPr>
          <p:cNvPr id="44" name="CuadroTexto 89"/>
          <p:cNvSpPr txBox="1"/>
          <p:nvPr/>
        </p:nvSpPr>
        <p:spPr>
          <a:xfrm>
            <a:off x="149458" y="3246981"/>
            <a:ext cx="1286173" cy="408117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</a:rPr>
              <a:t>OBJETIVO</a:t>
            </a:r>
            <a:endParaRPr lang="es-ES" sz="2200" b="1" dirty="0">
              <a:solidFill>
                <a:schemeClr val="bg1"/>
              </a:solidFill>
            </a:endParaRPr>
          </a:p>
        </p:txBody>
      </p:sp>
      <p:sp>
        <p:nvSpPr>
          <p:cNvPr id="45" name="44 Flecha derecha"/>
          <p:cNvSpPr/>
          <p:nvPr/>
        </p:nvSpPr>
        <p:spPr>
          <a:xfrm>
            <a:off x="685799" y="3962573"/>
            <a:ext cx="628650" cy="6650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6424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83239729"/>
              </p:ext>
            </p:extLst>
          </p:nvPr>
        </p:nvGraphicFramePr>
        <p:xfrm>
          <a:off x="218365" y="469283"/>
          <a:ext cx="11750722" cy="6218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40481"/>
                <a:gridCol w="3464218"/>
                <a:gridCol w="6546023"/>
              </a:tblGrid>
              <a:tr h="440405">
                <a:tc>
                  <a:txBody>
                    <a:bodyPr/>
                    <a:lstStyle/>
                    <a:p>
                      <a:pPr algn="ctr"/>
                      <a:r>
                        <a:rPr lang="es-EC" sz="1800" dirty="0" smtClean="0"/>
                        <a:t>EJE</a:t>
                      </a:r>
                      <a:endParaRPr lang="es-EC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dirty="0" smtClean="0"/>
                        <a:t>REQUERIMIENTO</a:t>
                      </a:r>
                      <a:endParaRPr lang="es-EC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dirty="0" smtClean="0"/>
                        <a:t>LOGROS</a:t>
                      </a:r>
                      <a:endParaRPr lang="es-EC" sz="1800" dirty="0"/>
                    </a:p>
                  </a:txBody>
                  <a:tcPr/>
                </a:tc>
              </a:tr>
              <a:tr h="2015575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Innovación</a:t>
                      </a:r>
                      <a:endParaRPr lang="es-EC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Impulsar la innovación abierta, articulando los sectores público, privado y académico</a:t>
                      </a:r>
                      <a:endParaRPr lang="es-EC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Articulación</a:t>
                      </a: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efectiva entre sector público, privado y academia para la implementación de proyectos con innovación abierta (caso el </a:t>
                      </a:r>
                      <a:r>
                        <a:rPr lang="es-EC" sz="16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salinerito</a:t>
                      </a: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881070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Alinear el desarrollo tecnológica e innovación a las oportunidades comerciales</a:t>
                      </a:r>
                      <a:endParaRPr lang="es-ES_tradnl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Evaluación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y priorización de </a:t>
                      </a: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10 empresas  agroindustriales que recibirán AT en el 2019,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a través de KOICA.</a:t>
                      </a: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88107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Impulsar la articulación de servicios especializados en innovación para empresas</a:t>
                      </a:r>
                      <a:endParaRPr lang="es-ES_tradnl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apeo de servicios de innovación para la agroindustria.</a:t>
                      </a: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7 CuadroTexto"/>
          <p:cNvSpPr txBox="1">
            <a:spLocks noChangeArrowheads="1"/>
          </p:cNvSpPr>
          <p:nvPr/>
        </p:nvSpPr>
        <p:spPr bwMode="auto">
          <a:xfrm>
            <a:off x="8077239" y="0"/>
            <a:ext cx="3944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s-EC" sz="2800" b="1" dirty="0" smtClean="0">
                <a:solidFill>
                  <a:srgbClr val="767171"/>
                </a:solidFill>
                <a:latin typeface="Calibri" pitchFamily="34" charset="0"/>
              </a:rPr>
              <a:t>Innovación </a:t>
            </a:r>
            <a:endParaRPr lang="es-EC" sz="2800" b="1" dirty="0">
              <a:solidFill>
                <a:srgbClr val="76717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77421" y="467833"/>
          <a:ext cx="11778018" cy="626824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55594"/>
                <a:gridCol w="3407209"/>
                <a:gridCol w="4149603"/>
                <a:gridCol w="2965612"/>
              </a:tblGrid>
              <a:tr h="418677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EJE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REQUERIMIENTO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AVANCES</a:t>
                      </a:r>
                      <a:r>
                        <a:rPr lang="es-EC" baseline="0" dirty="0" smtClean="0"/>
                        <a:t> 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IMPACTOS </a:t>
                      </a:r>
                      <a:endParaRPr lang="es-EC" dirty="0"/>
                    </a:p>
                  </a:txBody>
                  <a:tcPr/>
                </a:tc>
              </a:tr>
              <a:tr h="1022824">
                <a:tc rowSpan="5">
                  <a:txBody>
                    <a:bodyPr/>
                    <a:lstStyle/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C" sz="1800" b="1" dirty="0" smtClean="0">
                          <a:solidFill>
                            <a:schemeClr val="tx1"/>
                          </a:solidFill>
                        </a:rPr>
                        <a:t>Innovación</a:t>
                      </a:r>
                      <a:endParaRPr lang="es-EC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Impulsar soluciones de innovación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agroindustrial</a:t>
                      </a: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Validación de la metodología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y herramienta de  innovación abierta en el sector lácteo (El  </a:t>
                      </a:r>
                      <a:r>
                        <a:rPr lang="es-EC" sz="1600" baseline="0" dirty="0" err="1" smtClean="0">
                          <a:solidFill>
                            <a:schemeClr val="tx1"/>
                          </a:solidFill>
                        </a:rPr>
                        <a:t>Salinerito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Las oficinas zonales se encuentran en proceso de transferencia de metodología para impulsar las soluciones de innovación abiertas a nivel sectorial  en territorio.</a:t>
                      </a: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Diversificación de oferta productiva; desarrollo de soluciones de innovación en sectores priorizados</a:t>
                      </a: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50850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Fortalecer la cultura de innovación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Socialización a gremios y Cooperación Internacional  de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soluciones de innovación sectorial.</a:t>
                      </a: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Fortalecimiento de capacidades a asociaciones en Manabí y Loja</a:t>
                      </a:r>
                    </a:p>
                  </a:txBody>
                  <a:tcPr/>
                </a:tc>
              </a:tr>
              <a:tr h="693487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Adaptar el desarrollo tecnológico e innovación a la mejora productiva industrial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Articulación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público - privado en el </a:t>
                      </a: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 lanzamiento de Desafíos Innovación Tecnológica.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 Programa de asesoramiento y soluciones tecnológicas desde Corea del Sur (TASK).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Desarrollo de capacidades tecnológicas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en </a:t>
                      </a: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10 empresas  agroindustriales.</a:t>
                      </a:r>
                    </a:p>
                  </a:txBody>
                  <a:tcPr/>
                </a:tc>
              </a:tr>
              <a:tr h="867947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Impulsar la articulación de servicios especializados en innovación para empresas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Participación del MPCEIP en mesas de trabajo para el diseño de un centro de Innovación y diseño Industrial.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Diseño de proyecto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para inversión público-privada,. Oferta integral de servicios</a:t>
                      </a: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 de innovación para la agroindustria.</a:t>
                      </a:r>
                    </a:p>
                  </a:txBody>
                  <a:tcPr/>
                </a:tc>
              </a:tr>
              <a:tr h="990827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Masificar la herramienta tecnológica 2030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Socialización de la herramienta tecnológica 2030.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Adopción de la herramienta 2030 en la política sectorial.</a:t>
                      </a:r>
                      <a:endParaRPr lang="es-EC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7 CuadroTexto"/>
          <p:cNvSpPr txBox="1">
            <a:spLocks noChangeArrowheads="1"/>
          </p:cNvSpPr>
          <p:nvPr/>
        </p:nvSpPr>
        <p:spPr bwMode="auto">
          <a:xfrm>
            <a:off x="8008999" y="-13648"/>
            <a:ext cx="3944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s-EC" sz="2800" b="1" dirty="0" smtClean="0">
                <a:solidFill>
                  <a:srgbClr val="767171"/>
                </a:solidFill>
                <a:latin typeface="Calibri" pitchFamily="34" charset="0"/>
              </a:rPr>
              <a:t>Innovación </a:t>
            </a:r>
            <a:endParaRPr lang="es-EC" sz="2800" b="1" dirty="0">
              <a:solidFill>
                <a:srgbClr val="76717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49800" y="2780270"/>
            <a:ext cx="6803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 smtClean="0">
                <a:solidFill>
                  <a:schemeClr val="bg1"/>
                </a:solidFill>
              </a:rPr>
              <a:t>     GRACIAS</a:t>
            </a:r>
            <a:endParaRPr lang="es-ES_tradnl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6428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6619</TotalTime>
  <Words>368</Words>
  <Application>Microsoft Office PowerPoint</Application>
  <PresentationFormat>Personalizado</PresentationFormat>
  <Paragraphs>74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cgallardo</cp:lastModifiedBy>
  <cp:revision>481</cp:revision>
  <dcterms:created xsi:type="dcterms:W3CDTF">2018-04-27T14:38:36Z</dcterms:created>
  <dcterms:modified xsi:type="dcterms:W3CDTF">2019-03-01T16:06:23Z</dcterms:modified>
</cp:coreProperties>
</file>