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384" r:id="rId3"/>
    <p:sldId id="385" r:id="rId4"/>
    <p:sldId id="257" r:id="rId5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773" autoAdjust="0"/>
    <p:restoredTop sz="97312" autoAdjust="0"/>
  </p:normalViewPr>
  <p:slideViewPr>
    <p:cSldViewPr snapToGrid="0" snapToObjects="1">
      <p:cViewPr>
        <p:scale>
          <a:sx n="70" d="100"/>
          <a:sy n="70" d="100"/>
        </p:scale>
        <p:origin x="-618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A28BED-BA2A-4A89-9604-8131B7350E6F}" type="datetimeFigureOut">
              <a:rPr lang="es-EC" smtClean="0"/>
              <a:pPr/>
              <a:t>01/03/2019</a:t>
            </a:fld>
            <a:endParaRPr lang="es-EC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1D3370-5D60-4BED-877B-897C92C6F039}" type="slidenum">
              <a:rPr lang="es-EC" smtClean="0"/>
              <a:pPr/>
              <a:t>‹Nº›</a:t>
            </a:fld>
            <a:endParaRPr lang="es-EC"/>
          </a:p>
        </p:txBody>
      </p:sp>
    </p:spTree>
    <p:extLst>
      <p:ext uri="{BB962C8B-B14F-4D97-AF65-F5344CB8AC3E}">
        <p14:creationId xmlns="" xmlns:p14="http://schemas.microsoft.com/office/powerpoint/2010/main" val="3952581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517384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379809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130817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089400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15318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12549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144283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25675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85069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453486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322394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880004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421035" y="2780270"/>
            <a:ext cx="83001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Política de Estado para la Producción</a:t>
            </a:r>
            <a:endParaRPr lang="es-ES_tradnl" sz="4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4113028" y="5369442"/>
            <a:ext cx="4149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Febrero 2019</a:t>
            </a:r>
            <a:endParaRPr lang="es-ES_tradnl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65595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dondear rectángulo de esquina del mismo lado 88"/>
          <p:cNvSpPr/>
          <p:nvPr/>
        </p:nvSpPr>
        <p:spPr>
          <a:xfrm rot="16200000" flipV="1">
            <a:off x="1605992" y="-1388566"/>
            <a:ext cx="360039" cy="3578085"/>
          </a:xfrm>
          <a:prstGeom prst="round2Same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891" tIns="34445" rIns="68891" bIns="34445" rtlCol="0" anchor="ctr"/>
          <a:lstStyle/>
          <a:p>
            <a:pPr algn="ctr"/>
            <a:endParaRPr lang="es-ES" dirty="0"/>
          </a:p>
        </p:txBody>
      </p:sp>
      <p:sp>
        <p:nvSpPr>
          <p:cNvPr id="6" name="CuadroTexto 89"/>
          <p:cNvSpPr txBox="1"/>
          <p:nvPr/>
        </p:nvSpPr>
        <p:spPr>
          <a:xfrm>
            <a:off x="149458" y="201596"/>
            <a:ext cx="2019001" cy="408117"/>
          </a:xfrm>
          <a:prstGeom prst="rect">
            <a:avLst/>
          </a:prstGeom>
          <a:noFill/>
        </p:spPr>
        <p:txBody>
          <a:bodyPr wrap="none" lIns="68891" tIns="34445" rIns="68891" bIns="34445" rtlCol="0">
            <a:spAutoFit/>
          </a:bodyPr>
          <a:lstStyle/>
          <a:p>
            <a:r>
              <a:rPr lang="es-ES" sz="2200" b="1" dirty="0" smtClean="0">
                <a:solidFill>
                  <a:schemeClr val="bg1"/>
                </a:solidFill>
              </a:rPr>
              <a:t>ANTECEDENTES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Text Box 66"/>
          <p:cNvSpPr txBox="1">
            <a:spLocks noChangeArrowheads="1"/>
          </p:cNvSpPr>
          <p:nvPr/>
        </p:nvSpPr>
        <p:spPr bwMode="gray">
          <a:xfrm>
            <a:off x="1489074" y="4019725"/>
            <a:ext cx="98980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s-EC" sz="2400" b="1" dirty="0" smtClean="0"/>
              <a:t>Elaborar Política Productiva con un enfoque integral de cadena de valor.</a:t>
            </a:r>
            <a:endParaRPr lang="en-US" sz="2400" b="1" dirty="0"/>
          </a:p>
        </p:txBody>
      </p:sp>
      <p:sp>
        <p:nvSpPr>
          <p:cNvPr id="14" name="Text Box 71"/>
          <p:cNvSpPr txBox="1">
            <a:spLocks noChangeArrowheads="1"/>
          </p:cNvSpPr>
          <p:nvPr/>
        </p:nvSpPr>
        <p:spPr bwMode="gray">
          <a:xfrm>
            <a:off x="149458" y="4967384"/>
            <a:ext cx="115234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s-EC" sz="2400" dirty="0" smtClean="0"/>
              <a:t>El comité se ha instalado en </a:t>
            </a:r>
            <a:r>
              <a:rPr lang="es-EC" sz="2400" b="1" dirty="0" smtClean="0"/>
              <a:t>10 ocasiones </a:t>
            </a:r>
            <a:r>
              <a:rPr lang="es-EC" sz="2400" dirty="0" smtClean="0"/>
              <a:t>en donde se han mostrado los avances.</a:t>
            </a:r>
            <a:endParaRPr lang="en-US" sz="2400" dirty="0"/>
          </a:p>
        </p:txBody>
      </p:sp>
      <p:sp>
        <p:nvSpPr>
          <p:cNvPr id="40" name="39 Rectángulo"/>
          <p:cNvSpPr/>
          <p:nvPr/>
        </p:nvSpPr>
        <p:spPr>
          <a:xfrm>
            <a:off x="149457" y="785813"/>
            <a:ext cx="1123154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C" sz="2200" dirty="0" smtClean="0"/>
              <a:t>El 12 de septiembre de 2018 se creó el </a:t>
            </a:r>
            <a:r>
              <a:rPr lang="es-EC" sz="2200" b="1" dirty="0" smtClean="0"/>
              <a:t>Comité de Política de Estado para la Producción,</a:t>
            </a:r>
            <a:r>
              <a:rPr lang="es-EC" sz="2200" dirty="0" smtClean="0"/>
              <a:t> impulsado por el entonces Ministerio de Industrias y Productividad, con la presencia de los principales Directivos de las Cámaras de la Producción y  Gremios del país. </a:t>
            </a:r>
          </a:p>
          <a:p>
            <a:pPr algn="just"/>
            <a:endParaRPr lang="es-EC" sz="2200" dirty="0" smtClean="0"/>
          </a:p>
          <a:p>
            <a:pPr algn="just"/>
            <a:r>
              <a:rPr lang="es-EC" sz="2200" dirty="0" smtClean="0"/>
              <a:t>El Comité es el espacio en donde el </a:t>
            </a:r>
            <a:r>
              <a:rPr lang="es-EC" sz="2200" b="1" dirty="0" smtClean="0"/>
              <a:t>sector privado, mediante diálogo público privado, presenta propuestas de los sectores productivos. </a:t>
            </a:r>
          </a:p>
          <a:p>
            <a:endParaRPr lang="es-EC" sz="2400" dirty="0" smtClean="0"/>
          </a:p>
          <a:p>
            <a:endParaRPr lang="es-EC" sz="2400" dirty="0"/>
          </a:p>
        </p:txBody>
      </p:sp>
      <p:sp>
        <p:nvSpPr>
          <p:cNvPr id="43" name="Redondear rectángulo de esquina del mismo lado 88"/>
          <p:cNvSpPr/>
          <p:nvPr/>
        </p:nvSpPr>
        <p:spPr>
          <a:xfrm rot="16200000" flipV="1">
            <a:off x="1605992" y="1656819"/>
            <a:ext cx="360039" cy="3578085"/>
          </a:xfrm>
          <a:prstGeom prst="round2Same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891" tIns="34445" rIns="68891" bIns="34445" rtlCol="0" anchor="ctr"/>
          <a:lstStyle/>
          <a:p>
            <a:pPr algn="ctr"/>
            <a:endParaRPr lang="es-ES" dirty="0"/>
          </a:p>
        </p:txBody>
      </p:sp>
      <p:sp>
        <p:nvSpPr>
          <p:cNvPr id="44" name="CuadroTexto 89"/>
          <p:cNvSpPr txBox="1"/>
          <p:nvPr/>
        </p:nvSpPr>
        <p:spPr>
          <a:xfrm>
            <a:off x="149458" y="3246981"/>
            <a:ext cx="1286173" cy="408117"/>
          </a:xfrm>
          <a:prstGeom prst="rect">
            <a:avLst/>
          </a:prstGeom>
          <a:noFill/>
        </p:spPr>
        <p:txBody>
          <a:bodyPr wrap="none" lIns="68891" tIns="34445" rIns="68891" bIns="34445" rtlCol="0">
            <a:spAutoFit/>
          </a:bodyPr>
          <a:lstStyle/>
          <a:p>
            <a:r>
              <a:rPr lang="es-ES" sz="2200" b="1" dirty="0" smtClean="0">
                <a:solidFill>
                  <a:schemeClr val="bg1"/>
                </a:solidFill>
              </a:rPr>
              <a:t>OBJETIVO</a:t>
            </a:r>
            <a:endParaRPr lang="es-ES" sz="2200" b="1" dirty="0">
              <a:solidFill>
                <a:schemeClr val="bg1"/>
              </a:solidFill>
            </a:endParaRPr>
          </a:p>
        </p:txBody>
      </p:sp>
      <p:sp>
        <p:nvSpPr>
          <p:cNvPr id="45" name="44 Flecha derecha"/>
          <p:cNvSpPr/>
          <p:nvPr/>
        </p:nvSpPr>
        <p:spPr>
          <a:xfrm>
            <a:off x="685799" y="3962573"/>
            <a:ext cx="628650" cy="66503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="" xmlns:p14="http://schemas.microsoft.com/office/powerpoint/2010/main" val="364244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64EA64C-0938-4BD8-B811-E03D53F991FF}"/>
              </a:ext>
            </a:extLst>
          </p:cNvPr>
          <p:cNvSpPr txBox="1"/>
          <p:nvPr/>
        </p:nvSpPr>
        <p:spPr>
          <a:xfrm>
            <a:off x="348791" y="51004"/>
            <a:ext cx="275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SECTOR: </a:t>
            </a:r>
            <a:r>
              <a:rPr lang="en-US" b="1" dirty="0" smtClean="0"/>
              <a:t>ATÚN</a:t>
            </a:r>
            <a:endParaRPr lang="en-US" b="1" dirty="0"/>
          </a:p>
        </p:txBody>
      </p:sp>
      <p:sp>
        <p:nvSpPr>
          <p:cNvPr id="5" name="7 CuadroTexto"/>
          <p:cNvSpPr txBox="1">
            <a:spLocks noChangeArrowheads="1"/>
          </p:cNvSpPr>
          <p:nvPr/>
        </p:nvSpPr>
        <p:spPr bwMode="auto">
          <a:xfrm>
            <a:off x="8104535" y="-13648"/>
            <a:ext cx="39449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s-EC" sz="2800" b="1" dirty="0">
                <a:solidFill>
                  <a:srgbClr val="767171"/>
                </a:solidFill>
                <a:latin typeface="Calibri" pitchFamily="34" charset="0"/>
              </a:rPr>
              <a:t>Política Sectorial </a:t>
            </a: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62640582"/>
              </p:ext>
            </p:extLst>
          </p:nvPr>
        </p:nvGraphicFramePr>
        <p:xfrm>
          <a:off x="177423" y="407613"/>
          <a:ext cx="11750721" cy="626613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928436"/>
                <a:gridCol w="6379319"/>
                <a:gridCol w="208280"/>
                <a:gridCol w="2234686"/>
              </a:tblGrid>
              <a:tr h="6519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PRIORIDAD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REQUERIMIENTO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IMPACTOS</a:t>
                      </a:r>
                    </a:p>
                  </a:txBody>
                  <a:tcPr/>
                </a:tc>
              </a:tr>
              <a:tr h="421112">
                <a:tc rowSpan="12">
                  <a:txBody>
                    <a:bodyPr/>
                    <a:lstStyle/>
                    <a:p>
                      <a:endParaRPr lang="es-EC" dirty="0" smtClean="0"/>
                    </a:p>
                    <a:p>
                      <a:endParaRPr lang="es-EC" dirty="0" smtClean="0"/>
                    </a:p>
                    <a:p>
                      <a:endParaRPr lang="es-EC" dirty="0" smtClean="0"/>
                    </a:p>
                    <a:p>
                      <a:endParaRPr lang="es-EC" dirty="0" smtClean="0"/>
                    </a:p>
                    <a:p>
                      <a:endParaRPr lang="es-EC" b="1" dirty="0" smtClean="0"/>
                    </a:p>
                    <a:p>
                      <a:endParaRPr lang="es-EC" b="1" dirty="0" smtClean="0"/>
                    </a:p>
                    <a:p>
                      <a:endParaRPr lang="es-EC" b="1" dirty="0" smtClean="0"/>
                    </a:p>
                    <a:p>
                      <a:endParaRPr lang="es-EC" b="1" dirty="0" smtClean="0"/>
                    </a:p>
                    <a:p>
                      <a:r>
                        <a:rPr lang="es-EC" b="1" dirty="0" smtClean="0"/>
                        <a:t>Crecimiento de las</a:t>
                      </a:r>
                      <a:r>
                        <a:rPr lang="es-EC" b="1" baseline="0" dirty="0" smtClean="0"/>
                        <a:t> exportaciones.</a:t>
                      </a:r>
                    </a:p>
                    <a:p>
                      <a:r>
                        <a:rPr lang="es-EC" b="1" baseline="0" dirty="0" smtClean="0"/>
                        <a:t>Líderes en atún sostenible</a:t>
                      </a:r>
                      <a:endParaRPr lang="es-EC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/>
                        <a:t>Reducci</a:t>
                      </a:r>
                      <a:r>
                        <a:rPr lang="es-ES" sz="1600" dirty="0" err="1" smtClean="0"/>
                        <a:t>ón</a:t>
                      </a:r>
                      <a:r>
                        <a:rPr lang="es-ES" sz="1600" dirty="0" smtClean="0"/>
                        <a:t> de </a:t>
                      </a:r>
                      <a:r>
                        <a:rPr lang="es-EC" sz="1600" dirty="0" err="1" smtClean="0"/>
                        <a:t>tramitología</a:t>
                      </a:r>
                      <a:r>
                        <a:rPr lang="es-EC" sz="1600" dirty="0" smtClean="0"/>
                        <a:t>.</a:t>
                      </a:r>
                      <a:endParaRPr lang="es-EC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C" dirty="0"/>
                    </a:p>
                  </a:txBody>
                  <a:tcPr/>
                </a:tc>
                <a:tc rowSpan="12">
                  <a:txBody>
                    <a:bodyPr/>
                    <a:lstStyle/>
                    <a:p>
                      <a:endParaRPr lang="es-EC" dirty="0" smtClean="0"/>
                    </a:p>
                    <a:p>
                      <a:endParaRPr lang="es-EC" dirty="0" smtClean="0"/>
                    </a:p>
                    <a:p>
                      <a:endParaRPr lang="es-EC" sz="1600" dirty="0" smtClean="0"/>
                    </a:p>
                    <a:p>
                      <a:endParaRPr lang="es-EC" sz="1600" dirty="0" smtClean="0"/>
                    </a:p>
                    <a:p>
                      <a:endParaRPr lang="es-EC" sz="1600" dirty="0" smtClean="0"/>
                    </a:p>
                    <a:p>
                      <a:endParaRPr lang="es-EC" sz="1600" dirty="0" smtClean="0"/>
                    </a:p>
                    <a:p>
                      <a:endParaRPr lang="es-EC" sz="1600" dirty="0" smtClean="0"/>
                    </a:p>
                    <a:p>
                      <a:r>
                        <a:rPr lang="es-EC" sz="1600" dirty="0" smtClean="0"/>
                        <a:t>Mejora en sus</a:t>
                      </a:r>
                      <a:r>
                        <a:rPr lang="es-EC" sz="1600" baseline="0" dirty="0" smtClean="0"/>
                        <a:t> márgenes de utilidad.</a:t>
                      </a:r>
                    </a:p>
                    <a:p>
                      <a:endParaRPr lang="es-EC" sz="1600" baseline="0" dirty="0" smtClean="0"/>
                    </a:p>
                    <a:p>
                      <a:r>
                        <a:rPr lang="es-EC" sz="1600" baseline="0" dirty="0" smtClean="0"/>
                        <a:t>Incremento de las exportaciones.</a:t>
                      </a:r>
                    </a:p>
                    <a:p>
                      <a:endParaRPr lang="es-EC" sz="1600" baseline="0" dirty="0" smtClean="0"/>
                    </a:p>
                    <a:p>
                      <a:r>
                        <a:rPr lang="es-EC" sz="1600" baseline="0" dirty="0" smtClean="0"/>
                        <a:t>Posicionamiento a nivel mundial.</a:t>
                      </a:r>
                      <a:endParaRPr lang="es-EC" sz="1600" dirty="0"/>
                    </a:p>
                  </a:txBody>
                  <a:tcPr/>
                </a:tc>
              </a:tr>
              <a:tr h="421112">
                <a:tc vMerge="1">
                  <a:txBody>
                    <a:bodyPr/>
                    <a:lstStyle/>
                    <a:p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/>
                        <a:t>Control</a:t>
                      </a:r>
                      <a:r>
                        <a:rPr lang="es-EC" sz="1600" baseline="0" dirty="0" smtClean="0"/>
                        <a:t> de la informalidad.</a:t>
                      </a:r>
                      <a:endParaRPr lang="es-EC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C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 dirty="0"/>
                    </a:p>
                  </a:txBody>
                  <a:tcPr/>
                </a:tc>
              </a:tr>
              <a:tr h="421112">
                <a:tc vMerge="1">
                  <a:txBody>
                    <a:bodyPr/>
                    <a:lstStyle/>
                    <a:p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/>
                        <a:t>Sistema de certificación de atún</a:t>
                      </a:r>
                      <a:r>
                        <a:rPr lang="es-EC" sz="1600" baseline="0" dirty="0" smtClean="0"/>
                        <a:t> sostenible.</a:t>
                      </a:r>
                      <a:endParaRPr lang="es-EC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C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 dirty="0"/>
                    </a:p>
                  </a:txBody>
                  <a:tcPr/>
                </a:tc>
              </a:tr>
              <a:tr h="421112">
                <a:tc vMerge="1">
                  <a:txBody>
                    <a:bodyPr/>
                    <a:lstStyle/>
                    <a:p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/>
                        <a:t>Régimen</a:t>
                      </a:r>
                      <a:r>
                        <a:rPr lang="es-EC" sz="1600" baseline="0" dirty="0" smtClean="0"/>
                        <a:t> laboral adaptado al sector.</a:t>
                      </a:r>
                      <a:endParaRPr lang="es-EC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C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 dirty="0"/>
                    </a:p>
                  </a:txBody>
                  <a:tcPr/>
                </a:tc>
              </a:tr>
              <a:tr h="421112">
                <a:tc vMerge="1">
                  <a:txBody>
                    <a:bodyPr/>
                    <a:lstStyle/>
                    <a:p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/>
                        <a:t>Creaci</a:t>
                      </a:r>
                      <a:r>
                        <a:rPr lang="es-ES" sz="1600" dirty="0" err="1" smtClean="0"/>
                        <a:t>ón</a:t>
                      </a:r>
                      <a:r>
                        <a:rPr lang="es-ES" sz="1600" dirty="0" smtClean="0"/>
                        <a:t> del </a:t>
                      </a:r>
                      <a:r>
                        <a:rPr lang="es-EC" sz="1600" dirty="0" smtClean="0"/>
                        <a:t>Fondo atunero.</a:t>
                      </a:r>
                      <a:endParaRPr lang="es-EC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C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 dirty="0"/>
                    </a:p>
                  </a:txBody>
                  <a:tcPr/>
                </a:tc>
              </a:tr>
              <a:tr h="421112">
                <a:tc vMerge="1">
                  <a:txBody>
                    <a:bodyPr/>
                    <a:lstStyle/>
                    <a:p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/>
                        <a:t>Servicios básicos</a:t>
                      </a:r>
                      <a:r>
                        <a:rPr lang="es-EC" sz="1600" baseline="0" dirty="0" smtClean="0"/>
                        <a:t> de calidad.</a:t>
                      </a:r>
                      <a:endParaRPr lang="es-EC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C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 dirty="0"/>
                    </a:p>
                  </a:txBody>
                  <a:tcPr/>
                </a:tc>
              </a:tr>
              <a:tr h="423400">
                <a:tc vMerge="1">
                  <a:txBody>
                    <a:bodyPr/>
                    <a:lstStyle/>
                    <a:p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/>
                        <a:t>Devolución del </a:t>
                      </a:r>
                      <a:r>
                        <a:rPr lang="es-EC" sz="1600" baseline="0" dirty="0" smtClean="0"/>
                        <a:t> anticipo a la renta 2018.</a:t>
                      </a:r>
                      <a:endParaRPr lang="es-EC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 dirty="0"/>
                    </a:p>
                  </a:txBody>
                  <a:tcPr/>
                </a:tc>
              </a:tr>
              <a:tr h="421112">
                <a:tc vMerge="1">
                  <a:txBody>
                    <a:bodyPr/>
                    <a:lstStyle/>
                    <a:p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/>
                        <a:t>Inclusión</a:t>
                      </a:r>
                      <a:r>
                        <a:rPr lang="es-EC" sz="1600" baseline="0" dirty="0" smtClean="0"/>
                        <a:t> de partidas arancelarias para ISD e IVA.</a:t>
                      </a:r>
                      <a:endParaRPr lang="es-EC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 dirty="0"/>
                    </a:p>
                  </a:txBody>
                  <a:tcPr/>
                </a:tc>
              </a:tr>
              <a:tr h="421112">
                <a:tc vMerge="1">
                  <a:txBody>
                    <a:bodyPr/>
                    <a:lstStyle/>
                    <a:p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/>
                        <a:t>Información</a:t>
                      </a:r>
                      <a:r>
                        <a:rPr lang="es-EC" sz="1600" baseline="0" dirty="0" smtClean="0"/>
                        <a:t> de mercados.</a:t>
                      </a:r>
                      <a:endParaRPr lang="es-EC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 dirty="0"/>
                    </a:p>
                  </a:txBody>
                  <a:tcPr/>
                </a:tc>
              </a:tr>
              <a:tr h="421112">
                <a:tc vMerge="1">
                  <a:txBody>
                    <a:bodyPr/>
                    <a:lstStyle/>
                    <a:p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/>
                        <a:t>Inclusión del sector en las</a:t>
                      </a:r>
                      <a:r>
                        <a:rPr lang="es-EC" sz="1600" baseline="0" dirty="0" smtClean="0"/>
                        <a:t> negociaciones de acuerdos comerciales.</a:t>
                      </a:r>
                      <a:endParaRPr lang="es-EC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 dirty="0"/>
                    </a:p>
                  </a:txBody>
                  <a:tcPr/>
                </a:tc>
              </a:tr>
              <a:tr h="517741">
                <a:tc vMerge="1">
                  <a:txBody>
                    <a:bodyPr/>
                    <a:lstStyle/>
                    <a:p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/>
                        <a:t>Eliminación del ISD para créditos</a:t>
                      </a:r>
                      <a:r>
                        <a:rPr lang="es-EC" sz="1600" baseline="0" dirty="0" smtClean="0"/>
                        <a:t> </a:t>
                      </a:r>
                      <a:r>
                        <a:rPr lang="es-EC" sz="1600" baseline="0" dirty="0" err="1" smtClean="0"/>
                        <a:t>revolventes</a:t>
                      </a:r>
                      <a:r>
                        <a:rPr lang="es-EC" sz="1600" baseline="0" dirty="0" smtClean="0"/>
                        <a:t>.</a:t>
                      </a:r>
                      <a:endParaRPr lang="es-EC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 dirty="0"/>
                    </a:p>
                  </a:txBody>
                  <a:tcPr/>
                </a:tc>
              </a:tr>
              <a:tr h="883048">
                <a:tc vMerge="1">
                  <a:txBody>
                    <a:bodyPr/>
                    <a:lstStyle/>
                    <a:p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/>
                        <a:t>Mesa de trabajo con navieras para exportar desde Puerto</a:t>
                      </a:r>
                      <a:r>
                        <a:rPr lang="es-EC" sz="1600" baseline="0" dirty="0" smtClean="0"/>
                        <a:t> de Manta.</a:t>
                      </a:r>
                      <a:endParaRPr lang="es-EC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C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633515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749800" y="2780270"/>
            <a:ext cx="68038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400" b="1" dirty="0" smtClean="0">
                <a:solidFill>
                  <a:schemeClr val="bg1"/>
                </a:solidFill>
              </a:rPr>
              <a:t>     GRACIAS</a:t>
            </a:r>
            <a:endParaRPr lang="es-ES_tradnl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364287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6638</TotalTime>
  <Words>193</Words>
  <Application>Microsoft Office PowerPoint</Application>
  <PresentationFormat>Personalizado</PresentationFormat>
  <Paragraphs>49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Diapositiva 1</vt:lpstr>
      <vt:lpstr>Diapositiva 2</vt:lpstr>
      <vt:lpstr>Diapositiva 3</vt:lpstr>
      <vt:lpstr>Diapositiva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cgallardo</cp:lastModifiedBy>
  <cp:revision>492</cp:revision>
  <dcterms:created xsi:type="dcterms:W3CDTF">2018-04-27T14:38:36Z</dcterms:created>
  <dcterms:modified xsi:type="dcterms:W3CDTF">2019-03-01T16:25:20Z</dcterms:modified>
</cp:coreProperties>
</file>