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384" r:id="rId3"/>
    <p:sldId id="385" r:id="rId4"/>
    <p:sldId id="257" r:id="rId5"/>
  </p:sldIdLst>
  <p:sldSz cx="12192000" cy="6858000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7773" autoAdjust="0"/>
    <p:restoredTop sz="97312" autoAdjust="0"/>
  </p:normalViewPr>
  <p:slideViewPr>
    <p:cSldViewPr snapToGrid="0" snapToObjects="1">
      <p:cViewPr>
        <p:scale>
          <a:sx n="70" d="100"/>
          <a:sy n="70" d="100"/>
        </p:scale>
        <p:origin x="-618" y="-1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C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A28BED-BA2A-4A89-9604-8131B7350E6F}" type="datetimeFigureOut">
              <a:rPr lang="es-EC" smtClean="0"/>
              <a:pPr/>
              <a:t>01/03/2019</a:t>
            </a:fld>
            <a:endParaRPr lang="es-EC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C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C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1D3370-5D60-4BED-877B-897C92C6F039}" type="slidenum">
              <a:rPr lang="es-EC" smtClean="0"/>
              <a:pPr/>
              <a:t>‹Nº›</a:t>
            </a:fld>
            <a:endParaRPr lang="es-EC"/>
          </a:p>
        </p:txBody>
      </p:sp>
    </p:spTree>
    <p:extLst>
      <p:ext uri="{BB962C8B-B14F-4D97-AF65-F5344CB8AC3E}">
        <p14:creationId xmlns="" xmlns:p14="http://schemas.microsoft.com/office/powerpoint/2010/main" val="39525814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517384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1FE11-93B0-C540-B861-999BE6418E4E}" type="datetimeFigureOut">
              <a:rPr lang="es-ES_tradnl" smtClean="0"/>
              <a:pPr/>
              <a:t>01/03/2019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A5831-8528-5945-8BFE-DBF06695CB80}" type="slidenum">
              <a:rPr lang="es-ES_tradnl" smtClean="0"/>
              <a:pPr/>
              <a:t>‹Nº›</a:t>
            </a:fld>
            <a:endParaRPr lang="es-ES_tradnl"/>
          </a:p>
        </p:txBody>
      </p:sp>
    </p:spTree>
    <p:extLst>
      <p:ext uri="{BB962C8B-B14F-4D97-AF65-F5344CB8AC3E}">
        <p14:creationId xmlns="" xmlns:p14="http://schemas.microsoft.com/office/powerpoint/2010/main" val="379809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1FE11-93B0-C540-B861-999BE6418E4E}" type="datetimeFigureOut">
              <a:rPr lang="es-ES_tradnl" smtClean="0"/>
              <a:pPr/>
              <a:t>01/03/2019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A5831-8528-5945-8BFE-DBF06695CB80}" type="slidenum">
              <a:rPr lang="es-ES_tradnl" smtClean="0"/>
              <a:pPr/>
              <a:t>‹Nº›</a:t>
            </a:fld>
            <a:endParaRPr lang="es-ES_tradnl"/>
          </a:p>
        </p:txBody>
      </p:sp>
    </p:spTree>
    <p:extLst>
      <p:ext uri="{BB962C8B-B14F-4D97-AF65-F5344CB8AC3E}">
        <p14:creationId xmlns="" xmlns:p14="http://schemas.microsoft.com/office/powerpoint/2010/main" val="1130817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1FE11-93B0-C540-B861-999BE6418E4E}" type="datetimeFigureOut">
              <a:rPr lang="es-ES_tradnl" smtClean="0"/>
              <a:pPr/>
              <a:t>01/03/2019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A5831-8528-5945-8BFE-DBF06695CB80}" type="slidenum">
              <a:rPr lang="es-ES_tradnl" smtClean="0"/>
              <a:pPr/>
              <a:t>‹Nº›</a:t>
            </a:fld>
            <a:endParaRPr lang="es-ES_tradnl"/>
          </a:p>
        </p:txBody>
      </p:sp>
    </p:spTree>
    <p:extLst>
      <p:ext uri="{BB962C8B-B14F-4D97-AF65-F5344CB8AC3E}">
        <p14:creationId xmlns="" xmlns:p14="http://schemas.microsoft.com/office/powerpoint/2010/main" val="1089400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1FE11-93B0-C540-B861-999BE6418E4E}" type="datetimeFigureOut">
              <a:rPr lang="es-ES_tradnl" smtClean="0"/>
              <a:pPr/>
              <a:t>01/03/2019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A5831-8528-5945-8BFE-DBF06695CB80}" type="slidenum">
              <a:rPr lang="es-ES_tradnl" smtClean="0"/>
              <a:pPr/>
              <a:t>‹Nº›</a:t>
            </a:fld>
            <a:endParaRPr lang="es-ES_tradnl"/>
          </a:p>
        </p:txBody>
      </p:sp>
    </p:spTree>
    <p:extLst>
      <p:ext uri="{BB962C8B-B14F-4D97-AF65-F5344CB8AC3E}">
        <p14:creationId xmlns="" xmlns:p14="http://schemas.microsoft.com/office/powerpoint/2010/main" val="115318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1FE11-93B0-C540-B861-999BE6418E4E}" type="datetimeFigureOut">
              <a:rPr lang="es-ES_tradnl" smtClean="0"/>
              <a:pPr/>
              <a:t>01/03/2019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A5831-8528-5945-8BFE-DBF06695CB80}" type="slidenum">
              <a:rPr lang="es-ES_tradnl" smtClean="0"/>
              <a:pPr/>
              <a:t>‹Nº›</a:t>
            </a:fld>
            <a:endParaRPr lang="es-ES_tradnl"/>
          </a:p>
        </p:txBody>
      </p:sp>
    </p:spTree>
    <p:extLst>
      <p:ext uri="{BB962C8B-B14F-4D97-AF65-F5344CB8AC3E}">
        <p14:creationId xmlns="" xmlns:p14="http://schemas.microsoft.com/office/powerpoint/2010/main" val="1125494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1FE11-93B0-C540-B861-999BE6418E4E}" type="datetimeFigureOut">
              <a:rPr lang="es-ES_tradnl" smtClean="0"/>
              <a:pPr/>
              <a:t>01/03/2019</a:t>
            </a:fld>
            <a:endParaRPr lang="es-ES_tradnl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A5831-8528-5945-8BFE-DBF06695CB80}" type="slidenum">
              <a:rPr lang="es-ES_tradnl" smtClean="0"/>
              <a:pPr/>
              <a:t>‹Nº›</a:t>
            </a:fld>
            <a:endParaRPr lang="es-ES_tradnl"/>
          </a:p>
        </p:txBody>
      </p:sp>
    </p:spTree>
    <p:extLst>
      <p:ext uri="{BB962C8B-B14F-4D97-AF65-F5344CB8AC3E}">
        <p14:creationId xmlns="" xmlns:p14="http://schemas.microsoft.com/office/powerpoint/2010/main" val="1144283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1FE11-93B0-C540-B861-999BE6418E4E}" type="datetimeFigureOut">
              <a:rPr lang="es-ES_tradnl" smtClean="0"/>
              <a:pPr/>
              <a:t>01/03/2019</a:t>
            </a:fld>
            <a:endParaRPr lang="es-ES_tradn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A5831-8528-5945-8BFE-DBF06695CB80}" type="slidenum">
              <a:rPr lang="es-ES_tradnl" smtClean="0"/>
              <a:pPr/>
              <a:t>‹Nº›</a:t>
            </a:fld>
            <a:endParaRPr lang="es-ES_tradnl"/>
          </a:p>
        </p:txBody>
      </p:sp>
    </p:spTree>
    <p:extLst>
      <p:ext uri="{BB962C8B-B14F-4D97-AF65-F5344CB8AC3E}">
        <p14:creationId xmlns="" xmlns:p14="http://schemas.microsoft.com/office/powerpoint/2010/main" val="1256759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1FE11-93B0-C540-B861-999BE6418E4E}" type="datetimeFigureOut">
              <a:rPr lang="es-ES_tradnl" smtClean="0"/>
              <a:pPr/>
              <a:t>01/03/2019</a:t>
            </a:fld>
            <a:endParaRPr lang="es-ES_tradnl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A5831-8528-5945-8BFE-DBF06695CB80}" type="slidenum">
              <a:rPr lang="es-ES_tradnl" smtClean="0"/>
              <a:pPr/>
              <a:t>‹Nº›</a:t>
            </a:fld>
            <a:endParaRPr lang="es-ES_tradnl"/>
          </a:p>
        </p:txBody>
      </p:sp>
    </p:spTree>
    <p:extLst>
      <p:ext uri="{BB962C8B-B14F-4D97-AF65-F5344CB8AC3E}">
        <p14:creationId xmlns="" xmlns:p14="http://schemas.microsoft.com/office/powerpoint/2010/main" val="1850693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1FE11-93B0-C540-B861-999BE6418E4E}" type="datetimeFigureOut">
              <a:rPr lang="es-ES_tradnl" smtClean="0"/>
              <a:pPr/>
              <a:t>01/03/2019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A5831-8528-5945-8BFE-DBF06695CB80}" type="slidenum">
              <a:rPr lang="es-ES_tradnl" smtClean="0"/>
              <a:pPr/>
              <a:t>‹Nº›</a:t>
            </a:fld>
            <a:endParaRPr lang="es-ES_tradnl"/>
          </a:p>
        </p:txBody>
      </p:sp>
    </p:spTree>
    <p:extLst>
      <p:ext uri="{BB962C8B-B14F-4D97-AF65-F5344CB8AC3E}">
        <p14:creationId xmlns="" xmlns:p14="http://schemas.microsoft.com/office/powerpoint/2010/main" val="453486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1FE11-93B0-C540-B861-999BE6418E4E}" type="datetimeFigureOut">
              <a:rPr lang="es-ES_tradnl" smtClean="0"/>
              <a:pPr/>
              <a:t>01/03/2019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A5831-8528-5945-8BFE-DBF06695CB80}" type="slidenum">
              <a:rPr lang="es-ES_tradnl" smtClean="0"/>
              <a:pPr/>
              <a:t>‹Nº›</a:t>
            </a:fld>
            <a:endParaRPr lang="es-ES_tradnl"/>
          </a:p>
        </p:txBody>
      </p:sp>
    </p:spTree>
    <p:extLst>
      <p:ext uri="{BB962C8B-B14F-4D97-AF65-F5344CB8AC3E}">
        <p14:creationId xmlns="" xmlns:p14="http://schemas.microsoft.com/office/powerpoint/2010/main" val="322394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11FE11-93B0-C540-B861-999BE6418E4E}" type="datetimeFigureOut">
              <a:rPr lang="es-ES_tradnl" smtClean="0"/>
              <a:pPr/>
              <a:t>01/03/2019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5A5831-8528-5945-8BFE-DBF06695CB80}" type="slidenum">
              <a:rPr lang="es-ES_tradnl" smtClean="0"/>
              <a:pPr/>
              <a:t>‹Nº›</a:t>
            </a:fld>
            <a:endParaRPr lang="es-ES_tradnl"/>
          </a:p>
        </p:txBody>
      </p:sp>
    </p:spTree>
    <p:extLst>
      <p:ext uri="{BB962C8B-B14F-4D97-AF65-F5344CB8AC3E}">
        <p14:creationId xmlns="" xmlns:p14="http://schemas.microsoft.com/office/powerpoint/2010/main" val="880004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2421035" y="2780270"/>
            <a:ext cx="83001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Política de Estado para la Producción</a:t>
            </a:r>
            <a:endParaRPr lang="es-ES_tradnl" sz="4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4113028" y="5369442"/>
            <a:ext cx="41495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Febrero 2019</a:t>
            </a:r>
            <a:endParaRPr lang="es-ES_tradnl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5265595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dondear rectángulo de esquina del mismo lado 88"/>
          <p:cNvSpPr/>
          <p:nvPr/>
        </p:nvSpPr>
        <p:spPr>
          <a:xfrm rot="16200000" flipV="1">
            <a:off x="1605992" y="-1388566"/>
            <a:ext cx="360039" cy="3578085"/>
          </a:xfrm>
          <a:prstGeom prst="round2Same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891" tIns="34445" rIns="68891" bIns="34445" rtlCol="0" anchor="ctr"/>
          <a:lstStyle/>
          <a:p>
            <a:pPr algn="ctr"/>
            <a:endParaRPr lang="es-ES" dirty="0"/>
          </a:p>
        </p:txBody>
      </p:sp>
      <p:sp>
        <p:nvSpPr>
          <p:cNvPr id="6" name="CuadroTexto 89"/>
          <p:cNvSpPr txBox="1"/>
          <p:nvPr/>
        </p:nvSpPr>
        <p:spPr>
          <a:xfrm>
            <a:off x="149458" y="201596"/>
            <a:ext cx="2019001" cy="408117"/>
          </a:xfrm>
          <a:prstGeom prst="rect">
            <a:avLst/>
          </a:prstGeom>
          <a:noFill/>
        </p:spPr>
        <p:txBody>
          <a:bodyPr wrap="none" lIns="68891" tIns="34445" rIns="68891" bIns="34445" rtlCol="0">
            <a:spAutoFit/>
          </a:bodyPr>
          <a:lstStyle/>
          <a:p>
            <a:r>
              <a:rPr lang="es-ES" sz="2200" b="1" dirty="0" smtClean="0">
                <a:solidFill>
                  <a:schemeClr val="bg1"/>
                </a:solidFill>
              </a:rPr>
              <a:t>ANTECEDENTES</a:t>
            </a:r>
            <a:r>
              <a:rPr lang="es-ES" dirty="0" smtClean="0">
                <a:solidFill>
                  <a:schemeClr val="bg1"/>
                </a:solidFill>
              </a:rPr>
              <a:t> 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10" name="Text Box 66"/>
          <p:cNvSpPr txBox="1">
            <a:spLocks noChangeArrowheads="1"/>
          </p:cNvSpPr>
          <p:nvPr/>
        </p:nvSpPr>
        <p:spPr bwMode="gray">
          <a:xfrm>
            <a:off x="1489074" y="4019725"/>
            <a:ext cx="989806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s-EC" sz="2400" b="1" dirty="0" smtClean="0"/>
              <a:t>Elaborar Política Productiva con un enfoque integral de cadena de valor.</a:t>
            </a:r>
            <a:endParaRPr lang="en-US" sz="2400" b="1" dirty="0"/>
          </a:p>
        </p:txBody>
      </p:sp>
      <p:sp>
        <p:nvSpPr>
          <p:cNvPr id="14" name="Text Box 71"/>
          <p:cNvSpPr txBox="1">
            <a:spLocks noChangeArrowheads="1"/>
          </p:cNvSpPr>
          <p:nvPr/>
        </p:nvSpPr>
        <p:spPr bwMode="gray">
          <a:xfrm>
            <a:off x="149458" y="4967384"/>
            <a:ext cx="1152343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s-EC" sz="2400" dirty="0" smtClean="0"/>
              <a:t>El comité se ha instalado en </a:t>
            </a:r>
            <a:r>
              <a:rPr lang="es-EC" sz="2400" b="1" dirty="0" smtClean="0"/>
              <a:t>10 ocasiones </a:t>
            </a:r>
            <a:r>
              <a:rPr lang="es-EC" sz="2400" dirty="0" smtClean="0"/>
              <a:t>en donde se han mostrado los avances.</a:t>
            </a:r>
            <a:endParaRPr lang="en-US" sz="2400" dirty="0"/>
          </a:p>
        </p:txBody>
      </p:sp>
      <p:sp>
        <p:nvSpPr>
          <p:cNvPr id="40" name="39 Rectángulo"/>
          <p:cNvSpPr/>
          <p:nvPr/>
        </p:nvSpPr>
        <p:spPr>
          <a:xfrm>
            <a:off x="149457" y="785813"/>
            <a:ext cx="1123154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C" sz="2200" dirty="0" smtClean="0"/>
              <a:t>El 12 de septiembre de 2018 se creó el </a:t>
            </a:r>
            <a:r>
              <a:rPr lang="es-EC" sz="2200" b="1" dirty="0" smtClean="0"/>
              <a:t>Comité de Política de Estado para la Producción,</a:t>
            </a:r>
            <a:r>
              <a:rPr lang="es-EC" sz="2200" dirty="0" smtClean="0"/>
              <a:t> impulsado por el entonces Ministerio de Industrias y Productividad, con la presencia de los principales Directivos de las Cámaras de la Producción y  Gremios del país. </a:t>
            </a:r>
          </a:p>
          <a:p>
            <a:pPr algn="just"/>
            <a:endParaRPr lang="es-EC" sz="2200" dirty="0" smtClean="0"/>
          </a:p>
          <a:p>
            <a:pPr algn="just"/>
            <a:r>
              <a:rPr lang="es-EC" sz="2200" dirty="0" smtClean="0"/>
              <a:t>El Comité es el espacio en donde el </a:t>
            </a:r>
            <a:r>
              <a:rPr lang="es-EC" sz="2200" b="1" dirty="0" smtClean="0"/>
              <a:t>sector privado, mediante diálogo público privado, presenta propuestas de los sectores productivos. </a:t>
            </a:r>
          </a:p>
          <a:p>
            <a:endParaRPr lang="es-EC" sz="2400" dirty="0" smtClean="0"/>
          </a:p>
          <a:p>
            <a:endParaRPr lang="es-EC" sz="2400" dirty="0"/>
          </a:p>
        </p:txBody>
      </p:sp>
      <p:sp>
        <p:nvSpPr>
          <p:cNvPr id="43" name="Redondear rectángulo de esquina del mismo lado 88"/>
          <p:cNvSpPr/>
          <p:nvPr/>
        </p:nvSpPr>
        <p:spPr>
          <a:xfrm rot="16200000" flipV="1">
            <a:off x="1605992" y="1656819"/>
            <a:ext cx="360039" cy="3578085"/>
          </a:xfrm>
          <a:prstGeom prst="round2Same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891" tIns="34445" rIns="68891" bIns="34445" rtlCol="0" anchor="ctr"/>
          <a:lstStyle/>
          <a:p>
            <a:pPr algn="ctr"/>
            <a:endParaRPr lang="es-ES" dirty="0"/>
          </a:p>
        </p:txBody>
      </p:sp>
      <p:sp>
        <p:nvSpPr>
          <p:cNvPr id="44" name="CuadroTexto 89"/>
          <p:cNvSpPr txBox="1"/>
          <p:nvPr/>
        </p:nvSpPr>
        <p:spPr>
          <a:xfrm>
            <a:off x="149458" y="3246981"/>
            <a:ext cx="1286173" cy="408117"/>
          </a:xfrm>
          <a:prstGeom prst="rect">
            <a:avLst/>
          </a:prstGeom>
          <a:noFill/>
        </p:spPr>
        <p:txBody>
          <a:bodyPr wrap="none" lIns="68891" tIns="34445" rIns="68891" bIns="34445" rtlCol="0">
            <a:spAutoFit/>
          </a:bodyPr>
          <a:lstStyle/>
          <a:p>
            <a:r>
              <a:rPr lang="es-ES" sz="2200" b="1" dirty="0" smtClean="0">
                <a:solidFill>
                  <a:schemeClr val="bg1"/>
                </a:solidFill>
              </a:rPr>
              <a:t>OBJETIVO</a:t>
            </a:r>
            <a:endParaRPr lang="es-ES" sz="2200" b="1" dirty="0">
              <a:solidFill>
                <a:schemeClr val="bg1"/>
              </a:solidFill>
            </a:endParaRPr>
          </a:p>
        </p:txBody>
      </p:sp>
      <p:sp>
        <p:nvSpPr>
          <p:cNvPr id="45" name="44 Flecha derecha"/>
          <p:cNvSpPr/>
          <p:nvPr/>
        </p:nvSpPr>
        <p:spPr>
          <a:xfrm>
            <a:off x="685799" y="3962573"/>
            <a:ext cx="628650" cy="66503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</p:spTree>
    <p:extLst>
      <p:ext uri="{BB962C8B-B14F-4D97-AF65-F5344CB8AC3E}">
        <p14:creationId xmlns="" xmlns:p14="http://schemas.microsoft.com/office/powerpoint/2010/main" val="3642444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="" xmlns:a16="http://schemas.microsoft.com/office/drawing/2014/main" id="{FD5C8361-2287-41EC-8341-1597642C91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179361279"/>
              </p:ext>
            </p:extLst>
          </p:nvPr>
        </p:nvGraphicFramePr>
        <p:xfrm>
          <a:off x="184344" y="426365"/>
          <a:ext cx="11798389" cy="6220095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561872">
                  <a:extLst>
                    <a:ext uri="{9D8B030D-6E8A-4147-A177-3AD203B41FA5}">
                      <a16:colId xmlns="" xmlns:a16="http://schemas.microsoft.com/office/drawing/2014/main" val="2926095497"/>
                    </a:ext>
                  </a:extLst>
                </a:gridCol>
                <a:gridCol w="1929754">
                  <a:extLst>
                    <a:ext uri="{9D8B030D-6E8A-4147-A177-3AD203B41FA5}">
                      <a16:colId xmlns="" xmlns:a16="http://schemas.microsoft.com/office/drawing/2014/main" val="4279001416"/>
                    </a:ext>
                  </a:extLst>
                </a:gridCol>
                <a:gridCol w="5357166">
                  <a:extLst>
                    <a:ext uri="{9D8B030D-6E8A-4147-A177-3AD203B41FA5}">
                      <a16:colId xmlns="" xmlns:a16="http://schemas.microsoft.com/office/drawing/2014/main" val="1040666970"/>
                    </a:ext>
                  </a:extLst>
                </a:gridCol>
                <a:gridCol w="2949597">
                  <a:extLst>
                    <a:ext uri="{9D8B030D-6E8A-4147-A177-3AD203B41FA5}">
                      <a16:colId xmlns="" xmlns:a16="http://schemas.microsoft.com/office/drawing/2014/main" val="359821772"/>
                    </a:ext>
                  </a:extLst>
                </a:gridCol>
              </a:tblGrid>
              <a:tr h="42032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PRIORIDAD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REQUERIMIENTO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AVANCES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IMPACTOS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529149393"/>
                  </a:ext>
                </a:extLst>
              </a:tr>
              <a:tr h="2066593">
                <a:tc rowSpan="3">
                  <a:txBody>
                    <a:bodyPr/>
                    <a:lstStyle/>
                    <a:p>
                      <a:pPr lvl="0"/>
                      <a:endParaRPr lang="es-ES" sz="1600" dirty="0"/>
                    </a:p>
                    <a:p>
                      <a:pPr lvl="0"/>
                      <a:r>
                        <a:rPr lang="es-ES" sz="1800" b="1" dirty="0"/>
                        <a:t>Incremento</a:t>
                      </a:r>
                      <a:r>
                        <a:rPr lang="es-ES" sz="1800" b="1" baseline="0" dirty="0"/>
                        <a:t> de mezcla al 10%</a:t>
                      </a:r>
                    </a:p>
                    <a:p>
                      <a:pPr lvl="0"/>
                      <a:r>
                        <a:rPr lang="es-ES" sz="1800" b="1" baseline="0" dirty="0"/>
                        <a:t>Cobertura </a:t>
                      </a:r>
                      <a:r>
                        <a:rPr lang="es-ES" sz="1800" b="1" baseline="0" dirty="0" smtClean="0"/>
                        <a:t>nacional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s-EC" sz="1600" dirty="0"/>
                        <a:t>Aumento del porcentaje de etanol en la gasolina ECOPAÍS (3,6% al 10%)</a:t>
                      </a:r>
                      <a:endParaRPr lang="es-EC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C" sz="1600" dirty="0" smtClean="0">
                          <a:solidFill>
                            <a:schemeClr val="tx1"/>
                          </a:solidFill>
                        </a:rPr>
                        <a:t>Comisión </a:t>
                      </a:r>
                      <a:r>
                        <a:rPr lang="es-EC" sz="1600" dirty="0">
                          <a:solidFill>
                            <a:schemeClr val="tx1"/>
                          </a:solidFill>
                        </a:rPr>
                        <a:t>Técnica Interministerial de ECOPAÍS (MIPRO, MAG, </a:t>
                      </a:r>
                      <a:endParaRPr lang="es-EC" sz="16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C" sz="1600" dirty="0" smtClean="0">
                          <a:solidFill>
                            <a:schemeClr val="tx1"/>
                          </a:solidFill>
                        </a:rPr>
                        <a:t>MAE</a:t>
                      </a:r>
                      <a:r>
                        <a:rPr lang="es-EC" sz="1600" dirty="0">
                          <a:solidFill>
                            <a:schemeClr val="tx1"/>
                          </a:solidFill>
                        </a:rPr>
                        <a:t>, MH, EP Petroecuador, MCEI) </a:t>
                      </a:r>
                      <a:r>
                        <a:rPr lang="es-EC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s-ES" sz="1600" dirty="0" smtClean="0">
                          <a:solidFill>
                            <a:schemeClr val="tx1"/>
                          </a:solidFill>
                        </a:rPr>
                        <a:t>Cumplido </a:t>
                      </a:r>
                      <a:endParaRPr lang="es-ES" sz="1600" dirty="0">
                        <a:solidFill>
                          <a:schemeClr val="tx1"/>
                        </a:solidFill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s-MX" sz="16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MX" sz="1600" dirty="0" smtClean="0">
                          <a:solidFill>
                            <a:schemeClr val="tx1"/>
                          </a:solidFill>
                        </a:rPr>
                        <a:t>Del </a:t>
                      </a:r>
                      <a:r>
                        <a:rPr lang="es-MX" sz="1600" dirty="0">
                          <a:solidFill>
                            <a:schemeClr val="tx1"/>
                          </a:solidFill>
                        </a:rPr>
                        <a:t>3,6% al 5% de etanol en la mezcla de la gasolina </a:t>
                      </a:r>
                      <a:endParaRPr lang="es-MX" sz="16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MX" sz="1600" dirty="0" smtClean="0">
                          <a:solidFill>
                            <a:schemeClr val="tx1"/>
                          </a:solidFill>
                        </a:rPr>
                        <a:t>ECOPAÍS - </a:t>
                      </a:r>
                      <a:r>
                        <a:rPr lang="es-ES" sz="1600" dirty="0">
                          <a:solidFill>
                            <a:schemeClr val="tx1"/>
                          </a:solidFill>
                        </a:rPr>
                        <a:t>Cumplido</a:t>
                      </a:r>
                      <a:endParaRPr lang="es-MX" sz="1600" dirty="0">
                        <a:solidFill>
                          <a:schemeClr val="tx1"/>
                        </a:solidFill>
                      </a:endParaRPr>
                    </a:p>
                    <a:p>
                      <a:pPr marL="285750" lvl="0" indent="-285750" algn="l">
                        <a:buFont typeface="Arial" panose="020B0604020202020204" pitchFamily="34" charset="0"/>
                        <a:buNone/>
                      </a:pPr>
                      <a:endParaRPr lang="es-MX" sz="16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lvl="0" indent="-285750" algn="l">
                        <a:buFont typeface="Arial" panose="020B0604020202020204" pitchFamily="34" charset="0"/>
                        <a:buNone/>
                      </a:pPr>
                      <a:r>
                        <a:rPr lang="es-MX" sz="1600" dirty="0" smtClean="0">
                          <a:solidFill>
                            <a:schemeClr val="tx1"/>
                          </a:solidFill>
                        </a:rPr>
                        <a:t>Informe </a:t>
                      </a:r>
                      <a:r>
                        <a:rPr lang="es-MX" sz="1600" dirty="0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es-ES" sz="1600" dirty="0">
                          <a:solidFill>
                            <a:schemeClr val="tx1"/>
                          </a:solidFill>
                        </a:rPr>
                        <a:t>écnico para control</a:t>
                      </a:r>
                      <a:r>
                        <a:rPr lang="es-ES" sz="1600" baseline="0" dirty="0">
                          <a:solidFill>
                            <a:schemeClr val="tx1"/>
                          </a:solidFill>
                        </a:rPr>
                        <a:t> de importación de etanol</a:t>
                      </a:r>
                      <a:endParaRPr lang="es-EC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s-ES" sz="1600" dirty="0"/>
                        <a:t>Compra de toda la oferta nacional de etanol anhidro: 94,73 </a:t>
                      </a:r>
                      <a:r>
                        <a:rPr lang="es-ES" sz="1600" dirty="0" smtClean="0"/>
                        <a:t>MM litros / año</a:t>
                      </a:r>
                      <a:endParaRPr lang="es-E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278042797"/>
                  </a:ext>
                </a:extLst>
              </a:tr>
              <a:tr h="1225945">
                <a:tc v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s-MX" sz="1600" dirty="0"/>
                        <a:t>Aumento del porcentaje de absorción de alcohol artesanal (3% al 7%)</a:t>
                      </a:r>
                      <a:endParaRPr lang="es-EC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None/>
                      </a:pPr>
                      <a:r>
                        <a:rPr lang="es-ES" sz="1600" dirty="0">
                          <a:solidFill>
                            <a:schemeClr val="tx1"/>
                          </a:solidFill>
                        </a:rPr>
                        <a:t>Compra de alcohol artesanal a asociaciones del 3% al 4% 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None/>
                      </a:pPr>
                      <a:r>
                        <a:rPr lang="es-ES" sz="1600" dirty="0" smtClean="0">
                          <a:solidFill>
                            <a:schemeClr val="tx1"/>
                          </a:solidFill>
                        </a:rPr>
                        <a:t>Cumplido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None/>
                      </a:pPr>
                      <a:r>
                        <a:rPr lang="es-ES" sz="1600" dirty="0" smtClean="0">
                          <a:solidFill>
                            <a:schemeClr val="tx1"/>
                          </a:solidFill>
                        </a:rPr>
                        <a:t>Firma </a:t>
                      </a:r>
                      <a:r>
                        <a:rPr lang="es-ES" sz="1600" dirty="0">
                          <a:solidFill>
                            <a:schemeClr val="tx1"/>
                          </a:solidFill>
                        </a:rPr>
                        <a:t>de contratos entre empresas y </a:t>
                      </a:r>
                      <a:r>
                        <a:rPr lang="es-ES" sz="1600" dirty="0" smtClean="0">
                          <a:solidFill>
                            <a:schemeClr val="tx1"/>
                          </a:solidFill>
                        </a:rPr>
                        <a:t>asociaciones –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None/>
                      </a:pPr>
                      <a:r>
                        <a:rPr lang="es-ES" sz="1600" baseline="0" dirty="0" smtClean="0">
                          <a:solidFill>
                            <a:schemeClr val="tx1"/>
                          </a:solidFill>
                        </a:rPr>
                        <a:t>Cumplido</a:t>
                      </a:r>
                      <a:endParaRPr lang="es-E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s-ES" sz="1600" dirty="0"/>
                        <a:t>Compra de 3,8 millones de litros de alcohol artesanal de asociaciones</a:t>
                      </a:r>
                      <a:endParaRPr lang="es-E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393077861"/>
                  </a:ext>
                </a:extLst>
              </a:tr>
              <a:tr h="2507233">
                <a:tc v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s-EC" sz="1600" dirty="0"/>
                        <a:t>Mantener el precio del litro de </a:t>
                      </a:r>
                      <a:r>
                        <a:rPr lang="es-EC" sz="1600" dirty="0" smtClean="0"/>
                        <a:t>etanol</a:t>
                      </a:r>
                    </a:p>
                    <a:p>
                      <a:pPr lvl="0" algn="l"/>
                      <a:endParaRPr lang="es-EC" sz="1600" dirty="0" smtClean="0"/>
                    </a:p>
                    <a:p>
                      <a:pPr lvl="0" algn="l"/>
                      <a:endParaRPr lang="es-EC" sz="1600" dirty="0" smtClean="0"/>
                    </a:p>
                    <a:p>
                      <a:pPr lvl="0" algn="l"/>
                      <a:endParaRPr lang="es-EC" sz="1600" dirty="0" smtClean="0"/>
                    </a:p>
                    <a:p>
                      <a:pPr lvl="0" algn="l"/>
                      <a:endParaRPr lang="es-EC" sz="1600" dirty="0" smtClean="0"/>
                    </a:p>
                    <a:p>
                      <a:pPr lvl="0" algn="l"/>
                      <a:endParaRPr lang="es-EC" sz="1600" dirty="0" smtClean="0">
                        <a:solidFill>
                          <a:schemeClr val="tx1"/>
                        </a:solidFill>
                      </a:endParaRPr>
                    </a:p>
                    <a:p>
                      <a:pPr lvl="0" algn="l"/>
                      <a:endParaRPr lang="es-EC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None/>
                      </a:pPr>
                      <a:r>
                        <a:rPr lang="es-ES" sz="1600" dirty="0">
                          <a:solidFill>
                            <a:schemeClr val="tx1"/>
                          </a:solidFill>
                        </a:rPr>
                        <a:t>El precio de etanol artesanal se mantiene en $</a:t>
                      </a:r>
                      <a:r>
                        <a:rPr lang="es-ES" sz="1600" dirty="0" smtClean="0">
                          <a:solidFill>
                            <a:schemeClr val="tx1"/>
                          </a:solidFill>
                        </a:rPr>
                        <a:t>1,03/</a:t>
                      </a:r>
                      <a:r>
                        <a:rPr lang="es-ES" sz="1600" dirty="0" err="1" smtClean="0">
                          <a:solidFill>
                            <a:schemeClr val="tx1"/>
                          </a:solidFill>
                        </a:rPr>
                        <a:t>lt</a:t>
                      </a:r>
                      <a:r>
                        <a:rPr lang="es-ES" sz="1600" dirty="0" smtClean="0">
                          <a:solidFill>
                            <a:schemeClr val="tx1"/>
                          </a:solidFill>
                        </a:rPr>
                        <a:t> – 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None/>
                      </a:pPr>
                      <a:r>
                        <a:rPr lang="es-ES" sz="1600" dirty="0" smtClean="0">
                          <a:solidFill>
                            <a:schemeClr val="tx1"/>
                          </a:solidFill>
                        </a:rPr>
                        <a:t>Cumplido</a:t>
                      </a:r>
                      <a:endParaRPr lang="es-ES" sz="160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algn="l">
                        <a:buFont typeface="Arial" panose="020B0604020202020204" pitchFamily="34" charset="0"/>
                        <a:buNone/>
                      </a:pPr>
                      <a:endParaRPr lang="es-ES" sz="16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algn="l">
                        <a:buFont typeface="Arial" panose="020B0604020202020204" pitchFamily="34" charset="0"/>
                        <a:buNone/>
                      </a:pPr>
                      <a:r>
                        <a:rPr lang="es-ES" sz="1600" dirty="0" smtClean="0">
                          <a:solidFill>
                            <a:schemeClr val="tx1"/>
                          </a:solidFill>
                        </a:rPr>
                        <a:t>El</a:t>
                      </a:r>
                      <a:r>
                        <a:rPr lang="es-ES" sz="16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s-ES" sz="1600" baseline="0" dirty="0">
                          <a:solidFill>
                            <a:schemeClr val="tx1"/>
                          </a:solidFill>
                        </a:rPr>
                        <a:t>precio de etanol industrial se mantiene a $</a:t>
                      </a:r>
                      <a:r>
                        <a:rPr lang="es-ES" sz="1600" baseline="0" dirty="0" smtClean="0">
                          <a:solidFill>
                            <a:schemeClr val="tx1"/>
                          </a:solidFill>
                        </a:rPr>
                        <a:t>0,83/</a:t>
                      </a:r>
                      <a:r>
                        <a:rPr lang="es-ES" sz="1600" baseline="0" dirty="0" err="1" smtClean="0">
                          <a:solidFill>
                            <a:schemeClr val="tx1"/>
                          </a:solidFill>
                        </a:rPr>
                        <a:t>lt</a:t>
                      </a:r>
                      <a:r>
                        <a:rPr lang="es-ES" sz="16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s-ES" sz="1600" baseline="0" dirty="0" smtClean="0">
                          <a:solidFill>
                            <a:schemeClr val="tx1"/>
                          </a:solidFill>
                        </a:rPr>
                        <a:t>–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None/>
                      </a:pPr>
                      <a:r>
                        <a:rPr lang="es-ES" sz="1600" dirty="0" smtClean="0">
                          <a:solidFill>
                            <a:schemeClr val="tx1"/>
                          </a:solidFill>
                        </a:rPr>
                        <a:t>Cumplido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>
                          <a:solidFill>
                            <a:schemeClr val="tx1"/>
                          </a:solidFill>
                        </a:rPr>
                        <a:t>681 familias de 23 asociaciones de alcoholeros </a:t>
                      </a:r>
                      <a:r>
                        <a:rPr lang="es-ES" sz="1600" dirty="0" smtClean="0">
                          <a:solidFill>
                            <a:schemeClr val="tx1"/>
                          </a:solidFill>
                        </a:rPr>
                        <a:t>artesana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6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652777040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864EA64C-0938-4BD8-B811-E03D53F991FF}"/>
              </a:ext>
            </a:extLst>
          </p:cNvPr>
          <p:cNvSpPr txBox="1"/>
          <p:nvPr/>
        </p:nvSpPr>
        <p:spPr>
          <a:xfrm>
            <a:off x="348791" y="51004"/>
            <a:ext cx="2752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SECTOR: ETANOL</a:t>
            </a:r>
          </a:p>
        </p:txBody>
      </p:sp>
      <p:sp>
        <p:nvSpPr>
          <p:cNvPr id="5" name="7 CuadroTexto"/>
          <p:cNvSpPr txBox="1">
            <a:spLocks noChangeArrowheads="1"/>
          </p:cNvSpPr>
          <p:nvPr/>
        </p:nvSpPr>
        <p:spPr bwMode="auto">
          <a:xfrm>
            <a:off x="8104535" y="-13648"/>
            <a:ext cx="394493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eaLnBrk="0" hangingPunct="0"/>
            <a:r>
              <a:rPr lang="es-EC" sz="2800" b="1" dirty="0">
                <a:solidFill>
                  <a:srgbClr val="767171"/>
                </a:solidFill>
                <a:latin typeface="Calibri" pitchFamily="34" charset="0"/>
              </a:rPr>
              <a:t>Política Sectorial </a:t>
            </a:r>
          </a:p>
        </p:txBody>
      </p:sp>
      <p:pic>
        <p:nvPicPr>
          <p:cNvPr id="1026" name="Picture 2" descr="Resultado de imagen para icono vist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535885" y="1271748"/>
            <a:ext cx="303647" cy="303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Resultado de imagen para icono vist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461993" y="1982000"/>
            <a:ext cx="303647" cy="303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Resultado de imagen para icono vist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00575" y="3756404"/>
            <a:ext cx="303647" cy="303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Resultado de imagen para icono vist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34923" y="5005082"/>
            <a:ext cx="303647" cy="303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Resultado de imagen para icono vist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36945" y="5768978"/>
            <a:ext cx="303647" cy="303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Resultado de imagen para icono vist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5174" y="3250962"/>
            <a:ext cx="303647" cy="303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1587691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4749800" y="2780270"/>
            <a:ext cx="680388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4400" b="1" dirty="0" smtClean="0">
                <a:solidFill>
                  <a:schemeClr val="bg1"/>
                </a:solidFill>
              </a:rPr>
              <a:t>     GRACIAS</a:t>
            </a:r>
            <a:endParaRPr lang="es-ES_tradnl" sz="4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364287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6638</TotalTime>
  <Words>255</Words>
  <Application>Microsoft Office PowerPoint</Application>
  <PresentationFormat>Personalizado</PresentationFormat>
  <Paragraphs>45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5" baseType="lpstr">
      <vt:lpstr>Tema de Office</vt:lpstr>
      <vt:lpstr>Diapositiva 1</vt:lpstr>
      <vt:lpstr>Diapositiva 2</vt:lpstr>
      <vt:lpstr>Diapositiva 3</vt:lpstr>
      <vt:lpstr>Diapositiva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 de Microsoft Office</dc:creator>
  <cp:lastModifiedBy>cgallardo</cp:lastModifiedBy>
  <cp:revision>491</cp:revision>
  <dcterms:created xsi:type="dcterms:W3CDTF">2018-04-27T14:38:36Z</dcterms:created>
  <dcterms:modified xsi:type="dcterms:W3CDTF">2019-03-01T16:25:03Z</dcterms:modified>
</cp:coreProperties>
</file>