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layout4.xml" ContentType="application/vnd.openxmlformats-officedocument.drawingml.diagram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colors6.xml" ContentType="application/vnd.openxmlformats-officedocument.drawingml.diagramColors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5"/>
  </p:notesMasterIdLst>
  <p:sldIdLst>
    <p:sldId id="261" r:id="rId6"/>
    <p:sldId id="270" r:id="rId7"/>
    <p:sldId id="262" r:id="rId8"/>
    <p:sldId id="263" r:id="rId9"/>
    <p:sldId id="264" r:id="rId10"/>
    <p:sldId id="266" r:id="rId11"/>
    <p:sldId id="267" r:id="rId12"/>
    <p:sldId id="271" r:id="rId13"/>
    <p:sldId id="272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684" y="-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Info%20ppt%20Zona%20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6\Azuay_graf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6\Azuay_graf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6\Azuay_graf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Info%20ppt%20Zona%206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gespin\Desktop\Caracterizacion%20y%20cifras%20productivas\Info%20ppt%20Zona%206.xlsx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6\Azuay_graf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6\Azuay_graf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6\Azuay_graf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6\Azuay_graf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espin\Desktop\Caracterizacion%20y%20cifras%20productivas\Provincias%20graf\Zona%205\Gal&#225;pagos_graf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6\Azuay_gra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8"/>
  <c:chart>
    <c:autoTitleDeleted val="1"/>
    <c:plotArea>
      <c:layout>
        <c:manualLayout>
          <c:layoutTarget val="inner"/>
          <c:xMode val="edge"/>
          <c:yMode val="edge"/>
          <c:x val="1.8572114176625201E-2"/>
          <c:y val="6.2737291169101012E-2"/>
          <c:w val="0.96285577164675062"/>
          <c:h val="0.74524788937128372"/>
        </c:manualLayout>
      </c:layout>
      <c:barChart>
        <c:barDir val="col"/>
        <c:grouping val="clustered"/>
        <c:ser>
          <c:idx val="1"/>
          <c:order val="0"/>
          <c:tx>
            <c:strRef>
              <c:f>área!$A$3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4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área!$B$2:$F$2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área!$B$3:$F$3</c:f>
              <c:numCache>
                <c:formatCode>_ * #,##0_ ;_ * \-#,##0_ ;_ * "-"??_ ;_ @_ </c:formatCode>
                <c:ptCount val="5"/>
                <c:pt idx="0">
                  <c:v>365685</c:v>
                </c:pt>
                <c:pt idx="1">
                  <c:v>370790</c:v>
                </c:pt>
                <c:pt idx="2">
                  <c:v>375832</c:v>
                </c:pt>
                <c:pt idx="3">
                  <c:v>380815</c:v>
                </c:pt>
                <c:pt idx="4">
                  <c:v>385757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6E-448D-A57E-C4FA501A9D35}"/>
            </c:ext>
          </c:extLst>
        </c:ser>
        <c:ser>
          <c:idx val="2"/>
          <c:order val="1"/>
          <c:tx>
            <c:strRef>
              <c:f>área!$A$4</c:f>
              <c:strCache>
                <c:ptCount val="1"/>
                <c:pt idx="0">
                  <c:v>urbano</c:v>
                </c:pt>
              </c:strCache>
            </c:strRef>
          </c:tx>
          <c:spPr>
            <a:solidFill>
              <a:schemeClr val="accent5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área!$B$2:$F$2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área!$B$4:$F$4</c:f>
              <c:numCache>
                <c:formatCode>_ * #,##0_ ;_ * \-#,##0_ ;_ * "-"??_ ;_ @_ </c:formatCode>
                <c:ptCount val="5"/>
                <c:pt idx="0">
                  <c:v>430484</c:v>
                </c:pt>
                <c:pt idx="1">
                  <c:v>439622</c:v>
                </c:pt>
                <c:pt idx="2">
                  <c:v>448814</c:v>
                </c:pt>
                <c:pt idx="3">
                  <c:v>458044</c:v>
                </c:pt>
                <c:pt idx="4">
                  <c:v>467313</c:v>
                </c:pt>
              </c:numCache>
            </c:numRef>
          </c:val>
        </c:ser>
        <c:dLbls/>
        <c:gapWidth val="50"/>
        <c:axId val="90699648"/>
        <c:axId val="90701184"/>
      </c:barChart>
      <c:catAx>
        <c:axId val="906996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90701184"/>
        <c:crosses val="autoZero"/>
        <c:auto val="1"/>
        <c:lblAlgn val="ctr"/>
        <c:lblOffset val="100"/>
      </c:catAx>
      <c:valAx>
        <c:axId val="90701184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9069964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EC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0643621772471394"/>
          <c:y val="2.8052999399171483E-2"/>
          <c:w val="0.85912320830362765"/>
          <c:h val="0.84595780817500243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Totales'!$B$43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Totales'!$F$42:$N$42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Totales'!$C$42:$N$42</c15:sqref>
                  </c15:fullRef>
                </c:ext>
              </c:extLst>
            </c:strRef>
          </c:cat>
          <c:val>
            <c:numRef>
              <c:f>'Ventas Totales'!$F$43:$N$43</c:f>
              <c:numCache>
                <c:formatCode>0%</c:formatCode>
                <c:ptCount val="9"/>
                <c:pt idx="0">
                  <c:v>0.57488338779315451</c:v>
                </c:pt>
                <c:pt idx="1">
                  <c:v>0.56994339680250028</c:v>
                </c:pt>
                <c:pt idx="2">
                  <c:v>0.56275920577286054</c:v>
                </c:pt>
                <c:pt idx="3">
                  <c:v>0.4769432283695077</c:v>
                </c:pt>
                <c:pt idx="4">
                  <c:v>0.47731016736575749</c:v>
                </c:pt>
                <c:pt idx="5">
                  <c:v>0.43984324445281159</c:v>
                </c:pt>
                <c:pt idx="6">
                  <c:v>0.42359996268490374</c:v>
                </c:pt>
                <c:pt idx="7">
                  <c:v>0.43630017328611093</c:v>
                </c:pt>
                <c:pt idx="8">
                  <c:v>0.43324779347460873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Totales'!$C$43:$N$43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Totales'!$B$44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Totales'!$F$42:$N$42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Totales'!$C$42:$N$42</c15:sqref>
                  </c15:fullRef>
                </c:ext>
              </c:extLst>
            </c:strRef>
          </c:cat>
          <c:val>
            <c:numRef>
              <c:f>'Ventas Totales'!$F$44:$N$44</c:f>
              <c:numCache>
                <c:formatCode>0%</c:formatCode>
                <c:ptCount val="9"/>
                <c:pt idx="0">
                  <c:v>0.2451103202713813</c:v>
                </c:pt>
                <c:pt idx="1">
                  <c:v>0.24894678164900044</c:v>
                </c:pt>
                <c:pt idx="2">
                  <c:v>0.2316957151710457</c:v>
                </c:pt>
                <c:pt idx="3">
                  <c:v>0.21896714946425652</c:v>
                </c:pt>
                <c:pt idx="4">
                  <c:v>0.21042750992600856</c:v>
                </c:pt>
                <c:pt idx="5">
                  <c:v>0.2083846694795371</c:v>
                </c:pt>
                <c:pt idx="6">
                  <c:v>0.19809877759152525</c:v>
                </c:pt>
                <c:pt idx="7">
                  <c:v>0.20427639810601</c:v>
                </c:pt>
                <c:pt idx="8">
                  <c:v>0.20358661505902409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Totales'!$C$44:$N$44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Totales'!$B$45</c:f>
              <c:strCache>
                <c:ptCount val="1"/>
                <c:pt idx="0">
                  <c:v>Suministro de electricidad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Totales'!$F$42:$N$42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Totales'!$C$42:$N$42</c15:sqref>
                  </c15:fullRef>
                </c:ext>
              </c:extLst>
            </c:strRef>
          </c:cat>
          <c:val>
            <c:numRef>
              <c:f>'Ventas Totales'!$F$45:$N$45</c:f>
              <c:numCache>
                <c:formatCode>0%</c:formatCode>
                <c:ptCount val="9"/>
                <c:pt idx="0">
                  <c:v>1.4120567660395692E-2</c:v>
                </c:pt>
                <c:pt idx="1">
                  <c:v>1.277974823321228E-2</c:v>
                </c:pt>
                <c:pt idx="2">
                  <c:v>1.2098455289385133E-2</c:v>
                </c:pt>
                <c:pt idx="3">
                  <c:v>0.1025742855741382</c:v>
                </c:pt>
                <c:pt idx="4">
                  <c:v>0.10536961634797627</c:v>
                </c:pt>
                <c:pt idx="5">
                  <c:v>0.12569364013726883</c:v>
                </c:pt>
                <c:pt idx="6">
                  <c:v>0.13888701386799604</c:v>
                </c:pt>
                <c:pt idx="7">
                  <c:v>0.12468659149165387</c:v>
                </c:pt>
                <c:pt idx="8">
                  <c:v>0.12975574849897289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Totales'!$C$45:$N$45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Totales'!$B$46</c:f>
              <c:strCache>
                <c:ptCount val="1"/>
                <c:pt idx="0">
                  <c:v>Activ. financieras y seguros</c:v>
                </c:pt>
              </c:strCache>
            </c:strRef>
          </c:tx>
          <c:spPr>
            <a:solidFill>
              <a:srgbClr val="8497B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Totales'!$F$42:$N$42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Totales'!$C$42:$N$42</c15:sqref>
                  </c15:fullRef>
                </c:ext>
              </c:extLst>
            </c:strRef>
          </c:cat>
          <c:val>
            <c:numRef>
              <c:f>'Ventas Totales'!$F$46:$N$46</c:f>
              <c:numCache>
                <c:formatCode>0%</c:formatCode>
                <c:ptCount val="9"/>
                <c:pt idx="0">
                  <c:v>4.0169663434679717E-2</c:v>
                </c:pt>
                <c:pt idx="1">
                  <c:v>4.4154796797479502E-2</c:v>
                </c:pt>
                <c:pt idx="2">
                  <c:v>4.8039610716665682E-2</c:v>
                </c:pt>
                <c:pt idx="3">
                  <c:v>4.3020609921157991E-2</c:v>
                </c:pt>
                <c:pt idx="4">
                  <c:v>4.4111265285846135E-2</c:v>
                </c:pt>
                <c:pt idx="5">
                  <c:v>5.0711327186368303E-2</c:v>
                </c:pt>
                <c:pt idx="6">
                  <c:v>5.5561389971355499E-2</c:v>
                </c:pt>
                <c:pt idx="7">
                  <c:v>5.1325485228848354E-2</c:v>
                </c:pt>
                <c:pt idx="8">
                  <c:v>5.2532734128857388E-2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Totales'!$C$46:$N$46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7"/>
          <c:order val="4"/>
          <c:tx>
            <c:strRef>
              <c:f>'Ventas Totales'!$B$70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cat>
            <c:strRef>
              <c:f>'Ventas Totales'!$F$42:$N$42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Totales'!$C$42:$N$42</c15:sqref>
                  </c15:fullRef>
                </c:ext>
              </c:extLst>
            </c:strRef>
          </c:cat>
          <c:val>
            <c:numRef>
              <c:f>'Ventas Totales'!$F$68:$N$68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Totales'!$C$68:$N$68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dLbls/>
        <c:gapWidth val="60"/>
        <c:overlap val="100"/>
        <c:axId val="222830592"/>
        <c:axId val="22283212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Totales'!$B$47</c15:sqref>
                        </c15:formulaRef>
                      </c:ext>
                    </c:extLst>
                    <c:strCache>
                      <c:ptCount val="1"/>
                      <c:pt idx="0">
                        <c:v>Minas y canteras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ullRef>
                          <c15:sqref>'Ventas Totales'!$C$42:$L$42</c15:sqref>
                        </c15:fullRef>
                        <c15:formulaRef>
                          <c15:sqref>'Ventas Totales'!$F$42:$L$42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'Ventas Totales'!$C$47:$L$47</c15:sqref>
                        </c15:fullRef>
                        <c15:formulaRef>
                          <c15:sqref>'Ventas Totales'!$F$47:$L$47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5.0258636701750771E-3</c:v>
                      </c:pt>
                      <c:pt idx="1">
                        <c:v>4.5594575446647207E-3</c:v>
                      </c:pt>
                      <c:pt idx="2">
                        <c:v>7.5481326380818564E-3</c:v>
                      </c:pt>
                      <c:pt idx="3">
                        <c:v>1.7271195064201862E-2</c:v>
                      </c:pt>
                      <c:pt idx="4">
                        <c:v>1.9466030277917479E-2</c:v>
                      </c:pt>
                      <c:pt idx="5">
                        <c:v>2.0960258364123515E-2</c:v>
                      </c:pt>
                      <c:pt idx="6">
                        <c:v>2.4284614054654013E-2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1E18-430C-B20E-6D3A73FF6F58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'Ventas Totales'!$B$48</c15:sqref>
                        </c15:formulaRef>
                      </c:ext>
                    </c:extLst>
                    <c:strCache>
                      <c:ptCount val="1"/>
                      <c:pt idx="0">
                        <c:v>Enseñanza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'Ventas Totales'!$C$42:$L$42</c15:sqref>
                        </c15:fullRef>
                        <c15:formulaRef>
                          <c15:sqref>'Ventas Totales'!$F$42:$L$42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'Ventas Totales'!$C$48:$L$48</c15:sqref>
                        </c15:fullRef>
                        <c15:formulaRef>
                          <c15:sqref>'Ventas Totales'!$F$48:$L$48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1.1326582430831239E-2</c:v>
                      </c:pt>
                      <c:pt idx="1">
                        <c:v>9.3442022264079872E-3</c:v>
                      </c:pt>
                      <c:pt idx="2">
                        <c:v>1.283955037128255E-2</c:v>
                      </c:pt>
                      <c:pt idx="3">
                        <c:v>1.6680641594748417E-2</c:v>
                      </c:pt>
                      <c:pt idx="4">
                        <c:v>1.7687930392013298E-2</c:v>
                      </c:pt>
                      <c:pt idx="5">
                        <c:v>1.9715089925901413E-2</c:v>
                      </c:pt>
                      <c:pt idx="6">
                        <c:v>2.4207909804182026E-2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'Ventas Totales'!$B$49</c15:sqref>
                        </c15:formulaRef>
                      </c:ext>
                    </c:extLst>
                    <c:strCache>
                      <c:ptCount val="1"/>
                      <c:pt idx="0">
                        <c:v>Transporte y almacenamiento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'Ventas Totales'!$C$42:$L$42</c15:sqref>
                        </c15:fullRef>
                        <c15:formulaRef>
                          <c15:sqref>'Ventas Totales'!$F$42:$L$42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'Ventas Totales'!$C$49:$L$49</c15:sqref>
                        </c15:fullRef>
                        <c15:formulaRef>
                          <c15:sqref>'Ventas Totales'!$F$49:$L$49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2.2619382721874044E-2</c:v>
                      </c:pt>
                      <c:pt idx="1">
                        <c:v>2.1427466777342839E-2</c:v>
                      </c:pt>
                      <c:pt idx="2">
                        <c:v>2.0556168031374073E-2</c:v>
                      </c:pt>
                      <c:pt idx="3">
                        <c:v>2.0562298413168426E-2</c:v>
                      </c:pt>
                      <c:pt idx="4">
                        <c:v>2.093286991296749E-2</c:v>
                      </c:pt>
                      <c:pt idx="5">
                        <c:v>2.2332441722250528E-2</c:v>
                      </c:pt>
                      <c:pt idx="6">
                        <c:v>2.4108582421433204E-2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22283059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222832128"/>
        <c:crosses val="autoZero"/>
        <c:auto val="1"/>
        <c:lblAlgn val="ctr"/>
        <c:lblOffset val="100"/>
      </c:catAx>
      <c:valAx>
        <c:axId val="222832128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22283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363317651312606E-2"/>
          <c:y val="0.90213324017091678"/>
          <c:w val="0.95539730266567635"/>
          <c:h val="9.3985326919459433E-2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4"/>
  <c:chart>
    <c:autoTitleDeleted val="1"/>
    <c:plotArea>
      <c:layout>
        <c:manualLayout>
          <c:layoutTarget val="inner"/>
          <c:xMode val="edge"/>
          <c:yMode val="edge"/>
          <c:x val="2.8221089968615571E-2"/>
          <c:y val="2.5676304646026622E-2"/>
          <c:w val="0.95826163721013802"/>
          <c:h val="0.80411513064271323"/>
        </c:manualLayout>
      </c:layout>
      <c:barChart>
        <c:barDir val="col"/>
        <c:grouping val="clustered"/>
        <c:ser>
          <c:idx val="2"/>
          <c:order val="0"/>
          <c:tx>
            <c:strRef>
              <c:f>'Estructura de las Empresas'!$A$69:$B$69</c:f>
              <c:strCache>
                <c:ptCount val="2"/>
                <c:pt idx="0">
                  <c:v>Total establecimientos económicos Provincia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Empresas'!$C$43:$N$43</c15:sqref>
                  </c15:fullRef>
                </c:ext>
              </c:extLst>
            </c:strRef>
          </c:cat>
          <c:val>
            <c:numRef>
              <c:f>'Estructura de las Empresas'!$F$69:$N$69</c:f>
              <c:numCache>
                <c:formatCode>#,##0</c:formatCode>
                <c:ptCount val="9"/>
                <c:pt idx="0">
                  <c:v>31674</c:v>
                </c:pt>
                <c:pt idx="1">
                  <c:v>35666</c:v>
                </c:pt>
                <c:pt idx="2">
                  <c:v>40040</c:v>
                </c:pt>
                <c:pt idx="3">
                  <c:v>45100</c:v>
                </c:pt>
                <c:pt idx="4">
                  <c:v>48968</c:v>
                </c:pt>
                <c:pt idx="5">
                  <c:v>50518</c:v>
                </c:pt>
                <c:pt idx="6">
                  <c:v>50866</c:v>
                </c:pt>
                <c:pt idx="7">
                  <c:v>52176</c:v>
                </c:pt>
                <c:pt idx="8">
                  <c:v>53519.737663665292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Empresas'!$C$69:$N$69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C3-4784-9060-6C8A837D5FF2}"/>
            </c:ext>
          </c:extLst>
        </c:ser>
        <c:dLbls/>
        <c:gapWidth val="50"/>
        <c:axId val="226957184"/>
        <c:axId val="226958720"/>
      </c:barChart>
      <c:lineChart>
        <c:grouping val="standard"/>
        <c:ser>
          <c:idx val="0"/>
          <c:order val="1"/>
          <c:tx>
            <c:strRef>
              <c:f>'Estructura de las Empresas'!$A$70:$B$70</c:f>
              <c:strCache>
                <c:ptCount val="2"/>
                <c:pt idx="0">
                  <c:v>Participación en el total nacional</c:v>
                </c:pt>
              </c:strCache>
            </c:strRef>
          </c:tx>
          <c:spPr>
            <a:ln w="28575" cap="rnd">
              <a:solidFill>
                <a:schemeClr val="accent2">
                  <a:alpha val="0"/>
                </a:schemeClr>
              </a:solidFill>
              <a:round/>
            </a:ln>
            <a:effectLst/>
          </c:spPr>
          <c:marker>
            <c:symbol val="diamond"/>
            <c:size val="11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Empresas'!$C$43:$N$43</c15:sqref>
                  </c15:fullRef>
                </c:ext>
              </c:extLst>
            </c:strRef>
          </c:cat>
          <c:val>
            <c:numRef>
              <c:f>'Estructura de las Empresas'!$F$70:$N$70</c:f>
              <c:numCache>
                <c:formatCode>0.0%</c:formatCode>
                <c:ptCount val="9"/>
                <c:pt idx="0">
                  <c:v>5.7453188004375107E-2</c:v>
                </c:pt>
                <c:pt idx="1">
                  <c:v>5.6211632873387499E-2</c:v>
                </c:pt>
                <c:pt idx="2">
                  <c:v>5.4873895566918331E-2</c:v>
                </c:pt>
                <c:pt idx="3">
                  <c:v>5.569090682330919E-2</c:v>
                </c:pt>
                <c:pt idx="4">
                  <c:v>5.8055551603617452E-2</c:v>
                </c:pt>
                <c:pt idx="5">
                  <c:v>5.9734636227440498E-2</c:v>
                </c:pt>
                <c:pt idx="6">
                  <c:v>5.9712671069653458E-2</c:v>
                </c:pt>
                <c:pt idx="7">
                  <c:v>6.1480451535361635E-2</c:v>
                </c:pt>
                <c:pt idx="8">
                  <c:v>6.3300566752119453E-2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Empresas'!$C$70:$N$70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5C3-4784-9060-6C8A837D5FF2}"/>
            </c:ext>
          </c:extLst>
        </c:ser>
        <c:dLbls/>
        <c:marker val="1"/>
        <c:axId val="226986624"/>
        <c:axId val="226985088"/>
      </c:lineChart>
      <c:catAx>
        <c:axId val="226957184"/>
        <c:scaling>
          <c:orientation val="minMax"/>
        </c:scaling>
        <c:axPos val="b"/>
        <c:numFmt formatCode="General" sourceLinked="1"/>
        <c:maj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6958720"/>
        <c:crosses val="autoZero"/>
        <c:auto val="1"/>
        <c:lblAlgn val="ctr"/>
        <c:lblOffset val="100"/>
      </c:catAx>
      <c:valAx>
        <c:axId val="226958720"/>
        <c:scaling>
          <c:orientation val="minMax"/>
          <c:min val="0"/>
        </c:scaling>
        <c:axPos val="l"/>
        <c:numFmt formatCode="#,##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6957184"/>
        <c:crosses val="autoZero"/>
        <c:crossBetween val="between"/>
      </c:valAx>
      <c:valAx>
        <c:axId val="226985088"/>
        <c:scaling>
          <c:orientation val="minMax"/>
          <c:max val="6.500000000000003E-2"/>
          <c:min val="5.2000000000000032E-2"/>
        </c:scaling>
        <c:axPos val="r"/>
        <c:numFmt formatCode="0.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6986624"/>
        <c:crosses val="max"/>
        <c:crossBetween val="between"/>
      </c:valAx>
      <c:catAx>
        <c:axId val="226986624"/>
        <c:scaling>
          <c:orientation val="minMax"/>
        </c:scaling>
        <c:delete val="1"/>
        <c:axPos val="b"/>
        <c:numFmt formatCode="General" sourceLinked="1"/>
        <c:tickLblPos val="nextTo"/>
        <c:crossAx val="226985088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429469636401493"/>
          <c:w val="1"/>
          <c:h val="0.10570530363598619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9.435235160758855E-2"/>
          <c:y val="2.6405282786503052E-2"/>
          <c:w val="0.89662592690503484"/>
          <c:h val="0.83600506404946151"/>
        </c:manualLayout>
      </c:layout>
      <c:barChart>
        <c:barDir val="bar"/>
        <c:grouping val="stacked"/>
        <c:ser>
          <c:idx val="10"/>
          <c:order val="0"/>
          <c:tx>
            <c:strRef>
              <c:f>'Estructura de las Empresas'!$B$78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Empresas'!$F$77:$N$77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Empresas'!$C$77:$N$77</c15:sqref>
                  </c15:fullRef>
                </c:ext>
              </c:extLst>
            </c:strRef>
          </c:cat>
          <c:val>
            <c:numRef>
              <c:f>'Estructura de las Empresas'!$F$78:$N$78</c:f>
              <c:numCache>
                <c:formatCode>0%</c:formatCode>
                <c:ptCount val="9"/>
                <c:pt idx="0">
                  <c:v>0.35072930479257436</c:v>
                </c:pt>
                <c:pt idx="1">
                  <c:v>0.34778220153647732</c:v>
                </c:pt>
                <c:pt idx="2">
                  <c:v>0.34313186813186819</c:v>
                </c:pt>
                <c:pt idx="3">
                  <c:v>0.33436807095343696</c:v>
                </c:pt>
                <c:pt idx="4">
                  <c:v>0.35318983826172196</c:v>
                </c:pt>
                <c:pt idx="5">
                  <c:v>0.36464230571281536</c:v>
                </c:pt>
                <c:pt idx="6">
                  <c:v>0.36438878622262433</c:v>
                </c:pt>
                <c:pt idx="7">
                  <c:v>0.35621741796994794</c:v>
                </c:pt>
                <c:pt idx="8">
                  <c:v>0.35960958704177737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B9-4F4F-AD56-8C44A91CA963}"/>
            </c:ext>
          </c:extLst>
        </c:ser>
        <c:ser>
          <c:idx val="0"/>
          <c:order val="1"/>
          <c:tx>
            <c:strRef>
              <c:f>'Estructura de las Empresas'!$B$79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Empresas'!$F$77:$N$77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Empresas'!$C$77:$N$77</c15:sqref>
                  </c15:fullRef>
                </c:ext>
              </c:extLst>
            </c:strRef>
          </c:cat>
          <c:val>
            <c:numRef>
              <c:f>'Estructura de las Empresas'!$F$79:$N$79</c:f>
              <c:numCache>
                <c:formatCode>0%</c:formatCode>
                <c:ptCount val="9"/>
                <c:pt idx="0">
                  <c:v>0.12142451221822317</c:v>
                </c:pt>
                <c:pt idx="1">
                  <c:v>0.11944148488756798</c:v>
                </c:pt>
                <c:pt idx="2">
                  <c:v>0.1164085914085914</c:v>
                </c:pt>
                <c:pt idx="3">
                  <c:v>0.11671840354767185</c:v>
                </c:pt>
                <c:pt idx="4">
                  <c:v>0.11768910308773076</c:v>
                </c:pt>
                <c:pt idx="5">
                  <c:v>0.12603428480937492</c:v>
                </c:pt>
                <c:pt idx="6">
                  <c:v>0.12578146502575391</c:v>
                </c:pt>
                <c:pt idx="7">
                  <c:v>0.12588163140141065</c:v>
                </c:pt>
                <c:pt idx="8">
                  <c:v>0.12384662108106755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Empresas'!$C$79:$N$79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B9-4F4F-AD56-8C44A91CA963}"/>
            </c:ext>
          </c:extLst>
        </c:ser>
        <c:ser>
          <c:idx val="1"/>
          <c:order val="2"/>
          <c:tx>
            <c:strRef>
              <c:f>'Estructura de las Empresas'!$B$80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rgbClr val="BF9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Empresas'!$F$77:$N$77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Empresas'!$C$77:$N$77</c15:sqref>
                  </c15:fullRef>
                </c:ext>
              </c:extLst>
            </c:strRef>
          </c:cat>
          <c:val>
            <c:numRef>
              <c:f>'Estructura de las Empresas'!$F$80:$N$80</c:f>
              <c:numCache>
                <c:formatCode>0%</c:formatCode>
                <c:ptCount val="9"/>
                <c:pt idx="0">
                  <c:v>0.10576498074130204</c:v>
                </c:pt>
                <c:pt idx="1">
                  <c:v>0.10222620983569788</c:v>
                </c:pt>
                <c:pt idx="2">
                  <c:v>9.6953046953046962E-2</c:v>
                </c:pt>
                <c:pt idx="3">
                  <c:v>0.10913525498891356</c:v>
                </c:pt>
                <c:pt idx="4">
                  <c:v>0.11685182159777811</c:v>
                </c:pt>
                <c:pt idx="5">
                  <c:v>0.12130329783443525</c:v>
                </c:pt>
                <c:pt idx="6">
                  <c:v>0.12106318562497542</c:v>
                </c:pt>
                <c:pt idx="7">
                  <c:v>0.10899647347439438</c:v>
                </c:pt>
                <c:pt idx="8">
                  <c:v>0.11705369463289581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Empresas'!$C$80:$N$80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B9-4F4F-AD56-8C44A91CA963}"/>
            </c:ext>
          </c:extLst>
        </c:ser>
        <c:ser>
          <c:idx val="2"/>
          <c:order val="3"/>
          <c:tx>
            <c:strRef>
              <c:f>'Estructura de las Empresas'!$B$81</c:f>
              <c:strCache>
                <c:ptCount val="1"/>
                <c:pt idx="0">
                  <c:v>Activ. Profesionales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Empresas'!$F$77:$N$77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Empresas'!$C$77:$N$77</c15:sqref>
                  </c15:fullRef>
                </c:ext>
              </c:extLst>
            </c:strRef>
          </c:cat>
          <c:val>
            <c:numRef>
              <c:f>'Estructura de las Empresas'!$F$81:$N$81</c:f>
              <c:numCache>
                <c:formatCode>0%</c:formatCode>
                <c:ptCount val="9"/>
                <c:pt idx="0">
                  <c:v>7.5077350508303359E-2</c:v>
                </c:pt>
                <c:pt idx="1">
                  <c:v>6.9814389054001016E-2</c:v>
                </c:pt>
                <c:pt idx="2">
                  <c:v>6.386113886113888E-2</c:v>
                </c:pt>
                <c:pt idx="3">
                  <c:v>6.4301552106430154E-2</c:v>
                </c:pt>
                <c:pt idx="4">
                  <c:v>6.3245384741055385E-2</c:v>
                </c:pt>
                <c:pt idx="5">
                  <c:v>6.7540282671523025E-2</c:v>
                </c:pt>
                <c:pt idx="6">
                  <c:v>6.7589352416152243E-2</c:v>
                </c:pt>
                <c:pt idx="7">
                  <c:v>6.6409843606255736E-2</c:v>
                </c:pt>
                <c:pt idx="8">
                  <c:v>6.6196215858746632E-2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Empresas'!$C$81:$N$81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B9-4F4F-AD56-8C44A91CA963}"/>
            </c:ext>
          </c:extLst>
        </c:ser>
        <c:ser>
          <c:idx val="3"/>
          <c:order val="4"/>
          <c:tx>
            <c:strRef>
              <c:f>'Estructura de las Empresas'!$B$82</c:f>
              <c:strCache>
                <c:ptCount val="1"/>
                <c:pt idx="0">
                  <c:v>Alojamiento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'Estructura de las Empresas'!$F$77:$L$77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Empresas'!$C$77:$L$77</c15:sqref>
                  </c15:fullRef>
                </c:ext>
              </c:extLst>
            </c:numRef>
          </c:cat>
          <c:val>
            <c:numRef>
              <c:f>'Estructura de las Empresas'!$F$82:$N$82</c:f>
              <c:numCache>
                <c:formatCode>0%</c:formatCode>
                <c:ptCount val="9"/>
                <c:pt idx="0">
                  <c:v>5.5218791437772322E-2</c:v>
                </c:pt>
                <c:pt idx="1">
                  <c:v>5.5907587057702018E-2</c:v>
                </c:pt>
                <c:pt idx="2">
                  <c:v>5.7417582417582422E-2</c:v>
                </c:pt>
                <c:pt idx="3">
                  <c:v>5.6341463414634148E-2</c:v>
                </c:pt>
                <c:pt idx="4">
                  <c:v>5.4402875347165494E-2</c:v>
                </c:pt>
                <c:pt idx="5">
                  <c:v>6.3838631774812957E-2</c:v>
                </c:pt>
                <c:pt idx="6">
                  <c:v>6.3873707388039158E-2</c:v>
                </c:pt>
                <c:pt idx="7">
                  <c:v>6.6084023305734443E-2</c:v>
                </c:pt>
                <c:pt idx="8">
                  <c:v>6.2049809453938003E-2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Empresas'!$C$82:$N$82</c15:sqref>
                  </c15:fullRef>
                </c:ext>
              </c:extLst>
            </c:numRef>
          </c:val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04-D5B9-4F4F-AD56-8C44A91CA963}"/>
            </c:ext>
          </c:extLst>
        </c:ser>
        <c:ser>
          <c:idx val="6"/>
          <c:order val="5"/>
          <c:tx>
            <c:v>Otros sectores</c:v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Lit>
              <c:ptCount val="9"/>
              <c:pt idx="0">
                <c:v>2010</c:v>
              </c:pt>
              <c:pt idx="1">
                <c:v>2011</c:v>
              </c:pt>
              <c:pt idx="2">
                <c:v>2012</c:v>
              </c:pt>
              <c:pt idx="3">
                <c:v>2013</c:v>
              </c:pt>
              <c:pt idx="4">
                <c:v>2014</c:v>
              </c:pt>
              <c:pt idx="5">
                <c:v>2015</c:v>
              </c:pt>
              <c:pt idx="6">
                <c:v>2016</c:v>
              </c:pt>
              <c:pt idx="7">
                <c:v>2017</c:v>
              </c:pt>
              <c:pt idx="8">
                <c:v>2018*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'Estructura de las Empresas'!$F$103:$N$103</c:f>
              <c:numCache>
                <c:formatCode>0%</c:formatCode>
                <c:ptCount val="9"/>
                <c:pt idx="0">
                  <c:v>1</c:v>
                </c:pt>
                <c:pt idx="1">
                  <c:v>1.0000000000000004</c:v>
                </c:pt>
                <c:pt idx="2">
                  <c:v>1.0000000000000002</c:v>
                </c:pt>
                <c:pt idx="3">
                  <c:v>1.0000000000000002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Empresas'!$C$103:$N$103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5B9-4F4F-AD56-8C44A91CA963}"/>
            </c:ext>
          </c:extLst>
        </c:ser>
        <c:dLbls/>
        <c:gapWidth val="50"/>
        <c:overlap val="100"/>
        <c:axId val="234920192"/>
        <c:axId val="23509849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4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'Estructura de las Empresas'!$B$83</c15:sqref>
                        </c15:formulaRef>
                      </c:ext>
                    </c:extLst>
                    <c:strCache>
                      <c:ptCount val="1"/>
                      <c:pt idx="0">
                        <c:v>Otras actividades de servicios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>'Estructura de las Empresas'!$C$77:$L$77</c15:sqref>
                        </c15:fullRef>
                        <c15:formulaRef>
                          <c15:sqref>'Estructura de las Empresas'!$F$77:$L$77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'Estructura de las Empresas'!$C$83:$L$83</c15:sqref>
                        </c15:fullRef>
                        <c15:formulaRef>
                          <c15:sqref>'Estructura de las Empresas'!$F$83:$L$83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4.4642293363642102E-2</c:v>
                      </c:pt>
                      <c:pt idx="1">
                        <c:v>4.3486794145684966E-2</c:v>
                      </c:pt>
                      <c:pt idx="2">
                        <c:v>4.2807192807192807E-2</c:v>
                      </c:pt>
                      <c:pt idx="3">
                        <c:v>4.4745011086474502E-2</c:v>
                      </c:pt>
                      <c:pt idx="4">
                        <c:v>4.7827152426074174E-2</c:v>
                      </c:pt>
                      <c:pt idx="5">
                        <c:v>5.3604655766261528E-2</c:v>
                      </c:pt>
                      <c:pt idx="6">
                        <c:v>5.3277238233790741E-2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D5B9-4F4F-AD56-8C44A91CA963}"/>
                  </c:ext>
                </c:extLst>
              </c15:ser>
            </c15:filteredBarSeries>
            <c15:filteredBarSeries>
              <c15:ser>
                <c:idx val="5"/>
                <c:order val="6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'Estructura de las Empresas'!$B$84</c15:sqref>
                        </c15:formulaRef>
                      </c:ext>
                    </c:extLst>
                    <c:strCache>
                      <c:ptCount val="1"/>
                      <c:pt idx="0">
                        <c:v>Agricultura, ganadería,  silvicultura y pesca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'Estructura de las Empresas'!$C$77:$L$77</c15:sqref>
                        </c15:fullRef>
                        <c15:formulaRef>
                          <c15:sqref>'Estructura de las Empresas'!$F$77:$L$77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'Estructura de las Empresas'!$C$84:$L$84</c15:sqref>
                        </c15:fullRef>
                        <c15:formulaRef>
                          <c15:sqref>'Estructura de las Empresas'!$F$84:$L$84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2.8256614257750837E-2</c:v>
                      </c:pt>
                      <c:pt idx="1">
                        <c:v>3.2972578926708913E-2</c:v>
                      </c:pt>
                      <c:pt idx="2">
                        <c:v>3.783716283716284E-2</c:v>
                      </c:pt>
                      <c:pt idx="3">
                        <c:v>4.6186252771618627E-2</c:v>
                      </c:pt>
                      <c:pt idx="4">
                        <c:v>4.5601208952785494E-2</c:v>
                      </c:pt>
                      <c:pt idx="5">
                        <c:v>5.1922087176847855E-2</c:v>
                      </c:pt>
                      <c:pt idx="6">
                        <c:v>5.1783116423544218E-2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6-D5B9-4F4F-AD56-8C44A91CA963}"/>
                  </c:ext>
                </c:extLst>
              </c15:ser>
            </c15:filteredBarSeries>
          </c:ext>
        </c:extLst>
      </c:barChart>
      <c:catAx>
        <c:axId val="23492019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235098496"/>
        <c:crosses val="autoZero"/>
        <c:auto val="1"/>
        <c:lblAlgn val="ctr"/>
        <c:lblOffset val="100"/>
      </c:catAx>
      <c:valAx>
        <c:axId val="235098496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234920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59702896617544"/>
          <c:w val="1"/>
          <c:h val="0.10040297103382435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s-EC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8"/>
  <c:chart>
    <c:autoTitleDeleted val="1"/>
    <c:plotArea>
      <c:layout>
        <c:manualLayout>
          <c:layoutTarget val="inner"/>
          <c:xMode val="edge"/>
          <c:yMode val="edge"/>
          <c:x val="1.8572114176625201E-2"/>
          <c:y val="3.6246063962337885E-2"/>
          <c:w val="0.96285577164675062"/>
          <c:h val="0.78215982300277764"/>
        </c:manualLayout>
      </c:layout>
      <c:barChart>
        <c:barDir val="col"/>
        <c:grouping val="stacked"/>
        <c:ser>
          <c:idx val="1"/>
          <c:order val="0"/>
          <c:tx>
            <c:strRef>
              <c:f>Sexo!$A$3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chemeClr val="accent1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Sexo!$B$2:$F$2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Sexo!$B$3:$F$3</c:f>
              <c:numCache>
                <c:formatCode>_ * #,##0_ ;_ * \-#,##0_ ;_ * "-"??_ ;_ @_ </c:formatCode>
                <c:ptCount val="5"/>
                <c:pt idx="0">
                  <c:v>417505</c:v>
                </c:pt>
                <c:pt idx="1">
                  <c:v>424514</c:v>
                </c:pt>
                <c:pt idx="2">
                  <c:v>431496</c:v>
                </c:pt>
                <c:pt idx="3">
                  <c:v>438456</c:v>
                </c:pt>
                <c:pt idx="4">
                  <c:v>445388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6E-448D-A57E-C4FA501A9D35}"/>
            </c:ext>
          </c:extLst>
        </c:ser>
        <c:ser>
          <c:idx val="2"/>
          <c:order val="1"/>
          <c:tx>
            <c:strRef>
              <c:f>Sexo!$A$4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Sexo!$B$2:$F$2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Sexo!$B$4:$F$4</c:f>
              <c:numCache>
                <c:formatCode>_ * #,##0_ ;_ * \-#,##0_ ;_ * "-"??_ ;_ @_ </c:formatCode>
                <c:ptCount val="5"/>
                <c:pt idx="0">
                  <c:v>378664</c:v>
                </c:pt>
                <c:pt idx="1">
                  <c:v>385898</c:v>
                </c:pt>
                <c:pt idx="2">
                  <c:v>393150</c:v>
                </c:pt>
                <c:pt idx="3">
                  <c:v>400403</c:v>
                </c:pt>
                <c:pt idx="4">
                  <c:v>407682</c:v>
                </c:pt>
              </c:numCache>
            </c:numRef>
          </c:val>
        </c:ser>
        <c:dLbls/>
        <c:gapWidth val="50"/>
        <c:overlap val="100"/>
        <c:axId val="98117120"/>
        <c:axId val="98118656"/>
      </c:barChart>
      <c:lineChart>
        <c:grouping val="standard"/>
        <c:ser>
          <c:idx val="0"/>
          <c:order val="2"/>
          <c:tx>
            <c:strRef>
              <c:f>Sexo!$A$5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accent1">
                  <a:alpha val="0"/>
                </a:schemeClr>
              </a:solidFill>
            </a:ln>
          </c:spPr>
          <c:marker>
            <c:symbol val="circle"/>
            <c:size val="5"/>
            <c:spPr>
              <a:ln>
                <a:solidFill>
                  <a:schemeClr val="accent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Sexo!$B$2:$F$2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Sexo!$B$5:$F$5</c:f>
              <c:numCache>
                <c:formatCode>#,##0</c:formatCode>
                <c:ptCount val="5"/>
                <c:pt idx="0">
                  <c:v>796169</c:v>
                </c:pt>
                <c:pt idx="1">
                  <c:v>810412</c:v>
                </c:pt>
                <c:pt idx="2">
                  <c:v>824646</c:v>
                </c:pt>
                <c:pt idx="3">
                  <c:v>838859</c:v>
                </c:pt>
                <c:pt idx="4">
                  <c:v>853070</c:v>
                </c:pt>
              </c:numCache>
            </c:numRef>
          </c:val>
        </c:ser>
        <c:dLbls/>
        <c:marker val="1"/>
        <c:axId val="98117120"/>
        <c:axId val="98118656"/>
      </c:lineChart>
      <c:catAx>
        <c:axId val="981171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98118656"/>
        <c:crosses val="autoZero"/>
        <c:auto val="1"/>
        <c:lblAlgn val="ctr"/>
        <c:lblOffset val="100"/>
      </c:catAx>
      <c:valAx>
        <c:axId val="98118656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98117120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EC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6757327768317221E-2"/>
          <c:y val="1.6836894568798329E-2"/>
          <c:w val="0.9631338789097027"/>
          <c:h val="0.69443371698129186"/>
        </c:manualLayout>
      </c:layout>
      <c:barChart>
        <c:barDir val="col"/>
        <c:grouping val="stacked"/>
        <c:ser>
          <c:idx val="3"/>
          <c:order val="0"/>
          <c:tx>
            <c:strRef>
              <c:f>empleo!$B$2</c:f>
              <c:strCache>
                <c:ptCount val="1"/>
                <c:pt idx="0">
                  <c:v>Tasa de Empleo Inadecuado</c:v>
                </c:pt>
              </c:strCache>
            </c:strRef>
          </c:tx>
          <c:spPr>
            <a:solidFill>
              <a:srgbClr val="ADB9CA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empleo!$A$3:$A$7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empleo!$B$3:$B$7</c:f>
              <c:numCache>
                <c:formatCode>0.0%</c:formatCode>
                <c:ptCount val="5"/>
                <c:pt idx="0">
                  <c:v>0.49761482345097641</c:v>
                </c:pt>
                <c:pt idx="1">
                  <c:v>0.48636622735440477</c:v>
                </c:pt>
                <c:pt idx="2">
                  <c:v>0.52049793424589164</c:v>
                </c:pt>
                <c:pt idx="3">
                  <c:v>0.54214760066858614</c:v>
                </c:pt>
                <c:pt idx="4">
                  <c:v>0.53763935229599769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24-40C6-842C-51AB496EA4A7}"/>
            </c:ext>
          </c:extLst>
        </c:ser>
        <c:ser>
          <c:idx val="0"/>
          <c:order val="1"/>
          <c:tx>
            <c:strRef>
              <c:f>empleo!$C$2</c:f>
              <c:strCache>
                <c:ptCount val="1"/>
                <c:pt idx="0">
                  <c:v>Tasa de Empleo adecuado</c:v>
                </c:pt>
              </c:strCache>
            </c:strRef>
          </c:tx>
          <c:spPr>
            <a:solidFill>
              <a:srgbClr val="373999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empleo!$A$3:$A$7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empleo!$C$3:$C$7</c:f>
              <c:numCache>
                <c:formatCode>0.0%</c:formatCode>
                <c:ptCount val="5"/>
                <c:pt idx="0">
                  <c:v>0.48477236178701777</c:v>
                </c:pt>
                <c:pt idx="1">
                  <c:v>0.48850338129918447</c:v>
                </c:pt>
                <c:pt idx="2">
                  <c:v>0.44901075851635025</c:v>
                </c:pt>
                <c:pt idx="3">
                  <c:v>0.41820962559612079</c:v>
                </c:pt>
                <c:pt idx="4">
                  <c:v>0.42291721371308338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1F-4B29-9CE3-A05829912510}"/>
            </c:ext>
          </c:extLst>
        </c:ser>
        <c:ser>
          <c:idx val="1"/>
          <c:order val="2"/>
          <c:tx>
            <c:strRef>
              <c:f>empleo!$D$2</c:f>
              <c:strCache>
                <c:ptCount val="1"/>
                <c:pt idx="0">
                  <c:v>Tasa de Empleo no Clasificado</c:v>
                </c:pt>
              </c:strCache>
            </c:strRef>
          </c:tx>
          <c:cat>
            <c:strRef>
              <c:f>empleo!$A$3:$A$7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empleo!$D$3:$D$7</c:f>
              <c:numCache>
                <c:formatCode>0.0%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1.9680499503623963E-3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B1F-4B29-9CE3-A05829912510}"/>
            </c:ext>
          </c:extLst>
        </c:ser>
        <c:dLbls/>
        <c:gapWidth val="50"/>
        <c:overlap val="100"/>
        <c:axId val="113493504"/>
        <c:axId val="113495040"/>
      </c:barChart>
      <c:lineChart>
        <c:grouping val="standard"/>
        <c:ser>
          <c:idx val="2"/>
          <c:order val="3"/>
          <c:tx>
            <c:strRef>
              <c:f>empleo!$E$2</c:f>
              <c:strCache>
                <c:ptCount val="1"/>
                <c:pt idx="0">
                  <c:v>Tasa de Empleo</c:v>
                </c:pt>
              </c:strCache>
            </c:strRef>
          </c:tx>
          <c:spPr>
            <a:ln>
              <a:solidFill>
                <a:sysClr val="windowText" lastClr="000000">
                  <a:lumMod val="15000"/>
                  <a:lumOff val="85000"/>
                  <a:alpha val="0"/>
                </a:sysClr>
              </a:solidFill>
            </a:ln>
          </c:spPr>
          <c:marker>
            <c:symbol val="none"/>
          </c:marker>
          <c:dLbls>
            <c:spPr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empleo!$A$3:$A$7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empleo!$E$3:$E$7</c:f>
              <c:numCache>
                <c:formatCode>0.0%</c:formatCode>
                <c:ptCount val="5"/>
                <c:pt idx="0">
                  <c:v>0.98238718523799307</c:v>
                </c:pt>
                <c:pt idx="1">
                  <c:v>0.97486960865358929</c:v>
                </c:pt>
                <c:pt idx="2">
                  <c:v>0.9714767427126032</c:v>
                </c:pt>
                <c:pt idx="3">
                  <c:v>0.96035722626470665</c:v>
                </c:pt>
                <c:pt idx="4">
                  <c:v>0.96055656600908068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B1F-4B29-9CE3-A05829912510}"/>
            </c:ext>
          </c:extLst>
        </c:ser>
        <c:dLbls/>
        <c:marker val="1"/>
        <c:axId val="113493504"/>
        <c:axId val="113495040"/>
      </c:lineChart>
      <c:catAx>
        <c:axId val="1134935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13495040"/>
        <c:crosses val="autoZero"/>
        <c:auto val="1"/>
        <c:lblAlgn val="ctr"/>
        <c:lblOffset val="100"/>
      </c:catAx>
      <c:valAx>
        <c:axId val="113495040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1349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148957241670863"/>
          <c:w val="0.99611085632450014"/>
          <c:h val="0.1446888650308292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2"/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2.2913742307822286E-2"/>
          <c:y val="0"/>
          <c:w val="0.95417251538435544"/>
          <c:h val="0.84806632354047862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FF4F4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Empleo!$J$13:$J$21</c:f>
              <c:numCache>
                <c:formatCode>0.0%</c:formatCode>
                <c:ptCount val="9"/>
                <c:pt idx="0">
                  <c:v>2.752601764754321E-2</c:v>
                </c:pt>
                <c:pt idx="1">
                  <c:v>3.9328081026941644E-2</c:v>
                </c:pt>
                <c:pt idx="2">
                  <c:v>2.9481645229321507E-2</c:v>
                </c:pt>
                <c:pt idx="3">
                  <c:v>2.8812472192911803E-2</c:v>
                </c:pt>
                <c:pt idx="4">
                  <c:v>1.7612814762005522E-2</c:v>
                </c:pt>
                <c:pt idx="5">
                  <c:v>2.5130391346414482E-2</c:v>
                </c:pt>
                <c:pt idx="6">
                  <c:v>2.8523257287395781E-2</c:v>
                </c:pt>
                <c:pt idx="7">
                  <c:v>3.9642773735294325E-2</c:v>
                </c:pt>
                <c:pt idx="8">
                  <c:v>3.9443433990919624E-2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Empleo!$J$10:$J$21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A8-4875-A6B4-D691FB50F1BA}"/>
            </c:ext>
          </c:extLst>
        </c:ser>
        <c:dLbls/>
        <c:gapWidth val="50"/>
        <c:overlap val="-27"/>
        <c:axId val="146089088"/>
        <c:axId val="149372928"/>
      </c:barChart>
      <c:catAx>
        <c:axId val="14608908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49372928"/>
        <c:crosses val="autoZero"/>
        <c:auto val="1"/>
        <c:lblAlgn val="ctr"/>
        <c:lblOffset val="100"/>
      </c:catAx>
      <c:valAx>
        <c:axId val="149372928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4608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2.6666740135439682E-2"/>
          <c:y val="7.6417773740442493E-2"/>
          <c:w val="0.9633333333333336"/>
          <c:h val="0.80239307886232136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Empleo!$O$13:$O$21</c:f>
              <c:numCache>
                <c:formatCode>0.0%</c:formatCode>
                <c:ptCount val="9"/>
                <c:pt idx="0">
                  <c:v>9.8972842999685978E-2</c:v>
                </c:pt>
                <c:pt idx="1">
                  <c:v>0.11990740294184805</c:v>
                </c:pt>
                <c:pt idx="2">
                  <c:v>9.5585476014827725E-2</c:v>
                </c:pt>
                <c:pt idx="3">
                  <c:v>0.11819590742529658</c:v>
                </c:pt>
                <c:pt idx="4">
                  <c:v>8.3620815408574189E-2</c:v>
                </c:pt>
                <c:pt idx="5">
                  <c:v>7.9812976228721688E-2</c:v>
                </c:pt>
                <c:pt idx="6">
                  <c:v>0.15171254168821863</c:v>
                </c:pt>
                <c:pt idx="7">
                  <c:v>0.18319192734545195</c:v>
                </c:pt>
                <c:pt idx="8">
                  <c:v>0.17972405769330962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Empleo!$O$10:$O$21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B2-462F-B46E-03F3708007CC}"/>
            </c:ext>
          </c:extLst>
        </c:ser>
        <c:dLbls/>
        <c:gapWidth val="50"/>
        <c:overlap val="-27"/>
        <c:axId val="153287680"/>
        <c:axId val="163848576"/>
      </c:barChart>
      <c:catAx>
        <c:axId val="1532876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63848576"/>
        <c:crosses val="autoZero"/>
        <c:auto val="1"/>
        <c:lblAlgn val="ctr"/>
        <c:lblOffset val="100"/>
      </c:catAx>
      <c:valAx>
        <c:axId val="163848576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5328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8.164747519599844E-3"/>
          <c:y val="3.618832410522746E-2"/>
          <c:w val="0.95549145623211384"/>
          <c:h val="0.81313876441806832"/>
        </c:manualLayout>
      </c:layout>
      <c:barChart>
        <c:barDir val="col"/>
        <c:grouping val="clustered"/>
        <c:ser>
          <c:idx val="0"/>
          <c:order val="0"/>
          <c:tx>
            <c:strRef>
              <c:f>'VAB provincial'!$A$53:$B$53</c:f>
              <c:strCache>
                <c:ptCount val="2"/>
                <c:pt idx="0">
                  <c:v>VAB Provincial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s-ES" sz="1400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'VAB provincial'!$F$35:$N$35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provincial'!$C$35:$N$35</c15:sqref>
                  </c15:fullRef>
                </c:ext>
              </c:extLst>
            </c:strRef>
          </c:cat>
          <c:val>
            <c:numRef>
              <c:f>'VAB provincial'!$F$53:$N$53</c:f>
              <c:numCache>
                <c:formatCode>#,###,</c:formatCode>
                <c:ptCount val="9"/>
                <c:pt idx="0">
                  <c:v>3251340.9974295809</c:v>
                </c:pt>
                <c:pt idx="1">
                  <c:v>3727618.5078570563</c:v>
                </c:pt>
                <c:pt idx="2">
                  <c:v>3944509.155203444</c:v>
                </c:pt>
                <c:pt idx="3">
                  <c:v>4222872.936203083</c:v>
                </c:pt>
                <c:pt idx="4">
                  <c:v>4432976.2367409002</c:v>
                </c:pt>
                <c:pt idx="5">
                  <c:v>4765706.1015098328</c:v>
                </c:pt>
                <c:pt idx="6">
                  <c:v>4736947.9607460108</c:v>
                </c:pt>
                <c:pt idx="7">
                  <c:v>4950351.672412389</c:v>
                </c:pt>
                <c:pt idx="8">
                  <c:v>5173117.4976709457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provincial'!$C$53:$N$53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95-44F1-9A69-C5BC46B0E6C3}"/>
            </c:ext>
          </c:extLst>
        </c:ser>
        <c:dLbls/>
        <c:gapWidth val="75"/>
        <c:overlap val="-25"/>
        <c:axId val="169027456"/>
        <c:axId val="169059072"/>
      </c:barChart>
      <c:lineChart>
        <c:grouping val="standard"/>
        <c:ser>
          <c:idx val="1"/>
          <c:order val="1"/>
          <c:tx>
            <c:strRef>
              <c:f>'VAB provincial'!$A$54:$B$54</c:f>
              <c:strCache>
                <c:ptCount val="2"/>
                <c:pt idx="0">
                  <c:v>Participación VAB provincial en el PIB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s-ES" sz="14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strRef>
              <c:f>'VAB provincial'!$F$35:$N$35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provincial'!$C$35:$N$35</c15:sqref>
                  </c15:fullRef>
                </c:ext>
              </c:extLst>
            </c:strRef>
          </c:cat>
          <c:val>
            <c:numRef>
              <c:f>'VAB provincial'!$F$54:$N$54</c:f>
              <c:numCache>
                <c:formatCode>0.0%</c:formatCode>
                <c:ptCount val="9"/>
                <c:pt idx="0">
                  <c:v>4.6744645850687293E-2</c:v>
                </c:pt>
                <c:pt idx="1">
                  <c:v>4.7020375477165081E-2</c:v>
                </c:pt>
                <c:pt idx="2">
                  <c:v>4.5016612685888774E-2</c:v>
                </c:pt>
                <c:pt idx="3">
                  <c:v>4.4390708224898455E-2</c:v>
                </c:pt>
                <c:pt idx="4">
                  <c:v>4.357747097691847E-2</c:v>
                </c:pt>
                <c:pt idx="5">
                  <c:v>4.7997661540948609E-2</c:v>
                </c:pt>
                <c:pt idx="6">
                  <c:v>4.8035261785682966E-2</c:v>
                </c:pt>
                <c:pt idx="7">
                  <c:v>4.8035261785682966E-2</c:v>
                </c:pt>
                <c:pt idx="8">
                  <c:v>4.8035261785682966E-2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provincial'!$C$54:$N$54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395-44F1-9A69-C5BC46B0E6C3}"/>
            </c:ext>
          </c:extLst>
        </c:ser>
        <c:dLbls/>
        <c:marker val="1"/>
        <c:axId val="169115648"/>
        <c:axId val="169060608"/>
      </c:lineChart>
      <c:catAx>
        <c:axId val="16902745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69059072"/>
        <c:crosses val="autoZero"/>
        <c:auto val="1"/>
        <c:lblAlgn val="ctr"/>
        <c:lblOffset val="100"/>
      </c:catAx>
      <c:valAx>
        <c:axId val="169059072"/>
        <c:scaling>
          <c:orientation val="minMax"/>
        </c:scaling>
        <c:axPos val="l"/>
        <c:numFmt formatCode="#,###," sourceLinked="1"/>
        <c:tickLblPos val="nextTo"/>
        <c:spPr>
          <a:noFill/>
          <a:ln w="952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69027456"/>
        <c:crosses val="autoZero"/>
        <c:crossBetween val="between"/>
      </c:valAx>
      <c:valAx>
        <c:axId val="169060608"/>
        <c:scaling>
          <c:orientation val="minMax"/>
          <c:max val="5.4000000000000034E-2"/>
          <c:min val="4.0000000000000022E-2"/>
        </c:scaling>
        <c:axPos val="r"/>
        <c:numFmt formatCode="0.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69115648"/>
        <c:crosses val="max"/>
        <c:crossBetween val="between"/>
      </c:valAx>
      <c:catAx>
        <c:axId val="169115648"/>
        <c:scaling>
          <c:orientation val="minMax"/>
        </c:scaling>
        <c:delete val="1"/>
        <c:axPos val="b"/>
        <c:numFmt formatCode="General" sourceLinked="1"/>
        <c:tickLblPos val="nextTo"/>
        <c:crossAx val="169060608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52227553429149"/>
          <c:y val="0.93351462237715399"/>
          <c:w val="0.6892076023391831"/>
          <c:h val="4.8544929157345346E-2"/>
        </c:manualLayout>
      </c:layout>
      <c:txPr>
        <a:bodyPr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7.9867808742871804E-2"/>
          <c:y val="1.932656889224316E-2"/>
          <c:w val="0.91779897345097483"/>
          <c:h val="0.85722955685167368"/>
        </c:manualLayout>
      </c:layout>
      <c:barChart>
        <c:barDir val="bar"/>
        <c:grouping val="stacked"/>
        <c:ser>
          <c:idx val="1"/>
          <c:order val="0"/>
          <c:tx>
            <c:strRef>
              <c:f>'VAB provincial'!$B$62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provincial'!$F$62:$N$62</c:f>
              <c:numCache>
                <c:formatCode>0%</c:formatCode>
                <c:ptCount val="9"/>
                <c:pt idx="0">
                  <c:v>0.18609672865982518</c:v>
                </c:pt>
                <c:pt idx="1">
                  <c:v>0.17095931022652189</c:v>
                </c:pt>
                <c:pt idx="2">
                  <c:v>0.18301646139874794</c:v>
                </c:pt>
                <c:pt idx="3">
                  <c:v>0.18201875364151593</c:v>
                </c:pt>
                <c:pt idx="4">
                  <c:v>0.18202969334323904</c:v>
                </c:pt>
                <c:pt idx="5">
                  <c:v>0.17638644592807098</c:v>
                </c:pt>
                <c:pt idx="6">
                  <c:v>0.18318127984160709</c:v>
                </c:pt>
                <c:pt idx="7">
                  <c:v>0.18090404318860828</c:v>
                </c:pt>
                <c:pt idx="8">
                  <c:v>0.18062536557538136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provincial'!$C$62:$N$62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D2-4C7F-8478-51A27BF40330}"/>
            </c:ext>
          </c:extLst>
        </c:ser>
        <c:ser>
          <c:idx val="2"/>
          <c:order val="1"/>
          <c:tx>
            <c:strRef>
              <c:f>'VAB provincial'!$B$63</c:f>
              <c:strCache>
                <c:ptCount val="1"/>
                <c:pt idx="0">
                  <c:v>Construcción</c:v>
                </c:pt>
              </c:strCache>
            </c:strRef>
          </c:tx>
          <c:spPr>
            <a:solidFill>
              <a:srgbClr val="806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provincial'!$F$63:$N$63</c:f>
              <c:numCache>
                <c:formatCode>0%</c:formatCode>
                <c:ptCount val="9"/>
                <c:pt idx="0">
                  <c:v>0.12731270112345183</c:v>
                </c:pt>
                <c:pt idx="1">
                  <c:v>0.13819985831372172</c:v>
                </c:pt>
                <c:pt idx="2">
                  <c:v>0.17439619010181137</c:v>
                </c:pt>
                <c:pt idx="3">
                  <c:v>0.17628877429231271</c:v>
                </c:pt>
                <c:pt idx="4">
                  <c:v>0.17697847097553776</c:v>
                </c:pt>
                <c:pt idx="5">
                  <c:v>0.16352599931689141</c:v>
                </c:pt>
                <c:pt idx="6">
                  <c:v>0.16800217298608672</c:v>
                </c:pt>
                <c:pt idx="7">
                  <c:v>0.17119885439270718</c:v>
                </c:pt>
                <c:pt idx="8">
                  <c:v>0.16992637441780581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provincial'!$C$63:$N$63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D2-4C7F-8478-51A27BF40330}"/>
            </c:ext>
          </c:extLst>
        </c:ser>
        <c:ser>
          <c:idx val="3"/>
          <c:order val="2"/>
          <c:tx>
            <c:strRef>
              <c:f>'VAB provincial'!$B$64</c:f>
              <c:strCache>
                <c:ptCount val="1"/>
                <c:pt idx="0">
                  <c:v>Enseñanza y salud</c:v>
                </c:pt>
              </c:strCache>
            </c:strRef>
          </c:tx>
          <c:spPr>
            <a:solidFill>
              <a:srgbClr val="B1A0C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provincial'!$F$64:$N$64</c:f>
              <c:numCache>
                <c:formatCode>0%</c:formatCode>
                <c:ptCount val="9"/>
                <c:pt idx="0">
                  <c:v>9.589942225635753E-2</c:v>
                </c:pt>
                <c:pt idx="1">
                  <c:v>8.7633362814551627E-2</c:v>
                </c:pt>
                <c:pt idx="2">
                  <c:v>9.4437324566331332E-2</c:v>
                </c:pt>
                <c:pt idx="3">
                  <c:v>9.6417283263398684E-2</c:v>
                </c:pt>
                <c:pt idx="4">
                  <c:v>0.1006648208360056</c:v>
                </c:pt>
                <c:pt idx="5">
                  <c:v>0.10066897241781166</c:v>
                </c:pt>
                <c:pt idx="6">
                  <c:v>0.10189453119204829</c:v>
                </c:pt>
                <c:pt idx="7">
                  <c:v>9.9911401927316054E-2</c:v>
                </c:pt>
                <c:pt idx="8">
                  <c:v>0.10078493159329542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provincial'!$C$64:$N$64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D2-4C7F-8478-51A27BF40330}"/>
            </c:ext>
          </c:extLst>
        </c:ser>
        <c:ser>
          <c:idx val="4"/>
          <c:order val="3"/>
          <c:tx>
            <c:strRef>
              <c:f>'VAB provincial'!$B$65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provincial'!$F$65:$N$65</c:f>
              <c:numCache>
                <c:formatCode>0%</c:formatCode>
                <c:ptCount val="9"/>
                <c:pt idx="0">
                  <c:v>0.11915340796309376</c:v>
                </c:pt>
                <c:pt idx="1">
                  <c:v>0.12954702557982659</c:v>
                </c:pt>
                <c:pt idx="2">
                  <c:v>0.11474208233998671</c:v>
                </c:pt>
                <c:pt idx="3">
                  <c:v>0.1250059088183153</c:v>
                </c:pt>
                <c:pt idx="4">
                  <c:v>0.11740706079669815</c:v>
                </c:pt>
                <c:pt idx="5">
                  <c:v>0.10365413294358074</c:v>
                </c:pt>
                <c:pt idx="6">
                  <c:v>0.10144854473365703</c:v>
                </c:pt>
                <c:pt idx="7">
                  <c:v>0.11187891182306278</c:v>
                </c:pt>
                <c:pt idx="8">
                  <c:v>0.10859716257424967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provincial'!$C$65:$N$65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3D2-4C7F-8478-51A27BF40330}"/>
            </c:ext>
          </c:extLst>
        </c:ser>
        <c:ser>
          <c:idx val="5"/>
          <c:order val="4"/>
          <c:tx>
            <c:strRef>
              <c:f>'VAB provincial'!$B$66</c:f>
              <c:strCache>
                <c:ptCount val="1"/>
                <c:pt idx="0">
                  <c:v>Otros Servicios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provincial'!$F$66:$N$66</c:f>
              <c:numCache>
                <c:formatCode>0%</c:formatCode>
                <c:ptCount val="9"/>
                <c:pt idx="0">
                  <c:v>5.8194679654639349E-2</c:v>
                </c:pt>
                <c:pt idx="1">
                  <c:v>8.5260107912439154E-2</c:v>
                </c:pt>
                <c:pt idx="2">
                  <c:v>6.8579643499593265E-2</c:v>
                </c:pt>
                <c:pt idx="3">
                  <c:v>8.0897980571797867E-2</c:v>
                </c:pt>
                <c:pt idx="4">
                  <c:v>7.5874231521883523E-2</c:v>
                </c:pt>
                <c:pt idx="5">
                  <c:v>8.9911496589896264E-2</c:v>
                </c:pt>
                <c:pt idx="6">
                  <c:v>7.3939175272350791E-2</c:v>
                </c:pt>
                <c:pt idx="7">
                  <c:v>8.0155720988982132E-2</c:v>
                </c:pt>
                <c:pt idx="8">
                  <c:v>7.9970156093278164E-2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provincial'!$C$66:$N$66</c15:sqref>
                  </c15:fullRef>
                </c:ext>
              </c:extLst>
            </c:numRef>
          </c:val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04-93D2-4C7F-8478-51A27BF40330}"/>
            </c:ext>
          </c:extLst>
        </c:ser>
        <c:ser>
          <c:idx val="6"/>
          <c:order val="5"/>
          <c:tx>
            <c:strRef>
              <c:f>'VAB provincial'!$B$67</c:f>
              <c:strCache>
                <c:ptCount val="1"/>
                <c:pt idx="0">
                  <c:v>Transporte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provincial'!$F$67:$N$67</c:f>
              <c:numCache>
                <c:formatCode>0%</c:formatCode>
                <c:ptCount val="9"/>
                <c:pt idx="0">
                  <c:v>8.0349004640223709E-2</c:v>
                </c:pt>
                <c:pt idx="1">
                  <c:v>6.7101672580256094E-2</c:v>
                </c:pt>
                <c:pt idx="2">
                  <c:v>5.8075098882610393E-2</c:v>
                </c:pt>
                <c:pt idx="3">
                  <c:v>5.8634227563999185E-2</c:v>
                </c:pt>
                <c:pt idx="4">
                  <c:v>5.8719650692608094E-2</c:v>
                </c:pt>
                <c:pt idx="5">
                  <c:v>6.0881108818406734E-2</c:v>
                </c:pt>
                <c:pt idx="6">
                  <c:v>6.9063959661101182E-2</c:v>
                </c:pt>
                <c:pt idx="7">
                  <c:v>6.1824736684028804E-2</c:v>
                </c:pt>
                <c:pt idx="8">
                  <c:v>6.2622363964036212E-2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provincial'!$C$67:$N$67</c15:sqref>
                  </c15:fullRef>
                </c:ext>
              </c:extLst>
            </c:numRef>
          </c:val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05-93D2-4C7F-8478-51A27BF40330}"/>
            </c:ext>
          </c:extLst>
        </c:ser>
        <c:ser>
          <c:idx val="0"/>
          <c:order val="6"/>
          <c:tx>
            <c:v>Otros sectores</c:v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provincial'!$F$79:$N$79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provincial'!$C$79:$N$79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3D2-4C7F-8478-51A27BF40330}"/>
            </c:ext>
          </c:extLst>
        </c:ser>
        <c:dLbls/>
        <c:gapWidth val="40"/>
        <c:overlap val="100"/>
        <c:axId val="175715456"/>
        <c:axId val="17571737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7"/>
                <c:order val="6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'VAB provincial'!$B$68</c15:sqref>
                        </c15:formulaRef>
                      </c:ext>
                    </c:extLst>
                    <c:strCache>
                      <c:ptCount val="1"/>
                      <c:pt idx="0">
                        <c:v>Actividades de servicios financieros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'VAB provincial'!$C$68:$K$68</c15:sqref>
                        </c15:fullRef>
                        <c15:formulaRef>
                          <c15:sqref>'VAB provincial'!$F$68:$K$68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5.136857109057455E-2</c:v>
                      </c:pt>
                      <c:pt idx="1">
                        <c:v>5.1454850798542916E-2</c:v>
                      </c:pt>
                      <c:pt idx="2">
                        <c:v>5.4125058349069187E-2</c:v>
                      </c:pt>
                      <c:pt idx="3">
                        <c:v>4.9658571600666605E-2</c:v>
                      </c:pt>
                      <c:pt idx="4">
                        <c:v>6.3991867872055616E-2</c:v>
                      </c:pt>
                      <c:pt idx="5">
                        <c:v>6.6578645371374118E-2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6-93D2-4C7F-8478-51A27BF40330}"/>
                  </c:ext>
                </c:extLst>
              </c15:ser>
            </c15:filteredBarSeries>
            <c15:filteredBarSeries>
              <c15:ser>
                <c:idx val="8"/>
                <c:order val="7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provincial'!$B$69</c15:sqref>
                        </c15:formulaRef>
                      </c:ext>
                    </c:extLst>
                    <c:strCache>
                      <c:ptCount val="1"/>
                      <c:pt idx="0">
                        <c:v>Suministros de electricidad y agua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provincial'!$C$69:$K$69</c15:sqref>
                        </c15:fullRef>
                        <c15:formulaRef>
                          <c15:sqref>'VAB provincial'!$F$69:$K$69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6.8268257103280772E-2</c:v>
                      </c:pt>
                      <c:pt idx="1">
                        <c:v>4.6818184440407973E-2</c:v>
                      </c:pt>
                      <c:pt idx="2">
                        <c:v>4.2946489939093523E-2</c:v>
                      </c:pt>
                      <c:pt idx="3">
                        <c:v>3.8445852914920697E-2</c:v>
                      </c:pt>
                      <c:pt idx="4">
                        <c:v>4.0763676414003497E-2</c:v>
                      </c:pt>
                      <c:pt idx="5">
                        <c:v>5.4311748905046905E-2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8-93D2-4C7F-8478-51A27BF40330}"/>
                  </c:ext>
                </c:extLst>
              </c15:ser>
            </c15:filteredBarSeries>
            <c15:filteredBarSeries>
              <c15:ser>
                <c:idx val="9"/>
                <c:order val="8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provincial'!$B$70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técnicas y administrativas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provincial'!$C$70:$K$70</c15:sqref>
                        </c15:fullRef>
                        <c15:formulaRef>
                          <c15:sqref>'VAB provincial'!$F$70:$K$70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4.3029768818814616E-2</c:v>
                      </c:pt>
                      <c:pt idx="1">
                        <c:v>4.9019679469434869E-2</c:v>
                      </c:pt>
                      <c:pt idx="2">
                        <c:v>5.3558590338999186E-2</c:v>
                      </c:pt>
                      <c:pt idx="3">
                        <c:v>5.0515253459512854E-2</c:v>
                      </c:pt>
                      <c:pt idx="4">
                        <c:v>4.5423489932637152E-2</c:v>
                      </c:pt>
                      <c:pt idx="5">
                        <c:v>5.3949552201112062E-2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9-93D2-4C7F-8478-51A27BF40330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provincial'!$B$71</c15:sqref>
                        </c15:formulaRef>
                      </c:ext>
                    </c:extLst>
                    <c:strCache>
                      <c:ptCount val="1"/>
                      <c:pt idx="0">
                        <c:v>Administración pública, defensa; planes de seguridad social obligatoria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provincial'!$C$71:$K$71</c15:sqref>
                        </c15:fullRef>
                        <c15:formulaRef>
                          <c15:sqref>'VAB provincial'!$F$71:$K$71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6.5962366805228351E-2</c:v>
                      </c:pt>
                      <c:pt idx="1">
                        <c:v>7.6213525828629738E-2</c:v>
                      </c:pt>
                      <c:pt idx="2">
                        <c:v>6.6938034636594951E-2</c:v>
                      </c:pt>
                      <c:pt idx="3">
                        <c:v>5.3239387891303107E-2</c:v>
                      </c:pt>
                      <c:pt idx="4">
                        <c:v>4.8615304032059312E-2</c:v>
                      </c:pt>
                      <c:pt idx="5">
                        <c:v>4.7422250439006788E-2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A-93D2-4C7F-8478-51A27BF40330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provincial'!$B$72</c15:sqref>
                        </c15:formulaRef>
                      </c:ext>
                    </c:extLst>
                    <c:strCache>
                      <c:ptCount val="1"/>
                      <c:pt idx="0">
                        <c:v>Agricultura, ganaderia, caza y silvicultura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provincial'!$C$72:$K$72</c15:sqref>
                        </c15:fullRef>
                        <c15:formulaRef>
                          <c15:sqref>'VAB provincial'!$F$72:$K$72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5.1912972722171283E-2</c:v>
                      </c:pt>
                      <c:pt idx="1">
                        <c:v>4.4915119474004749E-2</c:v>
                      </c:pt>
                      <c:pt idx="2">
                        <c:v>3.7293311722928914E-2</c:v>
                      </c:pt>
                      <c:pt idx="3">
                        <c:v>3.7238606081956824E-2</c:v>
                      </c:pt>
                      <c:pt idx="4">
                        <c:v>3.6608524240544053E-2</c:v>
                      </c:pt>
                      <c:pt idx="5">
                        <c:v>3.1293633578421014E-2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B-93D2-4C7F-8478-51A27BF40330}"/>
                  </c:ext>
                </c:extLst>
              </c15:ser>
            </c15:filteredBarSeries>
            <c15:filteredBarSeries>
              <c15:ser>
                <c:idx val="12"/>
                <c:order val="1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provincial'!$B$73</c15:sqref>
                        </c15:formulaRef>
                      </c:ext>
                    </c:extLst>
                    <c:strCache>
                      <c:ptCount val="1"/>
                      <c:pt idx="0">
                        <c:v>Correo y Comunicaciones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provincial'!$C$73:$K$73</c15:sqref>
                        </c15:fullRef>
                        <c15:formulaRef>
                          <c15:sqref>'VAB provincial'!$F$73:$K$73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2.4942562193946232E-2</c:v>
                      </c:pt>
                      <c:pt idx="1">
                        <c:v>2.4326119596412697E-2</c:v>
                      </c:pt>
                      <c:pt idx="2">
                        <c:v>1.9645707008167076E-2</c:v>
                      </c:pt>
                      <c:pt idx="3">
                        <c:v>2.0650793767404602E-2</c:v>
                      </c:pt>
                      <c:pt idx="4">
                        <c:v>2.4701452079271127E-2</c:v>
                      </c:pt>
                      <c:pt idx="5">
                        <c:v>2.1656640450302651E-2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C-93D2-4C7F-8478-51A27BF40330}"/>
                  </c:ext>
                </c:extLst>
              </c15:ser>
            </c15:filteredBarSeries>
            <c15:filteredBarSeries>
              <c15:ser>
                <c:idx val="13"/>
                <c:order val="1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provincial'!$B$74</c15:sqref>
                        </c15:formulaRef>
                      </c:ext>
                    </c:extLst>
                    <c:strCache>
                      <c:ptCount val="1"/>
                      <c:pt idx="0">
                        <c:v>Alojamiento y servicios de comida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provincial'!$C$74:$K$74</c15:sqref>
                        </c15:fullRef>
                        <c15:formulaRef>
                          <c15:sqref>'VAB provincial'!$F$74:$K$74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1.440590533282886E-2</c:v>
                      </c:pt>
                      <c:pt idx="1">
                        <c:v>1.5187570387548218E-2</c:v>
                      </c:pt>
                      <c:pt idx="2">
                        <c:v>1.7317775442681538E-2</c:v>
                      </c:pt>
                      <c:pt idx="3">
                        <c:v>1.6705215860981296E-2</c:v>
                      </c:pt>
                      <c:pt idx="4">
                        <c:v>1.5615133059896116E-2</c:v>
                      </c:pt>
                      <c:pt idx="5">
                        <c:v>1.6336609493902709E-2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D-93D2-4C7F-8478-51A27BF40330}"/>
                  </c:ext>
                </c:extLst>
              </c15:ser>
            </c15:filteredBarSeries>
            <c15:filteredBarSeries>
              <c15:ser>
                <c:idx val="14"/>
                <c:order val="1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provincial'!$B$75</c15:sqref>
                        </c15:formulaRef>
                      </c:ext>
                    </c:extLst>
                    <c:strCache>
                      <c:ptCount val="1"/>
                      <c:pt idx="0">
                        <c:v>Petróleo y minas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provincial'!$C$75:$K$75</c15:sqref>
                        </c15:fullRef>
                        <c15:formulaRef>
                          <c15:sqref>'VAB provincial'!$F$75:$K$75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7.4043032193399473E-3</c:v>
                      </c:pt>
                      <c:pt idx="1">
                        <c:v>7.7697449444364746E-3</c:v>
                      </c:pt>
                      <c:pt idx="2">
                        <c:v>1.0637558046038217E-2</c:v>
                      </c:pt>
                      <c:pt idx="3">
                        <c:v>9.6872103654298998E-3</c:v>
                      </c:pt>
                      <c:pt idx="4">
                        <c:v>8.8673072715435841E-3</c:v>
                      </c:pt>
                      <c:pt idx="5">
                        <c:v>9.874636140864132E-3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E-93D2-4C7F-8478-51A27BF40330}"/>
                  </c:ext>
                </c:extLst>
              </c15:ser>
            </c15:filteredBarSeries>
            <c15:filteredBarSeries>
              <c15:ser>
                <c:idx val="15"/>
                <c:order val="1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provincial'!$B$76</c15:sqref>
                        </c15:formulaRef>
                      </c:ext>
                    </c:extLst>
                    <c:strCache>
                      <c:ptCount val="1"/>
                      <c:pt idx="0">
                        <c:v>Servicio doméstico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provincial'!$C$76:$K$76</c15:sqref>
                        </c15:fullRef>
                        <c15:formulaRef>
                          <c15:sqref>'VAB provincial'!$F$76:$K$76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5.6534365659477431E-3</c:v>
                      </c:pt>
                      <c:pt idx="1">
                        <c:v>5.5381357100422303E-3</c:v>
                      </c:pt>
                      <c:pt idx="2">
                        <c:v>4.2534902942642687E-3</c:v>
                      </c:pt>
                      <c:pt idx="3">
                        <c:v>4.5493745255699783E-3</c:v>
                      </c:pt>
                      <c:pt idx="4">
                        <c:v>3.7010069068579873E-3</c:v>
                      </c:pt>
                      <c:pt idx="5">
                        <c:v>3.5015377460953503E-3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F-93D2-4C7F-8478-51A27BF40330}"/>
                  </c:ext>
                </c:extLst>
              </c15:ser>
            </c15:filteredBarSeries>
            <c15:filteredBarSeries>
              <c15:ser>
                <c:idx val="16"/>
                <c:order val="1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provincial'!$B$77</c15:sqref>
                        </c15:formulaRef>
                      </c:ext>
                    </c:extLst>
                    <c:strCache>
                      <c:ptCount val="1"/>
                      <c:pt idx="0">
                        <c:v>Pesca y acuicultura (excepto de camarón)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provincial'!$C$77:$K$77</c15:sqref>
                        </c15:fullRef>
                        <c15:formulaRef>
                          <c15:sqref>'VAB provincial'!$F$77:$K$77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4.591185027651873E-5</c:v>
                      </c:pt>
                      <c:pt idx="1">
                        <c:v>5.573192322308362E-5</c:v>
                      </c:pt>
                      <c:pt idx="2">
                        <c:v>3.7183433082271616E-5</c:v>
                      </c:pt>
                      <c:pt idx="3">
                        <c:v>4.680538091433936E-5</c:v>
                      </c:pt>
                      <c:pt idx="4">
                        <c:v>3.8310025159567779E-5</c:v>
                      </c:pt>
                      <c:pt idx="5">
                        <c:v>4.6589659216908577E-5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0-93D2-4C7F-8478-51A27BF40330}"/>
                  </c:ext>
                </c:extLst>
              </c15:ser>
            </c15:filteredBarSeries>
          </c:ext>
        </c:extLst>
      </c:barChart>
      <c:catAx>
        <c:axId val="175715456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5717376"/>
        <c:crosses val="autoZero"/>
        <c:auto val="1"/>
        <c:lblAlgn val="ctr"/>
        <c:lblOffset val="100"/>
      </c:catAx>
      <c:valAx>
        <c:axId val="175717376"/>
        <c:scaling>
          <c:orientation val="minMax"/>
          <c:max val="1"/>
        </c:scaling>
        <c:axPos val="b"/>
        <c:numFmt formatCode="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2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57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0125107087789991"/>
          <c:w val="1"/>
          <c:h val="8.712508337364365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200" b="0" i="0" u="none" strike="noStrike" kern="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1708182995651772"/>
          <c:y val="2.8052999399171483E-2"/>
          <c:w val="0.86900962161162065"/>
          <c:h val="0.74834805003679272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Totales'!$B$39</c:f>
              <c:strCache>
                <c:ptCount val="1"/>
                <c:pt idx="0">
                  <c:v>Activ. servicios administrativos y apoyo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Totales'!$C$39:$N$39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Totales'!$B$40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Totales'!$C$40:$N$40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Totales'!$B$41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Totales'!$C$41:$N$41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Totales'!$B$42</c:f>
              <c:strCache>
                <c:ptCount val="1"/>
                <c:pt idx="0">
                  <c:v>Alojamiento y servicio de comidas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Totales'!$C$42:$N$42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4"/>
          <c:order val="4"/>
          <c:tx>
            <c:strRef>
              <c:f>'Ventas Totales'!$B$43</c:f>
              <c:strCache>
                <c:ptCount val="1"/>
                <c:pt idx="0">
                  <c:v>Suministros de electricidad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Totales'!$C$43:$N$43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8-430C-B20E-6D3A73FF6F58}"/>
            </c:ext>
          </c:extLst>
        </c:ser>
        <c:ser>
          <c:idx val="7"/>
          <c:order val="5"/>
          <c:tx>
            <c:strRef>
              <c:f>'Ventas Totales'!$B$62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'Ventas Totales'!$C$38:$N$38</c:f>
            </c:multiLvlStrRef>
          </c:cat>
          <c:val>
            <c:numRef>
              <c:f>'Ventas Totales'!$C$60:$N$60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dLbls/>
        <c:gapWidth val="60"/>
        <c:overlap val="100"/>
        <c:axId val="176595328"/>
        <c:axId val="176596864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Totales'!$B$44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científicas y técnicas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Totales'!$C$44:$L$44</c15:sqref>
                        </c15:formulaRef>
                      </c:ext>
                    </c:extLst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'Ventas Totales'!$B$45</c15:sqref>
                        </c15:formulaRef>
                      </c:ext>
                    </c:extLst>
                    <c:strCache>
                      <c:ptCount val="1"/>
                      <c:pt idx="0">
                        <c:v>Industrias manufactureras</c:v>
                      </c:pt>
                    </c:strCache>
                  </c:strRef>
                </c:tx>
                <c:spPr>
                  <a:solidFill>
                    <a:srgbClr val="B1A0C7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'Ventas Totales'!$C$45:$L$45</c15:sqref>
                        </c15:formulaRef>
                      </c:ext>
                    </c:extLst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17659532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596864"/>
        <c:crosses val="autoZero"/>
        <c:auto val="1"/>
        <c:lblAlgn val="ctr"/>
        <c:lblOffset val="100"/>
      </c:catAx>
      <c:valAx>
        <c:axId val="176596864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7659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6867825607064166"/>
          <c:w val="0.993538089586678"/>
          <c:h val="0.2313217439293596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s-EC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1.2693042468052152E-2"/>
          <c:y val="4.0816147981502397E-2"/>
          <c:w val="0.97869601135923623"/>
          <c:h val="0.78889430487855683"/>
        </c:manualLayout>
      </c:layout>
      <c:barChart>
        <c:barDir val="col"/>
        <c:grouping val="clustered"/>
        <c:ser>
          <c:idx val="26"/>
          <c:order val="0"/>
          <c:tx>
            <c:strRef>
              <c:f>'Ventas Totales'!$A$35:$B$35</c:f>
              <c:strCache>
                <c:ptCount val="2"/>
                <c:pt idx="0">
                  <c:v>Ventas 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6.1542443151064692E-4"/>
                  <c:y val="1.2371432086614126E-2"/>
                </c:manualLayout>
              </c:layout>
              <c:dLblPos val="outEnd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60F-4A1F-B3D7-6D5C90676E5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Totales'!$F$9:$N$9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Totales'!$C$9:$N$9</c15:sqref>
                  </c15:fullRef>
                </c:ext>
              </c:extLst>
            </c:strRef>
          </c:cat>
          <c:val>
            <c:numRef>
              <c:f>'Ventas Totales'!$F$35:$N$35</c:f>
              <c:numCache>
                <c:formatCode>#,###,,</c:formatCode>
                <c:ptCount val="9"/>
                <c:pt idx="0">
                  <c:v>4771367385.5312996</c:v>
                </c:pt>
                <c:pt idx="1">
                  <c:v>5595552486.25</c:v>
                </c:pt>
                <c:pt idx="2">
                  <c:v>6321931037.5190182</c:v>
                </c:pt>
                <c:pt idx="3">
                  <c:v>7707452814.0737906</c:v>
                </c:pt>
                <c:pt idx="4">
                  <c:v>8173377903.8907986</c:v>
                </c:pt>
                <c:pt idx="5">
                  <c:v>8098324631.925312</c:v>
                </c:pt>
                <c:pt idx="6">
                  <c:v>7483449620.5609636</c:v>
                </c:pt>
                <c:pt idx="7">
                  <c:v>8244806511.8538637</c:v>
                </c:pt>
                <c:pt idx="8">
                  <c:v>8403686308.3888884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Totales'!$C$35:$N$35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60F-4A1F-B3D7-6D5C90676E5C}"/>
            </c:ext>
          </c:extLst>
        </c:ser>
        <c:dLbls/>
        <c:gapWidth val="50"/>
        <c:axId val="177356160"/>
        <c:axId val="177404160"/>
      </c:barChart>
      <c:lineChart>
        <c:grouping val="standard"/>
        <c:ser>
          <c:idx val="0"/>
          <c:order val="1"/>
          <c:tx>
            <c:strRef>
              <c:f>'Ventas Totales'!$A$101:$B$101</c:f>
              <c:strCache>
                <c:ptCount val="2"/>
                <c:pt idx="0">
                  <c:v>Variación anual</c:v>
                </c:pt>
              </c:strCache>
            </c:strRef>
          </c:tx>
          <c:spPr>
            <a:ln w="28575" cap="rnd">
              <a:solidFill>
                <a:schemeClr val="accent2">
                  <a:alpha val="0"/>
                </a:schemeClr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'Ventas Totales'!$F$9:$L$9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Totales'!$C$9:$L$9</c15:sqref>
                  </c15:fullRef>
                </c:ext>
              </c:extLst>
            </c:numRef>
          </c:cat>
          <c:val>
            <c:numRef>
              <c:f>'Ventas Totales'!$F$101:$N$101</c:f>
              <c:numCache>
                <c:formatCode>0%</c:formatCode>
                <c:ptCount val="9"/>
                <c:pt idx="0">
                  <c:v>9.1751249435301524E-2</c:v>
                </c:pt>
                <c:pt idx="1">
                  <c:v>0.17273561939874096</c:v>
                </c:pt>
                <c:pt idx="2">
                  <c:v>0.12981355336295308</c:v>
                </c:pt>
                <c:pt idx="3">
                  <c:v>0.21916116584190173</c:v>
                </c:pt>
                <c:pt idx="4">
                  <c:v>6.0451241292873027E-2</c:v>
                </c:pt>
                <c:pt idx="5">
                  <c:v>-9.1826504106409541E-3</c:v>
                </c:pt>
                <c:pt idx="6">
                  <c:v>-7.5926199468514977E-2</c:v>
                </c:pt>
                <c:pt idx="7">
                  <c:v>0.10173876085182069</c:v>
                </c:pt>
                <c:pt idx="8">
                  <c:v>1.927028806638437E-2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Totales'!$C$101:$N$101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60F-4A1F-B3D7-6D5C90676E5C}"/>
            </c:ext>
          </c:extLst>
        </c:ser>
        <c:dLbls/>
        <c:marker val="1"/>
        <c:axId val="178448640"/>
        <c:axId val="177426816"/>
      </c:lineChart>
      <c:catAx>
        <c:axId val="1773561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7404160"/>
        <c:crosses val="autoZero"/>
        <c:auto val="1"/>
        <c:lblAlgn val="ctr"/>
        <c:lblOffset val="100"/>
      </c:catAx>
      <c:valAx>
        <c:axId val="177404160"/>
        <c:scaling>
          <c:orientation val="minMax"/>
        </c:scaling>
        <c:axPos val="l"/>
        <c:numFmt formatCode="#,###,,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7356160"/>
        <c:crosses val="autoZero"/>
        <c:crossBetween val="between"/>
      </c:valAx>
      <c:valAx>
        <c:axId val="177426816"/>
        <c:scaling>
          <c:orientation val="minMax"/>
          <c:max val="0.38000000000000056"/>
          <c:min val="-0.15000000000000024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8448640"/>
        <c:crosses val="max"/>
        <c:crossBetween val="between"/>
      </c:valAx>
      <c:catAx>
        <c:axId val="178448640"/>
        <c:scaling>
          <c:orientation val="minMax"/>
        </c:scaling>
        <c:delete val="1"/>
        <c:axPos val="b"/>
        <c:numFmt formatCode="General" sourceLinked="1"/>
        <c:tickLblPos val="nextTo"/>
        <c:crossAx val="177426816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90833167504721"/>
          <c:y val="0.91217976710334792"/>
          <c:w val="0.81744301636241856"/>
          <c:h val="6.413436160455234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s-EC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C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6,3% </a:t>
          </a:r>
          <a:r>
            <a:rPr lang="es-EC" sz="2400" dirty="0" smtClean="0">
              <a:latin typeface="Calibri" panose="020F0502020204030204" pitchFamily="34" charset="0"/>
              <a:cs typeface="Calibri" panose="020F0502020204030204" pitchFamily="34" charset="0"/>
            </a:rPr>
            <a:t>de los afiliados nacionales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7B566C05-330B-4A87-8AEC-410A9785CBC6}" type="presOf" srcId="{852A51F9-F1CD-4B77-B090-5D3EB08E6712}" destId="{0522926B-84BF-49A8-A0E3-8DA2C01762A8}" srcOrd="0" destOrd="0" presId="urn:microsoft.com/office/officeart/2005/8/layout/process1"/>
    <dgm:cxn modelId="{CD226F8D-0FBA-482F-8DF3-950D71A709D8}" type="presOf" srcId="{3A138B45-7C33-4520-A2E8-BA878125E028}" destId="{26BDF6D4-2587-4BA7-A768-DB47324BAB29}" srcOrd="0" destOrd="0" presId="urn:microsoft.com/office/officeart/2005/8/layout/process1"/>
    <dgm:cxn modelId="{56BF6A68-D281-43C5-A0B1-4866A2543750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4,8% </a:t>
          </a:r>
          <a:r>
            <a:rPr lang="es-ES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D342AC1A-28AE-4A65-B70B-682A980CD216}" type="presOf" srcId="{3A138B45-7C33-4520-A2E8-BA878125E028}" destId="{26BDF6D4-2587-4BA7-A768-DB47324BAB29}" srcOrd="0" destOrd="0" presId="urn:microsoft.com/office/officeart/2005/8/layout/process1"/>
    <dgm:cxn modelId="{AF32925E-FCC5-413E-B8CA-2AEC1465E1AC}" type="presOf" srcId="{852A51F9-F1CD-4B77-B090-5D3EB08E6712}" destId="{0522926B-84BF-49A8-A0E3-8DA2C01762A8}" srcOrd="0" destOrd="0" presId="urn:microsoft.com/office/officeart/2005/8/layout/process1"/>
    <dgm:cxn modelId="{3A97FC99-66B3-441A-9AE6-440103CA4856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FFDAAC-A6C3-4519-87A1-A7C1BC66547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B47CFD1-33EA-4920-9656-252D1E5C8B93}">
      <dgm:prSet phldrT="[Texto]" custT="1"/>
      <dgm:spPr>
        <a:ln w="3175"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USD 4.950 </a:t>
          </a:r>
          <a:r>
            <a:rPr lang="es-EC" sz="2800" dirty="0" smtClean="0"/>
            <a:t>millones</a:t>
          </a:r>
          <a:endParaRPr lang="es-E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A63B03-6E74-4F63-A335-6DAB5F2A06A4}" type="par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86C8A9-3C24-493C-A528-96C890220474}" type="sib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39589B-1078-4FD7-B24F-108C396203B2}" type="pres">
      <dgm:prSet presAssocID="{7CFFDAAC-A6C3-4519-87A1-A7C1BC665476}" presName="Name0" presStyleCnt="0">
        <dgm:presLayoutVars>
          <dgm:dir/>
          <dgm:animLvl val="lvl"/>
          <dgm:resizeHandles val="exact"/>
        </dgm:presLayoutVars>
      </dgm:prSet>
      <dgm:spPr/>
    </dgm:pt>
    <dgm:pt modelId="{0400974C-6FF2-426E-93DD-951CF2D93F26}" type="pres">
      <dgm:prSet presAssocID="{7B47CFD1-33EA-4920-9656-252D1E5C8B93}" presName="parTxOnly" presStyleLbl="node1" presStyleIdx="0" presStyleCnt="1" custLinFactNeighborX="-13586" custLinFactNeighborY="3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756456-7B00-474F-9E42-780E6340E864}" srcId="{7CFFDAAC-A6C3-4519-87A1-A7C1BC665476}" destId="{7B47CFD1-33EA-4920-9656-252D1E5C8B93}" srcOrd="0" destOrd="0" parTransId="{DFA63B03-6E74-4F63-A335-6DAB5F2A06A4}" sibTransId="{7386C8A9-3C24-493C-A528-96C890220474}"/>
    <dgm:cxn modelId="{F194F886-7C1D-4B3C-B33C-79474CB37A51}" type="presOf" srcId="{7CFFDAAC-A6C3-4519-87A1-A7C1BC665476}" destId="{D739589B-1078-4FD7-B24F-108C396203B2}" srcOrd="0" destOrd="0" presId="urn:microsoft.com/office/officeart/2005/8/layout/chevron1"/>
    <dgm:cxn modelId="{95529C45-A969-4437-8CF0-65AB88250D72}" type="presOf" srcId="{7B47CFD1-33EA-4920-9656-252D1E5C8B93}" destId="{0400974C-6FF2-426E-93DD-951CF2D93F26}" srcOrd="0" destOrd="0" presId="urn:microsoft.com/office/officeart/2005/8/layout/chevron1"/>
    <dgm:cxn modelId="{A3093439-B43E-4A80-BB67-0A973FBA66D3}" type="presParOf" srcId="{D739589B-1078-4FD7-B24F-108C396203B2}" destId="{0400974C-6FF2-426E-93DD-951CF2D93F26}" srcOrd="0" destOrd="0" presId="urn:microsoft.com/office/officeart/2005/8/layout/chevron1"/>
  </dgm:cxnLst>
  <dgm:bg/>
  <dgm:whole>
    <a:ln w="3175"/>
  </dgm:whole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52.176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LinFactNeighborX="-22633" custLinFactNeighborY="-26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A572E70F-0D84-4292-B6BB-EC4EA4572963}" type="presOf" srcId="{852A51F9-F1CD-4B77-B090-5D3EB08E6712}" destId="{0522926B-84BF-49A8-A0E3-8DA2C01762A8}" srcOrd="0" destOrd="0" presId="urn:microsoft.com/office/officeart/2005/8/layout/process1"/>
    <dgm:cxn modelId="{1B711FD7-DD4C-45C2-BE72-F8B76ABB6F17}" type="presOf" srcId="{3A138B45-7C33-4520-A2E8-BA878125E028}" destId="{26BDF6D4-2587-4BA7-A768-DB47324BAB29}" srcOrd="0" destOrd="0" presId="urn:microsoft.com/office/officeart/2005/8/layout/process1"/>
    <dgm:cxn modelId="{D20A20FC-DA95-44F4-AD2D-6A825ECC23F5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484.213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82432" custLinFactNeighborX="1837" custLinFactNeighborY="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5A2F3692-4FED-4F46-9945-81BE4B2BDB7A}" type="presOf" srcId="{3A138B45-7C33-4520-A2E8-BA878125E028}" destId="{26BDF6D4-2587-4BA7-A768-DB47324BAB29}" srcOrd="0" destOrd="0" presId="urn:microsoft.com/office/officeart/2005/8/layout/process1"/>
    <dgm:cxn modelId="{014E620A-077F-4254-89DA-AC50B3FBCEA4}" type="presOf" srcId="{852A51F9-F1CD-4B77-B090-5D3EB08E6712}" destId="{0522926B-84BF-49A8-A0E3-8DA2C01762A8}" srcOrd="0" destOrd="0" presId="urn:microsoft.com/office/officeart/2005/8/layout/process1"/>
    <dgm:cxn modelId="{2466CFE0-EBB7-40C6-8A98-B09F5310FA2B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6,1%</a:t>
          </a:r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total nacional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1001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0E4EAB80-64B5-43FB-ADB2-BFD5F136B17A}" type="presOf" srcId="{852A51F9-F1CD-4B77-B090-5D3EB08E6712}" destId="{0522926B-84BF-49A8-A0E3-8DA2C01762A8}" srcOrd="0" destOrd="0" presId="urn:microsoft.com/office/officeart/2005/8/layout/process1"/>
    <dgm:cxn modelId="{E603E737-E5FD-43E5-83CE-48A3C1932705}" type="presOf" srcId="{3A138B45-7C33-4520-A2E8-BA878125E028}" destId="{26BDF6D4-2587-4BA7-A768-DB47324BAB29}" srcOrd="0" destOrd="0" presId="urn:microsoft.com/office/officeart/2005/8/layout/process1"/>
    <dgm:cxn modelId="{5536F312-4F10-450E-A48D-C8C027CE5B82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0.80868</cdr:x>
      <cdr:y>0.90022</cdr:y>
    </cdr:from>
    <cdr:to>
      <cdr:x>0.83657</cdr:x>
      <cdr:y>0.92658</cdr:y>
    </cdr:to>
    <cdr:sp macro="" textlink="">
      <cdr:nvSpPr>
        <cdr:cNvPr id="2" name="Rectángulo 1"/>
        <cdr:cNvSpPr/>
      </cdr:nvSpPr>
      <cdr:spPr>
        <a:xfrm xmlns:a="http://schemas.openxmlformats.org/drawingml/2006/main">
          <a:off x="8166659" y="2368565"/>
          <a:ext cx="281654" cy="6935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MX" sz="1100">
            <a:ln>
              <a:solidFill>
                <a:srgbClr val="C00000"/>
              </a:solidFill>
            </a:ln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AC716-604F-48CB-A8AF-68358D672479}" type="datetimeFigureOut">
              <a:rPr lang="es-EC" smtClean="0"/>
              <a:pPr/>
              <a:t>29/08/2018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D1E7-1C79-49C8-9FF4-6B1302E1DCC6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65954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1058F-DFAF-40BD-B202-ECD3978284C2}" type="slidenum"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Pag.</a:t>
            </a: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371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57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8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16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98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07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9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>
                <a:solidFill>
                  <a:prstClr val="black"/>
                </a:solidFill>
              </a:rPr>
              <a:pPr/>
              <a:t>8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61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El Ganado</a:t>
            </a:r>
            <a:r>
              <a:rPr lang="es-EC" baseline="0" dirty="0" smtClean="0"/>
              <a:t> Vacuno de la provincia de Bolívar representa el 4,1% a nivel nacional mientras que el porcino 3,5%</a:t>
            </a:r>
          </a:p>
          <a:p>
            <a:r>
              <a:rPr lang="es-EC" baseline="0" dirty="0" smtClean="0"/>
              <a:t>Las aves de campo de la provincia representan 2,8% a nivel nacional y las de plantel avícola el 0,6% sobre el nacional</a:t>
            </a:r>
          </a:p>
          <a:p>
            <a:r>
              <a:rPr lang="es-EC" baseline="0" dirty="0" smtClean="0"/>
              <a:t>La producción de leche de la provincia representa el 3,0% a nivel nacional</a:t>
            </a:r>
          </a:p>
          <a:p>
            <a:r>
              <a:rPr lang="es-EC" baseline="0" dirty="0" smtClean="0"/>
              <a:t>La producción de huevos de la provincia representa el 2,3% a nivel nacional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>
                <a:solidFill>
                  <a:prstClr val="black"/>
                </a:solidFill>
              </a:rPr>
              <a:pPr/>
              <a:t>9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36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6554-A05B-41E7-A35A-B44556FA0AF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7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F2A5-68E6-44B2-95BE-7B43E46FE47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80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847-822F-451D-A1ED-6C2F2100FD9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71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AEEE-CBB4-4222-B43A-78C77CB29B5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81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65B4-0B00-4738-B482-B47E5DB2C06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03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A7A5-6BD2-40AC-A588-678D5D28C43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9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A804-42F3-4133-9B8E-EA518647EB8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13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F1C0-8740-4AE4-B400-26EA0D75B7D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19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B1E2-58AD-4A73-911D-58E3C366E0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273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EA56-23A2-4662-A42A-A3C96847350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27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897-07D9-4DC7-A981-98DE7DCE18F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5124-F593-40C9-BD2A-C7433093D95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304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D49D-BBEA-4BB7-9591-0F27D126F14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331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C0C-214B-4FAC-A7E7-8FAE69B5F15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167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E9A3-7DCB-4B93-8259-59C1C6702C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161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DE85-CE8C-4134-99D0-5B92295C4BF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594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E3CC-4199-4A0B-AC3C-A10DCDA38C6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062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BB01-82B5-4269-8D77-97052715F0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610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0F17-BF44-48F9-BC97-AF4E1C81F81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678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BE4-E132-4939-9BFB-A6176972A20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757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AAC-AE95-4C3F-AD43-D582085FDB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580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D7F-6756-41B1-9E5E-93B0B3AE4C0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1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A03-468B-46DA-9AEB-E1C4E92DB21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899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1602-F093-4B3D-BBAE-88478B3047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342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3E8-7771-4811-B4AC-6F354483F0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60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79E-D81D-49BB-95B3-9B4C20615A9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287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F7F5-0374-4AB3-A819-C135B631B2F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827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D87-9B91-4C04-BCED-163E00819B6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845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4A4-B172-4856-ABCB-B5B2088CC5E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970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AE7F-6094-4D0E-AB3B-8B4FC0ED6BA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832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5813-EE50-4E41-A12C-F81A2CF462B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657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086-A2EB-4D94-AB6E-8A87F5585D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782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487A-AD9D-485B-B5DB-B23D655B86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5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AB8D-F14C-45C0-9672-3B3C61673AE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1896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7622-015C-448B-8549-5F48D00719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4629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6D9F-4D4E-4601-A375-A7B0B62D5A5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02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5AD9-AB1A-431D-AFF6-AE79AFAC65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438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CF4C-1CF6-42EB-92C8-4C935B73576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6044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2CFA-4E06-4A71-8802-872A953201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3157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3521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70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307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33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0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EADC-C824-46B4-84E6-4C676F3F134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6329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9659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7371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322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6867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4712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13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157-497E-43F3-BE78-72B7A2B7EAF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8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6508-70F7-4BCD-84FB-51306303C60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24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7EC-76B0-4F21-AACA-ED0E10231B8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73EC-4B1D-4997-AC62-8DD510CC2F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3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541CE8-8855-4994-8BB7-219D7B1D0EA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1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EE5F55-F89C-4AA3-8C57-3116C1994C12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12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9987E5-DDCC-42D8-93C9-0CCAADF5BB6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0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180969-0DF1-4A65-AC9D-23AFFEBE0AF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1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26" Type="http://schemas.openxmlformats.org/officeDocument/2006/relationships/diagramQuickStyle" Target="../diagrams/quickStyle6.xml"/><Relationship Id="rId3" Type="http://schemas.openxmlformats.org/officeDocument/2006/relationships/diagramData" Target="../diagrams/data1.xml"/><Relationship Id="rId21" Type="http://schemas.openxmlformats.org/officeDocument/2006/relationships/diagramLayout" Target="../diagrams/layout5.xml"/><Relationship Id="rId34" Type="http://schemas.microsoft.com/office/2007/relationships/diagramDrawing" Target="../diagrams/drawing4.xml"/><Relationship Id="rId7" Type="http://schemas.openxmlformats.org/officeDocument/2006/relationships/image" Target="../media/image2.png"/><Relationship Id="rId12" Type="http://schemas.openxmlformats.org/officeDocument/2006/relationships/diagramData" Target="../diagrams/data3.xml"/><Relationship Id="rId17" Type="http://schemas.openxmlformats.org/officeDocument/2006/relationships/diagramLayout" Target="../diagrams/layout4.xml"/><Relationship Id="rId25" Type="http://schemas.openxmlformats.org/officeDocument/2006/relationships/diagramLayout" Target="../diagrams/layout6.xml"/><Relationship Id="rId33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6" Type="http://schemas.openxmlformats.org/officeDocument/2006/relationships/diagramData" Target="../diagrams/data4.xml"/><Relationship Id="rId20" Type="http://schemas.openxmlformats.org/officeDocument/2006/relationships/diagramData" Target="../diagrams/data5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6.xml"/><Relationship Id="rId32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5" Type="http://schemas.openxmlformats.org/officeDocument/2006/relationships/diagramColors" Target="../diagrams/colors3.xml"/><Relationship Id="rId23" Type="http://schemas.openxmlformats.org/officeDocument/2006/relationships/diagramColors" Target="../diagrams/colors5.xml"/><Relationship Id="rId28" Type="http://schemas.openxmlformats.org/officeDocument/2006/relationships/image" Target="../media/image3.jpe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4.xml"/><Relationship Id="rId31" Type="http://schemas.microsoft.com/office/2007/relationships/diagramDrawing" Target="../diagrams/drawing3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Relationship Id="rId22" Type="http://schemas.openxmlformats.org/officeDocument/2006/relationships/diagramQuickStyle" Target="../diagrams/quickStyle5.xml"/><Relationship Id="rId27" Type="http://schemas.openxmlformats.org/officeDocument/2006/relationships/diagramColors" Target="../diagrams/colors6.xml"/><Relationship Id="rId30" Type="http://schemas.microsoft.com/office/2007/relationships/diagramDrawing" Target="../diagrams/drawing2.xml"/><Relationship Id="rId35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hyperlink" Target="mailto:egarcia@mipro.gob.ec" TargetMode="Externa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mailto:egarcia@mipro.gob.e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886086"/>
            <a:ext cx="12192000" cy="189265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r>
              <a:rPr lang="es-ES" altLang="en-US" sz="4800" b="1" dirty="0" smtClean="0"/>
              <a:t>Caracterización Provincia Azuay</a:t>
            </a:r>
            <a:endParaRPr lang="es-EC" sz="4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868" y="356218"/>
            <a:ext cx="4354264" cy="1723045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0711175" y="6286629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n-US" b="1" dirty="0" smtClean="0"/>
              <a:t>2018/07/10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41566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Diagrama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6806083"/>
              </p:ext>
            </p:extLst>
          </p:nvPr>
        </p:nvGraphicFramePr>
        <p:xfrm>
          <a:off x="8894618" y="1577574"/>
          <a:ext cx="3102387" cy="48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987" y="-6498"/>
            <a:ext cx="2085013" cy="82303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7369" y="3111212"/>
            <a:ext cx="5855310" cy="1661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1672" y="3339016"/>
            <a:ext cx="3053317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Valor Agregado Bruto (*)</a:t>
            </a:r>
            <a:endParaRPr lang="es-EC" sz="24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8" name="Diagrama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8394974"/>
              </p:ext>
            </p:extLst>
          </p:nvPr>
        </p:nvGraphicFramePr>
        <p:xfrm>
          <a:off x="2479965" y="4244445"/>
          <a:ext cx="3353614" cy="3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xmlns="" val="1240537074"/>
              </p:ext>
            </p:extLst>
          </p:nvPr>
        </p:nvGraphicFramePr>
        <p:xfrm>
          <a:off x="3045024" y="3194056"/>
          <a:ext cx="2736942" cy="75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Rectángulo 14"/>
          <p:cNvSpPr/>
          <p:nvPr/>
        </p:nvSpPr>
        <p:spPr>
          <a:xfrm>
            <a:off x="117369" y="4850760"/>
            <a:ext cx="5842252" cy="1653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16" name="Diagrama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3408648"/>
              </p:ext>
            </p:extLst>
          </p:nvPr>
        </p:nvGraphicFramePr>
        <p:xfrm>
          <a:off x="3329355" y="4896555"/>
          <a:ext cx="1547075" cy="70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0" y="4962369"/>
            <a:ext cx="3183077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Establecimientos </a:t>
            </a:r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económicos (*)</a:t>
            </a:r>
            <a:endParaRPr lang="es-EC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223378" y="896451"/>
            <a:ext cx="5843379" cy="1232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315129" y="1140281"/>
            <a:ext cx="30023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800" dirty="0" smtClean="0">
                <a:latin typeface="+mn-lt"/>
              </a:rPr>
              <a:t>Empleos</a:t>
            </a:r>
            <a:endParaRPr lang="es-EC" sz="2800" dirty="0">
              <a:latin typeface="+mn-lt"/>
            </a:endParaRPr>
          </a:p>
        </p:txBody>
      </p:sp>
      <p:graphicFrame>
        <p:nvGraphicFramePr>
          <p:cNvPr id="23" name="Diagrama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6395218"/>
              </p:ext>
            </p:extLst>
          </p:nvPr>
        </p:nvGraphicFramePr>
        <p:xfrm>
          <a:off x="9335353" y="956013"/>
          <a:ext cx="1914569" cy="47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7" name="Rectángulo 26"/>
          <p:cNvSpPr/>
          <p:nvPr/>
        </p:nvSpPr>
        <p:spPr>
          <a:xfrm>
            <a:off x="6233662" y="2194217"/>
            <a:ext cx="5833096" cy="154634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358725" y="2372978"/>
            <a:ext cx="2403533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800" dirty="0">
                <a:latin typeface="+mn-lt"/>
              </a:rPr>
              <a:t>Ventas Totales</a:t>
            </a:r>
          </a:p>
          <a:p>
            <a:r>
              <a:rPr lang="es-EC" sz="2800" dirty="0" smtClean="0">
                <a:latin typeface="+mn-lt"/>
              </a:rPr>
              <a:t>(*) 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063585" y="2346773"/>
            <a:ext cx="308313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8.245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175918" y="2844403"/>
            <a:ext cx="2736267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5,1 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las ventas nacionales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233661" y="3819715"/>
            <a:ext cx="5833096" cy="1404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469642" y="4015949"/>
            <a:ext cx="2299521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Ventas en el exterior </a:t>
            </a:r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(*)</a:t>
            </a:r>
            <a:endParaRPr lang="es-EC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382001" y="4408185"/>
            <a:ext cx="3542496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2,1 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las exportaciones totales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6233662" y="5284330"/>
            <a:ext cx="5833095" cy="1437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587834" y="5384236"/>
            <a:ext cx="2307852" cy="1200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 defTabSz="685800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es-EC" sz="2400" dirty="0">
                <a:latin typeface="+mn-lt"/>
              </a:rPr>
              <a:t>Volumen de</a:t>
            </a:r>
          </a:p>
          <a:p>
            <a:pPr defTabSz="914400"/>
            <a:r>
              <a:rPr lang="es-EC" sz="2400" dirty="0" smtClean="0">
                <a:latin typeface="+mn-lt"/>
              </a:rPr>
              <a:t>Crédito  </a:t>
            </a:r>
          </a:p>
          <a:p>
            <a:pPr defTabSz="914400"/>
            <a:r>
              <a:rPr lang="es-EC" sz="2400" dirty="0" smtClean="0">
                <a:latin typeface="+mn-lt"/>
              </a:rPr>
              <a:t>Ene-</a:t>
            </a:r>
            <a:r>
              <a:rPr lang="es-EC" sz="2400" dirty="0" err="1" smtClean="0">
                <a:latin typeface="+mn-lt"/>
              </a:rPr>
              <a:t>May</a:t>
            </a:r>
            <a:r>
              <a:rPr lang="es-EC" sz="2400" dirty="0" smtClean="0">
                <a:latin typeface="+mn-lt"/>
              </a:rPr>
              <a:t> 2018</a:t>
            </a:r>
            <a:endParaRPr lang="es-EC" sz="2400" dirty="0">
              <a:latin typeface="+mn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068173" y="5334033"/>
            <a:ext cx="2863804" cy="52322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509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022022" y="5903893"/>
            <a:ext cx="2949874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4,7%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 crédito nacional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9049348" y="3958187"/>
            <a:ext cx="2847529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360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graphicFrame>
        <p:nvGraphicFramePr>
          <p:cNvPr id="56" name="Diagrama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6975761"/>
              </p:ext>
            </p:extLst>
          </p:nvPr>
        </p:nvGraphicFramePr>
        <p:xfrm>
          <a:off x="2687782" y="5795275"/>
          <a:ext cx="3133623" cy="615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67" name="66 Rectángulo"/>
          <p:cNvSpPr/>
          <p:nvPr/>
        </p:nvSpPr>
        <p:spPr>
          <a:xfrm>
            <a:off x="0" y="6442502"/>
            <a:ext cx="171072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s-EC" sz="1050" dirty="0" smtClean="0">
                <a:solidFill>
                  <a:prstClr val="black"/>
                </a:solidFill>
              </a:rPr>
              <a:t>Datos </a:t>
            </a:r>
            <a:r>
              <a:rPr lang="es-EC" sz="1050" dirty="0">
                <a:solidFill>
                  <a:prstClr val="black"/>
                </a:solidFill>
              </a:rPr>
              <a:t>proyectados a 2017</a:t>
            </a:r>
            <a:r>
              <a:rPr lang="es-EC" sz="1050" dirty="0" smtClean="0">
                <a:solidFill>
                  <a:prstClr val="black"/>
                </a:solidFill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s-MX" sz="1050" dirty="0" smtClean="0">
                <a:solidFill>
                  <a:prstClr val="black"/>
                </a:solidFill>
              </a:rPr>
              <a:t>Fuente: BCE, SRI, INEC, SBS</a:t>
            </a:r>
            <a:endParaRPr lang="es-EC" sz="1050" dirty="0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C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Resultado de imagen para bandera y escudo azu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4220" y="964242"/>
            <a:ext cx="1401214" cy="18749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75071" y="1209012"/>
            <a:ext cx="2790825" cy="1378845"/>
          </a:xfrm>
          <a:prstGeom prst="rect">
            <a:avLst/>
          </a:prstGeom>
        </p:spPr>
      </p:pic>
      <p:sp>
        <p:nvSpPr>
          <p:cNvPr id="68" name="Redondear rectángulo de esquina del mismo lado 88"/>
          <p:cNvSpPr/>
          <p:nvPr/>
        </p:nvSpPr>
        <p:spPr>
          <a:xfrm rot="16200000" flipV="1">
            <a:off x="1664168" y="-1204833"/>
            <a:ext cx="360039" cy="3689936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9" name="CuadroTexto 89"/>
          <p:cNvSpPr txBox="1"/>
          <p:nvPr/>
        </p:nvSpPr>
        <p:spPr>
          <a:xfrm>
            <a:off x="109117" y="460117"/>
            <a:ext cx="3554550" cy="346562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Cifras de la Provincia de Azuay</a:t>
            </a:r>
            <a:endParaRPr lang="es-E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3663667" y="460420"/>
            <a:ext cx="1192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0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Año 2017</a:t>
            </a:r>
            <a:endParaRPr lang="es-EC" sz="2000" dirty="0"/>
          </a:p>
        </p:txBody>
      </p:sp>
      <p:sp>
        <p:nvSpPr>
          <p:cNvPr id="52" name="51 Rectángulo"/>
          <p:cNvSpPr/>
          <p:nvPr/>
        </p:nvSpPr>
        <p:spPr>
          <a:xfrm>
            <a:off x="3182411" y="2661096"/>
            <a:ext cx="198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/>
              <a:t>853.070 habitantes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11140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19" name="Redondear rectángulo de esquina del mismo lado 88"/>
          <p:cNvSpPr/>
          <p:nvPr/>
        </p:nvSpPr>
        <p:spPr>
          <a:xfrm rot="16200000" flipV="1">
            <a:off x="1446685" y="-866323"/>
            <a:ext cx="360039" cy="325496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71057" y="6444476"/>
            <a:ext cx="555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</a:t>
            </a:r>
            <a:r>
              <a:rPr lang="es-EC" sz="1200" dirty="0">
                <a:solidFill>
                  <a:prstClr val="black"/>
                </a:solidFill>
              </a:rPr>
              <a:t>: </a:t>
            </a:r>
            <a:r>
              <a:rPr lang="es-EC" sz="1200" dirty="0" smtClean="0">
                <a:solidFill>
                  <a:prstClr val="black"/>
                </a:solidFill>
              </a:rPr>
              <a:t>Proyección INEC     * previsión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22564" y="594587"/>
            <a:ext cx="1779000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Azuay:  Población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54" y="957544"/>
            <a:ext cx="201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600" dirty="0">
                <a:latin typeface="Franklin Gothic Book" panose="020B0503020102020204" pitchFamily="34" charset="0"/>
                <a:cs typeface="Arial" panose="020B0604020202020204" pitchFamily="34" charset="0"/>
              </a:rPr>
              <a:t>Miles de habitantes</a:t>
            </a:r>
          </a:p>
        </p:txBody>
      </p:sp>
      <p:sp>
        <p:nvSpPr>
          <p:cNvPr id="32" name="Redondear rectángulo de esquina del mismo lado 88"/>
          <p:cNvSpPr/>
          <p:nvPr/>
        </p:nvSpPr>
        <p:spPr>
          <a:xfrm rot="16200000" flipV="1">
            <a:off x="7987348" y="-1337105"/>
            <a:ext cx="360039" cy="4142739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37" name="CuadroTexto 89"/>
          <p:cNvSpPr txBox="1"/>
          <p:nvPr/>
        </p:nvSpPr>
        <p:spPr>
          <a:xfrm>
            <a:off x="6150068" y="553839"/>
            <a:ext cx="4088670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Azuay: </a:t>
            </a:r>
            <a:r>
              <a:rPr lang="es-EC" sz="1600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</a:t>
            </a:r>
            <a:r>
              <a:rPr lang="es-EC" sz="1600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de la población según sexo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C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63025286"/>
              </p:ext>
            </p:extLst>
          </p:nvPr>
        </p:nvGraphicFramePr>
        <p:xfrm>
          <a:off x="1" y="1427530"/>
          <a:ext cx="6095998" cy="4771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28066262"/>
              </p:ext>
            </p:extLst>
          </p:nvPr>
        </p:nvGraphicFramePr>
        <p:xfrm>
          <a:off x="6096000" y="1418906"/>
          <a:ext cx="6096000" cy="478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Rectángulo 14"/>
          <p:cNvSpPr/>
          <p:nvPr/>
        </p:nvSpPr>
        <p:spPr>
          <a:xfrm>
            <a:off x="6177583" y="910371"/>
            <a:ext cx="201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600" dirty="0">
                <a:latin typeface="Franklin Gothic Book" panose="020B0503020102020204" pitchFamily="34" charset="0"/>
                <a:cs typeface="Arial" panose="020B0604020202020204" pitchFamily="34" charset="0"/>
              </a:rPr>
              <a:t>Miles de habitantes</a:t>
            </a:r>
          </a:p>
        </p:txBody>
      </p:sp>
    </p:spTree>
    <p:extLst>
      <p:ext uri="{BB962C8B-B14F-4D97-AF65-F5344CB8AC3E}">
        <p14:creationId xmlns:p14="http://schemas.microsoft.com/office/powerpoint/2010/main" xmlns="" val="277723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577679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INEC, cifras a diciembre de cada año   * 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197" y="3546467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desempleo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266151" y="3546467"/>
            <a:ext cx="4207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subempleo</a:t>
            </a:r>
          </a:p>
        </p:txBody>
      </p:sp>
      <p:sp>
        <p:nvSpPr>
          <p:cNvPr id="19" name="Redondear rectángulo de esquina del mismo lado 88"/>
          <p:cNvSpPr/>
          <p:nvPr/>
        </p:nvSpPr>
        <p:spPr>
          <a:xfrm rot="16200000" flipV="1">
            <a:off x="1439962" y="-940281"/>
            <a:ext cx="360039" cy="3241518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49458" y="526962"/>
            <a:ext cx="1344586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Azuay: Empleo</a:t>
            </a:r>
            <a:endParaRPr lang="es-E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19648526"/>
              </p:ext>
            </p:extLst>
          </p:nvPr>
        </p:nvGraphicFramePr>
        <p:xfrm>
          <a:off x="1062318" y="914286"/>
          <a:ext cx="10098741" cy="253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55771449"/>
              </p:ext>
            </p:extLst>
          </p:nvPr>
        </p:nvGraphicFramePr>
        <p:xfrm>
          <a:off x="-778" y="3788229"/>
          <a:ext cx="6096778" cy="268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9713146"/>
              </p:ext>
            </p:extLst>
          </p:nvPr>
        </p:nvGraphicFramePr>
        <p:xfrm>
          <a:off x="6096000" y="3674382"/>
          <a:ext cx="6096000" cy="268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241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05786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BCE, Valor Agregado Bruto (millones de USD)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-777" y="1063936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VAB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1" name="Redondear rectángulo de esquina del mismo lado 88"/>
          <p:cNvSpPr/>
          <p:nvPr/>
        </p:nvSpPr>
        <p:spPr>
          <a:xfrm rot="16200000" flipV="1">
            <a:off x="1439962" y="-886493"/>
            <a:ext cx="360039" cy="3241518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6" name="CuadroTexto 89"/>
          <p:cNvSpPr txBox="1"/>
          <p:nvPr/>
        </p:nvSpPr>
        <p:spPr>
          <a:xfrm>
            <a:off x="149458" y="580750"/>
            <a:ext cx="2768694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Azuay: Valor Agregado Bruto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0858" y="6582055"/>
            <a:ext cx="519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dirty="0" smtClean="0">
                <a:solidFill>
                  <a:prstClr val="black"/>
                </a:solidFill>
              </a:rPr>
              <a:t>* Previsiones MIPRO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862455" y="1063936"/>
            <a:ext cx="4783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VAB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según 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actividad económica.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03705921"/>
              </p:ext>
            </p:extLst>
          </p:nvPr>
        </p:nvGraphicFramePr>
        <p:xfrm>
          <a:off x="0" y="1410820"/>
          <a:ext cx="6096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69530455"/>
              </p:ext>
            </p:extLst>
          </p:nvPr>
        </p:nvGraphicFramePr>
        <p:xfrm>
          <a:off x="6212541" y="1771822"/>
          <a:ext cx="5979459" cy="443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1673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6198" y="1081942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ventas totales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994594" y="1087086"/>
            <a:ext cx="4359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ventas por subsector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dondear rectángulo de esquina del mismo lado 88"/>
          <p:cNvSpPr/>
          <p:nvPr/>
        </p:nvSpPr>
        <p:spPr>
          <a:xfrm rot="16200000" flipV="1">
            <a:off x="1608246" y="-105477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580750"/>
            <a:ext cx="1450256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Azuay: Ventas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Gráfico 38"/>
          <p:cNvGraphicFramePr>
            <a:graphicFrameLocks/>
          </p:cNvGraphicFramePr>
          <p:nvPr>
            <p:extLst/>
          </p:nvPr>
        </p:nvGraphicFramePr>
        <p:xfrm>
          <a:off x="7783513" y="5643114"/>
          <a:ext cx="4323600" cy="10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62235859"/>
              </p:ext>
            </p:extLst>
          </p:nvPr>
        </p:nvGraphicFramePr>
        <p:xfrm>
          <a:off x="-777" y="1640541"/>
          <a:ext cx="6096777" cy="4715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19867345"/>
              </p:ext>
            </p:extLst>
          </p:nvPr>
        </p:nvGraphicFramePr>
        <p:xfrm>
          <a:off x="6096000" y="1704975"/>
          <a:ext cx="5979459" cy="465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9470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647985"/>
            <a:ext cx="845539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</a:p>
        </p:txBody>
      </p:sp>
      <p:sp>
        <p:nvSpPr>
          <p:cNvPr id="28" name="Redondear rectángulo de esquina del mismo lado 88"/>
          <p:cNvSpPr/>
          <p:nvPr/>
        </p:nvSpPr>
        <p:spPr>
          <a:xfrm rot="16200000" flipV="1">
            <a:off x="1803034" y="-1249566"/>
            <a:ext cx="360039" cy="3967663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9" name="CuadroTexto 89"/>
          <p:cNvSpPr txBox="1"/>
          <p:nvPr/>
        </p:nvSpPr>
        <p:spPr>
          <a:xfrm>
            <a:off x="53788" y="582380"/>
            <a:ext cx="3545509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Azuay: Establecimientos Económicos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49458" y="1180218"/>
            <a:ext cx="5841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904520" y="647985"/>
            <a:ext cx="473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 según rama de actividad.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90002424"/>
              </p:ext>
            </p:extLst>
          </p:nvPr>
        </p:nvGraphicFramePr>
        <p:xfrm>
          <a:off x="1" y="1358152"/>
          <a:ext cx="6096000" cy="4881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9620622"/>
              </p:ext>
            </p:extLst>
          </p:nvPr>
        </p:nvGraphicFramePr>
        <p:xfrm>
          <a:off x="6239434" y="1580328"/>
          <a:ext cx="5809131" cy="36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9 CuadroTexto"/>
          <p:cNvSpPr txBox="1"/>
          <p:nvPr/>
        </p:nvSpPr>
        <p:spPr>
          <a:xfrm>
            <a:off x="8244720" y="5473005"/>
            <a:ext cx="3947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1200" dirty="0" smtClean="0"/>
              <a:t>Eva García Fabre</a:t>
            </a:r>
          </a:p>
          <a:p>
            <a:pPr algn="r"/>
            <a:r>
              <a:rPr lang="es-EC" sz="1200" dirty="0" smtClean="0"/>
              <a:t>Ministra de Industrias y Productividad</a:t>
            </a:r>
          </a:p>
          <a:p>
            <a:pPr algn="r"/>
            <a:r>
              <a:rPr lang="es-EC" sz="1200" dirty="0" smtClean="0">
                <a:hlinkClick r:id="rId6"/>
              </a:rPr>
              <a:t>egarcia@mipro.gob.ec</a:t>
            </a:r>
            <a:r>
              <a:rPr lang="es-EC" sz="1200" dirty="0" smtClean="0"/>
              <a:t> </a:t>
            </a:r>
          </a:p>
          <a:p>
            <a:pPr algn="r"/>
            <a:endParaRPr lang="es-EC" sz="1200" dirty="0" smtClean="0"/>
          </a:p>
          <a:p>
            <a:pPr algn="r"/>
            <a:r>
              <a:rPr lang="es-EC" sz="1200" dirty="0" smtClean="0"/>
              <a:t>Alexandra Palacios B</a:t>
            </a:r>
          </a:p>
          <a:p>
            <a:pPr algn="r"/>
            <a:r>
              <a:rPr lang="es-MX" sz="1200" dirty="0" smtClean="0"/>
              <a:t>CGEPMI</a:t>
            </a:r>
            <a:endParaRPr lang="es-EC" sz="1200" dirty="0" smtClean="0"/>
          </a:p>
          <a:p>
            <a:pPr algn="r"/>
            <a:r>
              <a:rPr lang="es-EC" sz="1200" dirty="0" smtClean="0">
                <a:hlinkClick r:id="rId6"/>
              </a:rPr>
              <a:t>mpalacios@mipro.gob.ec</a:t>
            </a:r>
            <a:endParaRPr lang="es-EC" sz="1200" dirty="0"/>
          </a:p>
        </p:txBody>
      </p:sp>
    </p:spTree>
    <p:extLst>
      <p:ext uri="{BB962C8B-B14F-4D97-AF65-F5344CB8AC3E}">
        <p14:creationId xmlns:p14="http://schemas.microsoft.com/office/powerpoint/2010/main" xmlns="" val="68667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33"/>
          <p:cNvSpPr>
            <a:spLocks/>
          </p:cNvSpPr>
          <p:nvPr/>
        </p:nvSpPr>
        <p:spPr bwMode="auto">
          <a:xfrm>
            <a:off x="4814038" y="1390838"/>
            <a:ext cx="7304744" cy="5298194"/>
          </a:xfrm>
          <a:custGeom>
            <a:avLst/>
            <a:gdLst>
              <a:gd name="T0" fmla="+- 0 910 910"/>
              <a:gd name="T1" fmla="*/ T0 w 14820"/>
              <a:gd name="T2" fmla="+- 0 10200 6610"/>
              <a:gd name="T3" fmla="*/ 10200 h 9140"/>
              <a:gd name="T4" fmla="+- 0 910 910"/>
              <a:gd name="T5" fmla="*/ T4 w 14820"/>
              <a:gd name="T6" fmla="+- 0 6857 6610"/>
              <a:gd name="T7" fmla="*/ 6857 h 9140"/>
              <a:gd name="T8" fmla="+- 0 923 910"/>
              <a:gd name="T9" fmla="*/ T8 w 14820"/>
              <a:gd name="T10" fmla="+- 0 6780 6610"/>
              <a:gd name="T11" fmla="*/ 6780 h 9140"/>
              <a:gd name="T12" fmla="+- 0 960 910"/>
              <a:gd name="T13" fmla="*/ T12 w 14820"/>
              <a:gd name="T14" fmla="+- 0 6713 6610"/>
              <a:gd name="T15" fmla="*/ 6713 h 9140"/>
              <a:gd name="T16" fmla="+- 0 1015 910"/>
              <a:gd name="T17" fmla="*/ T16 w 14820"/>
              <a:gd name="T18" fmla="+- 0 6659 6610"/>
              <a:gd name="T19" fmla="*/ 6659 h 9140"/>
              <a:gd name="T20" fmla="+- 0 1083 910"/>
              <a:gd name="T21" fmla="*/ T20 w 14820"/>
              <a:gd name="T22" fmla="+- 0 6623 6610"/>
              <a:gd name="T23" fmla="*/ 6623 h 9140"/>
              <a:gd name="T24" fmla="+- 0 1160 910"/>
              <a:gd name="T25" fmla="*/ T24 w 14820"/>
              <a:gd name="T26" fmla="+- 0 6610 6610"/>
              <a:gd name="T27" fmla="*/ 6610 h 9140"/>
              <a:gd name="T28" fmla="+- 0 15500 910"/>
              <a:gd name="T29" fmla="*/ T28 w 14820"/>
              <a:gd name="T30" fmla="+- 0 6610 6610"/>
              <a:gd name="T31" fmla="*/ 6610 h 9140"/>
              <a:gd name="T32" fmla="+- 0 15575 910"/>
              <a:gd name="T33" fmla="*/ T32 w 14820"/>
              <a:gd name="T34" fmla="+- 0 6623 6610"/>
              <a:gd name="T35" fmla="*/ 6623 h 9140"/>
              <a:gd name="T36" fmla="+- 0 15638 910"/>
              <a:gd name="T37" fmla="*/ T36 w 14820"/>
              <a:gd name="T38" fmla="+- 0 6659 6610"/>
              <a:gd name="T39" fmla="*/ 6659 h 9140"/>
              <a:gd name="T40" fmla="+- 0 15687 910"/>
              <a:gd name="T41" fmla="*/ T40 w 14820"/>
              <a:gd name="T42" fmla="+- 0 6713 6610"/>
              <a:gd name="T43" fmla="*/ 6713 h 9140"/>
              <a:gd name="T44" fmla="+- 0 15719 910"/>
              <a:gd name="T45" fmla="*/ T44 w 14820"/>
              <a:gd name="T46" fmla="+- 0 6780 6610"/>
              <a:gd name="T47" fmla="*/ 6780 h 9140"/>
              <a:gd name="T48" fmla="+- 0 15730 910"/>
              <a:gd name="T49" fmla="*/ T48 w 14820"/>
              <a:gd name="T50" fmla="+- 0 6857 6610"/>
              <a:gd name="T51" fmla="*/ 6857 h 9140"/>
              <a:gd name="T52" fmla="+- 0 15730 910"/>
              <a:gd name="T53" fmla="*/ T52 w 14820"/>
              <a:gd name="T54" fmla="+- 0 15514 6610"/>
              <a:gd name="T55" fmla="*/ 15514 h 9140"/>
              <a:gd name="T56" fmla="+- 0 15719 910"/>
              <a:gd name="T57" fmla="*/ T56 w 14820"/>
              <a:gd name="T58" fmla="+- 0 15589 6610"/>
              <a:gd name="T59" fmla="*/ 15589 h 9140"/>
              <a:gd name="T60" fmla="+- 0 15687 910"/>
              <a:gd name="T61" fmla="*/ T60 w 14820"/>
              <a:gd name="T62" fmla="+- 0 15654 6610"/>
              <a:gd name="T63" fmla="*/ 15654 h 9140"/>
              <a:gd name="T64" fmla="+- 0 15638 910"/>
              <a:gd name="T65" fmla="*/ T64 w 14820"/>
              <a:gd name="T66" fmla="+- 0 15705 6610"/>
              <a:gd name="T67" fmla="*/ 15705 h 9140"/>
              <a:gd name="T68" fmla="+- 0 15575 910"/>
              <a:gd name="T69" fmla="*/ T68 w 14820"/>
              <a:gd name="T70" fmla="+- 0 15738 6610"/>
              <a:gd name="T71" fmla="*/ 15738 h 9140"/>
              <a:gd name="T72" fmla="+- 0 15500 910"/>
              <a:gd name="T73" fmla="*/ T72 w 14820"/>
              <a:gd name="T74" fmla="+- 0 15750 6610"/>
              <a:gd name="T75" fmla="*/ 15750 h 9140"/>
              <a:gd name="T76" fmla="+- 0 1160 910"/>
              <a:gd name="T77" fmla="*/ T76 w 14820"/>
              <a:gd name="T78" fmla="+- 0 15750 6610"/>
              <a:gd name="T79" fmla="*/ 15750 h 9140"/>
              <a:gd name="T80" fmla="+- 0 1083 910"/>
              <a:gd name="T81" fmla="*/ T80 w 14820"/>
              <a:gd name="T82" fmla="+- 0 15738 6610"/>
              <a:gd name="T83" fmla="*/ 15738 h 9140"/>
              <a:gd name="T84" fmla="+- 0 1015 910"/>
              <a:gd name="T85" fmla="*/ T84 w 14820"/>
              <a:gd name="T86" fmla="+- 0 15705 6610"/>
              <a:gd name="T87" fmla="*/ 15705 h 9140"/>
              <a:gd name="T88" fmla="+- 0 960 910"/>
              <a:gd name="T89" fmla="*/ T88 w 14820"/>
              <a:gd name="T90" fmla="+- 0 15654 6610"/>
              <a:gd name="T91" fmla="*/ 15654 h 9140"/>
              <a:gd name="T92" fmla="+- 0 923 910"/>
              <a:gd name="T93" fmla="*/ T92 w 14820"/>
              <a:gd name="T94" fmla="+- 0 15589 6610"/>
              <a:gd name="T95" fmla="*/ 15589 h 9140"/>
              <a:gd name="T96" fmla="+- 0 910 910"/>
              <a:gd name="T97" fmla="*/ T96 w 14820"/>
              <a:gd name="T98" fmla="+- 0 15514 6610"/>
              <a:gd name="T99" fmla="*/ 15514 h 9140"/>
              <a:gd name="T100" fmla="+- 0 910 910"/>
              <a:gd name="T101" fmla="*/ T100 w 14820"/>
              <a:gd name="T102" fmla="+- 0 11620 6610"/>
              <a:gd name="T103" fmla="*/ 11620 h 91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4820" h="9140">
                <a:moveTo>
                  <a:pt x="0" y="3590"/>
                </a:moveTo>
                <a:lnTo>
                  <a:pt x="0" y="247"/>
                </a:lnTo>
                <a:lnTo>
                  <a:pt x="13" y="170"/>
                </a:lnTo>
                <a:lnTo>
                  <a:pt x="50" y="103"/>
                </a:lnTo>
                <a:lnTo>
                  <a:pt x="105" y="49"/>
                </a:lnTo>
                <a:lnTo>
                  <a:pt x="173" y="13"/>
                </a:lnTo>
                <a:lnTo>
                  <a:pt x="250" y="0"/>
                </a:lnTo>
                <a:lnTo>
                  <a:pt x="14590" y="0"/>
                </a:lnTo>
                <a:lnTo>
                  <a:pt x="14665" y="13"/>
                </a:lnTo>
                <a:lnTo>
                  <a:pt x="14728" y="49"/>
                </a:lnTo>
                <a:lnTo>
                  <a:pt x="14777" y="103"/>
                </a:lnTo>
                <a:lnTo>
                  <a:pt x="14809" y="170"/>
                </a:lnTo>
                <a:lnTo>
                  <a:pt x="14820" y="247"/>
                </a:lnTo>
                <a:lnTo>
                  <a:pt x="14820" y="8904"/>
                </a:lnTo>
                <a:lnTo>
                  <a:pt x="14809" y="8979"/>
                </a:lnTo>
                <a:lnTo>
                  <a:pt x="14777" y="9044"/>
                </a:lnTo>
                <a:lnTo>
                  <a:pt x="14728" y="9095"/>
                </a:lnTo>
                <a:lnTo>
                  <a:pt x="14665" y="9128"/>
                </a:lnTo>
                <a:lnTo>
                  <a:pt x="14590" y="9140"/>
                </a:lnTo>
                <a:lnTo>
                  <a:pt x="250" y="9140"/>
                </a:lnTo>
                <a:lnTo>
                  <a:pt x="173" y="9128"/>
                </a:lnTo>
                <a:lnTo>
                  <a:pt x="105" y="9095"/>
                </a:lnTo>
                <a:lnTo>
                  <a:pt x="50" y="9044"/>
                </a:lnTo>
                <a:lnTo>
                  <a:pt x="13" y="8979"/>
                </a:lnTo>
                <a:lnTo>
                  <a:pt x="0" y="8904"/>
                </a:lnTo>
                <a:lnTo>
                  <a:pt x="0" y="501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sp>
        <p:nvSpPr>
          <p:cNvPr id="10" name="AutoShape 229"/>
          <p:cNvSpPr>
            <a:spLocks/>
          </p:cNvSpPr>
          <p:nvPr/>
        </p:nvSpPr>
        <p:spPr bwMode="auto">
          <a:xfrm>
            <a:off x="4943844" y="1806983"/>
            <a:ext cx="816780" cy="543446"/>
          </a:xfrm>
          <a:custGeom>
            <a:avLst/>
            <a:gdLst>
              <a:gd name="T0" fmla="+- 0 7090 6641"/>
              <a:gd name="T1" fmla="*/ T0 w 1468"/>
              <a:gd name="T2" fmla="+- 0 7021 6974"/>
              <a:gd name="T3" fmla="*/ 7021 h 945"/>
              <a:gd name="T4" fmla="+- 0 7075 6641"/>
              <a:gd name="T5" fmla="*/ T4 w 1468"/>
              <a:gd name="T6" fmla="+- 0 7282 6974"/>
              <a:gd name="T7" fmla="*/ 7282 h 945"/>
              <a:gd name="T8" fmla="+- 0 6907 6641"/>
              <a:gd name="T9" fmla="*/ T8 w 1468"/>
              <a:gd name="T10" fmla="+- 0 7346 6974"/>
              <a:gd name="T11" fmla="*/ 7346 h 945"/>
              <a:gd name="T12" fmla="+- 0 6709 6641"/>
              <a:gd name="T13" fmla="*/ T12 w 1468"/>
              <a:gd name="T14" fmla="+- 0 7310 6974"/>
              <a:gd name="T15" fmla="*/ 7310 h 945"/>
              <a:gd name="T16" fmla="+- 0 6923 6641"/>
              <a:gd name="T17" fmla="*/ T16 w 1468"/>
              <a:gd name="T18" fmla="+- 0 7295 6974"/>
              <a:gd name="T19" fmla="*/ 7295 h 945"/>
              <a:gd name="T20" fmla="+- 0 7072 6641"/>
              <a:gd name="T21" fmla="*/ T20 w 1468"/>
              <a:gd name="T22" fmla="+- 0 7190 6974"/>
              <a:gd name="T23" fmla="*/ 7190 h 945"/>
              <a:gd name="T24" fmla="+- 0 6722 6641"/>
              <a:gd name="T25" fmla="*/ T24 w 1468"/>
              <a:gd name="T26" fmla="+- 0 7209 6974"/>
              <a:gd name="T27" fmla="*/ 7209 h 945"/>
              <a:gd name="T28" fmla="+- 0 6848 6641"/>
              <a:gd name="T29" fmla="*/ T28 w 1468"/>
              <a:gd name="T30" fmla="+- 0 7189 6974"/>
              <a:gd name="T31" fmla="*/ 7189 h 945"/>
              <a:gd name="T32" fmla="+- 0 7076 6641"/>
              <a:gd name="T33" fmla="*/ T32 w 1468"/>
              <a:gd name="T34" fmla="+- 0 7087 6974"/>
              <a:gd name="T35" fmla="*/ 7087 h 945"/>
              <a:gd name="T36" fmla="+- 0 6884 6641"/>
              <a:gd name="T37" fmla="*/ T36 w 1468"/>
              <a:gd name="T38" fmla="+- 0 7137 6974"/>
              <a:gd name="T39" fmla="*/ 7137 h 945"/>
              <a:gd name="T40" fmla="+- 0 6695 6641"/>
              <a:gd name="T41" fmla="*/ T40 w 1468"/>
              <a:gd name="T42" fmla="+- 0 7081 6974"/>
              <a:gd name="T43" fmla="*/ 7081 h 945"/>
              <a:gd name="T44" fmla="+- 0 6883 6641"/>
              <a:gd name="T45" fmla="*/ T44 w 1468"/>
              <a:gd name="T46" fmla="+- 0 7027 6974"/>
              <a:gd name="T47" fmla="*/ 7027 h 945"/>
              <a:gd name="T48" fmla="+- 0 7085 6641"/>
              <a:gd name="T49" fmla="*/ T48 w 1468"/>
              <a:gd name="T50" fmla="+- 0 7082 6974"/>
              <a:gd name="T51" fmla="*/ 7082 h 945"/>
              <a:gd name="T52" fmla="+- 0 6811 6641"/>
              <a:gd name="T53" fmla="*/ T52 w 1468"/>
              <a:gd name="T54" fmla="+- 0 6979 6974"/>
              <a:gd name="T55" fmla="*/ 6979 h 945"/>
              <a:gd name="T56" fmla="+- 0 6653 6641"/>
              <a:gd name="T57" fmla="*/ T56 w 1468"/>
              <a:gd name="T58" fmla="+- 0 7046 6974"/>
              <a:gd name="T59" fmla="*/ 7046 h 945"/>
              <a:gd name="T60" fmla="+- 0 6644 6641"/>
              <a:gd name="T61" fmla="*/ T60 w 1468"/>
              <a:gd name="T62" fmla="+- 0 7550 6974"/>
              <a:gd name="T63" fmla="*/ 7550 h 945"/>
              <a:gd name="T64" fmla="+- 0 6754 6641"/>
              <a:gd name="T65" fmla="*/ T64 w 1468"/>
              <a:gd name="T66" fmla="+- 0 7699 6974"/>
              <a:gd name="T67" fmla="*/ 7699 h 945"/>
              <a:gd name="T68" fmla="+- 0 6918 6641"/>
              <a:gd name="T69" fmla="*/ T68 w 1468"/>
              <a:gd name="T70" fmla="+- 0 7664 6974"/>
              <a:gd name="T71" fmla="*/ 7664 h 945"/>
              <a:gd name="T72" fmla="+- 0 6769 6641"/>
              <a:gd name="T73" fmla="*/ T72 w 1468"/>
              <a:gd name="T74" fmla="+- 0 7643 6974"/>
              <a:gd name="T75" fmla="*/ 7643 h 945"/>
              <a:gd name="T76" fmla="+- 0 6762 6641"/>
              <a:gd name="T77" fmla="*/ T76 w 1468"/>
              <a:gd name="T78" fmla="+- 0 7598 6974"/>
              <a:gd name="T79" fmla="*/ 7598 h 945"/>
              <a:gd name="T80" fmla="+- 0 6940 6641"/>
              <a:gd name="T81" fmla="*/ T80 w 1468"/>
              <a:gd name="T82" fmla="+- 0 7558 6974"/>
              <a:gd name="T83" fmla="*/ 7558 h 945"/>
              <a:gd name="T84" fmla="+- 0 6717 6641"/>
              <a:gd name="T85" fmla="*/ T84 w 1468"/>
              <a:gd name="T86" fmla="+- 0 7524 6974"/>
              <a:gd name="T87" fmla="*/ 7524 h 945"/>
              <a:gd name="T88" fmla="+- 0 6753 6641"/>
              <a:gd name="T89" fmla="*/ T88 w 1468"/>
              <a:gd name="T90" fmla="+- 0 7489 6974"/>
              <a:gd name="T91" fmla="*/ 7489 h 945"/>
              <a:gd name="T92" fmla="+- 0 6926 6641"/>
              <a:gd name="T93" fmla="*/ T92 w 1468"/>
              <a:gd name="T94" fmla="+- 0 7471 6974"/>
              <a:gd name="T95" fmla="*/ 7471 h 945"/>
              <a:gd name="T96" fmla="+- 0 6762 6641"/>
              <a:gd name="T97" fmla="*/ T96 w 1468"/>
              <a:gd name="T98" fmla="+- 0 7430 6974"/>
              <a:gd name="T99" fmla="*/ 7430 h 945"/>
              <a:gd name="T100" fmla="+- 0 6754 6641"/>
              <a:gd name="T101" fmla="*/ T100 w 1468"/>
              <a:gd name="T102" fmla="+- 0 7386 6974"/>
              <a:gd name="T103" fmla="*/ 7386 h 945"/>
              <a:gd name="T104" fmla="+- 0 6971 6641"/>
              <a:gd name="T105" fmla="*/ T104 w 1468"/>
              <a:gd name="T106" fmla="+- 0 7392 6974"/>
              <a:gd name="T107" fmla="*/ 7392 h 945"/>
              <a:gd name="T108" fmla="+- 0 7106 6641"/>
              <a:gd name="T109" fmla="*/ T108 w 1468"/>
              <a:gd name="T110" fmla="+- 0 7344 6974"/>
              <a:gd name="T111" fmla="*/ 7344 h 945"/>
              <a:gd name="T112" fmla="+- 0 7127 6641"/>
              <a:gd name="T113" fmla="*/ T112 w 1468"/>
              <a:gd name="T114" fmla="+- 0 7175 6974"/>
              <a:gd name="T115" fmla="*/ 7175 h 945"/>
              <a:gd name="T116" fmla="+- 0 7466 6641"/>
              <a:gd name="T117" fmla="*/ T116 w 1468"/>
              <a:gd name="T118" fmla="+- 0 7484 6974"/>
              <a:gd name="T119" fmla="*/ 7484 h 945"/>
              <a:gd name="T120" fmla="+- 0 7411 6641"/>
              <a:gd name="T121" fmla="*/ T120 w 1468"/>
              <a:gd name="T122" fmla="+- 0 7814 6974"/>
              <a:gd name="T123" fmla="*/ 7814 h 945"/>
              <a:gd name="T124" fmla="+- 0 7060 6641"/>
              <a:gd name="T125" fmla="*/ T124 w 1468"/>
              <a:gd name="T126" fmla="+- 0 7833 6974"/>
              <a:gd name="T127" fmla="*/ 7833 h 945"/>
              <a:gd name="T128" fmla="+- 0 7186 6641"/>
              <a:gd name="T129" fmla="*/ T128 w 1468"/>
              <a:gd name="T130" fmla="+- 0 7813 6974"/>
              <a:gd name="T131" fmla="*/ 7813 h 945"/>
              <a:gd name="T132" fmla="+- 0 7414 6641"/>
              <a:gd name="T133" fmla="*/ T132 w 1468"/>
              <a:gd name="T134" fmla="+- 0 7425 6974"/>
              <a:gd name="T135" fmla="*/ 7425 h 945"/>
              <a:gd name="T136" fmla="+- 0 7380 6641"/>
              <a:gd name="T137" fmla="*/ T136 w 1468"/>
              <a:gd name="T138" fmla="+- 0 7730 6974"/>
              <a:gd name="T139" fmla="*/ 7730 h 945"/>
              <a:gd name="T140" fmla="+- 0 7037 6641"/>
              <a:gd name="T141" fmla="*/ T140 w 1468"/>
              <a:gd name="T142" fmla="+- 0 7712 6974"/>
              <a:gd name="T143" fmla="*/ 7712 h 945"/>
              <a:gd name="T144" fmla="+- 0 7337 6641"/>
              <a:gd name="T145" fmla="*/ T144 w 1468"/>
              <a:gd name="T146" fmla="+- 0 7695 6974"/>
              <a:gd name="T147" fmla="*/ 7695 h 945"/>
              <a:gd name="T148" fmla="+- 0 7399 6641"/>
              <a:gd name="T149" fmla="*/ T148 w 1468"/>
              <a:gd name="T150" fmla="+- 0 7614 6974"/>
              <a:gd name="T151" fmla="*/ 7614 h 945"/>
              <a:gd name="T152" fmla="+- 0 7045 6641"/>
              <a:gd name="T153" fmla="*/ T152 w 1468"/>
              <a:gd name="T154" fmla="+- 0 7614 6974"/>
              <a:gd name="T155" fmla="*/ 7614 h 945"/>
              <a:gd name="T156" fmla="+- 0 7260 6641"/>
              <a:gd name="T157" fmla="*/ T156 w 1468"/>
              <a:gd name="T158" fmla="+- 0 7601 6974"/>
              <a:gd name="T159" fmla="*/ 7601 h 945"/>
              <a:gd name="T160" fmla="+- 0 7413 6641"/>
              <a:gd name="T161" fmla="*/ T160 w 1468"/>
              <a:gd name="T162" fmla="+- 0 7494 6974"/>
              <a:gd name="T163" fmla="*/ 7494 h 945"/>
              <a:gd name="T164" fmla="+- 0 7032 6641"/>
              <a:gd name="T165" fmla="*/ T164 w 1468"/>
              <a:gd name="T166" fmla="+- 0 7494 6974"/>
              <a:gd name="T167" fmla="*/ 7494 h 945"/>
              <a:gd name="T168" fmla="+- 0 7413 6641"/>
              <a:gd name="T169" fmla="*/ T168 w 1468"/>
              <a:gd name="T170" fmla="+- 0 7494 6974"/>
              <a:gd name="T171" fmla="*/ 7494 h 945"/>
              <a:gd name="T172" fmla="+- 0 7186 6641"/>
              <a:gd name="T173" fmla="*/ T172 w 1468"/>
              <a:gd name="T174" fmla="+- 0 7387 6974"/>
              <a:gd name="T175" fmla="*/ 7387 h 945"/>
              <a:gd name="T176" fmla="+- 0 6989 6641"/>
              <a:gd name="T177" fmla="*/ T176 w 1468"/>
              <a:gd name="T178" fmla="+- 0 7460 6974"/>
              <a:gd name="T179" fmla="*/ 7460 h 945"/>
              <a:gd name="T180" fmla="+- 0 6982 6641"/>
              <a:gd name="T181" fmla="*/ T180 w 1468"/>
              <a:gd name="T182" fmla="+- 0 7818 6974"/>
              <a:gd name="T183" fmla="*/ 7818 h 945"/>
              <a:gd name="T184" fmla="+- 0 7047 6641"/>
              <a:gd name="T185" fmla="*/ T184 w 1468"/>
              <a:gd name="T186" fmla="+- 0 7887 6974"/>
              <a:gd name="T187" fmla="*/ 7887 h 945"/>
              <a:gd name="T188" fmla="+- 0 7324 6641"/>
              <a:gd name="T189" fmla="*/ T188 w 1468"/>
              <a:gd name="T190" fmla="+- 0 7908 6974"/>
              <a:gd name="T191" fmla="*/ 7908 h 945"/>
              <a:gd name="T192" fmla="+- 0 7455 6641"/>
              <a:gd name="T193" fmla="*/ T192 w 1468"/>
              <a:gd name="T194" fmla="+- 0 7848 6974"/>
              <a:gd name="T195" fmla="*/ 7848 h 945"/>
              <a:gd name="T196" fmla="+- 0 7467 6641"/>
              <a:gd name="T197" fmla="*/ T196 w 1468"/>
              <a:gd name="T198" fmla="+- 0 7707 6974"/>
              <a:gd name="T199" fmla="*/ 7707 h 945"/>
              <a:gd name="T200" fmla="+- 0 7466 6641"/>
              <a:gd name="T201" fmla="*/ T200 w 1468"/>
              <a:gd name="T202" fmla="+- 0 7568 6974"/>
              <a:gd name="T203" fmla="*/ 7568 h 945"/>
              <a:gd name="T204" fmla="+- 0 8109 6641"/>
              <a:gd name="T205" fmla="*/ T204 w 1468"/>
              <a:gd name="T206" fmla="+- 0 7071 6974"/>
              <a:gd name="T207" fmla="*/ 7071 h 945"/>
              <a:gd name="T208" fmla="+- 0 7441 6641"/>
              <a:gd name="T209" fmla="*/ T208 w 1468"/>
              <a:gd name="T210" fmla="+- 0 6985 6974"/>
              <a:gd name="T211" fmla="*/ 6985 h 945"/>
              <a:gd name="T212" fmla="+- 0 7187 6641"/>
              <a:gd name="T213" fmla="*/ T212 w 1468"/>
              <a:gd name="T214" fmla="+- 0 7107 6974"/>
              <a:gd name="T215" fmla="*/ 7107 h 945"/>
              <a:gd name="T216" fmla="+- 0 7286 6641"/>
              <a:gd name="T217" fmla="*/ T216 w 1468"/>
              <a:gd name="T218" fmla="+- 0 7154 6974"/>
              <a:gd name="T219" fmla="*/ 7154 h 945"/>
              <a:gd name="T220" fmla="+- 0 7358 6641"/>
              <a:gd name="T221" fmla="*/ T220 w 1468"/>
              <a:gd name="T222" fmla="+- 0 7067 6974"/>
              <a:gd name="T223" fmla="*/ 7067 h 945"/>
              <a:gd name="T224" fmla="+- 0 8060 6641"/>
              <a:gd name="T225" fmla="*/ T224 w 1468"/>
              <a:gd name="T226" fmla="+- 0 7152 6974"/>
              <a:gd name="T227" fmla="*/ 7152 h 945"/>
              <a:gd name="T228" fmla="+- 0 7540 6641"/>
              <a:gd name="T229" fmla="*/ T228 w 1468"/>
              <a:gd name="T230" fmla="+- 0 7480 6974"/>
              <a:gd name="T231" fmla="*/ 7480 h 945"/>
              <a:gd name="T232" fmla="+- 0 8087 6641"/>
              <a:gd name="T233" fmla="*/ T232 w 1468"/>
              <a:gd name="T234" fmla="+- 0 7531 6974"/>
              <a:gd name="T235" fmla="*/ 7531 h 94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1468" h="945">
                <a:moveTo>
                  <a:pt x="488" y="138"/>
                </a:moveTo>
                <a:lnTo>
                  <a:pt x="488" y="132"/>
                </a:lnTo>
                <a:lnTo>
                  <a:pt x="485" y="97"/>
                </a:lnTo>
                <a:lnTo>
                  <a:pt x="472" y="69"/>
                </a:lnTo>
                <a:lnTo>
                  <a:pt x="456" y="53"/>
                </a:lnTo>
                <a:lnTo>
                  <a:pt x="449" y="47"/>
                </a:lnTo>
                <a:lnTo>
                  <a:pt x="444" y="44"/>
                </a:lnTo>
                <a:lnTo>
                  <a:pt x="444" y="108"/>
                </a:lnTo>
                <a:lnTo>
                  <a:pt x="435" y="113"/>
                </a:lnTo>
                <a:lnTo>
                  <a:pt x="435" y="201"/>
                </a:lnTo>
                <a:lnTo>
                  <a:pt x="434" y="205"/>
                </a:lnTo>
                <a:lnTo>
                  <a:pt x="434" y="308"/>
                </a:lnTo>
                <a:lnTo>
                  <a:pt x="431" y="323"/>
                </a:lnTo>
                <a:lnTo>
                  <a:pt x="420" y="334"/>
                </a:lnTo>
                <a:lnTo>
                  <a:pt x="400" y="345"/>
                </a:lnTo>
                <a:lnTo>
                  <a:pt x="356" y="359"/>
                </a:lnTo>
                <a:lnTo>
                  <a:pt x="311" y="368"/>
                </a:lnTo>
                <a:lnTo>
                  <a:pt x="266" y="372"/>
                </a:lnTo>
                <a:lnTo>
                  <a:pt x="220" y="370"/>
                </a:lnTo>
                <a:lnTo>
                  <a:pt x="186" y="366"/>
                </a:lnTo>
                <a:lnTo>
                  <a:pt x="152" y="359"/>
                </a:lnTo>
                <a:lnTo>
                  <a:pt x="118" y="351"/>
                </a:lnTo>
                <a:lnTo>
                  <a:pt x="84" y="343"/>
                </a:lnTo>
                <a:lnTo>
                  <a:pt x="68" y="336"/>
                </a:lnTo>
                <a:lnTo>
                  <a:pt x="57" y="324"/>
                </a:lnTo>
                <a:lnTo>
                  <a:pt x="53" y="309"/>
                </a:lnTo>
                <a:lnTo>
                  <a:pt x="57" y="288"/>
                </a:lnTo>
                <a:lnTo>
                  <a:pt x="132" y="310"/>
                </a:lnTo>
                <a:lnTo>
                  <a:pt x="207" y="321"/>
                </a:lnTo>
                <a:lnTo>
                  <a:pt x="282" y="321"/>
                </a:lnTo>
                <a:lnTo>
                  <a:pt x="356" y="310"/>
                </a:lnTo>
                <a:lnTo>
                  <a:pt x="428" y="288"/>
                </a:lnTo>
                <a:lnTo>
                  <a:pt x="430" y="288"/>
                </a:lnTo>
                <a:lnTo>
                  <a:pt x="434" y="308"/>
                </a:lnTo>
                <a:lnTo>
                  <a:pt x="434" y="205"/>
                </a:lnTo>
                <a:lnTo>
                  <a:pt x="431" y="216"/>
                </a:lnTo>
                <a:lnTo>
                  <a:pt x="420" y="228"/>
                </a:lnTo>
                <a:lnTo>
                  <a:pt x="404" y="236"/>
                </a:lnTo>
                <a:lnTo>
                  <a:pt x="323" y="259"/>
                </a:lnTo>
                <a:lnTo>
                  <a:pt x="242" y="267"/>
                </a:lnTo>
                <a:lnTo>
                  <a:pt x="162" y="259"/>
                </a:lnTo>
                <a:lnTo>
                  <a:pt x="81" y="235"/>
                </a:lnTo>
                <a:lnTo>
                  <a:pt x="66" y="227"/>
                </a:lnTo>
                <a:lnTo>
                  <a:pt x="56" y="216"/>
                </a:lnTo>
                <a:lnTo>
                  <a:pt x="53" y="201"/>
                </a:lnTo>
                <a:lnTo>
                  <a:pt x="57" y="183"/>
                </a:lnTo>
                <a:lnTo>
                  <a:pt x="132" y="204"/>
                </a:lnTo>
                <a:lnTo>
                  <a:pt x="207" y="215"/>
                </a:lnTo>
                <a:lnTo>
                  <a:pt x="282" y="215"/>
                </a:lnTo>
                <a:lnTo>
                  <a:pt x="357" y="203"/>
                </a:lnTo>
                <a:lnTo>
                  <a:pt x="427" y="183"/>
                </a:lnTo>
                <a:lnTo>
                  <a:pt x="433" y="181"/>
                </a:lnTo>
                <a:lnTo>
                  <a:pt x="435" y="201"/>
                </a:lnTo>
                <a:lnTo>
                  <a:pt x="435" y="113"/>
                </a:lnTo>
                <a:lnTo>
                  <a:pt x="428" y="117"/>
                </a:lnTo>
                <a:lnTo>
                  <a:pt x="414" y="126"/>
                </a:lnTo>
                <a:lnTo>
                  <a:pt x="402" y="133"/>
                </a:lnTo>
                <a:lnTo>
                  <a:pt x="390" y="138"/>
                </a:lnTo>
                <a:lnTo>
                  <a:pt x="317" y="156"/>
                </a:lnTo>
                <a:lnTo>
                  <a:pt x="243" y="163"/>
                </a:lnTo>
                <a:lnTo>
                  <a:pt x="169" y="157"/>
                </a:lnTo>
                <a:lnTo>
                  <a:pt x="96" y="138"/>
                </a:lnTo>
                <a:lnTo>
                  <a:pt x="85" y="132"/>
                </a:lnTo>
                <a:lnTo>
                  <a:pt x="74" y="124"/>
                </a:lnTo>
                <a:lnTo>
                  <a:pt x="65" y="115"/>
                </a:lnTo>
                <a:lnTo>
                  <a:pt x="54" y="107"/>
                </a:lnTo>
                <a:lnTo>
                  <a:pt x="64" y="99"/>
                </a:lnTo>
                <a:lnTo>
                  <a:pt x="74" y="90"/>
                </a:lnTo>
                <a:lnTo>
                  <a:pt x="84" y="83"/>
                </a:lnTo>
                <a:lnTo>
                  <a:pt x="95" y="78"/>
                </a:lnTo>
                <a:lnTo>
                  <a:pt x="169" y="59"/>
                </a:lnTo>
                <a:lnTo>
                  <a:pt x="242" y="53"/>
                </a:lnTo>
                <a:lnTo>
                  <a:pt x="316" y="59"/>
                </a:lnTo>
                <a:lnTo>
                  <a:pt x="390" y="77"/>
                </a:lnTo>
                <a:lnTo>
                  <a:pt x="402" y="82"/>
                </a:lnTo>
                <a:lnTo>
                  <a:pt x="414" y="89"/>
                </a:lnTo>
                <a:lnTo>
                  <a:pt x="428" y="98"/>
                </a:lnTo>
                <a:lnTo>
                  <a:pt x="444" y="108"/>
                </a:lnTo>
                <a:lnTo>
                  <a:pt x="444" y="44"/>
                </a:lnTo>
                <a:lnTo>
                  <a:pt x="418" y="30"/>
                </a:lnTo>
                <a:lnTo>
                  <a:pt x="357" y="11"/>
                </a:lnTo>
                <a:lnTo>
                  <a:pt x="296" y="1"/>
                </a:lnTo>
                <a:lnTo>
                  <a:pt x="233" y="0"/>
                </a:lnTo>
                <a:lnTo>
                  <a:pt x="170" y="5"/>
                </a:lnTo>
                <a:lnTo>
                  <a:pt x="140" y="11"/>
                </a:lnTo>
                <a:lnTo>
                  <a:pt x="109" y="19"/>
                </a:lnTo>
                <a:lnTo>
                  <a:pt x="80" y="29"/>
                </a:lnTo>
                <a:lnTo>
                  <a:pt x="51" y="40"/>
                </a:lnTo>
                <a:lnTo>
                  <a:pt x="28" y="54"/>
                </a:lnTo>
                <a:lnTo>
                  <a:pt x="12" y="72"/>
                </a:lnTo>
                <a:lnTo>
                  <a:pt x="3" y="96"/>
                </a:lnTo>
                <a:lnTo>
                  <a:pt x="0" y="124"/>
                </a:lnTo>
                <a:lnTo>
                  <a:pt x="2" y="288"/>
                </a:lnTo>
                <a:lnTo>
                  <a:pt x="2" y="368"/>
                </a:lnTo>
                <a:lnTo>
                  <a:pt x="2" y="403"/>
                </a:lnTo>
                <a:lnTo>
                  <a:pt x="3" y="576"/>
                </a:lnTo>
                <a:lnTo>
                  <a:pt x="2" y="618"/>
                </a:lnTo>
                <a:lnTo>
                  <a:pt x="6" y="645"/>
                </a:lnTo>
                <a:lnTo>
                  <a:pt x="17" y="668"/>
                </a:lnTo>
                <a:lnTo>
                  <a:pt x="33" y="687"/>
                </a:lnTo>
                <a:lnTo>
                  <a:pt x="56" y="702"/>
                </a:lnTo>
                <a:lnTo>
                  <a:pt x="113" y="725"/>
                </a:lnTo>
                <a:lnTo>
                  <a:pt x="175" y="738"/>
                </a:lnTo>
                <a:lnTo>
                  <a:pt x="238" y="743"/>
                </a:lnTo>
                <a:lnTo>
                  <a:pt x="299" y="742"/>
                </a:lnTo>
                <a:lnTo>
                  <a:pt x="299" y="691"/>
                </a:lnTo>
                <a:lnTo>
                  <a:pt x="299" y="690"/>
                </a:lnTo>
                <a:lnTo>
                  <a:pt x="277" y="690"/>
                </a:lnTo>
                <a:lnTo>
                  <a:pt x="266" y="691"/>
                </a:lnTo>
                <a:lnTo>
                  <a:pt x="260" y="691"/>
                </a:lnTo>
                <a:lnTo>
                  <a:pt x="254" y="690"/>
                </a:lnTo>
                <a:lnTo>
                  <a:pt x="170" y="676"/>
                </a:lnTo>
                <a:lnTo>
                  <a:pt x="128" y="669"/>
                </a:lnTo>
                <a:lnTo>
                  <a:pt x="87" y="660"/>
                </a:lnTo>
                <a:lnTo>
                  <a:pt x="72" y="653"/>
                </a:lnTo>
                <a:lnTo>
                  <a:pt x="63" y="642"/>
                </a:lnTo>
                <a:lnTo>
                  <a:pt x="61" y="625"/>
                </a:lnTo>
                <a:lnTo>
                  <a:pt x="66" y="605"/>
                </a:lnTo>
                <a:lnTo>
                  <a:pt x="121" y="624"/>
                </a:lnTo>
                <a:lnTo>
                  <a:pt x="179" y="635"/>
                </a:lnTo>
                <a:lnTo>
                  <a:pt x="239" y="639"/>
                </a:lnTo>
                <a:lnTo>
                  <a:pt x="299" y="638"/>
                </a:lnTo>
                <a:lnTo>
                  <a:pt x="299" y="605"/>
                </a:lnTo>
                <a:lnTo>
                  <a:pt x="299" y="584"/>
                </a:lnTo>
                <a:lnTo>
                  <a:pt x="259" y="584"/>
                </a:lnTo>
                <a:lnTo>
                  <a:pt x="247" y="584"/>
                </a:lnTo>
                <a:lnTo>
                  <a:pt x="236" y="583"/>
                </a:lnTo>
                <a:lnTo>
                  <a:pt x="156" y="568"/>
                </a:lnTo>
                <a:lnTo>
                  <a:pt x="115" y="559"/>
                </a:lnTo>
                <a:lnTo>
                  <a:pt x="76" y="550"/>
                </a:lnTo>
                <a:lnTo>
                  <a:pt x="62" y="543"/>
                </a:lnTo>
                <a:lnTo>
                  <a:pt x="54" y="531"/>
                </a:lnTo>
                <a:lnTo>
                  <a:pt x="53" y="515"/>
                </a:lnTo>
                <a:lnTo>
                  <a:pt x="57" y="497"/>
                </a:lnTo>
                <a:lnTo>
                  <a:pt x="112" y="515"/>
                </a:lnTo>
                <a:lnTo>
                  <a:pt x="167" y="525"/>
                </a:lnTo>
                <a:lnTo>
                  <a:pt x="223" y="529"/>
                </a:lnTo>
                <a:lnTo>
                  <a:pt x="280" y="527"/>
                </a:lnTo>
                <a:lnTo>
                  <a:pt x="282" y="515"/>
                </a:lnTo>
                <a:lnTo>
                  <a:pt x="284" y="504"/>
                </a:lnTo>
                <a:lnTo>
                  <a:pt x="285" y="497"/>
                </a:lnTo>
                <a:lnTo>
                  <a:pt x="286" y="490"/>
                </a:lnTo>
                <a:lnTo>
                  <a:pt x="288" y="466"/>
                </a:lnTo>
                <a:lnTo>
                  <a:pt x="249" y="466"/>
                </a:lnTo>
                <a:lnTo>
                  <a:pt x="205" y="466"/>
                </a:lnTo>
                <a:lnTo>
                  <a:pt x="163" y="463"/>
                </a:lnTo>
                <a:lnTo>
                  <a:pt x="121" y="456"/>
                </a:lnTo>
                <a:lnTo>
                  <a:pt x="81" y="442"/>
                </a:lnTo>
                <a:lnTo>
                  <a:pt x="65" y="434"/>
                </a:lnTo>
                <a:lnTo>
                  <a:pt x="56" y="424"/>
                </a:lnTo>
                <a:lnTo>
                  <a:pt x="53" y="411"/>
                </a:lnTo>
                <a:lnTo>
                  <a:pt x="57" y="393"/>
                </a:lnTo>
                <a:lnTo>
                  <a:pt x="113" y="412"/>
                </a:lnTo>
                <a:lnTo>
                  <a:pt x="169" y="423"/>
                </a:lnTo>
                <a:lnTo>
                  <a:pt x="226" y="427"/>
                </a:lnTo>
                <a:lnTo>
                  <a:pt x="284" y="426"/>
                </a:lnTo>
                <a:lnTo>
                  <a:pt x="299" y="424"/>
                </a:lnTo>
                <a:lnTo>
                  <a:pt x="315" y="421"/>
                </a:lnTo>
                <a:lnTo>
                  <a:pt x="330" y="418"/>
                </a:lnTo>
                <a:lnTo>
                  <a:pt x="345" y="413"/>
                </a:lnTo>
                <a:lnTo>
                  <a:pt x="375" y="403"/>
                </a:lnTo>
                <a:lnTo>
                  <a:pt x="401" y="393"/>
                </a:lnTo>
                <a:lnTo>
                  <a:pt x="435" y="380"/>
                </a:lnTo>
                <a:lnTo>
                  <a:pt x="459" y="372"/>
                </a:lnTo>
                <a:lnTo>
                  <a:pt x="465" y="370"/>
                </a:lnTo>
                <a:lnTo>
                  <a:pt x="482" y="364"/>
                </a:lnTo>
                <a:lnTo>
                  <a:pt x="488" y="359"/>
                </a:lnTo>
                <a:lnTo>
                  <a:pt x="487" y="288"/>
                </a:lnTo>
                <a:lnTo>
                  <a:pt x="487" y="267"/>
                </a:lnTo>
                <a:lnTo>
                  <a:pt x="486" y="238"/>
                </a:lnTo>
                <a:lnTo>
                  <a:pt x="486" y="201"/>
                </a:lnTo>
                <a:lnTo>
                  <a:pt x="487" y="183"/>
                </a:lnTo>
                <a:lnTo>
                  <a:pt x="487" y="181"/>
                </a:lnTo>
                <a:lnTo>
                  <a:pt x="487" y="163"/>
                </a:lnTo>
                <a:lnTo>
                  <a:pt x="488" y="138"/>
                </a:lnTo>
                <a:moveTo>
                  <a:pt x="827" y="546"/>
                </a:moveTo>
                <a:lnTo>
                  <a:pt x="825" y="510"/>
                </a:lnTo>
                <a:lnTo>
                  <a:pt x="812" y="482"/>
                </a:lnTo>
                <a:lnTo>
                  <a:pt x="796" y="466"/>
                </a:lnTo>
                <a:lnTo>
                  <a:pt x="790" y="460"/>
                </a:lnTo>
                <a:lnTo>
                  <a:pt x="774" y="451"/>
                </a:lnTo>
                <a:lnTo>
                  <a:pt x="774" y="824"/>
                </a:lnTo>
                <a:lnTo>
                  <a:pt x="770" y="840"/>
                </a:lnTo>
                <a:lnTo>
                  <a:pt x="759" y="852"/>
                </a:lnTo>
                <a:lnTo>
                  <a:pt x="743" y="860"/>
                </a:lnTo>
                <a:lnTo>
                  <a:pt x="662" y="883"/>
                </a:lnTo>
                <a:lnTo>
                  <a:pt x="581" y="890"/>
                </a:lnTo>
                <a:lnTo>
                  <a:pt x="500" y="883"/>
                </a:lnTo>
                <a:lnTo>
                  <a:pt x="419" y="859"/>
                </a:lnTo>
                <a:lnTo>
                  <a:pt x="404" y="851"/>
                </a:lnTo>
                <a:lnTo>
                  <a:pt x="394" y="840"/>
                </a:lnTo>
                <a:lnTo>
                  <a:pt x="390" y="825"/>
                </a:lnTo>
                <a:lnTo>
                  <a:pt x="393" y="805"/>
                </a:lnTo>
                <a:lnTo>
                  <a:pt x="469" y="827"/>
                </a:lnTo>
                <a:lnTo>
                  <a:pt x="545" y="839"/>
                </a:lnTo>
                <a:lnTo>
                  <a:pt x="620" y="838"/>
                </a:lnTo>
                <a:lnTo>
                  <a:pt x="696" y="827"/>
                </a:lnTo>
                <a:lnTo>
                  <a:pt x="771" y="805"/>
                </a:lnTo>
                <a:lnTo>
                  <a:pt x="774" y="824"/>
                </a:lnTo>
                <a:lnTo>
                  <a:pt x="774" y="451"/>
                </a:lnTo>
                <a:lnTo>
                  <a:pt x="773" y="451"/>
                </a:lnTo>
                <a:lnTo>
                  <a:pt x="773" y="613"/>
                </a:lnTo>
                <a:lnTo>
                  <a:pt x="773" y="719"/>
                </a:lnTo>
                <a:lnTo>
                  <a:pt x="768" y="735"/>
                </a:lnTo>
                <a:lnTo>
                  <a:pt x="756" y="748"/>
                </a:lnTo>
                <a:lnTo>
                  <a:pt x="739" y="756"/>
                </a:lnTo>
                <a:lnTo>
                  <a:pt x="661" y="777"/>
                </a:lnTo>
                <a:lnTo>
                  <a:pt x="583" y="784"/>
                </a:lnTo>
                <a:lnTo>
                  <a:pt x="505" y="778"/>
                </a:lnTo>
                <a:lnTo>
                  <a:pt x="427" y="757"/>
                </a:lnTo>
                <a:lnTo>
                  <a:pt x="410" y="749"/>
                </a:lnTo>
                <a:lnTo>
                  <a:pt x="396" y="738"/>
                </a:lnTo>
                <a:lnTo>
                  <a:pt x="390" y="722"/>
                </a:lnTo>
                <a:lnTo>
                  <a:pt x="392" y="700"/>
                </a:lnTo>
                <a:lnTo>
                  <a:pt x="468" y="721"/>
                </a:lnTo>
                <a:lnTo>
                  <a:pt x="544" y="733"/>
                </a:lnTo>
                <a:lnTo>
                  <a:pt x="620" y="733"/>
                </a:lnTo>
                <a:lnTo>
                  <a:pt x="696" y="721"/>
                </a:lnTo>
                <a:lnTo>
                  <a:pt x="769" y="700"/>
                </a:lnTo>
                <a:lnTo>
                  <a:pt x="771" y="699"/>
                </a:lnTo>
                <a:lnTo>
                  <a:pt x="773" y="719"/>
                </a:lnTo>
                <a:lnTo>
                  <a:pt x="773" y="613"/>
                </a:lnTo>
                <a:lnTo>
                  <a:pt x="769" y="628"/>
                </a:lnTo>
                <a:lnTo>
                  <a:pt x="758" y="640"/>
                </a:lnTo>
                <a:lnTo>
                  <a:pt x="742" y="649"/>
                </a:lnTo>
                <a:lnTo>
                  <a:pt x="662" y="671"/>
                </a:lnTo>
                <a:lnTo>
                  <a:pt x="581" y="679"/>
                </a:lnTo>
                <a:lnTo>
                  <a:pt x="501" y="671"/>
                </a:lnTo>
                <a:lnTo>
                  <a:pt x="420" y="648"/>
                </a:lnTo>
                <a:lnTo>
                  <a:pt x="404" y="640"/>
                </a:lnTo>
                <a:lnTo>
                  <a:pt x="394" y="628"/>
                </a:lnTo>
                <a:lnTo>
                  <a:pt x="389" y="613"/>
                </a:lnTo>
                <a:lnTo>
                  <a:pt x="392" y="594"/>
                </a:lnTo>
                <a:lnTo>
                  <a:pt x="468" y="616"/>
                </a:lnTo>
                <a:lnTo>
                  <a:pt x="544" y="627"/>
                </a:lnTo>
                <a:lnTo>
                  <a:pt x="619" y="627"/>
                </a:lnTo>
                <a:lnTo>
                  <a:pt x="695" y="616"/>
                </a:lnTo>
                <a:lnTo>
                  <a:pt x="770" y="594"/>
                </a:lnTo>
                <a:lnTo>
                  <a:pt x="773" y="613"/>
                </a:lnTo>
                <a:lnTo>
                  <a:pt x="773" y="451"/>
                </a:lnTo>
                <a:lnTo>
                  <a:pt x="772" y="450"/>
                </a:lnTo>
                <a:lnTo>
                  <a:pt x="772" y="520"/>
                </a:lnTo>
                <a:lnTo>
                  <a:pt x="733" y="549"/>
                </a:lnTo>
                <a:lnTo>
                  <a:pt x="667" y="567"/>
                </a:lnTo>
                <a:lnTo>
                  <a:pt x="585" y="573"/>
                </a:lnTo>
                <a:lnTo>
                  <a:pt x="503" y="568"/>
                </a:lnTo>
                <a:lnTo>
                  <a:pt x="434" y="551"/>
                </a:lnTo>
                <a:lnTo>
                  <a:pt x="391" y="520"/>
                </a:lnTo>
                <a:lnTo>
                  <a:pt x="428" y="491"/>
                </a:lnTo>
                <a:lnTo>
                  <a:pt x="494" y="473"/>
                </a:lnTo>
                <a:lnTo>
                  <a:pt x="575" y="466"/>
                </a:lnTo>
                <a:lnTo>
                  <a:pt x="658" y="472"/>
                </a:lnTo>
                <a:lnTo>
                  <a:pt x="729" y="489"/>
                </a:lnTo>
                <a:lnTo>
                  <a:pt x="772" y="520"/>
                </a:lnTo>
                <a:lnTo>
                  <a:pt x="772" y="450"/>
                </a:lnTo>
                <a:lnTo>
                  <a:pt x="759" y="443"/>
                </a:lnTo>
                <a:lnTo>
                  <a:pt x="707" y="425"/>
                </a:lnTo>
                <a:lnTo>
                  <a:pt x="654" y="416"/>
                </a:lnTo>
                <a:lnTo>
                  <a:pt x="600" y="412"/>
                </a:lnTo>
                <a:lnTo>
                  <a:pt x="545" y="413"/>
                </a:lnTo>
                <a:lnTo>
                  <a:pt x="504" y="416"/>
                </a:lnTo>
                <a:lnTo>
                  <a:pt x="463" y="423"/>
                </a:lnTo>
                <a:lnTo>
                  <a:pt x="424" y="435"/>
                </a:lnTo>
                <a:lnTo>
                  <a:pt x="385" y="452"/>
                </a:lnTo>
                <a:lnTo>
                  <a:pt x="364" y="467"/>
                </a:lnTo>
                <a:lnTo>
                  <a:pt x="348" y="486"/>
                </a:lnTo>
                <a:lnTo>
                  <a:pt x="339" y="508"/>
                </a:lnTo>
                <a:lnTo>
                  <a:pt x="337" y="535"/>
                </a:lnTo>
                <a:lnTo>
                  <a:pt x="337" y="594"/>
                </a:lnTo>
                <a:lnTo>
                  <a:pt x="337" y="757"/>
                </a:lnTo>
                <a:lnTo>
                  <a:pt x="338" y="828"/>
                </a:lnTo>
                <a:lnTo>
                  <a:pt x="341" y="844"/>
                </a:lnTo>
                <a:lnTo>
                  <a:pt x="347" y="859"/>
                </a:lnTo>
                <a:lnTo>
                  <a:pt x="355" y="874"/>
                </a:lnTo>
                <a:lnTo>
                  <a:pt x="365" y="887"/>
                </a:lnTo>
                <a:lnTo>
                  <a:pt x="377" y="898"/>
                </a:lnTo>
                <a:lnTo>
                  <a:pt x="391" y="906"/>
                </a:lnTo>
                <a:lnTo>
                  <a:pt x="406" y="913"/>
                </a:lnTo>
                <a:lnTo>
                  <a:pt x="421" y="919"/>
                </a:lnTo>
                <a:lnTo>
                  <a:pt x="478" y="936"/>
                </a:lnTo>
                <a:lnTo>
                  <a:pt x="536" y="944"/>
                </a:lnTo>
                <a:lnTo>
                  <a:pt x="595" y="944"/>
                </a:lnTo>
                <a:lnTo>
                  <a:pt x="653" y="939"/>
                </a:lnTo>
                <a:lnTo>
                  <a:pt x="683" y="934"/>
                </a:lnTo>
                <a:lnTo>
                  <a:pt x="713" y="926"/>
                </a:lnTo>
                <a:lnTo>
                  <a:pt x="742" y="917"/>
                </a:lnTo>
                <a:lnTo>
                  <a:pt x="771" y="906"/>
                </a:lnTo>
                <a:lnTo>
                  <a:pt x="796" y="893"/>
                </a:lnTo>
                <a:lnTo>
                  <a:pt x="798" y="890"/>
                </a:lnTo>
                <a:lnTo>
                  <a:pt x="814" y="874"/>
                </a:lnTo>
                <a:lnTo>
                  <a:pt x="824" y="849"/>
                </a:lnTo>
                <a:lnTo>
                  <a:pt x="827" y="819"/>
                </a:lnTo>
                <a:lnTo>
                  <a:pt x="826" y="805"/>
                </a:lnTo>
                <a:lnTo>
                  <a:pt x="826" y="784"/>
                </a:lnTo>
                <a:lnTo>
                  <a:pt x="826" y="733"/>
                </a:lnTo>
                <a:lnTo>
                  <a:pt x="826" y="719"/>
                </a:lnTo>
                <a:lnTo>
                  <a:pt x="826" y="699"/>
                </a:lnTo>
                <a:lnTo>
                  <a:pt x="826" y="679"/>
                </a:lnTo>
                <a:lnTo>
                  <a:pt x="826" y="649"/>
                </a:lnTo>
                <a:lnTo>
                  <a:pt x="825" y="616"/>
                </a:lnTo>
                <a:lnTo>
                  <a:pt x="825" y="594"/>
                </a:lnTo>
                <a:lnTo>
                  <a:pt x="825" y="579"/>
                </a:lnTo>
                <a:lnTo>
                  <a:pt x="825" y="573"/>
                </a:lnTo>
                <a:lnTo>
                  <a:pt x="827" y="546"/>
                </a:lnTo>
                <a:moveTo>
                  <a:pt x="1468" y="435"/>
                </a:moveTo>
                <a:lnTo>
                  <a:pt x="1468" y="97"/>
                </a:lnTo>
                <a:lnTo>
                  <a:pt x="1463" y="66"/>
                </a:lnTo>
                <a:lnTo>
                  <a:pt x="1462" y="61"/>
                </a:lnTo>
                <a:lnTo>
                  <a:pt x="1445" y="34"/>
                </a:lnTo>
                <a:lnTo>
                  <a:pt x="1418" y="17"/>
                </a:lnTo>
                <a:lnTo>
                  <a:pt x="1382" y="11"/>
                </a:lnTo>
                <a:lnTo>
                  <a:pt x="800" y="11"/>
                </a:lnTo>
                <a:lnTo>
                  <a:pt x="633" y="11"/>
                </a:lnTo>
                <a:lnTo>
                  <a:pt x="596" y="16"/>
                </a:lnTo>
                <a:lnTo>
                  <a:pt x="569" y="33"/>
                </a:lnTo>
                <a:lnTo>
                  <a:pt x="552" y="60"/>
                </a:lnTo>
                <a:lnTo>
                  <a:pt x="546" y="97"/>
                </a:lnTo>
                <a:lnTo>
                  <a:pt x="546" y="133"/>
                </a:lnTo>
                <a:lnTo>
                  <a:pt x="546" y="256"/>
                </a:lnTo>
                <a:lnTo>
                  <a:pt x="546" y="339"/>
                </a:lnTo>
                <a:lnTo>
                  <a:pt x="547" y="346"/>
                </a:lnTo>
                <a:lnTo>
                  <a:pt x="619" y="346"/>
                </a:lnTo>
                <a:lnTo>
                  <a:pt x="619" y="189"/>
                </a:lnTo>
                <a:lnTo>
                  <a:pt x="645" y="180"/>
                </a:lnTo>
                <a:lnTo>
                  <a:pt x="664" y="170"/>
                </a:lnTo>
                <a:lnTo>
                  <a:pt x="679" y="159"/>
                </a:lnTo>
                <a:lnTo>
                  <a:pt x="692" y="147"/>
                </a:lnTo>
                <a:lnTo>
                  <a:pt x="703" y="133"/>
                </a:lnTo>
                <a:lnTo>
                  <a:pt x="710" y="115"/>
                </a:lnTo>
                <a:lnTo>
                  <a:pt x="717" y="93"/>
                </a:lnTo>
                <a:lnTo>
                  <a:pt x="725" y="66"/>
                </a:lnTo>
                <a:lnTo>
                  <a:pt x="1303" y="66"/>
                </a:lnTo>
                <a:lnTo>
                  <a:pt x="1315" y="115"/>
                </a:lnTo>
                <a:lnTo>
                  <a:pt x="1336" y="146"/>
                </a:lnTo>
                <a:lnTo>
                  <a:pt x="1369" y="166"/>
                </a:lnTo>
                <a:lnTo>
                  <a:pt x="1419" y="178"/>
                </a:lnTo>
                <a:lnTo>
                  <a:pt x="1419" y="416"/>
                </a:lnTo>
                <a:lnTo>
                  <a:pt x="1369" y="424"/>
                </a:lnTo>
                <a:lnTo>
                  <a:pt x="1336" y="435"/>
                </a:lnTo>
                <a:lnTo>
                  <a:pt x="1315" y="460"/>
                </a:lnTo>
                <a:lnTo>
                  <a:pt x="1302" y="506"/>
                </a:lnTo>
                <a:lnTo>
                  <a:pt x="899" y="506"/>
                </a:lnTo>
                <a:lnTo>
                  <a:pt x="899" y="580"/>
                </a:lnTo>
                <a:lnTo>
                  <a:pt x="897" y="581"/>
                </a:lnTo>
                <a:lnTo>
                  <a:pt x="1224" y="582"/>
                </a:lnTo>
                <a:lnTo>
                  <a:pt x="1387" y="581"/>
                </a:lnTo>
                <a:lnTo>
                  <a:pt x="1421" y="575"/>
                </a:lnTo>
                <a:lnTo>
                  <a:pt x="1446" y="557"/>
                </a:lnTo>
                <a:lnTo>
                  <a:pt x="1462" y="530"/>
                </a:lnTo>
                <a:lnTo>
                  <a:pt x="1468" y="496"/>
                </a:lnTo>
                <a:lnTo>
                  <a:pt x="1468" y="435"/>
                </a:lnTo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20242" y="2534643"/>
            <a:ext cx="397649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 algn="just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Comercio</a:t>
            </a:r>
          </a:p>
          <a:p>
            <a:pPr lvl="3"/>
            <a:endParaRPr lang="es-EC" sz="500" dirty="0" smtClean="0">
              <a:solidFill>
                <a:prstClr val="black"/>
              </a:solidFill>
            </a:endParaRPr>
          </a:p>
          <a:p>
            <a:pPr lvl="3"/>
            <a:r>
              <a:rPr lang="es-EC" sz="1400" dirty="0">
                <a:solidFill>
                  <a:prstClr val="black"/>
                </a:solidFill>
              </a:rPr>
              <a:t>Venta al por mayor de otros enseres domésticos.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631546" y="3053316"/>
            <a:ext cx="78741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7%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999688" y="3393590"/>
            <a:ext cx="240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de vehículos automotores.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163232" y="3631945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7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992805" y="3943473"/>
            <a:ext cx="2642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mayor de materiales para la </a:t>
            </a:r>
            <a:r>
              <a:rPr lang="es-EC" sz="1400" dirty="0" smtClean="0">
                <a:solidFill>
                  <a:prstClr val="black"/>
                </a:solidFill>
              </a:rPr>
              <a:t>construcción.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662938" y="4151959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5%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387489" y="1114955"/>
            <a:ext cx="413676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Vocación por subsector económico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994641" y="4515572"/>
            <a:ext cx="262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mayor de alimentos, bebidas y tabaco</a:t>
            </a:r>
            <a:r>
              <a:rPr lang="es-EC" sz="1400" dirty="0" smtClean="0">
                <a:solidFill>
                  <a:prstClr val="black"/>
                </a:solidFill>
              </a:rPr>
              <a:t>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422165" y="4756374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3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cxnSp>
        <p:nvCxnSpPr>
          <p:cNvPr id="20" name="Line 46"/>
          <p:cNvCxnSpPr>
            <a:cxnSpLocks noChangeShapeType="1"/>
          </p:cNvCxnSpPr>
          <p:nvPr/>
        </p:nvCxnSpPr>
        <p:spPr bwMode="auto">
          <a:xfrm>
            <a:off x="4955752" y="2665005"/>
            <a:ext cx="1541" cy="3341851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Line 44"/>
          <p:cNvCxnSpPr>
            <a:cxnSpLocks noChangeShapeType="1"/>
          </p:cNvCxnSpPr>
          <p:nvPr/>
        </p:nvCxnSpPr>
        <p:spPr bwMode="auto">
          <a:xfrm flipH="1">
            <a:off x="9782902" y="5054750"/>
            <a:ext cx="4109" cy="1346355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191340" y="5605581"/>
            <a:ext cx="4130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</a:rPr>
              <a:t>La participación </a:t>
            </a:r>
            <a:r>
              <a:rPr lang="es-EC" sz="1100" dirty="0" smtClean="0">
                <a:solidFill>
                  <a:prstClr val="black"/>
                </a:solidFill>
              </a:rPr>
              <a:t>de </a:t>
            </a:r>
            <a:r>
              <a:rPr lang="es-EC" sz="1100" dirty="0">
                <a:solidFill>
                  <a:prstClr val="black"/>
                </a:solidFill>
              </a:rPr>
              <a:t>ventas de la </a:t>
            </a:r>
            <a:r>
              <a:rPr lang="es-EC" sz="1100" dirty="0" smtClean="0">
                <a:solidFill>
                  <a:prstClr val="black"/>
                </a:solidFill>
              </a:rPr>
              <a:t>provincia</a:t>
            </a:r>
          </a:p>
          <a:p>
            <a:endParaRPr lang="es-EC" sz="1100" dirty="0" smtClean="0">
              <a:solidFill>
                <a:prstClr val="black"/>
              </a:solidFill>
            </a:endParaRPr>
          </a:p>
          <a:p>
            <a:r>
              <a:rPr lang="es-EC" sz="1000" b="1" dirty="0" smtClean="0">
                <a:solidFill>
                  <a:prstClr val="black"/>
                </a:solidFill>
                <a:latin typeface="MyriadPro-Regular"/>
              </a:rPr>
              <a:t>Fuente</a:t>
            </a:r>
            <a:r>
              <a:rPr lang="es-EC" sz="1100" b="1" dirty="0">
                <a:solidFill>
                  <a:prstClr val="black"/>
                </a:solidFill>
                <a:latin typeface="MyriadPro-Regular"/>
              </a:rPr>
              <a:t>:</a:t>
            </a:r>
            <a:r>
              <a:rPr lang="es-EC" sz="1100" dirty="0">
                <a:solidFill>
                  <a:prstClr val="black"/>
                </a:solidFill>
                <a:latin typeface="MyriadPro-Regular"/>
              </a:rPr>
              <a:t> SRI, formulario 101 - 102, INEC Directorio de Empresas, </a:t>
            </a:r>
            <a:r>
              <a:rPr lang="es-EC" sz="1100" dirty="0" err="1">
                <a:solidFill>
                  <a:prstClr val="black"/>
                </a:solidFill>
                <a:latin typeface="MyriadPro-Regular"/>
              </a:rPr>
              <a:t>Enemdu</a:t>
            </a:r>
            <a:endParaRPr lang="es-EC" sz="1100" dirty="0">
              <a:solidFill>
                <a:prstClr val="black"/>
              </a:solidFill>
              <a:latin typeface="MyriadPro-Regular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7526499" y="2917164"/>
            <a:ext cx="2090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aparatos de uso doméstico.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8955533" y="3187916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>
                <a:solidFill>
                  <a:prstClr val="black"/>
                </a:solidFill>
              </a:rPr>
              <a:t>2</a:t>
            </a:r>
            <a:r>
              <a:rPr lang="es-EC" dirty="0" smtClean="0">
                <a:solidFill>
                  <a:prstClr val="black"/>
                </a:solidFill>
              </a:rPr>
              <a:t>%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45104" y="1373624"/>
            <a:ext cx="424111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defTabSz="685800"/>
            <a:r>
              <a:rPr lang="es-EC" b="1" dirty="0">
                <a:solidFill>
                  <a:prstClr val="black"/>
                </a:solidFill>
                <a:latin typeface="Arial"/>
              </a:rPr>
              <a:t>Vocación por actividad económica</a:t>
            </a:r>
            <a:endParaRPr lang="es-EC" sz="3200" b="1" dirty="0">
              <a:solidFill>
                <a:prstClr val="black"/>
              </a:solidFill>
              <a:latin typeface="Arial"/>
              <a:cs typeface="Calibri" panose="020F0502020204030204" pitchFamily="34" charset="0"/>
            </a:endParaRPr>
          </a:p>
        </p:txBody>
      </p: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0850451"/>
              </p:ext>
            </p:extLst>
          </p:nvPr>
        </p:nvGraphicFramePr>
        <p:xfrm>
          <a:off x="200345" y="1944423"/>
          <a:ext cx="4409574" cy="3348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25776">
                  <a:extLst>
                    <a:ext uri="{9D8B030D-6E8A-4147-A177-3AD203B41FA5}">
                      <a16:colId xmlns:a16="http://schemas.microsoft.com/office/drawing/2014/main" xmlns="" val="2437646971"/>
                    </a:ext>
                  </a:extLst>
                </a:gridCol>
                <a:gridCol w="1073145">
                  <a:extLst>
                    <a:ext uri="{9D8B030D-6E8A-4147-A177-3AD203B41FA5}">
                      <a16:colId xmlns:a16="http://schemas.microsoft.com/office/drawing/2014/main" xmlns="" val="229144404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xmlns="" val="16550641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7465" marR="13970" algn="l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endParaRPr lang="es-EC" sz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125095" algn="ctr">
                        <a:lnSpc>
                          <a:spcPct val="81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en ventas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de empleo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70370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2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Comercio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18%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93945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Manufactura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20%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49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21%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28322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Suministro de electricidad, gas y aire acondicionado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14%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87510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Actividades financieras y de seguros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6%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Las demás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18%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59%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3139853"/>
                  </a:ext>
                </a:extLst>
              </a:tr>
            </a:tbl>
          </a:graphicData>
        </a:graphic>
      </p:graphicFrame>
      <p:pic>
        <p:nvPicPr>
          <p:cNvPr id="81" name="Imagen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cxnSp>
        <p:nvCxnSpPr>
          <p:cNvPr id="58" name="Line 45"/>
          <p:cNvCxnSpPr>
            <a:cxnSpLocks noChangeShapeType="1"/>
          </p:cNvCxnSpPr>
          <p:nvPr/>
        </p:nvCxnSpPr>
        <p:spPr bwMode="auto">
          <a:xfrm>
            <a:off x="9764600" y="2530535"/>
            <a:ext cx="13309" cy="1610851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Rectángulo 60"/>
          <p:cNvSpPr/>
          <p:nvPr/>
        </p:nvSpPr>
        <p:spPr>
          <a:xfrm>
            <a:off x="7523778" y="3578710"/>
            <a:ext cx="2247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cubiertas y cámaras de </a:t>
            </a:r>
            <a:r>
              <a:rPr lang="es-EC" sz="1400" dirty="0" smtClean="0">
                <a:solidFill>
                  <a:prstClr val="black"/>
                </a:solidFill>
              </a:rPr>
              <a:t>caucho.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9028444" y="3859535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 smtClean="0">
                <a:solidFill>
                  <a:prstClr val="black"/>
                </a:solidFill>
              </a:rPr>
              <a:t>2%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999124" y="5084829"/>
            <a:ext cx="262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menor de artículos de </a:t>
            </a:r>
            <a:r>
              <a:rPr lang="es-EC" sz="1400" dirty="0" smtClean="0">
                <a:solidFill>
                  <a:prstClr val="black"/>
                </a:solidFill>
              </a:rPr>
              <a:t>ferretería.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145893" y="534070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036265" y="5740051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977122" y="5724662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18%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265487" y="2488606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42%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40" name="Picture 2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0864" y="1738387"/>
            <a:ext cx="751659" cy="6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ángulo 40"/>
          <p:cNvSpPr/>
          <p:nvPr/>
        </p:nvSpPr>
        <p:spPr>
          <a:xfrm>
            <a:off x="8272394" y="2413922"/>
            <a:ext cx="4083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Suministro </a:t>
            </a: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de </a:t>
            </a: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electricidad, gas </a:t>
            </a: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y aire acondicionado</a:t>
            </a:r>
            <a:endParaRPr lang="es-EC" sz="1400" b="1" dirty="0" smtClean="0">
              <a:solidFill>
                <a:prstClr val="black"/>
              </a:solidFill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9861116" y="2966373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14%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9760131" y="3314226"/>
            <a:ext cx="2165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Generación, transmisión y </a:t>
            </a:r>
            <a:r>
              <a:rPr lang="es-EC" sz="1400" dirty="0" smtClean="0">
                <a:solidFill>
                  <a:prstClr val="black"/>
                </a:solidFill>
              </a:rPr>
              <a:t>distribución </a:t>
            </a:r>
            <a:r>
              <a:rPr lang="es-EC" sz="1400" dirty="0">
                <a:solidFill>
                  <a:prstClr val="black"/>
                </a:solidFill>
              </a:rPr>
              <a:t>de energía eléctrica.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593641" y="3852610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14%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286293" y="4995764"/>
            <a:ext cx="3734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Actividades financieras y de seguros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8966869" y="2520677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20%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051797" y="2527340"/>
            <a:ext cx="4263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</a:p>
        </p:txBody>
      </p:sp>
      <p:cxnSp>
        <p:nvCxnSpPr>
          <p:cNvPr id="74" name="Line 44"/>
          <p:cNvCxnSpPr>
            <a:cxnSpLocks noChangeShapeType="1"/>
          </p:cNvCxnSpPr>
          <p:nvPr/>
        </p:nvCxnSpPr>
        <p:spPr bwMode="auto">
          <a:xfrm flipH="1">
            <a:off x="7551457" y="2620702"/>
            <a:ext cx="5002" cy="3796839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CuadroTexto 74"/>
          <p:cNvSpPr txBox="1"/>
          <p:nvPr/>
        </p:nvSpPr>
        <p:spPr>
          <a:xfrm>
            <a:off x="11047425" y="5340173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  <a:cs typeface="Arial" panose="020B0604020202020204" pitchFamily="34" charset="0"/>
              </a:rPr>
              <a:t>6</a:t>
            </a:r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7545940" y="4176548"/>
            <a:ext cx="2203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materiales de construcción de arcilla.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7642361" y="466533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2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9787796" y="5647831"/>
            <a:ext cx="235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Otros tipos de intermediación monetaria.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438198" y="6156489"/>
            <a:ext cx="62547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12%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7515037" y="6109764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0729393" y="597105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5%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60" name="AutoShape 43"/>
          <p:cNvSpPr>
            <a:spLocks/>
          </p:cNvSpPr>
          <p:nvPr/>
        </p:nvSpPr>
        <p:spPr bwMode="auto">
          <a:xfrm>
            <a:off x="9846442" y="4370739"/>
            <a:ext cx="639347" cy="559895"/>
          </a:xfrm>
          <a:custGeom>
            <a:avLst/>
            <a:gdLst>
              <a:gd name="T0" fmla="+- 0 7278 6691"/>
              <a:gd name="T1" fmla="*/ T0 w 815"/>
              <a:gd name="T2" fmla="+- 0 7035 6787"/>
              <a:gd name="T3" fmla="*/ 7035 h 885"/>
              <a:gd name="T4" fmla="+- 0 7271 6691"/>
              <a:gd name="T5" fmla="*/ T4 w 815"/>
              <a:gd name="T6" fmla="+- 0 7012 6787"/>
              <a:gd name="T7" fmla="*/ 7012 h 885"/>
              <a:gd name="T8" fmla="+- 0 7272 6691"/>
              <a:gd name="T9" fmla="*/ T8 w 815"/>
              <a:gd name="T10" fmla="+- 0 6989 6787"/>
              <a:gd name="T11" fmla="*/ 6989 h 885"/>
              <a:gd name="T12" fmla="+- 0 7276 6691"/>
              <a:gd name="T13" fmla="*/ T12 w 815"/>
              <a:gd name="T14" fmla="+- 0 6966 6787"/>
              <a:gd name="T15" fmla="*/ 6966 h 885"/>
              <a:gd name="T16" fmla="+- 0 7277 6691"/>
              <a:gd name="T17" fmla="*/ T16 w 815"/>
              <a:gd name="T18" fmla="+- 0 6912 6787"/>
              <a:gd name="T19" fmla="*/ 6912 h 885"/>
              <a:gd name="T20" fmla="+- 0 7243 6691"/>
              <a:gd name="T21" fmla="*/ T20 w 815"/>
              <a:gd name="T22" fmla="+- 0 6842 6787"/>
              <a:gd name="T23" fmla="*/ 6842 h 885"/>
              <a:gd name="T24" fmla="+- 0 7184 6691"/>
              <a:gd name="T25" fmla="*/ T24 w 815"/>
              <a:gd name="T26" fmla="+- 0 6801 6787"/>
              <a:gd name="T27" fmla="*/ 6801 h 885"/>
              <a:gd name="T28" fmla="+- 0 7124 6691"/>
              <a:gd name="T29" fmla="*/ T28 w 815"/>
              <a:gd name="T30" fmla="+- 0 6789 6787"/>
              <a:gd name="T31" fmla="*/ 6789 h 885"/>
              <a:gd name="T32" fmla="+- 0 7072 6691"/>
              <a:gd name="T33" fmla="*/ T32 w 815"/>
              <a:gd name="T34" fmla="+- 0 6788 6787"/>
              <a:gd name="T35" fmla="*/ 6788 h 885"/>
              <a:gd name="T36" fmla="+- 0 7049 6691"/>
              <a:gd name="T37" fmla="*/ T36 w 815"/>
              <a:gd name="T38" fmla="+- 0 6791 6787"/>
              <a:gd name="T39" fmla="*/ 6791 h 885"/>
              <a:gd name="T40" fmla="+- 0 6959 6691"/>
              <a:gd name="T41" fmla="*/ T40 w 815"/>
              <a:gd name="T42" fmla="+- 0 6832 6787"/>
              <a:gd name="T43" fmla="*/ 6832 h 885"/>
              <a:gd name="T44" fmla="+- 0 6916 6691"/>
              <a:gd name="T45" fmla="*/ T44 w 815"/>
              <a:gd name="T46" fmla="+- 0 6917 6787"/>
              <a:gd name="T47" fmla="*/ 6917 h 885"/>
              <a:gd name="T48" fmla="+- 0 6917 6691"/>
              <a:gd name="T49" fmla="*/ T48 w 815"/>
              <a:gd name="T50" fmla="+- 0 6958 6787"/>
              <a:gd name="T51" fmla="*/ 6958 h 885"/>
              <a:gd name="T52" fmla="+- 0 6922 6691"/>
              <a:gd name="T53" fmla="*/ T52 w 815"/>
              <a:gd name="T54" fmla="+- 0 6998 6787"/>
              <a:gd name="T55" fmla="*/ 6998 h 885"/>
              <a:gd name="T56" fmla="+- 0 6924 6691"/>
              <a:gd name="T57" fmla="*/ T56 w 815"/>
              <a:gd name="T58" fmla="+- 0 7019 6787"/>
              <a:gd name="T59" fmla="*/ 7019 h 885"/>
              <a:gd name="T60" fmla="+- 0 6909 6691"/>
              <a:gd name="T61" fmla="*/ T60 w 815"/>
              <a:gd name="T62" fmla="+- 0 7052 6787"/>
              <a:gd name="T63" fmla="*/ 7052 h 885"/>
              <a:gd name="T64" fmla="+- 0 6921 6691"/>
              <a:gd name="T65" fmla="*/ T64 w 815"/>
              <a:gd name="T66" fmla="+- 0 7099 6787"/>
              <a:gd name="T67" fmla="*/ 7099 h 885"/>
              <a:gd name="T68" fmla="+- 0 6944 6691"/>
              <a:gd name="T69" fmla="*/ T68 w 815"/>
              <a:gd name="T70" fmla="+- 0 7121 6787"/>
              <a:gd name="T71" fmla="*/ 7121 h 885"/>
              <a:gd name="T72" fmla="+- 0 6952 6691"/>
              <a:gd name="T73" fmla="*/ T72 w 815"/>
              <a:gd name="T74" fmla="+- 0 7138 6787"/>
              <a:gd name="T75" fmla="*/ 7138 h 885"/>
              <a:gd name="T76" fmla="+- 0 6985 6691"/>
              <a:gd name="T77" fmla="*/ T76 w 815"/>
              <a:gd name="T78" fmla="+- 0 7201 6787"/>
              <a:gd name="T79" fmla="*/ 7201 h 885"/>
              <a:gd name="T80" fmla="+- 0 7042 6691"/>
              <a:gd name="T81" fmla="*/ T80 w 815"/>
              <a:gd name="T82" fmla="+- 0 7243 6787"/>
              <a:gd name="T83" fmla="*/ 7243 h 885"/>
              <a:gd name="T84" fmla="+- 0 7162 6691"/>
              <a:gd name="T85" fmla="*/ T84 w 815"/>
              <a:gd name="T86" fmla="+- 0 7238 6787"/>
              <a:gd name="T87" fmla="*/ 7238 h 885"/>
              <a:gd name="T88" fmla="+- 0 7241 6691"/>
              <a:gd name="T89" fmla="*/ T88 w 815"/>
              <a:gd name="T90" fmla="+- 0 7141 6787"/>
              <a:gd name="T91" fmla="*/ 7141 h 885"/>
              <a:gd name="T92" fmla="+- 0 7248 6691"/>
              <a:gd name="T93" fmla="*/ T92 w 815"/>
              <a:gd name="T94" fmla="+- 0 7122 6787"/>
              <a:gd name="T95" fmla="*/ 7122 h 885"/>
              <a:gd name="T96" fmla="+- 0 7271 6691"/>
              <a:gd name="T97" fmla="*/ T96 w 815"/>
              <a:gd name="T98" fmla="+- 0 7100 6787"/>
              <a:gd name="T99" fmla="*/ 7100 h 885"/>
              <a:gd name="T100" fmla="+- 0 7285 6691"/>
              <a:gd name="T101" fmla="*/ T100 w 815"/>
              <a:gd name="T102" fmla="+- 0 7055 6787"/>
              <a:gd name="T103" fmla="*/ 7055 h 885"/>
              <a:gd name="T104" fmla="+- 0 7505 6691"/>
              <a:gd name="T105" fmla="*/ T104 w 815"/>
              <a:gd name="T106" fmla="+- 0 7528 6787"/>
              <a:gd name="T107" fmla="*/ 7528 h 885"/>
              <a:gd name="T108" fmla="+- 0 7504 6691"/>
              <a:gd name="T109" fmla="*/ T108 w 815"/>
              <a:gd name="T110" fmla="+- 0 7479 6787"/>
              <a:gd name="T111" fmla="*/ 7479 h 885"/>
              <a:gd name="T112" fmla="+- 0 7490 6691"/>
              <a:gd name="T113" fmla="*/ T112 w 815"/>
              <a:gd name="T114" fmla="+- 0 7461 6787"/>
              <a:gd name="T115" fmla="*/ 7461 h 885"/>
              <a:gd name="T116" fmla="+- 0 7473 6691"/>
              <a:gd name="T117" fmla="*/ T116 w 815"/>
              <a:gd name="T118" fmla="+- 0 7445 6787"/>
              <a:gd name="T119" fmla="*/ 7445 h 885"/>
              <a:gd name="T120" fmla="+- 0 7454 6691"/>
              <a:gd name="T121" fmla="*/ T120 w 815"/>
              <a:gd name="T122" fmla="+- 0 7433 6787"/>
              <a:gd name="T123" fmla="*/ 7433 h 885"/>
              <a:gd name="T124" fmla="+- 0 7256 6691"/>
              <a:gd name="T125" fmla="*/ T124 w 815"/>
              <a:gd name="T126" fmla="+- 0 7341 6787"/>
              <a:gd name="T127" fmla="*/ 7341 h 885"/>
              <a:gd name="T128" fmla="+- 0 7230 6691"/>
              <a:gd name="T129" fmla="*/ T128 w 815"/>
              <a:gd name="T130" fmla="+- 0 7338 6787"/>
              <a:gd name="T131" fmla="*/ 7338 h 885"/>
              <a:gd name="T132" fmla="+- 0 7212 6691"/>
              <a:gd name="T133" fmla="*/ T132 w 815"/>
              <a:gd name="T134" fmla="+- 0 7358 6787"/>
              <a:gd name="T135" fmla="*/ 7358 h 885"/>
              <a:gd name="T136" fmla="+- 0 7199 6691"/>
              <a:gd name="T137" fmla="*/ T136 w 815"/>
              <a:gd name="T138" fmla="+- 0 7387 6787"/>
              <a:gd name="T139" fmla="*/ 7387 h 885"/>
              <a:gd name="T140" fmla="+- 0 7188 6691"/>
              <a:gd name="T141" fmla="*/ T140 w 815"/>
              <a:gd name="T142" fmla="+- 0 7414 6787"/>
              <a:gd name="T143" fmla="*/ 7414 h 885"/>
              <a:gd name="T144" fmla="+- 0 7136 6691"/>
              <a:gd name="T145" fmla="*/ T144 w 815"/>
              <a:gd name="T146" fmla="+- 0 7528 6787"/>
              <a:gd name="T147" fmla="*/ 7528 h 885"/>
              <a:gd name="T148" fmla="+- 0 7132 6691"/>
              <a:gd name="T149" fmla="*/ T148 w 815"/>
              <a:gd name="T150" fmla="+- 0 7527 6787"/>
              <a:gd name="T151" fmla="*/ 7527 h 885"/>
              <a:gd name="T152" fmla="+- 0 7127 6691"/>
              <a:gd name="T153" fmla="*/ T152 w 815"/>
              <a:gd name="T154" fmla="+- 0 7447 6787"/>
              <a:gd name="T155" fmla="*/ 7447 h 885"/>
              <a:gd name="T156" fmla="+- 0 7149 6691"/>
              <a:gd name="T157" fmla="*/ T156 w 815"/>
              <a:gd name="T158" fmla="+- 0 7368 6787"/>
              <a:gd name="T159" fmla="*/ 7368 h 885"/>
              <a:gd name="T160" fmla="+- 0 7159 6691"/>
              <a:gd name="T161" fmla="*/ T160 w 815"/>
              <a:gd name="T162" fmla="+- 0 7349 6787"/>
              <a:gd name="T163" fmla="*/ 7349 h 885"/>
              <a:gd name="T164" fmla="+- 0 7168 6691"/>
              <a:gd name="T165" fmla="*/ T164 w 815"/>
              <a:gd name="T166" fmla="+- 0 7326 6787"/>
              <a:gd name="T167" fmla="*/ 7326 h 885"/>
              <a:gd name="T168" fmla="+- 0 7159 6691"/>
              <a:gd name="T169" fmla="*/ T168 w 815"/>
              <a:gd name="T170" fmla="+- 0 7310 6787"/>
              <a:gd name="T171" fmla="*/ 7310 h 885"/>
              <a:gd name="T172" fmla="+- 0 7107 6691"/>
              <a:gd name="T173" fmla="*/ T172 w 815"/>
              <a:gd name="T174" fmla="+- 0 7308 6787"/>
              <a:gd name="T175" fmla="*/ 7308 h 885"/>
              <a:gd name="T176" fmla="+- 0 7041 6691"/>
              <a:gd name="T177" fmla="*/ T176 w 815"/>
              <a:gd name="T178" fmla="+- 0 7310 6787"/>
              <a:gd name="T179" fmla="*/ 7310 h 885"/>
              <a:gd name="T180" fmla="+- 0 7029 6691"/>
              <a:gd name="T181" fmla="*/ T180 w 815"/>
              <a:gd name="T182" fmla="+- 0 7330 6787"/>
              <a:gd name="T183" fmla="*/ 7330 h 885"/>
              <a:gd name="T184" fmla="+- 0 7048 6691"/>
              <a:gd name="T185" fmla="*/ T184 w 815"/>
              <a:gd name="T186" fmla="+- 0 7371 6787"/>
              <a:gd name="T187" fmla="*/ 7371 h 885"/>
              <a:gd name="T188" fmla="+- 0 7064 6691"/>
              <a:gd name="T189" fmla="*/ T188 w 815"/>
              <a:gd name="T190" fmla="+- 0 7403 6787"/>
              <a:gd name="T191" fmla="*/ 7403 h 885"/>
              <a:gd name="T192" fmla="+- 0 7069 6691"/>
              <a:gd name="T193" fmla="*/ T192 w 815"/>
              <a:gd name="T194" fmla="+- 0 7447 6787"/>
              <a:gd name="T195" fmla="*/ 7447 h 885"/>
              <a:gd name="T196" fmla="+- 0 7065 6691"/>
              <a:gd name="T197" fmla="*/ T196 w 815"/>
              <a:gd name="T198" fmla="+- 0 7500 6787"/>
              <a:gd name="T199" fmla="*/ 7500 h 885"/>
              <a:gd name="T200" fmla="+- 0 7059 6691"/>
              <a:gd name="T201" fmla="*/ T200 w 815"/>
              <a:gd name="T202" fmla="+- 0 7525 6787"/>
              <a:gd name="T203" fmla="*/ 7525 h 885"/>
              <a:gd name="T204" fmla="+- 0 7056 6691"/>
              <a:gd name="T205" fmla="*/ T204 w 815"/>
              <a:gd name="T206" fmla="+- 0 7519 6787"/>
              <a:gd name="T207" fmla="*/ 7519 h 885"/>
              <a:gd name="T208" fmla="+- 0 7004 6691"/>
              <a:gd name="T209" fmla="*/ T208 w 815"/>
              <a:gd name="T210" fmla="+- 0 7405 6787"/>
              <a:gd name="T211" fmla="*/ 7405 h 885"/>
              <a:gd name="T212" fmla="+- 0 6977 6691"/>
              <a:gd name="T213" fmla="*/ T212 w 815"/>
              <a:gd name="T214" fmla="+- 0 7348 6787"/>
              <a:gd name="T215" fmla="*/ 7348 h 885"/>
              <a:gd name="T216" fmla="+- 0 6951 6691"/>
              <a:gd name="T217" fmla="*/ T216 w 815"/>
              <a:gd name="T218" fmla="+- 0 7337 6787"/>
              <a:gd name="T219" fmla="*/ 7337 h 885"/>
              <a:gd name="T220" fmla="+- 0 6828 6691"/>
              <a:gd name="T221" fmla="*/ T220 w 815"/>
              <a:gd name="T222" fmla="+- 0 7390 6787"/>
              <a:gd name="T223" fmla="*/ 7390 h 885"/>
              <a:gd name="T224" fmla="+- 0 6775 6691"/>
              <a:gd name="T225" fmla="*/ T224 w 815"/>
              <a:gd name="T226" fmla="+- 0 7415 6787"/>
              <a:gd name="T227" fmla="*/ 7415 h 885"/>
              <a:gd name="T228" fmla="+- 0 6740 6691"/>
              <a:gd name="T229" fmla="*/ T228 w 815"/>
              <a:gd name="T230" fmla="+- 0 7433 6787"/>
              <a:gd name="T231" fmla="*/ 7433 h 885"/>
              <a:gd name="T232" fmla="+- 0 6711 6691"/>
              <a:gd name="T233" fmla="*/ T232 w 815"/>
              <a:gd name="T234" fmla="+- 0 7451 6787"/>
              <a:gd name="T235" fmla="*/ 7451 h 885"/>
              <a:gd name="T236" fmla="+- 0 6694 6691"/>
              <a:gd name="T237" fmla="*/ T236 w 815"/>
              <a:gd name="T238" fmla="+- 0 7473 6787"/>
              <a:gd name="T239" fmla="*/ 7473 h 885"/>
              <a:gd name="T240" fmla="+- 0 6691 6691"/>
              <a:gd name="T241" fmla="*/ T240 w 815"/>
              <a:gd name="T242" fmla="+- 0 7500 6787"/>
              <a:gd name="T243" fmla="*/ 7500 h 885"/>
              <a:gd name="T244" fmla="+- 0 6691 6691"/>
              <a:gd name="T245" fmla="*/ T244 w 815"/>
              <a:gd name="T246" fmla="+- 0 7672 6787"/>
              <a:gd name="T247" fmla="*/ 7672 h 88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  <a:cxn ang="0">
                <a:pos x="T245" y="T247"/>
              </a:cxn>
            </a:cxnLst>
            <a:rect l="0" t="0" r="r" b="b"/>
            <a:pathLst>
              <a:path w="815" h="885">
                <a:moveTo>
                  <a:pt x="594" y="268"/>
                </a:moveTo>
                <a:lnTo>
                  <a:pt x="587" y="248"/>
                </a:lnTo>
                <a:lnTo>
                  <a:pt x="582" y="236"/>
                </a:lnTo>
                <a:lnTo>
                  <a:pt x="580" y="225"/>
                </a:lnTo>
                <a:lnTo>
                  <a:pt x="580" y="214"/>
                </a:lnTo>
                <a:lnTo>
                  <a:pt x="581" y="202"/>
                </a:lnTo>
                <a:lnTo>
                  <a:pt x="583" y="191"/>
                </a:lnTo>
                <a:lnTo>
                  <a:pt x="585" y="179"/>
                </a:lnTo>
                <a:lnTo>
                  <a:pt x="587" y="168"/>
                </a:lnTo>
                <a:lnTo>
                  <a:pt x="586" y="125"/>
                </a:lnTo>
                <a:lnTo>
                  <a:pt x="575" y="87"/>
                </a:lnTo>
                <a:lnTo>
                  <a:pt x="552" y="55"/>
                </a:lnTo>
                <a:lnTo>
                  <a:pt x="519" y="28"/>
                </a:lnTo>
                <a:lnTo>
                  <a:pt x="493" y="14"/>
                </a:lnTo>
                <a:lnTo>
                  <a:pt x="464" y="6"/>
                </a:lnTo>
                <a:lnTo>
                  <a:pt x="433" y="2"/>
                </a:lnTo>
                <a:lnTo>
                  <a:pt x="399" y="0"/>
                </a:lnTo>
                <a:lnTo>
                  <a:pt x="381" y="1"/>
                </a:lnTo>
                <a:lnTo>
                  <a:pt x="370" y="3"/>
                </a:lnTo>
                <a:lnTo>
                  <a:pt x="358" y="4"/>
                </a:lnTo>
                <a:lnTo>
                  <a:pt x="308" y="18"/>
                </a:lnTo>
                <a:lnTo>
                  <a:pt x="268" y="45"/>
                </a:lnTo>
                <a:lnTo>
                  <a:pt x="239" y="83"/>
                </a:lnTo>
                <a:lnTo>
                  <a:pt x="225" y="130"/>
                </a:lnTo>
                <a:lnTo>
                  <a:pt x="224" y="150"/>
                </a:lnTo>
                <a:lnTo>
                  <a:pt x="226" y="171"/>
                </a:lnTo>
                <a:lnTo>
                  <a:pt x="229" y="191"/>
                </a:lnTo>
                <a:lnTo>
                  <a:pt x="231" y="211"/>
                </a:lnTo>
                <a:lnTo>
                  <a:pt x="233" y="223"/>
                </a:lnTo>
                <a:lnTo>
                  <a:pt x="233" y="232"/>
                </a:lnTo>
                <a:lnTo>
                  <a:pt x="226" y="243"/>
                </a:lnTo>
                <a:lnTo>
                  <a:pt x="218" y="265"/>
                </a:lnTo>
                <a:lnTo>
                  <a:pt x="220" y="289"/>
                </a:lnTo>
                <a:lnTo>
                  <a:pt x="230" y="312"/>
                </a:lnTo>
                <a:lnTo>
                  <a:pt x="246" y="329"/>
                </a:lnTo>
                <a:lnTo>
                  <a:pt x="253" y="334"/>
                </a:lnTo>
                <a:lnTo>
                  <a:pt x="259" y="343"/>
                </a:lnTo>
                <a:lnTo>
                  <a:pt x="261" y="351"/>
                </a:lnTo>
                <a:lnTo>
                  <a:pt x="274" y="385"/>
                </a:lnTo>
                <a:lnTo>
                  <a:pt x="294" y="414"/>
                </a:lnTo>
                <a:lnTo>
                  <a:pt x="319" y="437"/>
                </a:lnTo>
                <a:lnTo>
                  <a:pt x="351" y="456"/>
                </a:lnTo>
                <a:lnTo>
                  <a:pt x="412" y="467"/>
                </a:lnTo>
                <a:lnTo>
                  <a:pt x="471" y="451"/>
                </a:lnTo>
                <a:lnTo>
                  <a:pt x="520" y="411"/>
                </a:lnTo>
                <a:lnTo>
                  <a:pt x="550" y="354"/>
                </a:lnTo>
                <a:lnTo>
                  <a:pt x="552" y="345"/>
                </a:lnTo>
                <a:lnTo>
                  <a:pt x="557" y="335"/>
                </a:lnTo>
                <a:lnTo>
                  <a:pt x="564" y="330"/>
                </a:lnTo>
                <a:lnTo>
                  <a:pt x="580" y="313"/>
                </a:lnTo>
                <a:lnTo>
                  <a:pt x="591" y="291"/>
                </a:lnTo>
                <a:lnTo>
                  <a:pt x="594" y="268"/>
                </a:lnTo>
                <a:moveTo>
                  <a:pt x="814" y="885"/>
                </a:moveTo>
                <a:lnTo>
                  <a:pt x="814" y="741"/>
                </a:lnTo>
                <a:lnTo>
                  <a:pt x="813" y="703"/>
                </a:lnTo>
                <a:lnTo>
                  <a:pt x="813" y="692"/>
                </a:lnTo>
                <a:lnTo>
                  <a:pt x="806" y="682"/>
                </a:lnTo>
                <a:lnTo>
                  <a:pt x="799" y="674"/>
                </a:lnTo>
                <a:lnTo>
                  <a:pt x="791" y="666"/>
                </a:lnTo>
                <a:lnTo>
                  <a:pt x="782" y="658"/>
                </a:lnTo>
                <a:lnTo>
                  <a:pt x="773" y="652"/>
                </a:lnTo>
                <a:lnTo>
                  <a:pt x="763" y="646"/>
                </a:lnTo>
                <a:lnTo>
                  <a:pt x="615" y="576"/>
                </a:lnTo>
                <a:lnTo>
                  <a:pt x="565" y="554"/>
                </a:lnTo>
                <a:lnTo>
                  <a:pt x="551" y="550"/>
                </a:lnTo>
                <a:lnTo>
                  <a:pt x="539" y="551"/>
                </a:lnTo>
                <a:lnTo>
                  <a:pt x="529" y="558"/>
                </a:lnTo>
                <a:lnTo>
                  <a:pt x="521" y="571"/>
                </a:lnTo>
                <a:lnTo>
                  <a:pt x="515" y="585"/>
                </a:lnTo>
                <a:lnTo>
                  <a:pt x="508" y="600"/>
                </a:lnTo>
                <a:lnTo>
                  <a:pt x="503" y="613"/>
                </a:lnTo>
                <a:lnTo>
                  <a:pt x="497" y="627"/>
                </a:lnTo>
                <a:lnTo>
                  <a:pt x="482" y="660"/>
                </a:lnTo>
                <a:lnTo>
                  <a:pt x="445" y="741"/>
                </a:lnTo>
                <a:lnTo>
                  <a:pt x="442" y="740"/>
                </a:lnTo>
                <a:lnTo>
                  <a:pt x="441" y="740"/>
                </a:lnTo>
                <a:lnTo>
                  <a:pt x="439" y="700"/>
                </a:lnTo>
                <a:lnTo>
                  <a:pt x="436" y="660"/>
                </a:lnTo>
                <a:lnTo>
                  <a:pt x="440" y="620"/>
                </a:lnTo>
                <a:lnTo>
                  <a:pt x="458" y="581"/>
                </a:lnTo>
                <a:lnTo>
                  <a:pt x="464" y="573"/>
                </a:lnTo>
                <a:lnTo>
                  <a:pt x="468" y="562"/>
                </a:lnTo>
                <a:lnTo>
                  <a:pt x="473" y="552"/>
                </a:lnTo>
                <a:lnTo>
                  <a:pt x="477" y="539"/>
                </a:lnTo>
                <a:lnTo>
                  <a:pt x="475" y="529"/>
                </a:lnTo>
                <a:lnTo>
                  <a:pt x="468" y="523"/>
                </a:lnTo>
                <a:lnTo>
                  <a:pt x="454" y="521"/>
                </a:lnTo>
                <a:lnTo>
                  <a:pt x="416" y="521"/>
                </a:lnTo>
                <a:lnTo>
                  <a:pt x="378" y="521"/>
                </a:lnTo>
                <a:lnTo>
                  <a:pt x="350" y="523"/>
                </a:lnTo>
                <a:lnTo>
                  <a:pt x="338" y="529"/>
                </a:lnTo>
                <a:lnTo>
                  <a:pt x="338" y="543"/>
                </a:lnTo>
                <a:lnTo>
                  <a:pt x="348" y="568"/>
                </a:lnTo>
                <a:lnTo>
                  <a:pt x="357" y="584"/>
                </a:lnTo>
                <a:lnTo>
                  <a:pt x="365" y="600"/>
                </a:lnTo>
                <a:lnTo>
                  <a:pt x="373" y="616"/>
                </a:lnTo>
                <a:lnTo>
                  <a:pt x="377" y="633"/>
                </a:lnTo>
                <a:lnTo>
                  <a:pt x="378" y="660"/>
                </a:lnTo>
                <a:lnTo>
                  <a:pt x="377" y="686"/>
                </a:lnTo>
                <a:lnTo>
                  <a:pt x="374" y="713"/>
                </a:lnTo>
                <a:lnTo>
                  <a:pt x="373" y="740"/>
                </a:lnTo>
                <a:lnTo>
                  <a:pt x="368" y="738"/>
                </a:lnTo>
                <a:lnTo>
                  <a:pt x="366" y="735"/>
                </a:lnTo>
                <a:lnTo>
                  <a:pt x="365" y="732"/>
                </a:lnTo>
                <a:lnTo>
                  <a:pt x="326" y="646"/>
                </a:lnTo>
                <a:lnTo>
                  <a:pt x="313" y="618"/>
                </a:lnTo>
                <a:lnTo>
                  <a:pt x="297" y="580"/>
                </a:lnTo>
                <a:lnTo>
                  <a:pt x="286" y="561"/>
                </a:lnTo>
                <a:lnTo>
                  <a:pt x="275" y="551"/>
                </a:lnTo>
                <a:lnTo>
                  <a:pt x="260" y="550"/>
                </a:lnTo>
                <a:lnTo>
                  <a:pt x="240" y="557"/>
                </a:lnTo>
                <a:lnTo>
                  <a:pt x="137" y="603"/>
                </a:lnTo>
                <a:lnTo>
                  <a:pt x="102" y="619"/>
                </a:lnTo>
                <a:lnTo>
                  <a:pt x="84" y="628"/>
                </a:lnTo>
                <a:lnTo>
                  <a:pt x="67" y="637"/>
                </a:lnTo>
                <a:lnTo>
                  <a:pt x="49" y="646"/>
                </a:lnTo>
                <a:lnTo>
                  <a:pt x="32" y="656"/>
                </a:lnTo>
                <a:lnTo>
                  <a:pt x="20" y="664"/>
                </a:lnTo>
                <a:lnTo>
                  <a:pt x="10" y="674"/>
                </a:lnTo>
                <a:lnTo>
                  <a:pt x="3" y="686"/>
                </a:lnTo>
                <a:lnTo>
                  <a:pt x="0" y="700"/>
                </a:lnTo>
                <a:lnTo>
                  <a:pt x="0" y="713"/>
                </a:lnTo>
                <a:lnTo>
                  <a:pt x="0" y="732"/>
                </a:lnTo>
                <a:lnTo>
                  <a:pt x="0" y="885"/>
                </a:lnTo>
                <a:lnTo>
                  <a:pt x="814" y="885"/>
                </a:lnTo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/>
          </a:p>
        </p:txBody>
      </p:sp>
      <p:sp>
        <p:nvSpPr>
          <p:cNvPr id="64" name="AutoShape 1091"/>
          <p:cNvSpPr>
            <a:spLocks/>
          </p:cNvSpPr>
          <p:nvPr/>
        </p:nvSpPr>
        <p:spPr bwMode="auto">
          <a:xfrm>
            <a:off x="9722700" y="1703243"/>
            <a:ext cx="669339" cy="691296"/>
          </a:xfrm>
          <a:custGeom>
            <a:avLst/>
            <a:gdLst>
              <a:gd name="T0" fmla="+- 0 6681 6681"/>
              <a:gd name="T1" fmla="*/ T0 w 724"/>
              <a:gd name="T2" fmla="+- 0 12083 11896"/>
              <a:gd name="T3" fmla="*/ 12083 h 864"/>
              <a:gd name="T4" fmla="+- 0 6734 6681"/>
              <a:gd name="T5" fmla="*/ T4 w 724"/>
              <a:gd name="T6" fmla="+- 0 12101 11896"/>
              <a:gd name="T7" fmla="*/ 12101 h 864"/>
              <a:gd name="T8" fmla="+- 0 6758 6681"/>
              <a:gd name="T9" fmla="*/ T8 w 724"/>
              <a:gd name="T10" fmla="+- 0 12129 11896"/>
              <a:gd name="T11" fmla="*/ 12129 h 864"/>
              <a:gd name="T12" fmla="+- 0 6846 6681"/>
              <a:gd name="T13" fmla="*/ T12 w 724"/>
              <a:gd name="T14" fmla="+- 0 12166 11896"/>
              <a:gd name="T15" fmla="*/ 12166 h 864"/>
              <a:gd name="T16" fmla="+- 0 6938 6681"/>
              <a:gd name="T17" fmla="*/ T16 w 724"/>
              <a:gd name="T18" fmla="+- 0 12244 11896"/>
              <a:gd name="T19" fmla="*/ 12244 h 864"/>
              <a:gd name="T20" fmla="+- 0 6947 6681"/>
              <a:gd name="T21" fmla="*/ T20 w 724"/>
              <a:gd name="T22" fmla="+- 0 12304 11896"/>
              <a:gd name="T23" fmla="*/ 12304 h 864"/>
              <a:gd name="T24" fmla="+- 0 6945 6681"/>
              <a:gd name="T25" fmla="*/ T24 w 724"/>
              <a:gd name="T26" fmla="+- 0 12737 11896"/>
              <a:gd name="T27" fmla="*/ 12737 h 864"/>
              <a:gd name="T28" fmla="+- 0 7043 6681"/>
              <a:gd name="T29" fmla="*/ T28 w 724"/>
              <a:gd name="T30" fmla="+- 0 12760 11896"/>
              <a:gd name="T31" fmla="*/ 12760 h 864"/>
              <a:gd name="T32" fmla="+- 0 7142 6681"/>
              <a:gd name="T33" fmla="*/ T32 w 724"/>
              <a:gd name="T34" fmla="+- 0 12737 11896"/>
              <a:gd name="T35" fmla="*/ 12737 h 864"/>
              <a:gd name="T36" fmla="+- 0 7144 6681"/>
              <a:gd name="T37" fmla="*/ T36 w 724"/>
              <a:gd name="T38" fmla="+- 0 12571 11896"/>
              <a:gd name="T39" fmla="*/ 12571 h 864"/>
              <a:gd name="T40" fmla="+- 0 7134 6681"/>
              <a:gd name="T41" fmla="*/ T40 w 724"/>
              <a:gd name="T42" fmla="+- 0 12545 11896"/>
              <a:gd name="T43" fmla="*/ 12545 h 864"/>
              <a:gd name="T44" fmla="+- 0 7144 6681"/>
              <a:gd name="T45" fmla="*/ T44 w 724"/>
              <a:gd name="T46" fmla="+- 0 12509 11896"/>
              <a:gd name="T47" fmla="*/ 12509 h 864"/>
              <a:gd name="T48" fmla="+- 0 7032 6681"/>
              <a:gd name="T49" fmla="*/ T48 w 724"/>
              <a:gd name="T50" fmla="+- 0 12389 11896"/>
              <a:gd name="T51" fmla="*/ 12389 h 864"/>
              <a:gd name="T52" fmla="+- 0 7145 6681"/>
              <a:gd name="T53" fmla="*/ T52 w 724"/>
              <a:gd name="T54" fmla="+- 0 12380 11896"/>
              <a:gd name="T55" fmla="*/ 12380 h 864"/>
              <a:gd name="T56" fmla="+- 0 7135 6681"/>
              <a:gd name="T57" fmla="*/ T56 w 724"/>
              <a:gd name="T58" fmla="+- 0 12296 11896"/>
              <a:gd name="T59" fmla="*/ 12296 h 864"/>
              <a:gd name="T60" fmla="+- 0 7078 6681"/>
              <a:gd name="T61" fmla="*/ T60 w 724"/>
              <a:gd name="T62" fmla="+- 0 12281 11896"/>
              <a:gd name="T63" fmla="*/ 12281 h 864"/>
              <a:gd name="T64" fmla="+- 0 7036 6681"/>
              <a:gd name="T65" fmla="*/ T64 w 724"/>
              <a:gd name="T66" fmla="+- 0 12211 11896"/>
              <a:gd name="T67" fmla="*/ 12211 h 864"/>
              <a:gd name="T68" fmla="+- 0 7000 6681"/>
              <a:gd name="T69" fmla="*/ T68 w 724"/>
              <a:gd name="T70" fmla="+- 0 12204 11896"/>
              <a:gd name="T71" fmla="*/ 12204 h 864"/>
              <a:gd name="T72" fmla="+- 0 6815 6681"/>
              <a:gd name="T73" fmla="*/ T72 w 724"/>
              <a:gd name="T74" fmla="+- 0 12074 11896"/>
              <a:gd name="T75" fmla="*/ 12074 h 864"/>
              <a:gd name="T76" fmla="+- 0 6717 6681"/>
              <a:gd name="T77" fmla="*/ T76 w 724"/>
              <a:gd name="T78" fmla="+- 0 12067 11896"/>
              <a:gd name="T79" fmla="*/ 12067 h 864"/>
              <a:gd name="T80" fmla="+- 0 7087 6681"/>
              <a:gd name="T81" fmla="*/ T80 w 724"/>
              <a:gd name="T82" fmla="+- 0 12381 11896"/>
              <a:gd name="T83" fmla="*/ 12381 h 864"/>
              <a:gd name="T84" fmla="+- 0 7145 6681"/>
              <a:gd name="T85" fmla="*/ T84 w 724"/>
              <a:gd name="T86" fmla="+- 0 12390 11896"/>
              <a:gd name="T87" fmla="*/ 12390 h 864"/>
              <a:gd name="T88" fmla="+- 0 7173 6681"/>
              <a:gd name="T89" fmla="*/ T88 w 724"/>
              <a:gd name="T90" fmla="+- 0 12177 11896"/>
              <a:gd name="T91" fmla="*/ 12177 h 864"/>
              <a:gd name="T92" fmla="+- 0 7099 6681"/>
              <a:gd name="T93" fmla="*/ T92 w 724"/>
              <a:gd name="T94" fmla="+- 0 12272 11896"/>
              <a:gd name="T95" fmla="*/ 12272 h 864"/>
              <a:gd name="T96" fmla="+- 0 7137 6681"/>
              <a:gd name="T97" fmla="*/ T96 w 724"/>
              <a:gd name="T98" fmla="+- 0 12262 11896"/>
              <a:gd name="T99" fmla="*/ 12262 h 864"/>
              <a:gd name="T100" fmla="+- 0 7200 6681"/>
              <a:gd name="T101" fmla="*/ T100 w 724"/>
              <a:gd name="T102" fmla="+- 0 12192 11896"/>
              <a:gd name="T103" fmla="*/ 12192 h 864"/>
              <a:gd name="T104" fmla="+- 0 7044 6681"/>
              <a:gd name="T105" fmla="*/ T104 w 724"/>
              <a:gd name="T106" fmla="+- 0 11985 11896"/>
              <a:gd name="T107" fmla="*/ 11985 h 864"/>
              <a:gd name="T108" fmla="+- 0 7052 6681"/>
              <a:gd name="T109" fmla="*/ T108 w 724"/>
              <a:gd name="T110" fmla="+- 0 12000 11896"/>
              <a:gd name="T111" fmla="*/ 12000 h 864"/>
              <a:gd name="T112" fmla="+- 0 7049 6681"/>
              <a:gd name="T113" fmla="*/ T112 w 724"/>
              <a:gd name="T114" fmla="+- 0 12253 11896"/>
              <a:gd name="T115" fmla="*/ 12253 h 864"/>
              <a:gd name="T116" fmla="+- 0 7078 6681"/>
              <a:gd name="T117" fmla="*/ T116 w 724"/>
              <a:gd name="T118" fmla="+- 0 12281 11896"/>
              <a:gd name="T119" fmla="*/ 12281 h 864"/>
              <a:gd name="T120" fmla="+- 0 7084 6681"/>
              <a:gd name="T121" fmla="*/ T120 w 724"/>
              <a:gd name="T122" fmla="+- 0 12265 11896"/>
              <a:gd name="T123" fmla="*/ 12265 h 864"/>
              <a:gd name="T124" fmla="+- 0 7080 6681"/>
              <a:gd name="T125" fmla="*/ T124 w 724"/>
              <a:gd name="T126" fmla="+- 0 12051 11896"/>
              <a:gd name="T127" fmla="*/ 12051 h 864"/>
              <a:gd name="T128" fmla="+- 0 7044 6681"/>
              <a:gd name="T129" fmla="*/ T128 w 724"/>
              <a:gd name="T130" fmla="+- 0 11896 11896"/>
              <a:gd name="T131" fmla="*/ 11896 h 864"/>
              <a:gd name="T132" fmla="+- 0 7030 6681"/>
              <a:gd name="T133" fmla="*/ T132 w 724"/>
              <a:gd name="T134" fmla="+- 0 11935 11896"/>
              <a:gd name="T135" fmla="*/ 11935 h 864"/>
              <a:gd name="T136" fmla="+- 0 7016 6681"/>
              <a:gd name="T137" fmla="*/ T136 w 724"/>
              <a:gd name="T138" fmla="+- 0 11969 11896"/>
              <a:gd name="T139" fmla="*/ 11969 h 864"/>
              <a:gd name="T140" fmla="+- 0 7007 6681"/>
              <a:gd name="T141" fmla="*/ T140 w 724"/>
              <a:gd name="T142" fmla="+- 0 12208 11896"/>
              <a:gd name="T143" fmla="*/ 12208 h 864"/>
              <a:gd name="T144" fmla="+- 0 7035 6681"/>
              <a:gd name="T145" fmla="*/ T144 w 724"/>
              <a:gd name="T146" fmla="+- 0 11999 11896"/>
              <a:gd name="T147" fmla="*/ 11999 h 864"/>
              <a:gd name="T148" fmla="+- 0 7079 6681"/>
              <a:gd name="T149" fmla="*/ T148 w 724"/>
              <a:gd name="T150" fmla="+- 0 11985 11896"/>
              <a:gd name="T151" fmla="*/ 11985 h 864"/>
              <a:gd name="T152" fmla="+- 0 7058 6681"/>
              <a:gd name="T153" fmla="*/ T152 w 724"/>
              <a:gd name="T154" fmla="+- 0 11951 11896"/>
              <a:gd name="T155" fmla="*/ 11951 h 864"/>
              <a:gd name="T156" fmla="+- 0 7057 6681"/>
              <a:gd name="T157" fmla="*/ T156 w 724"/>
              <a:gd name="T158" fmla="+- 0 11911 11896"/>
              <a:gd name="T159" fmla="*/ 11911 h 864"/>
              <a:gd name="T160" fmla="+- 0 7307 6681"/>
              <a:gd name="T161" fmla="*/ T160 w 724"/>
              <a:gd name="T162" fmla="+- 0 12063 11896"/>
              <a:gd name="T163" fmla="*/ 12063 h 864"/>
              <a:gd name="T164" fmla="+- 0 7184 6681"/>
              <a:gd name="T165" fmla="*/ T164 w 724"/>
              <a:gd name="T166" fmla="+- 0 12114 11896"/>
              <a:gd name="T167" fmla="*/ 12114 h 864"/>
              <a:gd name="T168" fmla="+- 0 7129 6681"/>
              <a:gd name="T169" fmla="*/ T168 w 724"/>
              <a:gd name="T170" fmla="+- 0 12199 11896"/>
              <a:gd name="T171" fmla="*/ 12199 h 864"/>
              <a:gd name="T172" fmla="+- 0 7305 6681"/>
              <a:gd name="T173" fmla="*/ T172 w 724"/>
              <a:gd name="T174" fmla="+- 0 12092 11896"/>
              <a:gd name="T175" fmla="*/ 12092 h 864"/>
              <a:gd name="T176" fmla="+- 0 7402 6681"/>
              <a:gd name="T177" fmla="*/ T176 w 724"/>
              <a:gd name="T178" fmla="+- 0 12074 11896"/>
              <a:gd name="T179" fmla="*/ 12074 h 864"/>
              <a:gd name="T180" fmla="+- 0 7307 6681"/>
              <a:gd name="T181" fmla="*/ T180 w 724"/>
              <a:gd name="T182" fmla="+- 0 12063 11896"/>
              <a:gd name="T183" fmla="*/ 12063 h 864"/>
              <a:gd name="T184" fmla="+- 0 7315 6681"/>
              <a:gd name="T185" fmla="*/ T184 w 724"/>
              <a:gd name="T186" fmla="+- 0 12096 11896"/>
              <a:gd name="T187" fmla="*/ 12096 h 864"/>
              <a:gd name="T188" fmla="+- 0 7221 6681"/>
              <a:gd name="T189" fmla="*/ T188 w 724"/>
              <a:gd name="T190" fmla="+- 0 12144 11896"/>
              <a:gd name="T191" fmla="*/ 12144 h 864"/>
              <a:gd name="T192" fmla="+- 0 7225 6681"/>
              <a:gd name="T193" fmla="*/ T192 w 724"/>
              <a:gd name="T194" fmla="+- 0 12174 11896"/>
              <a:gd name="T195" fmla="*/ 12174 h 864"/>
              <a:gd name="T196" fmla="+- 0 7317 6681"/>
              <a:gd name="T197" fmla="*/ T196 w 724"/>
              <a:gd name="T198" fmla="+- 0 12135 11896"/>
              <a:gd name="T199" fmla="*/ 12135 h 864"/>
              <a:gd name="T200" fmla="+- 0 7356 6681"/>
              <a:gd name="T201" fmla="*/ T200 w 724"/>
              <a:gd name="T202" fmla="+- 0 12100 11896"/>
              <a:gd name="T203" fmla="*/ 12100 h 864"/>
              <a:gd name="T204" fmla="+- 0 6753 6681"/>
              <a:gd name="T205" fmla="*/ T204 w 724"/>
              <a:gd name="T206" fmla="+- 0 12073 11896"/>
              <a:gd name="T207" fmla="*/ 12073 h 864"/>
              <a:gd name="T208" fmla="+- 0 6785 6681"/>
              <a:gd name="T209" fmla="*/ T208 w 724"/>
              <a:gd name="T210" fmla="+- 0 12064 11896"/>
              <a:gd name="T211" fmla="*/ 12064 h 864"/>
              <a:gd name="T212" fmla="+- 0 7370 6681"/>
              <a:gd name="T213" fmla="*/ T212 w 724"/>
              <a:gd name="T214" fmla="+- 0 12068 11896"/>
              <a:gd name="T215" fmla="*/ 12068 h 864"/>
              <a:gd name="T216" fmla="+- 0 7398 6681"/>
              <a:gd name="T217" fmla="*/ T216 w 724"/>
              <a:gd name="T218" fmla="+- 0 12060 11896"/>
              <a:gd name="T219" fmla="*/ 12060 h 86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</a:cxnLst>
            <a:rect l="0" t="0" r="r" b="b"/>
            <a:pathLst>
              <a:path w="724" h="864">
                <a:moveTo>
                  <a:pt x="31" y="168"/>
                </a:moveTo>
                <a:lnTo>
                  <a:pt x="18" y="170"/>
                </a:lnTo>
                <a:lnTo>
                  <a:pt x="8" y="172"/>
                </a:lnTo>
                <a:lnTo>
                  <a:pt x="0" y="187"/>
                </a:lnTo>
                <a:lnTo>
                  <a:pt x="9" y="192"/>
                </a:lnTo>
                <a:lnTo>
                  <a:pt x="28" y="198"/>
                </a:lnTo>
                <a:lnTo>
                  <a:pt x="38" y="200"/>
                </a:lnTo>
                <a:lnTo>
                  <a:pt x="53" y="205"/>
                </a:lnTo>
                <a:lnTo>
                  <a:pt x="60" y="208"/>
                </a:lnTo>
                <a:lnTo>
                  <a:pt x="61" y="212"/>
                </a:lnTo>
                <a:lnTo>
                  <a:pt x="67" y="224"/>
                </a:lnTo>
                <a:lnTo>
                  <a:pt x="77" y="233"/>
                </a:lnTo>
                <a:lnTo>
                  <a:pt x="88" y="238"/>
                </a:lnTo>
                <a:lnTo>
                  <a:pt x="100" y="243"/>
                </a:lnTo>
                <a:lnTo>
                  <a:pt x="134" y="255"/>
                </a:lnTo>
                <a:lnTo>
                  <a:pt x="165" y="270"/>
                </a:lnTo>
                <a:lnTo>
                  <a:pt x="195" y="288"/>
                </a:lnTo>
                <a:lnTo>
                  <a:pt x="223" y="311"/>
                </a:lnTo>
                <a:lnTo>
                  <a:pt x="241" y="328"/>
                </a:lnTo>
                <a:lnTo>
                  <a:pt x="257" y="348"/>
                </a:lnTo>
                <a:lnTo>
                  <a:pt x="271" y="368"/>
                </a:lnTo>
                <a:lnTo>
                  <a:pt x="283" y="391"/>
                </a:lnTo>
                <a:lnTo>
                  <a:pt x="273" y="399"/>
                </a:lnTo>
                <a:lnTo>
                  <a:pt x="266" y="408"/>
                </a:lnTo>
                <a:lnTo>
                  <a:pt x="262" y="418"/>
                </a:lnTo>
                <a:lnTo>
                  <a:pt x="261" y="430"/>
                </a:lnTo>
                <a:lnTo>
                  <a:pt x="261" y="825"/>
                </a:lnTo>
                <a:lnTo>
                  <a:pt x="264" y="841"/>
                </a:lnTo>
                <a:lnTo>
                  <a:pt x="271" y="853"/>
                </a:lnTo>
                <a:lnTo>
                  <a:pt x="284" y="861"/>
                </a:lnTo>
                <a:lnTo>
                  <a:pt x="300" y="864"/>
                </a:lnTo>
                <a:lnTo>
                  <a:pt x="362" y="864"/>
                </a:lnTo>
                <a:lnTo>
                  <a:pt x="425" y="864"/>
                </a:lnTo>
                <a:lnTo>
                  <a:pt x="441" y="861"/>
                </a:lnTo>
                <a:lnTo>
                  <a:pt x="453" y="854"/>
                </a:lnTo>
                <a:lnTo>
                  <a:pt x="461" y="841"/>
                </a:lnTo>
                <a:lnTo>
                  <a:pt x="464" y="825"/>
                </a:lnTo>
                <a:lnTo>
                  <a:pt x="464" y="787"/>
                </a:lnTo>
                <a:lnTo>
                  <a:pt x="464" y="712"/>
                </a:lnTo>
                <a:lnTo>
                  <a:pt x="463" y="675"/>
                </a:lnTo>
                <a:lnTo>
                  <a:pt x="463" y="668"/>
                </a:lnTo>
                <a:lnTo>
                  <a:pt x="457" y="662"/>
                </a:lnTo>
                <a:lnTo>
                  <a:pt x="455" y="655"/>
                </a:lnTo>
                <a:lnTo>
                  <a:pt x="453" y="649"/>
                </a:lnTo>
                <a:lnTo>
                  <a:pt x="452" y="643"/>
                </a:lnTo>
                <a:lnTo>
                  <a:pt x="456" y="629"/>
                </a:lnTo>
                <a:lnTo>
                  <a:pt x="463" y="621"/>
                </a:lnTo>
                <a:lnTo>
                  <a:pt x="463" y="613"/>
                </a:lnTo>
                <a:lnTo>
                  <a:pt x="464" y="569"/>
                </a:lnTo>
                <a:lnTo>
                  <a:pt x="464" y="494"/>
                </a:lnTo>
                <a:lnTo>
                  <a:pt x="382" y="494"/>
                </a:lnTo>
                <a:lnTo>
                  <a:pt x="351" y="493"/>
                </a:lnTo>
                <a:lnTo>
                  <a:pt x="331" y="487"/>
                </a:lnTo>
                <a:lnTo>
                  <a:pt x="356" y="485"/>
                </a:lnTo>
                <a:lnTo>
                  <a:pt x="381" y="484"/>
                </a:lnTo>
                <a:lnTo>
                  <a:pt x="464" y="484"/>
                </a:lnTo>
                <a:lnTo>
                  <a:pt x="464" y="439"/>
                </a:lnTo>
                <a:lnTo>
                  <a:pt x="463" y="425"/>
                </a:lnTo>
                <a:lnTo>
                  <a:pt x="460" y="412"/>
                </a:lnTo>
                <a:lnTo>
                  <a:pt x="454" y="400"/>
                </a:lnTo>
                <a:lnTo>
                  <a:pt x="442" y="391"/>
                </a:lnTo>
                <a:lnTo>
                  <a:pt x="408" y="391"/>
                </a:lnTo>
                <a:lnTo>
                  <a:pt x="397" y="385"/>
                </a:lnTo>
                <a:lnTo>
                  <a:pt x="363" y="385"/>
                </a:lnTo>
                <a:lnTo>
                  <a:pt x="355" y="384"/>
                </a:lnTo>
                <a:lnTo>
                  <a:pt x="355" y="315"/>
                </a:lnTo>
                <a:lnTo>
                  <a:pt x="321" y="315"/>
                </a:lnTo>
                <a:lnTo>
                  <a:pt x="320" y="313"/>
                </a:lnTo>
                <a:lnTo>
                  <a:pt x="320" y="310"/>
                </a:lnTo>
                <a:lnTo>
                  <a:pt x="319" y="308"/>
                </a:lnTo>
                <a:lnTo>
                  <a:pt x="277" y="261"/>
                </a:lnTo>
                <a:lnTo>
                  <a:pt x="228" y="222"/>
                </a:lnTo>
                <a:lnTo>
                  <a:pt x="174" y="193"/>
                </a:lnTo>
                <a:lnTo>
                  <a:pt x="134" y="178"/>
                </a:lnTo>
                <a:lnTo>
                  <a:pt x="62" y="178"/>
                </a:lnTo>
                <a:lnTo>
                  <a:pt x="52" y="177"/>
                </a:lnTo>
                <a:lnTo>
                  <a:pt x="42" y="173"/>
                </a:lnTo>
                <a:lnTo>
                  <a:pt x="36" y="171"/>
                </a:lnTo>
                <a:lnTo>
                  <a:pt x="31" y="168"/>
                </a:lnTo>
                <a:close/>
                <a:moveTo>
                  <a:pt x="464" y="484"/>
                </a:moveTo>
                <a:lnTo>
                  <a:pt x="381" y="484"/>
                </a:lnTo>
                <a:lnTo>
                  <a:pt x="406" y="485"/>
                </a:lnTo>
                <a:lnTo>
                  <a:pt x="431" y="486"/>
                </a:lnTo>
                <a:lnTo>
                  <a:pt x="413" y="492"/>
                </a:lnTo>
                <a:lnTo>
                  <a:pt x="382" y="494"/>
                </a:lnTo>
                <a:lnTo>
                  <a:pt x="464" y="494"/>
                </a:lnTo>
                <a:lnTo>
                  <a:pt x="464" y="484"/>
                </a:lnTo>
                <a:close/>
                <a:moveTo>
                  <a:pt x="508" y="268"/>
                </a:moveTo>
                <a:lnTo>
                  <a:pt x="499" y="275"/>
                </a:lnTo>
                <a:lnTo>
                  <a:pt x="492" y="281"/>
                </a:lnTo>
                <a:lnTo>
                  <a:pt x="469" y="302"/>
                </a:lnTo>
                <a:lnTo>
                  <a:pt x="449" y="325"/>
                </a:lnTo>
                <a:lnTo>
                  <a:pt x="432" y="349"/>
                </a:lnTo>
                <a:lnTo>
                  <a:pt x="418" y="376"/>
                </a:lnTo>
                <a:lnTo>
                  <a:pt x="413" y="385"/>
                </a:lnTo>
                <a:lnTo>
                  <a:pt x="408" y="391"/>
                </a:lnTo>
                <a:lnTo>
                  <a:pt x="442" y="391"/>
                </a:lnTo>
                <a:lnTo>
                  <a:pt x="456" y="366"/>
                </a:lnTo>
                <a:lnTo>
                  <a:pt x="472" y="343"/>
                </a:lnTo>
                <a:lnTo>
                  <a:pt x="490" y="322"/>
                </a:lnTo>
                <a:lnTo>
                  <a:pt x="510" y="303"/>
                </a:lnTo>
                <a:lnTo>
                  <a:pt x="519" y="296"/>
                </a:lnTo>
                <a:lnTo>
                  <a:pt x="526" y="288"/>
                </a:lnTo>
                <a:lnTo>
                  <a:pt x="508" y="268"/>
                </a:lnTo>
                <a:close/>
                <a:moveTo>
                  <a:pt x="398" y="89"/>
                </a:moveTo>
                <a:lnTo>
                  <a:pt x="363" y="89"/>
                </a:lnTo>
                <a:lnTo>
                  <a:pt x="366" y="93"/>
                </a:lnTo>
                <a:lnTo>
                  <a:pt x="369" y="96"/>
                </a:lnTo>
                <a:lnTo>
                  <a:pt x="370" y="100"/>
                </a:lnTo>
                <a:lnTo>
                  <a:pt x="371" y="104"/>
                </a:lnTo>
                <a:lnTo>
                  <a:pt x="370" y="109"/>
                </a:lnTo>
                <a:lnTo>
                  <a:pt x="369" y="243"/>
                </a:lnTo>
                <a:lnTo>
                  <a:pt x="369" y="302"/>
                </a:lnTo>
                <a:lnTo>
                  <a:pt x="368" y="357"/>
                </a:lnTo>
                <a:lnTo>
                  <a:pt x="368" y="367"/>
                </a:lnTo>
                <a:lnTo>
                  <a:pt x="365" y="376"/>
                </a:lnTo>
                <a:lnTo>
                  <a:pt x="363" y="385"/>
                </a:lnTo>
                <a:lnTo>
                  <a:pt x="397" y="385"/>
                </a:lnTo>
                <a:lnTo>
                  <a:pt x="397" y="384"/>
                </a:lnTo>
                <a:lnTo>
                  <a:pt x="397" y="382"/>
                </a:lnTo>
                <a:lnTo>
                  <a:pt x="400" y="376"/>
                </a:lnTo>
                <a:lnTo>
                  <a:pt x="403" y="369"/>
                </a:lnTo>
                <a:lnTo>
                  <a:pt x="443" y="308"/>
                </a:lnTo>
                <a:lnTo>
                  <a:pt x="448" y="303"/>
                </a:lnTo>
                <a:lnTo>
                  <a:pt x="399" y="303"/>
                </a:lnTo>
                <a:lnTo>
                  <a:pt x="399" y="155"/>
                </a:lnTo>
                <a:lnTo>
                  <a:pt x="399" y="109"/>
                </a:lnTo>
                <a:lnTo>
                  <a:pt x="399" y="94"/>
                </a:lnTo>
                <a:lnTo>
                  <a:pt x="398" y="89"/>
                </a:lnTo>
                <a:close/>
                <a:moveTo>
                  <a:pt x="363" y="0"/>
                </a:moveTo>
                <a:lnTo>
                  <a:pt x="358" y="5"/>
                </a:lnTo>
                <a:lnTo>
                  <a:pt x="350" y="9"/>
                </a:lnTo>
                <a:lnTo>
                  <a:pt x="348" y="27"/>
                </a:lnTo>
                <a:lnTo>
                  <a:pt x="349" y="39"/>
                </a:lnTo>
                <a:lnTo>
                  <a:pt x="348" y="56"/>
                </a:lnTo>
                <a:lnTo>
                  <a:pt x="347" y="62"/>
                </a:lnTo>
                <a:lnTo>
                  <a:pt x="344" y="65"/>
                </a:lnTo>
                <a:lnTo>
                  <a:pt x="335" y="73"/>
                </a:lnTo>
                <a:lnTo>
                  <a:pt x="329" y="84"/>
                </a:lnTo>
                <a:lnTo>
                  <a:pt x="326" y="95"/>
                </a:lnTo>
                <a:lnTo>
                  <a:pt x="326" y="103"/>
                </a:lnTo>
                <a:lnTo>
                  <a:pt x="326" y="312"/>
                </a:lnTo>
                <a:lnTo>
                  <a:pt x="321" y="315"/>
                </a:lnTo>
                <a:lnTo>
                  <a:pt x="355" y="315"/>
                </a:lnTo>
                <a:lnTo>
                  <a:pt x="355" y="107"/>
                </a:lnTo>
                <a:lnTo>
                  <a:pt x="354" y="103"/>
                </a:lnTo>
                <a:lnTo>
                  <a:pt x="357" y="96"/>
                </a:lnTo>
                <a:lnTo>
                  <a:pt x="361" y="93"/>
                </a:lnTo>
                <a:lnTo>
                  <a:pt x="363" y="89"/>
                </a:lnTo>
                <a:lnTo>
                  <a:pt x="398" y="89"/>
                </a:lnTo>
                <a:lnTo>
                  <a:pt x="396" y="79"/>
                </a:lnTo>
                <a:lnTo>
                  <a:pt x="389" y="74"/>
                </a:lnTo>
                <a:lnTo>
                  <a:pt x="381" y="65"/>
                </a:lnTo>
                <a:lnTo>
                  <a:pt x="377" y="55"/>
                </a:lnTo>
                <a:lnTo>
                  <a:pt x="376" y="45"/>
                </a:lnTo>
                <a:lnTo>
                  <a:pt x="376" y="28"/>
                </a:lnTo>
                <a:lnTo>
                  <a:pt x="378" y="21"/>
                </a:lnTo>
                <a:lnTo>
                  <a:pt x="376" y="15"/>
                </a:lnTo>
                <a:lnTo>
                  <a:pt x="373" y="9"/>
                </a:lnTo>
                <a:lnTo>
                  <a:pt x="367" y="5"/>
                </a:lnTo>
                <a:lnTo>
                  <a:pt x="363" y="0"/>
                </a:lnTo>
                <a:close/>
                <a:moveTo>
                  <a:pt x="626" y="167"/>
                </a:moveTo>
                <a:lnTo>
                  <a:pt x="616" y="169"/>
                </a:lnTo>
                <a:lnTo>
                  <a:pt x="576" y="182"/>
                </a:lnTo>
                <a:lnTo>
                  <a:pt x="538" y="198"/>
                </a:lnTo>
                <a:lnTo>
                  <a:pt x="503" y="218"/>
                </a:lnTo>
                <a:lnTo>
                  <a:pt x="469" y="243"/>
                </a:lnTo>
                <a:lnTo>
                  <a:pt x="451" y="258"/>
                </a:lnTo>
                <a:lnTo>
                  <a:pt x="399" y="303"/>
                </a:lnTo>
                <a:lnTo>
                  <a:pt x="448" y="303"/>
                </a:lnTo>
                <a:lnTo>
                  <a:pt x="493" y="260"/>
                </a:lnTo>
                <a:lnTo>
                  <a:pt x="552" y="224"/>
                </a:lnTo>
                <a:lnTo>
                  <a:pt x="620" y="198"/>
                </a:lnTo>
                <a:lnTo>
                  <a:pt x="624" y="196"/>
                </a:lnTo>
                <a:lnTo>
                  <a:pt x="702" y="196"/>
                </a:lnTo>
                <a:lnTo>
                  <a:pt x="715" y="193"/>
                </a:lnTo>
                <a:lnTo>
                  <a:pt x="724" y="189"/>
                </a:lnTo>
                <a:lnTo>
                  <a:pt x="721" y="178"/>
                </a:lnTo>
                <a:lnTo>
                  <a:pt x="663" y="178"/>
                </a:lnTo>
                <a:lnTo>
                  <a:pt x="656" y="175"/>
                </a:lnTo>
                <a:lnTo>
                  <a:pt x="638" y="172"/>
                </a:lnTo>
                <a:lnTo>
                  <a:pt x="626" y="167"/>
                </a:lnTo>
                <a:close/>
                <a:moveTo>
                  <a:pt x="702" y="196"/>
                </a:moveTo>
                <a:lnTo>
                  <a:pt x="624" y="196"/>
                </a:lnTo>
                <a:lnTo>
                  <a:pt x="629" y="199"/>
                </a:lnTo>
                <a:lnTo>
                  <a:pt x="634" y="200"/>
                </a:lnTo>
                <a:lnTo>
                  <a:pt x="631" y="204"/>
                </a:lnTo>
                <a:lnTo>
                  <a:pt x="628" y="210"/>
                </a:lnTo>
                <a:lnTo>
                  <a:pt x="603" y="221"/>
                </a:lnTo>
                <a:lnTo>
                  <a:pt x="540" y="248"/>
                </a:lnTo>
                <a:lnTo>
                  <a:pt x="532" y="252"/>
                </a:lnTo>
                <a:lnTo>
                  <a:pt x="524" y="258"/>
                </a:lnTo>
                <a:lnTo>
                  <a:pt x="535" y="280"/>
                </a:lnTo>
                <a:lnTo>
                  <a:pt x="544" y="278"/>
                </a:lnTo>
                <a:lnTo>
                  <a:pt x="554" y="273"/>
                </a:lnTo>
                <a:lnTo>
                  <a:pt x="574" y="264"/>
                </a:lnTo>
                <a:lnTo>
                  <a:pt x="616" y="248"/>
                </a:lnTo>
                <a:lnTo>
                  <a:pt x="636" y="239"/>
                </a:lnTo>
                <a:lnTo>
                  <a:pt x="644" y="235"/>
                </a:lnTo>
                <a:lnTo>
                  <a:pt x="655" y="229"/>
                </a:lnTo>
                <a:lnTo>
                  <a:pt x="663" y="207"/>
                </a:lnTo>
                <a:lnTo>
                  <a:pt x="675" y="204"/>
                </a:lnTo>
                <a:lnTo>
                  <a:pt x="702" y="196"/>
                </a:lnTo>
                <a:close/>
                <a:moveTo>
                  <a:pt x="89" y="166"/>
                </a:moveTo>
                <a:lnTo>
                  <a:pt x="82" y="171"/>
                </a:lnTo>
                <a:lnTo>
                  <a:pt x="72" y="177"/>
                </a:lnTo>
                <a:lnTo>
                  <a:pt x="62" y="178"/>
                </a:lnTo>
                <a:lnTo>
                  <a:pt x="134" y="178"/>
                </a:lnTo>
                <a:lnTo>
                  <a:pt x="114" y="171"/>
                </a:lnTo>
                <a:lnTo>
                  <a:pt x="104" y="168"/>
                </a:lnTo>
                <a:lnTo>
                  <a:pt x="89" y="166"/>
                </a:lnTo>
                <a:close/>
                <a:moveTo>
                  <a:pt x="717" y="164"/>
                </a:moveTo>
                <a:lnTo>
                  <a:pt x="707" y="166"/>
                </a:lnTo>
                <a:lnTo>
                  <a:pt x="689" y="172"/>
                </a:lnTo>
                <a:lnTo>
                  <a:pt x="680" y="176"/>
                </a:lnTo>
                <a:lnTo>
                  <a:pt x="663" y="178"/>
                </a:lnTo>
                <a:lnTo>
                  <a:pt x="721" y="178"/>
                </a:lnTo>
                <a:lnTo>
                  <a:pt x="717" y="164"/>
                </a:lnTo>
                <a:close/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/>
          </a:p>
        </p:txBody>
      </p:sp>
      <p:sp>
        <p:nvSpPr>
          <p:cNvPr id="65" name="Rectángulo 64"/>
          <p:cNvSpPr/>
          <p:nvPr/>
        </p:nvSpPr>
        <p:spPr>
          <a:xfrm>
            <a:off x="7538010" y="5001387"/>
            <a:ext cx="22033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papel y cartón ondulado y de envases de papel y </a:t>
            </a:r>
            <a:r>
              <a:rPr lang="es-EC" sz="1400" dirty="0" smtClean="0">
                <a:solidFill>
                  <a:prstClr val="black"/>
                </a:solidFill>
              </a:rPr>
              <a:t>cartón.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7665685" y="5679257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2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10729393" y="6323584"/>
            <a:ext cx="62547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9818039" y="6302837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88" name="Redondear rectángulo de esquina del mismo lado 88"/>
          <p:cNvSpPr/>
          <p:nvPr/>
        </p:nvSpPr>
        <p:spPr>
          <a:xfrm rot="16200000" flipV="1">
            <a:off x="2699902" y="-2146436"/>
            <a:ext cx="360039" cy="5761402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89" name="CuadroTexto 89"/>
          <p:cNvSpPr txBox="1"/>
          <p:nvPr/>
        </p:nvSpPr>
        <p:spPr>
          <a:xfrm>
            <a:off x="26894" y="582380"/>
            <a:ext cx="5520152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Vocaciones productivas por actividad y subsector de Azuay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9"/>
          <p:cNvSpPr>
            <a:spLocks/>
          </p:cNvSpPr>
          <p:nvPr/>
        </p:nvSpPr>
        <p:spPr bwMode="auto">
          <a:xfrm>
            <a:off x="4811056" y="3295378"/>
            <a:ext cx="4851946" cy="3423719"/>
          </a:xfrm>
          <a:custGeom>
            <a:avLst/>
            <a:gdLst>
              <a:gd name="T0" fmla="+- 0 8752 8752"/>
              <a:gd name="T1" fmla="*/ T0 w 6056"/>
              <a:gd name="T2" fmla="+- 0 21866 19559"/>
              <a:gd name="T3" fmla="*/ 21866 h 6484"/>
              <a:gd name="T4" fmla="+- 0 8752 8752"/>
              <a:gd name="T5" fmla="*/ T4 w 6056"/>
              <a:gd name="T6" fmla="+- 0 19786 19559"/>
              <a:gd name="T7" fmla="*/ 19786 h 6484"/>
              <a:gd name="T8" fmla="+- 0 8765 8752"/>
              <a:gd name="T9" fmla="*/ T8 w 6056"/>
              <a:gd name="T10" fmla="+- 0 19713 19559"/>
              <a:gd name="T11" fmla="*/ 19713 h 6484"/>
              <a:gd name="T12" fmla="+- 0 8800 8752"/>
              <a:gd name="T13" fmla="*/ T12 w 6056"/>
              <a:gd name="T14" fmla="+- 0 19651 19559"/>
              <a:gd name="T15" fmla="*/ 19651 h 6484"/>
              <a:gd name="T16" fmla="+- 0 8853 8752"/>
              <a:gd name="T17" fmla="*/ T16 w 6056"/>
              <a:gd name="T18" fmla="+- 0 19602 19559"/>
              <a:gd name="T19" fmla="*/ 19602 h 6484"/>
              <a:gd name="T20" fmla="+- 0 8919 8752"/>
              <a:gd name="T21" fmla="*/ T20 w 6056"/>
              <a:gd name="T22" fmla="+- 0 19570 19559"/>
              <a:gd name="T23" fmla="*/ 19570 h 6484"/>
              <a:gd name="T24" fmla="+- 0 8993 8752"/>
              <a:gd name="T25" fmla="*/ T24 w 6056"/>
              <a:gd name="T26" fmla="+- 0 19559 19559"/>
              <a:gd name="T27" fmla="*/ 19559 h 6484"/>
              <a:gd name="T28" fmla="+- 0 14581 8752"/>
              <a:gd name="T29" fmla="*/ T28 w 6056"/>
              <a:gd name="T30" fmla="+- 0 19559 19559"/>
              <a:gd name="T31" fmla="*/ 19559 h 6484"/>
              <a:gd name="T32" fmla="+- 0 14654 8752"/>
              <a:gd name="T33" fmla="*/ T32 w 6056"/>
              <a:gd name="T34" fmla="+- 0 19570 19559"/>
              <a:gd name="T35" fmla="*/ 19570 h 6484"/>
              <a:gd name="T36" fmla="+- 0 14716 8752"/>
              <a:gd name="T37" fmla="*/ T36 w 6056"/>
              <a:gd name="T38" fmla="+- 0 19602 19559"/>
              <a:gd name="T39" fmla="*/ 19602 h 6484"/>
              <a:gd name="T40" fmla="+- 0 14765 8752"/>
              <a:gd name="T41" fmla="*/ T40 w 6056"/>
              <a:gd name="T42" fmla="+- 0 19651 19559"/>
              <a:gd name="T43" fmla="*/ 19651 h 6484"/>
              <a:gd name="T44" fmla="+- 0 14797 8752"/>
              <a:gd name="T45" fmla="*/ T44 w 6056"/>
              <a:gd name="T46" fmla="+- 0 19713 19559"/>
              <a:gd name="T47" fmla="*/ 19713 h 6484"/>
              <a:gd name="T48" fmla="+- 0 14808 8752"/>
              <a:gd name="T49" fmla="*/ T48 w 6056"/>
              <a:gd name="T50" fmla="+- 0 19786 19559"/>
              <a:gd name="T51" fmla="*/ 19786 h 6484"/>
              <a:gd name="T52" fmla="+- 0 14808 8752"/>
              <a:gd name="T53" fmla="*/ T52 w 6056"/>
              <a:gd name="T54" fmla="+- 0 25810 19559"/>
              <a:gd name="T55" fmla="*/ 25810 h 6484"/>
              <a:gd name="T56" fmla="+- 0 14797 8752"/>
              <a:gd name="T57" fmla="*/ T56 w 6056"/>
              <a:gd name="T58" fmla="+- 0 25884 19559"/>
              <a:gd name="T59" fmla="*/ 25884 h 6484"/>
              <a:gd name="T60" fmla="+- 0 14765 8752"/>
              <a:gd name="T61" fmla="*/ T60 w 6056"/>
              <a:gd name="T62" fmla="+- 0 25948 19559"/>
              <a:gd name="T63" fmla="*/ 25948 h 6484"/>
              <a:gd name="T64" fmla="+- 0 14716 8752"/>
              <a:gd name="T65" fmla="*/ T64 w 6056"/>
              <a:gd name="T66" fmla="+- 0 25998 19559"/>
              <a:gd name="T67" fmla="*/ 25998 h 6484"/>
              <a:gd name="T68" fmla="+- 0 14654 8752"/>
              <a:gd name="T69" fmla="*/ T68 w 6056"/>
              <a:gd name="T70" fmla="+- 0 26031 19559"/>
              <a:gd name="T71" fmla="*/ 26031 h 6484"/>
              <a:gd name="T72" fmla="+- 0 14581 8752"/>
              <a:gd name="T73" fmla="*/ T72 w 6056"/>
              <a:gd name="T74" fmla="+- 0 26043 19559"/>
              <a:gd name="T75" fmla="*/ 26043 h 6484"/>
              <a:gd name="T76" fmla="+- 0 8993 8752"/>
              <a:gd name="T77" fmla="*/ T76 w 6056"/>
              <a:gd name="T78" fmla="+- 0 26043 19559"/>
              <a:gd name="T79" fmla="*/ 26043 h 6484"/>
              <a:gd name="T80" fmla="+- 0 8919 8752"/>
              <a:gd name="T81" fmla="*/ T80 w 6056"/>
              <a:gd name="T82" fmla="+- 0 26031 19559"/>
              <a:gd name="T83" fmla="*/ 26031 h 6484"/>
              <a:gd name="T84" fmla="+- 0 8853 8752"/>
              <a:gd name="T85" fmla="*/ T84 w 6056"/>
              <a:gd name="T86" fmla="+- 0 25998 19559"/>
              <a:gd name="T87" fmla="*/ 25998 h 6484"/>
              <a:gd name="T88" fmla="+- 0 8800 8752"/>
              <a:gd name="T89" fmla="*/ T88 w 6056"/>
              <a:gd name="T90" fmla="+- 0 25948 19559"/>
              <a:gd name="T91" fmla="*/ 25948 h 6484"/>
              <a:gd name="T92" fmla="+- 0 8765 8752"/>
              <a:gd name="T93" fmla="*/ T92 w 6056"/>
              <a:gd name="T94" fmla="+- 0 25884 19559"/>
              <a:gd name="T95" fmla="*/ 25884 h 6484"/>
              <a:gd name="T96" fmla="+- 0 8752 8752"/>
              <a:gd name="T97" fmla="*/ T96 w 6056"/>
              <a:gd name="T98" fmla="+- 0 25810 19559"/>
              <a:gd name="T99" fmla="*/ 25810 h 6484"/>
              <a:gd name="T100" fmla="+- 0 8752 8752"/>
              <a:gd name="T101" fmla="*/ T100 w 6056"/>
              <a:gd name="T102" fmla="+- 0 23112 19559"/>
              <a:gd name="T103" fmla="*/ 23112 h 64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056" h="6484">
                <a:moveTo>
                  <a:pt x="0" y="2307"/>
                </a:moveTo>
                <a:lnTo>
                  <a:pt x="0" y="227"/>
                </a:lnTo>
                <a:lnTo>
                  <a:pt x="13" y="154"/>
                </a:lnTo>
                <a:lnTo>
                  <a:pt x="48" y="92"/>
                </a:lnTo>
                <a:lnTo>
                  <a:pt x="101" y="43"/>
                </a:lnTo>
                <a:lnTo>
                  <a:pt x="167" y="11"/>
                </a:lnTo>
                <a:lnTo>
                  <a:pt x="241" y="0"/>
                </a:lnTo>
                <a:lnTo>
                  <a:pt x="5829" y="0"/>
                </a:lnTo>
                <a:lnTo>
                  <a:pt x="5902" y="11"/>
                </a:lnTo>
                <a:lnTo>
                  <a:pt x="5964" y="43"/>
                </a:lnTo>
                <a:lnTo>
                  <a:pt x="6013" y="92"/>
                </a:lnTo>
                <a:lnTo>
                  <a:pt x="6045" y="154"/>
                </a:lnTo>
                <a:lnTo>
                  <a:pt x="6056" y="227"/>
                </a:lnTo>
                <a:lnTo>
                  <a:pt x="6056" y="6251"/>
                </a:lnTo>
                <a:lnTo>
                  <a:pt x="6045" y="6325"/>
                </a:lnTo>
                <a:lnTo>
                  <a:pt x="6013" y="6389"/>
                </a:lnTo>
                <a:lnTo>
                  <a:pt x="5964" y="6439"/>
                </a:lnTo>
                <a:lnTo>
                  <a:pt x="5902" y="6472"/>
                </a:lnTo>
                <a:lnTo>
                  <a:pt x="5829" y="6484"/>
                </a:lnTo>
                <a:lnTo>
                  <a:pt x="241" y="6484"/>
                </a:lnTo>
                <a:lnTo>
                  <a:pt x="167" y="6472"/>
                </a:lnTo>
                <a:lnTo>
                  <a:pt x="101" y="6439"/>
                </a:lnTo>
                <a:lnTo>
                  <a:pt x="48" y="6389"/>
                </a:lnTo>
                <a:lnTo>
                  <a:pt x="13" y="6325"/>
                </a:lnTo>
                <a:lnTo>
                  <a:pt x="0" y="6251"/>
                </a:lnTo>
                <a:lnTo>
                  <a:pt x="0" y="3553"/>
                </a:lnTo>
              </a:path>
            </a:pathLst>
          </a:custGeom>
          <a:noFill/>
          <a:ln w="12364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 sz="140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132704" y="4415392"/>
            <a:ext cx="128310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Principales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productos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agrícolas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8753" t="35181" r="46372" b="56351"/>
          <a:stretch/>
        </p:blipFill>
        <p:spPr>
          <a:xfrm>
            <a:off x="5226512" y="3370687"/>
            <a:ext cx="634180" cy="61943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804033" y="3941467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1" dirty="0">
                <a:solidFill>
                  <a:prstClr val="black"/>
                </a:solidFill>
              </a:rPr>
              <a:t>Productos agrícolas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6895380"/>
              </p:ext>
            </p:extLst>
          </p:nvPr>
        </p:nvGraphicFramePr>
        <p:xfrm>
          <a:off x="4802530" y="3343721"/>
          <a:ext cx="422817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533">
                  <a:extLst>
                    <a:ext uri="{9D8B030D-6E8A-4147-A177-3AD203B41FA5}">
                      <a16:colId xmlns:a16="http://schemas.microsoft.com/office/drawing/2014/main" xmlns="" val="3763187492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xmlns="" val="3447641811"/>
                    </a:ext>
                  </a:extLst>
                </a:gridCol>
              </a:tblGrid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Papa</a:t>
                      </a:r>
                      <a:endParaRPr lang="es-EC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6151624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Banano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9163817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Maíz suave seco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6549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Tomate riñón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8%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347616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Cacao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7%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96540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Tomate de árbol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7%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865195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Frejol seco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6%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066804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Maíz duro seco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340458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Los demás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4" name="Picture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17" t="4713" r="2453" b="58315"/>
          <a:stretch/>
        </p:blipFill>
        <p:spPr bwMode="auto">
          <a:xfrm>
            <a:off x="4878074" y="811925"/>
            <a:ext cx="7055894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4078566" y="1734798"/>
            <a:ext cx="126194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Producción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pecuaria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226512" y="1614381"/>
            <a:ext cx="1528805" cy="140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4795" indent="8890">
              <a:spcBef>
                <a:spcPts val="1500"/>
              </a:spcBef>
            </a:pPr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Ganado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Vacuno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n-US" sz="1400" dirty="0" err="1" smtClean="0">
                <a:solidFill>
                  <a:prstClr val="black"/>
                </a:solidFill>
                <a:ea typeface="Calibri" panose="020F0502020204030204" pitchFamily="34" charset="0"/>
              </a:rPr>
              <a:t>Ovino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Los </a:t>
            </a:r>
            <a:r>
              <a:rPr lang="en-US" sz="1400" dirty="0" err="1" smtClean="0">
                <a:solidFill>
                  <a:prstClr val="black"/>
                </a:solidFill>
                <a:ea typeface="Calibri" panose="020F0502020204030204" pitchFamily="34" charset="0"/>
              </a:rPr>
              <a:t>demás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20442" y="1625843"/>
            <a:ext cx="1602158" cy="10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0835"/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Aves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 algn="r">
              <a:lnSpc>
                <a:spcPct val="117000"/>
              </a:lnSpc>
              <a:spcBef>
                <a:spcPts val="770"/>
              </a:spcBef>
            </a:pP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Campo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 algn="r">
              <a:lnSpc>
                <a:spcPct val="117000"/>
              </a:lnSpc>
              <a:spcBef>
                <a:spcPts val="77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Plantel</a:t>
            </a: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avícola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775995" y="1641423"/>
            <a:ext cx="2483260" cy="10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/>
            <a:r>
              <a:rPr lang="es-EC" sz="1600" b="1" dirty="0">
                <a:solidFill>
                  <a:prstClr val="black"/>
                </a:solidFill>
                <a:ea typeface="Calibri" panose="020F0502020204030204" pitchFamily="34" charset="0"/>
              </a:rPr>
              <a:t>Leche</a:t>
            </a:r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 y </a:t>
            </a:r>
            <a:r>
              <a:rPr lang="es-EC" sz="1600" b="1" dirty="0">
                <a:solidFill>
                  <a:prstClr val="black"/>
                </a:solidFill>
                <a:ea typeface="Calibri" panose="020F0502020204030204" pitchFamily="34" charset="0"/>
              </a:rPr>
              <a:t>huevos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>
              <a:lnSpc>
                <a:spcPct val="117000"/>
              </a:lnSpc>
              <a:spcBef>
                <a:spcPts val="840"/>
              </a:spcBef>
            </a:pP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Producción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de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leche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>
              <a:lnSpc>
                <a:spcPct val="117000"/>
              </a:lnSpc>
              <a:spcBef>
                <a:spcPts val="84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Producción</a:t>
            </a: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de</a:t>
            </a:r>
            <a:r>
              <a:rPr lang="en-US" sz="1400" spc="-135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huevos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0794354" y="1953964"/>
            <a:ext cx="9182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561,431 </a:t>
            </a:r>
            <a:r>
              <a:rPr lang="es-EC" sz="1400" b="1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728783" y="2353645"/>
            <a:ext cx="100306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844,999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426726" y="19712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68%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420974" y="23531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16%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308086" y="1967612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65%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303401" y="23640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35%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16869" y="3056733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  <a:latin typeface="MyriadPro-Regular"/>
              </a:rPr>
              <a:t>Fuente: INEC, ESPAC</a:t>
            </a:r>
            <a:endParaRPr lang="es-EC" sz="1100" dirty="0">
              <a:solidFill>
                <a:prstClr val="black"/>
              </a:solidFill>
            </a:endParaRPr>
          </a:p>
        </p:txBody>
      </p:sp>
      <p:sp>
        <p:nvSpPr>
          <p:cNvPr id="46" name="Freeform 213"/>
          <p:cNvSpPr>
            <a:spLocks/>
          </p:cNvSpPr>
          <p:nvPr/>
        </p:nvSpPr>
        <p:spPr bwMode="auto">
          <a:xfrm>
            <a:off x="379185" y="1271603"/>
            <a:ext cx="3236979" cy="4864117"/>
          </a:xfrm>
          <a:custGeom>
            <a:avLst/>
            <a:gdLst>
              <a:gd name="T0" fmla="+- 0 1390 1390"/>
              <a:gd name="T1" fmla="*/ T0 w 6220"/>
              <a:gd name="T2" fmla="+- 0 18560 16170"/>
              <a:gd name="T3" fmla="*/ 18560 h 5380"/>
              <a:gd name="T4" fmla="+- 0 1390 1390"/>
              <a:gd name="T5" fmla="*/ T4 w 6220"/>
              <a:gd name="T6" fmla="+- 0 16417 16170"/>
              <a:gd name="T7" fmla="*/ 16417 h 5380"/>
              <a:gd name="T8" fmla="+- 0 1403 1390"/>
              <a:gd name="T9" fmla="*/ T8 w 6220"/>
              <a:gd name="T10" fmla="+- 0 16340 16170"/>
              <a:gd name="T11" fmla="*/ 16340 h 5380"/>
              <a:gd name="T12" fmla="+- 0 1439 1390"/>
              <a:gd name="T13" fmla="*/ T12 w 6220"/>
              <a:gd name="T14" fmla="+- 0 16273 16170"/>
              <a:gd name="T15" fmla="*/ 16273 h 5380"/>
              <a:gd name="T16" fmla="+- 0 1493 1390"/>
              <a:gd name="T17" fmla="*/ T16 w 6220"/>
              <a:gd name="T18" fmla="+- 0 16219 16170"/>
              <a:gd name="T19" fmla="*/ 16219 h 5380"/>
              <a:gd name="T20" fmla="+- 0 1561 1390"/>
              <a:gd name="T21" fmla="*/ T20 w 6220"/>
              <a:gd name="T22" fmla="+- 0 16183 16170"/>
              <a:gd name="T23" fmla="*/ 16183 h 5380"/>
              <a:gd name="T24" fmla="+- 0 1637 1390"/>
              <a:gd name="T25" fmla="*/ T24 w 6220"/>
              <a:gd name="T26" fmla="+- 0 16170 16170"/>
              <a:gd name="T27" fmla="*/ 16170 h 5380"/>
              <a:gd name="T28" fmla="+- 0 7377 1390"/>
              <a:gd name="T29" fmla="*/ T28 w 6220"/>
              <a:gd name="T30" fmla="+- 0 16170 16170"/>
              <a:gd name="T31" fmla="*/ 16170 h 5380"/>
              <a:gd name="T32" fmla="+- 0 7452 1390"/>
              <a:gd name="T33" fmla="*/ T32 w 6220"/>
              <a:gd name="T34" fmla="+- 0 16183 16170"/>
              <a:gd name="T35" fmla="*/ 16183 h 5380"/>
              <a:gd name="T36" fmla="+- 0 7516 1390"/>
              <a:gd name="T37" fmla="*/ T36 w 6220"/>
              <a:gd name="T38" fmla="+- 0 16219 16170"/>
              <a:gd name="T39" fmla="*/ 16219 h 5380"/>
              <a:gd name="T40" fmla="+- 0 7566 1390"/>
              <a:gd name="T41" fmla="*/ T40 w 6220"/>
              <a:gd name="T42" fmla="+- 0 16273 16170"/>
              <a:gd name="T43" fmla="*/ 16273 h 5380"/>
              <a:gd name="T44" fmla="+- 0 7598 1390"/>
              <a:gd name="T45" fmla="*/ T44 w 6220"/>
              <a:gd name="T46" fmla="+- 0 16340 16170"/>
              <a:gd name="T47" fmla="*/ 16340 h 5380"/>
              <a:gd name="T48" fmla="+- 0 7610 1390"/>
              <a:gd name="T49" fmla="*/ T48 w 6220"/>
              <a:gd name="T50" fmla="+- 0 16417 16170"/>
              <a:gd name="T51" fmla="*/ 16417 h 5380"/>
              <a:gd name="T52" fmla="+- 0 7610 1390"/>
              <a:gd name="T53" fmla="*/ T52 w 6220"/>
              <a:gd name="T54" fmla="+- 0 21304 16170"/>
              <a:gd name="T55" fmla="*/ 21304 h 5380"/>
              <a:gd name="T56" fmla="+- 0 7598 1390"/>
              <a:gd name="T57" fmla="*/ T56 w 6220"/>
              <a:gd name="T58" fmla="+- 0 21380 16170"/>
              <a:gd name="T59" fmla="*/ 21380 h 5380"/>
              <a:gd name="T60" fmla="+- 0 7566 1390"/>
              <a:gd name="T61" fmla="*/ T60 w 6220"/>
              <a:gd name="T62" fmla="+- 0 21448 16170"/>
              <a:gd name="T63" fmla="*/ 21448 h 5380"/>
              <a:gd name="T64" fmla="+- 0 7516 1390"/>
              <a:gd name="T65" fmla="*/ T64 w 6220"/>
              <a:gd name="T66" fmla="+- 0 21502 16170"/>
              <a:gd name="T67" fmla="*/ 21502 h 5380"/>
              <a:gd name="T68" fmla="+- 0 7452 1390"/>
              <a:gd name="T69" fmla="*/ T68 w 6220"/>
              <a:gd name="T70" fmla="+- 0 21537 16170"/>
              <a:gd name="T71" fmla="*/ 21537 h 5380"/>
              <a:gd name="T72" fmla="+- 0 7377 1390"/>
              <a:gd name="T73" fmla="*/ T72 w 6220"/>
              <a:gd name="T74" fmla="+- 0 21550 16170"/>
              <a:gd name="T75" fmla="*/ 21550 h 5380"/>
              <a:gd name="T76" fmla="+- 0 1637 1390"/>
              <a:gd name="T77" fmla="*/ T76 w 6220"/>
              <a:gd name="T78" fmla="+- 0 21550 16170"/>
              <a:gd name="T79" fmla="*/ 21550 h 5380"/>
              <a:gd name="T80" fmla="+- 0 1561 1390"/>
              <a:gd name="T81" fmla="*/ T80 w 6220"/>
              <a:gd name="T82" fmla="+- 0 21537 16170"/>
              <a:gd name="T83" fmla="*/ 21537 h 5380"/>
              <a:gd name="T84" fmla="+- 0 1493 1390"/>
              <a:gd name="T85" fmla="*/ T84 w 6220"/>
              <a:gd name="T86" fmla="+- 0 21502 16170"/>
              <a:gd name="T87" fmla="*/ 21502 h 5380"/>
              <a:gd name="T88" fmla="+- 0 1439 1390"/>
              <a:gd name="T89" fmla="*/ T88 w 6220"/>
              <a:gd name="T90" fmla="+- 0 21448 16170"/>
              <a:gd name="T91" fmla="*/ 21448 h 5380"/>
              <a:gd name="T92" fmla="+- 0 1403 1390"/>
              <a:gd name="T93" fmla="*/ T92 w 6220"/>
              <a:gd name="T94" fmla="+- 0 21380 16170"/>
              <a:gd name="T95" fmla="*/ 21380 h 5380"/>
              <a:gd name="T96" fmla="+- 0 1390 1390"/>
              <a:gd name="T97" fmla="*/ T96 w 6220"/>
              <a:gd name="T98" fmla="+- 0 21304 16170"/>
              <a:gd name="T99" fmla="*/ 21304 h 5380"/>
              <a:gd name="T100" fmla="+- 0 1390 1390"/>
              <a:gd name="T101" fmla="*/ T100 w 6220"/>
              <a:gd name="T102" fmla="+- 0 19840 16170"/>
              <a:gd name="T103" fmla="*/ 19840 h 53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220" h="5380">
                <a:moveTo>
                  <a:pt x="0" y="2390"/>
                </a:moveTo>
                <a:lnTo>
                  <a:pt x="0" y="247"/>
                </a:lnTo>
                <a:lnTo>
                  <a:pt x="13" y="170"/>
                </a:lnTo>
                <a:lnTo>
                  <a:pt x="49" y="103"/>
                </a:lnTo>
                <a:lnTo>
                  <a:pt x="103" y="49"/>
                </a:lnTo>
                <a:lnTo>
                  <a:pt x="171" y="13"/>
                </a:lnTo>
                <a:lnTo>
                  <a:pt x="247" y="0"/>
                </a:lnTo>
                <a:lnTo>
                  <a:pt x="5987" y="0"/>
                </a:lnTo>
                <a:lnTo>
                  <a:pt x="6062" y="13"/>
                </a:lnTo>
                <a:lnTo>
                  <a:pt x="6126" y="49"/>
                </a:lnTo>
                <a:lnTo>
                  <a:pt x="6176" y="103"/>
                </a:lnTo>
                <a:lnTo>
                  <a:pt x="6208" y="170"/>
                </a:lnTo>
                <a:lnTo>
                  <a:pt x="6220" y="247"/>
                </a:lnTo>
                <a:lnTo>
                  <a:pt x="6220" y="5134"/>
                </a:lnTo>
                <a:lnTo>
                  <a:pt x="6208" y="5210"/>
                </a:lnTo>
                <a:lnTo>
                  <a:pt x="6176" y="5278"/>
                </a:lnTo>
                <a:lnTo>
                  <a:pt x="6126" y="5332"/>
                </a:lnTo>
                <a:lnTo>
                  <a:pt x="6062" y="5367"/>
                </a:lnTo>
                <a:lnTo>
                  <a:pt x="5987" y="5380"/>
                </a:lnTo>
                <a:lnTo>
                  <a:pt x="247" y="5380"/>
                </a:lnTo>
                <a:lnTo>
                  <a:pt x="171" y="5367"/>
                </a:lnTo>
                <a:lnTo>
                  <a:pt x="103" y="5332"/>
                </a:lnTo>
                <a:lnTo>
                  <a:pt x="49" y="5278"/>
                </a:lnTo>
                <a:lnTo>
                  <a:pt x="13" y="5210"/>
                </a:lnTo>
                <a:lnTo>
                  <a:pt x="0" y="5134"/>
                </a:lnTo>
                <a:lnTo>
                  <a:pt x="0" y="367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cxnSp>
        <p:nvCxnSpPr>
          <p:cNvPr id="47" name="Line 224"/>
          <p:cNvCxnSpPr>
            <a:cxnSpLocks noChangeShapeType="1"/>
          </p:cNvCxnSpPr>
          <p:nvPr/>
        </p:nvCxnSpPr>
        <p:spPr bwMode="auto">
          <a:xfrm flipH="1">
            <a:off x="659509" y="2577222"/>
            <a:ext cx="2600" cy="3512747"/>
          </a:xfrm>
          <a:prstGeom prst="line">
            <a:avLst/>
          </a:prstGeom>
          <a:noFill/>
          <a:ln w="12700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Rectángulo 47"/>
          <p:cNvSpPr/>
          <p:nvPr/>
        </p:nvSpPr>
        <p:spPr>
          <a:xfrm>
            <a:off x="-809344" y="2448158"/>
            <a:ext cx="4465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</a:p>
          <a:p>
            <a:pPr marL="1438275" indent="-93663"/>
            <a:r>
              <a:rPr lang="es-EC" sz="1400" dirty="0" smtClean="0">
                <a:solidFill>
                  <a:prstClr val="black"/>
                </a:solidFill>
              </a:rPr>
              <a:t>   </a:t>
            </a:r>
            <a:r>
              <a:rPr lang="es-EC" sz="1400" dirty="0">
                <a:solidFill>
                  <a:prstClr val="black"/>
                </a:solidFill>
              </a:rPr>
              <a:t>Fabricación de aparatos de uso doméstico..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14197" y="2913127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12%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71013" y="3257202"/>
            <a:ext cx="3099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cubiertas y cámaras de </a:t>
            </a:r>
            <a:r>
              <a:rPr lang="es-EC" sz="1400" dirty="0" smtClean="0">
                <a:solidFill>
                  <a:prstClr val="black"/>
                </a:solidFill>
              </a:rPr>
              <a:t>caucho.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373774" y="3507074"/>
            <a:ext cx="61720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165839" y="1051655"/>
            <a:ext cx="169478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Vocaciones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manufactureras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627664" y="3820304"/>
            <a:ext cx="2815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materiales de construcción de arcilla.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636490" y="4376150"/>
            <a:ext cx="2884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Fabricación de papel y cartón ondulado y de envases de papel y cartón.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48621" y="5156161"/>
            <a:ext cx="2814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y conservación de carne.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421717" y="4060574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9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283889" y="4853389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9%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01874" y="5412861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8%</a:t>
            </a:r>
            <a:endParaRPr lang="es-EC" sz="1600" b="1" dirty="0">
              <a:solidFill>
                <a:prstClr val="black"/>
              </a:solidFill>
            </a:endParaRPr>
          </a:p>
        </p:txBody>
      </p:sp>
      <p:pic>
        <p:nvPicPr>
          <p:cNvPr id="59" name="Picture 23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82" y="1696463"/>
            <a:ext cx="696715" cy="7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ángulo 59"/>
          <p:cNvSpPr/>
          <p:nvPr/>
        </p:nvSpPr>
        <p:spPr>
          <a:xfrm>
            <a:off x="430995" y="6175859"/>
            <a:ext cx="341608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</a:rPr>
              <a:t>La participación corresponde a </a:t>
            </a:r>
            <a:r>
              <a:rPr lang="es-EC" sz="1100" dirty="0" smtClean="0">
                <a:solidFill>
                  <a:prstClr val="black"/>
                </a:solidFill>
              </a:rPr>
              <a:t>las ventas totales manufactureras de </a:t>
            </a:r>
            <a:r>
              <a:rPr lang="es-EC" sz="1100" dirty="0">
                <a:solidFill>
                  <a:prstClr val="black"/>
                </a:solidFill>
              </a:rPr>
              <a:t>la </a:t>
            </a:r>
            <a:r>
              <a:rPr lang="es-EC" sz="1100" dirty="0" smtClean="0">
                <a:solidFill>
                  <a:prstClr val="black"/>
                </a:solidFill>
              </a:rPr>
              <a:t>provincia</a:t>
            </a:r>
          </a:p>
          <a:p>
            <a:endParaRPr lang="es-EC" sz="500" dirty="0" smtClean="0">
              <a:solidFill>
                <a:prstClr val="black"/>
              </a:solidFill>
            </a:endParaRPr>
          </a:p>
          <a:p>
            <a:r>
              <a:rPr lang="es-EC" sz="1000" b="1" dirty="0" smtClean="0">
                <a:solidFill>
                  <a:prstClr val="black"/>
                </a:solidFill>
                <a:latin typeface="MyriadPro-Regular"/>
              </a:rPr>
              <a:t>Fuente</a:t>
            </a:r>
            <a:r>
              <a:rPr lang="es-EC" sz="1100" b="1" dirty="0">
                <a:solidFill>
                  <a:prstClr val="black"/>
                </a:solidFill>
                <a:latin typeface="MyriadPro-Regular"/>
              </a:rPr>
              <a:t>:</a:t>
            </a:r>
            <a:r>
              <a:rPr lang="es-EC" sz="1100" dirty="0">
                <a:solidFill>
                  <a:prstClr val="black"/>
                </a:solidFill>
                <a:latin typeface="MyriadPro-Regular"/>
              </a:rPr>
              <a:t> </a:t>
            </a:r>
            <a:r>
              <a:rPr lang="es-EC" sz="1100" dirty="0" smtClean="0">
                <a:solidFill>
                  <a:prstClr val="black"/>
                </a:solidFill>
                <a:latin typeface="MyriadPro-Regular"/>
              </a:rPr>
              <a:t>SRI</a:t>
            </a:r>
            <a:endParaRPr lang="es-EC" sz="1100" dirty="0">
              <a:solidFill>
                <a:prstClr val="black"/>
              </a:solidFill>
              <a:latin typeface="MyriadPro-Regular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5017793" y="6456245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  <a:latin typeface="MyriadPro-Regular"/>
              </a:rPr>
              <a:t>Fuente: INEC, ESPAC</a:t>
            </a:r>
            <a:endParaRPr lang="es-EC" sz="1100" dirty="0">
              <a:solidFill>
                <a:prstClr val="black"/>
              </a:solidFill>
            </a:endParaRP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987" y="89686"/>
            <a:ext cx="2085013" cy="823031"/>
          </a:xfrm>
          <a:prstGeom prst="rect">
            <a:avLst/>
          </a:prstGeom>
        </p:spPr>
      </p:pic>
      <p:sp>
        <p:nvSpPr>
          <p:cNvPr id="42" name="Freeform 19"/>
          <p:cNvSpPr>
            <a:spLocks/>
          </p:cNvSpPr>
          <p:nvPr/>
        </p:nvSpPr>
        <p:spPr bwMode="auto">
          <a:xfrm>
            <a:off x="4802530" y="995247"/>
            <a:ext cx="7169541" cy="2087808"/>
          </a:xfrm>
          <a:custGeom>
            <a:avLst/>
            <a:gdLst>
              <a:gd name="T0" fmla="+- 0 8752 8752"/>
              <a:gd name="T1" fmla="*/ T0 w 6056"/>
              <a:gd name="T2" fmla="+- 0 21866 19559"/>
              <a:gd name="T3" fmla="*/ 21866 h 6484"/>
              <a:gd name="T4" fmla="+- 0 8752 8752"/>
              <a:gd name="T5" fmla="*/ T4 w 6056"/>
              <a:gd name="T6" fmla="+- 0 19786 19559"/>
              <a:gd name="T7" fmla="*/ 19786 h 6484"/>
              <a:gd name="T8" fmla="+- 0 8765 8752"/>
              <a:gd name="T9" fmla="*/ T8 w 6056"/>
              <a:gd name="T10" fmla="+- 0 19713 19559"/>
              <a:gd name="T11" fmla="*/ 19713 h 6484"/>
              <a:gd name="T12" fmla="+- 0 8800 8752"/>
              <a:gd name="T13" fmla="*/ T12 w 6056"/>
              <a:gd name="T14" fmla="+- 0 19651 19559"/>
              <a:gd name="T15" fmla="*/ 19651 h 6484"/>
              <a:gd name="T16" fmla="+- 0 8853 8752"/>
              <a:gd name="T17" fmla="*/ T16 w 6056"/>
              <a:gd name="T18" fmla="+- 0 19602 19559"/>
              <a:gd name="T19" fmla="*/ 19602 h 6484"/>
              <a:gd name="T20" fmla="+- 0 8919 8752"/>
              <a:gd name="T21" fmla="*/ T20 w 6056"/>
              <a:gd name="T22" fmla="+- 0 19570 19559"/>
              <a:gd name="T23" fmla="*/ 19570 h 6484"/>
              <a:gd name="T24" fmla="+- 0 8993 8752"/>
              <a:gd name="T25" fmla="*/ T24 w 6056"/>
              <a:gd name="T26" fmla="+- 0 19559 19559"/>
              <a:gd name="T27" fmla="*/ 19559 h 6484"/>
              <a:gd name="T28" fmla="+- 0 14581 8752"/>
              <a:gd name="T29" fmla="*/ T28 w 6056"/>
              <a:gd name="T30" fmla="+- 0 19559 19559"/>
              <a:gd name="T31" fmla="*/ 19559 h 6484"/>
              <a:gd name="T32" fmla="+- 0 14654 8752"/>
              <a:gd name="T33" fmla="*/ T32 w 6056"/>
              <a:gd name="T34" fmla="+- 0 19570 19559"/>
              <a:gd name="T35" fmla="*/ 19570 h 6484"/>
              <a:gd name="T36" fmla="+- 0 14716 8752"/>
              <a:gd name="T37" fmla="*/ T36 w 6056"/>
              <a:gd name="T38" fmla="+- 0 19602 19559"/>
              <a:gd name="T39" fmla="*/ 19602 h 6484"/>
              <a:gd name="T40" fmla="+- 0 14765 8752"/>
              <a:gd name="T41" fmla="*/ T40 w 6056"/>
              <a:gd name="T42" fmla="+- 0 19651 19559"/>
              <a:gd name="T43" fmla="*/ 19651 h 6484"/>
              <a:gd name="T44" fmla="+- 0 14797 8752"/>
              <a:gd name="T45" fmla="*/ T44 w 6056"/>
              <a:gd name="T46" fmla="+- 0 19713 19559"/>
              <a:gd name="T47" fmla="*/ 19713 h 6484"/>
              <a:gd name="T48" fmla="+- 0 14808 8752"/>
              <a:gd name="T49" fmla="*/ T48 w 6056"/>
              <a:gd name="T50" fmla="+- 0 19786 19559"/>
              <a:gd name="T51" fmla="*/ 19786 h 6484"/>
              <a:gd name="T52" fmla="+- 0 14808 8752"/>
              <a:gd name="T53" fmla="*/ T52 w 6056"/>
              <a:gd name="T54" fmla="+- 0 25810 19559"/>
              <a:gd name="T55" fmla="*/ 25810 h 6484"/>
              <a:gd name="T56" fmla="+- 0 14797 8752"/>
              <a:gd name="T57" fmla="*/ T56 w 6056"/>
              <a:gd name="T58" fmla="+- 0 25884 19559"/>
              <a:gd name="T59" fmla="*/ 25884 h 6484"/>
              <a:gd name="T60" fmla="+- 0 14765 8752"/>
              <a:gd name="T61" fmla="*/ T60 w 6056"/>
              <a:gd name="T62" fmla="+- 0 25948 19559"/>
              <a:gd name="T63" fmla="*/ 25948 h 6484"/>
              <a:gd name="T64" fmla="+- 0 14716 8752"/>
              <a:gd name="T65" fmla="*/ T64 w 6056"/>
              <a:gd name="T66" fmla="+- 0 25998 19559"/>
              <a:gd name="T67" fmla="*/ 25998 h 6484"/>
              <a:gd name="T68" fmla="+- 0 14654 8752"/>
              <a:gd name="T69" fmla="*/ T68 w 6056"/>
              <a:gd name="T70" fmla="+- 0 26031 19559"/>
              <a:gd name="T71" fmla="*/ 26031 h 6484"/>
              <a:gd name="T72" fmla="+- 0 14581 8752"/>
              <a:gd name="T73" fmla="*/ T72 w 6056"/>
              <a:gd name="T74" fmla="+- 0 26043 19559"/>
              <a:gd name="T75" fmla="*/ 26043 h 6484"/>
              <a:gd name="T76" fmla="+- 0 8993 8752"/>
              <a:gd name="T77" fmla="*/ T76 w 6056"/>
              <a:gd name="T78" fmla="+- 0 26043 19559"/>
              <a:gd name="T79" fmla="*/ 26043 h 6484"/>
              <a:gd name="T80" fmla="+- 0 8919 8752"/>
              <a:gd name="T81" fmla="*/ T80 w 6056"/>
              <a:gd name="T82" fmla="+- 0 26031 19559"/>
              <a:gd name="T83" fmla="*/ 26031 h 6484"/>
              <a:gd name="T84" fmla="+- 0 8853 8752"/>
              <a:gd name="T85" fmla="*/ T84 w 6056"/>
              <a:gd name="T86" fmla="+- 0 25998 19559"/>
              <a:gd name="T87" fmla="*/ 25998 h 6484"/>
              <a:gd name="T88" fmla="+- 0 8800 8752"/>
              <a:gd name="T89" fmla="*/ T88 w 6056"/>
              <a:gd name="T90" fmla="+- 0 25948 19559"/>
              <a:gd name="T91" fmla="*/ 25948 h 6484"/>
              <a:gd name="T92" fmla="+- 0 8765 8752"/>
              <a:gd name="T93" fmla="*/ T92 w 6056"/>
              <a:gd name="T94" fmla="+- 0 25884 19559"/>
              <a:gd name="T95" fmla="*/ 25884 h 6484"/>
              <a:gd name="T96" fmla="+- 0 8752 8752"/>
              <a:gd name="T97" fmla="*/ T96 w 6056"/>
              <a:gd name="T98" fmla="+- 0 25810 19559"/>
              <a:gd name="T99" fmla="*/ 25810 h 6484"/>
              <a:gd name="T100" fmla="+- 0 8752 8752"/>
              <a:gd name="T101" fmla="*/ T100 w 6056"/>
              <a:gd name="T102" fmla="+- 0 23112 19559"/>
              <a:gd name="T103" fmla="*/ 23112 h 64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056" h="6484">
                <a:moveTo>
                  <a:pt x="0" y="2307"/>
                </a:moveTo>
                <a:lnTo>
                  <a:pt x="0" y="227"/>
                </a:lnTo>
                <a:lnTo>
                  <a:pt x="13" y="154"/>
                </a:lnTo>
                <a:lnTo>
                  <a:pt x="48" y="92"/>
                </a:lnTo>
                <a:lnTo>
                  <a:pt x="101" y="43"/>
                </a:lnTo>
                <a:lnTo>
                  <a:pt x="167" y="11"/>
                </a:lnTo>
                <a:lnTo>
                  <a:pt x="241" y="0"/>
                </a:lnTo>
                <a:lnTo>
                  <a:pt x="5829" y="0"/>
                </a:lnTo>
                <a:lnTo>
                  <a:pt x="5902" y="11"/>
                </a:lnTo>
                <a:lnTo>
                  <a:pt x="5964" y="43"/>
                </a:lnTo>
                <a:lnTo>
                  <a:pt x="6013" y="92"/>
                </a:lnTo>
                <a:lnTo>
                  <a:pt x="6045" y="154"/>
                </a:lnTo>
                <a:lnTo>
                  <a:pt x="6056" y="227"/>
                </a:lnTo>
                <a:lnTo>
                  <a:pt x="6056" y="6251"/>
                </a:lnTo>
                <a:lnTo>
                  <a:pt x="6045" y="6325"/>
                </a:lnTo>
                <a:lnTo>
                  <a:pt x="6013" y="6389"/>
                </a:lnTo>
                <a:lnTo>
                  <a:pt x="5964" y="6439"/>
                </a:lnTo>
                <a:lnTo>
                  <a:pt x="5902" y="6472"/>
                </a:lnTo>
                <a:lnTo>
                  <a:pt x="5829" y="6484"/>
                </a:lnTo>
                <a:lnTo>
                  <a:pt x="241" y="6484"/>
                </a:lnTo>
                <a:lnTo>
                  <a:pt x="167" y="6472"/>
                </a:lnTo>
                <a:lnTo>
                  <a:pt x="101" y="6439"/>
                </a:lnTo>
                <a:lnTo>
                  <a:pt x="48" y="6389"/>
                </a:lnTo>
                <a:lnTo>
                  <a:pt x="13" y="6325"/>
                </a:lnTo>
                <a:lnTo>
                  <a:pt x="0" y="6251"/>
                </a:lnTo>
                <a:lnTo>
                  <a:pt x="0" y="3553"/>
                </a:lnTo>
              </a:path>
            </a:pathLst>
          </a:custGeom>
          <a:noFill/>
          <a:ln w="12364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 sz="1400">
              <a:solidFill>
                <a:prstClr val="black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95092" y="5782192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635949" y="576680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51%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6419982" y="2707749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16%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45" name="Redondear rectángulo de esquina del mismo lado 88"/>
          <p:cNvSpPr/>
          <p:nvPr/>
        </p:nvSpPr>
        <p:spPr>
          <a:xfrm rot="16200000" flipV="1">
            <a:off x="3197760" y="-2684637"/>
            <a:ext cx="360039" cy="6757120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4" name="CuadroTexto 89"/>
          <p:cNvSpPr txBox="1"/>
          <p:nvPr/>
        </p:nvSpPr>
        <p:spPr>
          <a:xfrm>
            <a:off x="26894" y="542039"/>
            <a:ext cx="6627827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Vocaciones productivas manufactureras, agrícolas y pecuaria de Azuay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9 CuadroTexto"/>
          <p:cNvSpPr txBox="1"/>
          <p:nvPr/>
        </p:nvSpPr>
        <p:spPr>
          <a:xfrm>
            <a:off x="8244720" y="5443222"/>
            <a:ext cx="3947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C" sz="1200" dirty="0" smtClean="0"/>
              <a:t>Eva García Fabre</a:t>
            </a:r>
          </a:p>
          <a:p>
            <a:pPr algn="r"/>
            <a:r>
              <a:rPr lang="es-EC" sz="1200" dirty="0" smtClean="0"/>
              <a:t>Ministra de Industrias y Productividad</a:t>
            </a:r>
          </a:p>
          <a:p>
            <a:pPr algn="r"/>
            <a:r>
              <a:rPr lang="es-EC" sz="1200" dirty="0" smtClean="0">
                <a:hlinkClick r:id="rId7"/>
              </a:rPr>
              <a:t>egarcia@mipro.gob.ec</a:t>
            </a:r>
            <a:r>
              <a:rPr lang="es-EC" sz="1200" dirty="0" smtClean="0"/>
              <a:t> </a:t>
            </a:r>
          </a:p>
          <a:p>
            <a:pPr algn="r"/>
            <a:endParaRPr lang="es-EC" sz="1200" dirty="0" smtClean="0"/>
          </a:p>
          <a:p>
            <a:pPr algn="r"/>
            <a:r>
              <a:rPr lang="es-EC" sz="1200" dirty="0" smtClean="0"/>
              <a:t>Alexandra Palacios </a:t>
            </a:r>
            <a:r>
              <a:rPr lang="es-EC" sz="1200" dirty="0" smtClean="0"/>
              <a:t>Bernal</a:t>
            </a:r>
            <a:endParaRPr lang="es-EC" sz="1200" dirty="0" smtClean="0"/>
          </a:p>
          <a:p>
            <a:pPr algn="r"/>
            <a:r>
              <a:rPr lang="es-MX" sz="1200" dirty="0" smtClean="0"/>
              <a:t>Coordinadora </a:t>
            </a:r>
            <a:r>
              <a:rPr lang="es-MX" sz="1200" dirty="0" smtClean="0"/>
              <a:t>CGEPMI</a:t>
            </a:r>
            <a:endParaRPr lang="es-EC" sz="1200" dirty="0" smtClean="0"/>
          </a:p>
          <a:p>
            <a:pPr algn="r"/>
            <a:r>
              <a:rPr lang="es-EC" sz="1200" dirty="0" smtClean="0">
                <a:hlinkClick r:id="rId7"/>
              </a:rPr>
              <a:t>mpalacios@mipro.gob.ec</a:t>
            </a:r>
            <a:endParaRPr lang="es-EC" sz="1200" dirty="0"/>
          </a:p>
        </p:txBody>
      </p:sp>
    </p:spTree>
    <p:extLst>
      <p:ext uri="{BB962C8B-B14F-4D97-AF65-F5344CB8AC3E}">
        <p14:creationId xmlns:p14="http://schemas.microsoft.com/office/powerpoint/2010/main" xmlns="" val="820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774</Words>
  <Application>Microsoft Office PowerPoint</Application>
  <PresentationFormat>Personalizado</PresentationFormat>
  <Paragraphs>218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2_Tema de Office</vt:lpstr>
      <vt:lpstr>3_Tema de Office</vt:lpstr>
      <vt:lpstr>4_Tema de Office</vt:lpstr>
      <vt:lpstr>5_Tema de Office</vt:lpstr>
      <vt:lpstr>6_Tema de Office</vt:lpstr>
      <vt:lpstr>Caracterización Provincia Azuay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CARACTERIZACION ZONA 5</dc:title>
  <dc:creator>Geovanna E. Espín Ruiz</dc:creator>
  <cp:lastModifiedBy>mpalacios</cp:lastModifiedBy>
  <cp:revision>70</cp:revision>
  <dcterms:created xsi:type="dcterms:W3CDTF">2018-06-07T21:40:29Z</dcterms:created>
  <dcterms:modified xsi:type="dcterms:W3CDTF">2018-08-29T20:21:38Z</dcterms:modified>
</cp:coreProperties>
</file>