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diagrams/colors11.xml" ContentType="application/vnd.openxmlformats-officedocument.drawingml.diagramColors+xml"/>
  <Override PartName="/ppt/charts/colors6.xml" ContentType="application/vnd.ms-office.chartcolorstyl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charts/style11.xml" ContentType="application/vnd.ms-office.chartstyle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charts/colors12.xml" ContentType="application/vnd.ms-office.chartcolorstyle+xml"/>
  <Override PartName="/ppt/charts/chart7.xml" ContentType="application/vnd.openxmlformats-officedocument.drawingml.char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drawing14.xml" ContentType="application/vnd.ms-office.drawingml.diagramDrawing+xml"/>
  <Override PartName="/ppt/charts/style9.xml" ContentType="application/vnd.ms-office.chart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charts/style5.xml" ContentType="application/vnd.ms-office.chartstyle+xml"/>
  <Override PartName="/ppt/diagrams/drawing7.xml" ContentType="application/vnd.ms-office.drawingml.diagramDrawing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charts/style1.xml" ContentType="application/vnd.ms-office.chartstyl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13.xml" ContentType="application/vnd.ms-office.chartcolorstyle+xml"/>
  <Override PartName="/ppt/charts/colors3.xml" ContentType="application/vnd.ms-office.chartcolorstyle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charts/chart8.xml" ContentType="application/vnd.openxmlformats-officedocument.drawingml.char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charts/chart4.xml" ContentType="application/vnd.openxmlformats-officedocument.drawingml.chart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charts/style6.xml" ContentType="application/vnd.ms-office.chartstyle+xml"/>
  <Override PartName="/ppt/diagrams/drawing11.xml" ContentType="application/vnd.ms-office.drawingml.diagramDrawing+xml"/>
  <Override PartName="/ppt/slideMasters/slideMaster5.xml" ContentType="application/vnd.openxmlformats-officedocument.presentationml.slide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diagrams/data15.xml" ContentType="application/vnd.openxmlformats-officedocument.drawingml.diagramData+xml"/>
  <Override PartName="/ppt/charts/style13.xml" ContentType="application/vnd.ms-office.chartstyl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diagrams/data11.xml" ContentType="application/vnd.openxmlformats-officedocument.drawingml.diagramData+xml"/>
  <Override PartName="/ppt/charts/colors4.xml" ContentType="application/vnd.ms-office.chartcolorstyl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charts/style7.xml" ContentType="application/vnd.ms-office.chartstyle+xml"/>
  <Override PartName="/ppt/diagrams/drawing9.xml" ContentType="application/vnd.ms-office.drawingml.diagramDrawing+xml"/>
  <Override PartName="/ppt/charts/colors10.xml" ContentType="application/vnd.ms-office.chartcolorstyle+xml"/>
  <Override PartName="/ppt/diagrams/colors6.xml" ContentType="application/vnd.openxmlformats-officedocument.drawingml.diagramColors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charts/style3.xml" ContentType="application/vnd.ms-office.chartstyl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charts/colors9.xml" ContentType="application/vnd.ms-office.chartcolorstyl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drawings/drawing1.xml" ContentType="application/vnd.openxmlformats-officedocument.drawingml.chartshapes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charts/colors5.xml" ContentType="application/vnd.ms-office.chartcolorstyle+xml"/>
  <Override PartName="/ppt/charts/style10.xml" ContentType="application/vnd.ms-office.chartstyl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diagrams/data9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charts/chart12.xml" ContentType="application/vnd.openxmlformats-officedocument.drawingml.chart+xml"/>
  <Override PartName="/ppt/charts/colors11.xml" ContentType="application/vnd.ms-office.chartcolor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charts/style8.xml" ContentType="application/vnd.ms-office.chartstyl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charts/style4.xml" ContentType="application/vnd.ms-office.chartstyle+xml"/>
  <Override PartName="/ppt/slideLayouts/slideLayout39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8"/>
  </p:notesMasterIdLst>
  <p:sldIdLst>
    <p:sldId id="261" r:id="rId6"/>
    <p:sldId id="270" r:id="rId7"/>
    <p:sldId id="262" r:id="rId8"/>
    <p:sldId id="263" r:id="rId9"/>
    <p:sldId id="264" r:id="rId10"/>
    <p:sldId id="266" r:id="rId11"/>
    <p:sldId id="267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684" y="-1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gespin\Desktop\PPT%20Cantones\base_cantones101_102_2007_201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espin\Desktop\Caracterizacion%20y%20cifras%20productivas\Provincias%20graf\Zona%203\Cotopaxi_graf.xlsx" TargetMode="External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gespin\Desktop\Caracterizacion%20y%20cifras%20productivas\Provincias%20graf\Zona%205\Gal&#225;pagos_graf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gespin\Desktop\Caracterizacion%20y%20cifras%20productivas\Provincias%20graf\Zona%203\Cotopaxi_gra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1.8572114176625198E-2"/>
          <c:y val="2.6987956761535651E-2"/>
          <c:w val="0.96285577164674963"/>
          <c:h val="0.7799890002004638"/>
        </c:manualLayout>
      </c:layout>
      <c:barChart>
        <c:barDir val="col"/>
        <c:grouping val="clustered"/>
        <c:ser>
          <c:idx val="0"/>
          <c:order val="0"/>
          <c:tx>
            <c:strRef>
              <c:f>Población!$B$12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Población!$C$12:$K$12</c:f>
              <c:numCache>
                <c:formatCode>_ * #,##0_ ;_ * \-#,##0_ ;_ * "-"??_ ;_ @_ </c:formatCode>
                <c:ptCount val="9"/>
                <c:pt idx="0">
                  <c:v>299702</c:v>
                </c:pt>
                <c:pt idx="1">
                  <c:v>302738</c:v>
                </c:pt>
                <c:pt idx="2">
                  <c:v>305669</c:v>
                </c:pt>
                <c:pt idx="3">
                  <c:v>308470</c:v>
                </c:pt>
                <c:pt idx="4">
                  <c:v>311132</c:v>
                </c:pt>
                <c:pt idx="5">
                  <c:v>313636</c:v>
                </c:pt>
                <c:pt idx="6">
                  <c:v>315971</c:v>
                </c:pt>
                <c:pt idx="7">
                  <c:v>318134</c:v>
                </c:pt>
                <c:pt idx="8">
                  <c:v>320109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54-40E9-9F46-37D5912B92E3}"/>
            </c:ext>
          </c:extLst>
        </c:ser>
        <c:ser>
          <c:idx val="1"/>
          <c:order val="1"/>
          <c:tx>
            <c:strRef>
              <c:f>Población!$B$13</c:f>
              <c:strCache>
                <c:ptCount val="1"/>
                <c:pt idx="0">
                  <c:v>urbano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Población!$C$13:$K$13</c:f>
              <c:numCache>
                <c:formatCode>_ * #,##0_ ;_ * \-#,##0_ ;_ * "-"??_ ;_ @_ </c:formatCode>
                <c:ptCount val="9"/>
                <c:pt idx="0">
                  <c:v>124961</c:v>
                </c:pt>
                <c:pt idx="1">
                  <c:v>128505</c:v>
                </c:pt>
                <c:pt idx="2">
                  <c:v>132157</c:v>
                </c:pt>
                <c:pt idx="3">
                  <c:v>135928</c:v>
                </c:pt>
                <c:pt idx="4">
                  <c:v>139789</c:v>
                </c:pt>
                <c:pt idx="5">
                  <c:v>143768</c:v>
                </c:pt>
                <c:pt idx="6">
                  <c:v>147848</c:v>
                </c:pt>
                <c:pt idx="7">
                  <c:v>152033</c:v>
                </c:pt>
                <c:pt idx="8">
                  <c:v>156319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54-40E9-9F46-37D5912B92E3}"/>
            </c:ext>
          </c:extLst>
        </c:ser>
        <c:dLbls/>
        <c:gapWidth val="50"/>
        <c:axId val="82732544"/>
        <c:axId val="82734080"/>
      </c:barChart>
      <c:catAx>
        <c:axId val="827325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82734080"/>
        <c:crosses val="autoZero"/>
        <c:auto val="1"/>
        <c:lblAlgn val="ctr"/>
        <c:lblOffset val="100"/>
      </c:catAx>
      <c:valAx>
        <c:axId val="82734080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82732544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207838009193223"/>
          <c:y val="0.89786346884332469"/>
          <c:w val="0.25584304168647964"/>
          <c:h val="0.102136531156675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727043461204358"/>
          <c:y val="2.8052999399171483E-2"/>
          <c:w val="0.89272956538795634"/>
          <c:h val="0.7771961875096467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Totales'!$B$41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Totales'!$F$41:$N$41</c:f>
              <c:numCache>
                <c:formatCode>0%</c:formatCode>
                <c:ptCount val="9"/>
                <c:pt idx="0">
                  <c:v>0.44246980794191765</c:v>
                </c:pt>
                <c:pt idx="1">
                  <c:v>0.44184981006971968</c:v>
                </c:pt>
                <c:pt idx="2">
                  <c:v>0.43805920473184207</c:v>
                </c:pt>
                <c:pt idx="3">
                  <c:v>0.40432287302411329</c:v>
                </c:pt>
                <c:pt idx="4">
                  <c:v>0.42756260486926245</c:v>
                </c:pt>
                <c:pt idx="5">
                  <c:v>0.43522005619440091</c:v>
                </c:pt>
                <c:pt idx="6">
                  <c:v>0.43294100135768221</c:v>
                </c:pt>
                <c:pt idx="7">
                  <c:v>0.43155802070393501</c:v>
                </c:pt>
                <c:pt idx="8">
                  <c:v>0.43182042078132005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Totales'!$C$41:$N$41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Totales'!$B$42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Totales'!$F$42:$N$42</c:f>
              <c:numCache>
                <c:formatCode>0%</c:formatCode>
                <c:ptCount val="9"/>
                <c:pt idx="0">
                  <c:v>0.24387674153349923</c:v>
                </c:pt>
                <c:pt idx="1">
                  <c:v>0.24284898835500868</c:v>
                </c:pt>
                <c:pt idx="2">
                  <c:v>0.2081894303441725</c:v>
                </c:pt>
                <c:pt idx="3">
                  <c:v>0.1886637065258181</c:v>
                </c:pt>
                <c:pt idx="4">
                  <c:v>0.21025152575767209</c:v>
                </c:pt>
                <c:pt idx="5">
                  <c:v>0.21479682204639713</c:v>
                </c:pt>
                <c:pt idx="6">
                  <c:v>0.22151479189983922</c:v>
                </c:pt>
                <c:pt idx="7">
                  <c:v>0.21865183887168321</c:v>
                </c:pt>
                <c:pt idx="8">
                  <c:v>0.2163037446438979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Totales'!$C$42:$N$42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Totales'!$B$43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Totales'!$F$43:$N$43</c:f>
              <c:numCache>
                <c:formatCode>0%</c:formatCode>
                <c:ptCount val="9"/>
                <c:pt idx="0">
                  <c:v>0.11876808675187819</c:v>
                </c:pt>
                <c:pt idx="1">
                  <c:v>0.10951722511307214</c:v>
                </c:pt>
                <c:pt idx="2">
                  <c:v>9.7909763597209584E-2</c:v>
                </c:pt>
                <c:pt idx="3">
                  <c:v>0.19320097579869108</c:v>
                </c:pt>
                <c:pt idx="4">
                  <c:v>0.12962199231953117</c:v>
                </c:pt>
                <c:pt idx="5">
                  <c:v>0.13207829150513983</c:v>
                </c:pt>
                <c:pt idx="6">
                  <c:v>0.13439400165393978</c:v>
                </c:pt>
                <c:pt idx="7">
                  <c:v>0.13334189104216898</c:v>
                </c:pt>
                <c:pt idx="8">
                  <c:v>0.13235904413019495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Totales'!$C$43:$N$43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Totales'!$B$44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Totales'!$F$44:$N$44</c:f>
              <c:numCache>
                <c:formatCode>0%</c:formatCode>
                <c:ptCount val="9"/>
                <c:pt idx="0">
                  <c:v>5.5111981212901076E-2</c:v>
                </c:pt>
                <c:pt idx="1">
                  <c:v>6.0219212505681081E-2</c:v>
                </c:pt>
                <c:pt idx="2">
                  <c:v>6.4978115014478185E-2</c:v>
                </c:pt>
                <c:pt idx="3">
                  <c:v>6.3440513839954818E-2</c:v>
                </c:pt>
                <c:pt idx="4">
                  <c:v>7.1750575668961328E-2</c:v>
                </c:pt>
                <c:pt idx="5">
                  <c:v>7.2512465214150307E-2</c:v>
                </c:pt>
                <c:pt idx="6">
                  <c:v>6.6262411134060395E-2</c:v>
                </c:pt>
                <c:pt idx="7">
                  <c:v>6.8932400171000302E-2</c:v>
                </c:pt>
                <c:pt idx="8">
                  <c:v>6.9864463047043093E-2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Totales'!$C$44:$N$44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Totales'!$B$45</c:f>
              <c:strCache>
                <c:ptCount val="1"/>
                <c:pt idx="0">
                  <c:v>Activ.financieras y de seguros</c:v>
                </c:pt>
              </c:strCache>
            </c:strRef>
          </c:tx>
          <c:spPr>
            <a:solidFill>
              <a:srgbClr val="8497B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Totales'!$F$45:$N$45</c:f>
              <c:numCache>
                <c:formatCode>0%</c:formatCode>
                <c:ptCount val="9"/>
                <c:pt idx="0">
                  <c:v>2.0616860472297091E-2</c:v>
                </c:pt>
                <c:pt idx="1">
                  <c:v>2.236069066910111E-2</c:v>
                </c:pt>
                <c:pt idx="2">
                  <c:v>2.4857937873241344E-2</c:v>
                </c:pt>
                <c:pt idx="3">
                  <c:v>2.4002009023111122E-2</c:v>
                </c:pt>
                <c:pt idx="4">
                  <c:v>2.9799240404601499E-2</c:v>
                </c:pt>
                <c:pt idx="5">
                  <c:v>3.4082772995691998E-2</c:v>
                </c:pt>
                <c:pt idx="6">
                  <c:v>4.0143325121455305E-2</c:v>
                </c:pt>
                <c:pt idx="7">
                  <c:v>3.6362761349398545E-2</c:v>
                </c:pt>
                <c:pt idx="8">
                  <c:v>3.5097024967786841E-2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Totales'!$C$45:$N$45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Totales'!$B$66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cat>
            <c:strRef>
              <c:f>'Ventas Totales'!$F$40:$N$40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Totales'!$C$40:$N$40</c15:sqref>
                  </c15:fullRef>
                </c:ext>
              </c:extLst>
            </c:strRef>
          </c:cat>
          <c:val>
            <c:numRef>
              <c:f>'Ventas Totales'!$F$64:$N$64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Totales'!$C$64:$N$64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83642368"/>
        <c:axId val="18403264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Totales'!$B$46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'Ventas Totales'!$C$40:$N$40</c15:sqref>
                        </c15:fullRef>
                        <c15:formulaRef>
                          <c15:sqref>'Ventas Totales'!$F$40:$N$40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'Ventas Totales'!$C$46:$L$46</c15:sqref>
                        </c15:fullRef>
                        <c15:formulaRef>
                          <c15:sqref>'Ventas Totales'!$F$46:$L$46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1.6235587414647656E-2</c:v>
                      </c:pt>
                      <c:pt idx="1">
                        <c:v>1.9163997618855375E-2</c:v>
                      </c:pt>
                      <c:pt idx="2">
                        <c:v>2.4272168099565901E-2</c:v>
                      </c:pt>
                      <c:pt idx="3">
                        <c:v>1.9412706281113953E-2</c:v>
                      </c:pt>
                      <c:pt idx="4">
                        <c:v>2.3251871422288659E-2</c:v>
                      </c:pt>
                      <c:pt idx="5">
                        <c:v>3.0887329325111835E-2</c:v>
                      </c:pt>
                      <c:pt idx="6">
                        <c:v>2.2277942357723464E-2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Totales'!$B$47</c15:sqref>
                        </c15:formulaRef>
                      </c:ext>
                    </c:extLst>
                    <c:strCache>
                      <c:ptCount val="1"/>
                      <c:pt idx="0">
                        <c:v>Construcción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'Ventas Totales'!$C$40:$N$40</c15:sqref>
                        </c15:fullRef>
                        <c15:formulaRef>
                          <c15:sqref>'Ventas Totales'!$F$40:$N$40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'Ventas Totales'!$C$47:$L$47</c15:sqref>
                        </c15:fullRef>
                        <c15:formulaRef>
                          <c15:sqref>'Ventas Totales'!$F$47:$L$47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1.1545373148169431E-2</c:v>
                      </c:pt>
                      <c:pt idx="1">
                        <c:v>1.8206070951406469E-2</c:v>
                      </c:pt>
                      <c:pt idx="2">
                        <c:v>2.8889828553465897E-2</c:v>
                      </c:pt>
                      <c:pt idx="3">
                        <c:v>3.1338942591147959E-2</c:v>
                      </c:pt>
                      <c:pt idx="4">
                        <c:v>2.5357551345637105E-2</c:v>
                      </c:pt>
                      <c:pt idx="5">
                        <c:v>2.3511320522255925E-2</c:v>
                      </c:pt>
                      <c:pt idx="6">
                        <c:v>2.1492733479253439E-2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8364236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84032640"/>
        <c:crosses val="autoZero"/>
        <c:auto val="1"/>
        <c:lblAlgn val="ctr"/>
        <c:lblOffset val="100"/>
      </c:catAx>
      <c:valAx>
        <c:axId val="184032640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8364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841487906410828E-3"/>
          <c:y val="0.83728073882351017"/>
          <c:w val="0.99851585120935882"/>
          <c:h val="0.157670357750252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4"/>
  <c:chart>
    <c:autoTitleDeleted val="1"/>
    <c:plotArea>
      <c:layout>
        <c:manualLayout>
          <c:layoutTarget val="inner"/>
          <c:xMode val="edge"/>
          <c:yMode val="edge"/>
          <c:x val="8.6614307397882853E-2"/>
          <c:y val="1.6137566137566139E-3"/>
          <c:w val="0.95826163721013713"/>
          <c:h val="0.83537786943298742"/>
        </c:manualLayout>
      </c:layout>
      <c:barChart>
        <c:barDir val="col"/>
        <c:grouping val="clustered"/>
        <c:ser>
          <c:idx val="2"/>
          <c:order val="0"/>
          <c:tx>
            <c:strRef>
              <c:f>'Estructura de las Empresas'!$B$70</c:f>
              <c:strCache>
                <c:ptCount val="1"/>
                <c:pt idx="0">
                  <c:v>Total establecimientos económicos Provincia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3"/>
              <c:layout>
                <c:manualLayout>
                  <c:x val="-3.4594693267696762E-3"/>
                  <c:y val="-8.4666083815783735E-4"/>
                </c:manualLayout>
              </c:layout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CCA-49D5-8F7A-C5D7F556DFB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Empresas'!$F$70:$N$70</c:f>
              <c:numCache>
                <c:formatCode>#,##0</c:formatCode>
                <c:ptCount val="9"/>
                <c:pt idx="0">
                  <c:v>15329</c:v>
                </c:pt>
                <c:pt idx="1">
                  <c:v>18656</c:v>
                </c:pt>
                <c:pt idx="2">
                  <c:v>21796</c:v>
                </c:pt>
                <c:pt idx="3">
                  <c:v>25112</c:v>
                </c:pt>
                <c:pt idx="4">
                  <c:v>25860</c:v>
                </c:pt>
                <c:pt idx="5">
                  <c:v>26102</c:v>
                </c:pt>
                <c:pt idx="6">
                  <c:v>26205</c:v>
                </c:pt>
                <c:pt idx="7">
                  <c:v>25437</c:v>
                </c:pt>
                <c:pt idx="8">
                  <c:v>24691.508070978816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Empresas'!$C$70:$N$70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C3-4784-9060-6C8A837D5FF2}"/>
            </c:ext>
          </c:extLst>
        </c:ser>
        <c:dLbls/>
        <c:gapWidth val="50"/>
        <c:axId val="222995584"/>
        <c:axId val="223049984"/>
      </c:barChart>
      <c:lineChart>
        <c:grouping val="standard"/>
        <c:ser>
          <c:idx val="0"/>
          <c:order val="1"/>
          <c:tx>
            <c:strRef>
              <c:f>'Estructura de las Empresas'!$B$71</c:f>
              <c:strCache>
                <c:ptCount val="1"/>
                <c:pt idx="0">
                  <c:v>Participación en el total nacional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diamond"/>
            <c:size val="11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2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Empresas'!$F$43:$N$43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Empresas'!$C$43:$N$43</c15:sqref>
                  </c15:fullRef>
                </c:ext>
              </c:extLst>
            </c:strRef>
          </c:cat>
          <c:val>
            <c:numRef>
              <c:f>'Estructura de las Empresas'!$F$71:$N$71</c:f>
              <c:numCache>
                <c:formatCode>0%</c:formatCode>
                <c:ptCount val="9"/>
                <c:pt idx="0">
                  <c:v>2.780513730248994E-2</c:v>
                </c:pt>
                <c:pt idx="1">
                  <c:v>2.9402910976445842E-2</c:v>
                </c:pt>
                <c:pt idx="2">
                  <c:v>2.9870914779634175E-2</c:v>
                </c:pt>
                <c:pt idx="3">
                  <c:v>3.1009092065342355E-2</c:v>
                </c:pt>
                <c:pt idx="4">
                  <c:v>3.0659135853405232E-2</c:v>
                </c:pt>
                <c:pt idx="5">
                  <c:v>3.0864117241550568E-2</c:v>
                </c:pt>
                <c:pt idx="6">
                  <c:v>3.0762602630052847E-2</c:v>
                </c:pt>
                <c:pt idx="7">
                  <c:v>2.9973134117314362E-2</c:v>
                </c:pt>
                <c:pt idx="8">
                  <c:v>2.9203925936255235E-2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Empresas'!$C$71:$N$71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C3-4784-9060-6C8A837D5FF2}"/>
            </c:ext>
          </c:extLst>
        </c:ser>
        <c:dLbls/>
        <c:marker val="1"/>
        <c:axId val="225602944"/>
        <c:axId val="223116288"/>
      </c:lineChart>
      <c:catAx>
        <c:axId val="222995584"/>
        <c:scaling>
          <c:orientation val="minMax"/>
        </c:scaling>
        <c:axPos val="b"/>
        <c:numFmt formatCode="General" sourceLinked="1"/>
        <c:maj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3049984"/>
        <c:crosses val="autoZero"/>
        <c:auto val="1"/>
        <c:lblAlgn val="ctr"/>
        <c:lblOffset val="100"/>
      </c:catAx>
      <c:valAx>
        <c:axId val="223049984"/>
        <c:scaling>
          <c:orientation val="minMax"/>
          <c:min val="0"/>
        </c:scaling>
        <c:axPos val="l"/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2995584"/>
        <c:crosses val="autoZero"/>
        <c:crossBetween val="between"/>
      </c:valAx>
      <c:valAx>
        <c:axId val="223116288"/>
        <c:scaling>
          <c:orientation val="minMax"/>
          <c:max val="3.4000000000000009E-2"/>
          <c:min val="2.6000000000000009E-2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5602944"/>
        <c:crosses val="max"/>
        <c:crossBetween val="between"/>
      </c:valAx>
      <c:catAx>
        <c:axId val="225602944"/>
        <c:scaling>
          <c:orientation val="minMax"/>
        </c:scaling>
        <c:delete val="1"/>
        <c:axPos val="b"/>
        <c:numFmt formatCode="General" sourceLinked="1"/>
        <c:tickLblPos val="nextTo"/>
        <c:crossAx val="223116288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871391076115474"/>
          <c:w val="1"/>
          <c:h val="4.541300147768042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543730454631427"/>
          <c:y val="2.6405282786502973E-2"/>
          <c:w val="0.88554105855254805"/>
          <c:h val="0.79829154191616769"/>
        </c:manualLayout>
      </c:layout>
      <c:barChart>
        <c:barDir val="bar"/>
        <c:grouping val="stacked"/>
        <c:ser>
          <c:idx val="10"/>
          <c:order val="0"/>
          <c:tx>
            <c:strRef>
              <c:f>'Estructura de las Empresas'!$B$79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Empresas'!$F$79:$N$79</c:f>
              <c:numCache>
                <c:formatCode>0%</c:formatCode>
                <c:ptCount val="9"/>
                <c:pt idx="0">
                  <c:v>0.34581512166481837</c:v>
                </c:pt>
                <c:pt idx="1">
                  <c:v>0.33147512864494</c:v>
                </c:pt>
                <c:pt idx="2">
                  <c:v>0.32524316388328139</c:v>
                </c:pt>
                <c:pt idx="3">
                  <c:v>0.31666135712010196</c:v>
                </c:pt>
                <c:pt idx="4">
                  <c:v>0.34149265274555296</c:v>
                </c:pt>
                <c:pt idx="5">
                  <c:v>0.35522182208259906</c:v>
                </c:pt>
                <c:pt idx="6">
                  <c:v>0.3560007632131274</c:v>
                </c:pt>
                <c:pt idx="7">
                  <c:v>0.34363329008924015</c:v>
                </c:pt>
                <c:pt idx="8">
                  <c:v>0.34908713203262981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B9-4F4F-AD56-8C44A91CA963}"/>
            </c:ext>
          </c:extLst>
        </c:ser>
        <c:ser>
          <c:idx val="0"/>
          <c:order val="1"/>
          <c:tx>
            <c:strRef>
              <c:f>'Estructura de las Empresas'!$B$80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Empresas'!$F$80:$N$80</c:f>
              <c:numCache>
                <c:formatCode>0%</c:formatCode>
                <c:ptCount val="9"/>
                <c:pt idx="0">
                  <c:v>0.13451627633896537</c:v>
                </c:pt>
                <c:pt idx="1">
                  <c:v>0.12258790737564321</c:v>
                </c:pt>
                <c:pt idx="2">
                  <c:v>0.11080014681592953</c:v>
                </c:pt>
                <c:pt idx="3">
                  <c:v>0.13698630136986303</c:v>
                </c:pt>
                <c:pt idx="4">
                  <c:v>0.15866202629543696</c:v>
                </c:pt>
                <c:pt idx="5">
                  <c:v>0.18228488238449167</c:v>
                </c:pt>
                <c:pt idx="6">
                  <c:v>0.18206449150925402</c:v>
                </c:pt>
                <c:pt idx="7">
                  <c:v>0.17415575736132408</c:v>
                </c:pt>
                <c:pt idx="8">
                  <c:v>0.17429178938762671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Empresas'!$C$80:$N$80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B9-4F4F-AD56-8C44A91CA963}"/>
            </c:ext>
          </c:extLst>
        </c:ser>
        <c:ser>
          <c:idx val="1"/>
          <c:order val="2"/>
          <c:tx>
            <c:strRef>
              <c:f>'Estructura de las Empresas'!$B$81</c:f>
              <c:strCache>
                <c:ptCount val="1"/>
                <c:pt idx="0">
                  <c:v>Agricultura, ganadería y pesca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Empresas'!$F$81:$N$81</c:f>
              <c:numCache>
                <c:formatCode>0%</c:formatCode>
                <c:ptCount val="9"/>
                <c:pt idx="0">
                  <c:v>0.10033270272033402</c:v>
                </c:pt>
                <c:pt idx="1">
                  <c:v>0.12934176672384218</c:v>
                </c:pt>
                <c:pt idx="2">
                  <c:v>0.14190677188474948</c:v>
                </c:pt>
                <c:pt idx="3">
                  <c:v>0.16486142083466071</c:v>
                </c:pt>
                <c:pt idx="4">
                  <c:v>0.14648105181747878</c:v>
                </c:pt>
                <c:pt idx="5">
                  <c:v>0.14278599341046669</c:v>
                </c:pt>
                <c:pt idx="6">
                  <c:v>0.14249189086052286</c:v>
                </c:pt>
                <c:pt idx="7">
                  <c:v>0.1381059087156504</c:v>
                </c:pt>
                <c:pt idx="8">
                  <c:v>0.1424662112010297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Empresas'!$C$81:$N$81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B9-4F4F-AD56-8C44A91CA963}"/>
            </c:ext>
          </c:extLst>
        </c:ser>
        <c:ser>
          <c:idx val="2"/>
          <c:order val="3"/>
          <c:tx>
            <c:strRef>
              <c:f>'Estructura de las Empresas'!$B$82</c:f>
              <c:strCache>
                <c:ptCount val="1"/>
                <c:pt idx="0">
                  <c:v>Manufactura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Empresas'!$F$82:$N$82</c:f>
              <c:numCache>
                <c:formatCode>0%</c:formatCode>
                <c:ptCount val="9"/>
                <c:pt idx="0">
                  <c:v>7.5216909126492287E-2</c:v>
                </c:pt>
                <c:pt idx="1">
                  <c:v>7.4024442538593499E-2</c:v>
                </c:pt>
                <c:pt idx="2">
                  <c:v>7.1756285556982935E-2</c:v>
                </c:pt>
                <c:pt idx="3">
                  <c:v>7.3948709780184765E-2</c:v>
                </c:pt>
                <c:pt idx="4">
                  <c:v>7.5444702242846093E-2</c:v>
                </c:pt>
                <c:pt idx="5">
                  <c:v>8.0683472530840558E-2</c:v>
                </c:pt>
                <c:pt idx="6">
                  <c:v>8.0518984926540721E-2</c:v>
                </c:pt>
                <c:pt idx="7">
                  <c:v>8.4011479341117273E-2</c:v>
                </c:pt>
                <c:pt idx="8">
                  <c:v>8.0164659760336182E-2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Empresas'!$C$82:$N$82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5B9-4F4F-AD56-8C44A91CA963}"/>
            </c:ext>
          </c:extLst>
        </c:ser>
        <c:ser>
          <c:idx val="3"/>
          <c:order val="4"/>
          <c:tx>
            <c:strRef>
              <c:f>'Estructura de las Empresas'!$B$83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Empresas'!$F$83:$N$83</c:f>
              <c:numCache>
                <c:formatCode>0%</c:formatCode>
                <c:ptCount val="9"/>
                <c:pt idx="0">
                  <c:v>5.9103659729923687E-2</c:v>
                </c:pt>
                <c:pt idx="1">
                  <c:v>5.6764579759862786E-2</c:v>
                </c:pt>
                <c:pt idx="2">
                  <c:v>5.6615892824371454E-2</c:v>
                </c:pt>
                <c:pt idx="3">
                  <c:v>5.3241478177763611E-2</c:v>
                </c:pt>
                <c:pt idx="4">
                  <c:v>4.8414539829853068E-2</c:v>
                </c:pt>
                <c:pt idx="5">
                  <c:v>5.8807754195080837E-2</c:v>
                </c:pt>
                <c:pt idx="6">
                  <c:v>5.8843732112192328E-2</c:v>
                </c:pt>
                <c:pt idx="7">
                  <c:v>5.9087156504304753E-2</c:v>
                </c:pt>
                <c:pt idx="8">
                  <c:v>5.6288295660357729E-2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Empresas'!$C$83:$N$83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5B9-4F4F-AD56-8C44A91CA963}"/>
            </c:ext>
          </c:extLst>
        </c:ser>
        <c:ser>
          <c:idx val="6"/>
          <c:order val="5"/>
          <c:tx>
            <c:strRef>
              <c:f>'Estructura de las Empresas'!$A$105</c:f>
              <c:strCache>
                <c:ptCount val="1"/>
                <c:pt idx="0">
                  <c:v>Otros sectores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'Estructura de las Empresas'!$F$78:$N$78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'Estructura de las Empresas'!$C$78:$N$78</c15:sqref>
                  </c15:fullRef>
                </c:ext>
              </c:extLst>
            </c:strRef>
          </c:cat>
          <c:val>
            <c:numRef>
              <c:f>'Estructura de las Empresas'!$F$107:$N$107</c:f>
              <c:numCache>
                <c:formatCode>0%</c:formatCode>
                <c:ptCount val="9"/>
                <c:pt idx="0">
                  <c:v>0.28501533041946636</c:v>
                </c:pt>
                <c:pt idx="1">
                  <c:v>0.28580617495711846</c:v>
                </c:pt>
                <c:pt idx="2">
                  <c:v>0.29367773903468536</c:v>
                </c:pt>
                <c:pt idx="3">
                  <c:v>0.25430073271742598</c:v>
                </c:pt>
                <c:pt idx="4">
                  <c:v>0.22950502706883216</c:v>
                </c:pt>
                <c:pt idx="5">
                  <c:v>0.18021607539652143</c:v>
                </c:pt>
                <c:pt idx="6">
                  <c:v>0.18008013737836293</c:v>
                </c:pt>
                <c:pt idx="7">
                  <c:v>0.20100640798836344</c:v>
                </c:pt>
                <c:pt idx="8">
                  <c:v>0.19770191195801992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'Estructura de las Empresas'!$C$107:$N$107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5B9-4F4F-AD56-8C44A91CA963}"/>
            </c:ext>
          </c:extLst>
        </c:ser>
        <c:dLbls/>
        <c:gapWidth val="50"/>
        <c:overlap val="100"/>
        <c:axId val="234230912"/>
        <c:axId val="23464051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4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'Estructura de las Empresas'!$B$84</c15:sqref>
                        </c15:formulaRef>
                      </c:ext>
                    </c:extLst>
                    <c:strCache>
                      <c:ptCount val="1"/>
                      <c:pt idx="0">
                        <c:v>Sin actividad económica - ciiu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'Estructura de las Empresas'!$C$78:$N$78</c15:sqref>
                        </c15:fullRef>
                        <c15:formulaRef>
                          <c15:sqref>'Estructura de las Empresas'!$F$78:$N$78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'Estructura de las Empresas'!$C$84:$L$84</c15:sqref>
                        </c15:fullRef>
                        <c15:formulaRef>
                          <c15:sqref>'Estructura de las Empresas'!$F$84:$L$84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0.14201839650335965</c:v>
                      </c:pt>
                      <c:pt idx="1">
                        <c:v>0.15308747855917668</c:v>
                      </c:pt>
                      <c:pt idx="2">
                        <c:v>0.16548908056524134</c:v>
                      </c:pt>
                      <c:pt idx="3">
                        <c:v>0.11408888180949348</c:v>
                      </c:pt>
                      <c:pt idx="4">
                        <c:v>9.3619489559164729E-2</c:v>
                      </c:pt>
                      <c:pt idx="5">
                        <c:v>3.4097004060991497E-2</c:v>
                      </c:pt>
                      <c:pt idx="6">
                        <c:v>3.396298416332761E-2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D5B9-4F4F-AD56-8C44A91CA963}"/>
                  </c:ext>
                </c:extLst>
              </c15:ser>
            </c15:filteredBarSeries>
            <c15:filteredBarSeries>
              <c15:ser>
                <c:idx val="5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'Estructura de las Empresas'!$B$85</c15:sqref>
                        </c15:formulaRef>
                      </c:ext>
                    </c:extLst>
                    <c:strCache>
                      <c:ptCount val="1"/>
                      <c:pt idx="0">
                        <c:v>Otras actividades de servicios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Empresas'!$C$78:$N$78</c15:sqref>
                        </c15:fullRef>
                        <c15:formulaRef>
                          <c15:sqref>'Estructura de las Empresas'!$F$78:$N$78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'Estructura de las Empresas'!$C$85:$L$85</c15:sqref>
                        </c15:fullRef>
                        <c15:formulaRef>
                          <c15:sqref>'Estructura de las Empresas'!$F$85:$L$85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3.183508382803836E-2</c:v>
                      </c:pt>
                      <c:pt idx="1">
                        <c:v>2.9749142367066897E-2</c:v>
                      </c:pt>
                      <c:pt idx="2">
                        <c:v>2.8491466324096163E-2</c:v>
                      </c:pt>
                      <c:pt idx="3">
                        <c:v>2.9149410640331316E-2</c:v>
                      </c:pt>
                      <c:pt idx="4">
                        <c:v>3.0935808197989172E-2</c:v>
                      </c:pt>
                      <c:pt idx="5">
                        <c:v>3.2104819554057161E-2</c:v>
                      </c:pt>
                      <c:pt idx="6">
                        <c:v>3.1902308719709976E-2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D5B9-4F4F-AD56-8C44A91CA963}"/>
                  </c:ext>
                </c:extLst>
              </c15:ser>
            </c15:filteredBarSeries>
          </c:ext>
        </c:extLst>
      </c:barChart>
      <c:catAx>
        <c:axId val="23423091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4640512"/>
        <c:crosses val="autoZero"/>
        <c:auto val="1"/>
        <c:lblAlgn val="ctr"/>
        <c:lblOffset val="100"/>
      </c:catAx>
      <c:valAx>
        <c:axId val="234640512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2342309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4.5281581143846381E-2"/>
          <c:y val="0.85278817365269477"/>
          <c:w val="0.95471841885615361"/>
          <c:h val="0.14656104457751171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>
              <a:lumMod val="95000"/>
              <a:lumOff val="5000"/>
            </a:schemeClr>
          </a:solidFill>
        </a:defRPr>
      </a:pPr>
      <a:endParaRPr lang="es-EC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Número de Empresas (Miles de empresas)</a:t>
            </a:r>
          </a:p>
        </c:rich>
      </c:tx>
      <c:layout>
        <c:manualLayout>
          <c:xMode val="edge"/>
          <c:yMode val="edge"/>
          <c:x val="3.3994592190713956E-2"/>
          <c:y val="8.8888888888888924E-3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3.0555555555555565E-2"/>
          <c:y val="0.21819457567804018"/>
          <c:w val="0.93888888888888922"/>
          <c:h val="0.62628066491688561"/>
        </c:manualLayout>
      </c:layout>
      <c:barChart>
        <c:barDir val="col"/>
        <c:grouping val="clustered"/>
        <c:ser>
          <c:idx val="0"/>
          <c:order val="0"/>
          <c:tx>
            <c:strRef>
              <c:f>'Tabla Empresas'!$C$25</c:f>
              <c:strCache>
                <c:ptCount val="1"/>
                <c:pt idx="0">
                  <c:v>Empresas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1"/>
              <c:layout>
                <c:manualLayout>
                  <c:x val="-2.5462668816040053E-17"/>
                  <c:y val="-6.4814814814814908E-2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879-49A8-99A4-8F76255762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7037037037037056E-2"/>
                </c:manualLayout>
              </c:layout>
              <c:dLblPos val="outEnd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879-49A8-99A4-8F762557626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Empresas'!$G$10:$G$18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Empresas'!$C$26:$C$34</c:f>
              <c:numCache>
                <c:formatCode>_ * #,##0_ ;_ * \-#,##0_ ;_ * "-"??_ ;_ @_ </c:formatCode>
                <c:ptCount val="9"/>
                <c:pt idx="0">
                  <c:v>1.5609999999999997</c:v>
                </c:pt>
                <c:pt idx="1">
                  <c:v>2.226</c:v>
                </c:pt>
                <c:pt idx="2">
                  <c:v>2.9259999999999997</c:v>
                </c:pt>
                <c:pt idx="3">
                  <c:v>3.7490000000000001</c:v>
                </c:pt>
                <c:pt idx="4">
                  <c:v>3.8649999999999998</c:v>
                </c:pt>
                <c:pt idx="5">
                  <c:v>3.8369999999999997</c:v>
                </c:pt>
                <c:pt idx="6">
                  <c:v>3.6559999999999997</c:v>
                </c:pt>
                <c:pt idx="7">
                  <c:v>3.6619999999999999</c:v>
                </c:pt>
                <c:pt idx="8">
                  <c:v>3.7549999999999999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79-49A8-99A4-8F762557626F}"/>
            </c:ext>
          </c:extLst>
        </c:ser>
        <c:dLbls/>
        <c:gapWidth val="50"/>
        <c:overlap val="-27"/>
        <c:axId val="226984320"/>
        <c:axId val="234903424"/>
      </c:barChart>
      <c:catAx>
        <c:axId val="2269843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4903424"/>
        <c:crosses val="autoZero"/>
        <c:auto val="1"/>
        <c:lblAlgn val="ctr"/>
        <c:lblOffset val="100"/>
      </c:catAx>
      <c:valAx>
        <c:axId val="234903424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2698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Afiliados (Miles de personas)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'Tabla Afiliados'!$C$25</c:f>
              <c:strCache>
                <c:ptCount val="1"/>
                <c:pt idx="0">
                  <c:v>Afiliados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Afiliados'!$H$10:$H$18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Afiliados'!$C$26:$C$34</c:f>
              <c:numCache>
                <c:formatCode>_ * #,##0_ ;_ * \-#,##0_ ;_ * "-"??_ ;_ @_ </c:formatCode>
                <c:ptCount val="9"/>
                <c:pt idx="0">
                  <c:v>0.91500000000000004</c:v>
                </c:pt>
                <c:pt idx="1">
                  <c:v>1.3260000000000001</c:v>
                </c:pt>
                <c:pt idx="2">
                  <c:v>2.2970000000000002</c:v>
                </c:pt>
                <c:pt idx="3">
                  <c:v>2.5680000000000001</c:v>
                </c:pt>
                <c:pt idx="4">
                  <c:v>2.69</c:v>
                </c:pt>
                <c:pt idx="5">
                  <c:v>3.6030000000000002</c:v>
                </c:pt>
                <c:pt idx="6">
                  <c:v>3.6</c:v>
                </c:pt>
                <c:pt idx="7">
                  <c:v>3.34</c:v>
                </c:pt>
                <c:pt idx="8">
                  <c:v>3.5249999999999999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BF-4286-AE32-3B9F4DED8AE6}"/>
            </c:ext>
          </c:extLst>
        </c:ser>
        <c:dLbls/>
        <c:gapWidth val="50"/>
        <c:overlap val="-27"/>
        <c:axId val="235623552"/>
        <c:axId val="235696128"/>
      </c:barChart>
      <c:catAx>
        <c:axId val="2356235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35696128"/>
        <c:crosses val="autoZero"/>
        <c:auto val="1"/>
        <c:lblAlgn val="ctr"/>
        <c:lblOffset val="100"/>
      </c:catAx>
      <c:valAx>
        <c:axId val="235696128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3562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EC" b="1"/>
              <a:t>Ventas Totales (Millones de USD)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2.2916666666666672E-2"/>
          <c:y val="0.18002239720034996"/>
          <c:w val="0.9541666666666665"/>
          <c:h val="0.62674820647419172"/>
        </c:manualLayout>
      </c:layout>
      <c:barChart>
        <c:barDir val="col"/>
        <c:grouping val="clustered"/>
        <c:ser>
          <c:idx val="0"/>
          <c:order val="0"/>
          <c:tx>
            <c:strRef>
              <c:f>'Tabla Ventas'!$C$25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lt1"/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 Ventas'!$G$10:$G$18</c:f>
              <c:strCach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2017*</c:v>
                </c:pt>
              </c:strCache>
            </c:strRef>
          </c:cat>
          <c:val>
            <c:numRef>
              <c:f>'Tabla Ventas'!$C$26:$C$34</c:f>
              <c:numCache>
                <c:formatCode>_ * #,##0_ ;_ * \-#,##0_ ;_ * "-"??_ ;_ @_ </c:formatCode>
                <c:ptCount val="9"/>
                <c:pt idx="0">
                  <c:v>57.128023000000013</c:v>
                </c:pt>
                <c:pt idx="1">
                  <c:v>69.969184000000013</c:v>
                </c:pt>
                <c:pt idx="2">
                  <c:v>85.352983398437487</c:v>
                </c:pt>
                <c:pt idx="3">
                  <c:v>80.876244031249982</c:v>
                </c:pt>
                <c:pt idx="4">
                  <c:v>99.110559781250018</c:v>
                </c:pt>
                <c:pt idx="5">
                  <c:v>119.70984082031249</c:v>
                </c:pt>
                <c:pt idx="6">
                  <c:v>134.82493944668585</c:v>
                </c:pt>
                <c:pt idx="7">
                  <c:v>109.61186445654297</c:v>
                </c:pt>
                <c:pt idx="8">
                  <c:v>112.584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E5-493D-9F34-4A5CD421D4FB}"/>
            </c:ext>
          </c:extLst>
        </c:ser>
        <c:dLbls/>
        <c:gapWidth val="50"/>
        <c:overlap val="-27"/>
        <c:axId val="242813568"/>
        <c:axId val="243150208"/>
      </c:barChart>
      <c:catAx>
        <c:axId val="2428135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43150208"/>
        <c:crosses val="autoZero"/>
        <c:auto val="1"/>
        <c:lblAlgn val="ctr"/>
        <c:lblOffset val="100"/>
      </c:catAx>
      <c:valAx>
        <c:axId val="243150208"/>
        <c:scaling>
          <c:orientation val="minMax"/>
        </c:scaling>
        <c:delete val="1"/>
        <c:axPos val="l"/>
        <c:numFmt formatCode="_ * #,##0_ ;_ * \-#,##0_ ;_ * &quot;-&quot;??_ ;_ @_ " sourceLinked="1"/>
        <c:tickLblPos val="nextTo"/>
        <c:crossAx val="24281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style val="6"/>
  <c:chart>
    <c:autoTitleDeleted val="1"/>
    <c:plotArea>
      <c:layout>
        <c:manualLayout>
          <c:layoutTarget val="inner"/>
          <c:xMode val="edge"/>
          <c:yMode val="edge"/>
          <c:x val="3.1059075250021678E-4"/>
          <c:y val="1.1071581442140989E-2"/>
          <c:w val="0.9811173633041208"/>
          <c:h val="0.80293445037935163"/>
        </c:manualLayout>
      </c:layout>
      <c:barChart>
        <c:barDir val="col"/>
        <c:grouping val="stacked"/>
        <c:ser>
          <c:idx val="0"/>
          <c:order val="0"/>
          <c:tx>
            <c:strRef>
              <c:f>Población!$B$19</c:f>
              <c:strCache>
                <c:ptCount val="1"/>
                <c:pt idx="0">
                  <c:v>Femenino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Población!$C$19:$K$19</c:f>
              <c:numCache>
                <c:formatCode>General</c:formatCode>
                <c:ptCount val="9"/>
                <c:pt idx="0">
                  <c:v>218389</c:v>
                </c:pt>
                <c:pt idx="1">
                  <c:v>221737</c:v>
                </c:pt>
                <c:pt idx="2">
                  <c:v>225089</c:v>
                </c:pt>
                <c:pt idx="3">
                  <c:v>228438</c:v>
                </c:pt>
                <c:pt idx="4">
                  <c:v>231762</c:v>
                </c:pt>
                <c:pt idx="5">
                  <c:v>235062</c:v>
                </c:pt>
                <c:pt idx="6">
                  <c:v>238333</c:v>
                </c:pt>
                <c:pt idx="7">
                  <c:v>241569</c:v>
                </c:pt>
                <c:pt idx="8">
                  <c:v>244759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CB-4360-9B9D-6A85D9FBC289}"/>
            </c:ext>
          </c:extLst>
        </c:ser>
        <c:ser>
          <c:idx val="1"/>
          <c:order val="1"/>
          <c:tx>
            <c:strRef>
              <c:f>Población!$B$20</c:f>
              <c:strCache>
                <c:ptCount val="1"/>
                <c:pt idx="0">
                  <c:v>Masculino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Población!$C$11:$K$11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Población!$C$20:$K$20</c:f>
              <c:numCache>
                <c:formatCode>General</c:formatCode>
                <c:ptCount val="9"/>
                <c:pt idx="0">
                  <c:v>206274</c:v>
                </c:pt>
                <c:pt idx="1">
                  <c:v>209506</c:v>
                </c:pt>
                <c:pt idx="2">
                  <c:v>212737</c:v>
                </c:pt>
                <c:pt idx="3">
                  <c:v>215960</c:v>
                </c:pt>
                <c:pt idx="4">
                  <c:v>219159</c:v>
                </c:pt>
                <c:pt idx="5">
                  <c:v>222342</c:v>
                </c:pt>
                <c:pt idx="6">
                  <c:v>225486</c:v>
                </c:pt>
                <c:pt idx="7">
                  <c:v>228598</c:v>
                </c:pt>
                <c:pt idx="8">
                  <c:v>231669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CB-4360-9B9D-6A85D9FBC289}"/>
            </c:ext>
          </c:extLst>
        </c:ser>
        <c:dLbls/>
        <c:gapWidth val="30"/>
        <c:overlap val="100"/>
        <c:axId val="90704896"/>
        <c:axId val="90907392"/>
      </c:barChart>
      <c:catAx>
        <c:axId val="907048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0907392"/>
        <c:crosses val="autoZero"/>
        <c:auto val="1"/>
        <c:lblAlgn val="ctr"/>
        <c:lblOffset val="100"/>
      </c:catAx>
      <c:valAx>
        <c:axId val="90907392"/>
        <c:scaling>
          <c:orientation val="minMax"/>
          <c:min val="0"/>
        </c:scaling>
        <c:delete val="1"/>
        <c:axPos val="l"/>
        <c:numFmt formatCode="General" sourceLinked="1"/>
        <c:tickLblPos val="nextTo"/>
        <c:crossAx val="90704896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071988484442661E-2"/>
          <c:y val="0.93439623010370243"/>
          <c:w val="0.81157459066620197"/>
          <c:h val="6.5603683336845423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s-EC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6.39501136730747E-3"/>
          <c:y val="7.7210499390858139E-2"/>
          <c:w val="0.99304658631715537"/>
          <c:h val="0.69050965157590261"/>
        </c:manualLayout>
      </c:layout>
      <c:barChart>
        <c:barDir val="col"/>
        <c:grouping val="stacked"/>
        <c:ser>
          <c:idx val="3"/>
          <c:order val="0"/>
          <c:tx>
            <c:strRef>
              <c:f>Empleo!$N$9</c:f>
              <c:strCache>
                <c:ptCount val="1"/>
                <c:pt idx="0">
                  <c:v>Tasa de Empleo Inadecuado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Empleo!$N$13:$N$21</c:f>
              <c:numCache>
                <c:formatCode>0.0%</c:formatCode>
                <c:ptCount val="9"/>
                <c:pt idx="0">
                  <c:v>0.67986079536027044</c:v>
                </c:pt>
                <c:pt idx="1">
                  <c:v>0.67774142000972382</c:v>
                </c:pt>
                <c:pt idx="2">
                  <c:v>0.67282375231269365</c:v>
                </c:pt>
                <c:pt idx="3">
                  <c:v>0.55434239086028669</c:v>
                </c:pt>
                <c:pt idx="4">
                  <c:v>0.56167903358588811</c:v>
                </c:pt>
                <c:pt idx="5">
                  <c:v>0.59333099959737734</c:v>
                </c:pt>
                <c:pt idx="6">
                  <c:v>0.6276242430632395</c:v>
                </c:pt>
                <c:pt idx="7">
                  <c:v>0.5946785001966437</c:v>
                </c:pt>
                <c:pt idx="8">
                  <c:v>0.56827454862590654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Empleo!$N$10:$N$21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A4-4D7F-9A53-68140D961C26}"/>
            </c:ext>
          </c:extLst>
        </c:ser>
        <c:ser>
          <c:idx val="0"/>
          <c:order val="1"/>
          <c:tx>
            <c:strRef>
              <c:f>Empleo!$L$9</c:f>
              <c:strCache>
                <c:ptCount val="1"/>
                <c:pt idx="0">
                  <c:v>Tasa de Empleo adecuado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dLbls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Empleo!$L$13:$L$21</c:f>
              <c:numCache>
                <c:formatCode>0.0%</c:formatCode>
                <c:ptCount val="9"/>
                <c:pt idx="0">
                  <c:v>0.29531175287093264</c:v>
                </c:pt>
                <c:pt idx="1">
                  <c:v>0.30465152365736031</c:v>
                </c:pt>
                <c:pt idx="2">
                  <c:v>0.30705462473533884</c:v>
                </c:pt>
                <c:pt idx="3">
                  <c:v>0.42466468812523661</c:v>
                </c:pt>
                <c:pt idx="4">
                  <c:v>0.41048891236047147</c:v>
                </c:pt>
                <c:pt idx="5">
                  <c:v>0.38331756888374918</c:v>
                </c:pt>
                <c:pt idx="6">
                  <c:v>0.34512691905029852</c:v>
                </c:pt>
                <c:pt idx="7">
                  <c:v>0.37697304204988247</c:v>
                </c:pt>
                <c:pt idx="8">
                  <c:v>0.38838201122934435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Empleo!$L$10:$L$21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A-4F3D-99EF-E2D458B2CD9B}"/>
            </c:ext>
          </c:extLst>
        </c:ser>
        <c:ser>
          <c:idx val="1"/>
          <c:order val="2"/>
          <c:tx>
            <c:strRef>
              <c:f>Empleo!$M$9</c:f>
              <c:strCache>
                <c:ptCount val="1"/>
                <c:pt idx="0">
                  <c:v>Tasa de Empleo no Clasificado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Empleo!$M$13:$M$21</c:f>
              <c:numCache>
                <c:formatCode>0.0%</c:formatCode>
                <c:ptCount val="9"/>
                <c:pt idx="0">
                  <c:v>8.2693282152804127E-3</c:v>
                </c:pt>
                <c:pt idx="1">
                  <c:v>3.0282967657662605E-3</c:v>
                </c:pt>
                <c:pt idx="2">
                  <c:v>8.8613446178781117E-3</c:v>
                </c:pt>
                <c:pt idx="3">
                  <c:v>0</c:v>
                </c:pt>
                <c:pt idx="4">
                  <c:v>1.236828393679208E-4</c:v>
                </c:pt>
                <c:pt idx="5">
                  <c:v>2.143948956067188E-4</c:v>
                </c:pt>
                <c:pt idx="6">
                  <c:v>1.4796273627121601E-3</c:v>
                </c:pt>
                <c:pt idx="7">
                  <c:v>5.4391622622463939E-3</c:v>
                </c:pt>
                <c:pt idx="8">
                  <c:v>1.6885621719890113E-2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Empleo!$M$10:$M$21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8A-4F3D-99EF-E2D458B2CD9B}"/>
            </c:ext>
          </c:extLst>
        </c:ser>
        <c:dLbls/>
        <c:gapWidth val="33"/>
        <c:overlap val="100"/>
        <c:axId val="109406464"/>
        <c:axId val="109934080"/>
      </c:barChart>
      <c:lineChart>
        <c:grouping val="standard"/>
        <c:ser>
          <c:idx val="2"/>
          <c:order val="3"/>
          <c:tx>
            <c:strRef>
              <c:f>Empleo!$K$9</c:f>
              <c:strCache>
                <c:ptCount val="1"/>
                <c:pt idx="0">
                  <c:v>Tasa de Empleo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s-ES"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Empleo!$A$13:$A$19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Empleo!$A$10:$A$19</c15:sqref>
                  </c15:fullRef>
                </c:ext>
              </c:extLst>
            </c:numRef>
          </c:cat>
          <c:val>
            <c:numRef>
              <c:f>Empleo!$K$13:$K$21</c:f>
              <c:numCache>
                <c:formatCode>0.0%</c:formatCode>
                <c:ptCount val="9"/>
                <c:pt idx="0">
                  <c:v>0.9834418764464844</c:v>
                </c:pt>
                <c:pt idx="1">
                  <c:v>0.98542124043285029</c:v>
                </c:pt>
                <c:pt idx="2">
                  <c:v>0.98873972166591073</c:v>
                </c:pt>
                <c:pt idx="3">
                  <c:v>0.97900707898552308</c:v>
                </c:pt>
                <c:pt idx="4">
                  <c:v>0.97229162878572761</c:v>
                </c:pt>
                <c:pt idx="5">
                  <c:v>0.97686296337673106</c:v>
                </c:pt>
                <c:pt idx="6">
                  <c:v>0.97423078947625041</c:v>
                </c:pt>
                <c:pt idx="7">
                  <c:v>0.97709070450877389</c:v>
                </c:pt>
                <c:pt idx="8">
                  <c:v>0.97354218157514083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Empleo!$K$10:$K$21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8A-4F3D-99EF-E2D458B2CD9B}"/>
            </c:ext>
          </c:extLst>
        </c:ser>
        <c:dLbls/>
        <c:marker val="1"/>
        <c:axId val="109942656"/>
        <c:axId val="109941120"/>
      </c:lineChart>
      <c:catAx>
        <c:axId val="1094064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09934080"/>
        <c:crosses val="autoZero"/>
        <c:auto val="1"/>
        <c:lblAlgn val="ctr"/>
        <c:lblOffset val="100"/>
      </c:catAx>
      <c:valAx>
        <c:axId val="109934080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09406464"/>
        <c:crosses val="autoZero"/>
        <c:crossBetween val="between"/>
      </c:valAx>
      <c:valAx>
        <c:axId val="109941120"/>
        <c:scaling>
          <c:orientation val="minMax"/>
        </c:scaling>
        <c:delete val="1"/>
        <c:axPos val="r"/>
        <c:numFmt formatCode="0.0%" sourceLinked="1"/>
        <c:tickLblPos val="nextTo"/>
        <c:crossAx val="109942656"/>
        <c:crosses val="max"/>
        <c:crossBetween val="between"/>
      </c:valAx>
      <c:catAx>
        <c:axId val="109942656"/>
        <c:scaling>
          <c:orientation val="minMax"/>
        </c:scaling>
        <c:delete val="1"/>
        <c:axPos val="b"/>
        <c:numFmt formatCode="General" sourceLinked="1"/>
        <c:tickLblPos val="nextTo"/>
        <c:crossAx val="10994112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</c:legendEntry>
      <c:layout>
        <c:manualLayout>
          <c:xMode val="edge"/>
          <c:yMode val="edge"/>
          <c:x val="0"/>
          <c:y val="0.90971272708558493"/>
          <c:w val="0.97261943035186571"/>
          <c:h val="8.1640265555040947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EC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FF4F4F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Empleo!$J$13:$J$21</c:f>
              <c:numCache>
                <c:formatCode>0.0%</c:formatCode>
                <c:ptCount val="9"/>
                <c:pt idx="0">
                  <c:v>1.6558123553516917E-2</c:v>
                </c:pt>
                <c:pt idx="1">
                  <c:v>1.4578759567150755E-2</c:v>
                </c:pt>
                <c:pt idx="2">
                  <c:v>1.1260278334089265E-2</c:v>
                </c:pt>
                <c:pt idx="3">
                  <c:v>2.0992921014475144E-2</c:v>
                </c:pt>
                <c:pt idx="4">
                  <c:v>2.770837121427103E-2</c:v>
                </c:pt>
                <c:pt idx="5">
                  <c:v>2.3137036623268575E-2</c:v>
                </c:pt>
                <c:pt idx="6">
                  <c:v>2.5769210523752039E-2</c:v>
                </c:pt>
                <c:pt idx="7">
                  <c:v>2.2909295491226059E-2</c:v>
                </c:pt>
                <c:pt idx="8">
                  <c:v>2.6457818424859097E-2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Empleo!$J$10:$J$21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CA8-4875-A6B4-D691FB50F1BA}"/>
            </c:ext>
          </c:extLst>
        </c:ser>
        <c:dLbls/>
        <c:gapWidth val="50"/>
        <c:overlap val="-27"/>
        <c:axId val="132237568"/>
        <c:axId val="135228416"/>
      </c:barChart>
      <c:catAx>
        <c:axId val="13223756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35228416"/>
        <c:crosses val="autoZero"/>
        <c:auto val="1"/>
        <c:lblAlgn val="ctr"/>
        <c:lblOffset val="100"/>
      </c:catAx>
      <c:valAx>
        <c:axId val="13522841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3223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 b="0">
          <a:solidFill>
            <a:schemeClr val="tx1"/>
          </a:solidFill>
        </a:defRPr>
      </a:pPr>
      <a:endParaRPr lang="es-EC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2.6666666666666672E-2"/>
          <c:y val="5.951758718567518E-2"/>
          <c:w val="0.96333333333333349"/>
          <c:h val="0.80040799484111602"/>
        </c:manualLayout>
      </c:layout>
      <c:barChart>
        <c:barDir val="col"/>
        <c:grouping val="clustered"/>
        <c:ser>
          <c:idx val="0"/>
          <c:order val="0"/>
          <c:spPr>
            <a:solidFill>
              <a:srgbClr val="00B0F0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Empleo!$A$13:$A$21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Empleo!$A$10:$A$21</c15:sqref>
                  </c15:fullRef>
                </c:ext>
              </c:extLst>
            </c:strRef>
          </c:cat>
          <c:val>
            <c:numRef>
              <c:f>Empleo!$O$13:$O$21</c:f>
              <c:numCache>
                <c:formatCode>0.0%</c:formatCode>
                <c:ptCount val="9"/>
                <c:pt idx="0">
                  <c:v>5.6357755365659443E-2</c:v>
                </c:pt>
                <c:pt idx="1">
                  <c:v>7.8865357047794682E-2</c:v>
                </c:pt>
                <c:pt idx="2">
                  <c:v>6.0274019394283493E-2</c:v>
                </c:pt>
                <c:pt idx="3">
                  <c:v>3.8798685934041635E-2</c:v>
                </c:pt>
                <c:pt idx="4">
                  <c:v>0.10309261210225025</c:v>
                </c:pt>
                <c:pt idx="5">
                  <c:v>0.11266738644541432</c:v>
                </c:pt>
                <c:pt idx="6">
                  <c:v>0.17403304156337868</c:v>
                </c:pt>
                <c:pt idx="7">
                  <c:v>0.13823532403082853</c:v>
                </c:pt>
                <c:pt idx="8">
                  <c:v>0.133228029732265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Empleo!$O$10:$O$21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B2-462F-B46E-03F3708007CC}"/>
            </c:ext>
          </c:extLst>
        </c:ser>
        <c:dLbls/>
        <c:gapWidth val="50"/>
        <c:overlap val="-27"/>
        <c:axId val="146090240"/>
        <c:axId val="147239296"/>
      </c:barChart>
      <c:catAx>
        <c:axId val="14609024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47239296"/>
        <c:crosses val="autoZero"/>
        <c:auto val="1"/>
        <c:lblAlgn val="ctr"/>
        <c:lblOffset val="100"/>
      </c:catAx>
      <c:valAx>
        <c:axId val="147239296"/>
        <c:scaling>
          <c:orientation val="minMax"/>
        </c:scaling>
        <c:delete val="1"/>
        <c:axPos val="l"/>
        <c:numFmt formatCode="0.0%" sourceLinked="1"/>
        <c:majorTickMark val="none"/>
        <c:tickLblPos val="nextTo"/>
        <c:crossAx val="14609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/>
      </a:pPr>
      <a:endParaRPr lang="es-EC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4428463804451119E-2"/>
          <c:y val="1.6898140877316056E-3"/>
          <c:w val="0.97742899916223969"/>
          <c:h val="0.82975979206583561"/>
        </c:manualLayout>
      </c:layout>
      <c:barChart>
        <c:barDir val="col"/>
        <c:grouping val="clustered"/>
        <c:ser>
          <c:idx val="0"/>
          <c:order val="0"/>
          <c:tx>
            <c:strRef>
              <c:f>'VAB provincial'!$A$53</c:f>
              <c:strCache>
                <c:ptCount val="1"/>
                <c:pt idx="0">
                  <c:v>VAB Provincial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'VAB provincial'!$F$35:$N$35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provincial'!$C$35:$N$35</c15:sqref>
                  </c15:fullRef>
                </c:ext>
              </c:extLst>
            </c:strRef>
          </c:cat>
          <c:val>
            <c:numRef>
              <c:f>'VAB provincial'!$F$53:$N$53</c:f>
              <c:numCache>
                <c:formatCode>#,###,</c:formatCode>
                <c:ptCount val="9"/>
                <c:pt idx="0">
                  <c:v>1173896.1676299279</c:v>
                </c:pt>
                <c:pt idx="1">
                  <c:v>1346606.8218101603</c:v>
                </c:pt>
                <c:pt idx="2">
                  <c:v>1455915.4986399862</c:v>
                </c:pt>
                <c:pt idx="3">
                  <c:v>1523686.6110010578</c:v>
                </c:pt>
                <c:pt idx="4">
                  <c:v>1586460.5461807898</c:v>
                </c:pt>
                <c:pt idx="5">
                  <c:v>1731338.8364049625</c:v>
                </c:pt>
                <c:pt idx="6">
                  <c:v>1674148.6637224855</c:v>
                </c:pt>
                <c:pt idx="7">
                  <c:v>1749570.5475346567</c:v>
                </c:pt>
                <c:pt idx="8">
                  <c:v>1765941.8145978551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provincial'!$C$53:$N$53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95-44F1-9A69-C5BC46B0E6C3}"/>
            </c:ext>
          </c:extLst>
        </c:ser>
        <c:dLbls/>
        <c:gapWidth val="75"/>
        <c:overlap val="-25"/>
        <c:axId val="163848576"/>
        <c:axId val="163850112"/>
      </c:barChart>
      <c:lineChart>
        <c:grouping val="standard"/>
        <c:ser>
          <c:idx val="1"/>
          <c:order val="1"/>
          <c:tx>
            <c:strRef>
              <c:f>'VAB provincial'!$A$54</c:f>
              <c:strCache>
                <c:ptCount val="1"/>
                <c:pt idx="0">
                  <c:v>Participación VAB provincial en el PIB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lang="es-E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t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strRef>
              <c:f>'VAB provincial'!$F$35:$N$35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provincial'!$C$35:$N$35</c15:sqref>
                  </c15:fullRef>
                </c:ext>
              </c:extLst>
            </c:strRef>
          </c:cat>
          <c:val>
            <c:numRef>
              <c:f>'VAB provincial'!$F$54:$N$54</c:f>
              <c:numCache>
                <c:formatCode>0%</c:formatCode>
                <c:ptCount val="9"/>
                <c:pt idx="0">
                  <c:v>1.6877147203175971E-2</c:v>
                </c:pt>
                <c:pt idx="1">
                  <c:v>1.6986169117940691E-2</c:v>
                </c:pt>
                <c:pt idx="2">
                  <c:v>1.6615599438830186E-2</c:v>
                </c:pt>
                <c:pt idx="3">
                  <c:v>1.6016945997893866E-2</c:v>
                </c:pt>
                <c:pt idx="4">
                  <c:v>1.55953776233293E-2</c:v>
                </c:pt>
                <c:pt idx="5">
                  <c:v>1.7437125519791919E-2</c:v>
                </c:pt>
                <c:pt idx="6">
                  <c:v>1.6976789695911303E-2</c:v>
                </c:pt>
                <c:pt idx="7" formatCode="0.0%">
                  <c:v>1.6976789695911303E-2</c:v>
                </c:pt>
                <c:pt idx="8">
                  <c:v>1.6976789695911303E-2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provincial'!$C$54:$N$54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95-44F1-9A69-C5BC46B0E6C3}"/>
            </c:ext>
          </c:extLst>
        </c:ser>
        <c:dLbls/>
        <c:marker val="1"/>
        <c:axId val="168872192"/>
        <c:axId val="168870272"/>
      </c:lineChart>
      <c:catAx>
        <c:axId val="1638485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3850112"/>
        <c:crosses val="autoZero"/>
        <c:auto val="1"/>
        <c:lblAlgn val="ctr"/>
        <c:lblOffset val="100"/>
      </c:catAx>
      <c:valAx>
        <c:axId val="163850112"/>
        <c:scaling>
          <c:orientation val="minMax"/>
        </c:scaling>
        <c:axPos val="l"/>
        <c:numFmt formatCode="#,###," sourceLinked="1"/>
        <c:tickLblPos val="nextTo"/>
        <c:spPr>
          <a:noFill/>
          <a:ln w="952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3848576"/>
        <c:crosses val="autoZero"/>
        <c:crossBetween val="between"/>
      </c:valAx>
      <c:valAx>
        <c:axId val="168870272"/>
        <c:scaling>
          <c:orientation val="minMax"/>
          <c:max val="4.0000000000000015E-2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s-EC"/>
          </a:p>
        </c:txPr>
        <c:crossAx val="168872192"/>
        <c:crosses val="max"/>
        <c:crossBetween val="between"/>
      </c:valAx>
      <c:catAx>
        <c:axId val="168872192"/>
        <c:scaling>
          <c:orientation val="minMax"/>
        </c:scaling>
        <c:delete val="1"/>
        <c:axPos val="b"/>
        <c:numFmt formatCode="General" sourceLinked="1"/>
        <c:tickLblPos val="nextTo"/>
        <c:crossAx val="168870272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52227553429119"/>
          <c:y val="0.93351462237715399"/>
          <c:w val="0.68920760233918155"/>
          <c:h val="4.8544929157345276E-2"/>
        </c:manualLayout>
      </c:layout>
      <c:txPr>
        <a:bodyPr/>
        <a:lstStyle/>
        <a:p>
          <a:pPr>
            <a:defRPr lang="es-ES">
              <a:solidFill>
                <a:sysClr val="windowText" lastClr="000000"/>
              </a:solidFill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s-EC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0457857611548559"/>
          <c:y val="3.6930279626036622E-2"/>
          <c:w val="0.87043848425196846"/>
          <c:h val="0.78917296717734142"/>
        </c:manualLayout>
      </c:layout>
      <c:barChart>
        <c:barDir val="bar"/>
        <c:grouping val="stacked"/>
        <c:ser>
          <c:idx val="1"/>
          <c:order val="0"/>
          <c:tx>
            <c:strRef>
              <c:f>'VAB provincial'!$B$62</c:f>
              <c:strCache>
                <c:ptCount val="1"/>
                <c:pt idx="0">
                  <c:v>Agricultura, ganaderia, caza y silvicultura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provincial'!$F$62:$N$62</c:f>
              <c:numCache>
                <c:formatCode>0%</c:formatCode>
                <c:ptCount val="9"/>
                <c:pt idx="0">
                  <c:v>0.27692426439961609</c:v>
                </c:pt>
                <c:pt idx="1">
                  <c:v>0.25325705672465415</c:v>
                </c:pt>
                <c:pt idx="2">
                  <c:v>0.2410148488577219</c:v>
                </c:pt>
                <c:pt idx="3">
                  <c:v>0.25286371423863591</c:v>
                </c:pt>
                <c:pt idx="4">
                  <c:v>0.28112105832795747</c:v>
                </c:pt>
                <c:pt idx="5">
                  <c:v>0.25157159008331975</c:v>
                </c:pt>
                <c:pt idx="6">
                  <c:v>0.25233403967268014</c:v>
                </c:pt>
                <c:pt idx="7">
                  <c:v>0.25947260058064836</c:v>
                </c:pt>
                <c:pt idx="8">
                  <c:v>0.2611248221661514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provincial'!$C$62:$N$62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2-4C7F-8478-51A27BF40330}"/>
            </c:ext>
          </c:extLst>
        </c:ser>
        <c:ser>
          <c:idx val="2"/>
          <c:order val="1"/>
          <c:tx>
            <c:strRef>
              <c:f>'VAB provincial'!$B$63</c:f>
              <c:strCache>
                <c:ptCount val="1"/>
                <c:pt idx="0">
                  <c:v>Construcción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>
                    <a:solidFill>
                      <a:schemeClr val="bg1"/>
                    </a:solidFill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provincial'!$F$63:$N$63</c:f>
              <c:numCache>
                <c:formatCode>0%</c:formatCode>
                <c:ptCount val="9"/>
                <c:pt idx="0">
                  <c:v>0.13717466494198616</c:v>
                </c:pt>
                <c:pt idx="1">
                  <c:v>0.11057381356987162</c:v>
                </c:pt>
                <c:pt idx="2">
                  <c:v>0.15980217862547738</c:v>
                </c:pt>
                <c:pt idx="3">
                  <c:v>0.12303089219961705</c:v>
                </c:pt>
                <c:pt idx="4">
                  <c:v>0.12491254671175488</c:v>
                </c:pt>
                <c:pt idx="5">
                  <c:v>0.14725966070600316</c:v>
                </c:pt>
                <c:pt idx="6">
                  <c:v>0.13240769829001164</c:v>
                </c:pt>
                <c:pt idx="7">
                  <c:v>0.13190269947684671</c:v>
                </c:pt>
                <c:pt idx="8">
                  <c:v>0.13412065129615405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provincial'!$C$63:$N$63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D2-4C7F-8478-51A27BF40330}"/>
            </c:ext>
          </c:extLst>
        </c:ser>
        <c:ser>
          <c:idx val="3"/>
          <c:order val="2"/>
          <c:tx>
            <c:strRef>
              <c:f>'VAB provincial'!$B$64</c:f>
              <c:strCache>
                <c:ptCount val="1"/>
                <c:pt idx="0">
                  <c:v>Enseñanza y salud</c:v>
                </c:pt>
              </c:strCache>
            </c:strRef>
          </c:tx>
          <c:spPr>
            <a:solidFill>
              <a:srgbClr val="B1A0C7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provincial'!$F$64:$N$64</c:f>
              <c:numCache>
                <c:formatCode>0%</c:formatCode>
                <c:ptCount val="9"/>
                <c:pt idx="0">
                  <c:v>0.12213589054431609</c:v>
                </c:pt>
                <c:pt idx="1">
                  <c:v>0.11411826851054759</c:v>
                </c:pt>
                <c:pt idx="2">
                  <c:v>0.1203843661223391</c:v>
                </c:pt>
                <c:pt idx="3">
                  <c:v>0.1203486911100899</c:v>
                </c:pt>
                <c:pt idx="4">
                  <c:v>0.11466797118609988</c:v>
                </c:pt>
                <c:pt idx="5">
                  <c:v>0.12914881502634798</c:v>
                </c:pt>
                <c:pt idx="6">
                  <c:v>0.1310522229343862</c:v>
                </c:pt>
                <c:pt idx="7">
                  <c:v>0.12380442506423101</c:v>
                </c:pt>
                <c:pt idx="8">
                  <c:v>0.12466835855276626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provincial'!$C$64:$N$64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D2-4C7F-8478-51A27BF40330}"/>
            </c:ext>
          </c:extLst>
        </c:ser>
        <c:ser>
          <c:idx val="4"/>
          <c:order val="3"/>
          <c:tx>
            <c:strRef>
              <c:f>'VAB provincial'!$B$65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provincial'!$F$65:$N$65</c:f>
              <c:numCache>
                <c:formatCode>0%</c:formatCode>
                <c:ptCount val="9"/>
                <c:pt idx="0">
                  <c:v>0.11165217725469852</c:v>
                </c:pt>
                <c:pt idx="1">
                  <c:v>0.10974685375787391</c:v>
                </c:pt>
                <c:pt idx="2">
                  <c:v>0.11691523511000286</c:v>
                </c:pt>
                <c:pt idx="3">
                  <c:v>0.11514593482171986</c:v>
                </c:pt>
                <c:pt idx="4">
                  <c:v>0.11375515494959007</c:v>
                </c:pt>
                <c:pt idx="5">
                  <c:v>0.10258086079301153</c:v>
                </c:pt>
                <c:pt idx="6">
                  <c:v>0.10986392258280588</c:v>
                </c:pt>
                <c:pt idx="7">
                  <c:v>0.11033646828678184</c:v>
                </c:pt>
                <c:pt idx="8">
                  <c:v>0.10913410165304734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provincial'!$C$65:$N$65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3D2-4C7F-8478-51A27BF40330}"/>
            </c:ext>
          </c:extLst>
        </c:ser>
        <c:ser>
          <c:idx val="5"/>
          <c:order val="4"/>
          <c:tx>
            <c:strRef>
              <c:f>'VAB provincial'!$B$66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lang="es-ES"/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provincial'!$F$66:$N$66</c:f>
              <c:numCache>
                <c:formatCode>0%</c:formatCode>
                <c:ptCount val="9"/>
                <c:pt idx="0">
                  <c:v>0.11287900014762836</c:v>
                </c:pt>
                <c:pt idx="1">
                  <c:v>0.12214721502211684</c:v>
                </c:pt>
                <c:pt idx="2">
                  <c:v>8.789625308429172E-2</c:v>
                </c:pt>
                <c:pt idx="3">
                  <c:v>8.9479322841760772E-2</c:v>
                </c:pt>
                <c:pt idx="4">
                  <c:v>9.1743617735679087E-2</c:v>
                </c:pt>
                <c:pt idx="5">
                  <c:v>8.8218422277206957E-2</c:v>
                </c:pt>
                <c:pt idx="6">
                  <c:v>9.8899176437055647E-2</c:v>
                </c:pt>
                <c:pt idx="7">
                  <c:v>9.2085134822925588E-2</c:v>
                </c:pt>
                <c:pt idx="8">
                  <c:v>9.2736587818216809E-2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provincial'!$C$66:$N$66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3D2-4C7F-8478-51A27BF40330}"/>
            </c:ext>
          </c:extLst>
        </c:ser>
        <c:ser>
          <c:idx val="0"/>
          <c:order val="5"/>
          <c:tx>
            <c:v>Otros</c:v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cat>
            <c:strRef>
              <c:f>'VAB provincial'!$F$61:$N$61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2017*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'VAB provincial'!$C$61:$N$61</c15:sqref>
                  </c15:fullRef>
                </c:ext>
              </c:extLst>
            </c:strRef>
          </c:cat>
          <c:val>
            <c:numRef>
              <c:f>'VAB provincial'!$F$79:$N$79</c:f>
              <c:numCache>
                <c:formatCode>0%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'VAB provincial'!$C$79:$N$79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93D2-4C7F-8478-51A27BF40330}"/>
            </c:ext>
          </c:extLst>
        </c:ser>
        <c:dLbls/>
        <c:gapWidth val="40"/>
        <c:overlap val="100"/>
        <c:axId val="169118720"/>
        <c:axId val="170307584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6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'VAB provincial'!$B$67</c15:sqref>
                        </c15:formulaRef>
                      </c:ext>
                    </c:extLst>
                    <c:strCache>
                      <c:ptCount val="1"/>
                      <c:pt idx="0">
                        <c:v>Otros Servicios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4-D002-4730-9376-3FB4541F80FC}"/>
                      </c:ext>
                      <c:ext uri="{CE6537A1-D6FC-4f65-9D91-7224C49458BB}"/>
                    </c:extLst>
                  </c:dLbl>
                  <c:dLbl>
                    <c:idx val="2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3-D002-4730-9376-3FB4541F80FC}"/>
                      </c:ext>
                      <c:ext uri="{CE6537A1-D6FC-4f65-9D91-7224C49458BB}"/>
                    </c:extLst>
                  </c:dLbl>
                  <c:dLbl>
                    <c:idx val="3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2-D002-4730-9376-3FB4541F80FC}"/>
                      </c:ext>
                      <c:ext uri="{CE6537A1-D6FC-4f65-9D91-7224C49458BB}"/>
                    </c:extLst>
                  </c:dLbl>
                  <c:dLbl>
                    <c:idx val="4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1-D002-4730-9376-3FB4541F80FC}"/>
                      </c:ext>
                      <c:ext uri="{CE6537A1-D6FC-4f65-9D91-7224C49458BB}"/>
                    </c:extLst>
                  </c:dLbl>
                  <c:dLbl>
                    <c:idx val="5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r2="http://schemas.microsoft.com/office/drawing/2015/06/chart">
                      <c:ext xmlns:c16="http://schemas.microsoft.com/office/drawing/2014/chart" uri="{C3380CC4-5D6E-409C-BE32-E72D297353CC}">
                        <c16:uniqueId val="{00000000-D002-4730-9376-3FB4541F80FC}"/>
                      </c:ext>
                      <c:ext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endParaRPr lang="es-EC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'VAB provincial'!$C$67:$K$67</c15:sqref>
                        </c15:fullRef>
                        <c15:formulaRef>
                          <c15:sqref>'VAB provincial'!$F$67:$K$67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1.7189606624642795E-2</c:v>
                      </c:pt>
                      <c:pt idx="1">
                        <c:v>7.1638099645221068E-2</c:v>
                      </c:pt>
                      <c:pt idx="2">
                        <c:v>6.862142295838157E-2</c:v>
                      </c:pt>
                      <c:pt idx="3">
                        <c:v>7.9163244702345328E-2</c:v>
                      </c:pt>
                      <c:pt idx="4">
                        <c:v>7.2218977448192126E-2</c:v>
                      </c:pt>
                      <c:pt idx="5">
                        <c:v>8.1285742319007467E-2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93D2-4C7F-8478-51A27BF40330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provincial'!$B$68</c15:sqref>
                        </c15:formulaRef>
                      </c:ext>
                    </c:extLst>
                    <c:strCache>
                      <c:ptCount val="1"/>
                      <c:pt idx="0">
                        <c:v>Manufactura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endParaRPr lang="es-EC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 xmlns:c16r2="http://schemas.microsoft.com/office/drawing/2015/06/chart">
                    <c:ext xmlns:c15="http://schemas.microsoft.com/office/drawing/2012/chart"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provincial'!$C$68:$K$68</c15:sqref>
                        </c15:fullRef>
                        <c15:formulaRef>
                          <c15:sqref>'VAB provincial'!$F$68:$K$68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5.917988853589335E-2</c:v>
                      </c:pt>
                      <c:pt idx="1">
                        <c:v>5.3250123030164395E-2</c:v>
                      </c:pt>
                      <c:pt idx="2">
                        <c:v>5.1190466723915327E-2</c:v>
                      </c:pt>
                      <c:pt idx="3">
                        <c:v>5.0367033834644435E-2</c:v>
                      </c:pt>
                      <c:pt idx="4">
                        <c:v>5.1315094918732165E-2</c:v>
                      </c:pt>
                      <c:pt idx="5">
                        <c:v>5.9914148414649801E-2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93D2-4C7F-8478-51A27BF4033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provincial'!$B$69</c15:sqref>
                        </c15:formulaRef>
                      </c:ext>
                    </c:extLst>
                    <c:strCache>
                      <c:ptCount val="1"/>
                      <c:pt idx="0">
                        <c:v>Administración pública, defensa; planes de seguridad social obligatoria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provincial'!$C$69:$K$69</c15:sqref>
                        </c15:fullRef>
                        <c15:formulaRef>
                          <c15:sqref>'VAB provincial'!$F$69:$K$69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8.4990675698234222E-2</c:v>
                      </c:pt>
                      <c:pt idx="1">
                        <c:v>8.3648402654027093E-2</c:v>
                      </c:pt>
                      <c:pt idx="2">
                        <c:v>6.201947438933883E-2</c:v>
                      </c:pt>
                      <c:pt idx="3">
                        <c:v>7.8728019095163346E-2</c:v>
                      </c:pt>
                      <c:pt idx="4">
                        <c:v>5.3350259246874351E-2</c:v>
                      </c:pt>
                      <c:pt idx="5">
                        <c:v>5.0763210720542989E-2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8-93D2-4C7F-8478-51A27BF4033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provincial'!$B$70</c15:sqref>
                        </c15:formulaRef>
                      </c:ext>
                    </c:extLst>
                    <c:strCache>
                      <c:ptCount val="1"/>
                      <c:pt idx="0">
                        <c:v>Correo y Comunicaciones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provincial'!$C$70:$K$70</c15:sqref>
                        </c15:fullRef>
                        <c15:formulaRef>
                          <c15:sqref>'VAB provincial'!$F$70:$K$70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3.1711028928906398E-2</c:v>
                      </c:pt>
                      <c:pt idx="1">
                        <c:v>2.7081966346375108E-2</c:v>
                      </c:pt>
                      <c:pt idx="2">
                        <c:v>3.6058521235991778E-2</c:v>
                      </c:pt>
                      <c:pt idx="3">
                        <c:v>3.5478812441973852E-2</c:v>
                      </c:pt>
                      <c:pt idx="4">
                        <c:v>3.2367710533819261E-2</c:v>
                      </c:pt>
                      <c:pt idx="5">
                        <c:v>2.769839471436162E-2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9-93D2-4C7F-8478-51A27BF4033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provincial'!$B$71</c15:sqref>
                        </c15:formulaRef>
                      </c:ext>
                    </c:extLst>
                    <c:strCache>
                      <c:ptCount val="1"/>
                      <c:pt idx="0">
                        <c:v>Actividades de servicios financieros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provincial'!$C$71:$K$71</c15:sqref>
                        </c15:fullRef>
                        <c15:formulaRef>
                          <c15:sqref>'VAB provincial'!$F$71:$K$71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1.8273796632595467E-2</c:v>
                      </c:pt>
                      <c:pt idx="1">
                        <c:v>1.8472595985206314E-2</c:v>
                      </c:pt>
                      <c:pt idx="2">
                        <c:v>1.8670929246993814E-2</c:v>
                      </c:pt>
                      <c:pt idx="3">
                        <c:v>1.9965828858582703E-2</c:v>
                      </c:pt>
                      <c:pt idx="4">
                        <c:v>2.5375209505567323E-2</c:v>
                      </c:pt>
                      <c:pt idx="5">
                        <c:v>2.3959782893117516E-2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A-93D2-4C7F-8478-51A27BF4033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provincial'!$B$72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técnicas y administrativas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provincial'!$C$72:$K$72</c15:sqref>
                        </c15:fullRef>
                        <c15:formulaRef>
                          <c15:sqref>'VAB provincial'!$F$72:$K$72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1.3883336432289414E-2</c:v>
                      </c:pt>
                      <c:pt idx="1">
                        <c:v>1.6517365840742079E-2</c:v>
                      </c:pt>
                      <c:pt idx="2">
                        <c:v>1.8523763934980068E-2</c:v>
                      </c:pt>
                      <c:pt idx="3">
                        <c:v>1.5906903982462622E-2</c:v>
                      </c:pt>
                      <c:pt idx="4">
                        <c:v>1.7415520143220353E-2</c:v>
                      </c:pt>
                      <c:pt idx="5">
                        <c:v>1.6584071985576702E-2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B-93D2-4C7F-8478-51A27BF4033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provincial'!$B$73</c15:sqref>
                        </c15:formulaRef>
                      </c:ext>
                    </c:extLst>
                    <c:strCache>
                      <c:ptCount val="1"/>
                      <c:pt idx="0">
                        <c:v>Suministros de electricidad y agua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provincial'!$C$73:$K$73</c15:sqref>
                        </c15:fullRef>
                        <c15:formulaRef>
                          <c15:sqref>'VAB provincial'!$F$73:$K$73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5.9446312447968934E-3</c:v>
                      </c:pt>
                      <c:pt idx="1">
                        <c:v>1.1401391672964832E-2</c:v>
                      </c:pt>
                      <c:pt idx="2">
                        <c:v>1.1049367104390874E-2</c:v>
                      </c:pt>
                      <c:pt idx="3">
                        <c:v>1.1109547166693289E-2</c:v>
                      </c:pt>
                      <c:pt idx="4">
                        <c:v>1.3268855240784179E-2</c:v>
                      </c:pt>
                      <c:pt idx="5">
                        <c:v>1.2676539384637751E-2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C-93D2-4C7F-8478-51A27BF40330}"/>
                  </c:ext>
                </c:extLst>
              </c15:ser>
            </c15:filteredBarSeries>
            <c15:filteredBarSeries>
              <c15:ser>
                <c:idx val="13"/>
                <c:order val="12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provincial'!$B$74</c15:sqref>
                        </c15:formulaRef>
                      </c:ext>
                    </c:extLst>
                    <c:strCache>
                      <c:ptCount val="1"/>
                      <c:pt idx="0">
                        <c:v>Alojamiento y servicios de comida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provincial'!$C$74:$K$74</c15:sqref>
                        </c15:fullRef>
                        <c15:formulaRef>
                          <c15:sqref>'VAB provincial'!$F$74:$K$74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4.1286137407514009E-3</c:v>
                      </c:pt>
                      <c:pt idx="1">
                        <c:v>3.1880309898637544E-3</c:v>
                      </c:pt>
                      <c:pt idx="2">
                        <c:v>3.5000623628936248E-3</c:v>
                      </c:pt>
                      <c:pt idx="3">
                        <c:v>4.1050111635168706E-3</c:v>
                      </c:pt>
                      <c:pt idx="4">
                        <c:v>4.9077314234136733E-3</c:v>
                      </c:pt>
                      <c:pt idx="5">
                        <c:v>4.5753335661309355E-3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D-93D2-4C7F-8478-51A27BF40330}"/>
                  </c:ext>
                </c:extLst>
              </c15:ser>
            </c15:filteredBarSeries>
            <c15:filteredBarSeries>
              <c15:ser>
                <c:idx val="14"/>
                <c:order val="13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provincial'!$B$75</c15:sqref>
                        </c15:formulaRef>
                      </c:ext>
                    </c:extLst>
                    <c:strCache>
                      <c:ptCount val="1"/>
                      <c:pt idx="0">
                        <c:v>Servicio doméstico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provincial'!$C$75:$K$75</c15:sqref>
                        </c15:fullRef>
                        <c15:formulaRef>
                          <c15:sqref>'VAB provincial'!$F$75:$K$75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3.5064595103762048E-3</c:v>
                      </c:pt>
                      <c:pt idx="1">
                        <c:v>4.3864885585933183E-3</c:v>
                      </c:pt>
                      <c:pt idx="2">
                        <c:v>3.591927704281273E-3</c:v>
                      </c:pt>
                      <c:pt idx="3">
                        <c:v>3.7395889073075046E-3</c:v>
                      </c:pt>
                      <c:pt idx="4">
                        <c:v>3.1310434637577865E-3</c:v>
                      </c:pt>
                      <c:pt idx="5">
                        <c:v>3.1704734161627783E-3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E-93D2-4C7F-8478-51A27BF40330}"/>
                  </c:ext>
                </c:extLst>
              </c15:ser>
            </c15:filteredBarSeries>
            <c15:filteredBarSeries>
              <c15:ser>
                <c:idx val="15"/>
                <c:order val="14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provincial'!$B$76</c15:sqref>
                        </c15:formulaRef>
                      </c:ext>
                    </c:extLst>
                    <c:strCache>
                      <c:ptCount val="1"/>
                      <c:pt idx="0">
                        <c:v>Petróleo y minas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provincial'!$C$76:$K$76</c15:sqref>
                        </c15:fullRef>
                        <c15:formulaRef>
                          <c15:sqref>'VAB provincial'!$F$76:$K$76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4.2596536326896834E-4</c:v>
                      </c:pt>
                      <c:pt idx="1">
                        <c:v>5.7232769177796463E-4</c:v>
                      </c:pt>
                      <c:pt idx="2">
                        <c:v>7.6118253900030511E-4</c:v>
                      </c:pt>
                      <c:pt idx="3">
                        <c:v>5.6745463548663207E-4</c:v>
                      </c:pt>
                      <c:pt idx="4">
                        <c:v>4.4924916455723783E-4</c:v>
                      </c:pt>
                      <c:pt idx="5">
                        <c:v>5.9295369992318258E-4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F-93D2-4C7F-8478-51A27BF40330}"/>
                  </c:ext>
                </c:extLst>
              </c15:ser>
            </c15:filteredBarSeries>
            <c15:filteredBarSeries>
              <c15:ser>
                <c:idx val="16"/>
                <c:order val="15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'VAB provincial'!$B$77</c15:sqref>
                        </c15:formulaRef>
                      </c:ext>
                    </c:extLst>
                    <c:strCache>
                      <c:ptCount val="1"/>
                      <c:pt idx="0">
                        <c:v>Acuicultura y pesca de camarón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'VAB provincial'!$C$61:$N$61</c15:sqref>
                        </c15:fullRef>
                        <c15:formulaRef>
                          <c15:sqref>'VAB provincial'!$F$61:$N$61</c15:sqref>
                        </c15:formulaRef>
                      </c:ext>
                    </c:extLst>
                    <c:strCach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2017*</c:v>
                      </c:pt>
                      <c:pt idx="8">
                        <c:v>2018*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'VAB provincial'!$C$77:$K$77</c15:sqref>
                        </c15:fullRef>
                        <c15:formulaRef>
                          <c15:sqref>'VAB provincial'!$F$77:$K$77</c15:sqref>
                        </c15:formulaRef>
                      </c:ext>
                    </c:extLst>
                    <c:numCache>
                      <c:formatCode>0%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10-93D2-4C7F-8478-51A27BF40330}"/>
                  </c:ext>
                </c:extLst>
              </c15:ser>
            </c15:filteredBarSeries>
          </c:ext>
        </c:extLst>
      </c:barChart>
      <c:catAx>
        <c:axId val="169118720"/>
        <c:scaling>
          <c:orientation val="minMax"/>
        </c:scaling>
        <c:axPos val="l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lang="es-ES"/>
            </a:pPr>
            <a:endParaRPr lang="es-EC"/>
          </a:p>
        </c:txPr>
        <c:crossAx val="170307584"/>
        <c:crosses val="autoZero"/>
        <c:auto val="1"/>
        <c:lblAlgn val="ctr"/>
        <c:lblOffset val="100"/>
      </c:catAx>
      <c:valAx>
        <c:axId val="170307584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6911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032972440944889E-2"/>
          <c:y val="0.84954555446057411"/>
          <c:w val="0.96463106955380584"/>
          <c:h val="0.15045444553942613"/>
        </c:manualLayout>
      </c:layout>
      <c:spPr>
        <a:noFill/>
        <a:ln>
          <a:noFill/>
        </a:ln>
        <a:effectLst/>
      </c:spPr>
      <c:txPr>
        <a:bodyPr rot="0" vert="horz"/>
        <a:lstStyle/>
        <a:p>
          <a:pPr>
            <a:defRPr lang="es-ES"/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s-EC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0.11708182995651772"/>
          <c:y val="2.8052999399171483E-2"/>
          <c:w val="0.86900962161162065"/>
          <c:h val="0.74834805003679272"/>
        </c:manualLayout>
      </c:layout>
      <c:barChart>
        <c:barDir val="bar"/>
        <c:grouping val="stacked"/>
        <c:ser>
          <c:idx val="0"/>
          <c:order val="0"/>
          <c:tx>
            <c:strRef>
              <c:f>'Ventas Totales'!$B$39</c:f>
              <c:strCache>
                <c:ptCount val="1"/>
                <c:pt idx="0">
                  <c:v>Activ. servicios administrativos y apoyo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Totales'!$C$39:$N$39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18-430C-B20E-6D3A73FF6F58}"/>
            </c:ext>
          </c:extLst>
        </c:ser>
        <c:ser>
          <c:idx val="1"/>
          <c:order val="1"/>
          <c:tx>
            <c:strRef>
              <c:f>'Ventas Totales'!$B$40</c:f>
              <c:strCache>
                <c:ptCount val="1"/>
                <c:pt idx="0">
                  <c:v>Comercio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Totales'!$C$40:$N$40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E18-430C-B20E-6D3A73FF6F58}"/>
            </c:ext>
          </c:extLst>
        </c:ser>
        <c:ser>
          <c:idx val="2"/>
          <c:order val="2"/>
          <c:tx>
            <c:strRef>
              <c:f>'Ventas Totales'!$B$41</c:f>
              <c:strCache>
                <c:ptCount val="1"/>
                <c:pt idx="0">
                  <c:v>Transporte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Totales'!$C$41:$N$41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18-430C-B20E-6D3A73FF6F58}"/>
            </c:ext>
          </c:extLst>
        </c:ser>
        <c:ser>
          <c:idx val="3"/>
          <c:order val="3"/>
          <c:tx>
            <c:strRef>
              <c:f>'Ventas Totales'!$B$42</c:f>
              <c:strCache>
                <c:ptCount val="1"/>
                <c:pt idx="0">
                  <c:v>Alojamiento y servicio de comidas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Totales'!$C$42:$N$42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E18-430C-B20E-6D3A73FF6F58}"/>
            </c:ext>
          </c:extLst>
        </c:ser>
        <c:ser>
          <c:idx val="4"/>
          <c:order val="4"/>
          <c:tx>
            <c:strRef>
              <c:f>'Ventas Totales'!$B$43</c:f>
              <c:strCache>
                <c:ptCount val="1"/>
                <c:pt idx="0">
                  <c:v>Suministros de electricidad</c:v>
                </c:pt>
              </c:strCache>
            </c:strRef>
          </c:tx>
          <c:spPr>
            <a:solidFill>
              <a:srgbClr val="9FD5D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'Ventas Totales'!$C$38:$N$38</c:f>
            </c:multiLvlStrRef>
          </c:cat>
          <c:val>
            <c:numRef>
              <c:f>'Ventas Totales'!$C$43:$N$43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E18-430C-B20E-6D3A73FF6F58}"/>
            </c:ext>
          </c:extLst>
        </c:ser>
        <c:ser>
          <c:idx val="7"/>
          <c:order val="5"/>
          <c:tx>
            <c:strRef>
              <c:f>'Ventas Totales'!$B$62</c:f>
              <c:strCache>
                <c:ptCount val="1"/>
                <c:pt idx="0">
                  <c:v>Otros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'Ventas Totales'!$C$38:$N$38</c:f>
            </c:multiLvlStrRef>
          </c:cat>
          <c:val>
            <c:numRef>
              <c:f>'Ventas Totales'!$C$60:$N$60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18-430C-B20E-6D3A73FF6F58}"/>
            </c:ext>
          </c:extLst>
        </c:ser>
        <c:dLbls/>
        <c:gapWidth val="60"/>
        <c:overlap val="100"/>
        <c:axId val="175980928"/>
        <c:axId val="17598323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Totales'!$B$44</c15:sqref>
                        </c15:formulaRef>
                      </c:ext>
                    </c:extLst>
                    <c:strCache>
                      <c:ptCount val="1"/>
                      <c:pt idx="0">
                        <c:v>Actividades profesionales, científicas y técnicas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'Ventas Totales'!$C$44:$L$44</c15:sqref>
                        </c15:formulaRef>
                      </c:ext>
                    </c:extLst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5-1E18-430C-B20E-6D3A73FF6F58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Totales'!$B$45</c15:sqref>
                        </c15:formulaRef>
                      </c:ext>
                    </c:extLst>
                    <c:strCache>
                      <c:ptCount val="1"/>
                      <c:pt idx="0">
                        <c:v>Industrias manufactureras</c:v>
                      </c:pt>
                    </c:strCache>
                  </c:strRef>
                </c:tx>
                <c:spPr>
                  <a:solidFill>
                    <a:srgbClr val="B1A0C7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Totales'!$C$38:$N$38</c15:sqref>
                        </c15:formulaRef>
                      </c:ext>
                    </c:extLst>
                  </c:multiLvlStrRef>
                </c:cat>
                <c: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'Ventas Totales'!$C$45:$L$45</c15:sqref>
                        </c15:formulaRef>
                      </c:ext>
                    </c:extLst>
                  </c:numRef>
                </c:val>
                <c:extLst xmlns:c15="http://schemas.microsoft.com/office/drawing/2012/chart" xmlns:c16r2="http://schemas.microsoft.com/office/drawing/2015/06/chart">
                  <c:ext xmlns:c16="http://schemas.microsoft.com/office/drawing/2014/chart" uri="{C3380CC4-5D6E-409C-BE32-E72D297353CC}">
                    <c16:uniqueId val="{00000006-1E18-430C-B20E-6D3A73FF6F58}"/>
                  </c:ext>
                </c:extLst>
              </c15:ser>
            </c15:filteredBarSeries>
          </c:ext>
        </c:extLst>
      </c:barChart>
      <c:catAx>
        <c:axId val="17598092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5983232"/>
        <c:crosses val="autoZero"/>
        <c:auto val="1"/>
        <c:lblAlgn val="ctr"/>
        <c:lblOffset val="100"/>
      </c:catAx>
      <c:valAx>
        <c:axId val="175983232"/>
        <c:scaling>
          <c:orientation val="minMax"/>
          <c:max val="1"/>
        </c:scaling>
        <c:delete val="1"/>
        <c:axPos val="b"/>
        <c:numFmt formatCode="0%" sourceLinked="1"/>
        <c:majorTickMark val="none"/>
        <c:tickLblPos val="nextTo"/>
        <c:crossAx val="17598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6867825607064166"/>
          <c:w val="0.993538089586678"/>
          <c:h val="0.23132174392935967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s-EC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C"/>
  <c:chart>
    <c:autoTitleDeleted val="1"/>
    <c:plotArea>
      <c:layout>
        <c:manualLayout>
          <c:layoutTarget val="inner"/>
          <c:xMode val="edge"/>
          <c:yMode val="edge"/>
          <c:x val="1.495509271699526E-2"/>
          <c:y val="4.0816147981502328E-2"/>
          <c:w val="0.97646181440344926"/>
          <c:h val="0.78889430487855683"/>
        </c:manualLayout>
      </c:layout>
      <c:barChart>
        <c:barDir val="col"/>
        <c:grouping val="clustered"/>
        <c:ser>
          <c:idx val="26"/>
          <c:order val="0"/>
          <c:tx>
            <c:strRef>
              <c:f>'Ventas Totales'!$B$33</c:f>
              <c:strCache>
                <c:ptCount val="1"/>
                <c:pt idx="0">
                  <c:v>Ventas 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Totales'!$C$9:$N$9</c15:sqref>
                  </c15:fullRef>
                </c:ext>
              </c:extLst>
            </c:strRef>
          </c:cat>
          <c:val>
            <c:numRef>
              <c:f>'Ventas Totales'!$F$33:$N$33</c:f>
              <c:numCache>
                <c:formatCode>#,###,,</c:formatCode>
                <c:ptCount val="9"/>
                <c:pt idx="0">
                  <c:v>690956706</c:v>
                </c:pt>
                <c:pt idx="1">
                  <c:v>861597268.39844</c:v>
                </c:pt>
                <c:pt idx="2">
                  <c:v>1010700152.5108399</c:v>
                </c:pt>
                <c:pt idx="3">
                  <c:v>1258777506.1415999</c:v>
                </c:pt>
                <c:pt idx="4">
                  <c:v>1300379975.9109402</c:v>
                </c:pt>
                <c:pt idx="5">
                  <c:v>1210367431.2543252</c:v>
                </c:pt>
                <c:pt idx="6">
                  <c:v>1146550206.1250131</c:v>
                </c:pt>
                <c:pt idx="7">
                  <c:v>1297241328.9352186</c:v>
                </c:pt>
                <c:pt idx="8">
                  <c:v>1311035622.5893376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Totales'!$C$33:$N$33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60F-4A1F-B3D7-6D5C90676E5C}"/>
            </c:ext>
          </c:extLst>
        </c:ser>
        <c:dLbls/>
        <c:gapWidth val="50"/>
        <c:axId val="176681344"/>
        <c:axId val="176683264"/>
      </c:barChart>
      <c:lineChart>
        <c:grouping val="standard"/>
        <c:ser>
          <c:idx val="0"/>
          <c:order val="1"/>
          <c:tx>
            <c:strRef>
              <c:f>'Ventas Totales'!$B$95</c:f>
              <c:strCache>
                <c:ptCount val="1"/>
                <c:pt idx="0">
                  <c:v>Variación anual</c:v>
                </c:pt>
              </c:strCache>
            </c:strRef>
          </c:tx>
          <c:spPr>
            <a:ln w="28575" cap="rnd">
              <a:solidFill>
                <a:schemeClr val="accent2">
                  <a:alpha val="0"/>
                </a:schemeClr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902433209613977E-2"/>
                  <c:y val="-4.9148178581210622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50B-4850-999D-5DD402BB35F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906210472623767E-2"/>
                  <c:y val="-5.1605967356890915E-2"/>
                </c:manualLayout>
              </c:layout>
              <c:dLblPos val="r"/>
              <c:showVal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60F-4A1F-B3D7-6D5C90676E5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3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b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'Ventas Totales'!$F$9:$N$9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2018*</c:v>
                </c:pt>
              </c:strCache>
              <c:extLst>
                <c:ext xmlns:c15="http://schemas.microsoft.com/office/drawing/2012/chart" uri="{02D57815-91ED-43cb-92C2-25804820EDAC}">
                  <c15:fullRef>
                    <c15:sqref>'Ventas Totales'!$C$9:$N$9</c15:sqref>
                  </c15:fullRef>
                </c:ext>
              </c:extLst>
            </c:strRef>
          </c:cat>
          <c:val>
            <c:numRef>
              <c:f>'Ventas Totales'!$F$95:$N$95</c:f>
              <c:numCache>
                <c:formatCode>0%</c:formatCode>
                <c:ptCount val="9"/>
                <c:pt idx="0">
                  <c:v>0.18260670939136178</c:v>
                </c:pt>
                <c:pt idx="1">
                  <c:v>0.24696274153888886</c:v>
                </c:pt>
                <c:pt idx="2">
                  <c:v>0.17305403531461555</c:v>
                </c:pt>
                <c:pt idx="3">
                  <c:v>0.24545099059743103</c:v>
                </c:pt>
                <c:pt idx="4">
                  <c:v>3.3049899260481325E-2</c:v>
                </c:pt>
                <c:pt idx="5">
                  <c:v>-6.9220186656257413E-2</c:v>
                </c:pt>
                <c:pt idx="6">
                  <c:v>-5.2725497631059957E-2</c:v>
                </c:pt>
                <c:pt idx="7">
                  <c:v>0.13143002548444421</c:v>
                </c:pt>
                <c:pt idx="8">
                  <c:v>1.0633560114402087E-2</c:v>
                </c:pt>
              </c:numCache>
              <c:extLst>
                <c:ext xmlns:c15="http://schemas.microsoft.com/office/drawing/2012/chart" uri="{02D57815-91ED-43cb-92C2-25804820EDAC}">
                  <c15:fullRef>
                    <c15:sqref>'Ventas Totales'!$C$95:$N$95</c15:sqref>
                  </c15:fullRef>
                </c:ext>
              </c:extLst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60F-4A1F-B3D7-6D5C90676E5C}"/>
            </c:ext>
            <c:ext xmlns:c15="http://schemas.microsoft.com/office/drawing/2012/chart" uri="{02D57815-91ED-43cb-92C2-25804820EDAC}">
              <c15:categoryFilterExceptions>
                <c15:categoryFilterException>
                  <c15:sqref>'Ventas Totales'!$E$95</c15:sqref>
                  <c15:dLbl>
                    <c:idx val="-1"/>
                    <c:layout>
                      <c:manualLayout>
                        <c:x val="-4.2220347646027209E-2"/>
                        <c:y val="-4.0451930977814299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6="http://schemas.microsoft.com/office/drawing/2014/chart" xmlns:c16r2="http://schemas.microsoft.com/office/drawing/2015/06/chart">
                      <c:ext xmlns:c16="http://schemas.microsoft.com/office/drawing/2014/chart" uri="{C3380CC4-5D6E-409C-BE32-E72D297353CC}">
                        <c16:uniqueId val="{00000001-650B-4850-999D-5DD402BB35F8}"/>
                      </c:ext>
                      <c:ext uri="{CE6537A1-D6FC-4f65-9D91-7224C49458BB}"/>
                    </c:extLst>
                  </c15:dLbl>
                </c15:categoryFilterException>
              </c15:categoryFilterExceptions>
            </c:ext>
          </c:extLst>
        </c:ser>
        <c:dLbls/>
        <c:marker val="1"/>
        <c:axId val="177178880"/>
        <c:axId val="177176960"/>
      </c:lineChart>
      <c:catAx>
        <c:axId val="1766813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683264"/>
        <c:crosses val="autoZero"/>
        <c:auto val="1"/>
        <c:lblAlgn val="ctr"/>
        <c:lblOffset val="100"/>
      </c:catAx>
      <c:valAx>
        <c:axId val="176683264"/>
        <c:scaling>
          <c:orientation val="minMax"/>
        </c:scaling>
        <c:axPos val="l"/>
        <c:numFmt formatCode="#,###,,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6681344"/>
        <c:crosses val="autoZero"/>
        <c:crossBetween val="between"/>
      </c:valAx>
      <c:valAx>
        <c:axId val="177176960"/>
        <c:scaling>
          <c:orientation val="minMax"/>
          <c:max val="0.70000000000000018"/>
          <c:min val="-0.15000000000000005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77178880"/>
        <c:crosses val="max"/>
        <c:crossBetween val="between"/>
      </c:valAx>
      <c:catAx>
        <c:axId val="177178880"/>
        <c:scaling>
          <c:orientation val="minMax"/>
        </c:scaling>
        <c:delete val="1"/>
        <c:axPos val="b"/>
        <c:numFmt formatCode="General" sourceLinked="1"/>
        <c:tickLblPos val="nextTo"/>
        <c:crossAx val="17717696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90831999176096"/>
          <c:y val="0.93536976170912056"/>
          <c:w val="0.81744301636241778"/>
          <c:h val="6.413436160455234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4,5% </a:t>
          </a:r>
          <a:r>
            <a:rPr lang="es-EC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7B566C05-330B-4A87-8AEC-410A9785CBC6}" type="presOf" srcId="{852A51F9-F1CD-4B77-B090-5D3EB08E6712}" destId="{0522926B-84BF-49A8-A0E3-8DA2C01762A8}" srcOrd="0" destOrd="0" presId="urn:microsoft.com/office/officeart/2005/8/layout/process1"/>
    <dgm:cxn modelId="{CD226F8D-0FBA-482F-8DF3-950D71A709D8}" type="presOf" srcId="{3A138B45-7C33-4520-A2E8-BA878125E028}" destId="{26BDF6D4-2587-4BA7-A768-DB47324BAB29}" srcOrd="0" destOrd="0" presId="urn:microsoft.com/office/officeart/2005/8/layout/process1"/>
    <dgm:cxn modelId="{56BF6A68-D281-43C5-A0B1-4866A254375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3.525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90480B82-EEDA-407D-B84D-A869D9928EEC}" type="presOf" srcId="{852A51F9-F1CD-4B77-B090-5D3EB08E6712}" destId="{0522926B-84BF-49A8-A0E3-8DA2C01762A8}" srcOrd="0" destOrd="0" presId="urn:microsoft.com/office/officeart/2005/8/layout/process1"/>
    <dgm:cxn modelId="{B8E8D44B-85DB-4E15-8F9C-263EE2301B7D}" type="presOf" srcId="{3A138B45-7C33-4520-A2E8-BA878125E028}" destId="{26BDF6D4-2587-4BA7-A768-DB47324BAB29}" srcOrd="0" destOrd="0" presId="urn:microsoft.com/office/officeart/2005/8/layout/process1"/>
    <dgm:cxn modelId="{30EE214D-85B5-4C56-AFC8-2ED40BE40460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8,0% </a:t>
          </a:r>
          <a:r>
            <a:rPr lang="es-ES" sz="18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9CFAEA02-1237-4CAF-8C5E-5A87AC537E53}" type="presOf" srcId="{3A138B45-7C33-4520-A2E8-BA878125E028}" destId="{26BDF6D4-2587-4BA7-A768-DB47324BAB29}" srcOrd="0" destOrd="0" presId="urn:microsoft.com/office/officeart/2005/8/layout/process1"/>
    <dgm:cxn modelId="{464A94F6-A90B-4AB1-B3EA-5420D87DAE1E}" type="presOf" srcId="{852A51F9-F1CD-4B77-B090-5D3EB08E6712}" destId="{0522926B-84BF-49A8-A0E3-8DA2C01762A8}" srcOrd="0" destOrd="0" presId="urn:microsoft.com/office/officeart/2005/8/layout/process1"/>
    <dgm:cxn modelId="{E8C289FD-8828-47A4-8434-AE962F19E834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0,4% </a:t>
          </a:r>
          <a:r>
            <a:rPr lang="es-EC" sz="1600" b="0" dirty="0" smtClean="0">
              <a:latin typeface="Calibri" panose="020F0502020204030204" pitchFamily="34" charset="0"/>
            </a:rPr>
            <a:t>del total nacional</a:t>
          </a:r>
          <a:endParaRPr lang="es-ES" sz="16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498B849F-51CE-4939-AAEE-850B1EC1A8C3}" type="presOf" srcId="{852A51F9-F1CD-4B77-B090-5D3EB08E6712}" destId="{0522926B-84BF-49A8-A0E3-8DA2C01762A8}" srcOrd="0" destOrd="0" presId="urn:microsoft.com/office/officeart/2005/8/layout/process1"/>
    <dgm:cxn modelId="{AB71FD6A-67B7-4361-9E8C-53DE4F373F17}" type="presOf" srcId="{3A138B45-7C33-4520-A2E8-BA878125E028}" destId="{26BDF6D4-2587-4BA7-A768-DB47324BAB29}" srcOrd="0" destOrd="0" presId="urn:microsoft.com/office/officeart/2005/8/layout/process1"/>
    <dgm:cxn modelId="{39735F42-964B-4D2B-BB9C-DB579AD9F07E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600" b="1" dirty="0" smtClean="0">
              <a:latin typeface="Calibri" panose="020F0502020204030204" pitchFamily="34" charset="0"/>
              <a:cs typeface="Calibri" panose="020F0502020204030204" pitchFamily="34" charset="0"/>
            </a:rPr>
            <a:t>14,8% </a:t>
          </a:r>
          <a:r>
            <a:rPr lang="es-ES" sz="16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88996C41-A80A-4E7F-BBA0-D76F990ED4E5}" type="presOf" srcId="{852A51F9-F1CD-4B77-B090-5D3EB08E6712}" destId="{0522926B-84BF-49A8-A0E3-8DA2C01762A8}" srcOrd="0" destOrd="0" presId="urn:microsoft.com/office/officeart/2005/8/layout/process1"/>
    <dgm:cxn modelId="{CE2F4B45-9445-4323-AB14-BF5800241B75}" type="presOf" srcId="{3A138B45-7C33-4520-A2E8-BA878125E028}" destId="{26BDF6D4-2587-4BA7-A768-DB47324BAB29}" srcOrd="0" destOrd="0" presId="urn:microsoft.com/office/officeart/2005/8/layout/process1"/>
    <dgm:cxn modelId="{8CDAAED6-40FF-43A5-BF63-FFA7D6CFC63C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4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0,1% </a:t>
          </a:r>
          <a:r>
            <a:rPr lang="es-EC" sz="1600" b="0" dirty="0" smtClean="0">
              <a:latin typeface="Calibri" panose="020F0502020204030204" pitchFamily="34" charset="0"/>
            </a:rPr>
            <a:t>de afiliados nacionales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99F3256E-7371-4206-8897-F89FE2E1A7BC}" type="presOf" srcId="{852A51F9-F1CD-4B77-B090-5D3EB08E6712}" destId="{0522926B-84BF-49A8-A0E3-8DA2C01762A8}" srcOrd="0" destOrd="0" presId="urn:microsoft.com/office/officeart/2005/8/layout/process1"/>
    <dgm:cxn modelId="{FC5A4D14-AB26-42FE-A474-2C23CB7662A8}" type="presOf" srcId="{3A138B45-7C33-4520-A2E8-BA878125E028}" destId="{26BDF6D4-2587-4BA7-A768-DB47324BAB29}" srcOrd="0" destOrd="0" presId="urn:microsoft.com/office/officeart/2005/8/layout/process1"/>
    <dgm:cxn modelId="{3AE0C6C1-DA70-4265-8005-5BFD21D1C144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4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C" sz="1600" b="1" dirty="0" smtClean="0">
              <a:latin typeface="Calibri" panose="020F0502020204030204" pitchFamily="34" charset="0"/>
            </a:rPr>
            <a:t>7,8% </a:t>
          </a:r>
          <a:r>
            <a:rPr lang="es-EC" sz="1600" b="0" dirty="0" smtClean="0">
              <a:latin typeface="Calibri" panose="020F0502020204030204" pitchFamily="34" charset="0"/>
            </a:rPr>
            <a:t>de afiliados provinciales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85A3988D-644E-475B-8D98-BE63C5EAC38A}" type="presOf" srcId="{852A51F9-F1CD-4B77-B090-5D3EB08E6712}" destId="{0522926B-84BF-49A8-A0E3-8DA2C01762A8}" srcOrd="0" destOrd="0" presId="urn:microsoft.com/office/officeart/2005/8/layout/process1"/>
    <dgm:cxn modelId="{3845CBC5-A225-4CEA-9993-87CDA270D3E7}" type="presOf" srcId="{3A138B45-7C33-4520-A2E8-BA878125E028}" destId="{26BDF6D4-2587-4BA7-A768-DB47324BAB29}" srcOrd="0" destOrd="0" presId="urn:microsoft.com/office/officeart/2005/8/layout/process1"/>
    <dgm:cxn modelId="{F06F00BB-4F57-45B3-B23C-0CAF451E898F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5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1,7%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D342AC1A-28AE-4A65-B70B-682A980CD216}" type="presOf" srcId="{3A138B45-7C33-4520-A2E8-BA878125E028}" destId="{26BDF6D4-2587-4BA7-A768-DB47324BAB29}" srcOrd="0" destOrd="0" presId="urn:microsoft.com/office/officeart/2005/8/layout/process1"/>
    <dgm:cxn modelId="{AF32925E-FCC5-413E-B8CA-2AEC1465E1AC}" type="presOf" srcId="{852A51F9-F1CD-4B77-B090-5D3EB08E6712}" destId="{0522926B-84BF-49A8-A0E3-8DA2C01762A8}" srcOrd="0" destOrd="0" presId="urn:microsoft.com/office/officeart/2005/8/layout/process1"/>
    <dgm:cxn modelId="{3A97FC99-66B3-441A-9AE6-440103CA4856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USD 1.750 </a:t>
          </a:r>
          <a:r>
            <a:rPr lang="es-EC" sz="2800" dirty="0" smtClean="0"/>
            <a:t>millones</a:t>
          </a:r>
          <a:endParaRPr lang="es-E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F194F886-7C1D-4B3C-B33C-79474CB37A51}" type="presOf" srcId="{7CFFDAAC-A6C3-4519-87A1-A7C1BC665476}" destId="{D739589B-1078-4FD7-B24F-108C396203B2}" srcOrd="0" destOrd="0" presId="urn:microsoft.com/office/officeart/2005/8/layout/chevron1"/>
    <dgm:cxn modelId="{95529C45-A969-4437-8CF0-65AB88250D72}" type="presOf" srcId="{7B47CFD1-33EA-4920-9656-252D1E5C8B93}" destId="{0400974C-6FF2-426E-93DD-951CF2D93F26}" srcOrd="0" destOrd="0" presId="urn:microsoft.com/office/officeart/2005/8/layout/chevron1"/>
    <dgm:cxn modelId="{A3093439-B43E-4A80-BB67-0A973FBA66D3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25.437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A572E70F-0D84-4292-B6BB-EC4EA4572963}" type="presOf" srcId="{852A51F9-F1CD-4B77-B090-5D3EB08E6712}" destId="{0522926B-84BF-49A8-A0E3-8DA2C01762A8}" srcOrd="0" destOrd="0" presId="urn:microsoft.com/office/officeart/2005/8/layout/process1"/>
    <dgm:cxn modelId="{1B711FD7-DD4C-45C2-BE72-F8B76ABB6F17}" type="presOf" srcId="{3A138B45-7C33-4520-A2E8-BA878125E028}" destId="{26BDF6D4-2587-4BA7-A768-DB47324BAB29}" srcOrd="0" destOrd="0" presId="urn:microsoft.com/office/officeart/2005/8/layout/process1"/>
    <dgm:cxn modelId="{D20A20FC-DA95-44F4-AD2D-6A825ECC23F5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343.379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2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82432" custLinFactNeighborX="1837" custLinFactNeighborY="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5A2F3692-4FED-4F46-9945-81BE4B2BDB7A}" type="presOf" srcId="{3A138B45-7C33-4520-A2E8-BA878125E028}" destId="{26BDF6D4-2587-4BA7-A768-DB47324BAB29}" srcOrd="0" destOrd="0" presId="urn:microsoft.com/office/officeart/2005/8/layout/process1"/>
    <dgm:cxn modelId="{014E620A-077F-4254-89DA-AC50B3FBCEA4}" type="presOf" srcId="{852A51F9-F1CD-4B77-B090-5D3EB08E6712}" destId="{0522926B-84BF-49A8-A0E3-8DA2C01762A8}" srcOrd="0" destOrd="0" presId="urn:microsoft.com/office/officeart/2005/8/layout/process1"/>
    <dgm:cxn modelId="{2466CFE0-EBB7-40C6-8A98-B09F5310FA2B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2800" b="1" dirty="0" smtClean="0">
              <a:latin typeface="Calibri" panose="020F0502020204030204" pitchFamily="34" charset="0"/>
              <a:cs typeface="Calibri" panose="020F0502020204030204" pitchFamily="34" charset="0"/>
            </a:rPr>
            <a:t>3,0%</a:t>
          </a:r>
          <a:r>
            <a:rPr lang="es-ES" sz="28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ScaleX="100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E4EAB80-64B5-43FB-ADB2-BFD5F136B17A}" type="presOf" srcId="{852A51F9-F1CD-4B77-B090-5D3EB08E6712}" destId="{0522926B-84BF-49A8-A0E3-8DA2C01762A8}" srcOrd="0" destOrd="0" presId="urn:microsoft.com/office/officeart/2005/8/layout/process1"/>
    <dgm:cxn modelId="{E603E737-E5FD-43E5-83CE-48A3C1932705}" type="presOf" srcId="{3A138B45-7C33-4520-A2E8-BA878125E028}" destId="{26BDF6D4-2587-4BA7-A768-DB47324BAB29}" srcOrd="0" destOrd="0" presId="urn:microsoft.com/office/officeart/2005/8/layout/process1"/>
    <dgm:cxn modelId="{5536F312-4F10-450E-A48D-C8C027CE5B82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0,1% </a:t>
          </a:r>
          <a:r>
            <a:rPr lang="es-ES" sz="18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0935ED52-CEFF-42A1-A68B-B0910FCD9F4A}" type="presOf" srcId="{852A51F9-F1CD-4B77-B090-5D3EB08E6712}" destId="{0522926B-84BF-49A8-A0E3-8DA2C01762A8}" srcOrd="0" destOrd="0" presId="urn:microsoft.com/office/officeart/2005/8/layout/process1"/>
    <dgm:cxn modelId="{BD43B8F8-5595-4088-ADB1-71EB02E699D9}" type="presOf" srcId="{3A138B45-7C33-4520-A2E8-BA878125E028}" destId="{26BDF6D4-2587-4BA7-A768-DB47324BAB29}" srcOrd="0" destOrd="0" presId="urn:microsoft.com/office/officeart/2005/8/layout/process1"/>
    <dgm:cxn modelId="{DCAF794A-CDB0-4F55-940B-91E333486AD7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FFDAAC-A6C3-4519-87A1-A7C1BC665476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B47CFD1-33EA-4920-9656-252D1E5C8B93}">
      <dgm:prSet phldrT="[Texto]" custT="1"/>
      <dgm:spPr>
        <a:ln w="3175">
          <a:noFill/>
        </a:ln>
      </dgm:spPr>
      <dgm:t>
        <a:bodyPr/>
        <a:lstStyle/>
        <a:p>
          <a:r>
            <a:rPr lang="es-ES" sz="2000" dirty="0" smtClean="0">
              <a:latin typeface="Calibri" panose="020F0502020204030204" pitchFamily="34" charset="0"/>
              <a:cs typeface="Calibri" panose="020F0502020204030204" pitchFamily="34" charset="0"/>
            </a:rPr>
            <a:t>USD 141 </a:t>
          </a:r>
          <a:r>
            <a:rPr lang="es-EC" sz="2000" dirty="0" smtClean="0"/>
            <a:t>millones</a:t>
          </a:r>
          <a:endParaRPr lang="es-E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A63B03-6E74-4F63-A335-6DAB5F2A06A4}" type="par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86C8A9-3C24-493C-A528-96C890220474}" type="sibTrans" cxnId="{F3756456-7B00-474F-9E42-780E6340E864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9589B-1078-4FD7-B24F-108C396203B2}" type="pres">
      <dgm:prSet presAssocID="{7CFFDAAC-A6C3-4519-87A1-A7C1BC665476}" presName="Name0" presStyleCnt="0">
        <dgm:presLayoutVars>
          <dgm:dir/>
          <dgm:animLvl val="lvl"/>
          <dgm:resizeHandles val="exact"/>
        </dgm:presLayoutVars>
      </dgm:prSet>
      <dgm:spPr/>
    </dgm:pt>
    <dgm:pt modelId="{0400974C-6FF2-426E-93DD-951CF2D93F26}" type="pres">
      <dgm:prSet presAssocID="{7B47CFD1-33EA-4920-9656-252D1E5C8B93}" presName="parTxOnly" presStyleLbl="node1" presStyleIdx="0" presStyleCnt="1" custLinFactNeighborX="-13586" custLinFactNeighborY="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15F5B8-F572-44A2-9D5A-404F42BD5DAD}" type="presOf" srcId="{7B47CFD1-33EA-4920-9656-252D1E5C8B93}" destId="{0400974C-6FF2-426E-93DD-951CF2D93F26}" srcOrd="0" destOrd="0" presId="urn:microsoft.com/office/officeart/2005/8/layout/chevron1"/>
    <dgm:cxn modelId="{F3756456-7B00-474F-9E42-780E6340E864}" srcId="{7CFFDAAC-A6C3-4519-87A1-A7C1BC665476}" destId="{7B47CFD1-33EA-4920-9656-252D1E5C8B93}" srcOrd="0" destOrd="0" parTransId="{DFA63B03-6E74-4F63-A335-6DAB5F2A06A4}" sibTransId="{7386C8A9-3C24-493C-A528-96C890220474}"/>
    <dgm:cxn modelId="{5435B6BB-DEA8-407E-8969-89E021C7EC68}" type="presOf" srcId="{7CFFDAAC-A6C3-4519-87A1-A7C1BC665476}" destId="{D739589B-1078-4FD7-B24F-108C396203B2}" srcOrd="0" destOrd="0" presId="urn:microsoft.com/office/officeart/2005/8/layout/chevron1"/>
    <dgm:cxn modelId="{55B3B8A6-DB62-4C9B-9EF3-7232C7315F7F}" type="presParOf" srcId="{D739589B-1078-4FD7-B24F-108C396203B2}" destId="{0400974C-6FF2-426E-93DD-951CF2D93F26}" srcOrd="0" destOrd="0" presId="urn:microsoft.com/office/officeart/2005/8/layout/chevron1"/>
  </dgm:cxnLst>
  <dgm:bg/>
  <dgm:whole>
    <a:ln w="3175"/>
  </dgm:whole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138B45-7C33-4520-A2E8-BA878125E028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852A51F9-F1CD-4B77-B090-5D3EB08E6712}">
      <dgm:prSet phldrT="[Texto]" custT="1"/>
      <dgm:spPr>
        <a:ln>
          <a:noFill/>
        </a:ln>
      </dgm:spPr>
      <dgm:t>
        <a:bodyPr/>
        <a:lstStyle/>
        <a:p>
          <a:r>
            <a:rPr lang="es-ES" sz="3000" b="0" dirty="0" smtClean="0">
              <a:latin typeface="Calibri" panose="020F0502020204030204" pitchFamily="34" charset="0"/>
              <a:cs typeface="Calibri" panose="020F0502020204030204" pitchFamily="34" charset="0"/>
            </a:rPr>
            <a:t>3.755</a:t>
          </a:r>
        </a:p>
      </dgm:t>
    </dgm:pt>
    <dgm:pt modelId="{F41DBFD1-937C-42FF-908A-FA9F799D7492}" type="par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F22C5-450B-482D-9575-FDA814B02D35}" type="sibTrans" cxnId="{5E61911C-85CD-4D9E-BD94-E6EA8A4F8F23}">
      <dgm:prSet/>
      <dgm:spPr/>
      <dgm:t>
        <a:bodyPr/>
        <a:lstStyle/>
        <a:p>
          <a:endParaRPr lang="es-ES" sz="3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BDF6D4-2587-4BA7-A768-DB47324BAB29}" type="pres">
      <dgm:prSet presAssocID="{3A138B45-7C33-4520-A2E8-BA878125E028}" presName="Name0" presStyleCnt="0">
        <dgm:presLayoutVars>
          <dgm:dir/>
          <dgm:resizeHandles val="exact"/>
        </dgm:presLayoutVars>
      </dgm:prSet>
      <dgm:spPr/>
    </dgm:pt>
    <dgm:pt modelId="{0522926B-84BF-49A8-A0E3-8DA2C01762A8}" type="pres">
      <dgm:prSet presAssocID="{852A51F9-F1CD-4B77-B090-5D3EB08E6712}" presName="node" presStyleLbl="node1" presStyleIdx="0" presStyleCnt="1" custLinFactNeighborX="-22633" custLinFactNeighborY="-266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61911C-85CD-4D9E-BD94-E6EA8A4F8F23}" srcId="{3A138B45-7C33-4520-A2E8-BA878125E028}" destId="{852A51F9-F1CD-4B77-B090-5D3EB08E6712}" srcOrd="0" destOrd="0" parTransId="{F41DBFD1-937C-42FF-908A-FA9F799D7492}" sibTransId="{C2CF22C5-450B-482D-9575-FDA814B02D35}"/>
    <dgm:cxn modelId="{E1F5B9E1-1596-4CAC-9388-E3D140CDA11F}" type="presOf" srcId="{3A138B45-7C33-4520-A2E8-BA878125E028}" destId="{26BDF6D4-2587-4BA7-A768-DB47324BAB29}" srcOrd="0" destOrd="0" presId="urn:microsoft.com/office/officeart/2005/8/layout/process1"/>
    <dgm:cxn modelId="{D094E5D8-AC5E-4B33-9D01-D329F81695FE}" type="presOf" srcId="{852A51F9-F1CD-4B77-B090-5D3EB08E6712}" destId="{0522926B-84BF-49A8-A0E3-8DA2C01762A8}" srcOrd="0" destOrd="0" presId="urn:microsoft.com/office/officeart/2005/8/layout/process1"/>
    <dgm:cxn modelId="{74CD1F49-6F88-4A64-9F96-1D4CA2EBE288}" type="presParOf" srcId="{26BDF6D4-2587-4BA7-A768-DB47324BAB29}" destId="{0522926B-84BF-49A8-A0E3-8DA2C01762A8}" srcOrd="0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28" y="0"/>
          <a:ext cx="3096330" cy="486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4,5% </a:t>
          </a:r>
          <a:r>
            <a:rPr lang="es-EC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empleo nacional</a:t>
          </a:r>
          <a:endParaRPr lang="es-EC" sz="24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270" y="14242"/>
        <a:ext cx="3067846" cy="4577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3.525</a:t>
          </a:r>
          <a:endParaRPr lang="es-ES" sz="28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646" y="13828"/>
        <a:ext cx="1547480" cy="444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405" y="0"/>
          <a:ext cx="1437496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8,0% </a:t>
          </a:r>
          <a:r>
            <a:rPr lang="es-E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sp:txBody>
      <dsp:txXfrm>
        <a:off x="11288" y="9883"/>
        <a:ext cx="1417730" cy="3176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5810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0,4% </a:t>
          </a:r>
          <a:r>
            <a:rPr lang="es-EC" sz="1600" b="0" kern="1200" dirty="0" smtClean="0">
              <a:latin typeface="Calibri" panose="020F0502020204030204" pitchFamily="34" charset="0"/>
            </a:rPr>
            <a:t>del total nacional</a:t>
          </a:r>
          <a:endParaRPr lang="es-ES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663" y="17019"/>
        <a:ext cx="1647177" cy="5470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365" y="0"/>
          <a:ext cx="1395801" cy="437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14,8% </a:t>
          </a:r>
          <a:r>
            <a:rPr lang="es-ES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provincial</a:t>
          </a:r>
        </a:p>
      </dsp:txBody>
      <dsp:txXfrm>
        <a:off x="14169" y="12804"/>
        <a:ext cx="1370193" cy="4115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486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0,1% </a:t>
          </a:r>
          <a:r>
            <a:rPr lang="es-EC" sz="1600" b="0" kern="1200" dirty="0" smtClean="0">
              <a:latin typeface="Calibri" panose="020F0502020204030204" pitchFamily="34" charset="0"/>
            </a:rPr>
            <a:t>de afiliados nacionales</a:t>
          </a:r>
        </a:p>
      </dsp:txBody>
      <dsp:txXfrm>
        <a:off x="15886" y="14242"/>
        <a:ext cx="1652731" cy="4577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521" y="0"/>
          <a:ext cx="1555348" cy="505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600" b="1" kern="1200" dirty="0" smtClean="0">
              <a:latin typeface="Calibri" panose="020F0502020204030204" pitchFamily="34" charset="0"/>
            </a:rPr>
            <a:t>7,8% </a:t>
          </a:r>
          <a:r>
            <a:rPr lang="es-EC" sz="1600" b="0" kern="1200" dirty="0" smtClean="0">
              <a:latin typeface="Calibri" panose="020F0502020204030204" pitchFamily="34" charset="0"/>
            </a:rPr>
            <a:t>de afiliados provinciales</a:t>
          </a:r>
        </a:p>
      </dsp:txBody>
      <dsp:txXfrm>
        <a:off x="16335" y="14814"/>
        <a:ext cx="1525720" cy="47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273" y="0"/>
          <a:ext cx="3347067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1,7%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56" y="9883"/>
        <a:ext cx="3327301" cy="31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0" y="0"/>
          <a:ext cx="2734269" cy="75148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</a:t>
          </a: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1.750 </a:t>
          </a:r>
          <a:r>
            <a:rPr lang="es-EC" sz="2800" kern="1200" dirty="0" smtClean="0"/>
            <a:t>millones</a:t>
          </a:r>
          <a:endParaRPr lang="es-E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745" y="0"/>
        <a:ext cx="1982780" cy="75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25.437</a:t>
          </a:r>
          <a:endParaRPr lang="es-ES" sz="28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690" y="20690"/>
        <a:ext cx="1504184" cy="665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204818" y="0"/>
          <a:ext cx="1575136" cy="4721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343.379</a:t>
          </a:r>
          <a:endParaRPr lang="es-ES" sz="28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8646" y="13828"/>
        <a:ext cx="1547480" cy="444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3056" y="0"/>
          <a:ext cx="3127509" cy="615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3,0%</a:t>
          </a:r>
          <a:r>
            <a:rPr lang="es-ES" sz="2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total nacional</a:t>
          </a:r>
        </a:p>
      </dsp:txBody>
      <dsp:txXfrm>
        <a:off x="21087" y="18031"/>
        <a:ext cx="3091447" cy="5795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1644" y="0"/>
          <a:ext cx="1681215" cy="337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latin typeface="Calibri" panose="020F0502020204030204" pitchFamily="34" charset="0"/>
              <a:cs typeface="Calibri" panose="020F0502020204030204" pitchFamily="34" charset="0"/>
            </a:rPr>
            <a:t>0,1% </a:t>
          </a:r>
          <a:r>
            <a:rPr lang="es-ES" sz="1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del PIB total</a:t>
          </a:r>
          <a:endParaRPr lang="es-E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27" y="9883"/>
        <a:ext cx="1661449" cy="31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0974C-6FF2-426E-93DD-951CF2D93F26}">
      <dsp:nvSpPr>
        <dsp:cNvPr id="0" name=""/>
        <dsp:cNvSpPr/>
      </dsp:nvSpPr>
      <dsp:spPr>
        <a:xfrm>
          <a:off x="0" y="0"/>
          <a:ext cx="2734269" cy="75148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USD </a:t>
          </a:r>
          <a:r>
            <a:rPr lang="es-ES" sz="20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141 </a:t>
          </a:r>
          <a:r>
            <a:rPr lang="es-EC" sz="2000" kern="1200" dirty="0" smtClean="0"/>
            <a:t>millones</a:t>
          </a:r>
          <a:endParaRPr lang="es-E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5745" y="0"/>
        <a:ext cx="1982780" cy="751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2926B-84BF-49A8-A0E3-8DA2C01762A8}">
      <dsp:nvSpPr>
        <dsp:cNvPr id="0" name=""/>
        <dsp:cNvSpPr/>
      </dsp:nvSpPr>
      <dsp:spPr>
        <a:xfrm>
          <a:off x="0" y="0"/>
          <a:ext cx="1545564" cy="7064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3.755</a:t>
          </a:r>
          <a:endParaRPr lang="es-ES" sz="3000" b="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690" y="20690"/>
        <a:ext cx="1504184" cy="66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0.80474</cdr:x>
      <cdr:y>0.94045</cdr:y>
    </cdr:from>
    <cdr:to>
      <cdr:x>0.82142</cdr:x>
      <cdr:y>0.9598</cdr:y>
    </cdr:to>
    <cdr:sp macro="" textlink="">
      <cdr:nvSpPr>
        <cdr:cNvPr id="2" name="Rectángulo 1"/>
        <cdr:cNvSpPr/>
      </cdr:nvSpPr>
      <cdr:spPr>
        <a:xfrm xmlns:a="http://schemas.openxmlformats.org/drawingml/2006/main">
          <a:off x="8541693" y="2449891"/>
          <a:ext cx="177046" cy="5040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MX" sz="1100">
            <a:ln>
              <a:solidFill>
                <a:srgbClr val="C00000"/>
              </a:solidFill>
            </a:ln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AC716-604F-48CB-A8AF-68358D672479}" type="datetimeFigureOut">
              <a:rPr lang="es-EC" smtClean="0"/>
              <a:pPr/>
              <a:t>29/08/2018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1E7-1C79-49C8-9FF4-6B1302E1DCC6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6595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1058F-DFAF-40BD-B202-ECD3978284C2}" type="slidenum"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Pag.</a:t>
            </a:r>
            <a:endParaRPr kumimoji="0" lang="es-EC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3711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3D1058F-DFAF-40BD-B202-ECD3978284C2}" type="slidenum">
              <a:rPr lang="es-EC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C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C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Pag.</a:t>
            </a:r>
            <a:endParaRPr lang="es-EC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84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67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68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5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89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16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27">
              <a:defRPr/>
            </a:pPr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98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07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93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8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61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 Ganado</a:t>
            </a:r>
            <a:r>
              <a:rPr lang="es-EC" baseline="0" dirty="0" smtClean="0"/>
              <a:t> Vacuno de la provincia de Bolívar representa el 4,1% a nivel nacional mientras que el porcino 3,5%</a:t>
            </a:r>
          </a:p>
          <a:p>
            <a:r>
              <a:rPr lang="es-EC" baseline="0" dirty="0" smtClean="0"/>
              <a:t>Las aves de campo de la provincia representan 2,8% a nivel nacional y las de plantel avícola el 0,6% sobre el nacional</a:t>
            </a:r>
          </a:p>
          <a:p>
            <a:r>
              <a:rPr lang="es-EC" baseline="0" dirty="0" smtClean="0"/>
              <a:t>La producción de leche de la provincia representa el 3,0% a nivel nacional</a:t>
            </a:r>
          </a:p>
          <a:p>
            <a:r>
              <a:rPr lang="es-EC" baseline="0" dirty="0" smtClean="0"/>
              <a:t>La producción de huevos de la provincia representa el 2,3% a nivel nacional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FE80C-15CC-4008-995E-65BAA1EF9EB1}" type="slidenum">
              <a:rPr lang="es-EC" smtClean="0">
                <a:solidFill>
                  <a:prstClr val="black"/>
                </a:solidFill>
              </a:rPr>
              <a:pPr/>
              <a:t>9</a:t>
            </a:fld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36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66554-A05B-41E7-A35A-B44556FA0AF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7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F2A5-68E6-44B2-95BE-7B43E46FE47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80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847-822F-451D-A1ED-6C2F2100FD9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71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AEEE-CBB4-4222-B43A-78C77CB29B5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81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65B4-0B00-4738-B482-B47E5DB2C06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03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A7A5-6BD2-40AC-A588-678D5D28C43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29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A804-42F3-4133-9B8E-EA518647EB8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13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F1C0-8740-4AE4-B400-26EA0D75B7D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819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B1E2-58AD-4A73-911D-58E3C366E0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273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EA56-23A2-4662-A42A-A3C96847350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2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E897-07D9-4DC7-A981-98DE7DCE18F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5124-F593-40C9-BD2A-C7433093D95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304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D49D-BBEA-4BB7-9591-0F27D126F14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331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C0C-214B-4FAC-A7E7-8FAE69B5F15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67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E9A3-7DCB-4B93-8259-59C1C6702C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61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DE85-CE8C-4134-99D0-5B92295C4BF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3594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3CC-4199-4A0B-AC3C-A10DCDA38C6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6062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BB01-82B5-4269-8D77-97052715F0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610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0F17-BF44-48F9-BC97-AF4E1C81F81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678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BE4-E132-4939-9BFB-A6176972A20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757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4AAC-AE95-4C3F-AD43-D582085FDB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5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DD7F-6756-41B1-9E5E-93B0B3AE4C0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1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2A03-468B-46DA-9AEB-E1C4E92DB21F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899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602-F093-4B3D-BBAE-88478B30479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342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3E8-7771-4811-B4AC-6F354483F0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60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79E-D81D-49BB-95B3-9B4C20615A9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287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7F5-0374-4AB3-A819-C135B631B2F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827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D87-9B91-4C04-BCED-163E00819B60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8453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4A4-B172-4856-ABCB-B5B2088CC5E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9704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E7F-6094-4D0E-AB3B-8B4FC0ED6BA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832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5813-EE50-4E41-A12C-F81A2CF462B4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657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086-A2EB-4D94-AB6E-8A87F5585D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82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487A-AD9D-485B-B5DB-B23D655B86E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5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AB8D-F14C-45C0-9672-3B3C61673AE3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1896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622-015C-448B-8549-5F48D007195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4629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6D9F-4D4E-4601-A375-A7B0B62D5A58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202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F5AD9-AB1A-431D-AFF6-AE79AFAC65A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438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CF4C-1CF6-42EB-92C8-4C935B73576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6044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2CFA-4E06-4A71-8802-872A953201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315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3521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702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307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35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08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EADC-C824-46B4-84E6-4C676F3F134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329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965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371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632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686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4712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13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9157-497E-43F3-BE78-72B7A2B7EAF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08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508-70F7-4BCD-84FB-51306303C609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24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B7EC-76B0-4F21-AACA-ED0E10231B87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73EC-4B1D-4997-AC62-8DD510CC2F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29/08/2018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3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541CE8-8855-4994-8BB7-219D7B1D0EA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EE5F55-F89C-4AA3-8C57-3116C1994C12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2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9987E5-DDCC-42D8-93C9-0CCAADF5BB69}" type="datetime1">
              <a:rPr lang="es-EC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80969-0DF1-4A65-AC9D-23AFFEBE0AFE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29/08/2018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1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3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9.xml"/><Relationship Id="rId18" Type="http://schemas.openxmlformats.org/officeDocument/2006/relationships/image" Target="../media/image11.png"/><Relationship Id="rId26" Type="http://schemas.openxmlformats.org/officeDocument/2006/relationships/diagramData" Target="../diagrams/data11.xml"/><Relationship Id="rId39" Type="http://schemas.openxmlformats.org/officeDocument/2006/relationships/diagramLayout" Target="../diagrams/layout14.xml"/><Relationship Id="rId21" Type="http://schemas.openxmlformats.org/officeDocument/2006/relationships/diagramQuickStyle" Target="../diagrams/quickStyle10.xml"/><Relationship Id="rId34" Type="http://schemas.openxmlformats.org/officeDocument/2006/relationships/diagramData" Target="../diagrams/data13.xml"/><Relationship Id="rId42" Type="http://schemas.openxmlformats.org/officeDocument/2006/relationships/diagramData" Target="../diagrams/data15.xml"/><Relationship Id="rId47" Type="http://schemas.openxmlformats.org/officeDocument/2006/relationships/image" Target="../media/image16.png"/><Relationship Id="rId50" Type="http://schemas.microsoft.com/office/2007/relationships/diagramDrawing" Target="../diagrams/drawing11.xml"/><Relationship Id="rId55" Type="http://schemas.microsoft.com/office/2007/relationships/diagramDrawing" Target="../diagrams/drawing14.xml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diagramColors" Target="../diagrams/colors12.xml"/><Relationship Id="rId38" Type="http://schemas.openxmlformats.org/officeDocument/2006/relationships/diagramData" Target="../diagrams/data14.xml"/><Relationship Id="rId46" Type="http://schemas.openxmlformats.org/officeDocument/2006/relationships/image" Target="../media/image15.png"/><Relationship Id="rId59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9.xml"/><Relationship Id="rId20" Type="http://schemas.openxmlformats.org/officeDocument/2006/relationships/diagramLayout" Target="../diagrams/layout10.xml"/><Relationship Id="rId29" Type="http://schemas.openxmlformats.org/officeDocument/2006/relationships/diagramColors" Target="../diagrams/colors11.xml"/><Relationship Id="rId41" Type="http://schemas.openxmlformats.org/officeDocument/2006/relationships/diagramColors" Target="../diagrams/colors14.xml"/><Relationship Id="rId54" Type="http://schemas.microsoft.com/office/2007/relationships/diagramDrawing" Target="../diagrams/drawing15.xml"/><Relationship Id="rId1" Type="http://schemas.openxmlformats.org/officeDocument/2006/relationships/slideLayout" Target="../slideLayouts/slideLayout50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24" Type="http://schemas.openxmlformats.org/officeDocument/2006/relationships/image" Target="../media/image13.png"/><Relationship Id="rId32" Type="http://schemas.openxmlformats.org/officeDocument/2006/relationships/diagramQuickStyle" Target="../diagrams/quickStyle12.xml"/><Relationship Id="rId37" Type="http://schemas.openxmlformats.org/officeDocument/2006/relationships/diagramColors" Target="../diagrams/colors13.xml"/><Relationship Id="rId40" Type="http://schemas.openxmlformats.org/officeDocument/2006/relationships/diagramQuickStyle" Target="../diagrams/quickStyle14.xml"/><Relationship Id="rId45" Type="http://schemas.openxmlformats.org/officeDocument/2006/relationships/diagramColors" Target="../diagrams/colors15.xml"/><Relationship Id="rId58" Type="http://schemas.microsoft.com/office/2007/relationships/diagramDrawing" Target="../diagrams/drawing8.xml"/><Relationship Id="rId5" Type="http://schemas.openxmlformats.org/officeDocument/2006/relationships/diagramLayout" Target="../diagrams/layout7.xml"/><Relationship Id="rId15" Type="http://schemas.openxmlformats.org/officeDocument/2006/relationships/diagramQuickStyle" Target="../diagrams/quickStyle9.xml"/><Relationship Id="rId23" Type="http://schemas.openxmlformats.org/officeDocument/2006/relationships/image" Target="../media/image12.png"/><Relationship Id="rId28" Type="http://schemas.openxmlformats.org/officeDocument/2006/relationships/diagramQuickStyle" Target="../diagrams/quickStyle11.xml"/><Relationship Id="rId36" Type="http://schemas.openxmlformats.org/officeDocument/2006/relationships/diagramQuickStyle" Target="../diagrams/quickStyle13.xml"/><Relationship Id="rId49" Type="http://schemas.microsoft.com/office/2007/relationships/diagramDrawing" Target="../diagrams/drawing12.xml"/><Relationship Id="rId57" Type="http://schemas.microsoft.com/office/2007/relationships/diagramDrawing" Target="../diagrams/drawing13.xml"/><Relationship Id="rId10" Type="http://schemas.openxmlformats.org/officeDocument/2006/relationships/diagramLayout" Target="../diagrams/layout8.xml"/><Relationship Id="rId19" Type="http://schemas.openxmlformats.org/officeDocument/2006/relationships/diagramData" Target="../diagrams/data10.xml"/><Relationship Id="rId31" Type="http://schemas.openxmlformats.org/officeDocument/2006/relationships/diagramLayout" Target="../diagrams/layout12.xml"/><Relationship Id="rId44" Type="http://schemas.openxmlformats.org/officeDocument/2006/relationships/diagramQuickStyle" Target="../diagrams/quickStyle15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diagramLayout" Target="../diagrams/layout9.xml"/><Relationship Id="rId22" Type="http://schemas.openxmlformats.org/officeDocument/2006/relationships/diagramColors" Target="../diagrams/colors10.xml"/><Relationship Id="rId27" Type="http://schemas.openxmlformats.org/officeDocument/2006/relationships/diagramLayout" Target="../diagrams/layout11.xml"/><Relationship Id="rId30" Type="http://schemas.openxmlformats.org/officeDocument/2006/relationships/diagramData" Target="../diagrams/data12.xml"/><Relationship Id="rId35" Type="http://schemas.openxmlformats.org/officeDocument/2006/relationships/diagramLayout" Target="../diagrams/layout13.xml"/><Relationship Id="rId43" Type="http://schemas.openxmlformats.org/officeDocument/2006/relationships/diagramLayout" Target="../diagrams/layout15.xml"/><Relationship Id="rId48" Type="http://schemas.microsoft.com/office/2007/relationships/diagramDrawing" Target="../diagrams/drawing10.xml"/><Relationship Id="rId56" Type="http://schemas.microsoft.com/office/2007/relationships/diagramDrawing" Target="../diagrams/drawing9.xml"/><Relationship Id="rId8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26" Type="http://schemas.openxmlformats.org/officeDocument/2006/relationships/diagramQuickStyle" Target="../diagrams/quickStyle6.xml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5.xml"/><Relationship Id="rId34" Type="http://schemas.microsoft.com/office/2007/relationships/diagramDrawing" Target="../diagrams/drawing4.xml"/><Relationship Id="rId7" Type="http://schemas.openxmlformats.org/officeDocument/2006/relationships/image" Target="../media/image2.png"/><Relationship Id="rId12" Type="http://schemas.openxmlformats.org/officeDocument/2006/relationships/diagramData" Target="../diagrams/data3.xml"/><Relationship Id="rId17" Type="http://schemas.openxmlformats.org/officeDocument/2006/relationships/diagramLayout" Target="../diagrams/layout4.xml"/><Relationship Id="rId25" Type="http://schemas.openxmlformats.org/officeDocument/2006/relationships/diagramLayout" Target="../diagrams/layout6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6" Type="http://schemas.openxmlformats.org/officeDocument/2006/relationships/diagramData" Target="../diagrams/data4.xml"/><Relationship Id="rId20" Type="http://schemas.openxmlformats.org/officeDocument/2006/relationships/diagramData" Target="../diagrams/data5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6.xml"/><Relationship Id="rId32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5" Type="http://schemas.openxmlformats.org/officeDocument/2006/relationships/diagramColors" Target="../diagrams/colors3.xml"/><Relationship Id="rId23" Type="http://schemas.openxmlformats.org/officeDocument/2006/relationships/diagramColors" Target="../diagrams/colors5.xml"/><Relationship Id="rId28" Type="http://schemas.openxmlformats.org/officeDocument/2006/relationships/image" Target="../media/image3.jpe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4.xml"/><Relationship Id="rId31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QuickStyle" Target="../diagrams/quickStyle3.xml"/><Relationship Id="rId22" Type="http://schemas.openxmlformats.org/officeDocument/2006/relationships/diagramQuickStyle" Target="../diagrams/quickStyle5.xml"/><Relationship Id="rId27" Type="http://schemas.openxmlformats.org/officeDocument/2006/relationships/diagramColors" Target="../diagrams/colors6.xml"/><Relationship Id="rId30" Type="http://schemas.microsoft.com/office/2007/relationships/diagramDrawing" Target="../diagrams/drawing2.xml"/><Relationship Id="rId35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mailto:egarcia@mipro.gob.e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886086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 smtClean="0"/>
              <a:t>Caracterización Provincia Cotopaxi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8868" y="356218"/>
            <a:ext cx="4354264" cy="172304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0711175" y="628662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n-US" b="1" dirty="0" smtClean="0"/>
              <a:t>2018/07/27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xmlns="" val="41566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2482674"/>
            <a:ext cx="12192000" cy="1892652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/>
          <a:p>
            <a:r>
              <a:rPr lang="es-ES" altLang="en-US" sz="4800" b="1" dirty="0"/>
              <a:t>Cifras </a:t>
            </a:r>
            <a:r>
              <a:rPr lang="es-ES" altLang="en-US" sz="4800" b="1" dirty="0" smtClean="0"/>
              <a:t>Cantón La Maná</a:t>
            </a:r>
            <a:endParaRPr lang="es-EC" sz="48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0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369" y="324568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84019" y="3676400"/>
            <a:ext cx="1865483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VAB 2017* </a:t>
            </a:r>
          </a:p>
          <a:p>
            <a:pPr algn="ctr"/>
            <a:r>
              <a:rPr lang="es-EC" sz="2400" dirty="0">
                <a:solidFill>
                  <a:srgbClr val="002060"/>
                </a:solidFill>
                <a:cs typeface="Calibri" panose="020F0502020204030204" pitchFamily="34" charset="0"/>
              </a:rPr>
              <a:t>(BCE)</a:t>
            </a: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7189853"/>
              </p:ext>
            </p:extLst>
          </p:nvPr>
        </p:nvGraphicFramePr>
        <p:xfrm>
          <a:off x="2733928" y="4434560"/>
          <a:ext cx="168450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18" y="3584130"/>
            <a:ext cx="944142" cy="984822"/>
          </a:xfrm>
          <a:prstGeom prst="rect">
            <a:avLst/>
          </a:prstGeom>
        </p:spPr>
      </p:pic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2170570689"/>
              </p:ext>
            </p:extLst>
          </p:nvPr>
        </p:nvGraphicFramePr>
        <p:xfrm>
          <a:off x="2951050" y="3263847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834285" y="3907820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7369" y="498523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4225753"/>
              </p:ext>
            </p:extLst>
          </p:nvPr>
        </p:nvGraphicFramePr>
        <p:xfrm>
          <a:off x="4052423" y="5032970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531486" y="5212799"/>
            <a:ext cx="3183077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económicos 2017*</a:t>
            </a:r>
          </a:p>
          <a:p>
            <a:pPr algn="ctr"/>
            <a:r>
              <a:rPr lang="es-EC" sz="2000" dirty="0">
                <a:solidFill>
                  <a:srgbClr val="002060"/>
                </a:solidFill>
                <a:cs typeface="Calibri" panose="020F0502020204030204" pitchFamily="34" charset="0"/>
              </a:rPr>
              <a:t>(SRI-INEC)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569" y="5250104"/>
            <a:ext cx="1087533" cy="111397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00409" y="1195920"/>
            <a:ext cx="300239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 smtClean="0"/>
              <a:t>Afiliados 2017*</a:t>
            </a:r>
            <a:endParaRPr lang="es-EC" sz="2000" dirty="0"/>
          </a:p>
          <a:p>
            <a:r>
              <a:rPr lang="es-EC" sz="2000" b="0" dirty="0"/>
              <a:t>(IESS)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2615" y="1096164"/>
            <a:ext cx="1125378" cy="833614"/>
          </a:xfrm>
          <a:prstGeom prst="rect">
            <a:avLst/>
          </a:prstGeom>
        </p:spPr>
      </p:pic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245891"/>
              </p:ext>
            </p:extLst>
          </p:nvPr>
        </p:nvGraphicFramePr>
        <p:xfrm>
          <a:off x="9354907" y="943047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69737" y="2507741"/>
            <a:ext cx="2403533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/>
              <a:t>Ventas Totales</a:t>
            </a:r>
          </a:p>
          <a:p>
            <a:r>
              <a:rPr lang="es-EC" sz="2000" dirty="0" smtClean="0"/>
              <a:t>2017* </a:t>
            </a:r>
            <a:r>
              <a:rPr lang="es-EC" sz="2000" b="0" dirty="0" smtClean="0"/>
              <a:t>(</a:t>
            </a:r>
            <a:r>
              <a:rPr lang="es-EC" sz="2000" b="0" dirty="0"/>
              <a:t>SRI)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6272565" y="2560834"/>
            <a:ext cx="1160831" cy="793026"/>
            <a:chOff x="9546597" y="2469761"/>
            <a:chExt cx="1152000" cy="734117"/>
          </a:xfrm>
        </p:grpSpPr>
        <p:sp>
          <p:nvSpPr>
            <p:cNvPr id="31" name="Cheurón 30"/>
            <p:cNvSpPr/>
            <p:nvPr/>
          </p:nvSpPr>
          <p:spPr>
            <a:xfrm>
              <a:off x="9549221" y="2963878"/>
              <a:ext cx="1056117" cy="24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2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4992" b="25003"/>
            <a:stretch/>
          </p:blipFill>
          <p:spPr>
            <a:xfrm>
              <a:off x="9546597" y="2469761"/>
              <a:ext cx="1152000" cy="576064"/>
            </a:xfrm>
            <a:prstGeom prst="rect">
              <a:avLst/>
            </a:prstGeom>
          </p:spPr>
        </p:pic>
      </p:grpSp>
      <p:sp>
        <p:nvSpPr>
          <p:cNvPr id="33" name="CuadroTexto 32"/>
          <p:cNvSpPr txBox="1"/>
          <p:nvPr/>
        </p:nvSpPr>
        <p:spPr>
          <a:xfrm>
            <a:off x="9068173" y="2226584"/>
            <a:ext cx="3083135" cy="49244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USD </a:t>
            </a:r>
            <a:r>
              <a:rPr lang="es-EC" sz="2600" dirty="0" smtClean="0">
                <a:solidFill>
                  <a:prstClr val="black"/>
                </a:solidFill>
                <a:cs typeface="Calibri" panose="020F0502020204030204" pitchFamily="34" charset="0"/>
              </a:rPr>
              <a:t>113 </a:t>
            </a:r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617533" y="3097736"/>
            <a:ext cx="2077961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0,1 </a:t>
            </a:r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ventas nacionales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680678" y="4069304"/>
            <a:ext cx="2299521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685800"/>
            <a:r>
              <a:rPr lang="es-EC" sz="20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2017*</a:t>
            </a:r>
          </a:p>
          <a:p>
            <a:pPr algn="ctr" defTabSz="685800"/>
            <a:r>
              <a:rPr lang="es-EC" sz="2000" dirty="0">
                <a:solidFill>
                  <a:srgbClr val="002060"/>
                </a:solidFill>
                <a:cs typeface="Calibri" panose="020F0502020204030204" pitchFamily="34" charset="0"/>
              </a:rPr>
              <a:t>(SRI)</a:t>
            </a:r>
          </a:p>
        </p:txBody>
      </p:sp>
      <p:pic>
        <p:nvPicPr>
          <p:cNvPr id="38" name="Imagen 66"/>
          <p:cNvPicPr>
            <a:picLocks noChangeAspect="1"/>
          </p:cNvPicPr>
          <p:nvPr/>
        </p:nvPicPr>
        <p:blipFill>
          <a:blip r:embed="rId2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8456" y="4090385"/>
            <a:ext cx="681513" cy="779753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8625049" y="4434657"/>
            <a:ext cx="1854200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0,004 </a:t>
            </a:r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exportaciones totales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6242119" y="5497879"/>
            <a:ext cx="1016734" cy="918697"/>
            <a:chOff x="7046333" y="2606303"/>
            <a:chExt cx="909845" cy="835264"/>
          </a:xfrm>
        </p:grpSpPr>
        <p:sp>
          <p:nvSpPr>
            <p:cNvPr id="45" name="Cheurón 44"/>
            <p:cNvSpPr/>
            <p:nvPr/>
          </p:nvSpPr>
          <p:spPr>
            <a:xfrm>
              <a:off x="7065367" y="3220437"/>
              <a:ext cx="792088" cy="180000"/>
            </a:xfrm>
            <a:prstGeom prst="chevron">
              <a:avLst/>
            </a:prstGeom>
            <a:solidFill>
              <a:srgbClr val="BCC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sz="240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2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46333" y="2606303"/>
              <a:ext cx="909845" cy="835264"/>
            </a:xfrm>
            <a:prstGeom prst="rect">
              <a:avLst/>
            </a:prstGeom>
          </p:spPr>
        </p:pic>
      </p:grpSp>
      <p:sp>
        <p:nvSpPr>
          <p:cNvPr id="47" name="CuadroTexto 46"/>
          <p:cNvSpPr txBox="1"/>
          <p:nvPr/>
        </p:nvSpPr>
        <p:spPr>
          <a:xfrm>
            <a:off x="6837215" y="5384236"/>
            <a:ext cx="2307852" cy="126188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000" dirty="0"/>
              <a:t>Volumen de</a:t>
            </a:r>
          </a:p>
          <a:p>
            <a:r>
              <a:rPr lang="es-EC" sz="2000" dirty="0" smtClean="0"/>
              <a:t>Crédito  </a:t>
            </a:r>
          </a:p>
          <a:p>
            <a:r>
              <a:rPr lang="es-EC" sz="1800" dirty="0" smtClean="0"/>
              <a:t>Ene-</a:t>
            </a:r>
            <a:r>
              <a:rPr lang="es-EC" sz="1800" dirty="0" err="1" smtClean="0"/>
              <a:t>May</a:t>
            </a:r>
            <a:r>
              <a:rPr lang="es-EC" sz="1800" dirty="0" smtClean="0"/>
              <a:t> 2018</a:t>
            </a:r>
            <a:endParaRPr lang="es-EC" sz="1800" dirty="0"/>
          </a:p>
          <a:p>
            <a:r>
              <a:rPr lang="es-EC" sz="1800" b="0" dirty="0"/>
              <a:t>(SBS)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4924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USD 6</a:t>
            </a:r>
            <a:r>
              <a:rPr lang="es-EC" sz="2600" dirty="0" smtClean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s-EC" sz="2600" dirty="0">
                <a:solidFill>
                  <a:prstClr val="black"/>
                </a:solidFill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8886221" y="6069548"/>
            <a:ext cx="1743593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0,1%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crédito nacional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8886221" y="1317741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8740584" y="2744162"/>
            <a:ext cx="1857953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8804995" y="4192760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8928016" y="5697571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</a:t>
            </a:r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8988566" y="3834354"/>
            <a:ext cx="2847529" cy="46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400" dirty="0">
                <a:solidFill>
                  <a:prstClr val="black"/>
                </a:solidFill>
                <a:cs typeface="Calibri" panose="020F0502020204030204" pitchFamily="34" charset="0"/>
              </a:rPr>
              <a:t>USD </a:t>
            </a:r>
            <a:r>
              <a:rPr lang="es-EC" sz="2400" dirty="0" smtClean="0">
                <a:solidFill>
                  <a:prstClr val="black"/>
                </a:solidFill>
                <a:cs typeface="Calibri" panose="020F0502020204030204" pitchFamily="34" charset="0"/>
              </a:rPr>
              <a:t>1 millón</a:t>
            </a:r>
            <a:endParaRPr lang="es-EC" sz="24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51" name="Diagrama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1983058"/>
              </p:ext>
            </p:extLst>
          </p:nvPr>
        </p:nvGraphicFramePr>
        <p:xfrm>
          <a:off x="4481084" y="4407667"/>
          <a:ext cx="1440308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53" name="CuadroTexto 52"/>
          <p:cNvSpPr txBox="1"/>
          <p:nvPr/>
        </p:nvSpPr>
        <p:spPr>
          <a:xfrm>
            <a:off x="4502163" y="3907820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4" name="Diagrama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0319525"/>
              </p:ext>
            </p:extLst>
          </p:nvPr>
        </p:nvGraphicFramePr>
        <p:xfrm>
          <a:off x="2935684" y="5972738"/>
          <a:ext cx="1684504" cy="581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3051779" y="5595343"/>
            <a:ext cx="1503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6679348"/>
              </p:ext>
            </p:extLst>
          </p:nvPr>
        </p:nvGraphicFramePr>
        <p:xfrm>
          <a:off x="4527486" y="6010907"/>
          <a:ext cx="1398532" cy="437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sp>
        <p:nvSpPr>
          <p:cNvPr id="57" name="CuadroTexto 56"/>
          <p:cNvSpPr txBox="1"/>
          <p:nvPr/>
        </p:nvSpPr>
        <p:spPr>
          <a:xfrm>
            <a:off x="4554976" y="5622425"/>
            <a:ext cx="1503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58" name="Diagrama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245406"/>
              </p:ext>
            </p:extLst>
          </p:nvPr>
        </p:nvGraphicFramePr>
        <p:xfrm>
          <a:off x="8729223" y="1620177"/>
          <a:ext cx="1684504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sp>
        <p:nvSpPr>
          <p:cNvPr id="59" name="CuadroTexto 58"/>
          <p:cNvSpPr txBox="1"/>
          <p:nvPr/>
        </p:nvSpPr>
        <p:spPr>
          <a:xfrm>
            <a:off x="10516739" y="1281772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graphicFrame>
        <p:nvGraphicFramePr>
          <p:cNvPr id="60" name="Diagrama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8546704"/>
              </p:ext>
            </p:extLst>
          </p:nvPr>
        </p:nvGraphicFramePr>
        <p:xfrm>
          <a:off x="10481472" y="1594464"/>
          <a:ext cx="1558391" cy="50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61" name="CuadroTexto 60"/>
          <p:cNvSpPr txBox="1"/>
          <p:nvPr/>
        </p:nvSpPr>
        <p:spPr>
          <a:xfrm>
            <a:off x="10457407" y="3095669"/>
            <a:ext cx="1693901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8,6 </a:t>
            </a:r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ventas provinciales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0344242" y="2745486"/>
            <a:ext cx="1857953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10391986" y="4464661"/>
            <a:ext cx="1883047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prstClr val="black"/>
                </a:solidFill>
                <a:cs typeface="Calibri" panose="020F0502020204030204" pitchFamily="34" charset="0"/>
              </a:rPr>
              <a:t>0,5 %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exportaciones provinciales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0609740" y="4212458"/>
            <a:ext cx="150319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Representa: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10412330" y="6091504"/>
            <a:ext cx="1743593" cy="584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 smtClean="0">
                <a:solidFill>
                  <a:prstClr val="black"/>
                </a:solidFill>
                <a:cs typeface="Calibri" panose="020F0502020204030204" pitchFamily="34" charset="0"/>
              </a:rPr>
              <a:t>6,3% </a:t>
            </a:r>
            <a:r>
              <a:rPr lang="es-ES" sz="1600" dirty="0">
                <a:solidFill>
                  <a:prstClr val="black"/>
                </a:solidFill>
                <a:cs typeface="Calibri" panose="020F0502020204030204" pitchFamily="34" charset="0"/>
              </a:rPr>
              <a:t>de crédito provincial</a:t>
            </a:r>
            <a:endParaRPr lang="es-ES" sz="1600" dirty="0">
              <a:solidFill>
                <a:prstClr val="black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0548861" y="5703748"/>
            <a:ext cx="1503197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1600" dirty="0">
                <a:solidFill>
                  <a:prstClr val="black"/>
                </a:solidFill>
                <a:cs typeface="Calibri" panose="020F0502020204030204" pitchFamily="34" charset="0"/>
              </a:rPr>
              <a:t>Representa</a:t>
            </a:r>
            <a:r>
              <a:rPr lang="es-EC" sz="2000" dirty="0">
                <a:solidFill>
                  <a:prstClr val="black"/>
                </a:solidFill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0" y="6627168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50" dirty="0">
                <a:solidFill>
                  <a:prstClr val="black"/>
                </a:solidFill>
              </a:rPr>
              <a:t>* Datos proyectados a 2017.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8" name="Redondear rectángulo de esquina del mismo lado 88"/>
          <p:cNvSpPr/>
          <p:nvPr/>
        </p:nvSpPr>
        <p:spPr>
          <a:xfrm rot="16200000" flipV="1">
            <a:off x="1809608" y="-1350274"/>
            <a:ext cx="360039" cy="398081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9" name="CuadroTexto 89"/>
          <p:cNvSpPr txBox="1"/>
          <p:nvPr/>
        </p:nvSpPr>
        <p:spPr>
          <a:xfrm>
            <a:off x="109117" y="460117"/>
            <a:ext cx="3101477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Cifras del Cantón La Maná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50 Rectángulo"/>
          <p:cNvSpPr/>
          <p:nvPr/>
        </p:nvSpPr>
        <p:spPr>
          <a:xfrm>
            <a:off x="4090726" y="448869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Año 2017</a:t>
            </a:r>
            <a:endParaRPr lang="es-EC" sz="20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6"/>
          <a:srcRect l="65573"/>
          <a:stretch/>
        </p:blipFill>
        <p:spPr>
          <a:xfrm>
            <a:off x="531486" y="843984"/>
            <a:ext cx="1830890" cy="221590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901099" y="1232104"/>
            <a:ext cx="2400092" cy="151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9720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9975367"/>
              </p:ext>
            </p:extLst>
          </p:nvPr>
        </p:nvGraphicFramePr>
        <p:xfrm>
          <a:off x="1" y="1020146"/>
          <a:ext cx="6077242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83551054"/>
              </p:ext>
            </p:extLst>
          </p:nvPr>
        </p:nvGraphicFramePr>
        <p:xfrm>
          <a:off x="6096000" y="1020146"/>
          <a:ext cx="60960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31416462"/>
              </p:ext>
            </p:extLst>
          </p:nvPr>
        </p:nvGraphicFramePr>
        <p:xfrm>
          <a:off x="869789" y="3907730"/>
          <a:ext cx="6979024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66 Rectángulo"/>
          <p:cNvSpPr/>
          <p:nvPr/>
        </p:nvSpPr>
        <p:spPr>
          <a:xfrm>
            <a:off x="0" y="6627168"/>
            <a:ext cx="1739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050" dirty="0">
                <a:solidFill>
                  <a:prstClr val="black"/>
                </a:solidFill>
              </a:rPr>
              <a:t>* Datos proyectados a 2017.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133347" y="5336480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7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</a:t>
            </a:r>
            <a:r>
              <a:rPr lang="es-EC" sz="1200" dirty="0" smtClean="0"/>
              <a:t>Bernal</a:t>
            </a:r>
            <a:endParaRPr lang="es-EC" sz="1200" dirty="0" smtClean="0"/>
          </a:p>
          <a:p>
            <a:pPr algn="r"/>
            <a:r>
              <a:rPr lang="es-MX" sz="1200" dirty="0" smtClean="0"/>
              <a:t>Coordinadora 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7"/>
              </a:rPr>
              <a:t>mpalacios@mipro.gob.ec</a:t>
            </a:r>
            <a:endParaRPr lang="es-EC" sz="1200" dirty="0"/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2186273" y="-1726941"/>
            <a:ext cx="360039" cy="4734150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2" name="CuadroTexto 89"/>
          <p:cNvSpPr txBox="1"/>
          <p:nvPr/>
        </p:nvSpPr>
        <p:spPr>
          <a:xfrm>
            <a:off x="109117" y="460117"/>
            <a:ext cx="4204343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 Cifras del Cantón La Maná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8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Diagrama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9776568"/>
              </p:ext>
            </p:extLst>
          </p:nvPr>
        </p:nvGraphicFramePr>
        <p:xfrm>
          <a:off x="8895686" y="1523786"/>
          <a:ext cx="3102387" cy="48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987" y="-6498"/>
            <a:ext cx="2085013" cy="82303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7369" y="3111212"/>
            <a:ext cx="5855310" cy="16617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1672" y="3339016"/>
            <a:ext cx="305331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Valor Agregado Bruto (*)</a:t>
            </a:r>
            <a:endParaRPr lang="es-EC" sz="2400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8" name="Diagrama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4052716"/>
              </p:ext>
            </p:extLst>
          </p:nvPr>
        </p:nvGraphicFramePr>
        <p:xfrm>
          <a:off x="2479965" y="4244445"/>
          <a:ext cx="3353614" cy="33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xmlns="" val="2021108102"/>
              </p:ext>
            </p:extLst>
          </p:nvPr>
        </p:nvGraphicFramePr>
        <p:xfrm>
          <a:off x="3045024" y="3194056"/>
          <a:ext cx="2736942" cy="75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7369" y="4850760"/>
            <a:ext cx="5842252" cy="165369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6" name="Diagrama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719466"/>
              </p:ext>
            </p:extLst>
          </p:nvPr>
        </p:nvGraphicFramePr>
        <p:xfrm>
          <a:off x="3329355" y="4896555"/>
          <a:ext cx="1547075" cy="70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0" y="4962369"/>
            <a:ext cx="3183077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Establecimientos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económicos 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223378" y="896451"/>
            <a:ext cx="5843379" cy="123269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15129" y="1140281"/>
            <a:ext cx="30023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4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 smtClean="0">
                <a:latin typeface="+mn-lt"/>
              </a:rPr>
              <a:t>Empleos</a:t>
            </a:r>
            <a:endParaRPr lang="es-EC" sz="2800" dirty="0">
              <a:latin typeface="+mn-lt"/>
            </a:endParaRPr>
          </a:p>
        </p:txBody>
      </p:sp>
      <p:graphicFrame>
        <p:nvGraphicFramePr>
          <p:cNvPr id="23" name="Diagrama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0990864"/>
              </p:ext>
            </p:extLst>
          </p:nvPr>
        </p:nvGraphicFramePr>
        <p:xfrm>
          <a:off x="9335353" y="956013"/>
          <a:ext cx="1914569" cy="472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7" name="Rectángulo 26"/>
          <p:cNvSpPr/>
          <p:nvPr/>
        </p:nvSpPr>
        <p:spPr>
          <a:xfrm>
            <a:off x="6233662" y="2194217"/>
            <a:ext cx="5833096" cy="154634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358725" y="2372978"/>
            <a:ext cx="2403533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C" sz="2800" dirty="0">
                <a:latin typeface="+mn-lt"/>
              </a:rPr>
              <a:t>Ventas Totales</a:t>
            </a:r>
          </a:p>
          <a:p>
            <a:r>
              <a:rPr lang="es-EC" sz="2800" dirty="0" smtClean="0">
                <a:latin typeface="+mn-lt"/>
              </a:rPr>
              <a:t>(*) 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063585" y="2346773"/>
            <a:ext cx="308313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1.297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175918" y="2844403"/>
            <a:ext cx="2736267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1,0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ventas nacionales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233661" y="3819715"/>
            <a:ext cx="5833096" cy="140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469642" y="4015949"/>
            <a:ext cx="2299521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b="1" dirty="0">
                <a:solidFill>
                  <a:srgbClr val="002060"/>
                </a:solidFill>
                <a:cs typeface="Calibri" panose="020F0502020204030204" pitchFamily="34" charset="0"/>
              </a:rPr>
              <a:t>Ventas en el exterior </a:t>
            </a:r>
            <a:r>
              <a:rPr lang="es-EC" sz="28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(*)</a:t>
            </a:r>
            <a:endParaRPr lang="es-EC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382001" y="4408185"/>
            <a:ext cx="3542496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0,8 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las exportaciones totales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233662" y="5284330"/>
            <a:ext cx="5833095" cy="14371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60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587834" y="5384236"/>
            <a:ext cx="2307852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EC"/>
            </a:defPPr>
            <a:lvl1pPr algn="ctr" defTabSz="685800">
              <a:defRPr sz="2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s-EC" sz="2400" dirty="0">
                <a:latin typeface="+mn-lt"/>
              </a:rPr>
              <a:t>Volumen de</a:t>
            </a:r>
          </a:p>
          <a:p>
            <a:pPr defTabSz="914400"/>
            <a:r>
              <a:rPr lang="es-EC" sz="2400" dirty="0" smtClean="0">
                <a:latin typeface="+mn-lt"/>
              </a:rPr>
              <a:t>Crédito  </a:t>
            </a:r>
          </a:p>
          <a:p>
            <a:pPr defTabSz="914400"/>
            <a:r>
              <a:rPr lang="es-EC" sz="2400" dirty="0" smtClean="0">
                <a:latin typeface="+mn-lt"/>
              </a:rPr>
              <a:t>Ene-</a:t>
            </a:r>
            <a:r>
              <a:rPr lang="es-EC" sz="2400" dirty="0" err="1" smtClean="0">
                <a:latin typeface="+mn-lt"/>
              </a:rPr>
              <a:t>May</a:t>
            </a:r>
            <a:r>
              <a:rPr lang="es-EC" sz="2400" dirty="0" smtClean="0">
                <a:latin typeface="+mn-lt"/>
              </a:rPr>
              <a:t> 2018</a:t>
            </a:r>
            <a:endParaRPr lang="es-EC" sz="2400" dirty="0">
              <a:latin typeface="+mn-lt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068173" y="5334033"/>
            <a:ext cx="2863804" cy="52322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102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007621" y="5811955"/>
            <a:ext cx="2949874" cy="89255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0,9%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 crédito nacional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9049348" y="3958187"/>
            <a:ext cx="2847529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USD </a:t>
            </a:r>
            <a:r>
              <a:rPr lang="es-EC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143 </a:t>
            </a:r>
            <a:r>
              <a:rPr lang="es-EC" sz="2800" dirty="0">
                <a:latin typeface="Calibri" panose="020F0502020204030204" pitchFamily="34" charset="0"/>
                <a:cs typeface="Calibri" panose="020F0502020204030204" pitchFamily="34" charset="0"/>
              </a:rPr>
              <a:t>millones</a:t>
            </a:r>
          </a:p>
        </p:txBody>
      </p:sp>
      <p:graphicFrame>
        <p:nvGraphicFramePr>
          <p:cNvPr id="56" name="Diagrama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168838"/>
              </p:ext>
            </p:extLst>
          </p:nvPr>
        </p:nvGraphicFramePr>
        <p:xfrm>
          <a:off x="2687782" y="5795275"/>
          <a:ext cx="3133623" cy="615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67" name="66 Rectángulo"/>
          <p:cNvSpPr/>
          <p:nvPr/>
        </p:nvSpPr>
        <p:spPr>
          <a:xfrm>
            <a:off x="0" y="6442502"/>
            <a:ext cx="17107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s-EC" sz="1050" dirty="0" smtClean="0">
                <a:solidFill>
                  <a:prstClr val="black"/>
                </a:solidFill>
              </a:rPr>
              <a:t>Datos </a:t>
            </a:r>
            <a:r>
              <a:rPr lang="es-EC" sz="1050" dirty="0">
                <a:solidFill>
                  <a:prstClr val="black"/>
                </a:solidFill>
              </a:rPr>
              <a:t>proyectados a 2017</a:t>
            </a:r>
            <a:r>
              <a:rPr lang="es-EC" sz="1050" dirty="0" smtClean="0">
                <a:solidFill>
                  <a:prstClr val="black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s-MX" sz="1050" dirty="0" smtClean="0">
                <a:solidFill>
                  <a:prstClr val="black"/>
                </a:solidFill>
              </a:rPr>
              <a:t>Fuente: BCE, SRI, INEC, SBS</a:t>
            </a:r>
            <a:endParaRPr lang="es-EC" sz="1050" dirty="0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AutoShape 2" descr="Resultado de imagen para bandera y escudo azu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68" name="Redondear rectángulo de esquina del mismo lado 88"/>
          <p:cNvSpPr/>
          <p:nvPr/>
        </p:nvSpPr>
        <p:spPr>
          <a:xfrm rot="16200000" flipV="1">
            <a:off x="1809608" y="-1350274"/>
            <a:ext cx="360039" cy="398081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9" name="CuadroTexto 89"/>
          <p:cNvSpPr txBox="1"/>
          <p:nvPr/>
        </p:nvSpPr>
        <p:spPr>
          <a:xfrm>
            <a:off x="109117" y="460117"/>
            <a:ext cx="3870918" cy="346562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Cifras de la Provincia de Cotopaxi</a:t>
            </a:r>
            <a:endParaRPr lang="es-ES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4090726" y="448869"/>
            <a:ext cx="1192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2000" b="1" dirty="0" smtClean="0">
                <a:solidFill>
                  <a:srgbClr val="002060"/>
                </a:solidFill>
                <a:cs typeface="Calibri" panose="020F0502020204030204" pitchFamily="34" charset="0"/>
              </a:rPr>
              <a:t>Año 2017</a:t>
            </a:r>
            <a:endParaRPr lang="es-EC" sz="2000" dirty="0"/>
          </a:p>
        </p:txBody>
      </p:sp>
      <p:sp>
        <p:nvSpPr>
          <p:cNvPr id="52" name="51 Rectángulo"/>
          <p:cNvSpPr/>
          <p:nvPr/>
        </p:nvSpPr>
        <p:spPr>
          <a:xfrm>
            <a:off x="3183077" y="2631405"/>
            <a:ext cx="198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 smtClean="0"/>
              <a:t>476.428 habitantes</a:t>
            </a:r>
            <a:endParaRPr lang="es-EC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3253" y="918288"/>
            <a:ext cx="1378716" cy="19404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81038" y="1034483"/>
            <a:ext cx="2619375" cy="14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409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46685" y="-866323"/>
            <a:ext cx="360039" cy="325496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71057" y="6444476"/>
            <a:ext cx="5553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</a:t>
            </a:r>
            <a:r>
              <a:rPr lang="es-EC" sz="1200" dirty="0">
                <a:solidFill>
                  <a:prstClr val="black"/>
                </a:solidFill>
              </a:rPr>
              <a:t>: </a:t>
            </a:r>
            <a:r>
              <a:rPr lang="es-EC" sz="1200" dirty="0" smtClean="0">
                <a:solidFill>
                  <a:prstClr val="black"/>
                </a:solidFill>
              </a:rPr>
              <a:t>Proyección INEC     * previsión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22564" y="594587"/>
            <a:ext cx="2017847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 Población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54" y="957544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sp>
        <p:nvSpPr>
          <p:cNvPr id="32" name="Redondear rectángulo de esquina del mismo lado 88"/>
          <p:cNvSpPr/>
          <p:nvPr/>
        </p:nvSpPr>
        <p:spPr>
          <a:xfrm rot="16200000" flipV="1">
            <a:off x="8081187" y="-1430946"/>
            <a:ext cx="360039" cy="4330420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37" name="CuadroTexto 89"/>
          <p:cNvSpPr txBox="1"/>
          <p:nvPr/>
        </p:nvSpPr>
        <p:spPr>
          <a:xfrm>
            <a:off x="6150068" y="553839"/>
            <a:ext cx="4276350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</a:t>
            </a:r>
            <a:r>
              <a:rPr lang="es-EC" sz="1600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</a:t>
            </a:r>
            <a:r>
              <a:rPr lang="es-EC" sz="1600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 la población según sexo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C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77583" y="910371"/>
            <a:ext cx="2016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1600" dirty="0">
                <a:latin typeface="Franklin Gothic Book" panose="020B0503020102020204" pitchFamily="34" charset="0"/>
                <a:cs typeface="Arial" panose="020B0604020202020204" pitchFamily="34" charset="0"/>
              </a:rPr>
              <a:t>Miles de habitantes</a:t>
            </a: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08571264"/>
              </p:ext>
            </p:extLst>
          </p:nvPr>
        </p:nvGraphicFramePr>
        <p:xfrm>
          <a:off x="122564" y="1492624"/>
          <a:ext cx="5834483" cy="486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71739260"/>
              </p:ext>
            </p:extLst>
          </p:nvPr>
        </p:nvGraphicFramePr>
        <p:xfrm>
          <a:off x="6306671" y="823031"/>
          <a:ext cx="5661211" cy="5376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7723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577679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INEC, cifras a diciembre de cada año   * 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6197" y="3546467"/>
            <a:ext cx="670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desempleo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266151" y="3546467"/>
            <a:ext cx="4207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subempleo</a:t>
            </a:r>
          </a:p>
        </p:txBody>
      </p:sp>
      <p:sp>
        <p:nvSpPr>
          <p:cNvPr id="19" name="Redondear rectángulo de esquina del mismo lado 88"/>
          <p:cNvSpPr/>
          <p:nvPr/>
        </p:nvSpPr>
        <p:spPr>
          <a:xfrm rot="16200000" flipV="1">
            <a:off x="1439962" y="-940281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0" name="CuadroTexto 89"/>
          <p:cNvSpPr txBox="1"/>
          <p:nvPr/>
        </p:nvSpPr>
        <p:spPr>
          <a:xfrm>
            <a:off x="149458" y="526962"/>
            <a:ext cx="1552976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Empleo</a:t>
            </a:r>
            <a:endParaRPr lang="es-E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91250751"/>
              </p:ext>
            </p:extLst>
          </p:nvPr>
        </p:nvGraphicFramePr>
        <p:xfrm>
          <a:off x="739588" y="860498"/>
          <a:ext cx="10614211" cy="260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79837040"/>
              </p:ext>
            </p:extLst>
          </p:nvPr>
        </p:nvGraphicFramePr>
        <p:xfrm>
          <a:off x="-778" y="3946577"/>
          <a:ext cx="6096778" cy="263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Gráfico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9752113"/>
              </p:ext>
            </p:extLst>
          </p:nvPr>
        </p:nvGraphicFramePr>
        <p:xfrm>
          <a:off x="6096000" y="3778623"/>
          <a:ext cx="6096000" cy="2799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3241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05786"/>
            <a:ext cx="519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BCE, Valor Agregado Bruto (millones de USD)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-777" y="1063936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VAB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1" name="Redondear rectángulo de esquina del mismo lado 88"/>
          <p:cNvSpPr/>
          <p:nvPr/>
        </p:nvSpPr>
        <p:spPr>
          <a:xfrm rot="16200000" flipV="1">
            <a:off x="1439962" y="-886493"/>
            <a:ext cx="360039" cy="3241518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6" name="CuadroTexto 89"/>
          <p:cNvSpPr txBox="1"/>
          <p:nvPr/>
        </p:nvSpPr>
        <p:spPr>
          <a:xfrm>
            <a:off x="149458" y="580750"/>
            <a:ext cx="3007541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Valor Agregado Bruto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80858" y="6582055"/>
            <a:ext cx="519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dirty="0" smtClean="0">
                <a:solidFill>
                  <a:prstClr val="black"/>
                </a:solidFill>
              </a:rPr>
              <a:t>* Previsiones MIPRO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862455" y="1063936"/>
            <a:ext cx="4783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VAB 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según 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actividad económica.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37584664"/>
              </p:ext>
            </p:extLst>
          </p:nvPr>
        </p:nvGraphicFramePr>
        <p:xfrm>
          <a:off x="0" y="1771822"/>
          <a:ext cx="6096000" cy="4584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8463093"/>
              </p:ext>
            </p:extLst>
          </p:nvPr>
        </p:nvGraphicFramePr>
        <p:xfrm>
          <a:off x="6096000" y="1771822"/>
          <a:ext cx="6096000" cy="4454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1673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6198" y="1081942"/>
            <a:ext cx="5841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del ventas totales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(</a:t>
            </a: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Millones de USD</a:t>
            </a:r>
            <a:r>
              <a:rPr lang="es-EC" sz="2000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)</a:t>
            </a:r>
            <a:endParaRPr lang="es-ES" sz="2000" b="1" kern="0" dirty="0">
              <a:solidFill>
                <a:prstClr val="black"/>
              </a:solidFill>
              <a:latin typeface="Franklin Gothic Book" panose="020B0503020102020204" pitchFamily="34" charset="0"/>
              <a:cs typeface="Arial Narrow"/>
              <a:sym typeface="Helvetica Neue Light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994594" y="1087086"/>
            <a:ext cx="4359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ventas por subsector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dondear rectángulo de esquina del mismo lado 88"/>
          <p:cNvSpPr/>
          <p:nvPr/>
        </p:nvSpPr>
        <p:spPr>
          <a:xfrm rot="16200000" flipV="1">
            <a:off x="1608246" y="-105477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580750"/>
            <a:ext cx="1689104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Ventas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Gráfico 38"/>
          <p:cNvGraphicFramePr>
            <a:graphicFrameLocks/>
          </p:cNvGraphicFramePr>
          <p:nvPr>
            <p:extLst/>
          </p:nvPr>
        </p:nvGraphicFramePr>
        <p:xfrm>
          <a:off x="7783513" y="5643114"/>
          <a:ext cx="4323600" cy="108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71878639"/>
              </p:ext>
            </p:extLst>
          </p:nvPr>
        </p:nvGraphicFramePr>
        <p:xfrm>
          <a:off x="-777" y="1789828"/>
          <a:ext cx="6096777" cy="433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94936895"/>
              </p:ext>
            </p:extLst>
          </p:nvPr>
        </p:nvGraphicFramePr>
        <p:xfrm>
          <a:off x="6266329" y="1789828"/>
          <a:ext cx="5795684" cy="4463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29470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C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0858" y="6412426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s-EC" sz="1200" b="1" dirty="0">
                <a:solidFill>
                  <a:prstClr val="black"/>
                </a:solidFill>
              </a:rPr>
              <a:t>Fuente: </a:t>
            </a:r>
            <a:r>
              <a:rPr lang="es-EC" sz="1200" dirty="0" smtClean="0">
                <a:solidFill>
                  <a:prstClr val="black"/>
                </a:solidFill>
              </a:rPr>
              <a:t>SRI, Formulario 101 y 102</a:t>
            </a:r>
          </a:p>
          <a:p>
            <a:pPr defTabSz="457200">
              <a:defRPr/>
            </a:pPr>
            <a:r>
              <a:rPr lang="es-EC" sz="1200" dirty="0" smtClean="0">
                <a:solidFill>
                  <a:prstClr val="black"/>
                </a:solidFill>
              </a:rPr>
              <a:t>*Previsión MIPRO</a:t>
            </a:r>
            <a:endParaRPr lang="es-EC" sz="1200" dirty="0">
              <a:solidFill>
                <a:prstClr val="black"/>
              </a:solidFill>
            </a:endParaRPr>
          </a:p>
        </p:txBody>
      </p:sp>
      <p:sp>
        <p:nvSpPr>
          <p:cNvPr id="22" name="CuadroTexto 89"/>
          <p:cNvSpPr txBox="1"/>
          <p:nvPr/>
        </p:nvSpPr>
        <p:spPr>
          <a:xfrm>
            <a:off x="149458" y="647985"/>
            <a:ext cx="845539" cy="285006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</a:p>
        </p:txBody>
      </p:sp>
      <p:sp>
        <p:nvSpPr>
          <p:cNvPr id="28" name="Redondear rectángulo de esquina del mismo lado 88"/>
          <p:cNvSpPr/>
          <p:nvPr/>
        </p:nvSpPr>
        <p:spPr>
          <a:xfrm rot="16200000" flipV="1">
            <a:off x="1803034" y="-1249566"/>
            <a:ext cx="360039" cy="396766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29" name="CuadroTexto 89"/>
          <p:cNvSpPr txBox="1"/>
          <p:nvPr/>
        </p:nvSpPr>
        <p:spPr>
          <a:xfrm>
            <a:off x="53788" y="582380"/>
            <a:ext cx="3784356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Cotopaxi: Establecimientos Económicos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49458" y="1180218"/>
            <a:ext cx="584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904520" y="647985"/>
            <a:ext cx="47315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2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Evolución de establecimientos económicos según rama de actividad. (</a:t>
            </a:r>
            <a:r>
              <a:rPr lang="es-EC" sz="2000" b="1" dirty="0" smtClean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Participación %)</a:t>
            </a:r>
            <a:endParaRPr lang="es-EC" sz="2000" b="1" dirty="0">
              <a:solidFill>
                <a:prstClr val="black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0"/>
            <a:ext cx="2085013" cy="82303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8902996"/>
              </p:ext>
            </p:extLst>
          </p:nvPr>
        </p:nvGraphicFramePr>
        <p:xfrm>
          <a:off x="-778" y="1452282"/>
          <a:ext cx="6096778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10416307"/>
              </p:ext>
            </p:extLst>
          </p:nvPr>
        </p:nvGraphicFramePr>
        <p:xfrm>
          <a:off x="6199094" y="1663648"/>
          <a:ext cx="5889812" cy="469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86679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33"/>
          <p:cNvSpPr>
            <a:spLocks/>
          </p:cNvSpPr>
          <p:nvPr/>
        </p:nvSpPr>
        <p:spPr bwMode="auto">
          <a:xfrm>
            <a:off x="4814038" y="1390838"/>
            <a:ext cx="7304744" cy="5298194"/>
          </a:xfrm>
          <a:custGeom>
            <a:avLst/>
            <a:gdLst>
              <a:gd name="T0" fmla="+- 0 910 910"/>
              <a:gd name="T1" fmla="*/ T0 w 14820"/>
              <a:gd name="T2" fmla="+- 0 10200 6610"/>
              <a:gd name="T3" fmla="*/ 10200 h 9140"/>
              <a:gd name="T4" fmla="+- 0 910 910"/>
              <a:gd name="T5" fmla="*/ T4 w 14820"/>
              <a:gd name="T6" fmla="+- 0 6857 6610"/>
              <a:gd name="T7" fmla="*/ 6857 h 9140"/>
              <a:gd name="T8" fmla="+- 0 923 910"/>
              <a:gd name="T9" fmla="*/ T8 w 14820"/>
              <a:gd name="T10" fmla="+- 0 6780 6610"/>
              <a:gd name="T11" fmla="*/ 6780 h 9140"/>
              <a:gd name="T12" fmla="+- 0 960 910"/>
              <a:gd name="T13" fmla="*/ T12 w 14820"/>
              <a:gd name="T14" fmla="+- 0 6713 6610"/>
              <a:gd name="T15" fmla="*/ 6713 h 9140"/>
              <a:gd name="T16" fmla="+- 0 1015 910"/>
              <a:gd name="T17" fmla="*/ T16 w 14820"/>
              <a:gd name="T18" fmla="+- 0 6659 6610"/>
              <a:gd name="T19" fmla="*/ 6659 h 9140"/>
              <a:gd name="T20" fmla="+- 0 1083 910"/>
              <a:gd name="T21" fmla="*/ T20 w 14820"/>
              <a:gd name="T22" fmla="+- 0 6623 6610"/>
              <a:gd name="T23" fmla="*/ 6623 h 9140"/>
              <a:gd name="T24" fmla="+- 0 1160 910"/>
              <a:gd name="T25" fmla="*/ T24 w 14820"/>
              <a:gd name="T26" fmla="+- 0 6610 6610"/>
              <a:gd name="T27" fmla="*/ 6610 h 9140"/>
              <a:gd name="T28" fmla="+- 0 15500 910"/>
              <a:gd name="T29" fmla="*/ T28 w 14820"/>
              <a:gd name="T30" fmla="+- 0 6610 6610"/>
              <a:gd name="T31" fmla="*/ 6610 h 9140"/>
              <a:gd name="T32" fmla="+- 0 15575 910"/>
              <a:gd name="T33" fmla="*/ T32 w 14820"/>
              <a:gd name="T34" fmla="+- 0 6623 6610"/>
              <a:gd name="T35" fmla="*/ 6623 h 9140"/>
              <a:gd name="T36" fmla="+- 0 15638 910"/>
              <a:gd name="T37" fmla="*/ T36 w 14820"/>
              <a:gd name="T38" fmla="+- 0 6659 6610"/>
              <a:gd name="T39" fmla="*/ 6659 h 9140"/>
              <a:gd name="T40" fmla="+- 0 15687 910"/>
              <a:gd name="T41" fmla="*/ T40 w 14820"/>
              <a:gd name="T42" fmla="+- 0 6713 6610"/>
              <a:gd name="T43" fmla="*/ 6713 h 9140"/>
              <a:gd name="T44" fmla="+- 0 15719 910"/>
              <a:gd name="T45" fmla="*/ T44 w 14820"/>
              <a:gd name="T46" fmla="+- 0 6780 6610"/>
              <a:gd name="T47" fmla="*/ 6780 h 9140"/>
              <a:gd name="T48" fmla="+- 0 15730 910"/>
              <a:gd name="T49" fmla="*/ T48 w 14820"/>
              <a:gd name="T50" fmla="+- 0 6857 6610"/>
              <a:gd name="T51" fmla="*/ 6857 h 9140"/>
              <a:gd name="T52" fmla="+- 0 15730 910"/>
              <a:gd name="T53" fmla="*/ T52 w 14820"/>
              <a:gd name="T54" fmla="+- 0 15514 6610"/>
              <a:gd name="T55" fmla="*/ 15514 h 9140"/>
              <a:gd name="T56" fmla="+- 0 15719 910"/>
              <a:gd name="T57" fmla="*/ T56 w 14820"/>
              <a:gd name="T58" fmla="+- 0 15589 6610"/>
              <a:gd name="T59" fmla="*/ 15589 h 9140"/>
              <a:gd name="T60" fmla="+- 0 15687 910"/>
              <a:gd name="T61" fmla="*/ T60 w 14820"/>
              <a:gd name="T62" fmla="+- 0 15654 6610"/>
              <a:gd name="T63" fmla="*/ 15654 h 9140"/>
              <a:gd name="T64" fmla="+- 0 15638 910"/>
              <a:gd name="T65" fmla="*/ T64 w 14820"/>
              <a:gd name="T66" fmla="+- 0 15705 6610"/>
              <a:gd name="T67" fmla="*/ 15705 h 9140"/>
              <a:gd name="T68" fmla="+- 0 15575 910"/>
              <a:gd name="T69" fmla="*/ T68 w 14820"/>
              <a:gd name="T70" fmla="+- 0 15738 6610"/>
              <a:gd name="T71" fmla="*/ 15738 h 9140"/>
              <a:gd name="T72" fmla="+- 0 15500 910"/>
              <a:gd name="T73" fmla="*/ T72 w 14820"/>
              <a:gd name="T74" fmla="+- 0 15750 6610"/>
              <a:gd name="T75" fmla="*/ 15750 h 9140"/>
              <a:gd name="T76" fmla="+- 0 1160 910"/>
              <a:gd name="T77" fmla="*/ T76 w 14820"/>
              <a:gd name="T78" fmla="+- 0 15750 6610"/>
              <a:gd name="T79" fmla="*/ 15750 h 9140"/>
              <a:gd name="T80" fmla="+- 0 1083 910"/>
              <a:gd name="T81" fmla="*/ T80 w 14820"/>
              <a:gd name="T82" fmla="+- 0 15738 6610"/>
              <a:gd name="T83" fmla="*/ 15738 h 9140"/>
              <a:gd name="T84" fmla="+- 0 1015 910"/>
              <a:gd name="T85" fmla="*/ T84 w 14820"/>
              <a:gd name="T86" fmla="+- 0 15705 6610"/>
              <a:gd name="T87" fmla="*/ 15705 h 9140"/>
              <a:gd name="T88" fmla="+- 0 960 910"/>
              <a:gd name="T89" fmla="*/ T88 w 14820"/>
              <a:gd name="T90" fmla="+- 0 15654 6610"/>
              <a:gd name="T91" fmla="*/ 15654 h 9140"/>
              <a:gd name="T92" fmla="+- 0 923 910"/>
              <a:gd name="T93" fmla="*/ T92 w 14820"/>
              <a:gd name="T94" fmla="+- 0 15589 6610"/>
              <a:gd name="T95" fmla="*/ 15589 h 9140"/>
              <a:gd name="T96" fmla="+- 0 910 910"/>
              <a:gd name="T97" fmla="*/ T96 w 14820"/>
              <a:gd name="T98" fmla="+- 0 15514 6610"/>
              <a:gd name="T99" fmla="*/ 15514 h 9140"/>
              <a:gd name="T100" fmla="+- 0 910 910"/>
              <a:gd name="T101" fmla="*/ T100 w 14820"/>
              <a:gd name="T102" fmla="+- 0 11620 6610"/>
              <a:gd name="T103" fmla="*/ 11620 h 914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14820" h="9140">
                <a:moveTo>
                  <a:pt x="0" y="3590"/>
                </a:moveTo>
                <a:lnTo>
                  <a:pt x="0" y="247"/>
                </a:lnTo>
                <a:lnTo>
                  <a:pt x="13" y="170"/>
                </a:lnTo>
                <a:lnTo>
                  <a:pt x="50" y="103"/>
                </a:lnTo>
                <a:lnTo>
                  <a:pt x="105" y="49"/>
                </a:lnTo>
                <a:lnTo>
                  <a:pt x="173" y="13"/>
                </a:lnTo>
                <a:lnTo>
                  <a:pt x="250" y="0"/>
                </a:lnTo>
                <a:lnTo>
                  <a:pt x="14590" y="0"/>
                </a:lnTo>
                <a:lnTo>
                  <a:pt x="14665" y="13"/>
                </a:lnTo>
                <a:lnTo>
                  <a:pt x="14728" y="49"/>
                </a:lnTo>
                <a:lnTo>
                  <a:pt x="14777" y="103"/>
                </a:lnTo>
                <a:lnTo>
                  <a:pt x="14809" y="170"/>
                </a:lnTo>
                <a:lnTo>
                  <a:pt x="14820" y="247"/>
                </a:lnTo>
                <a:lnTo>
                  <a:pt x="14820" y="8904"/>
                </a:lnTo>
                <a:lnTo>
                  <a:pt x="14809" y="8979"/>
                </a:lnTo>
                <a:lnTo>
                  <a:pt x="14777" y="9044"/>
                </a:lnTo>
                <a:lnTo>
                  <a:pt x="14728" y="9095"/>
                </a:lnTo>
                <a:lnTo>
                  <a:pt x="14665" y="9128"/>
                </a:lnTo>
                <a:lnTo>
                  <a:pt x="14590" y="9140"/>
                </a:lnTo>
                <a:lnTo>
                  <a:pt x="250" y="9140"/>
                </a:lnTo>
                <a:lnTo>
                  <a:pt x="173" y="9128"/>
                </a:lnTo>
                <a:lnTo>
                  <a:pt x="105" y="9095"/>
                </a:lnTo>
                <a:lnTo>
                  <a:pt x="50" y="9044"/>
                </a:lnTo>
                <a:lnTo>
                  <a:pt x="13" y="8979"/>
                </a:lnTo>
                <a:lnTo>
                  <a:pt x="0" y="8904"/>
                </a:lnTo>
                <a:lnTo>
                  <a:pt x="0" y="501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0" name="AutoShape 229"/>
          <p:cNvSpPr>
            <a:spLocks/>
          </p:cNvSpPr>
          <p:nvPr/>
        </p:nvSpPr>
        <p:spPr bwMode="auto">
          <a:xfrm>
            <a:off x="5038264" y="1860844"/>
            <a:ext cx="816780" cy="543446"/>
          </a:xfrm>
          <a:custGeom>
            <a:avLst/>
            <a:gdLst>
              <a:gd name="T0" fmla="+- 0 7090 6641"/>
              <a:gd name="T1" fmla="*/ T0 w 1468"/>
              <a:gd name="T2" fmla="+- 0 7021 6974"/>
              <a:gd name="T3" fmla="*/ 7021 h 945"/>
              <a:gd name="T4" fmla="+- 0 7075 6641"/>
              <a:gd name="T5" fmla="*/ T4 w 1468"/>
              <a:gd name="T6" fmla="+- 0 7282 6974"/>
              <a:gd name="T7" fmla="*/ 7282 h 945"/>
              <a:gd name="T8" fmla="+- 0 6907 6641"/>
              <a:gd name="T9" fmla="*/ T8 w 1468"/>
              <a:gd name="T10" fmla="+- 0 7346 6974"/>
              <a:gd name="T11" fmla="*/ 7346 h 945"/>
              <a:gd name="T12" fmla="+- 0 6709 6641"/>
              <a:gd name="T13" fmla="*/ T12 w 1468"/>
              <a:gd name="T14" fmla="+- 0 7310 6974"/>
              <a:gd name="T15" fmla="*/ 7310 h 945"/>
              <a:gd name="T16" fmla="+- 0 6923 6641"/>
              <a:gd name="T17" fmla="*/ T16 w 1468"/>
              <a:gd name="T18" fmla="+- 0 7295 6974"/>
              <a:gd name="T19" fmla="*/ 7295 h 945"/>
              <a:gd name="T20" fmla="+- 0 7072 6641"/>
              <a:gd name="T21" fmla="*/ T20 w 1468"/>
              <a:gd name="T22" fmla="+- 0 7190 6974"/>
              <a:gd name="T23" fmla="*/ 7190 h 945"/>
              <a:gd name="T24" fmla="+- 0 6722 6641"/>
              <a:gd name="T25" fmla="*/ T24 w 1468"/>
              <a:gd name="T26" fmla="+- 0 7209 6974"/>
              <a:gd name="T27" fmla="*/ 7209 h 945"/>
              <a:gd name="T28" fmla="+- 0 6848 6641"/>
              <a:gd name="T29" fmla="*/ T28 w 1468"/>
              <a:gd name="T30" fmla="+- 0 7189 6974"/>
              <a:gd name="T31" fmla="*/ 7189 h 945"/>
              <a:gd name="T32" fmla="+- 0 7076 6641"/>
              <a:gd name="T33" fmla="*/ T32 w 1468"/>
              <a:gd name="T34" fmla="+- 0 7087 6974"/>
              <a:gd name="T35" fmla="*/ 7087 h 945"/>
              <a:gd name="T36" fmla="+- 0 6884 6641"/>
              <a:gd name="T37" fmla="*/ T36 w 1468"/>
              <a:gd name="T38" fmla="+- 0 7137 6974"/>
              <a:gd name="T39" fmla="*/ 7137 h 945"/>
              <a:gd name="T40" fmla="+- 0 6695 6641"/>
              <a:gd name="T41" fmla="*/ T40 w 1468"/>
              <a:gd name="T42" fmla="+- 0 7081 6974"/>
              <a:gd name="T43" fmla="*/ 7081 h 945"/>
              <a:gd name="T44" fmla="+- 0 6883 6641"/>
              <a:gd name="T45" fmla="*/ T44 w 1468"/>
              <a:gd name="T46" fmla="+- 0 7027 6974"/>
              <a:gd name="T47" fmla="*/ 7027 h 945"/>
              <a:gd name="T48" fmla="+- 0 7085 6641"/>
              <a:gd name="T49" fmla="*/ T48 w 1468"/>
              <a:gd name="T50" fmla="+- 0 7082 6974"/>
              <a:gd name="T51" fmla="*/ 7082 h 945"/>
              <a:gd name="T52" fmla="+- 0 6811 6641"/>
              <a:gd name="T53" fmla="*/ T52 w 1468"/>
              <a:gd name="T54" fmla="+- 0 6979 6974"/>
              <a:gd name="T55" fmla="*/ 6979 h 945"/>
              <a:gd name="T56" fmla="+- 0 6653 6641"/>
              <a:gd name="T57" fmla="*/ T56 w 1468"/>
              <a:gd name="T58" fmla="+- 0 7046 6974"/>
              <a:gd name="T59" fmla="*/ 7046 h 945"/>
              <a:gd name="T60" fmla="+- 0 6644 6641"/>
              <a:gd name="T61" fmla="*/ T60 w 1468"/>
              <a:gd name="T62" fmla="+- 0 7550 6974"/>
              <a:gd name="T63" fmla="*/ 7550 h 945"/>
              <a:gd name="T64" fmla="+- 0 6754 6641"/>
              <a:gd name="T65" fmla="*/ T64 w 1468"/>
              <a:gd name="T66" fmla="+- 0 7699 6974"/>
              <a:gd name="T67" fmla="*/ 7699 h 945"/>
              <a:gd name="T68" fmla="+- 0 6918 6641"/>
              <a:gd name="T69" fmla="*/ T68 w 1468"/>
              <a:gd name="T70" fmla="+- 0 7664 6974"/>
              <a:gd name="T71" fmla="*/ 7664 h 945"/>
              <a:gd name="T72" fmla="+- 0 6769 6641"/>
              <a:gd name="T73" fmla="*/ T72 w 1468"/>
              <a:gd name="T74" fmla="+- 0 7643 6974"/>
              <a:gd name="T75" fmla="*/ 7643 h 945"/>
              <a:gd name="T76" fmla="+- 0 6762 6641"/>
              <a:gd name="T77" fmla="*/ T76 w 1468"/>
              <a:gd name="T78" fmla="+- 0 7598 6974"/>
              <a:gd name="T79" fmla="*/ 7598 h 945"/>
              <a:gd name="T80" fmla="+- 0 6940 6641"/>
              <a:gd name="T81" fmla="*/ T80 w 1468"/>
              <a:gd name="T82" fmla="+- 0 7558 6974"/>
              <a:gd name="T83" fmla="*/ 7558 h 945"/>
              <a:gd name="T84" fmla="+- 0 6717 6641"/>
              <a:gd name="T85" fmla="*/ T84 w 1468"/>
              <a:gd name="T86" fmla="+- 0 7524 6974"/>
              <a:gd name="T87" fmla="*/ 7524 h 945"/>
              <a:gd name="T88" fmla="+- 0 6753 6641"/>
              <a:gd name="T89" fmla="*/ T88 w 1468"/>
              <a:gd name="T90" fmla="+- 0 7489 6974"/>
              <a:gd name="T91" fmla="*/ 7489 h 945"/>
              <a:gd name="T92" fmla="+- 0 6926 6641"/>
              <a:gd name="T93" fmla="*/ T92 w 1468"/>
              <a:gd name="T94" fmla="+- 0 7471 6974"/>
              <a:gd name="T95" fmla="*/ 7471 h 945"/>
              <a:gd name="T96" fmla="+- 0 6762 6641"/>
              <a:gd name="T97" fmla="*/ T96 w 1468"/>
              <a:gd name="T98" fmla="+- 0 7430 6974"/>
              <a:gd name="T99" fmla="*/ 7430 h 945"/>
              <a:gd name="T100" fmla="+- 0 6754 6641"/>
              <a:gd name="T101" fmla="*/ T100 w 1468"/>
              <a:gd name="T102" fmla="+- 0 7386 6974"/>
              <a:gd name="T103" fmla="*/ 7386 h 945"/>
              <a:gd name="T104" fmla="+- 0 6971 6641"/>
              <a:gd name="T105" fmla="*/ T104 w 1468"/>
              <a:gd name="T106" fmla="+- 0 7392 6974"/>
              <a:gd name="T107" fmla="*/ 7392 h 945"/>
              <a:gd name="T108" fmla="+- 0 7106 6641"/>
              <a:gd name="T109" fmla="*/ T108 w 1468"/>
              <a:gd name="T110" fmla="+- 0 7344 6974"/>
              <a:gd name="T111" fmla="*/ 7344 h 945"/>
              <a:gd name="T112" fmla="+- 0 7127 6641"/>
              <a:gd name="T113" fmla="*/ T112 w 1468"/>
              <a:gd name="T114" fmla="+- 0 7175 6974"/>
              <a:gd name="T115" fmla="*/ 7175 h 945"/>
              <a:gd name="T116" fmla="+- 0 7466 6641"/>
              <a:gd name="T117" fmla="*/ T116 w 1468"/>
              <a:gd name="T118" fmla="+- 0 7484 6974"/>
              <a:gd name="T119" fmla="*/ 7484 h 945"/>
              <a:gd name="T120" fmla="+- 0 7411 6641"/>
              <a:gd name="T121" fmla="*/ T120 w 1468"/>
              <a:gd name="T122" fmla="+- 0 7814 6974"/>
              <a:gd name="T123" fmla="*/ 7814 h 945"/>
              <a:gd name="T124" fmla="+- 0 7060 6641"/>
              <a:gd name="T125" fmla="*/ T124 w 1468"/>
              <a:gd name="T126" fmla="+- 0 7833 6974"/>
              <a:gd name="T127" fmla="*/ 7833 h 945"/>
              <a:gd name="T128" fmla="+- 0 7186 6641"/>
              <a:gd name="T129" fmla="*/ T128 w 1468"/>
              <a:gd name="T130" fmla="+- 0 7813 6974"/>
              <a:gd name="T131" fmla="*/ 7813 h 945"/>
              <a:gd name="T132" fmla="+- 0 7414 6641"/>
              <a:gd name="T133" fmla="*/ T132 w 1468"/>
              <a:gd name="T134" fmla="+- 0 7425 6974"/>
              <a:gd name="T135" fmla="*/ 7425 h 945"/>
              <a:gd name="T136" fmla="+- 0 7380 6641"/>
              <a:gd name="T137" fmla="*/ T136 w 1468"/>
              <a:gd name="T138" fmla="+- 0 7730 6974"/>
              <a:gd name="T139" fmla="*/ 7730 h 945"/>
              <a:gd name="T140" fmla="+- 0 7037 6641"/>
              <a:gd name="T141" fmla="*/ T140 w 1468"/>
              <a:gd name="T142" fmla="+- 0 7712 6974"/>
              <a:gd name="T143" fmla="*/ 7712 h 945"/>
              <a:gd name="T144" fmla="+- 0 7337 6641"/>
              <a:gd name="T145" fmla="*/ T144 w 1468"/>
              <a:gd name="T146" fmla="+- 0 7695 6974"/>
              <a:gd name="T147" fmla="*/ 7695 h 945"/>
              <a:gd name="T148" fmla="+- 0 7399 6641"/>
              <a:gd name="T149" fmla="*/ T148 w 1468"/>
              <a:gd name="T150" fmla="+- 0 7614 6974"/>
              <a:gd name="T151" fmla="*/ 7614 h 945"/>
              <a:gd name="T152" fmla="+- 0 7045 6641"/>
              <a:gd name="T153" fmla="*/ T152 w 1468"/>
              <a:gd name="T154" fmla="+- 0 7614 6974"/>
              <a:gd name="T155" fmla="*/ 7614 h 945"/>
              <a:gd name="T156" fmla="+- 0 7260 6641"/>
              <a:gd name="T157" fmla="*/ T156 w 1468"/>
              <a:gd name="T158" fmla="+- 0 7601 6974"/>
              <a:gd name="T159" fmla="*/ 7601 h 945"/>
              <a:gd name="T160" fmla="+- 0 7413 6641"/>
              <a:gd name="T161" fmla="*/ T160 w 1468"/>
              <a:gd name="T162" fmla="+- 0 7494 6974"/>
              <a:gd name="T163" fmla="*/ 7494 h 945"/>
              <a:gd name="T164" fmla="+- 0 7032 6641"/>
              <a:gd name="T165" fmla="*/ T164 w 1468"/>
              <a:gd name="T166" fmla="+- 0 7494 6974"/>
              <a:gd name="T167" fmla="*/ 7494 h 945"/>
              <a:gd name="T168" fmla="+- 0 7413 6641"/>
              <a:gd name="T169" fmla="*/ T168 w 1468"/>
              <a:gd name="T170" fmla="+- 0 7494 6974"/>
              <a:gd name="T171" fmla="*/ 7494 h 945"/>
              <a:gd name="T172" fmla="+- 0 7186 6641"/>
              <a:gd name="T173" fmla="*/ T172 w 1468"/>
              <a:gd name="T174" fmla="+- 0 7387 6974"/>
              <a:gd name="T175" fmla="*/ 7387 h 945"/>
              <a:gd name="T176" fmla="+- 0 6989 6641"/>
              <a:gd name="T177" fmla="*/ T176 w 1468"/>
              <a:gd name="T178" fmla="+- 0 7460 6974"/>
              <a:gd name="T179" fmla="*/ 7460 h 945"/>
              <a:gd name="T180" fmla="+- 0 6982 6641"/>
              <a:gd name="T181" fmla="*/ T180 w 1468"/>
              <a:gd name="T182" fmla="+- 0 7818 6974"/>
              <a:gd name="T183" fmla="*/ 7818 h 945"/>
              <a:gd name="T184" fmla="+- 0 7047 6641"/>
              <a:gd name="T185" fmla="*/ T184 w 1468"/>
              <a:gd name="T186" fmla="+- 0 7887 6974"/>
              <a:gd name="T187" fmla="*/ 7887 h 945"/>
              <a:gd name="T188" fmla="+- 0 7324 6641"/>
              <a:gd name="T189" fmla="*/ T188 w 1468"/>
              <a:gd name="T190" fmla="+- 0 7908 6974"/>
              <a:gd name="T191" fmla="*/ 7908 h 945"/>
              <a:gd name="T192" fmla="+- 0 7455 6641"/>
              <a:gd name="T193" fmla="*/ T192 w 1468"/>
              <a:gd name="T194" fmla="+- 0 7848 6974"/>
              <a:gd name="T195" fmla="*/ 7848 h 945"/>
              <a:gd name="T196" fmla="+- 0 7467 6641"/>
              <a:gd name="T197" fmla="*/ T196 w 1468"/>
              <a:gd name="T198" fmla="+- 0 7707 6974"/>
              <a:gd name="T199" fmla="*/ 7707 h 945"/>
              <a:gd name="T200" fmla="+- 0 7466 6641"/>
              <a:gd name="T201" fmla="*/ T200 w 1468"/>
              <a:gd name="T202" fmla="+- 0 7568 6974"/>
              <a:gd name="T203" fmla="*/ 7568 h 945"/>
              <a:gd name="T204" fmla="+- 0 8109 6641"/>
              <a:gd name="T205" fmla="*/ T204 w 1468"/>
              <a:gd name="T206" fmla="+- 0 7071 6974"/>
              <a:gd name="T207" fmla="*/ 7071 h 945"/>
              <a:gd name="T208" fmla="+- 0 7441 6641"/>
              <a:gd name="T209" fmla="*/ T208 w 1468"/>
              <a:gd name="T210" fmla="+- 0 6985 6974"/>
              <a:gd name="T211" fmla="*/ 6985 h 945"/>
              <a:gd name="T212" fmla="+- 0 7187 6641"/>
              <a:gd name="T213" fmla="*/ T212 w 1468"/>
              <a:gd name="T214" fmla="+- 0 7107 6974"/>
              <a:gd name="T215" fmla="*/ 7107 h 945"/>
              <a:gd name="T216" fmla="+- 0 7286 6641"/>
              <a:gd name="T217" fmla="*/ T216 w 1468"/>
              <a:gd name="T218" fmla="+- 0 7154 6974"/>
              <a:gd name="T219" fmla="*/ 7154 h 945"/>
              <a:gd name="T220" fmla="+- 0 7358 6641"/>
              <a:gd name="T221" fmla="*/ T220 w 1468"/>
              <a:gd name="T222" fmla="+- 0 7067 6974"/>
              <a:gd name="T223" fmla="*/ 7067 h 945"/>
              <a:gd name="T224" fmla="+- 0 8060 6641"/>
              <a:gd name="T225" fmla="*/ T224 w 1468"/>
              <a:gd name="T226" fmla="+- 0 7152 6974"/>
              <a:gd name="T227" fmla="*/ 7152 h 945"/>
              <a:gd name="T228" fmla="+- 0 7540 6641"/>
              <a:gd name="T229" fmla="*/ T228 w 1468"/>
              <a:gd name="T230" fmla="+- 0 7480 6974"/>
              <a:gd name="T231" fmla="*/ 7480 h 945"/>
              <a:gd name="T232" fmla="+- 0 8087 6641"/>
              <a:gd name="T233" fmla="*/ T232 w 1468"/>
              <a:gd name="T234" fmla="+- 0 7531 6974"/>
              <a:gd name="T235" fmla="*/ 7531 h 94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</a:cxnLst>
            <a:rect l="0" t="0" r="r" b="b"/>
            <a:pathLst>
              <a:path w="1468" h="945">
                <a:moveTo>
                  <a:pt x="488" y="138"/>
                </a:moveTo>
                <a:lnTo>
                  <a:pt x="488" y="132"/>
                </a:lnTo>
                <a:lnTo>
                  <a:pt x="485" y="97"/>
                </a:lnTo>
                <a:lnTo>
                  <a:pt x="472" y="69"/>
                </a:lnTo>
                <a:lnTo>
                  <a:pt x="456" y="53"/>
                </a:lnTo>
                <a:lnTo>
                  <a:pt x="449" y="47"/>
                </a:lnTo>
                <a:lnTo>
                  <a:pt x="444" y="44"/>
                </a:lnTo>
                <a:lnTo>
                  <a:pt x="444" y="108"/>
                </a:lnTo>
                <a:lnTo>
                  <a:pt x="435" y="113"/>
                </a:lnTo>
                <a:lnTo>
                  <a:pt x="435" y="201"/>
                </a:lnTo>
                <a:lnTo>
                  <a:pt x="434" y="205"/>
                </a:lnTo>
                <a:lnTo>
                  <a:pt x="434" y="308"/>
                </a:lnTo>
                <a:lnTo>
                  <a:pt x="431" y="323"/>
                </a:lnTo>
                <a:lnTo>
                  <a:pt x="420" y="334"/>
                </a:lnTo>
                <a:lnTo>
                  <a:pt x="400" y="345"/>
                </a:lnTo>
                <a:lnTo>
                  <a:pt x="356" y="359"/>
                </a:lnTo>
                <a:lnTo>
                  <a:pt x="311" y="368"/>
                </a:lnTo>
                <a:lnTo>
                  <a:pt x="266" y="372"/>
                </a:lnTo>
                <a:lnTo>
                  <a:pt x="220" y="370"/>
                </a:lnTo>
                <a:lnTo>
                  <a:pt x="186" y="366"/>
                </a:lnTo>
                <a:lnTo>
                  <a:pt x="152" y="359"/>
                </a:lnTo>
                <a:lnTo>
                  <a:pt x="118" y="351"/>
                </a:lnTo>
                <a:lnTo>
                  <a:pt x="84" y="343"/>
                </a:lnTo>
                <a:lnTo>
                  <a:pt x="68" y="336"/>
                </a:lnTo>
                <a:lnTo>
                  <a:pt x="57" y="324"/>
                </a:lnTo>
                <a:lnTo>
                  <a:pt x="53" y="309"/>
                </a:lnTo>
                <a:lnTo>
                  <a:pt x="57" y="288"/>
                </a:lnTo>
                <a:lnTo>
                  <a:pt x="132" y="310"/>
                </a:lnTo>
                <a:lnTo>
                  <a:pt x="207" y="321"/>
                </a:lnTo>
                <a:lnTo>
                  <a:pt x="282" y="321"/>
                </a:lnTo>
                <a:lnTo>
                  <a:pt x="356" y="310"/>
                </a:lnTo>
                <a:lnTo>
                  <a:pt x="428" y="288"/>
                </a:lnTo>
                <a:lnTo>
                  <a:pt x="430" y="288"/>
                </a:lnTo>
                <a:lnTo>
                  <a:pt x="434" y="308"/>
                </a:lnTo>
                <a:lnTo>
                  <a:pt x="434" y="205"/>
                </a:lnTo>
                <a:lnTo>
                  <a:pt x="431" y="216"/>
                </a:lnTo>
                <a:lnTo>
                  <a:pt x="420" y="228"/>
                </a:lnTo>
                <a:lnTo>
                  <a:pt x="404" y="236"/>
                </a:lnTo>
                <a:lnTo>
                  <a:pt x="323" y="259"/>
                </a:lnTo>
                <a:lnTo>
                  <a:pt x="242" y="267"/>
                </a:lnTo>
                <a:lnTo>
                  <a:pt x="162" y="259"/>
                </a:lnTo>
                <a:lnTo>
                  <a:pt x="81" y="235"/>
                </a:lnTo>
                <a:lnTo>
                  <a:pt x="66" y="227"/>
                </a:lnTo>
                <a:lnTo>
                  <a:pt x="56" y="216"/>
                </a:lnTo>
                <a:lnTo>
                  <a:pt x="53" y="201"/>
                </a:lnTo>
                <a:lnTo>
                  <a:pt x="57" y="183"/>
                </a:lnTo>
                <a:lnTo>
                  <a:pt x="132" y="204"/>
                </a:lnTo>
                <a:lnTo>
                  <a:pt x="207" y="215"/>
                </a:lnTo>
                <a:lnTo>
                  <a:pt x="282" y="215"/>
                </a:lnTo>
                <a:lnTo>
                  <a:pt x="357" y="203"/>
                </a:lnTo>
                <a:lnTo>
                  <a:pt x="427" y="183"/>
                </a:lnTo>
                <a:lnTo>
                  <a:pt x="433" y="181"/>
                </a:lnTo>
                <a:lnTo>
                  <a:pt x="435" y="201"/>
                </a:lnTo>
                <a:lnTo>
                  <a:pt x="435" y="113"/>
                </a:lnTo>
                <a:lnTo>
                  <a:pt x="428" y="117"/>
                </a:lnTo>
                <a:lnTo>
                  <a:pt x="414" y="126"/>
                </a:lnTo>
                <a:lnTo>
                  <a:pt x="402" y="133"/>
                </a:lnTo>
                <a:lnTo>
                  <a:pt x="390" y="138"/>
                </a:lnTo>
                <a:lnTo>
                  <a:pt x="317" y="156"/>
                </a:lnTo>
                <a:lnTo>
                  <a:pt x="243" y="163"/>
                </a:lnTo>
                <a:lnTo>
                  <a:pt x="169" y="157"/>
                </a:lnTo>
                <a:lnTo>
                  <a:pt x="96" y="138"/>
                </a:lnTo>
                <a:lnTo>
                  <a:pt x="85" y="132"/>
                </a:lnTo>
                <a:lnTo>
                  <a:pt x="74" y="124"/>
                </a:lnTo>
                <a:lnTo>
                  <a:pt x="65" y="115"/>
                </a:lnTo>
                <a:lnTo>
                  <a:pt x="54" y="107"/>
                </a:lnTo>
                <a:lnTo>
                  <a:pt x="64" y="99"/>
                </a:lnTo>
                <a:lnTo>
                  <a:pt x="74" y="90"/>
                </a:lnTo>
                <a:lnTo>
                  <a:pt x="84" y="83"/>
                </a:lnTo>
                <a:lnTo>
                  <a:pt x="95" y="78"/>
                </a:lnTo>
                <a:lnTo>
                  <a:pt x="169" y="59"/>
                </a:lnTo>
                <a:lnTo>
                  <a:pt x="242" y="53"/>
                </a:lnTo>
                <a:lnTo>
                  <a:pt x="316" y="59"/>
                </a:lnTo>
                <a:lnTo>
                  <a:pt x="390" y="77"/>
                </a:lnTo>
                <a:lnTo>
                  <a:pt x="402" y="82"/>
                </a:lnTo>
                <a:lnTo>
                  <a:pt x="414" y="89"/>
                </a:lnTo>
                <a:lnTo>
                  <a:pt x="428" y="98"/>
                </a:lnTo>
                <a:lnTo>
                  <a:pt x="444" y="108"/>
                </a:lnTo>
                <a:lnTo>
                  <a:pt x="444" y="44"/>
                </a:lnTo>
                <a:lnTo>
                  <a:pt x="418" y="30"/>
                </a:lnTo>
                <a:lnTo>
                  <a:pt x="357" y="11"/>
                </a:lnTo>
                <a:lnTo>
                  <a:pt x="296" y="1"/>
                </a:lnTo>
                <a:lnTo>
                  <a:pt x="233" y="0"/>
                </a:lnTo>
                <a:lnTo>
                  <a:pt x="170" y="5"/>
                </a:lnTo>
                <a:lnTo>
                  <a:pt x="140" y="11"/>
                </a:lnTo>
                <a:lnTo>
                  <a:pt x="109" y="19"/>
                </a:lnTo>
                <a:lnTo>
                  <a:pt x="80" y="29"/>
                </a:lnTo>
                <a:lnTo>
                  <a:pt x="51" y="40"/>
                </a:lnTo>
                <a:lnTo>
                  <a:pt x="28" y="54"/>
                </a:lnTo>
                <a:lnTo>
                  <a:pt x="12" y="72"/>
                </a:lnTo>
                <a:lnTo>
                  <a:pt x="3" y="96"/>
                </a:lnTo>
                <a:lnTo>
                  <a:pt x="0" y="124"/>
                </a:lnTo>
                <a:lnTo>
                  <a:pt x="2" y="288"/>
                </a:lnTo>
                <a:lnTo>
                  <a:pt x="2" y="368"/>
                </a:lnTo>
                <a:lnTo>
                  <a:pt x="2" y="403"/>
                </a:lnTo>
                <a:lnTo>
                  <a:pt x="3" y="576"/>
                </a:lnTo>
                <a:lnTo>
                  <a:pt x="2" y="618"/>
                </a:lnTo>
                <a:lnTo>
                  <a:pt x="6" y="645"/>
                </a:lnTo>
                <a:lnTo>
                  <a:pt x="17" y="668"/>
                </a:lnTo>
                <a:lnTo>
                  <a:pt x="33" y="687"/>
                </a:lnTo>
                <a:lnTo>
                  <a:pt x="56" y="702"/>
                </a:lnTo>
                <a:lnTo>
                  <a:pt x="113" y="725"/>
                </a:lnTo>
                <a:lnTo>
                  <a:pt x="175" y="738"/>
                </a:lnTo>
                <a:lnTo>
                  <a:pt x="238" y="743"/>
                </a:lnTo>
                <a:lnTo>
                  <a:pt x="299" y="742"/>
                </a:lnTo>
                <a:lnTo>
                  <a:pt x="299" y="691"/>
                </a:lnTo>
                <a:lnTo>
                  <a:pt x="299" y="690"/>
                </a:lnTo>
                <a:lnTo>
                  <a:pt x="277" y="690"/>
                </a:lnTo>
                <a:lnTo>
                  <a:pt x="266" y="691"/>
                </a:lnTo>
                <a:lnTo>
                  <a:pt x="260" y="691"/>
                </a:lnTo>
                <a:lnTo>
                  <a:pt x="254" y="690"/>
                </a:lnTo>
                <a:lnTo>
                  <a:pt x="170" y="676"/>
                </a:lnTo>
                <a:lnTo>
                  <a:pt x="128" y="669"/>
                </a:lnTo>
                <a:lnTo>
                  <a:pt x="87" y="660"/>
                </a:lnTo>
                <a:lnTo>
                  <a:pt x="72" y="653"/>
                </a:lnTo>
                <a:lnTo>
                  <a:pt x="63" y="642"/>
                </a:lnTo>
                <a:lnTo>
                  <a:pt x="61" y="625"/>
                </a:lnTo>
                <a:lnTo>
                  <a:pt x="66" y="605"/>
                </a:lnTo>
                <a:lnTo>
                  <a:pt x="121" y="624"/>
                </a:lnTo>
                <a:lnTo>
                  <a:pt x="179" y="635"/>
                </a:lnTo>
                <a:lnTo>
                  <a:pt x="239" y="639"/>
                </a:lnTo>
                <a:lnTo>
                  <a:pt x="299" y="638"/>
                </a:lnTo>
                <a:lnTo>
                  <a:pt x="299" y="605"/>
                </a:lnTo>
                <a:lnTo>
                  <a:pt x="299" y="584"/>
                </a:lnTo>
                <a:lnTo>
                  <a:pt x="259" y="584"/>
                </a:lnTo>
                <a:lnTo>
                  <a:pt x="247" y="584"/>
                </a:lnTo>
                <a:lnTo>
                  <a:pt x="236" y="583"/>
                </a:lnTo>
                <a:lnTo>
                  <a:pt x="156" y="568"/>
                </a:lnTo>
                <a:lnTo>
                  <a:pt x="115" y="559"/>
                </a:lnTo>
                <a:lnTo>
                  <a:pt x="76" y="550"/>
                </a:lnTo>
                <a:lnTo>
                  <a:pt x="62" y="543"/>
                </a:lnTo>
                <a:lnTo>
                  <a:pt x="54" y="531"/>
                </a:lnTo>
                <a:lnTo>
                  <a:pt x="53" y="515"/>
                </a:lnTo>
                <a:lnTo>
                  <a:pt x="57" y="497"/>
                </a:lnTo>
                <a:lnTo>
                  <a:pt x="112" y="515"/>
                </a:lnTo>
                <a:lnTo>
                  <a:pt x="167" y="525"/>
                </a:lnTo>
                <a:lnTo>
                  <a:pt x="223" y="529"/>
                </a:lnTo>
                <a:lnTo>
                  <a:pt x="280" y="527"/>
                </a:lnTo>
                <a:lnTo>
                  <a:pt x="282" y="515"/>
                </a:lnTo>
                <a:lnTo>
                  <a:pt x="284" y="504"/>
                </a:lnTo>
                <a:lnTo>
                  <a:pt x="285" y="497"/>
                </a:lnTo>
                <a:lnTo>
                  <a:pt x="286" y="490"/>
                </a:lnTo>
                <a:lnTo>
                  <a:pt x="288" y="466"/>
                </a:lnTo>
                <a:lnTo>
                  <a:pt x="249" y="466"/>
                </a:lnTo>
                <a:lnTo>
                  <a:pt x="205" y="466"/>
                </a:lnTo>
                <a:lnTo>
                  <a:pt x="163" y="463"/>
                </a:lnTo>
                <a:lnTo>
                  <a:pt x="121" y="456"/>
                </a:lnTo>
                <a:lnTo>
                  <a:pt x="81" y="442"/>
                </a:lnTo>
                <a:lnTo>
                  <a:pt x="65" y="434"/>
                </a:lnTo>
                <a:lnTo>
                  <a:pt x="56" y="424"/>
                </a:lnTo>
                <a:lnTo>
                  <a:pt x="53" y="411"/>
                </a:lnTo>
                <a:lnTo>
                  <a:pt x="57" y="393"/>
                </a:lnTo>
                <a:lnTo>
                  <a:pt x="113" y="412"/>
                </a:lnTo>
                <a:lnTo>
                  <a:pt x="169" y="423"/>
                </a:lnTo>
                <a:lnTo>
                  <a:pt x="226" y="427"/>
                </a:lnTo>
                <a:lnTo>
                  <a:pt x="284" y="426"/>
                </a:lnTo>
                <a:lnTo>
                  <a:pt x="299" y="424"/>
                </a:lnTo>
                <a:lnTo>
                  <a:pt x="315" y="421"/>
                </a:lnTo>
                <a:lnTo>
                  <a:pt x="330" y="418"/>
                </a:lnTo>
                <a:lnTo>
                  <a:pt x="345" y="413"/>
                </a:lnTo>
                <a:lnTo>
                  <a:pt x="375" y="403"/>
                </a:lnTo>
                <a:lnTo>
                  <a:pt x="401" y="393"/>
                </a:lnTo>
                <a:lnTo>
                  <a:pt x="435" y="380"/>
                </a:lnTo>
                <a:lnTo>
                  <a:pt x="459" y="372"/>
                </a:lnTo>
                <a:lnTo>
                  <a:pt x="465" y="370"/>
                </a:lnTo>
                <a:lnTo>
                  <a:pt x="482" y="364"/>
                </a:lnTo>
                <a:lnTo>
                  <a:pt x="488" y="359"/>
                </a:lnTo>
                <a:lnTo>
                  <a:pt x="487" y="288"/>
                </a:lnTo>
                <a:lnTo>
                  <a:pt x="487" y="267"/>
                </a:lnTo>
                <a:lnTo>
                  <a:pt x="486" y="238"/>
                </a:lnTo>
                <a:lnTo>
                  <a:pt x="486" y="201"/>
                </a:lnTo>
                <a:lnTo>
                  <a:pt x="487" y="183"/>
                </a:lnTo>
                <a:lnTo>
                  <a:pt x="487" y="181"/>
                </a:lnTo>
                <a:lnTo>
                  <a:pt x="487" y="163"/>
                </a:lnTo>
                <a:lnTo>
                  <a:pt x="488" y="138"/>
                </a:lnTo>
                <a:moveTo>
                  <a:pt x="827" y="546"/>
                </a:moveTo>
                <a:lnTo>
                  <a:pt x="825" y="510"/>
                </a:lnTo>
                <a:lnTo>
                  <a:pt x="812" y="482"/>
                </a:lnTo>
                <a:lnTo>
                  <a:pt x="796" y="466"/>
                </a:lnTo>
                <a:lnTo>
                  <a:pt x="790" y="460"/>
                </a:lnTo>
                <a:lnTo>
                  <a:pt x="774" y="451"/>
                </a:lnTo>
                <a:lnTo>
                  <a:pt x="774" y="824"/>
                </a:lnTo>
                <a:lnTo>
                  <a:pt x="770" y="840"/>
                </a:lnTo>
                <a:lnTo>
                  <a:pt x="759" y="852"/>
                </a:lnTo>
                <a:lnTo>
                  <a:pt x="743" y="860"/>
                </a:lnTo>
                <a:lnTo>
                  <a:pt x="662" y="883"/>
                </a:lnTo>
                <a:lnTo>
                  <a:pt x="581" y="890"/>
                </a:lnTo>
                <a:lnTo>
                  <a:pt x="500" y="883"/>
                </a:lnTo>
                <a:lnTo>
                  <a:pt x="419" y="859"/>
                </a:lnTo>
                <a:lnTo>
                  <a:pt x="404" y="851"/>
                </a:lnTo>
                <a:lnTo>
                  <a:pt x="394" y="840"/>
                </a:lnTo>
                <a:lnTo>
                  <a:pt x="390" y="825"/>
                </a:lnTo>
                <a:lnTo>
                  <a:pt x="393" y="805"/>
                </a:lnTo>
                <a:lnTo>
                  <a:pt x="469" y="827"/>
                </a:lnTo>
                <a:lnTo>
                  <a:pt x="545" y="839"/>
                </a:lnTo>
                <a:lnTo>
                  <a:pt x="620" y="838"/>
                </a:lnTo>
                <a:lnTo>
                  <a:pt x="696" y="827"/>
                </a:lnTo>
                <a:lnTo>
                  <a:pt x="771" y="805"/>
                </a:lnTo>
                <a:lnTo>
                  <a:pt x="774" y="824"/>
                </a:lnTo>
                <a:lnTo>
                  <a:pt x="774" y="451"/>
                </a:lnTo>
                <a:lnTo>
                  <a:pt x="773" y="451"/>
                </a:lnTo>
                <a:lnTo>
                  <a:pt x="773" y="613"/>
                </a:lnTo>
                <a:lnTo>
                  <a:pt x="773" y="719"/>
                </a:lnTo>
                <a:lnTo>
                  <a:pt x="768" y="735"/>
                </a:lnTo>
                <a:lnTo>
                  <a:pt x="756" y="748"/>
                </a:lnTo>
                <a:lnTo>
                  <a:pt x="739" y="756"/>
                </a:lnTo>
                <a:lnTo>
                  <a:pt x="661" y="777"/>
                </a:lnTo>
                <a:lnTo>
                  <a:pt x="583" y="784"/>
                </a:lnTo>
                <a:lnTo>
                  <a:pt x="505" y="778"/>
                </a:lnTo>
                <a:lnTo>
                  <a:pt x="427" y="757"/>
                </a:lnTo>
                <a:lnTo>
                  <a:pt x="410" y="749"/>
                </a:lnTo>
                <a:lnTo>
                  <a:pt x="396" y="738"/>
                </a:lnTo>
                <a:lnTo>
                  <a:pt x="390" y="722"/>
                </a:lnTo>
                <a:lnTo>
                  <a:pt x="392" y="700"/>
                </a:lnTo>
                <a:lnTo>
                  <a:pt x="468" y="721"/>
                </a:lnTo>
                <a:lnTo>
                  <a:pt x="544" y="733"/>
                </a:lnTo>
                <a:lnTo>
                  <a:pt x="620" y="733"/>
                </a:lnTo>
                <a:lnTo>
                  <a:pt x="696" y="721"/>
                </a:lnTo>
                <a:lnTo>
                  <a:pt x="769" y="700"/>
                </a:lnTo>
                <a:lnTo>
                  <a:pt x="771" y="699"/>
                </a:lnTo>
                <a:lnTo>
                  <a:pt x="773" y="719"/>
                </a:lnTo>
                <a:lnTo>
                  <a:pt x="773" y="613"/>
                </a:lnTo>
                <a:lnTo>
                  <a:pt x="769" y="628"/>
                </a:lnTo>
                <a:lnTo>
                  <a:pt x="758" y="640"/>
                </a:lnTo>
                <a:lnTo>
                  <a:pt x="742" y="649"/>
                </a:lnTo>
                <a:lnTo>
                  <a:pt x="662" y="671"/>
                </a:lnTo>
                <a:lnTo>
                  <a:pt x="581" y="679"/>
                </a:lnTo>
                <a:lnTo>
                  <a:pt x="501" y="671"/>
                </a:lnTo>
                <a:lnTo>
                  <a:pt x="420" y="648"/>
                </a:lnTo>
                <a:lnTo>
                  <a:pt x="404" y="640"/>
                </a:lnTo>
                <a:lnTo>
                  <a:pt x="394" y="628"/>
                </a:lnTo>
                <a:lnTo>
                  <a:pt x="389" y="613"/>
                </a:lnTo>
                <a:lnTo>
                  <a:pt x="392" y="594"/>
                </a:lnTo>
                <a:lnTo>
                  <a:pt x="468" y="616"/>
                </a:lnTo>
                <a:lnTo>
                  <a:pt x="544" y="627"/>
                </a:lnTo>
                <a:lnTo>
                  <a:pt x="619" y="627"/>
                </a:lnTo>
                <a:lnTo>
                  <a:pt x="695" y="616"/>
                </a:lnTo>
                <a:lnTo>
                  <a:pt x="770" y="594"/>
                </a:lnTo>
                <a:lnTo>
                  <a:pt x="773" y="613"/>
                </a:lnTo>
                <a:lnTo>
                  <a:pt x="773" y="451"/>
                </a:lnTo>
                <a:lnTo>
                  <a:pt x="772" y="450"/>
                </a:lnTo>
                <a:lnTo>
                  <a:pt x="772" y="520"/>
                </a:lnTo>
                <a:lnTo>
                  <a:pt x="733" y="549"/>
                </a:lnTo>
                <a:lnTo>
                  <a:pt x="667" y="567"/>
                </a:lnTo>
                <a:lnTo>
                  <a:pt x="585" y="573"/>
                </a:lnTo>
                <a:lnTo>
                  <a:pt x="503" y="568"/>
                </a:lnTo>
                <a:lnTo>
                  <a:pt x="434" y="551"/>
                </a:lnTo>
                <a:lnTo>
                  <a:pt x="391" y="520"/>
                </a:lnTo>
                <a:lnTo>
                  <a:pt x="428" y="491"/>
                </a:lnTo>
                <a:lnTo>
                  <a:pt x="494" y="473"/>
                </a:lnTo>
                <a:lnTo>
                  <a:pt x="575" y="466"/>
                </a:lnTo>
                <a:lnTo>
                  <a:pt x="658" y="472"/>
                </a:lnTo>
                <a:lnTo>
                  <a:pt x="729" y="489"/>
                </a:lnTo>
                <a:lnTo>
                  <a:pt x="772" y="520"/>
                </a:lnTo>
                <a:lnTo>
                  <a:pt x="772" y="450"/>
                </a:lnTo>
                <a:lnTo>
                  <a:pt x="759" y="443"/>
                </a:lnTo>
                <a:lnTo>
                  <a:pt x="707" y="425"/>
                </a:lnTo>
                <a:lnTo>
                  <a:pt x="654" y="416"/>
                </a:lnTo>
                <a:lnTo>
                  <a:pt x="600" y="412"/>
                </a:lnTo>
                <a:lnTo>
                  <a:pt x="545" y="413"/>
                </a:lnTo>
                <a:lnTo>
                  <a:pt x="504" y="416"/>
                </a:lnTo>
                <a:lnTo>
                  <a:pt x="463" y="423"/>
                </a:lnTo>
                <a:lnTo>
                  <a:pt x="424" y="435"/>
                </a:lnTo>
                <a:lnTo>
                  <a:pt x="385" y="452"/>
                </a:lnTo>
                <a:lnTo>
                  <a:pt x="364" y="467"/>
                </a:lnTo>
                <a:lnTo>
                  <a:pt x="348" y="486"/>
                </a:lnTo>
                <a:lnTo>
                  <a:pt x="339" y="508"/>
                </a:lnTo>
                <a:lnTo>
                  <a:pt x="337" y="535"/>
                </a:lnTo>
                <a:lnTo>
                  <a:pt x="337" y="594"/>
                </a:lnTo>
                <a:lnTo>
                  <a:pt x="337" y="757"/>
                </a:lnTo>
                <a:lnTo>
                  <a:pt x="338" y="828"/>
                </a:lnTo>
                <a:lnTo>
                  <a:pt x="341" y="844"/>
                </a:lnTo>
                <a:lnTo>
                  <a:pt x="347" y="859"/>
                </a:lnTo>
                <a:lnTo>
                  <a:pt x="355" y="874"/>
                </a:lnTo>
                <a:lnTo>
                  <a:pt x="365" y="887"/>
                </a:lnTo>
                <a:lnTo>
                  <a:pt x="377" y="898"/>
                </a:lnTo>
                <a:lnTo>
                  <a:pt x="391" y="906"/>
                </a:lnTo>
                <a:lnTo>
                  <a:pt x="406" y="913"/>
                </a:lnTo>
                <a:lnTo>
                  <a:pt x="421" y="919"/>
                </a:lnTo>
                <a:lnTo>
                  <a:pt x="478" y="936"/>
                </a:lnTo>
                <a:lnTo>
                  <a:pt x="536" y="944"/>
                </a:lnTo>
                <a:lnTo>
                  <a:pt x="595" y="944"/>
                </a:lnTo>
                <a:lnTo>
                  <a:pt x="653" y="939"/>
                </a:lnTo>
                <a:lnTo>
                  <a:pt x="683" y="934"/>
                </a:lnTo>
                <a:lnTo>
                  <a:pt x="713" y="926"/>
                </a:lnTo>
                <a:lnTo>
                  <a:pt x="742" y="917"/>
                </a:lnTo>
                <a:lnTo>
                  <a:pt x="771" y="906"/>
                </a:lnTo>
                <a:lnTo>
                  <a:pt x="796" y="893"/>
                </a:lnTo>
                <a:lnTo>
                  <a:pt x="798" y="890"/>
                </a:lnTo>
                <a:lnTo>
                  <a:pt x="814" y="874"/>
                </a:lnTo>
                <a:lnTo>
                  <a:pt x="824" y="849"/>
                </a:lnTo>
                <a:lnTo>
                  <a:pt x="827" y="819"/>
                </a:lnTo>
                <a:lnTo>
                  <a:pt x="826" y="805"/>
                </a:lnTo>
                <a:lnTo>
                  <a:pt x="826" y="784"/>
                </a:lnTo>
                <a:lnTo>
                  <a:pt x="826" y="733"/>
                </a:lnTo>
                <a:lnTo>
                  <a:pt x="826" y="719"/>
                </a:lnTo>
                <a:lnTo>
                  <a:pt x="826" y="699"/>
                </a:lnTo>
                <a:lnTo>
                  <a:pt x="826" y="679"/>
                </a:lnTo>
                <a:lnTo>
                  <a:pt x="826" y="649"/>
                </a:lnTo>
                <a:lnTo>
                  <a:pt x="825" y="616"/>
                </a:lnTo>
                <a:lnTo>
                  <a:pt x="825" y="594"/>
                </a:lnTo>
                <a:lnTo>
                  <a:pt x="825" y="579"/>
                </a:lnTo>
                <a:lnTo>
                  <a:pt x="825" y="573"/>
                </a:lnTo>
                <a:lnTo>
                  <a:pt x="827" y="546"/>
                </a:lnTo>
                <a:moveTo>
                  <a:pt x="1468" y="435"/>
                </a:moveTo>
                <a:lnTo>
                  <a:pt x="1468" y="97"/>
                </a:lnTo>
                <a:lnTo>
                  <a:pt x="1463" y="66"/>
                </a:lnTo>
                <a:lnTo>
                  <a:pt x="1462" y="61"/>
                </a:lnTo>
                <a:lnTo>
                  <a:pt x="1445" y="34"/>
                </a:lnTo>
                <a:lnTo>
                  <a:pt x="1418" y="17"/>
                </a:lnTo>
                <a:lnTo>
                  <a:pt x="1382" y="11"/>
                </a:lnTo>
                <a:lnTo>
                  <a:pt x="800" y="11"/>
                </a:lnTo>
                <a:lnTo>
                  <a:pt x="633" y="11"/>
                </a:lnTo>
                <a:lnTo>
                  <a:pt x="596" y="16"/>
                </a:lnTo>
                <a:lnTo>
                  <a:pt x="569" y="33"/>
                </a:lnTo>
                <a:lnTo>
                  <a:pt x="552" y="60"/>
                </a:lnTo>
                <a:lnTo>
                  <a:pt x="546" y="97"/>
                </a:lnTo>
                <a:lnTo>
                  <a:pt x="546" y="133"/>
                </a:lnTo>
                <a:lnTo>
                  <a:pt x="546" y="256"/>
                </a:lnTo>
                <a:lnTo>
                  <a:pt x="546" y="339"/>
                </a:lnTo>
                <a:lnTo>
                  <a:pt x="547" y="346"/>
                </a:lnTo>
                <a:lnTo>
                  <a:pt x="619" y="346"/>
                </a:lnTo>
                <a:lnTo>
                  <a:pt x="619" y="189"/>
                </a:lnTo>
                <a:lnTo>
                  <a:pt x="645" y="180"/>
                </a:lnTo>
                <a:lnTo>
                  <a:pt x="664" y="170"/>
                </a:lnTo>
                <a:lnTo>
                  <a:pt x="679" y="159"/>
                </a:lnTo>
                <a:lnTo>
                  <a:pt x="692" y="147"/>
                </a:lnTo>
                <a:lnTo>
                  <a:pt x="703" y="133"/>
                </a:lnTo>
                <a:lnTo>
                  <a:pt x="710" y="115"/>
                </a:lnTo>
                <a:lnTo>
                  <a:pt x="717" y="93"/>
                </a:lnTo>
                <a:lnTo>
                  <a:pt x="725" y="66"/>
                </a:lnTo>
                <a:lnTo>
                  <a:pt x="1303" y="66"/>
                </a:lnTo>
                <a:lnTo>
                  <a:pt x="1315" y="115"/>
                </a:lnTo>
                <a:lnTo>
                  <a:pt x="1336" y="146"/>
                </a:lnTo>
                <a:lnTo>
                  <a:pt x="1369" y="166"/>
                </a:lnTo>
                <a:lnTo>
                  <a:pt x="1419" y="178"/>
                </a:lnTo>
                <a:lnTo>
                  <a:pt x="1419" y="416"/>
                </a:lnTo>
                <a:lnTo>
                  <a:pt x="1369" y="424"/>
                </a:lnTo>
                <a:lnTo>
                  <a:pt x="1336" y="435"/>
                </a:lnTo>
                <a:lnTo>
                  <a:pt x="1315" y="460"/>
                </a:lnTo>
                <a:lnTo>
                  <a:pt x="1302" y="506"/>
                </a:lnTo>
                <a:lnTo>
                  <a:pt x="899" y="506"/>
                </a:lnTo>
                <a:lnTo>
                  <a:pt x="899" y="580"/>
                </a:lnTo>
                <a:lnTo>
                  <a:pt x="897" y="581"/>
                </a:lnTo>
                <a:lnTo>
                  <a:pt x="1224" y="582"/>
                </a:lnTo>
                <a:lnTo>
                  <a:pt x="1387" y="581"/>
                </a:lnTo>
                <a:lnTo>
                  <a:pt x="1421" y="575"/>
                </a:lnTo>
                <a:lnTo>
                  <a:pt x="1446" y="557"/>
                </a:lnTo>
                <a:lnTo>
                  <a:pt x="1462" y="530"/>
                </a:lnTo>
                <a:lnTo>
                  <a:pt x="1468" y="496"/>
                </a:lnTo>
                <a:lnTo>
                  <a:pt x="1468" y="435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20242" y="2534643"/>
            <a:ext cx="397649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 algn="just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Comercio</a:t>
            </a:r>
          </a:p>
          <a:p>
            <a:pPr lvl="3"/>
            <a:endParaRPr lang="es-EC" sz="500" dirty="0" smtClean="0">
              <a:solidFill>
                <a:prstClr val="black"/>
              </a:solidFill>
            </a:endParaRPr>
          </a:p>
          <a:p>
            <a:pPr lvl="3"/>
            <a:r>
              <a:rPr lang="es-EC" sz="1400" dirty="0">
                <a:solidFill>
                  <a:prstClr val="black"/>
                </a:solidFill>
              </a:rPr>
              <a:t>Venta al por mayor de alimentos, bebidas y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401549" y="3080892"/>
            <a:ext cx="78741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8%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999688" y="3393590"/>
            <a:ext cx="2486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combustibles para vehículos </a:t>
            </a:r>
            <a:r>
              <a:rPr lang="es-EC" sz="1400" dirty="0" smtClean="0">
                <a:solidFill>
                  <a:prstClr val="black"/>
                </a:solidFill>
              </a:rPr>
              <a:t>automotores.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190778" y="387286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5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94641" y="4279884"/>
            <a:ext cx="2642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artículos de ferretería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024652" y="4557304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387489" y="1114955"/>
            <a:ext cx="4136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Vocación por subsector económico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54288" y="4932454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menor de alimentos, bebidas o tabaco.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354002" y="5173432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cxnSp>
        <p:nvCxnSpPr>
          <p:cNvPr id="20" name="Line 46"/>
          <p:cNvCxnSpPr>
            <a:cxnSpLocks noChangeShapeType="1"/>
          </p:cNvCxnSpPr>
          <p:nvPr/>
        </p:nvCxnSpPr>
        <p:spPr bwMode="auto">
          <a:xfrm flipH="1">
            <a:off x="4950265" y="2665005"/>
            <a:ext cx="5487" cy="3906424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Line 44"/>
          <p:cNvCxnSpPr>
            <a:cxnSpLocks noChangeShapeType="1"/>
          </p:cNvCxnSpPr>
          <p:nvPr/>
        </p:nvCxnSpPr>
        <p:spPr bwMode="auto">
          <a:xfrm>
            <a:off x="9804803" y="5355242"/>
            <a:ext cx="7651" cy="1263655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ángulo 1"/>
          <p:cNvSpPr/>
          <p:nvPr/>
        </p:nvSpPr>
        <p:spPr>
          <a:xfrm>
            <a:off x="191340" y="5605581"/>
            <a:ext cx="4130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</a:t>
            </a:r>
            <a:r>
              <a:rPr lang="es-EC" sz="1100" dirty="0" smtClean="0">
                <a:solidFill>
                  <a:prstClr val="black"/>
                </a:solidFill>
              </a:rPr>
              <a:t>de </a:t>
            </a:r>
            <a:r>
              <a:rPr lang="es-EC" sz="1100" dirty="0">
                <a:solidFill>
                  <a:prstClr val="black"/>
                </a:solidFill>
              </a:rPr>
              <a:t>ventas de 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11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SRI, formulario 101 - 102, INEC Directorio de Empresas, </a:t>
            </a:r>
            <a:r>
              <a:rPr lang="es-EC" sz="1100" dirty="0" err="1">
                <a:solidFill>
                  <a:prstClr val="black"/>
                </a:solidFill>
                <a:latin typeface="MyriadPro-Regular"/>
              </a:rPr>
              <a:t>Enemdu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7526499" y="3226445"/>
            <a:ext cx="2090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otras plantas no perennes.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8629741" y="3485616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 smtClean="0">
                <a:solidFill>
                  <a:prstClr val="black"/>
                </a:solidFill>
              </a:rPr>
              <a:t>10%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45104" y="1373624"/>
            <a:ext cx="424111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defTabSz="685800"/>
            <a:r>
              <a:rPr lang="es-EC" b="1" dirty="0">
                <a:solidFill>
                  <a:prstClr val="black"/>
                </a:solidFill>
                <a:latin typeface="Arial"/>
              </a:rPr>
              <a:t>Vocación por actividad económica</a:t>
            </a:r>
            <a:endParaRPr lang="es-EC" sz="3200" b="1" dirty="0">
              <a:solidFill>
                <a:prstClr val="black"/>
              </a:solidFill>
              <a:latin typeface="Arial"/>
              <a:cs typeface="Calibri" panose="020F0502020204030204" pitchFamily="34" charset="0"/>
            </a:endParaRPr>
          </a:p>
        </p:txBody>
      </p:sp>
      <p:graphicFrame>
        <p:nvGraphicFramePr>
          <p:cNvPr id="80" name="Tabla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5623474"/>
              </p:ext>
            </p:extLst>
          </p:nvPr>
        </p:nvGraphicFramePr>
        <p:xfrm>
          <a:off x="200345" y="1944423"/>
          <a:ext cx="4409574" cy="334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25776">
                  <a:extLst>
                    <a:ext uri="{9D8B030D-6E8A-4147-A177-3AD203B41FA5}">
                      <a16:colId xmlns="" xmlns:a16="http://schemas.microsoft.com/office/drawing/2014/main" val="2437646971"/>
                    </a:ext>
                  </a:extLst>
                </a:gridCol>
                <a:gridCol w="1073145">
                  <a:extLst>
                    <a:ext uri="{9D8B030D-6E8A-4147-A177-3AD203B41FA5}">
                      <a16:colId xmlns="" xmlns:a16="http://schemas.microsoft.com/office/drawing/2014/main" val="2291444048"/>
                    </a:ext>
                  </a:extLst>
                </a:gridCol>
                <a:gridCol w="1010653">
                  <a:extLst>
                    <a:ext uri="{9D8B030D-6E8A-4147-A177-3AD203B41FA5}">
                      <a16:colId xmlns="" xmlns:a16="http://schemas.microsoft.com/office/drawing/2014/main" val="16550641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7465" marR="13970" algn="l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endParaRPr lang="es-EC" sz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5095" algn="ctr">
                        <a:lnSpc>
                          <a:spcPct val="81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en ventas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s-EC" sz="1300" b="1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Participación de empleo</a:t>
                      </a:r>
                      <a:endParaRPr lang="es-EC" sz="1300" b="1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070370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2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Comercio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893945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Agricultura, ganadería y pesca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22%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3970" algn="ctr">
                        <a:lnSpc>
                          <a:spcPts val="149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46%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28322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Manufactura</a:t>
                      </a:r>
                      <a:endParaRPr lang="es-EC" sz="1400" noProof="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13%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11%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7510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Transporte y almacenamiento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7%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 defTabSz="914400" rtl="0" eaLnBrk="1" latinLnBrk="0" hangingPunct="1">
                        <a:lnSpc>
                          <a:spcPts val="165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C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Las demás</a:t>
                      </a:r>
                      <a:endParaRPr lang="es-EC" sz="1400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490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15%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95"/>
                        </a:lnSpc>
                        <a:spcAft>
                          <a:spcPts val="0"/>
                        </a:spcAft>
                      </a:pPr>
                      <a:r>
                        <a:rPr lang="es-EC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28%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37465" marR="1028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970" algn="ctr">
                        <a:lnSpc>
                          <a:spcPts val="1635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 </a:t>
                      </a:r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100% </a:t>
                      </a:r>
                      <a:endParaRPr lang="es-EC" sz="1600" b="1" dirty="0">
                        <a:solidFill>
                          <a:sysClr val="windowText" lastClr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3139853"/>
                  </a:ext>
                </a:extLst>
              </a:tr>
            </a:tbl>
          </a:graphicData>
        </a:graphic>
      </p:graphicFrame>
      <p:pic>
        <p:nvPicPr>
          <p:cNvPr id="81" name="Imagen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cxnSp>
        <p:nvCxnSpPr>
          <p:cNvPr id="58" name="Line 45"/>
          <p:cNvCxnSpPr>
            <a:cxnSpLocks noChangeShapeType="1"/>
          </p:cNvCxnSpPr>
          <p:nvPr/>
        </p:nvCxnSpPr>
        <p:spPr bwMode="auto">
          <a:xfrm>
            <a:off x="9858729" y="2476747"/>
            <a:ext cx="7421" cy="2087682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" name="Rectángulo 60"/>
          <p:cNvSpPr/>
          <p:nvPr/>
        </p:nvSpPr>
        <p:spPr>
          <a:xfrm>
            <a:off x="7523778" y="3847650"/>
            <a:ext cx="224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Cría de aves de corral.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7628239" y="4131181"/>
            <a:ext cx="5896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1600" b="1"/>
            </a:lvl1pPr>
          </a:lstStyle>
          <a:p>
            <a:r>
              <a:rPr lang="es-EC" dirty="0">
                <a:solidFill>
                  <a:prstClr val="black"/>
                </a:solidFill>
              </a:rPr>
              <a:t>5</a:t>
            </a:r>
            <a:r>
              <a:rPr lang="es-EC" dirty="0" smtClean="0">
                <a:solidFill>
                  <a:prstClr val="black"/>
                </a:solidFill>
              </a:rPr>
              <a:t>%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98868" y="5570394"/>
            <a:ext cx="2628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Venta al por mayor de otros enseres domésticos.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629734" y="582636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3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010305" y="6263652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974645" y="628034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6265487" y="2488606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43%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8393888" y="2412696"/>
            <a:ext cx="408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11200481" y="2397307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13%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852850" y="2749347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hojas y tableros </a:t>
            </a:r>
            <a:r>
              <a:rPr lang="es-EC" sz="1400" dirty="0" smtClean="0">
                <a:solidFill>
                  <a:prstClr val="black"/>
                </a:solidFill>
              </a:rPr>
              <a:t>a </a:t>
            </a:r>
            <a:r>
              <a:rPr lang="es-EC" sz="1400" dirty="0">
                <a:solidFill>
                  <a:prstClr val="black"/>
                </a:solidFill>
              </a:rPr>
              <a:t>base de madera.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933745" y="3193191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4%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8311141" y="5222948"/>
            <a:ext cx="3734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Transporte y almacenamiento</a:t>
            </a:r>
            <a:endParaRPr lang="es-EC" sz="14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8237720" y="2818653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22%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051797" y="2527340"/>
            <a:ext cx="4263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Agricultura, ganadería y pesca</a:t>
            </a:r>
          </a:p>
        </p:txBody>
      </p:sp>
      <p:cxnSp>
        <p:nvCxnSpPr>
          <p:cNvPr id="74" name="Line 44"/>
          <p:cNvCxnSpPr>
            <a:cxnSpLocks noChangeShapeType="1"/>
          </p:cNvCxnSpPr>
          <p:nvPr/>
        </p:nvCxnSpPr>
        <p:spPr bwMode="auto">
          <a:xfrm flipH="1">
            <a:off x="7551457" y="2620702"/>
            <a:ext cx="5002" cy="3796839"/>
          </a:xfrm>
          <a:prstGeom prst="line">
            <a:avLst/>
          </a:prstGeom>
          <a:noFill/>
          <a:ln w="12364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CuadroTexto 74"/>
          <p:cNvSpPr txBox="1"/>
          <p:nvPr/>
        </p:nvSpPr>
        <p:spPr>
          <a:xfrm>
            <a:off x="11462716" y="5325924"/>
            <a:ext cx="610000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  <a:cs typeface="Arial" panose="020B0604020202020204" pitchFamily="34" charset="0"/>
              </a:rPr>
              <a:t>7</a:t>
            </a:r>
            <a:r>
              <a:rPr lang="es-EC" sz="1600" b="1" dirty="0" smtClean="0">
                <a:solidFill>
                  <a:prstClr val="black"/>
                </a:solidFill>
                <a:cs typeface="Arial" panose="020B0604020202020204" pitchFamily="34" charset="0"/>
              </a:rPr>
              <a:t>%</a:t>
            </a:r>
            <a:endParaRPr lang="es-EC" sz="16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7545940" y="4485829"/>
            <a:ext cx="2203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frutas tropicales y subtropicales.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8791787" y="4733838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9813764" y="5701605"/>
            <a:ext cx="235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Transporte de carga por carretera.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549773" y="6088186"/>
            <a:ext cx="6254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7568053" y="6042628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10660618" y="5944616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552836" y="5133926"/>
            <a:ext cx="22033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Cultivo de hortalizas y melones, raíces y tubérculos.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8542720" y="5611633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8" name="Redondear rectángulo de esquina del mismo lado 88"/>
          <p:cNvSpPr/>
          <p:nvPr/>
        </p:nvSpPr>
        <p:spPr>
          <a:xfrm rot="16200000" flipV="1">
            <a:off x="2699902" y="-2146436"/>
            <a:ext cx="360039" cy="5761402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89" name="CuadroTexto 89"/>
          <p:cNvSpPr txBox="1"/>
          <p:nvPr/>
        </p:nvSpPr>
        <p:spPr>
          <a:xfrm>
            <a:off x="26894" y="582380"/>
            <a:ext cx="5725465" cy="315784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por actividad y subsector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10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7427" y="1742956"/>
            <a:ext cx="624934" cy="6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AutoShape 101"/>
          <p:cNvSpPr>
            <a:spLocks/>
          </p:cNvSpPr>
          <p:nvPr/>
        </p:nvSpPr>
        <p:spPr bwMode="auto">
          <a:xfrm>
            <a:off x="9893516" y="4650259"/>
            <a:ext cx="608397" cy="588054"/>
          </a:xfrm>
          <a:custGeom>
            <a:avLst/>
            <a:gdLst>
              <a:gd name="T0" fmla="+- 0 6943 6943"/>
              <a:gd name="T1" fmla="*/ T0 w 874"/>
              <a:gd name="T2" fmla="+- 0 7760 7056"/>
              <a:gd name="T3" fmla="*/ 7760 h 796"/>
              <a:gd name="T4" fmla="+- 0 6944 6943"/>
              <a:gd name="T5" fmla="*/ T4 w 874"/>
              <a:gd name="T6" fmla="+- 0 7828 7056"/>
              <a:gd name="T7" fmla="*/ 7828 h 796"/>
              <a:gd name="T8" fmla="+- 0 7009 6943"/>
              <a:gd name="T9" fmla="*/ T8 w 874"/>
              <a:gd name="T10" fmla="+- 0 7850 7056"/>
              <a:gd name="T11" fmla="*/ 7850 h 796"/>
              <a:gd name="T12" fmla="+- 0 7116 6943"/>
              <a:gd name="T13" fmla="*/ T12 w 874"/>
              <a:gd name="T14" fmla="+- 0 7789 7056"/>
              <a:gd name="T15" fmla="*/ 7789 h 796"/>
              <a:gd name="T16" fmla="+- 0 7318 6943"/>
              <a:gd name="T17" fmla="*/ T16 w 874"/>
              <a:gd name="T18" fmla="+- 0 7851 7056"/>
              <a:gd name="T19" fmla="*/ 7851 h 796"/>
              <a:gd name="T20" fmla="+- 0 7384 6943"/>
              <a:gd name="T21" fmla="*/ T20 w 874"/>
              <a:gd name="T22" fmla="+- 0 7786 7056"/>
              <a:gd name="T23" fmla="*/ 7786 h 796"/>
              <a:gd name="T24" fmla="+- 0 7480 6943"/>
              <a:gd name="T25" fmla="*/ T24 w 874"/>
              <a:gd name="T26" fmla="+- 0 7851 7056"/>
              <a:gd name="T27" fmla="*/ 7851 h 796"/>
              <a:gd name="T28" fmla="+- 0 7538 6943"/>
              <a:gd name="T29" fmla="*/ T28 w 874"/>
              <a:gd name="T30" fmla="+- 0 7828 7056"/>
              <a:gd name="T31" fmla="*/ 7828 h 796"/>
              <a:gd name="T32" fmla="+- 0 7531 6943"/>
              <a:gd name="T33" fmla="*/ T32 w 874"/>
              <a:gd name="T34" fmla="+- 0 7699 7056"/>
              <a:gd name="T35" fmla="*/ 7699 h 796"/>
              <a:gd name="T36" fmla="+- 0 7482 6943"/>
              <a:gd name="T37" fmla="*/ T36 w 874"/>
              <a:gd name="T38" fmla="+- 0 7695 7056"/>
              <a:gd name="T39" fmla="*/ 7695 h 796"/>
              <a:gd name="T40" fmla="+- 0 7373 6943"/>
              <a:gd name="T41" fmla="*/ T40 w 874"/>
              <a:gd name="T42" fmla="+- 0 7698 7056"/>
              <a:gd name="T43" fmla="*/ 7698 h 796"/>
              <a:gd name="T44" fmla="+- 0 7378 6943"/>
              <a:gd name="T45" fmla="*/ T44 w 874"/>
              <a:gd name="T46" fmla="+- 0 7605 7056"/>
              <a:gd name="T47" fmla="*/ 7605 h 796"/>
              <a:gd name="T48" fmla="+- 0 7438 6943"/>
              <a:gd name="T49" fmla="*/ T48 w 874"/>
              <a:gd name="T50" fmla="+- 0 7650 7056"/>
              <a:gd name="T51" fmla="*/ 7650 h 796"/>
              <a:gd name="T52" fmla="+- 0 7446 6943"/>
              <a:gd name="T53" fmla="*/ T52 w 874"/>
              <a:gd name="T54" fmla="+- 0 7614 7056"/>
              <a:gd name="T55" fmla="*/ 7614 h 796"/>
              <a:gd name="T56" fmla="+- 0 7391 6943"/>
              <a:gd name="T57" fmla="*/ T56 w 874"/>
              <a:gd name="T58" fmla="+- 0 7572 7056"/>
              <a:gd name="T59" fmla="*/ 7572 h 796"/>
              <a:gd name="T60" fmla="+- 0 7332 6943"/>
              <a:gd name="T61" fmla="*/ T60 w 874"/>
              <a:gd name="T62" fmla="+- 0 7571 7056"/>
              <a:gd name="T63" fmla="*/ 7571 h 796"/>
              <a:gd name="T64" fmla="+- 0 7075 6943"/>
              <a:gd name="T65" fmla="*/ T64 w 874"/>
              <a:gd name="T66" fmla="+- 0 7521 7056"/>
              <a:gd name="T67" fmla="*/ 7521 h 796"/>
              <a:gd name="T68" fmla="+- 0 6945 6943"/>
              <a:gd name="T69" fmla="*/ T68 w 874"/>
              <a:gd name="T70" fmla="+- 0 7538 7056"/>
              <a:gd name="T71" fmla="*/ 7538 h 796"/>
              <a:gd name="T72" fmla="+- 0 7816 6943"/>
              <a:gd name="T73" fmla="*/ T72 w 874"/>
              <a:gd name="T74" fmla="+- 0 7419 7056"/>
              <a:gd name="T75" fmla="*/ 7419 h 796"/>
              <a:gd name="T76" fmla="+- 0 7766 6943"/>
              <a:gd name="T77" fmla="*/ T76 w 874"/>
              <a:gd name="T78" fmla="+- 0 7249 7056"/>
              <a:gd name="T79" fmla="*/ 7249 h 796"/>
              <a:gd name="T80" fmla="+- 0 7630 6943"/>
              <a:gd name="T81" fmla="*/ T80 w 874"/>
              <a:gd name="T82" fmla="+- 0 7261 7056"/>
              <a:gd name="T83" fmla="*/ 7261 h 796"/>
              <a:gd name="T84" fmla="+- 0 7745 6943"/>
              <a:gd name="T85" fmla="*/ T84 w 874"/>
              <a:gd name="T86" fmla="+- 0 7318 7056"/>
              <a:gd name="T87" fmla="*/ 7318 h 796"/>
              <a:gd name="T88" fmla="+- 0 7752 6943"/>
              <a:gd name="T89" fmla="*/ T88 w 874"/>
              <a:gd name="T90" fmla="+- 0 7225 7056"/>
              <a:gd name="T91" fmla="*/ 7225 h 796"/>
              <a:gd name="T92" fmla="+- 0 7670 6943"/>
              <a:gd name="T93" fmla="*/ T92 w 874"/>
              <a:gd name="T94" fmla="+- 0 7202 7056"/>
              <a:gd name="T95" fmla="*/ 7202 h 796"/>
              <a:gd name="T96" fmla="+- 0 7456 6943"/>
              <a:gd name="T97" fmla="*/ T96 w 874"/>
              <a:gd name="T98" fmla="+- 0 7415 7056"/>
              <a:gd name="T99" fmla="*/ 7415 h 796"/>
              <a:gd name="T100" fmla="+- 0 7578 6943"/>
              <a:gd name="T101" fmla="*/ T100 w 874"/>
              <a:gd name="T102" fmla="+- 0 7154 7056"/>
              <a:gd name="T103" fmla="*/ 7154 h 796"/>
              <a:gd name="T104" fmla="+- 0 7466 6943"/>
              <a:gd name="T105" fmla="*/ T104 w 874"/>
              <a:gd name="T106" fmla="+- 0 7106 7056"/>
              <a:gd name="T107" fmla="*/ 7106 h 796"/>
              <a:gd name="T108" fmla="+- 0 7544 6943"/>
              <a:gd name="T109" fmla="*/ T108 w 874"/>
              <a:gd name="T110" fmla="+- 0 7170 7056"/>
              <a:gd name="T111" fmla="*/ 7170 h 796"/>
              <a:gd name="T112" fmla="+- 0 7569 6943"/>
              <a:gd name="T113" fmla="*/ T112 w 874"/>
              <a:gd name="T114" fmla="+- 0 7128 7056"/>
              <a:gd name="T115" fmla="*/ 7128 h 796"/>
              <a:gd name="T116" fmla="+- 0 7619 6943"/>
              <a:gd name="T117" fmla="*/ T116 w 874"/>
              <a:gd name="T118" fmla="+- 0 7102 7056"/>
              <a:gd name="T119" fmla="*/ 7102 h 796"/>
              <a:gd name="T120" fmla="+- 0 7417 6943"/>
              <a:gd name="T121" fmla="*/ T120 w 874"/>
              <a:gd name="T122" fmla="+- 0 7254 7056"/>
              <a:gd name="T123" fmla="*/ 7254 h 796"/>
              <a:gd name="T124" fmla="+- 0 7258 6943"/>
              <a:gd name="T125" fmla="*/ T124 w 874"/>
              <a:gd name="T126" fmla="+- 0 7416 7056"/>
              <a:gd name="T127" fmla="*/ 7416 h 796"/>
              <a:gd name="T128" fmla="+- 0 7298 6943"/>
              <a:gd name="T129" fmla="*/ T128 w 874"/>
              <a:gd name="T130" fmla="+- 0 7232 7056"/>
              <a:gd name="T131" fmla="*/ 7232 h 796"/>
              <a:gd name="T132" fmla="+- 0 7365 6943"/>
              <a:gd name="T133" fmla="*/ T132 w 874"/>
              <a:gd name="T134" fmla="+- 0 7131 7056"/>
              <a:gd name="T135" fmla="*/ 7131 h 796"/>
              <a:gd name="T136" fmla="+- 0 7417 6943"/>
              <a:gd name="T137" fmla="*/ T136 w 874"/>
              <a:gd name="T138" fmla="+- 0 7056 7056"/>
              <a:gd name="T139" fmla="*/ 7056 h 796"/>
              <a:gd name="T140" fmla="+- 0 7256 6943"/>
              <a:gd name="T141" fmla="*/ T140 w 874"/>
              <a:gd name="T142" fmla="+- 0 7225 7056"/>
              <a:gd name="T143" fmla="*/ 7225 h 796"/>
              <a:gd name="T144" fmla="+- 0 7114 6943"/>
              <a:gd name="T145" fmla="*/ T144 w 874"/>
              <a:gd name="T146" fmla="+- 0 7365 7056"/>
              <a:gd name="T147" fmla="*/ 7365 h 796"/>
              <a:gd name="T148" fmla="+- 0 7244 6943"/>
              <a:gd name="T149" fmla="*/ T148 w 874"/>
              <a:gd name="T150" fmla="+- 0 7220 7056"/>
              <a:gd name="T151" fmla="*/ 7220 h 796"/>
              <a:gd name="T152" fmla="+- 0 7308 6943"/>
              <a:gd name="T153" fmla="*/ T152 w 874"/>
              <a:gd name="T154" fmla="+- 0 7131 7056"/>
              <a:gd name="T155" fmla="*/ 7131 h 796"/>
              <a:gd name="T156" fmla="+- 0 7088 6943"/>
              <a:gd name="T157" fmla="*/ T156 w 874"/>
              <a:gd name="T158" fmla="+- 0 7283 7056"/>
              <a:gd name="T159" fmla="*/ 7283 h 796"/>
              <a:gd name="T160" fmla="+- 0 7107 6943"/>
              <a:gd name="T161" fmla="*/ T160 w 874"/>
              <a:gd name="T162" fmla="+- 0 7455 7056"/>
              <a:gd name="T163" fmla="*/ 7455 h 796"/>
              <a:gd name="T164" fmla="+- 0 7418 6943"/>
              <a:gd name="T165" fmla="*/ T164 w 874"/>
              <a:gd name="T166" fmla="+- 0 7455 7056"/>
              <a:gd name="T167" fmla="*/ 7455 h 796"/>
              <a:gd name="T168" fmla="+- 0 7429 6943"/>
              <a:gd name="T169" fmla="*/ T168 w 874"/>
              <a:gd name="T170" fmla="+- 0 7548 7056"/>
              <a:gd name="T171" fmla="*/ 7548 h 796"/>
              <a:gd name="T172" fmla="+- 0 7653 6943"/>
              <a:gd name="T173" fmla="*/ T172 w 874"/>
              <a:gd name="T174" fmla="+- 0 7455 7056"/>
              <a:gd name="T175" fmla="*/ 7455 h 796"/>
              <a:gd name="T176" fmla="+- 0 7724 6943"/>
              <a:gd name="T177" fmla="*/ T176 w 874"/>
              <a:gd name="T178" fmla="+- 0 7597 7056"/>
              <a:gd name="T179" fmla="*/ 7597 h 796"/>
              <a:gd name="T180" fmla="+- 0 7615 6943"/>
              <a:gd name="T181" fmla="*/ T180 w 874"/>
              <a:gd name="T182" fmla="+- 0 7455 7056"/>
              <a:gd name="T183" fmla="*/ 7455 h 796"/>
              <a:gd name="T184" fmla="+- 0 7491 6943"/>
              <a:gd name="T185" fmla="*/ T184 w 874"/>
              <a:gd name="T186" fmla="+- 0 7605 7056"/>
              <a:gd name="T187" fmla="*/ 7605 h 796"/>
              <a:gd name="T188" fmla="+- 0 7563 6943"/>
              <a:gd name="T189" fmla="*/ T188 w 874"/>
              <a:gd name="T190" fmla="+- 0 7632 7056"/>
              <a:gd name="T191" fmla="*/ 7632 h 796"/>
              <a:gd name="T192" fmla="+- 0 7579 6943"/>
              <a:gd name="T193" fmla="*/ T192 w 874"/>
              <a:gd name="T194" fmla="+- 0 7717 7056"/>
              <a:gd name="T195" fmla="*/ 7717 h 796"/>
              <a:gd name="T196" fmla="+- 0 7577 6943"/>
              <a:gd name="T197" fmla="*/ T196 w 874"/>
              <a:gd name="T198" fmla="+- 0 7736 7056"/>
              <a:gd name="T199" fmla="*/ 7736 h 796"/>
              <a:gd name="T200" fmla="+- 0 7631 6943"/>
              <a:gd name="T201" fmla="*/ T200 w 874"/>
              <a:gd name="T202" fmla="+- 0 7761 7056"/>
              <a:gd name="T203" fmla="*/ 7761 h 796"/>
              <a:gd name="T204" fmla="+- 0 7767 6943"/>
              <a:gd name="T205" fmla="*/ T204 w 874"/>
              <a:gd name="T206" fmla="+- 0 7623 7056"/>
              <a:gd name="T207" fmla="*/ 7623 h 7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</a:cxnLst>
            <a:rect l="0" t="0" r="r" b="b"/>
            <a:pathLst>
              <a:path w="874" h="796">
                <a:moveTo>
                  <a:pt x="596" y="751"/>
                </a:moveTo>
                <a:lnTo>
                  <a:pt x="596" y="729"/>
                </a:lnTo>
                <a:lnTo>
                  <a:pt x="596" y="728"/>
                </a:lnTo>
                <a:lnTo>
                  <a:pt x="596" y="704"/>
                </a:lnTo>
                <a:lnTo>
                  <a:pt x="0" y="704"/>
                </a:lnTo>
                <a:lnTo>
                  <a:pt x="0" y="715"/>
                </a:lnTo>
                <a:lnTo>
                  <a:pt x="0" y="721"/>
                </a:lnTo>
                <a:lnTo>
                  <a:pt x="0" y="729"/>
                </a:lnTo>
                <a:lnTo>
                  <a:pt x="0" y="740"/>
                </a:lnTo>
                <a:lnTo>
                  <a:pt x="1" y="772"/>
                </a:lnTo>
                <a:lnTo>
                  <a:pt x="11" y="790"/>
                </a:lnTo>
                <a:lnTo>
                  <a:pt x="31" y="795"/>
                </a:lnTo>
                <a:lnTo>
                  <a:pt x="65" y="794"/>
                </a:lnTo>
                <a:lnTo>
                  <a:pt x="66" y="794"/>
                </a:lnTo>
                <a:lnTo>
                  <a:pt x="81" y="764"/>
                </a:lnTo>
                <a:lnTo>
                  <a:pt x="99" y="744"/>
                </a:lnTo>
                <a:lnTo>
                  <a:pt x="121" y="732"/>
                </a:lnTo>
                <a:lnTo>
                  <a:pt x="147" y="728"/>
                </a:lnTo>
                <a:lnTo>
                  <a:pt x="173" y="733"/>
                </a:lnTo>
                <a:lnTo>
                  <a:pt x="195" y="746"/>
                </a:lnTo>
                <a:lnTo>
                  <a:pt x="212" y="766"/>
                </a:lnTo>
                <a:lnTo>
                  <a:pt x="225" y="795"/>
                </a:lnTo>
                <a:lnTo>
                  <a:pt x="298" y="795"/>
                </a:lnTo>
                <a:lnTo>
                  <a:pt x="375" y="795"/>
                </a:lnTo>
                <a:lnTo>
                  <a:pt x="381" y="788"/>
                </a:lnTo>
                <a:lnTo>
                  <a:pt x="383" y="783"/>
                </a:lnTo>
                <a:lnTo>
                  <a:pt x="397" y="758"/>
                </a:lnTo>
                <a:lnTo>
                  <a:pt x="417" y="740"/>
                </a:lnTo>
                <a:lnTo>
                  <a:pt x="441" y="730"/>
                </a:lnTo>
                <a:lnTo>
                  <a:pt x="469" y="729"/>
                </a:lnTo>
                <a:lnTo>
                  <a:pt x="494" y="737"/>
                </a:lnTo>
                <a:lnTo>
                  <a:pt x="514" y="751"/>
                </a:lnTo>
                <a:lnTo>
                  <a:pt x="528" y="770"/>
                </a:lnTo>
                <a:lnTo>
                  <a:pt x="537" y="795"/>
                </a:lnTo>
                <a:lnTo>
                  <a:pt x="548" y="795"/>
                </a:lnTo>
                <a:lnTo>
                  <a:pt x="558" y="795"/>
                </a:lnTo>
                <a:lnTo>
                  <a:pt x="583" y="794"/>
                </a:lnTo>
                <a:lnTo>
                  <a:pt x="594" y="786"/>
                </a:lnTo>
                <a:lnTo>
                  <a:pt x="595" y="772"/>
                </a:lnTo>
                <a:lnTo>
                  <a:pt x="596" y="758"/>
                </a:lnTo>
                <a:lnTo>
                  <a:pt x="596" y="751"/>
                </a:lnTo>
                <a:moveTo>
                  <a:pt x="596" y="667"/>
                </a:moveTo>
                <a:lnTo>
                  <a:pt x="594" y="654"/>
                </a:lnTo>
                <a:lnTo>
                  <a:pt x="588" y="643"/>
                </a:lnTo>
                <a:lnTo>
                  <a:pt x="577" y="631"/>
                </a:lnTo>
                <a:lnTo>
                  <a:pt x="544" y="598"/>
                </a:lnTo>
                <a:lnTo>
                  <a:pt x="544" y="633"/>
                </a:lnTo>
                <a:lnTo>
                  <a:pt x="539" y="639"/>
                </a:lnTo>
                <a:lnTo>
                  <a:pt x="536" y="640"/>
                </a:lnTo>
                <a:lnTo>
                  <a:pt x="533" y="642"/>
                </a:lnTo>
                <a:lnTo>
                  <a:pt x="482" y="643"/>
                </a:lnTo>
                <a:lnTo>
                  <a:pt x="458" y="643"/>
                </a:lnTo>
                <a:lnTo>
                  <a:pt x="430" y="642"/>
                </a:lnTo>
                <a:lnTo>
                  <a:pt x="422" y="637"/>
                </a:lnTo>
                <a:lnTo>
                  <a:pt x="422" y="628"/>
                </a:lnTo>
                <a:lnTo>
                  <a:pt x="422" y="613"/>
                </a:lnTo>
                <a:lnTo>
                  <a:pt x="422" y="551"/>
                </a:lnTo>
                <a:lnTo>
                  <a:pt x="435" y="549"/>
                </a:lnTo>
                <a:lnTo>
                  <a:pt x="445" y="551"/>
                </a:lnTo>
                <a:lnTo>
                  <a:pt x="455" y="555"/>
                </a:lnTo>
                <a:lnTo>
                  <a:pt x="464" y="563"/>
                </a:lnTo>
                <a:lnTo>
                  <a:pt x="479" y="579"/>
                </a:lnTo>
                <a:lnTo>
                  <a:pt x="495" y="594"/>
                </a:lnTo>
                <a:lnTo>
                  <a:pt x="532" y="628"/>
                </a:lnTo>
                <a:lnTo>
                  <a:pt x="538" y="630"/>
                </a:lnTo>
                <a:lnTo>
                  <a:pt x="544" y="633"/>
                </a:lnTo>
                <a:lnTo>
                  <a:pt x="544" y="598"/>
                </a:lnTo>
                <a:lnTo>
                  <a:pt x="503" y="558"/>
                </a:lnTo>
                <a:lnTo>
                  <a:pt x="495" y="549"/>
                </a:lnTo>
                <a:lnTo>
                  <a:pt x="479" y="533"/>
                </a:lnTo>
                <a:lnTo>
                  <a:pt x="470" y="525"/>
                </a:lnTo>
                <a:lnTo>
                  <a:pt x="459" y="519"/>
                </a:lnTo>
                <a:lnTo>
                  <a:pt x="448" y="516"/>
                </a:lnTo>
                <a:lnTo>
                  <a:pt x="442" y="516"/>
                </a:lnTo>
                <a:lnTo>
                  <a:pt x="435" y="515"/>
                </a:lnTo>
                <a:lnTo>
                  <a:pt x="423" y="515"/>
                </a:lnTo>
                <a:lnTo>
                  <a:pt x="412" y="516"/>
                </a:lnTo>
                <a:lnTo>
                  <a:pt x="389" y="515"/>
                </a:lnTo>
                <a:lnTo>
                  <a:pt x="385" y="487"/>
                </a:lnTo>
                <a:lnTo>
                  <a:pt x="378" y="472"/>
                </a:lnTo>
                <a:lnTo>
                  <a:pt x="363" y="466"/>
                </a:lnTo>
                <a:lnTo>
                  <a:pt x="335" y="465"/>
                </a:lnTo>
                <a:lnTo>
                  <a:pt x="132" y="465"/>
                </a:lnTo>
                <a:lnTo>
                  <a:pt x="82" y="465"/>
                </a:lnTo>
                <a:lnTo>
                  <a:pt x="32" y="465"/>
                </a:lnTo>
                <a:lnTo>
                  <a:pt x="19" y="467"/>
                </a:lnTo>
                <a:lnTo>
                  <a:pt x="9" y="473"/>
                </a:lnTo>
                <a:lnTo>
                  <a:pt x="2" y="482"/>
                </a:lnTo>
                <a:lnTo>
                  <a:pt x="0" y="494"/>
                </a:lnTo>
                <a:lnTo>
                  <a:pt x="0" y="686"/>
                </a:lnTo>
                <a:lnTo>
                  <a:pt x="596" y="686"/>
                </a:lnTo>
                <a:lnTo>
                  <a:pt x="596" y="667"/>
                </a:lnTo>
                <a:moveTo>
                  <a:pt x="873" y="363"/>
                </a:moveTo>
                <a:lnTo>
                  <a:pt x="873" y="360"/>
                </a:lnTo>
                <a:lnTo>
                  <a:pt x="873" y="359"/>
                </a:lnTo>
                <a:lnTo>
                  <a:pt x="862" y="286"/>
                </a:lnTo>
                <a:lnTo>
                  <a:pt x="835" y="212"/>
                </a:lnTo>
                <a:lnTo>
                  <a:pt x="823" y="193"/>
                </a:lnTo>
                <a:lnTo>
                  <a:pt x="823" y="359"/>
                </a:lnTo>
                <a:lnTo>
                  <a:pt x="710" y="359"/>
                </a:lnTo>
                <a:lnTo>
                  <a:pt x="688" y="218"/>
                </a:lnTo>
                <a:lnTo>
                  <a:pt x="687" y="205"/>
                </a:lnTo>
                <a:lnTo>
                  <a:pt x="703" y="198"/>
                </a:lnTo>
                <a:lnTo>
                  <a:pt x="754" y="176"/>
                </a:lnTo>
                <a:lnTo>
                  <a:pt x="781" y="217"/>
                </a:lnTo>
                <a:lnTo>
                  <a:pt x="802" y="262"/>
                </a:lnTo>
                <a:lnTo>
                  <a:pt x="816" y="309"/>
                </a:lnTo>
                <a:lnTo>
                  <a:pt x="823" y="359"/>
                </a:lnTo>
                <a:lnTo>
                  <a:pt x="823" y="193"/>
                </a:lnTo>
                <a:lnTo>
                  <a:pt x="813" y="176"/>
                </a:lnTo>
                <a:lnTo>
                  <a:pt x="809" y="169"/>
                </a:lnTo>
                <a:lnTo>
                  <a:pt x="795" y="147"/>
                </a:lnTo>
                <a:lnTo>
                  <a:pt x="744" y="92"/>
                </a:lnTo>
                <a:lnTo>
                  <a:pt x="728" y="81"/>
                </a:lnTo>
                <a:lnTo>
                  <a:pt x="728" y="141"/>
                </a:lnTo>
                <a:lnTo>
                  <a:pt x="727" y="146"/>
                </a:lnTo>
                <a:lnTo>
                  <a:pt x="727" y="147"/>
                </a:lnTo>
                <a:lnTo>
                  <a:pt x="674" y="169"/>
                </a:lnTo>
                <a:lnTo>
                  <a:pt x="672" y="166"/>
                </a:lnTo>
                <a:lnTo>
                  <a:pt x="672" y="359"/>
                </a:lnTo>
                <a:lnTo>
                  <a:pt x="513" y="359"/>
                </a:lnTo>
                <a:lnTo>
                  <a:pt x="513" y="236"/>
                </a:lnTo>
                <a:lnTo>
                  <a:pt x="650" y="218"/>
                </a:lnTo>
                <a:lnTo>
                  <a:pt x="672" y="359"/>
                </a:lnTo>
                <a:lnTo>
                  <a:pt x="672" y="166"/>
                </a:lnTo>
                <a:lnTo>
                  <a:pt x="635" y="98"/>
                </a:lnTo>
                <a:lnTo>
                  <a:pt x="635" y="182"/>
                </a:lnTo>
                <a:lnTo>
                  <a:pt x="513" y="198"/>
                </a:lnTo>
                <a:lnTo>
                  <a:pt x="513" y="46"/>
                </a:lnTo>
                <a:lnTo>
                  <a:pt x="523" y="50"/>
                </a:lnTo>
                <a:lnTo>
                  <a:pt x="534" y="54"/>
                </a:lnTo>
                <a:lnTo>
                  <a:pt x="543" y="58"/>
                </a:lnTo>
                <a:lnTo>
                  <a:pt x="552" y="63"/>
                </a:lnTo>
                <a:lnTo>
                  <a:pt x="579" y="86"/>
                </a:lnTo>
                <a:lnTo>
                  <a:pt x="601" y="114"/>
                </a:lnTo>
                <a:lnTo>
                  <a:pt x="619" y="146"/>
                </a:lnTo>
                <a:lnTo>
                  <a:pt x="635" y="182"/>
                </a:lnTo>
                <a:lnTo>
                  <a:pt x="635" y="98"/>
                </a:lnTo>
                <a:lnTo>
                  <a:pt x="623" y="76"/>
                </a:lnTo>
                <a:lnTo>
                  <a:pt x="626" y="72"/>
                </a:lnTo>
                <a:lnTo>
                  <a:pt x="728" y="141"/>
                </a:lnTo>
                <a:lnTo>
                  <a:pt x="728" y="81"/>
                </a:lnTo>
                <a:lnTo>
                  <a:pt x="715" y="72"/>
                </a:lnTo>
                <a:lnTo>
                  <a:pt x="683" y="49"/>
                </a:lnTo>
                <a:lnTo>
                  <a:pt x="676" y="46"/>
                </a:lnTo>
                <a:lnTo>
                  <a:pt x="616" y="19"/>
                </a:lnTo>
                <a:lnTo>
                  <a:pt x="543" y="2"/>
                </a:lnTo>
                <a:lnTo>
                  <a:pt x="474" y="0"/>
                </a:lnTo>
                <a:lnTo>
                  <a:pt x="474" y="46"/>
                </a:lnTo>
                <a:lnTo>
                  <a:pt x="474" y="198"/>
                </a:lnTo>
                <a:lnTo>
                  <a:pt x="474" y="236"/>
                </a:lnTo>
                <a:lnTo>
                  <a:pt x="474" y="360"/>
                </a:lnTo>
                <a:lnTo>
                  <a:pt x="315" y="360"/>
                </a:lnTo>
                <a:lnTo>
                  <a:pt x="337" y="218"/>
                </a:lnTo>
                <a:lnTo>
                  <a:pt x="474" y="236"/>
                </a:lnTo>
                <a:lnTo>
                  <a:pt x="474" y="198"/>
                </a:lnTo>
                <a:lnTo>
                  <a:pt x="352" y="182"/>
                </a:lnTo>
                <a:lnTo>
                  <a:pt x="355" y="176"/>
                </a:lnTo>
                <a:lnTo>
                  <a:pt x="358" y="169"/>
                </a:lnTo>
                <a:lnTo>
                  <a:pt x="368" y="146"/>
                </a:lnTo>
                <a:lnTo>
                  <a:pt x="387" y="114"/>
                </a:lnTo>
                <a:lnTo>
                  <a:pt x="409" y="85"/>
                </a:lnTo>
                <a:lnTo>
                  <a:pt x="422" y="75"/>
                </a:lnTo>
                <a:lnTo>
                  <a:pt x="437" y="61"/>
                </a:lnTo>
                <a:lnTo>
                  <a:pt x="447" y="54"/>
                </a:lnTo>
                <a:lnTo>
                  <a:pt x="460" y="52"/>
                </a:lnTo>
                <a:lnTo>
                  <a:pt x="474" y="46"/>
                </a:lnTo>
                <a:lnTo>
                  <a:pt x="474" y="0"/>
                </a:lnTo>
                <a:lnTo>
                  <a:pt x="467" y="0"/>
                </a:lnTo>
                <a:lnTo>
                  <a:pt x="390" y="14"/>
                </a:lnTo>
                <a:lnTo>
                  <a:pt x="365" y="24"/>
                </a:lnTo>
                <a:lnTo>
                  <a:pt x="365" y="75"/>
                </a:lnTo>
                <a:lnTo>
                  <a:pt x="313" y="169"/>
                </a:lnTo>
                <a:lnTo>
                  <a:pt x="301" y="164"/>
                </a:lnTo>
                <a:lnTo>
                  <a:pt x="301" y="204"/>
                </a:lnTo>
                <a:lnTo>
                  <a:pt x="277" y="360"/>
                </a:lnTo>
                <a:lnTo>
                  <a:pt x="164" y="360"/>
                </a:lnTo>
                <a:lnTo>
                  <a:pt x="171" y="309"/>
                </a:lnTo>
                <a:lnTo>
                  <a:pt x="185" y="262"/>
                </a:lnTo>
                <a:lnTo>
                  <a:pt x="206" y="218"/>
                </a:lnTo>
                <a:lnTo>
                  <a:pt x="234" y="176"/>
                </a:lnTo>
                <a:lnTo>
                  <a:pt x="301" y="204"/>
                </a:lnTo>
                <a:lnTo>
                  <a:pt x="301" y="164"/>
                </a:lnTo>
                <a:lnTo>
                  <a:pt x="260" y="147"/>
                </a:lnTo>
                <a:lnTo>
                  <a:pt x="284" y="124"/>
                </a:lnTo>
                <a:lnTo>
                  <a:pt x="309" y="105"/>
                </a:lnTo>
                <a:lnTo>
                  <a:pt x="336" y="89"/>
                </a:lnTo>
                <a:lnTo>
                  <a:pt x="365" y="75"/>
                </a:lnTo>
                <a:lnTo>
                  <a:pt x="365" y="24"/>
                </a:lnTo>
                <a:lnTo>
                  <a:pt x="304" y="49"/>
                </a:lnTo>
                <a:lnTo>
                  <a:pt x="235" y="100"/>
                </a:lnTo>
                <a:lnTo>
                  <a:pt x="182" y="160"/>
                </a:lnTo>
                <a:lnTo>
                  <a:pt x="145" y="227"/>
                </a:lnTo>
                <a:lnTo>
                  <a:pt x="122" y="297"/>
                </a:lnTo>
                <a:lnTo>
                  <a:pt x="114" y="365"/>
                </a:lnTo>
                <a:lnTo>
                  <a:pt x="119" y="427"/>
                </a:lnTo>
                <a:lnTo>
                  <a:pt x="166" y="427"/>
                </a:lnTo>
                <a:lnTo>
                  <a:pt x="164" y="399"/>
                </a:lnTo>
                <a:lnTo>
                  <a:pt x="279" y="399"/>
                </a:lnTo>
                <a:lnTo>
                  <a:pt x="283" y="426"/>
                </a:lnTo>
                <a:lnTo>
                  <a:pt x="319" y="426"/>
                </a:lnTo>
                <a:lnTo>
                  <a:pt x="319" y="399"/>
                </a:lnTo>
                <a:lnTo>
                  <a:pt x="475" y="399"/>
                </a:lnTo>
                <a:lnTo>
                  <a:pt x="475" y="454"/>
                </a:lnTo>
                <a:lnTo>
                  <a:pt x="475" y="477"/>
                </a:lnTo>
                <a:lnTo>
                  <a:pt x="476" y="483"/>
                </a:lnTo>
                <a:lnTo>
                  <a:pt x="479" y="486"/>
                </a:lnTo>
                <a:lnTo>
                  <a:pt x="486" y="492"/>
                </a:lnTo>
                <a:lnTo>
                  <a:pt x="494" y="498"/>
                </a:lnTo>
                <a:lnTo>
                  <a:pt x="512" y="511"/>
                </a:lnTo>
                <a:lnTo>
                  <a:pt x="512" y="399"/>
                </a:lnTo>
                <a:lnTo>
                  <a:pt x="672" y="399"/>
                </a:lnTo>
                <a:lnTo>
                  <a:pt x="710" y="399"/>
                </a:lnTo>
                <a:lnTo>
                  <a:pt x="823" y="399"/>
                </a:lnTo>
                <a:lnTo>
                  <a:pt x="816" y="449"/>
                </a:lnTo>
                <a:lnTo>
                  <a:pt x="802" y="496"/>
                </a:lnTo>
                <a:lnTo>
                  <a:pt x="781" y="541"/>
                </a:lnTo>
                <a:lnTo>
                  <a:pt x="754" y="582"/>
                </a:lnTo>
                <a:lnTo>
                  <a:pt x="687" y="554"/>
                </a:lnTo>
                <a:lnTo>
                  <a:pt x="689" y="541"/>
                </a:lnTo>
                <a:lnTo>
                  <a:pt x="710" y="399"/>
                </a:lnTo>
                <a:lnTo>
                  <a:pt x="672" y="399"/>
                </a:lnTo>
                <a:lnTo>
                  <a:pt x="650" y="541"/>
                </a:lnTo>
                <a:lnTo>
                  <a:pt x="528" y="524"/>
                </a:lnTo>
                <a:lnTo>
                  <a:pt x="525" y="530"/>
                </a:lnTo>
                <a:lnTo>
                  <a:pt x="536" y="539"/>
                </a:lnTo>
                <a:lnTo>
                  <a:pt x="548" y="549"/>
                </a:lnTo>
                <a:lnTo>
                  <a:pt x="559" y="558"/>
                </a:lnTo>
                <a:lnTo>
                  <a:pt x="572" y="566"/>
                </a:lnTo>
                <a:lnTo>
                  <a:pt x="586" y="570"/>
                </a:lnTo>
                <a:lnTo>
                  <a:pt x="602" y="573"/>
                </a:lnTo>
                <a:lnTo>
                  <a:pt x="620" y="576"/>
                </a:lnTo>
                <a:lnTo>
                  <a:pt x="639" y="578"/>
                </a:lnTo>
                <a:lnTo>
                  <a:pt x="624" y="599"/>
                </a:lnTo>
                <a:lnTo>
                  <a:pt x="621" y="620"/>
                </a:lnTo>
                <a:lnTo>
                  <a:pt x="627" y="640"/>
                </a:lnTo>
                <a:lnTo>
                  <a:pt x="636" y="661"/>
                </a:lnTo>
                <a:lnTo>
                  <a:pt x="673" y="588"/>
                </a:lnTo>
                <a:lnTo>
                  <a:pt x="726" y="610"/>
                </a:lnTo>
                <a:lnTo>
                  <a:pt x="728" y="616"/>
                </a:lnTo>
                <a:lnTo>
                  <a:pt x="641" y="675"/>
                </a:lnTo>
                <a:lnTo>
                  <a:pt x="634" y="680"/>
                </a:lnTo>
                <a:lnTo>
                  <a:pt x="634" y="684"/>
                </a:lnTo>
                <a:lnTo>
                  <a:pt x="633" y="695"/>
                </a:lnTo>
                <a:lnTo>
                  <a:pt x="633" y="707"/>
                </a:lnTo>
                <a:lnTo>
                  <a:pt x="633" y="730"/>
                </a:lnTo>
                <a:lnTo>
                  <a:pt x="688" y="705"/>
                </a:lnTo>
                <a:lnTo>
                  <a:pt x="740" y="668"/>
                </a:lnTo>
                <a:lnTo>
                  <a:pt x="786" y="622"/>
                </a:lnTo>
                <a:lnTo>
                  <a:pt x="809" y="588"/>
                </a:lnTo>
                <a:lnTo>
                  <a:pt x="813" y="582"/>
                </a:lnTo>
                <a:lnTo>
                  <a:pt x="824" y="567"/>
                </a:lnTo>
                <a:lnTo>
                  <a:pt x="852" y="504"/>
                </a:lnTo>
                <a:lnTo>
                  <a:pt x="870" y="436"/>
                </a:lnTo>
                <a:lnTo>
                  <a:pt x="872" y="399"/>
                </a:lnTo>
                <a:lnTo>
                  <a:pt x="873" y="363"/>
                </a:lnTo>
              </a:path>
            </a:pathLst>
          </a:custGeom>
          <a:solidFill>
            <a:srgbClr val="009CF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/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0906" y="1801192"/>
            <a:ext cx="669970" cy="55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ángulo 68"/>
          <p:cNvSpPr/>
          <p:nvPr/>
        </p:nvSpPr>
        <p:spPr>
          <a:xfrm>
            <a:off x="9838651" y="3519801"/>
            <a:ext cx="2165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lácteos.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10530081" y="3787283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3%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9826465" y="4200330"/>
            <a:ext cx="2165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10749040" y="4190414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9791494" y="6340695"/>
            <a:ext cx="2165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</a:t>
            </a:r>
            <a:endParaRPr lang="es-EC" sz="1400" dirty="0">
              <a:solidFill>
                <a:prstClr val="black"/>
              </a:solidFill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10714069" y="6330779"/>
            <a:ext cx="61675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1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2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9"/>
          <p:cNvSpPr>
            <a:spLocks/>
          </p:cNvSpPr>
          <p:nvPr/>
        </p:nvSpPr>
        <p:spPr bwMode="auto">
          <a:xfrm>
            <a:off x="4811056" y="3295378"/>
            <a:ext cx="4851946" cy="3423719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32704" y="4415392"/>
            <a:ext cx="1283109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Principales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productos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agrícolas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8753" t="35181" r="46372" b="56351"/>
          <a:stretch/>
        </p:blipFill>
        <p:spPr>
          <a:xfrm>
            <a:off x="5226512" y="3370687"/>
            <a:ext cx="634180" cy="61943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04033" y="3941467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400" b="1" dirty="0">
                <a:solidFill>
                  <a:prstClr val="black"/>
                </a:solidFill>
              </a:rPr>
              <a:t>Productos agrícolas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111038"/>
              </p:ext>
            </p:extLst>
          </p:nvPr>
        </p:nvGraphicFramePr>
        <p:xfrm>
          <a:off x="4802530" y="3343721"/>
          <a:ext cx="422817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533">
                  <a:extLst>
                    <a:ext uri="{9D8B030D-6E8A-4147-A177-3AD203B41FA5}">
                      <a16:colId xmlns="" xmlns:a16="http://schemas.microsoft.com/office/drawing/2014/main" val="3763187492"/>
                    </a:ext>
                  </a:extLst>
                </a:gridCol>
                <a:gridCol w="958645">
                  <a:extLst>
                    <a:ext uri="{9D8B030D-6E8A-4147-A177-3AD203B41FA5}">
                      <a16:colId xmlns="" xmlns:a16="http://schemas.microsoft.com/office/drawing/2014/main" val="3447641811"/>
                    </a:ext>
                  </a:extLst>
                </a:gridCol>
              </a:tblGrid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Banano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28%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151624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Brócoli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9163817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Palma Africana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16%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46549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347616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Plátano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96540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Orito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865195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Naranja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4%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0668040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Zanahoria Amarilla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3404581"/>
                  </a:ext>
                </a:extLst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Los demás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12%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3050">
                <a:tc>
                  <a:txBody>
                    <a:bodyPr/>
                    <a:lstStyle/>
                    <a:p>
                      <a:pPr algn="r"/>
                      <a:r>
                        <a:rPr lang="es-EC" sz="14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C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EC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7" t="4713" r="2453" b="58315"/>
          <a:stretch/>
        </p:blipFill>
        <p:spPr bwMode="auto">
          <a:xfrm>
            <a:off x="4878074" y="811925"/>
            <a:ext cx="7055894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4078566" y="1734798"/>
            <a:ext cx="126194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Producción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pecuaria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226512" y="1614381"/>
            <a:ext cx="1528805" cy="140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4795" indent="8890">
              <a:spcBef>
                <a:spcPts val="1500"/>
              </a:spcBef>
            </a:pP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Ganado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Vacuno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Ovino</a:t>
            </a:r>
          </a:p>
          <a:p>
            <a:pPr marL="255905" indent="8255">
              <a:lnSpc>
                <a:spcPct val="117000"/>
              </a:lnSpc>
              <a:spcBef>
                <a:spcPts val="770"/>
              </a:spcBef>
            </a:pP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Los </a:t>
            </a: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demás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20442" y="1625843"/>
            <a:ext cx="1602158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835"/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Aves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Campo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 indent="8255" algn="r">
              <a:lnSpc>
                <a:spcPct val="117000"/>
              </a:lnSpc>
              <a:spcBef>
                <a:spcPts val="77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Plantel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avícola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775995" y="1641423"/>
            <a:ext cx="2483260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05"/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600" b="1" dirty="0">
                <a:solidFill>
                  <a:prstClr val="black"/>
                </a:solidFill>
                <a:ea typeface="Calibri" panose="020F0502020204030204" pitchFamily="34" charset="0"/>
              </a:rPr>
              <a:t> y </a:t>
            </a:r>
            <a:r>
              <a:rPr lang="es-EC" sz="1600" b="1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  <a:endParaRPr lang="es-EC" sz="1600" dirty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de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leche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endParaRPr lang="en-US" sz="1400" dirty="0" smtClean="0">
              <a:solidFill>
                <a:prstClr val="black"/>
              </a:solidFill>
              <a:ea typeface="Calibri" panose="020F0502020204030204" pitchFamily="34" charset="0"/>
            </a:endParaRPr>
          </a:p>
          <a:p>
            <a:pPr marL="255905">
              <a:lnSpc>
                <a:spcPct val="117000"/>
              </a:lnSpc>
              <a:spcBef>
                <a:spcPts val="840"/>
              </a:spcBef>
            </a:pPr>
            <a:r>
              <a:rPr lang="es-EC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Producción</a:t>
            </a:r>
            <a:r>
              <a:rPr lang="en-US" sz="1400" dirty="0" smtClean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ea typeface="Calibri" panose="020F0502020204030204" pitchFamily="34" charset="0"/>
              </a:rPr>
              <a:t>de</a:t>
            </a:r>
            <a:r>
              <a:rPr lang="en-US" sz="1400" spc="-135" dirty="0">
                <a:solidFill>
                  <a:prstClr val="black"/>
                </a:solidFill>
                <a:ea typeface="Calibri" panose="020F0502020204030204" pitchFamily="34" charset="0"/>
              </a:rPr>
              <a:t> </a:t>
            </a:r>
            <a:r>
              <a:rPr lang="es-EC" sz="1400" dirty="0">
                <a:solidFill>
                  <a:prstClr val="black"/>
                </a:solidFill>
                <a:ea typeface="Calibri" panose="020F0502020204030204" pitchFamily="34" charset="0"/>
              </a:rPr>
              <a:t>huevos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0794354" y="1953964"/>
            <a:ext cx="9182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514.759 </a:t>
            </a:r>
            <a:r>
              <a:rPr lang="es-EC" sz="1400" b="1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10728783" y="2353645"/>
            <a:ext cx="100306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10.227.509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26726" y="19712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62%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420974" y="23531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17%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308086" y="1967612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13%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303401" y="2364026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87%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16869" y="3056733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sp>
        <p:nvSpPr>
          <p:cNvPr id="46" name="Freeform 213"/>
          <p:cNvSpPr>
            <a:spLocks/>
          </p:cNvSpPr>
          <p:nvPr/>
        </p:nvSpPr>
        <p:spPr bwMode="auto">
          <a:xfrm>
            <a:off x="379185" y="1271603"/>
            <a:ext cx="3236979" cy="4864117"/>
          </a:xfrm>
          <a:custGeom>
            <a:avLst/>
            <a:gdLst>
              <a:gd name="T0" fmla="+- 0 1390 1390"/>
              <a:gd name="T1" fmla="*/ T0 w 6220"/>
              <a:gd name="T2" fmla="+- 0 18560 16170"/>
              <a:gd name="T3" fmla="*/ 18560 h 5380"/>
              <a:gd name="T4" fmla="+- 0 1390 1390"/>
              <a:gd name="T5" fmla="*/ T4 w 6220"/>
              <a:gd name="T6" fmla="+- 0 16417 16170"/>
              <a:gd name="T7" fmla="*/ 16417 h 5380"/>
              <a:gd name="T8" fmla="+- 0 1403 1390"/>
              <a:gd name="T9" fmla="*/ T8 w 6220"/>
              <a:gd name="T10" fmla="+- 0 16340 16170"/>
              <a:gd name="T11" fmla="*/ 16340 h 5380"/>
              <a:gd name="T12" fmla="+- 0 1439 1390"/>
              <a:gd name="T13" fmla="*/ T12 w 6220"/>
              <a:gd name="T14" fmla="+- 0 16273 16170"/>
              <a:gd name="T15" fmla="*/ 16273 h 5380"/>
              <a:gd name="T16" fmla="+- 0 1493 1390"/>
              <a:gd name="T17" fmla="*/ T16 w 6220"/>
              <a:gd name="T18" fmla="+- 0 16219 16170"/>
              <a:gd name="T19" fmla="*/ 16219 h 5380"/>
              <a:gd name="T20" fmla="+- 0 1561 1390"/>
              <a:gd name="T21" fmla="*/ T20 w 6220"/>
              <a:gd name="T22" fmla="+- 0 16183 16170"/>
              <a:gd name="T23" fmla="*/ 16183 h 5380"/>
              <a:gd name="T24" fmla="+- 0 1637 1390"/>
              <a:gd name="T25" fmla="*/ T24 w 6220"/>
              <a:gd name="T26" fmla="+- 0 16170 16170"/>
              <a:gd name="T27" fmla="*/ 16170 h 5380"/>
              <a:gd name="T28" fmla="+- 0 7377 1390"/>
              <a:gd name="T29" fmla="*/ T28 w 6220"/>
              <a:gd name="T30" fmla="+- 0 16170 16170"/>
              <a:gd name="T31" fmla="*/ 16170 h 5380"/>
              <a:gd name="T32" fmla="+- 0 7452 1390"/>
              <a:gd name="T33" fmla="*/ T32 w 6220"/>
              <a:gd name="T34" fmla="+- 0 16183 16170"/>
              <a:gd name="T35" fmla="*/ 16183 h 5380"/>
              <a:gd name="T36" fmla="+- 0 7516 1390"/>
              <a:gd name="T37" fmla="*/ T36 w 6220"/>
              <a:gd name="T38" fmla="+- 0 16219 16170"/>
              <a:gd name="T39" fmla="*/ 16219 h 5380"/>
              <a:gd name="T40" fmla="+- 0 7566 1390"/>
              <a:gd name="T41" fmla="*/ T40 w 6220"/>
              <a:gd name="T42" fmla="+- 0 16273 16170"/>
              <a:gd name="T43" fmla="*/ 16273 h 5380"/>
              <a:gd name="T44" fmla="+- 0 7598 1390"/>
              <a:gd name="T45" fmla="*/ T44 w 6220"/>
              <a:gd name="T46" fmla="+- 0 16340 16170"/>
              <a:gd name="T47" fmla="*/ 16340 h 5380"/>
              <a:gd name="T48" fmla="+- 0 7610 1390"/>
              <a:gd name="T49" fmla="*/ T48 w 6220"/>
              <a:gd name="T50" fmla="+- 0 16417 16170"/>
              <a:gd name="T51" fmla="*/ 16417 h 5380"/>
              <a:gd name="T52" fmla="+- 0 7610 1390"/>
              <a:gd name="T53" fmla="*/ T52 w 6220"/>
              <a:gd name="T54" fmla="+- 0 21304 16170"/>
              <a:gd name="T55" fmla="*/ 21304 h 5380"/>
              <a:gd name="T56" fmla="+- 0 7598 1390"/>
              <a:gd name="T57" fmla="*/ T56 w 6220"/>
              <a:gd name="T58" fmla="+- 0 21380 16170"/>
              <a:gd name="T59" fmla="*/ 21380 h 5380"/>
              <a:gd name="T60" fmla="+- 0 7566 1390"/>
              <a:gd name="T61" fmla="*/ T60 w 6220"/>
              <a:gd name="T62" fmla="+- 0 21448 16170"/>
              <a:gd name="T63" fmla="*/ 21448 h 5380"/>
              <a:gd name="T64" fmla="+- 0 7516 1390"/>
              <a:gd name="T65" fmla="*/ T64 w 6220"/>
              <a:gd name="T66" fmla="+- 0 21502 16170"/>
              <a:gd name="T67" fmla="*/ 21502 h 5380"/>
              <a:gd name="T68" fmla="+- 0 7452 1390"/>
              <a:gd name="T69" fmla="*/ T68 w 6220"/>
              <a:gd name="T70" fmla="+- 0 21537 16170"/>
              <a:gd name="T71" fmla="*/ 21537 h 5380"/>
              <a:gd name="T72" fmla="+- 0 7377 1390"/>
              <a:gd name="T73" fmla="*/ T72 w 6220"/>
              <a:gd name="T74" fmla="+- 0 21550 16170"/>
              <a:gd name="T75" fmla="*/ 21550 h 5380"/>
              <a:gd name="T76" fmla="+- 0 1637 1390"/>
              <a:gd name="T77" fmla="*/ T76 w 6220"/>
              <a:gd name="T78" fmla="+- 0 21550 16170"/>
              <a:gd name="T79" fmla="*/ 21550 h 5380"/>
              <a:gd name="T80" fmla="+- 0 1561 1390"/>
              <a:gd name="T81" fmla="*/ T80 w 6220"/>
              <a:gd name="T82" fmla="+- 0 21537 16170"/>
              <a:gd name="T83" fmla="*/ 21537 h 5380"/>
              <a:gd name="T84" fmla="+- 0 1493 1390"/>
              <a:gd name="T85" fmla="*/ T84 w 6220"/>
              <a:gd name="T86" fmla="+- 0 21502 16170"/>
              <a:gd name="T87" fmla="*/ 21502 h 5380"/>
              <a:gd name="T88" fmla="+- 0 1439 1390"/>
              <a:gd name="T89" fmla="*/ T88 w 6220"/>
              <a:gd name="T90" fmla="+- 0 21448 16170"/>
              <a:gd name="T91" fmla="*/ 21448 h 5380"/>
              <a:gd name="T92" fmla="+- 0 1403 1390"/>
              <a:gd name="T93" fmla="*/ T92 w 6220"/>
              <a:gd name="T94" fmla="+- 0 21380 16170"/>
              <a:gd name="T95" fmla="*/ 21380 h 5380"/>
              <a:gd name="T96" fmla="+- 0 1390 1390"/>
              <a:gd name="T97" fmla="*/ T96 w 6220"/>
              <a:gd name="T98" fmla="+- 0 21304 16170"/>
              <a:gd name="T99" fmla="*/ 21304 h 5380"/>
              <a:gd name="T100" fmla="+- 0 1390 1390"/>
              <a:gd name="T101" fmla="*/ T100 w 6220"/>
              <a:gd name="T102" fmla="+- 0 19840 16170"/>
              <a:gd name="T103" fmla="*/ 19840 h 538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220" h="5380">
                <a:moveTo>
                  <a:pt x="0" y="2390"/>
                </a:moveTo>
                <a:lnTo>
                  <a:pt x="0" y="247"/>
                </a:lnTo>
                <a:lnTo>
                  <a:pt x="13" y="170"/>
                </a:lnTo>
                <a:lnTo>
                  <a:pt x="49" y="103"/>
                </a:lnTo>
                <a:lnTo>
                  <a:pt x="103" y="49"/>
                </a:lnTo>
                <a:lnTo>
                  <a:pt x="171" y="13"/>
                </a:lnTo>
                <a:lnTo>
                  <a:pt x="247" y="0"/>
                </a:lnTo>
                <a:lnTo>
                  <a:pt x="5987" y="0"/>
                </a:lnTo>
                <a:lnTo>
                  <a:pt x="6062" y="13"/>
                </a:lnTo>
                <a:lnTo>
                  <a:pt x="6126" y="49"/>
                </a:lnTo>
                <a:lnTo>
                  <a:pt x="6176" y="103"/>
                </a:lnTo>
                <a:lnTo>
                  <a:pt x="6208" y="170"/>
                </a:lnTo>
                <a:lnTo>
                  <a:pt x="6220" y="247"/>
                </a:lnTo>
                <a:lnTo>
                  <a:pt x="6220" y="5134"/>
                </a:lnTo>
                <a:lnTo>
                  <a:pt x="6208" y="5210"/>
                </a:lnTo>
                <a:lnTo>
                  <a:pt x="6176" y="5278"/>
                </a:lnTo>
                <a:lnTo>
                  <a:pt x="6126" y="5332"/>
                </a:lnTo>
                <a:lnTo>
                  <a:pt x="6062" y="5367"/>
                </a:lnTo>
                <a:lnTo>
                  <a:pt x="5987" y="5380"/>
                </a:lnTo>
                <a:lnTo>
                  <a:pt x="247" y="5380"/>
                </a:lnTo>
                <a:lnTo>
                  <a:pt x="171" y="5367"/>
                </a:lnTo>
                <a:lnTo>
                  <a:pt x="103" y="5332"/>
                </a:lnTo>
                <a:lnTo>
                  <a:pt x="49" y="5278"/>
                </a:lnTo>
                <a:lnTo>
                  <a:pt x="13" y="5210"/>
                </a:lnTo>
                <a:lnTo>
                  <a:pt x="0" y="5134"/>
                </a:lnTo>
                <a:lnTo>
                  <a:pt x="0" y="3670"/>
                </a:lnTo>
              </a:path>
            </a:pathLst>
          </a:custGeom>
          <a:noFill/>
          <a:ln w="12700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>
              <a:solidFill>
                <a:prstClr val="black"/>
              </a:solidFill>
            </a:endParaRPr>
          </a:p>
        </p:txBody>
      </p:sp>
      <p:cxnSp>
        <p:nvCxnSpPr>
          <p:cNvPr id="47" name="Line 224"/>
          <p:cNvCxnSpPr>
            <a:cxnSpLocks noChangeShapeType="1"/>
          </p:cNvCxnSpPr>
          <p:nvPr/>
        </p:nvCxnSpPr>
        <p:spPr bwMode="auto">
          <a:xfrm flipH="1">
            <a:off x="659509" y="2577222"/>
            <a:ext cx="2600" cy="3512747"/>
          </a:xfrm>
          <a:prstGeom prst="line">
            <a:avLst/>
          </a:prstGeom>
          <a:noFill/>
          <a:ln w="12700">
            <a:solidFill>
              <a:srgbClr val="59595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Rectángulo 47"/>
          <p:cNvSpPr/>
          <p:nvPr/>
        </p:nvSpPr>
        <p:spPr>
          <a:xfrm>
            <a:off x="-809344" y="2448158"/>
            <a:ext cx="44655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3360">
              <a:spcBef>
                <a:spcPts val="1155"/>
              </a:spcBef>
            </a:pPr>
            <a:r>
              <a:rPr lang="es-EC" sz="1400" b="1" dirty="0">
                <a:solidFill>
                  <a:prstClr val="black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Manufactura</a:t>
            </a:r>
          </a:p>
          <a:p>
            <a:pPr marL="1438275" indent="-93663"/>
            <a:r>
              <a:rPr lang="es-EC" sz="1400" dirty="0" smtClean="0">
                <a:solidFill>
                  <a:prstClr val="black"/>
                </a:solidFill>
              </a:rPr>
              <a:t>   </a:t>
            </a:r>
            <a:r>
              <a:rPr lang="es-EC" sz="1400" dirty="0">
                <a:solidFill>
                  <a:prstClr val="black"/>
                </a:solidFill>
              </a:rPr>
              <a:t>Fabricación de hojas y tableros a base de madera.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2009371" y="2914706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2</a:t>
            </a:r>
            <a:r>
              <a:rPr lang="es-EC" sz="1600" b="1" dirty="0" smtClean="0">
                <a:solidFill>
                  <a:prstClr val="black"/>
                </a:solidFill>
              </a:rPr>
              <a:t>9%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59509" y="3241771"/>
            <a:ext cx="3099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lácteos.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68963" y="3512641"/>
            <a:ext cx="61720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21%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165839" y="1051655"/>
            <a:ext cx="169478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s-EC" b="1" dirty="0">
                <a:solidFill>
                  <a:prstClr val="black"/>
                </a:solidFill>
              </a:rPr>
              <a:t>Vocaciones</a:t>
            </a:r>
          </a:p>
          <a:p>
            <a:pPr algn="ctr"/>
            <a:r>
              <a:rPr lang="es-EC" b="1" dirty="0">
                <a:solidFill>
                  <a:prstClr val="black"/>
                </a:solidFill>
              </a:rPr>
              <a:t>manufactureras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671004" y="3846635"/>
            <a:ext cx="2815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de productos de molinería.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648910" y="4457277"/>
            <a:ext cx="2884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Elaboración y conservación de carne.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648910" y="5031430"/>
            <a:ext cx="281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solidFill>
                  <a:prstClr val="black"/>
                </a:solidFill>
              </a:rPr>
              <a:t>Fabricación de productos de plástico.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1537200" y="410483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16%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46640" y="470778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386166" y="5293040"/>
            <a:ext cx="80749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>
                <a:solidFill>
                  <a:prstClr val="black"/>
                </a:solidFill>
              </a:rPr>
              <a:t>4</a:t>
            </a:r>
            <a:r>
              <a:rPr lang="es-EC" sz="1600" b="1" dirty="0" smtClean="0">
                <a:solidFill>
                  <a:prstClr val="black"/>
                </a:solidFill>
              </a:rPr>
              <a:t>%</a:t>
            </a:r>
            <a:endParaRPr lang="es-EC" sz="1600" b="1" dirty="0">
              <a:solidFill>
                <a:prstClr val="black"/>
              </a:solidFill>
            </a:endParaRPr>
          </a:p>
        </p:txBody>
      </p:sp>
      <p:pic>
        <p:nvPicPr>
          <p:cNvPr id="59" name="Picture 23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82" y="1696463"/>
            <a:ext cx="696715" cy="7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ángulo 59"/>
          <p:cNvSpPr/>
          <p:nvPr/>
        </p:nvSpPr>
        <p:spPr>
          <a:xfrm>
            <a:off x="430995" y="6175859"/>
            <a:ext cx="341608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</a:rPr>
              <a:t>La participación corresponde a </a:t>
            </a:r>
            <a:r>
              <a:rPr lang="es-EC" sz="1100" dirty="0" smtClean="0">
                <a:solidFill>
                  <a:prstClr val="black"/>
                </a:solidFill>
              </a:rPr>
              <a:t>las ventas totales manufactureras de </a:t>
            </a:r>
            <a:r>
              <a:rPr lang="es-EC" sz="1100" dirty="0">
                <a:solidFill>
                  <a:prstClr val="black"/>
                </a:solidFill>
              </a:rPr>
              <a:t>la </a:t>
            </a:r>
            <a:r>
              <a:rPr lang="es-EC" sz="1100" dirty="0" smtClean="0">
                <a:solidFill>
                  <a:prstClr val="black"/>
                </a:solidFill>
              </a:rPr>
              <a:t>provincia</a:t>
            </a:r>
          </a:p>
          <a:p>
            <a:endParaRPr lang="es-EC" sz="500" dirty="0" smtClean="0">
              <a:solidFill>
                <a:prstClr val="black"/>
              </a:solidFill>
            </a:endParaRPr>
          </a:p>
          <a:p>
            <a:r>
              <a:rPr lang="es-EC" sz="1000" b="1" dirty="0" smtClean="0">
                <a:solidFill>
                  <a:prstClr val="black"/>
                </a:solidFill>
                <a:latin typeface="MyriadPro-Regular"/>
              </a:rPr>
              <a:t>Fuente</a:t>
            </a:r>
            <a:r>
              <a:rPr lang="es-EC" sz="1100" b="1" dirty="0">
                <a:solidFill>
                  <a:prstClr val="black"/>
                </a:solidFill>
                <a:latin typeface="MyriadPro-Regular"/>
              </a:rPr>
              <a:t>:</a:t>
            </a:r>
            <a:r>
              <a:rPr lang="es-EC" sz="1100" dirty="0">
                <a:solidFill>
                  <a:prstClr val="black"/>
                </a:solidFill>
                <a:latin typeface="MyriadPro-Regular"/>
              </a:rPr>
              <a:t> </a:t>
            </a:r>
            <a:r>
              <a:rPr lang="es-EC" sz="1100" dirty="0" smtClean="0">
                <a:solidFill>
                  <a:prstClr val="black"/>
                </a:solidFill>
                <a:latin typeface="MyriadPro-Regular"/>
              </a:rPr>
              <a:t>SRI</a:t>
            </a:r>
            <a:endParaRPr lang="es-EC" sz="1100" dirty="0">
              <a:solidFill>
                <a:prstClr val="black"/>
              </a:solidFill>
              <a:latin typeface="MyriadPro-Regular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5017793" y="6456245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sz="1100" dirty="0">
                <a:solidFill>
                  <a:prstClr val="black"/>
                </a:solidFill>
                <a:latin typeface="MyriadPro-Regular"/>
              </a:rPr>
              <a:t>Fuente: INEC, ESPAC</a:t>
            </a:r>
            <a:endParaRPr lang="es-EC" sz="1100" dirty="0">
              <a:solidFill>
                <a:prstClr val="black"/>
              </a:solidFill>
            </a:endParaRPr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987" y="89686"/>
            <a:ext cx="2085013" cy="823031"/>
          </a:xfrm>
          <a:prstGeom prst="rect">
            <a:avLst/>
          </a:prstGeom>
        </p:spPr>
      </p:pic>
      <p:sp>
        <p:nvSpPr>
          <p:cNvPr id="42" name="Freeform 19"/>
          <p:cNvSpPr>
            <a:spLocks/>
          </p:cNvSpPr>
          <p:nvPr/>
        </p:nvSpPr>
        <p:spPr bwMode="auto">
          <a:xfrm>
            <a:off x="4802530" y="995247"/>
            <a:ext cx="7169541" cy="2087808"/>
          </a:xfrm>
          <a:custGeom>
            <a:avLst/>
            <a:gdLst>
              <a:gd name="T0" fmla="+- 0 8752 8752"/>
              <a:gd name="T1" fmla="*/ T0 w 6056"/>
              <a:gd name="T2" fmla="+- 0 21866 19559"/>
              <a:gd name="T3" fmla="*/ 21866 h 6484"/>
              <a:gd name="T4" fmla="+- 0 8752 8752"/>
              <a:gd name="T5" fmla="*/ T4 w 6056"/>
              <a:gd name="T6" fmla="+- 0 19786 19559"/>
              <a:gd name="T7" fmla="*/ 19786 h 6484"/>
              <a:gd name="T8" fmla="+- 0 8765 8752"/>
              <a:gd name="T9" fmla="*/ T8 w 6056"/>
              <a:gd name="T10" fmla="+- 0 19713 19559"/>
              <a:gd name="T11" fmla="*/ 19713 h 6484"/>
              <a:gd name="T12" fmla="+- 0 8800 8752"/>
              <a:gd name="T13" fmla="*/ T12 w 6056"/>
              <a:gd name="T14" fmla="+- 0 19651 19559"/>
              <a:gd name="T15" fmla="*/ 19651 h 6484"/>
              <a:gd name="T16" fmla="+- 0 8853 8752"/>
              <a:gd name="T17" fmla="*/ T16 w 6056"/>
              <a:gd name="T18" fmla="+- 0 19602 19559"/>
              <a:gd name="T19" fmla="*/ 19602 h 6484"/>
              <a:gd name="T20" fmla="+- 0 8919 8752"/>
              <a:gd name="T21" fmla="*/ T20 w 6056"/>
              <a:gd name="T22" fmla="+- 0 19570 19559"/>
              <a:gd name="T23" fmla="*/ 19570 h 6484"/>
              <a:gd name="T24" fmla="+- 0 8993 8752"/>
              <a:gd name="T25" fmla="*/ T24 w 6056"/>
              <a:gd name="T26" fmla="+- 0 19559 19559"/>
              <a:gd name="T27" fmla="*/ 19559 h 6484"/>
              <a:gd name="T28" fmla="+- 0 14581 8752"/>
              <a:gd name="T29" fmla="*/ T28 w 6056"/>
              <a:gd name="T30" fmla="+- 0 19559 19559"/>
              <a:gd name="T31" fmla="*/ 19559 h 6484"/>
              <a:gd name="T32" fmla="+- 0 14654 8752"/>
              <a:gd name="T33" fmla="*/ T32 w 6056"/>
              <a:gd name="T34" fmla="+- 0 19570 19559"/>
              <a:gd name="T35" fmla="*/ 19570 h 6484"/>
              <a:gd name="T36" fmla="+- 0 14716 8752"/>
              <a:gd name="T37" fmla="*/ T36 w 6056"/>
              <a:gd name="T38" fmla="+- 0 19602 19559"/>
              <a:gd name="T39" fmla="*/ 19602 h 6484"/>
              <a:gd name="T40" fmla="+- 0 14765 8752"/>
              <a:gd name="T41" fmla="*/ T40 w 6056"/>
              <a:gd name="T42" fmla="+- 0 19651 19559"/>
              <a:gd name="T43" fmla="*/ 19651 h 6484"/>
              <a:gd name="T44" fmla="+- 0 14797 8752"/>
              <a:gd name="T45" fmla="*/ T44 w 6056"/>
              <a:gd name="T46" fmla="+- 0 19713 19559"/>
              <a:gd name="T47" fmla="*/ 19713 h 6484"/>
              <a:gd name="T48" fmla="+- 0 14808 8752"/>
              <a:gd name="T49" fmla="*/ T48 w 6056"/>
              <a:gd name="T50" fmla="+- 0 19786 19559"/>
              <a:gd name="T51" fmla="*/ 19786 h 6484"/>
              <a:gd name="T52" fmla="+- 0 14808 8752"/>
              <a:gd name="T53" fmla="*/ T52 w 6056"/>
              <a:gd name="T54" fmla="+- 0 25810 19559"/>
              <a:gd name="T55" fmla="*/ 25810 h 6484"/>
              <a:gd name="T56" fmla="+- 0 14797 8752"/>
              <a:gd name="T57" fmla="*/ T56 w 6056"/>
              <a:gd name="T58" fmla="+- 0 25884 19559"/>
              <a:gd name="T59" fmla="*/ 25884 h 6484"/>
              <a:gd name="T60" fmla="+- 0 14765 8752"/>
              <a:gd name="T61" fmla="*/ T60 w 6056"/>
              <a:gd name="T62" fmla="+- 0 25948 19559"/>
              <a:gd name="T63" fmla="*/ 25948 h 6484"/>
              <a:gd name="T64" fmla="+- 0 14716 8752"/>
              <a:gd name="T65" fmla="*/ T64 w 6056"/>
              <a:gd name="T66" fmla="+- 0 25998 19559"/>
              <a:gd name="T67" fmla="*/ 25998 h 6484"/>
              <a:gd name="T68" fmla="+- 0 14654 8752"/>
              <a:gd name="T69" fmla="*/ T68 w 6056"/>
              <a:gd name="T70" fmla="+- 0 26031 19559"/>
              <a:gd name="T71" fmla="*/ 26031 h 6484"/>
              <a:gd name="T72" fmla="+- 0 14581 8752"/>
              <a:gd name="T73" fmla="*/ T72 w 6056"/>
              <a:gd name="T74" fmla="+- 0 26043 19559"/>
              <a:gd name="T75" fmla="*/ 26043 h 6484"/>
              <a:gd name="T76" fmla="+- 0 8993 8752"/>
              <a:gd name="T77" fmla="*/ T76 w 6056"/>
              <a:gd name="T78" fmla="+- 0 26043 19559"/>
              <a:gd name="T79" fmla="*/ 26043 h 6484"/>
              <a:gd name="T80" fmla="+- 0 8919 8752"/>
              <a:gd name="T81" fmla="*/ T80 w 6056"/>
              <a:gd name="T82" fmla="+- 0 26031 19559"/>
              <a:gd name="T83" fmla="*/ 26031 h 6484"/>
              <a:gd name="T84" fmla="+- 0 8853 8752"/>
              <a:gd name="T85" fmla="*/ T84 w 6056"/>
              <a:gd name="T86" fmla="+- 0 25998 19559"/>
              <a:gd name="T87" fmla="*/ 25998 h 6484"/>
              <a:gd name="T88" fmla="+- 0 8800 8752"/>
              <a:gd name="T89" fmla="*/ T88 w 6056"/>
              <a:gd name="T90" fmla="+- 0 25948 19559"/>
              <a:gd name="T91" fmla="*/ 25948 h 6484"/>
              <a:gd name="T92" fmla="+- 0 8765 8752"/>
              <a:gd name="T93" fmla="*/ T92 w 6056"/>
              <a:gd name="T94" fmla="+- 0 25884 19559"/>
              <a:gd name="T95" fmla="*/ 25884 h 6484"/>
              <a:gd name="T96" fmla="+- 0 8752 8752"/>
              <a:gd name="T97" fmla="*/ T96 w 6056"/>
              <a:gd name="T98" fmla="+- 0 25810 19559"/>
              <a:gd name="T99" fmla="*/ 25810 h 6484"/>
              <a:gd name="T100" fmla="+- 0 8752 8752"/>
              <a:gd name="T101" fmla="*/ T100 w 6056"/>
              <a:gd name="T102" fmla="+- 0 23112 19559"/>
              <a:gd name="T103" fmla="*/ 23112 h 64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</a:cxnLst>
            <a:rect l="0" t="0" r="r" b="b"/>
            <a:pathLst>
              <a:path w="6056" h="6484">
                <a:moveTo>
                  <a:pt x="0" y="2307"/>
                </a:moveTo>
                <a:lnTo>
                  <a:pt x="0" y="227"/>
                </a:lnTo>
                <a:lnTo>
                  <a:pt x="13" y="154"/>
                </a:lnTo>
                <a:lnTo>
                  <a:pt x="48" y="92"/>
                </a:lnTo>
                <a:lnTo>
                  <a:pt x="101" y="43"/>
                </a:lnTo>
                <a:lnTo>
                  <a:pt x="167" y="11"/>
                </a:lnTo>
                <a:lnTo>
                  <a:pt x="241" y="0"/>
                </a:lnTo>
                <a:lnTo>
                  <a:pt x="5829" y="0"/>
                </a:lnTo>
                <a:lnTo>
                  <a:pt x="5902" y="11"/>
                </a:lnTo>
                <a:lnTo>
                  <a:pt x="5964" y="43"/>
                </a:lnTo>
                <a:lnTo>
                  <a:pt x="6013" y="92"/>
                </a:lnTo>
                <a:lnTo>
                  <a:pt x="6045" y="154"/>
                </a:lnTo>
                <a:lnTo>
                  <a:pt x="6056" y="227"/>
                </a:lnTo>
                <a:lnTo>
                  <a:pt x="6056" y="6251"/>
                </a:lnTo>
                <a:lnTo>
                  <a:pt x="6045" y="6325"/>
                </a:lnTo>
                <a:lnTo>
                  <a:pt x="6013" y="6389"/>
                </a:lnTo>
                <a:lnTo>
                  <a:pt x="5964" y="6439"/>
                </a:lnTo>
                <a:lnTo>
                  <a:pt x="5902" y="6472"/>
                </a:lnTo>
                <a:lnTo>
                  <a:pt x="5829" y="6484"/>
                </a:lnTo>
                <a:lnTo>
                  <a:pt x="241" y="6484"/>
                </a:lnTo>
                <a:lnTo>
                  <a:pt x="167" y="6472"/>
                </a:lnTo>
                <a:lnTo>
                  <a:pt x="101" y="6439"/>
                </a:lnTo>
                <a:lnTo>
                  <a:pt x="48" y="6389"/>
                </a:lnTo>
                <a:lnTo>
                  <a:pt x="13" y="6325"/>
                </a:lnTo>
                <a:lnTo>
                  <a:pt x="0" y="6251"/>
                </a:lnTo>
                <a:lnTo>
                  <a:pt x="0" y="3553"/>
                </a:lnTo>
              </a:path>
            </a:pathLst>
          </a:custGeom>
          <a:noFill/>
          <a:ln w="12364">
            <a:solidFill>
              <a:srgbClr val="59595C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EC" sz="1400">
              <a:solidFill>
                <a:prstClr val="black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69132" y="5728219"/>
            <a:ext cx="2628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smtClean="0">
                <a:solidFill>
                  <a:prstClr val="black"/>
                </a:solidFill>
              </a:rPr>
              <a:t>Los demás.</a:t>
            </a:r>
            <a:endParaRPr lang="es-EC" sz="1400" dirty="0">
              <a:solidFill>
                <a:prstClr val="black"/>
              </a:solidFill>
              <a:ea typeface="Calibri" panose="020F0502020204030204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635948" y="5726185"/>
            <a:ext cx="6100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600" b="1" dirty="0" smtClean="0">
                <a:solidFill>
                  <a:prstClr val="black"/>
                </a:solidFill>
              </a:rPr>
              <a:t>26%</a:t>
            </a:r>
            <a:endParaRPr lang="es-EC" sz="1600" b="1" dirty="0">
              <a:solidFill>
                <a:prstClr val="black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6419982" y="2707749"/>
            <a:ext cx="600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prstClr val="black"/>
                </a:solidFill>
              </a:rPr>
              <a:t>16%</a:t>
            </a:r>
            <a:endParaRPr lang="es-EC" sz="1400" b="1" dirty="0">
              <a:solidFill>
                <a:prstClr val="black"/>
              </a:solidFill>
            </a:endParaRPr>
          </a:p>
        </p:txBody>
      </p:sp>
      <p:sp>
        <p:nvSpPr>
          <p:cNvPr id="45" name="Redondear rectángulo de esquina del mismo lado 88"/>
          <p:cNvSpPr/>
          <p:nvPr/>
        </p:nvSpPr>
        <p:spPr>
          <a:xfrm rot="16200000" flipV="1">
            <a:off x="3262038" y="-2748916"/>
            <a:ext cx="360039" cy="6885677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64" name="CuadroTexto 89"/>
          <p:cNvSpPr txBox="1"/>
          <p:nvPr/>
        </p:nvSpPr>
        <p:spPr>
          <a:xfrm>
            <a:off x="26893" y="542039"/>
            <a:ext cx="7229403" cy="315784"/>
          </a:xfrm>
          <a:prstGeom prst="rect">
            <a:avLst/>
          </a:prstGeom>
          <a:noFill/>
        </p:spPr>
        <p:txBody>
          <a:bodyPr wrap="square" lIns="68891" tIns="34445" rIns="68891" bIns="34445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C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Vocaciones productivas manufactureras, agrícolas y pecuaria de </a:t>
            </a:r>
            <a:r>
              <a:rPr lang="es-EC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Cotopaxi</a:t>
            </a:r>
            <a:endParaRPr lang="es-E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9 CuadroTexto"/>
          <p:cNvSpPr txBox="1"/>
          <p:nvPr/>
        </p:nvSpPr>
        <p:spPr>
          <a:xfrm>
            <a:off x="8244720" y="5443222"/>
            <a:ext cx="3947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C" sz="1200" dirty="0" smtClean="0"/>
              <a:t>Eva García Fabre</a:t>
            </a:r>
          </a:p>
          <a:p>
            <a:pPr algn="r"/>
            <a:r>
              <a:rPr lang="es-EC" sz="1200" dirty="0" smtClean="0"/>
              <a:t>Ministra de Industrias y Productividad</a:t>
            </a:r>
          </a:p>
          <a:p>
            <a:pPr algn="r"/>
            <a:r>
              <a:rPr lang="es-EC" sz="1200" dirty="0" smtClean="0">
                <a:hlinkClick r:id="rId7"/>
              </a:rPr>
              <a:t>egarcia@mipro.gob.ec</a:t>
            </a:r>
            <a:r>
              <a:rPr lang="es-EC" sz="1200" dirty="0" smtClean="0"/>
              <a:t> </a:t>
            </a:r>
          </a:p>
          <a:p>
            <a:pPr algn="r"/>
            <a:endParaRPr lang="es-EC" sz="1200" dirty="0" smtClean="0"/>
          </a:p>
          <a:p>
            <a:pPr algn="r"/>
            <a:r>
              <a:rPr lang="es-EC" sz="1200" dirty="0" smtClean="0"/>
              <a:t>Alexandra Palacios B</a:t>
            </a:r>
          </a:p>
          <a:p>
            <a:pPr algn="r"/>
            <a:r>
              <a:rPr lang="es-MX" sz="1200" dirty="0" smtClean="0"/>
              <a:t>CGEPMI</a:t>
            </a:r>
            <a:endParaRPr lang="es-EC" sz="1200" dirty="0" smtClean="0"/>
          </a:p>
          <a:p>
            <a:pPr algn="r"/>
            <a:r>
              <a:rPr lang="es-EC" sz="1200" dirty="0" smtClean="0">
                <a:hlinkClick r:id="rId7"/>
              </a:rPr>
              <a:t>mpalacios@mipro.gob.ec</a:t>
            </a:r>
            <a:endParaRPr lang="es-EC" sz="1200" dirty="0"/>
          </a:p>
        </p:txBody>
      </p:sp>
    </p:spTree>
    <p:extLst>
      <p:ext uri="{BB962C8B-B14F-4D97-AF65-F5344CB8AC3E}">
        <p14:creationId xmlns:p14="http://schemas.microsoft.com/office/powerpoint/2010/main" xmlns="" val="8205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961</Words>
  <Application>Microsoft Office PowerPoint</Application>
  <PresentationFormat>Personalizado</PresentationFormat>
  <Paragraphs>285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2_Tema de Office</vt:lpstr>
      <vt:lpstr>3_Tema de Office</vt:lpstr>
      <vt:lpstr>4_Tema de Office</vt:lpstr>
      <vt:lpstr>5_Tema de Office</vt:lpstr>
      <vt:lpstr>6_Tema de Office</vt:lpstr>
      <vt:lpstr>Caracterización Provincia Cotopaxi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Cifras Cantón La Maná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CARACTERIZACION ZONA 5</dc:title>
  <dc:creator>Geovanna E. Espín Ruiz</dc:creator>
  <cp:lastModifiedBy>mpalacios</cp:lastModifiedBy>
  <cp:revision>125</cp:revision>
  <dcterms:created xsi:type="dcterms:W3CDTF">2018-06-07T21:40:29Z</dcterms:created>
  <dcterms:modified xsi:type="dcterms:W3CDTF">2018-08-29T20:22:39Z</dcterms:modified>
</cp:coreProperties>
</file>