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charts/colors6.xml" ContentType="application/vnd.ms-office.chartcolor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diagrams/layout9.xml" ContentType="application/vnd.openxmlformats-officedocument.drawingml.diagramLayout+xml"/>
  <Override PartName="/ppt/charts/style11.xml" ContentType="application/vnd.ms-office.chartstyle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harts/colors12.xml" ContentType="application/vnd.ms-office.chartcolorstyle+xml"/>
  <Override PartName="/ppt/charts/chart7.xml" ContentType="application/vnd.openxmlformats-officedocument.drawingml.chart+xml"/>
  <Override PartName="/ppt/diagrams/colors8.xml" ContentType="application/vnd.openxmlformats-officedocument.drawingml.diagramColors+xml"/>
  <Override PartName="/ppt/charts/style9.xml" ContentType="application/vnd.ms-office.chartstyle+xml"/>
  <Override PartName="/ppt/charts/chart3.xml" ContentType="application/vnd.openxmlformats-officedocument.drawingml.char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style5.xml" ContentType="application/vnd.ms-office.chartstyle+xml"/>
  <Override PartName="/ppt/diagrams/drawing7.xml" ContentType="application/vnd.ms-office.drawingml.diagramDrawing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diagrams/quickStyle3.xml" ContentType="application/vnd.openxmlformats-officedocument.drawingml.diagramStyle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layout6.xml" ContentType="application/vnd.openxmlformats-officedocument.drawingml.diagram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3.xml" ContentType="application/vnd.ms-office.chartcolorstyle+xml"/>
  <Override PartName="/ppt/charts/colors13.xml" ContentType="application/vnd.ms-office.chartcolorstyle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charts/style8.xml" ContentType="application/vnd.ms-office.chartstyle+xml"/>
  <Override PartName="/ppt/diagrams/drawing8.xml" ContentType="application/vnd.ms-office.drawingml.diagramDrawing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charts/style6.xml" ContentType="application/vnd.ms-office.chart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charts/style4.xml" ContentType="application/vnd.ms-office.chartstyle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charts/style13.xml" ContentType="application/vnd.ms-office.chartstyl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charts/chart15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charts/colors10.xml" ContentType="application/vnd.ms-office.chartcolorstyle+xml"/>
  <Override PartName="/ppt/charts/style7.xml" ContentType="application/vnd.ms-office.chartstyle+xml"/>
  <Override PartName="/ppt/diagrams/drawing9.xml" ContentType="application/vnd.ms-office.drawingml.diagramDrawing+xml"/>
  <Override PartName="/ppt/charts/chart5.xml" ContentType="application/vnd.openxmlformats-officedocument.drawingml.char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style3.xml" ContentType="application/vnd.ms-office.chartstyl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charts/colors9.xml" ContentType="application/vnd.ms-office.chartcolorstyl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charts/chart16.xml" ContentType="application/vnd.openxmlformats-officedocument.drawingml.chart+xml"/>
  <Default Extension="jpeg" ContentType="image/jpeg"/>
  <Override PartName="/ppt/charts/colors5.xml" ContentType="application/vnd.ms-office.chartcolorstyle+xml"/>
  <Override PartName="/ppt/charts/style10.xml" ContentType="application/vnd.ms-office.chartstyl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diagrams/data9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rts/chart12.xml" ContentType="application/vnd.openxmlformats-officedocument.drawingml.chart+xml"/>
  <Override PartName="/ppt/diagrams/layout4.xml" ContentType="application/vnd.openxmlformats-officedocument.drawingml.diagramLayout+xml"/>
  <Override PartName="/ppt/charts/colors1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4"/>
  </p:notesMasterIdLst>
  <p:sldIdLst>
    <p:sldId id="261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84" y="-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Info%20ppt%20Zona%205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Info%20ppt%20Zona%205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Hoja_de_c_lculo_de_Microsoft_Office_Excel1.xlsx"/><Relationship Id="rId1" Type="http://schemas.openxmlformats.org/officeDocument/2006/relationships/themeOverride" Target="../theme/themeOverride1.xml"/><Relationship Id="rId5" Type="http://schemas.microsoft.com/office/2011/relationships/chartStyle" Target="style2.xml"/><Relationship Id="rId4" Type="http://schemas.microsoft.com/office/2011/relationships/chartColorStyle" Target="colors2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gespin\Desktop\Caracterizacion%20y%20cifras%20productivas\Provincias%20graf\Zona%205\Gal&#225;pagos_graf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gespin\Desktop\Caracterizacion%20y%20cifras%20productivas\Provincias%20graf\Zona%205\Guayas_gra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style val="8"/>
  <c:chart>
    <c:autoTitleDeleted val="1"/>
    <c:plotArea>
      <c:layout>
        <c:manualLayout>
          <c:layoutTarget val="inner"/>
          <c:xMode val="edge"/>
          <c:yMode val="edge"/>
          <c:x val="1.8572114176625201E-2"/>
          <c:y val="0.14658327918561836"/>
          <c:w val="0.96285577164675062"/>
          <c:h val="0.65817267062795293"/>
        </c:manualLayout>
      </c:layout>
      <c:barChart>
        <c:barDir val="col"/>
        <c:grouping val="clustered"/>
        <c:ser>
          <c:idx val="1"/>
          <c:order val="0"/>
          <c:tx>
            <c:strRef>
              <c:f>área!$A$26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4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área!$B$2:$F$2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área!$B$26:$F$26</c:f>
              <c:numCache>
                <c:formatCode>_ * #,##0_ ;_ * \-#,##0_ ;_ * "-"??_ ;_ @_ </c:formatCode>
                <c:ptCount val="5"/>
                <c:pt idx="0">
                  <c:v>618824</c:v>
                </c:pt>
                <c:pt idx="1">
                  <c:v>626986</c:v>
                </c:pt>
                <c:pt idx="2">
                  <c:v>635181</c:v>
                </c:pt>
                <c:pt idx="3">
                  <c:v>643388</c:v>
                </c:pt>
                <c:pt idx="4">
                  <c:v>651608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6E-448D-A57E-C4FA501A9D35}"/>
            </c:ext>
          </c:extLst>
        </c:ser>
        <c:ser>
          <c:idx val="2"/>
          <c:order val="1"/>
          <c:tx>
            <c:strRef>
              <c:f>área!$A$27</c:f>
              <c:strCache>
                <c:ptCount val="1"/>
                <c:pt idx="0">
                  <c:v>urbano</c:v>
                </c:pt>
              </c:strCache>
            </c:strRef>
          </c:tx>
          <c:spPr>
            <a:solidFill>
              <a:schemeClr val="accent5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área!$B$2:$F$2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área!$B$27:$F$27</c:f>
              <c:numCache>
                <c:formatCode>_ * #,##0_ ;_ * \-#,##0_ ;_ * "-"??_ ;_ @_ </c:formatCode>
                <c:ptCount val="5"/>
                <c:pt idx="0">
                  <c:v>3406105</c:v>
                </c:pt>
                <c:pt idx="1">
                  <c:v>3459103</c:v>
                </c:pt>
                <c:pt idx="2">
                  <c:v>3511815</c:v>
                </c:pt>
                <c:pt idx="3">
                  <c:v>3564222</c:v>
                </c:pt>
                <c:pt idx="4">
                  <c:v>3616285</c:v>
                </c:pt>
              </c:numCache>
            </c:numRef>
          </c:val>
        </c:ser>
        <c:gapWidth val="50"/>
        <c:axId val="88064000"/>
        <c:axId val="88066304"/>
      </c:barChart>
      <c:catAx>
        <c:axId val="880640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88066304"/>
        <c:crosses val="autoZero"/>
        <c:auto val="1"/>
        <c:lblAlgn val="ctr"/>
        <c:lblOffset val="100"/>
      </c:catAx>
      <c:valAx>
        <c:axId val="88066304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88064000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autoTitleDeleted val="1"/>
    <c:plotArea>
      <c:layout>
        <c:manualLayout>
          <c:layoutTarget val="inner"/>
          <c:xMode val="edge"/>
          <c:yMode val="edge"/>
          <c:x val="0.10343627485201778"/>
          <c:y val="2.8052999399171483E-2"/>
          <c:w val="0.87518902414379784"/>
          <c:h val="0.7876055611625622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Totales'!$B$44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strRef>
          </c:cat>
          <c:val>
            <c:numRef>
              <c:f>'Ventas Totales'!$F$44:$N$44</c:f>
              <c:numCache>
                <c:formatCode>0%</c:formatCode>
                <c:ptCount val="9"/>
                <c:pt idx="0">
                  <c:v>0.47604228152329781</c:v>
                </c:pt>
                <c:pt idx="1">
                  <c:v>0.46131539839991126</c:v>
                </c:pt>
                <c:pt idx="2">
                  <c:v>0.45290895955888832</c:v>
                </c:pt>
                <c:pt idx="3">
                  <c:v>0.435221362023194</c:v>
                </c:pt>
                <c:pt idx="4">
                  <c:v>0.42332263520347152</c:v>
                </c:pt>
                <c:pt idx="5">
                  <c:v>0.42463846314353032</c:v>
                </c:pt>
                <c:pt idx="6">
                  <c:v>0.4127696242428337</c:v>
                </c:pt>
                <c:pt idx="7">
                  <c:v>0.42287011720914669</c:v>
                </c:pt>
                <c:pt idx="8">
                  <c:v>0.4209002099497457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Totales'!$C$44:$N$44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Totales'!$B$45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strRef>
          </c:cat>
          <c:val>
            <c:numRef>
              <c:f>'Ventas Totales'!$F$45:$N$45</c:f>
              <c:numCache>
                <c:formatCode>0%</c:formatCode>
                <c:ptCount val="9"/>
                <c:pt idx="0">
                  <c:v>0.23500957552184151</c:v>
                </c:pt>
                <c:pt idx="1">
                  <c:v>0.23665655900530511</c:v>
                </c:pt>
                <c:pt idx="2">
                  <c:v>0.23624034490463436</c:v>
                </c:pt>
                <c:pt idx="3">
                  <c:v>0.2420896109021812</c:v>
                </c:pt>
                <c:pt idx="4">
                  <c:v>0.23442994653448168</c:v>
                </c:pt>
                <c:pt idx="5">
                  <c:v>0.23566935450977208</c:v>
                </c:pt>
                <c:pt idx="6">
                  <c:v>0.24247095265092891</c:v>
                </c:pt>
                <c:pt idx="7">
                  <c:v>0.23968933733175393</c:v>
                </c:pt>
                <c:pt idx="8">
                  <c:v>0.23806489775673423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Totales'!$C$45:$N$45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Totales'!$B$46</c:f>
              <c:strCache>
                <c:ptCount val="1"/>
                <c:pt idx="0">
                  <c:v>Agricultura, ganadería y pesca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strRef>
          </c:cat>
          <c:val>
            <c:numRef>
              <c:f>'Ventas Totales'!$F$46:$N$46</c:f>
              <c:numCache>
                <c:formatCode>0%</c:formatCode>
                <c:ptCount val="9"/>
                <c:pt idx="0">
                  <c:v>4.2228435743542375E-2</c:v>
                </c:pt>
                <c:pt idx="1">
                  <c:v>4.4175793235157405E-2</c:v>
                </c:pt>
                <c:pt idx="2">
                  <c:v>4.3732363484353949E-2</c:v>
                </c:pt>
                <c:pt idx="3">
                  <c:v>4.9192595091828703E-2</c:v>
                </c:pt>
                <c:pt idx="4">
                  <c:v>5.3005554004507335E-2</c:v>
                </c:pt>
                <c:pt idx="5">
                  <c:v>5.3902559349066424E-2</c:v>
                </c:pt>
                <c:pt idx="6">
                  <c:v>6.3215260055624084E-2</c:v>
                </c:pt>
                <c:pt idx="7">
                  <c:v>7.2598496745152757E-2</c:v>
                </c:pt>
                <c:pt idx="8">
                  <c:v>6.0680467538587655E-2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Totales'!$C$46:$N$46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Totales'!$B$47</c:f>
              <c:strCache>
                <c:ptCount val="1"/>
                <c:pt idx="0">
                  <c:v>Información y comunicación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strRef>
          </c:cat>
          <c:val>
            <c:numRef>
              <c:f>'Ventas Totales'!$F$47:$N$47</c:f>
              <c:numCache>
                <c:formatCode>0%</c:formatCode>
                <c:ptCount val="9"/>
                <c:pt idx="0">
                  <c:v>4.8695534729771492E-2</c:v>
                </c:pt>
                <c:pt idx="1">
                  <c:v>4.7637206612028922E-2</c:v>
                </c:pt>
                <c:pt idx="2">
                  <c:v>4.8443457645041502E-2</c:v>
                </c:pt>
                <c:pt idx="3">
                  <c:v>5.0822458955195909E-2</c:v>
                </c:pt>
                <c:pt idx="4">
                  <c:v>4.7403165705002095E-2</c:v>
                </c:pt>
                <c:pt idx="5">
                  <c:v>4.7979964571175475E-2</c:v>
                </c:pt>
                <c:pt idx="6">
                  <c:v>4.6026417686432064E-2</c:v>
                </c:pt>
                <c:pt idx="7">
                  <c:v>4.2580983354079172E-2</c:v>
                </c:pt>
                <c:pt idx="8">
                  <c:v>4.5997632829172248E-2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Totales'!$C$47:$N$47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Totales'!$B$48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strRef>
          </c:cat>
          <c:val>
            <c:numRef>
              <c:f>'Ventas Totales'!$F$48:$N$48</c:f>
              <c:numCache>
                <c:formatCode>0%</c:formatCode>
                <c:ptCount val="9"/>
                <c:pt idx="0">
                  <c:v>3.0821587993244928E-2</c:v>
                </c:pt>
                <c:pt idx="1">
                  <c:v>3.1422439417004969E-2</c:v>
                </c:pt>
                <c:pt idx="2">
                  <c:v>3.2933380620802019E-2</c:v>
                </c:pt>
                <c:pt idx="3">
                  <c:v>3.0854420381896709E-2</c:v>
                </c:pt>
                <c:pt idx="4">
                  <c:v>3.1605205702695781E-2</c:v>
                </c:pt>
                <c:pt idx="5">
                  <c:v>3.5111309527602691E-2</c:v>
                </c:pt>
                <c:pt idx="6">
                  <c:v>3.4458755971265395E-2</c:v>
                </c:pt>
                <c:pt idx="7">
                  <c:v>3.0385857698063349E-2</c:v>
                </c:pt>
                <c:pt idx="8">
                  <c:v>3.2890282224906808E-2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Totales'!$C$48:$N$48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Totales'!$B$72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'Ventas Totales'!$F$43:$N$43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strRef>
          </c:cat>
          <c:val>
            <c:numRef>
              <c:f>'Ventas Totales'!$F$70:$N$70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Totales'!$C$70:$N$70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gapWidth val="60"/>
        <c:overlap val="100"/>
        <c:axId val="179741056"/>
        <c:axId val="18360256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Totales'!$B$49</c15:sqref>
                        </c15:formulaRef>
                      </c:ext>
                    </c:extLst>
                    <c:strCache>
                      <c:ptCount val="1"/>
                      <c:pt idx="0">
                        <c:v>Construcción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'Ventas Totales'!$C$43:$N$43</c15:sqref>
                        </c15:fullRef>
                        <c15:formulaRef>
                          <c15:sqref>'Ventas Totales'!$F$43:$N$43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'Ventas Totales'!$C$49:$L$49</c15:sqref>
                        </c15:fullRef>
                        <c15:formulaRef>
                          <c15:sqref>'Ventas Totales'!$F$49:$L$49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2.6113987474487909E-2</c:v>
                      </c:pt>
                      <c:pt idx="1">
                        <c:v>3.3329760834401312E-2</c:v>
                      </c:pt>
                      <c:pt idx="2">
                        <c:v>3.555563274921552E-2</c:v>
                      </c:pt>
                      <c:pt idx="3">
                        <c:v>4.3033412152763705E-2</c:v>
                      </c:pt>
                      <c:pt idx="4">
                        <c:v>4.6956048284645273E-2</c:v>
                      </c:pt>
                      <c:pt idx="5">
                        <c:v>4.4164049806538194E-2</c:v>
                      </c:pt>
                      <c:pt idx="6">
                        <c:v>3.3678911287402968E-2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'Ventas Totales'!$B$50</c15:sqref>
                        </c15:formulaRef>
                      </c:ext>
                    </c:extLst>
                    <c:strCache>
                      <c:ptCount val="1"/>
                      <c:pt idx="0">
                        <c:v>Actividades financieras y de seguros</c:v>
                      </c:pt>
                    </c:strCache>
                  </c:strRef>
                </c:tx>
                <c:spPr>
                  <a:solidFill>
                    <a:srgbClr val="B1A0C7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'Ventas Totales'!$C$43:$N$43</c15:sqref>
                        </c15:fullRef>
                        <c15:formulaRef>
                          <c15:sqref>'Ventas Totales'!$F$43:$N$43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'Ventas Totales'!$C$50:$L$50</c15:sqref>
                        </c15:fullRef>
                        <c15:formulaRef>
                          <c15:sqref>'Ventas Totales'!$F$50:$L$50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3.4843399538363275E-2</c:v>
                      </c:pt>
                      <c:pt idx="1">
                        <c:v>3.3358965053054766E-2</c:v>
                      </c:pt>
                      <c:pt idx="2">
                        <c:v>3.2088812673695212E-2</c:v>
                      </c:pt>
                      <c:pt idx="3">
                        <c:v>2.5268978327391327E-2</c:v>
                      </c:pt>
                      <c:pt idx="4">
                        <c:v>3.1662969950588558E-2</c:v>
                      </c:pt>
                      <c:pt idx="5">
                        <c:v>2.4932945007102639E-2</c:v>
                      </c:pt>
                      <c:pt idx="6">
                        <c:v>2.9547395780253002E-2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7974105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83602560"/>
        <c:crosses val="autoZero"/>
        <c:auto val="1"/>
        <c:lblAlgn val="ctr"/>
        <c:lblOffset val="100"/>
      </c:catAx>
      <c:valAx>
        <c:axId val="183602560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7974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2813088123020751"/>
          <c:w val="1"/>
          <c:h val="0.1702699217933727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style val="4"/>
  <c:chart>
    <c:autoTitleDeleted val="1"/>
    <c:plotArea>
      <c:layout>
        <c:manualLayout>
          <c:layoutTarget val="inner"/>
          <c:xMode val="edge"/>
          <c:yMode val="edge"/>
          <c:x val="2.8221089968615571E-2"/>
          <c:y val="2.5676304646026597E-2"/>
          <c:w val="0.95826163721013735"/>
          <c:h val="0.80411513064271323"/>
        </c:manualLayout>
      </c:layout>
      <c:barChart>
        <c:barDir val="col"/>
        <c:grouping val="clustered"/>
        <c:ser>
          <c:idx val="2"/>
          <c:order val="0"/>
          <c:tx>
            <c:strRef>
              <c:f>'Estructura de las Empresas'!$B$70</c:f>
              <c:strCache>
                <c:ptCount val="1"/>
                <c:pt idx="0">
                  <c:v>Total establecimientos económicos Provincia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Empresas'!$C$43:$N$43</c15:sqref>
                  </c15:fullRef>
                </c:ext>
              </c:extLst>
            </c:strRef>
          </c:cat>
          <c:val>
            <c:numRef>
              <c:f>'Estructura de las Empresas'!$F$70:$N$70</c:f>
              <c:numCache>
                <c:formatCode>#,##0</c:formatCode>
                <c:ptCount val="9"/>
                <c:pt idx="0">
                  <c:v>104682</c:v>
                </c:pt>
                <c:pt idx="1">
                  <c:v>119568</c:v>
                </c:pt>
                <c:pt idx="2">
                  <c:v>137000</c:v>
                </c:pt>
                <c:pt idx="3">
                  <c:v>150108</c:v>
                </c:pt>
                <c:pt idx="4">
                  <c:v>159941</c:v>
                </c:pt>
                <c:pt idx="5">
                  <c:v>164486</c:v>
                </c:pt>
                <c:pt idx="6">
                  <c:v>165975</c:v>
                </c:pt>
                <c:pt idx="7">
                  <c:v>162272</c:v>
                </c:pt>
                <c:pt idx="8">
                  <c:v>158651.61611086011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Empresas'!$C$70:$N$70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C3-4784-9060-6C8A837D5FF2}"/>
            </c:ext>
          </c:extLst>
        </c:ser>
        <c:gapWidth val="50"/>
        <c:axId val="222856320"/>
        <c:axId val="222995200"/>
      </c:barChart>
      <c:lineChart>
        <c:grouping val="standard"/>
        <c:ser>
          <c:idx val="0"/>
          <c:order val="1"/>
          <c:tx>
            <c:strRef>
              <c:f>'Estructura de las Empresas'!$B$71</c:f>
              <c:strCache>
                <c:ptCount val="1"/>
                <c:pt idx="0">
                  <c:v>Participación en el total nacional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1"/>
            <c:spPr>
              <a:solidFill>
                <a:schemeClr val="accent6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Empresas'!$C$43:$N$43</c15:sqref>
                  </c15:fullRef>
                </c:ext>
              </c:extLst>
            </c:strRef>
          </c:cat>
          <c:val>
            <c:numRef>
              <c:f>'Estructura de las Empresas'!$F$71:$N$71</c:f>
              <c:numCache>
                <c:formatCode>0%</c:formatCode>
                <c:ptCount val="9"/>
                <c:pt idx="0">
                  <c:v>0.18988175243650929</c:v>
                </c:pt>
                <c:pt idx="1">
                  <c:v>0.18844592943994842</c:v>
                </c:pt>
                <c:pt idx="2">
                  <c:v>0.18775533697971566</c:v>
                </c:pt>
                <c:pt idx="3">
                  <c:v>0.18535810734885352</c:v>
                </c:pt>
                <c:pt idx="4">
                  <c:v>0.18962307995086947</c:v>
                </c:pt>
                <c:pt idx="5">
                  <c:v>0.19449525663143397</c:v>
                </c:pt>
                <c:pt idx="6">
                  <c:v>0.19484155586807939</c:v>
                </c:pt>
                <c:pt idx="7">
                  <c:v>0.19120967171776684</c:v>
                </c:pt>
                <c:pt idx="8">
                  <c:v>0.18764548658793564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Empresas'!$C$71:$N$71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C3-4784-9060-6C8A837D5FF2}"/>
            </c:ext>
          </c:extLst>
        </c:ser>
        <c:marker val="1"/>
        <c:axId val="223051136"/>
        <c:axId val="223049600"/>
      </c:lineChart>
      <c:catAx>
        <c:axId val="222856320"/>
        <c:scaling>
          <c:orientation val="minMax"/>
        </c:scaling>
        <c:axPos val="b"/>
        <c:numFmt formatCode="General" sourceLinked="1"/>
        <c:maj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2995200"/>
        <c:crosses val="autoZero"/>
        <c:auto val="1"/>
        <c:lblAlgn val="ctr"/>
        <c:lblOffset val="100"/>
      </c:catAx>
      <c:valAx>
        <c:axId val="222995200"/>
        <c:scaling>
          <c:orientation val="minMax"/>
          <c:min val="0"/>
        </c:scaling>
        <c:axPos val="l"/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2856320"/>
        <c:crosses val="autoZero"/>
        <c:crossBetween val="between"/>
      </c:valAx>
      <c:valAx>
        <c:axId val="223049600"/>
        <c:scaling>
          <c:orientation val="minMax"/>
          <c:min val="0.18300000000000011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3051136"/>
        <c:crosses val="max"/>
        <c:crossBetween val="between"/>
      </c:valAx>
      <c:catAx>
        <c:axId val="223051136"/>
        <c:scaling>
          <c:orientation val="minMax"/>
        </c:scaling>
        <c:delete val="1"/>
        <c:axPos val="b"/>
        <c:numFmt formatCode="General" sourceLinked="1"/>
        <c:tickLblPos val="nextTo"/>
        <c:crossAx val="22304960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429469636401415"/>
          <c:w val="1"/>
          <c:h val="0.1057053036359861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autoTitleDeleted val="1"/>
    <c:plotArea>
      <c:layout>
        <c:manualLayout>
          <c:layoutTarget val="inner"/>
          <c:xMode val="edge"/>
          <c:yMode val="edge"/>
          <c:x val="0.12423907008765316"/>
          <c:y val="2.6405282786502993E-2"/>
          <c:w val="0.85557037790786561"/>
          <c:h val="0.7798287343970568"/>
        </c:manualLayout>
      </c:layout>
      <c:barChart>
        <c:barDir val="bar"/>
        <c:grouping val="stacked"/>
        <c:ser>
          <c:idx val="10"/>
          <c:order val="0"/>
          <c:tx>
            <c:strRef>
              <c:f>'Estructura de las Empresas'!$B$79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Empresas'!$F$79:$N$79</c:f>
              <c:numCache>
                <c:formatCode>0%</c:formatCode>
                <c:ptCount val="9"/>
                <c:pt idx="0">
                  <c:v>0.36409315832712391</c:v>
                </c:pt>
                <c:pt idx="1">
                  <c:v>0.36396025692492995</c:v>
                </c:pt>
                <c:pt idx="2">
                  <c:v>0.36818248175182516</c:v>
                </c:pt>
                <c:pt idx="3">
                  <c:v>0.36696911557012285</c:v>
                </c:pt>
                <c:pt idx="4">
                  <c:v>0.38766170025196806</c:v>
                </c:pt>
                <c:pt idx="5">
                  <c:v>0.40081830672519242</c:v>
                </c:pt>
                <c:pt idx="6">
                  <c:v>0.40011447507154707</c:v>
                </c:pt>
                <c:pt idx="7">
                  <c:v>0.39026449418260734</c:v>
                </c:pt>
                <c:pt idx="8">
                  <c:v>0.39471474405782886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Empresas'!$C$79:$N$79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B9-4F4F-AD56-8C44A91CA963}"/>
            </c:ext>
          </c:extLst>
        </c:ser>
        <c:ser>
          <c:idx val="0"/>
          <c:order val="1"/>
          <c:tx>
            <c:strRef>
              <c:f>'Estructura de las Empresas'!$B$80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Empresas'!$F$80:$N$80</c:f>
              <c:numCache>
                <c:formatCode>0%</c:formatCode>
                <c:ptCount val="9"/>
                <c:pt idx="0">
                  <c:v>7.4043293020767703E-2</c:v>
                </c:pt>
                <c:pt idx="1">
                  <c:v>7.2184865515857066E-2</c:v>
                </c:pt>
                <c:pt idx="2">
                  <c:v>7.1291970802919713E-2</c:v>
                </c:pt>
                <c:pt idx="3">
                  <c:v>7.4592959735656994E-2</c:v>
                </c:pt>
                <c:pt idx="4">
                  <c:v>7.644068750351693E-2</c:v>
                </c:pt>
                <c:pt idx="5">
                  <c:v>8.2219763384117781E-2</c:v>
                </c:pt>
                <c:pt idx="6">
                  <c:v>8.2283476427172694E-2</c:v>
                </c:pt>
                <c:pt idx="7">
                  <c:v>8.4666485900217026E-2</c:v>
                </c:pt>
                <c:pt idx="8">
                  <c:v>8.140260330375608E-2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Empresas'!$C$80:$N$80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B9-4F4F-AD56-8C44A91CA963}"/>
            </c:ext>
          </c:extLst>
        </c:ser>
        <c:ser>
          <c:idx val="1"/>
          <c:order val="2"/>
          <c:tx>
            <c:strRef>
              <c:f>'Estructura de las Empresas'!$B$81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Empresas'!$F$81:$N$81</c:f>
              <c:numCache>
                <c:formatCode>0%</c:formatCode>
                <c:ptCount val="9"/>
                <c:pt idx="0">
                  <c:v>7.0499226228004822E-2</c:v>
                </c:pt>
                <c:pt idx="1">
                  <c:v>6.7986417770641017E-2</c:v>
                </c:pt>
                <c:pt idx="2">
                  <c:v>6.3175182481751788E-2</c:v>
                </c:pt>
                <c:pt idx="3">
                  <c:v>6.6165694033629124E-2</c:v>
                </c:pt>
                <c:pt idx="4">
                  <c:v>7.4558743536679156E-2</c:v>
                </c:pt>
                <c:pt idx="5">
                  <c:v>7.6626582201524754E-2</c:v>
                </c:pt>
                <c:pt idx="6">
                  <c:v>7.6776622985389384E-2</c:v>
                </c:pt>
                <c:pt idx="7">
                  <c:v>7.3826661408006367E-2</c:v>
                </c:pt>
                <c:pt idx="8">
                  <c:v>7.5447152532899867E-2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Empresas'!$C$81:$N$81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B9-4F4F-AD56-8C44A91CA963}"/>
            </c:ext>
          </c:extLst>
        </c:ser>
        <c:ser>
          <c:idx val="2"/>
          <c:order val="3"/>
          <c:tx>
            <c:strRef>
              <c:f>'Estructura de las Empresas'!$B$82</c:f>
              <c:strCache>
                <c:ptCount val="1"/>
                <c:pt idx="0">
                  <c:v>Actividades profesionales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Empresas'!$F$82:$N$82</c:f>
              <c:numCache>
                <c:formatCode>0%</c:formatCode>
                <c:ptCount val="9"/>
                <c:pt idx="0">
                  <c:v>7.6125790489291384E-2</c:v>
                </c:pt>
                <c:pt idx="1">
                  <c:v>7.1557607386591768E-2</c:v>
                </c:pt>
                <c:pt idx="2">
                  <c:v>6.6291970802919722E-2</c:v>
                </c:pt>
                <c:pt idx="3">
                  <c:v>6.9583233405281567E-2</c:v>
                </c:pt>
                <c:pt idx="4">
                  <c:v>7.1282535434941688E-2</c:v>
                </c:pt>
                <c:pt idx="5">
                  <c:v>7.5301241443040803E-2</c:v>
                </c:pt>
                <c:pt idx="6">
                  <c:v>7.576442235276401E-2</c:v>
                </c:pt>
                <c:pt idx="7">
                  <c:v>7.5484371918753734E-2</c:v>
                </c:pt>
                <c:pt idx="8">
                  <c:v>7.4458142787374962E-2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Empresas'!$C$82:$N$82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B9-4F4F-AD56-8C44A91CA963}"/>
            </c:ext>
          </c:extLst>
        </c:ser>
        <c:ser>
          <c:idx val="3"/>
          <c:order val="4"/>
          <c:tx>
            <c:strRef>
              <c:f>'Estructura de las Empresas'!$B$83</c:f>
              <c:strCache>
                <c:ptCount val="1"/>
                <c:pt idx="0">
                  <c:v>Alojamiento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Empresas'!$F$83:$N$83</c:f>
              <c:numCache>
                <c:formatCode>0%</c:formatCode>
                <c:ptCount val="9"/>
                <c:pt idx="0">
                  <c:v>5.3667297147551689E-2</c:v>
                </c:pt>
                <c:pt idx="1">
                  <c:v>5.4002743208885345E-2</c:v>
                </c:pt>
                <c:pt idx="2">
                  <c:v>5.6700729927007337E-2</c:v>
                </c:pt>
                <c:pt idx="3">
                  <c:v>5.7292083033549233E-2</c:v>
                </c:pt>
                <c:pt idx="4">
                  <c:v>5.8190207639066904E-2</c:v>
                </c:pt>
                <c:pt idx="5">
                  <c:v>6.7033060564424943E-2</c:v>
                </c:pt>
                <c:pt idx="6">
                  <c:v>6.6757041723151084E-2</c:v>
                </c:pt>
                <c:pt idx="7">
                  <c:v>6.7466969039637212E-2</c:v>
                </c:pt>
                <c:pt idx="8">
                  <c:v>6.4861819741570029E-2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Empresas'!$C$83:$N$83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B9-4F4F-AD56-8C44A91CA963}"/>
            </c:ext>
          </c:extLst>
        </c:ser>
        <c:ser>
          <c:idx val="6"/>
          <c:order val="5"/>
          <c:tx>
            <c:strRef>
              <c:f>'Estructura de las Empresas'!$B$109</c:f>
              <c:strCache>
                <c:ptCount val="1"/>
                <c:pt idx="0">
                  <c:v>Otros sectores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errBars>
            <c:errBarType val="both"/>
            <c:errValType val="stdErr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Empresas'!$F$105:$N$105</c:f>
              <c:numCache>
                <c:formatCode>0%</c:formatCode>
                <c:ptCount val="9"/>
                <c:pt idx="0">
                  <c:v>0.99999999999999978</c:v>
                </c:pt>
                <c:pt idx="1">
                  <c:v>0.99999999999999989</c:v>
                </c:pt>
                <c:pt idx="2">
                  <c:v>1.0000000000000002</c:v>
                </c:pt>
                <c:pt idx="3">
                  <c:v>0.99999999999999989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Empresas'!$C$105:$N$105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5B9-4F4F-AD56-8C44A91CA963}"/>
            </c:ext>
          </c:extLst>
        </c:ser>
        <c:gapWidth val="50"/>
        <c:overlap val="100"/>
        <c:axId val="233238912"/>
        <c:axId val="23422976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4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Empresas'!$B$84</c15:sqref>
                        </c15:formulaRef>
                      </c:ext>
                    </c:extLst>
                    <c:strCache>
                      <c:ptCount val="1"/>
                      <c:pt idx="0">
                        <c:v>Agricultura, ganadería y pesca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3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'Estructura de las Empresas'!$C$78:$N$78</c15:sqref>
                        </c15:fullRef>
                        <c15:formulaRef>
                          <c15:sqref>'Estructura de las Empresas'!$F$78:$N$78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'Estructura de las Empresas'!$C$84:$L$84</c15:sqref>
                        </c15:fullRef>
                        <c15:formulaRef>
                          <c15:sqref>'Estructura de las Empresas'!$F$84:$L$84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6.4710265375136133E-2</c:v>
                      </c:pt>
                      <c:pt idx="1">
                        <c:v>7.0002007226013643E-2</c:v>
                      </c:pt>
                      <c:pt idx="2">
                        <c:v>7.3240875912408757E-2</c:v>
                      </c:pt>
                      <c:pt idx="3">
                        <c:v>6.9956298132011624E-2</c:v>
                      </c:pt>
                      <c:pt idx="4">
                        <c:v>6.3360864318717527E-2</c:v>
                      </c:pt>
                      <c:pt idx="5">
                        <c:v>6.6382549274710309E-2</c:v>
                      </c:pt>
                      <c:pt idx="6">
                        <c:v>6.6100316312697693E-2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D5B9-4F4F-AD56-8C44A91CA963}"/>
                  </c:ext>
                </c:extLst>
              </c15:ser>
            </c15:filteredBarSeries>
            <c15:filteredBarSeries>
              <c15:ser>
                <c:idx val="5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'Estructura de las Empresas'!$B$85</c15:sqref>
                        </c15:formulaRef>
                      </c:ext>
                    </c:extLst>
                    <c:strCache>
                      <c:ptCount val="1"/>
                      <c:pt idx="0">
                        <c:v>Construcción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'Estructura de las Empresas'!$C$78:$N$78</c15:sqref>
                        </c15:fullRef>
                        <c15:formulaRef>
                          <c15:sqref>'Estructura de las Empresas'!$F$78:$N$78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'Estructura de las Empresas'!$C$85:$L$85</c15:sqref>
                        </c15:fullRef>
                        <c15:formulaRef>
                          <c15:sqref>'Estructura de las Empresas'!$F$85:$L$85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3.320532660820389E-2</c:v>
                      </c:pt>
                      <c:pt idx="1">
                        <c:v>3.4850461661983141E-2</c:v>
                      </c:pt>
                      <c:pt idx="2">
                        <c:v>3.6503649635036495E-2</c:v>
                      </c:pt>
                      <c:pt idx="3">
                        <c:v>4.2129666640019187E-2</c:v>
                      </c:pt>
                      <c:pt idx="4">
                        <c:v>4.1552822603334982E-2</c:v>
                      </c:pt>
                      <c:pt idx="5">
                        <c:v>4.3578176866116265E-2</c:v>
                      </c:pt>
                      <c:pt idx="6">
                        <c:v>4.373550233468896E-2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D5B9-4F4F-AD56-8C44A91CA963}"/>
                  </c:ext>
                </c:extLst>
              </c15:ser>
            </c15:filteredBarSeries>
          </c:ext>
        </c:extLst>
      </c:barChart>
      <c:catAx>
        <c:axId val="23323891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34229760"/>
        <c:crosses val="autoZero"/>
        <c:auto val="1"/>
        <c:lblAlgn val="ctr"/>
        <c:lblOffset val="100"/>
      </c:catAx>
      <c:valAx>
        <c:axId val="234229760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2332389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3822180962426063"/>
          <c:w val="1"/>
          <c:h val="0.1617781903757394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Número de Empresas (Miles de empresas)</a:t>
            </a:r>
          </a:p>
        </c:rich>
      </c:tx>
      <c:layout>
        <c:manualLayout>
          <c:xMode val="edge"/>
          <c:yMode val="edge"/>
          <c:x val="3.3994592190713956E-2"/>
          <c:y val="8.8888888888888924E-3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3.0555555555555565E-2"/>
          <c:y val="0.21819457567804018"/>
          <c:w val="0.93888888888888922"/>
          <c:h val="0.62628066491688561"/>
        </c:manualLayout>
      </c:layout>
      <c:barChart>
        <c:barDir val="col"/>
        <c:grouping val="clustered"/>
        <c:ser>
          <c:idx val="0"/>
          <c:order val="0"/>
          <c:tx>
            <c:strRef>
              <c:f>'Tabla Empresas'!$C$25</c:f>
              <c:strCache>
                <c:ptCount val="1"/>
                <c:pt idx="0">
                  <c:v>Empresas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2.5462668816040053E-17"/>
                  <c:y val="-6.4814814814814908E-2"/>
                </c:manualLayout>
              </c:layout>
              <c:dLblPos val="outEnd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879-49A8-99A4-8F76255762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7037037037037056E-2"/>
                </c:manualLayout>
              </c:layout>
              <c:dLblPos val="outEnd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879-49A8-99A4-8F76255762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Empresas'!$G$10:$G$18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2017*</c:v>
                </c:pt>
              </c:strCache>
            </c:strRef>
          </c:cat>
          <c:val>
            <c:numRef>
              <c:f>'Tabla Empresas'!$C$26:$C$34</c:f>
              <c:numCache>
                <c:formatCode>_ * #,##0_ ;_ * \-#,##0_ ;_ * "-"??_ ;_ @_ </c:formatCode>
                <c:ptCount val="9"/>
                <c:pt idx="0">
                  <c:v>3.8579999999999997</c:v>
                </c:pt>
                <c:pt idx="1">
                  <c:v>4.726</c:v>
                </c:pt>
                <c:pt idx="2">
                  <c:v>5.6209999999999978</c:v>
                </c:pt>
                <c:pt idx="3">
                  <c:v>7.0830000000000002</c:v>
                </c:pt>
                <c:pt idx="4">
                  <c:v>8.0750000000000028</c:v>
                </c:pt>
                <c:pt idx="5">
                  <c:v>8.9890000000000008</c:v>
                </c:pt>
                <c:pt idx="6">
                  <c:v>9.2879999999999985</c:v>
                </c:pt>
                <c:pt idx="7">
                  <c:v>9.3240000000000016</c:v>
                </c:pt>
                <c:pt idx="8">
                  <c:v>9.3240000000000016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79-49A8-99A4-8F762557626F}"/>
            </c:ext>
          </c:extLst>
        </c:ser>
        <c:gapWidth val="50"/>
        <c:overlap val="-27"/>
        <c:axId val="234901888"/>
        <c:axId val="234903424"/>
      </c:barChart>
      <c:catAx>
        <c:axId val="2349018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34903424"/>
        <c:crosses val="autoZero"/>
        <c:auto val="1"/>
        <c:lblAlgn val="ctr"/>
        <c:lblOffset val="100"/>
      </c:catAx>
      <c:valAx>
        <c:axId val="234903424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23490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Afiliados (Miles de personas)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'Tabla Afiliados'!$C$25</c:f>
              <c:strCache>
                <c:ptCount val="1"/>
                <c:pt idx="0">
                  <c:v>Afiliados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Afiliados'!$H$10:$H$18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2017*</c:v>
                </c:pt>
              </c:strCache>
            </c:strRef>
          </c:cat>
          <c:val>
            <c:numRef>
              <c:f>'Tabla Afiliados'!$C$26:$C$34</c:f>
              <c:numCache>
                <c:formatCode>_ * #,##0_ ;_ * \-#,##0_ ;_ * "-"??_ ;_ @_ </c:formatCode>
                <c:ptCount val="9"/>
                <c:pt idx="0">
                  <c:v>6.4889999999999999</c:v>
                </c:pt>
                <c:pt idx="1">
                  <c:v>8.1439999999999984</c:v>
                </c:pt>
                <c:pt idx="2">
                  <c:v>10.802000000000005</c:v>
                </c:pt>
                <c:pt idx="3">
                  <c:v>12.816000000000004</c:v>
                </c:pt>
                <c:pt idx="4">
                  <c:v>17.254999999999999</c:v>
                </c:pt>
                <c:pt idx="5">
                  <c:v>18.324000000000005</c:v>
                </c:pt>
                <c:pt idx="6">
                  <c:v>18.472999999999985</c:v>
                </c:pt>
                <c:pt idx="7">
                  <c:v>18.187999999999999</c:v>
                </c:pt>
                <c:pt idx="8">
                  <c:v>18.187999999999999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BF-4286-AE32-3B9F4DED8AE6}"/>
            </c:ext>
          </c:extLst>
        </c:ser>
        <c:gapWidth val="50"/>
        <c:overlap val="-27"/>
        <c:axId val="235623552"/>
        <c:axId val="235696128"/>
      </c:barChart>
      <c:catAx>
        <c:axId val="2356235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35696128"/>
        <c:crosses val="autoZero"/>
        <c:auto val="1"/>
        <c:lblAlgn val="ctr"/>
        <c:lblOffset val="100"/>
      </c:catAx>
      <c:valAx>
        <c:axId val="235696128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23562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Ventas Totales (Millones de USD)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2.2916666666666672E-2"/>
          <c:y val="0.18002239720034996"/>
          <c:w val="0.9541666666666665"/>
          <c:h val="0.62674820647419172"/>
        </c:manualLayout>
      </c:layout>
      <c:barChart>
        <c:barDir val="col"/>
        <c:grouping val="clustered"/>
        <c:ser>
          <c:idx val="0"/>
          <c:order val="0"/>
          <c:tx>
            <c:strRef>
              <c:f>'Tabla Ventas'!$C$25</c:f>
              <c:strCache>
                <c:ptCount val="1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Ventas'!$G$10:$G$18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2017*</c:v>
                </c:pt>
              </c:strCache>
            </c:strRef>
          </c:cat>
          <c:val>
            <c:numRef>
              <c:f>'Tabla Ventas'!$C$26:$C$34</c:f>
              <c:numCache>
                <c:formatCode>_ * #,##0_ ;_ * \-#,##0_ ;_ * "-"??_ ;_ @_ </c:formatCode>
                <c:ptCount val="9"/>
                <c:pt idx="0">
                  <c:v>289.69002999999981</c:v>
                </c:pt>
                <c:pt idx="1">
                  <c:v>345.37212699999981</c:v>
                </c:pt>
                <c:pt idx="2">
                  <c:v>382.97395207812468</c:v>
                </c:pt>
                <c:pt idx="3">
                  <c:v>389.71619799999968</c:v>
                </c:pt>
                <c:pt idx="4">
                  <c:v>552.88792199999966</c:v>
                </c:pt>
                <c:pt idx="5">
                  <c:v>585.03286699999967</c:v>
                </c:pt>
                <c:pt idx="6">
                  <c:v>627.10232956628454</c:v>
                </c:pt>
                <c:pt idx="7">
                  <c:v>625.6203568549804</c:v>
                </c:pt>
                <c:pt idx="8">
                  <c:v>630.4203568549807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E5-493D-9F34-4A5CD421D4FB}"/>
            </c:ext>
          </c:extLst>
        </c:ser>
        <c:gapWidth val="50"/>
        <c:overlap val="-27"/>
        <c:axId val="242813568"/>
        <c:axId val="243150208"/>
      </c:barChart>
      <c:catAx>
        <c:axId val="2428135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43150208"/>
        <c:crosses val="autoZero"/>
        <c:auto val="1"/>
        <c:lblAlgn val="ctr"/>
        <c:lblOffset val="100"/>
      </c:catAx>
      <c:valAx>
        <c:axId val="243150208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24281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Exportaciones (Millones de USD)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3.0555555555555565E-2"/>
          <c:y val="0.16245370370370368"/>
          <c:w val="0.93888888888888922"/>
          <c:h val="0.6464657917760277"/>
        </c:manualLayout>
      </c:layout>
      <c:barChart>
        <c:barDir val="col"/>
        <c:grouping val="clustered"/>
        <c:ser>
          <c:idx val="0"/>
          <c:order val="0"/>
          <c:tx>
            <c:strRef>
              <c:f>'Tabla Exportaciones'!$C$25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Exportaciones'!$G$10:$G$18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2017*</c:v>
                </c:pt>
              </c:strCache>
            </c:strRef>
          </c:cat>
          <c:val>
            <c:numRef>
              <c:f>'Tabla Exportaciones'!$C$26:$C$34</c:f>
              <c:numCache>
                <c:formatCode>_ * #,##0_ ;_ * \-#,##0_ ;_ * "-"??_ ;_ @_ </c:formatCode>
                <c:ptCount val="9"/>
                <c:pt idx="0">
                  <c:v>5.4930859999999972</c:v>
                </c:pt>
                <c:pt idx="1">
                  <c:v>8.6448009999999993</c:v>
                </c:pt>
                <c:pt idx="2">
                  <c:v>12.896108</c:v>
                </c:pt>
                <c:pt idx="3">
                  <c:v>12.800338</c:v>
                </c:pt>
                <c:pt idx="4">
                  <c:v>14.649140000000001</c:v>
                </c:pt>
                <c:pt idx="5">
                  <c:v>16.558475999999999</c:v>
                </c:pt>
                <c:pt idx="6">
                  <c:v>22.736273000000001</c:v>
                </c:pt>
                <c:pt idx="7">
                  <c:v>33.55856</c:v>
                </c:pt>
                <c:pt idx="8">
                  <c:v>34.55856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BE3-4E07-AB7B-D899D9F8DA38}"/>
            </c:ext>
          </c:extLst>
        </c:ser>
        <c:gapWidth val="50"/>
        <c:overlap val="-27"/>
        <c:axId val="247601408"/>
        <c:axId val="247718656"/>
      </c:barChart>
      <c:catAx>
        <c:axId val="2476014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47718656"/>
        <c:crosses val="autoZero"/>
        <c:auto val="1"/>
        <c:lblAlgn val="ctr"/>
        <c:lblOffset val="100"/>
      </c:catAx>
      <c:valAx>
        <c:axId val="247718656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24760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style val="8"/>
  <c:chart>
    <c:autoTitleDeleted val="1"/>
    <c:plotArea>
      <c:layout>
        <c:manualLayout>
          <c:layoutTarget val="inner"/>
          <c:xMode val="edge"/>
          <c:yMode val="edge"/>
          <c:x val="1.8572114176625201E-2"/>
          <c:y val="0.10532290010117699"/>
          <c:w val="0.96285577164675062"/>
          <c:h val="0.66795784131267044"/>
        </c:manualLayout>
      </c:layout>
      <c:barChart>
        <c:barDir val="col"/>
        <c:grouping val="stacked"/>
        <c:ser>
          <c:idx val="1"/>
          <c:order val="0"/>
          <c:tx>
            <c:strRef>
              <c:f>Sexo!$A$26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chemeClr val="accent1"/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Sexo!$B$2:$F$2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Sexo!$B$26:$F$26</c:f>
              <c:numCache>
                <c:formatCode>_ * #,##0_ ;_ * \-#,##0_ ;_ * "-"??_ ;_ @_ </c:formatCode>
                <c:ptCount val="5"/>
                <c:pt idx="0">
                  <c:v>2025302</c:v>
                </c:pt>
                <c:pt idx="1">
                  <c:v>2057325</c:v>
                </c:pt>
                <c:pt idx="2">
                  <c:v>2089215</c:v>
                </c:pt>
                <c:pt idx="3">
                  <c:v>2120943</c:v>
                </c:pt>
                <c:pt idx="4">
                  <c:v>2152493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6E-448D-A57E-C4FA501A9D35}"/>
            </c:ext>
          </c:extLst>
        </c:ser>
        <c:ser>
          <c:idx val="2"/>
          <c:order val="1"/>
          <c:tx>
            <c:strRef>
              <c:f>Sexo!$A$27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Sexo!$B$2:$F$2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Sexo!$B$27:$F$27</c:f>
              <c:numCache>
                <c:formatCode>_ * #,##0_ ;_ * \-#,##0_ ;_ * "-"??_ ;_ @_ </c:formatCode>
                <c:ptCount val="5"/>
                <c:pt idx="0">
                  <c:v>1999627</c:v>
                </c:pt>
                <c:pt idx="1">
                  <c:v>2028764</c:v>
                </c:pt>
                <c:pt idx="2">
                  <c:v>2057781</c:v>
                </c:pt>
                <c:pt idx="3">
                  <c:v>2086667</c:v>
                </c:pt>
                <c:pt idx="4">
                  <c:v>2115400</c:v>
                </c:pt>
              </c:numCache>
            </c:numRef>
          </c:val>
        </c:ser>
        <c:gapWidth val="50"/>
        <c:overlap val="100"/>
        <c:axId val="90700416"/>
        <c:axId val="90703744"/>
      </c:barChart>
      <c:lineChart>
        <c:grouping val="standard"/>
        <c:ser>
          <c:idx val="0"/>
          <c:order val="2"/>
          <c:tx>
            <c:strRef>
              <c:f>Sexo!$A$28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accent1">
                  <a:alpha val="0"/>
                </a:schemeClr>
              </a:solidFill>
            </a:ln>
          </c:spPr>
          <c:marker>
            <c:symbol val="circle"/>
            <c:size val="5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Sexo!$B$2:$F$2</c:f>
              <c:strCach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2018*</c:v>
                </c:pt>
              </c:strCache>
            </c:strRef>
          </c:cat>
          <c:val>
            <c:numRef>
              <c:f>Sexo!$B$28:$F$28</c:f>
              <c:numCache>
                <c:formatCode>#,##0</c:formatCode>
                <c:ptCount val="5"/>
                <c:pt idx="0">
                  <c:v>4024929</c:v>
                </c:pt>
                <c:pt idx="1">
                  <c:v>4086089</c:v>
                </c:pt>
                <c:pt idx="2">
                  <c:v>4146996</c:v>
                </c:pt>
                <c:pt idx="3">
                  <c:v>4207610</c:v>
                </c:pt>
                <c:pt idx="4">
                  <c:v>4267893</c:v>
                </c:pt>
              </c:numCache>
            </c:numRef>
          </c:val>
        </c:ser>
        <c:marker val="1"/>
        <c:axId val="90700416"/>
        <c:axId val="90703744"/>
      </c:lineChart>
      <c:catAx>
        <c:axId val="907004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90703744"/>
        <c:crosses val="autoZero"/>
        <c:auto val="1"/>
        <c:lblAlgn val="ctr"/>
        <c:lblOffset val="100"/>
      </c:catAx>
      <c:valAx>
        <c:axId val="90703744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90700416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lang="es-ES"/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917232895630147E-2"/>
          <c:y val="9.1361207448312762E-2"/>
          <c:w val="0.96313387890970259"/>
          <c:h val="0.65106053282165111"/>
        </c:manualLayout>
      </c:layout>
      <c:barChart>
        <c:barDir val="col"/>
        <c:grouping val="stacked"/>
        <c:ser>
          <c:idx val="1"/>
          <c:order val="1"/>
          <c:tx>
            <c:strRef>
              <c:f>Empleo!$L$9</c:f>
              <c:strCache>
                <c:ptCount val="1"/>
                <c:pt idx="0">
                  <c:v>Tasa de Empleo adecuado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dLbls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Empleo!$L$13:$L$21</c:f>
              <c:numCache>
                <c:formatCode>0.0%</c:formatCode>
                <c:ptCount val="9"/>
                <c:pt idx="0">
                  <c:v>0.50245975099947771</c:v>
                </c:pt>
                <c:pt idx="1">
                  <c:v>0.50770209821133649</c:v>
                </c:pt>
                <c:pt idx="2">
                  <c:v>0.5331994198242217</c:v>
                </c:pt>
                <c:pt idx="3">
                  <c:v>0.52491637360675858</c:v>
                </c:pt>
                <c:pt idx="4">
                  <c:v>0.53313064471953653</c:v>
                </c:pt>
                <c:pt idx="5">
                  <c:v>0.51751323425009976</c:v>
                </c:pt>
                <c:pt idx="6">
                  <c:v>0.43890663309832839</c:v>
                </c:pt>
                <c:pt idx="7">
                  <c:v>0.46153826908828077</c:v>
                </c:pt>
                <c:pt idx="8">
                  <c:v>0.45987409632760495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Empleo!$L$10:$L$21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1F-4B29-9CE3-A05829912510}"/>
            </c:ext>
          </c:extLst>
        </c:ser>
        <c:ser>
          <c:idx val="3"/>
          <c:order val="2"/>
          <c:tx>
            <c:strRef>
              <c:f>Empleo!$N$9</c:f>
              <c:strCache>
                <c:ptCount val="1"/>
                <c:pt idx="0">
                  <c:v>Tasa de Empleo Inadecuado</c:v>
                </c:pt>
              </c:strCache>
            </c:strRef>
          </c:tx>
          <c:spPr>
            <a:solidFill>
              <a:srgbClr val="5B9BD5">
                <a:lumMod val="20000"/>
                <a:lumOff val="80000"/>
              </a:srgb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Empleo!$N$13:$N$21</c:f>
              <c:numCache>
                <c:formatCode>0.0%</c:formatCode>
                <c:ptCount val="9"/>
                <c:pt idx="0">
                  <c:v>0.42665694797903453</c:v>
                </c:pt>
                <c:pt idx="1">
                  <c:v>0.42530494228093524</c:v>
                </c:pt>
                <c:pt idx="2">
                  <c:v>0.3976219033744316</c:v>
                </c:pt>
                <c:pt idx="3">
                  <c:v>0.41952959147450797</c:v>
                </c:pt>
                <c:pt idx="4">
                  <c:v>0.42052034937342592</c:v>
                </c:pt>
                <c:pt idx="5">
                  <c:v>0.42714527869282576</c:v>
                </c:pt>
                <c:pt idx="6">
                  <c:v>0.4965493462847011</c:v>
                </c:pt>
                <c:pt idx="7">
                  <c:v>0.48645862138023782</c:v>
                </c:pt>
                <c:pt idx="8">
                  <c:v>0.48715689660295192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Empleo!$N$10:$N$21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D29-41ED-9DF0-939C412613FF}"/>
            </c:ext>
          </c:extLst>
        </c:ser>
        <c:ser>
          <c:idx val="2"/>
          <c:order val="3"/>
          <c:tx>
            <c:strRef>
              <c:f>Empleo!$M$9</c:f>
              <c:strCache>
                <c:ptCount val="1"/>
                <c:pt idx="0">
                  <c:v>Tasa de Empleo no Clasificado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Empleo!$M$13:$M$21</c:f>
              <c:numCache>
                <c:formatCode>0.0%</c:formatCode>
                <c:ptCount val="9"/>
                <c:pt idx="0">
                  <c:v>3.5723855890862134E-3</c:v>
                </c:pt>
                <c:pt idx="1">
                  <c:v>7.0747261034661262E-3</c:v>
                </c:pt>
                <c:pt idx="2">
                  <c:v>1.4067922454813421E-2</c:v>
                </c:pt>
                <c:pt idx="3">
                  <c:v>1.0546603079840513E-3</c:v>
                </c:pt>
                <c:pt idx="4">
                  <c:v>0</c:v>
                </c:pt>
                <c:pt idx="5">
                  <c:v>3.1612687706673356E-3</c:v>
                </c:pt>
                <c:pt idx="6">
                  <c:v>7.5867913695652702E-4</c:v>
                </c:pt>
                <c:pt idx="7">
                  <c:v>2.3979397911045594E-3</c:v>
                </c:pt>
                <c:pt idx="8">
                  <c:v>3.6649411475372005E-3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Empleo!$M$10:$M$21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B1F-4B29-9CE3-A05829912510}"/>
            </c:ext>
          </c:extLst>
        </c:ser>
        <c:gapWidth val="33"/>
        <c:overlap val="100"/>
        <c:axId val="98120832"/>
        <c:axId val="98122752"/>
      </c:barChart>
      <c:lineChart>
        <c:grouping val="standard"/>
        <c:ser>
          <c:idx val="0"/>
          <c:order val="0"/>
          <c:tx>
            <c:strRef>
              <c:f>Empleo!$K$9</c:f>
              <c:strCache>
                <c:ptCount val="1"/>
                <c:pt idx="0">
                  <c:v>Tasa de Empleo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solidFill>
                <a:schemeClr val="lt1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Empleo!$K$13:$K$21</c:f>
              <c:numCache>
                <c:formatCode>0.0%</c:formatCode>
                <c:ptCount val="9"/>
                <c:pt idx="0">
                  <c:v>0.93268908456759891</c:v>
                </c:pt>
                <c:pt idx="1">
                  <c:v>0.94008176659573761</c:v>
                </c:pt>
                <c:pt idx="2">
                  <c:v>0.94488924565346466</c:v>
                </c:pt>
                <c:pt idx="3">
                  <c:v>0.9455006253892535</c:v>
                </c:pt>
                <c:pt idx="4">
                  <c:v>0.9536509940929635</c:v>
                </c:pt>
                <c:pt idx="5">
                  <c:v>0.9478197817135936</c:v>
                </c:pt>
                <c:pt idx="6">
                  <c:v>0.93621465851998564</c:v>
                </c:pt>
                <c:pt idx="7">
                  <c:v>0.9503948302596209</c:v>
                </c:pt>
                <c:pt idx="8">
                  <c:v>0.95069593407809416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Empleo!$K$10:$K$21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1F-4B29-9CE3-A05829912510}"/>
            </c:ext>
          </c:extLst>
        </c:ser>
        <c:marker val="1"/>
        <c:axId val="100040064"/>
        <c:axId val="100037760"/>
      </c:lineChart>
      <c:catAx>
        <c:axId val="981208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8122752"/>
        <c:crosses val="autoZero"/>
        <c:auto val="1"/>
        <c:lblAlgn val="ctr"/>
        <c:lblOffset val="100"/>
      </c:catAx>
      <c:valAx>
        <c:axId val="98122752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98120832"/>
        <c:crosses val="autoZero"/>
        <c:crossBetween val="between"/>
      </c:valAx>
      <c:valAx>
        <c:axId val="100037760"/>
        <c:scaling>
          <c:orientation val="minMax"/>
        </c:scaling>
        <c:delete val="1"/>
        <c:axPos val="r"/>
        <c:numFmt formatCode="0.0%" sourceLinked="1"/>
        <c:tickLblPos val="nextTo"/>
        <c:crossAx val="100040064"/>
        <c:crosses val="max"/>
        <c:crossBetween val="between"/>
      </c:valAx>
      <c:catAx>
        <c:axId val="100040064"/>
        <c:scaling>
          <c:orientation val="minMax"/>
        </c:scaling>
        <c:delete val="1"/>
        <c:axPos val="b"/>
        <c:numFmt formatCode="General" sourceLinked="1"/>
        <c:tickLblPos val="nextTo"/>
        <c:crossAx val="10003776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3033587077275161E-2"/>
          <c:y val="0.91663215002503351"/>
          <c:w val="0.89999994868676603"/>
          <c:h val="8.3367849974966546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2"/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rgbClr val="FF4F4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Empleo!$J$13:$J$21</c:f>
              <c:numCache>
                <c:formatCode>0.0%</c:formatCode>
                <c:ptCount val="9"/>
                <c:pt idx="0">
                  <c:v>6.7310915432399823E-2</c:v>
                </c:pt>
                <c:pt idx="1">
                  <c:v>5.9918233404263201E-2</c:v>
                </c:pt>
                <c:pt idx="2">
                  <c:v>5.5110754346534001E-2</c:v>
                </c:pt>
                <c:pt idx="3">
                  <c:v>5.4499374610750037E-2</c:v>
                </c:pt>
                <c:pt idx="4">
                  <c:v>4.6349005907037888E-2</c:v>
                </c:pt>
                <c:pt idx="5">
                  <c:v>5.2180218286408925E-2</c:v>
                </c:pt>
                <c:pt idx="6">
                  <c:v>6.3785341480013899E-2</c:v>
                </c:pt>
                <c:pt idx="7">
                  <c:v>4.9605169740377666E-2</c:v>
                </c:pt>
                <c:pt idx="8">
                  <c:v>4.9304065921906712E-2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Empleo!$J$10:$J$21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A8-4875-A6B4-D691FB50F1BA}"/>
            </c:ext>
          </c:extLst>
        </c:ser>
        <c:gapWidth val="50"/>
        <c:overlap val="-27"/>
        <c:axId val="109934464"/>
        <c:axId val="113492736"/>
      </c:barChart>
      <c:catAx>
        <c:axId val="1099344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3492736"/>
        <c:crosses val="autoZero"/>
        <c:auto val="1"/>
        <c:lblAlgn val="ctr"/>
        <c:lblOffset val="100"/>
      </c:catAx>
      <c:valAx>
        <c:axId val="113492736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0993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autoTitleDeleted val="1"/>
    <c:plotArea>
      <c:layout>
        <c:manualLayout>
          <c:layoutTarget val="inner"/>
          <c:xMode val="edge"/>
          <c:yMode val="edge"/>
          <c:x val="2.6666666666666672E-2"/>
          <c:y val="5.8437039099807131E-2"/>
          <c:w val="0.9633333333333336"/>
          <c:h val="0.80239307886232136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Empleo!$O$13:$O$21</c:f>
              <c:numCache>
                <c:formatCode>0.0%</c:formatCode>
                <c:ptCount val="9"/>
                <c:pt idx="0">
                  <c:v>0.16659137931902596</c:v>
                </c:pt>
                <c:pt idx="1">
                  <c:v>0.13032453467997868</c:v>
                </c:pt>
                <c:pt idx="2">
                  <c:v>0.12096285384346575</c:v>
                </c:pt>
                <c:pt idx="3">
                  <c:v>0.11976732426706757</c:v>
                </c:pt>
                <c:pt idx="4">
                  <c:v>0.15515109305573421</c:v>
                </c:pt>
                <c:pt idx="5">
                  <c:v>0.15554289005184707</c:v>
                </c:pt>
                <c:pt idx="6">
                  <c:v>0.23304138973554844</c:v>
                </c:pt>
                <c:pt idx="7">
                  <c:v>0.22486666814379822</c:v>
                </c:pt>
                <c:pt idx="8">
                  <c:v>0.22829963068107179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Empleo!$O$10:$O$21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B2-462F-B46E-03F3708007CC}"/>
            </c:ext>
          </c:extLst>
        </c:ser>
        <c:gapWidth val="50"/>
        <c:overlap val="-27"/>
        <c:axId val="132238720"/>
        <c:axId val="135476736"/>
      </c:barChart>
      <c:catAx>
        <c:axId val="1322387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35476736"/>
        <c:crosses val="autoZero"/>
        <c:auto val="1"/>
        <c:lblAlgn val="ctr"/>
        <c:lblOffset val="100"/>
      </c:catAx>
      <c:valAx>
        <c:axId val="135476736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3223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autoTitleDeleted val="1"/>
    <c:plotArea>
      <c:layout>
        <c:manualLayout>
          <c:layoutTarget val="inner"/>
          <c:xMode val="edge"/>
          <c:yMode val="edge"/>
          <c:x val="2.407758210499044E-2"/>
          <c:y val="6.3376016668359857E-3"/>
          <c:w val="0.94620884910925451"/>
          <c:h val="0.78328807842987769"/>
        </c:manualLayout>
      </c:layout>
      <c:barChart>
        <c:barDir val="col"/>
        <c:grouping val="clustered"/>
        <c:ser>
          <c:idx val="0"/>
          <c:order val="0"/>
          <c:tx>
            <c:strRef>
              <c:f>'VAB provincial'!$A$53</c:f>
              <c:strCache>
                <c:ptCount val="1"/>
                <c:pt idx="0">
                  <c:v>VAB Provincial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'VAB provincial'!$F$35:$N$35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provincial'!$C$35:$N$35</c15:sqref>
                  </c15:fullRef>
                </c:ext>
              </c:extLst>
            </c:strRef>
          </c:cat>
          <c:val>
            <c:numRef>
              <c:f>'VAB provincial'!$F$53:$N$53</c:f>
              <c:numCache>
                <c:formatCode>#,###,</c:formatCode>
                <c:ptCount val="9"/>
                <c:pt idx="0">
                  <c:v>17222083.232694592</c:v>
                </c:pt>
                <c:pt idx="1">
                  <c:v>18354821.661376838</c:v>
                </c:pt>
                <c:pt idx="2">
                  <c:v>20439778.35702005</c:v>
                </c:pt>
                <c:pt idx="3">
                  <c:v>22763860.035064951</c:v>
                </c:pt>
                <c:pt idx="4">
                  <c:v>24749658.195496395</c:v>
                </c:pt>
                <c:pt idx="5">
                  <c:v>24409212.932998978</c:v>
                </c:pt>
                <c:pt idx="6">
                  <c:v>24970219.738038015</c:v>
                </c:pt>
                <c:pt idx="7">
                  <c:v>26095150.308814891</c:v>
                </c:pt>
                <c:pt idx="8">
                  <c:v>27269432.072711546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provincial'!$C$53:$N$53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95-44F1-9A69-C5BC46B0E6C3}"/>
            </c:ext>
          </c:extLst>
        </c:ser>
        <c:gapWidth val="75"/>
        <c:overlap val="-25"/>
        <c:axId val="153544192"/>
        <c:axId val="163849344"/>
      </c:barChart>
      <c:lineChart>
        <c:grouping val="standard"/>
        <c:ser>
          <c:idx val="1"/>
          <c:order val="1"/>
          <c:tx>
            <c:strRef>
              <c:f>'VAB provincial'!$A$54</c:f>
              <c:strCache>
                <c:ptCount val="1"/>
                <c:pt idx="0">
                  <c:v>Participación VAB provincial en el PIB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'VAB provincial'!$F$35:$K$35</c:f>
              <c:numCache>
                <c:formatCode>General</c:formatCode>
                <c:ptCount val="6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provincial'!$C$35:$K$35</c15:sqref>
                  </c15:fullRef>
                </c:ext>
              </c:extLst>
            </c:numRef>
          </c:cat>
          <c:val>
            <c:numRef>
              <c:f>'VAB provincial'!$F$54:$N$54</c:f>
              <c:numCache>
                <c:formatCode>0%</c:formatCode>
                <c:ptCount val="9"/>
                <c:pt idx="0">
                  <c:v>0.24760250683020041</c:v>
                </c:pt>
                <c:pt idx="1">
                  <c:v>0.23152868366631621</c:v>
                </c:pt>
                <c:pt idx="2">
                  <c:v>0.2332684624320327</c:v>
                </c:pt>
                <c:pt idx="3">
                  <c:v>0.23929298469434179</c:v>
                </c:pt>
                <c:pt idx="4">
                  <c:v>0.24329647940901755</c:v>
                </c:pt>
                <c:pt idx="5">
                  <c:v>0.24583663278519396</c:v>
                </c:pt>
                <c:pt idx="6">
                  <c:v>0.25321178360038077</c:v>
                </c:pt>
                <c:pt idx="7">
                  <c:v>0.25321178360038077</c:v>
                </c:pt>
                <c:pt idx="8">
                  <c:v>0.25321178360038077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provincial'!$C$54:$N$54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395-44F1-9A69-C5BC46B0E6C3}"/>
            </c:ext>
          </c:extLst>
        </c:ser>
        <c:marker val="1"/>
        <c:axId val="168871040"/>
        <c:axId val="163851264"/>
      </c:lineChart>
      <c:catAx>
        <c:axId val="1535441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63849344"/>
        <c:crosses val="autoZero"/>
        <c:auto val="1"/>
        <c:lblAlgn val="ctr"/>
        <c:lblOffset val="100"/>
      </c:catAx>
      <c:valAx>
        <c:axId val="163849344"/>
        <c:scaling>
          <c:orientation val="minMax"/>
        </c:scaling>
        <c:axPos val="l"/>
        <c:numFmt formatCode="#,###," sourceLinked="1"/>
        <c:tickLblPos val="nextTo"/>
        <c:spPr>
          <a:noFill/>
          <a:ln w="9525">
            <a:noFill/>
          </a:ln>
          <a:effectLst/>
        </c:spPr>
        <c:txPr>
          <a:bodyPr rot="-60000000" vert="horz"/>
          <a:lstStyle/>
          <a:p>
            <a:pPr>
              <a:defRPr lang="es-ES" sz="700">
                <a:solidFill>
                  <a:schemeClr val="bg1"/>
                </a:solidFill>
              </a:defRPr>
            </a:pPr>
            <a:endParaRPr lang="es-EC"/>
          </a:p>
        </c:txPr>
        <c:crossAx val="153544192"/>
        <c:crosses val="autoZero"/>
        <c:crossBetween val="between"/>
      </c:valAx>
      <c:valAx>
        <c:axId val="163851264"/>
        <c:scaling>
          <c:orientation val="minMax"/>
          <c:max val="0.26500000000000001"/>
          <c:min val="0.22500000000000003"/>
        </c:scaling>
        <c:axPos val="r"/>
        <c:numFmt formatCode="0%" sourceLinked="1"/>
        <c:maj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es-ES" sz="900">
                <a:solidFill>
                  <a:schemeClr val="bg1"/>
                </a:solidFill>
              </a:defRPr>
            </a:pPr>
            <a:endParaRPr lang="es-EC"/>
          </a:p>
        </c:txPr>
        <c:crossAx val="168871040"/>
        <c:crosses val="max"/>
        <c:crossBetween val="between"/>
      </c:valAx>
      <c:catAx>
        <c:axId val="168871040"/>
        <c:scaling>
          <c:orientation val="minMax"/>
        </c:scaling>
        <c:delete val="1"/>
        <c:axPos val="b"/>
        <c:numFmt formatCode="General" sourceLinked="1"/>
        <c:tickLblPos val="nextTo"/>
        <c:crossAx val="163851264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835512440246496E-2"/>
          <c:y val="0.89039686334812462"/>
          <c:w val="0.93668238752040334"/>
          <c:h val="9.1662660016803177E-2"/>
        </c:manualLayout>
      </c:layout>
      <c:txPr>
        <a:bodyPr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autoTitleDeleted val="1"/>
    <c:plotArea>
      <c:layout>
        <c:manualLayout>
          <c:layoutTarget val="inner"/>
          <c:xMode val="edge"/>
          <c:yMode val="edge"/>
          <c:x val="0.13948934693779896"/>
          <c:y val="3.3238004525792786E-2"/>
          <c:w val="0.8605106530622012"/>
          <c:h val="0.77290348413242493"/>
        </c:manualLayout>
      </c:layout>
      <c:barChart>
        <c:barDir val="bar"/>
        <c:grouping val="stacked"/>
        <c:ser>
          <c:idx val="1"/>
          <c:order val="0"/>
          <c:tx>
            <c:strRef>
              <c:f>'VAB provincial'!$B$62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provincial'!$F$62:$N$62</c:f>
              <c:numCache>
                <c:formatCode>0%</c:formatCode>
                <c:ptCount val="9"/>
                <c:pt idx="0">
                  <c:v>0.18909004137262275</c:v>
                </c:pt>
                <c:pt idx="1">
                  <c:v>0.19245352472996688</c:v>
                </c:pt>
                <c:pt idx="2">
                  <c:v>0.19969950364412151</c:v>
                </c:pt>
                <c:pt idx="3">
                  <c:v>0.2100638016034862</c:v>
                </c:pt>
                <c:pt idx="4">
                  <c:v>0.23447239287679394</c:v>
                </c:pt>
                <c:pt idx="5">
                  <c:v>0.22336319002454072</c:v>
                </c:pt>
                <c:pt idx="6">
                  <c:v>0.2206372371142537</c:v>
                </c:pt>
                <c:pt idx="7">
                  <c:v>0.22213415540476858</c:v>
                </c:pt>
                <c:pt idx="8">
                  <c:v>0.22515174385508918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provincial'!$C$62:$N$62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2-4C7F-8478-51A27BF40330}"/>
            </c:ext>
          </c:extLst>
        </c:ser>
        <c:ser>
          <c:idx val="2"/>
          <c:order val="1"/>
          <c:tx>
            <c:strRef>
              <c:f>'VAB provincial'!$B$63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>
                    <a:solidFill>
                      <a:schemeClr val="bg1"/>
                    </a:solidFill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provincial'!$F$63:$N$63</c:f>
              <c:numCache>
                <c:formatCode>0%</c:formatCode>
                <c:ptCount val="9"/>
                <c:pt idx="0">
                  <c:v>9.783441736206018E-2</c:v>
                </c:pt>
                <c:pt idx="1">
                  <c:v>0.12652391845111322</c:v>
                </c:pt>
                <c:pt idx="2">
                  <c:v>0.11692832452427342</c:v>
                </c:pt>
                <c:pt idx="3">
                  <c:v>0.12416115440508894</c:v>
                </c:pt>
                <c:pt idx="4">
                  <c:v>0.11556552765689558</c:v>
                </c:pt>
                <c:pt idx="5">
                  <c:v>0.1232928692958826</c:v>
                </c:pt>
                <c:pt idx="6">
                  <c:v>0.13007024274974907</c:v>
                </c:pt>
                <c:pt idx="7">
                  <c:v>0.12327244852690407</c:v>
                </c:pt>
                <c:pt idx="8">
                  <c:v>0.12305027205735784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provincial'!$C$63:$N$63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D2-4C7F-8478-51A27BF40330}"/>
            </c:ext>
          </c:extLst>
        </c:ser>
        <c:ser>
          <c:idx val="3"/>
          <c:order val="2"/>
          <c:tx>
            <c:strRef>
              <c:f>'VAB provincial'!$B$64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provincial'!$F$64:$N$64</c:f>
              <c:numCache>
                <c:formatCode>0%</c:formatCode>
                <c:ptCount val="9"/>
                <c:pt idx="0">
                  <c:v>0.13534208143433646</c:v>
                </c:pt>
                <c:pt idx="1">
                  <c:v>0.14817271842434562</c:v>
                </c:pt>
                <c:pt idx="2">
                  <c:v>0.14612604114409344</c:v>
                </c:pt>
                <c:pt idx="3">
                  <c:v>0.14101909982977734</c:v>
                </c:pt>
                <c:pt idx="4">
                  <c:v>0.13497730193356425</c:v>
                </c:pt>
                <c:pt idx="5">
                  <c:v>0.13335273194970268</c:v>
                </c:pt>
                <c:pt idx="6">
                  <c:v>0.12708395572582681</c:v>
                </c:pt>
                <c:pt idx="7">
                  <c:v>0.13410827235971767</c:v>
                </c:pt>
                <c:pt idx="8">
                  <c:v>0.1323805654922029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provincial'!$C$64:$N$64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D2-4C7F-8478-51A27BF40330}"/>
            </c:ext>
          </c:extLst>
        </c:ser>
        <c:ser>
          <c:idx val="4"/>
          <c:order val="3"/>
          <c:tx>
            <c:strRef>
              <c:f>'VAB provincial'!$B$65</c:f>
              <c:strCache>
                <c:ptCount val="1"/>
                <c:pt idx="0">
                  <c:v>Enseñanza y salud</c:v>
                </c:pt>
              </c:strCache>
            </c:strRef>
          </c:tx>
          <c:spPr>
            <a:solidFill>
              <a:srgbClr val="B1A0C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provincial'!$F$65:$N$65</c:f>
              <c:numCache>
                <c:formatCode>0%</c:formatCode>
                <c:ptCount val="9"/>
                <c:pt idx="0">
                  <c:v>8.7257504935607424E-2</c:v>
                </c:pt>
                <c:pt idx="1">
                  <c:v>8.5942567845910686E-2</c:v>
                </c:pt>
                <c:pt idx="2">
                  <c:v>8.7700676783057568E-2</c:v>
                </c:pt>
                <c:pt idx="3">
                  <c:v>8.7909163027766843E-2</c:v>
                </c:pt>
                <c:pt idx="4">
                  <c:v>8.5592443737779675E-2</c:v>
                </c:pt>
                <c:pt idx="5">
                  <c:v>8.6028467615415327E-2</c:v>
                </c:pt>
                <c:pt idx="6">
                  <c:v>8.8597271525297283E-2</c:v>
                </c:pt>
                <c:pt idx="7">
                  <c:v>8.7031836476564692E-2</c:v>
                </c:pt>
                <c:pt idx="8">
                  <c:v>8.6812504838764182E-2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provincial'!$C$65:$N$65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3D2-4C7F-8478-51A27BF40330}"/>
            </c:ext>
          </c:extLst>
        </c:ser>
        <c:ser>
          <c:idx val="5"/>
          <c:order val="4"/>
          <c:tx>
            <c:strRef>
              <c:f>'VAB provincial'!$B$66</c:f>
              <c:strCache>
                <c:ptCount val="1"/>
                <c:pt idx="0">
                  <c:v>Actividades profesionales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provincial'!$F$66:$N$66</c:f>
              <c:numCache>
                <c:formatCode>0%</c:formatCode>
                <c:ptCount val="9"/>
                <c:pt idx="0">
                  <c:v>7.3074847424893272E-2</c:v>
                </c:pt>
                <c:pt idx="1">
                  <c:v>7.8750553027240586E-2</c:v>
                </c:pt>
                <c:pt idx="2">
                  <c:v>8.2435094096701494E-2</c:v>
                </c:pt>
                <c:pt idx="3">
                  <c:v>9.0224235175488457E-2</c:v>
                </c:pt>
                <c:pt idx="4">
                  <c:v>8.3960315624665244E-2</c:v>
                </c:pt>
                <c:pt idx="5">
                  <c:v>8.6202916610835886E-2</c:v>
                </c:pt>
                <c:pt idx="6">
                  <c:v>8.2588166854091025E-2</c:v>
                </c:pt>
                <c:pt idx="7">
                  <c:v>8.5743908566270219E-2</c:v>
                </c:pt>
                <c:pt idx="8">
                  <c:v>8.4623826913965597E-2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provincial'!$C$66:$N$66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D2-4C7F-8478-51A27BF40330}"/>
            </c:ext>
          </c:extLst>
        </c:ser>
        <c:ser>
          <c:idx val="0"/>
          <c:order val="5"/>
          <c:tx>
            <c:strRef>
              <c:f>'VAB provincial'!$B$81</c:f>
              <c:strCache>
                <c:ptCount val="1"/>
                <c:pt idx="0">
                  <c:v>Otros sectores 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provincial'!$F$79:$N$79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1.0000000000000002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provincial'!$C$79:$N$79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D2-4C7F-8478-51A27BF40330}"/>
            </c:ext>
          </c:extLst>
        </c:ser>
        <c:gapWidth val="40"/>
        <c:overlap val="100"/>
        <c:axId val="169117568"/>
        <c:axId val="16911910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6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'VAB provincial'!$B$67</c15:sqref>
                        </c15:formulaRef>
                      </c:ext>
                    </c:extLst>
                    <c:strCache>
                      <c:ptCount val="1"/>
                      <c:pt idx="0">
                        <c:v>Otros Servicios</c:v>
                      </c:pt>
                    </c:strCache>
                  </c:strRef>
                </c:tx>
                <c:spPr>
                  <a:solidFill>
                    <a:srgbClr val="B1A0C7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'VAB provincial'!$C$67:$K$67</c15:sqref>
                        </c15:fullRef>
                        <c15:formulaRef>
                          <c15:sqref>'VAB provincial'!$F$67:$K$67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0.12549472947451101</c:v>
                      </c:pt>
                      <c:pt idx="1">
                        <c:v>8.1541804709914026E-2</c:v>
                      </c:pt>
                      <c:pt idx="2">
                        <c:v>7.2694559799108632E-2</c:v>
                      </c:pt>
                      <c:pt idx="3">
                        <c:v>7.1153739201222824E-2</c:v>
                      </c:pt>
                      <c:pt idx="4">
                        <c:v>7.5607849915768438E-2</c:v>
                      </c:pt>
                      <c:pt idx="5">
                        <c:v>8.2925232240046595E-2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93D2-4C7F-8478-51A27BF40330}"/>
                  </c:ext>
                </c:extLst>
              </c15:ser>
            </c15:filteredBarSeries>
            <c15:filteredBarSeries>
              <c15:ser>
                <c:idx val="7"/>
                <c:order val="6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provincial'!$B$68</c15:sqref>
                        </c15:formulaRef>
                      </c:ext>
                    </c:extLst>
                    <c:strCache>
                      <c:ptCount val="1"/>
                      <c:pt idx="0">
                        <c:v>Agricultura, ganaderia, caza y silvicultura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wrap="square" lIns="38100" tIns="19050" rIns="38100" bIns="19050" anchor="ctr">
                      <a:spAutoFit/>
                    </a:bodyPr>
                    <a:lstStyle/>
                    <a:p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provincial'!$C$68:$K$68</c15:sqref>
                        </c15:fullRef>
                        <c15:formulaRef>
                          <c15:sqref>'VAB provincial'!$F$68:$K$68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6.5147463450666646E-2</c:v>
                      </c:pt>
                      <c:pt idx="1">
                        <c:v>6.8686027060807217E-2</c:v>
                      </c:pt>
                      <c:pt idx="2">
                        <c:v>6.307148077294368E-2</c:v>
                      </c:pt>
                      <c:pt idx="3">
                        <c:v>6.409474719896896E-2</c:v>
                      </c:pt>
                      <c:pt idx="4">
                        <c:v>6.3576990496055238E-2</c:v>
                      </c:pt>
                      <c:pt idx="5">
                        <c:v>6.8493152362932005E-2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6-93D2-4C7F-8478-51A27BF40330}"/>
                  </c:ext>
                </c:extLst>
              </c15:ser>
            </c15:filteredBarSeries>
            <c15:filteredBarSeries>
              <c15:ser>
                <c:idx val="8"/>
                <c:order val="7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provincial'!$B$69</c15:sqref>
                        </c15:formulaRef>
                      </c:ext>
                    </c:extLst>
                    <c:strCache>
                      <c:ptCount val="1"/>
                      <c:pt idx="0">
                        <c:v>Transporte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provincial'!$C$69:$K$69</c15:sqref>
                        </c15:fullRef>
                        <c15:formulaRef>
                          <c15:sqref>'VAB provincial'!$F$69:$K$69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5.38651901643546E-2</c:v>
                      </c:pt>
                      <c:pt idx="1">
                        <c:v>4.0325389824598677E-2</c:v>
                      </c:pt>
                      <c:pt idx="2">
                        <c:v>4.8844640252395523E-2</c:v>
                      </c:pt>
                      <c:pt idx="3">
                        <c:v>4.627298074625396E-2</c:v>
                      </c:pt>
                      <c:pt idx="4">
                        <c:v>3.3680617024642798E-2</c:v>
                      </c:pt>
                      <c:pt idx="5">
                        <c:v>3.860201602084648E-2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8-93D2-4C7F-8478-51A27BF40330}"/>
                  </c:ext>
                </c:extLst>
              </c15:ser>
            </c15:filteredBarSeries>
            <c15:filteredBarSeries>
              <c15:ser>
                <c:idx val="9"/>
                <c:order val="8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provincial'!$B$70</c15:sqref>
                        </c15:formulaRef>
                      </c:ext>
                    </c:extLst>
                    <c:strCache>
                      <c:ptCount val="1"/>
                      <c:pt idx="0">
                        <c:v>Actividades de servicios financieros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provincial'!$C$70:$K$70</c15:sqref>
                        </c15:fullRef>
                        <c15:formulaRef>
                          <c15:sqref>'VAB provincial'!$F$70:$K$70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2.8347978371726503E-2</c:v>
                      </c:pt>
                      <c:pt idx="1">
                        <c:v>3.2769339370954255E-2</c:v>
                      </c:pt>
                      <c:pt idx="2">
                        <c:v>3.6244248701112154E-2</c:v>
                      </c:pt>
                      <c:pt idx="3">
                        <c:v>2.8415516337052308E-2</c:v>
                      </c:pt>
                      <c:pt idx="4">
                        <c:v>3.1116321889855983E-2</c:v>
                      </c:pt>
                      <c:pt idx="5">
                        <c:v>2.976606323519854E-2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9-93D2-4C7F-8478-51A27BF40330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provincial'!$B$71</c15:sqref>
                        </c15:formulaRef>
                      </c:ext>
                    </c:extLst>
                    <c:strCache>
                      <c:ptCount val="1"/>
                      <c:pt idx="0">
                        <c:v>Administración pública, defensa; planes de seguridad social obligatoria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provincial'!$C$71:$K$71</c15:sqref>
                        </c15:fullRef>
                        <c15:formulaRef>
                          <c15:sqref>'VAB provincial'!$F$71:$K$71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5.038813552122344E-2</c:v>
                      </c:pt>
                      <c:pt idx="1">
                        <c:v>4.7782651887830763E-2</c:v>
                      </c:pt>
                      <c:pt idx="2">
                        <c:v>5.2071744395891857E-2</c:v>
                      </c:pt>
                      <c:pt idx="3">
                        <c:v>4.0285897936297152E-2</c:v>
                      </c:pt>
                      <c:pt idx="4">
                        <c:v>4.3043618099807189E-2</c:v>
                      </c:pt>
                      <c:pt idx="5">
                        <c:v>2.9142751026520222E-2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A-93D2-4C7F-8478-51A27BF40330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provincial'!$B$72</c15:sqref>
                        </c15:formulaRef>
                      </c:ext>
                    </c:extLst>
                    <c:strCache>
                      <c:ptCount val="1"/>
                      <c:pt idx="0">
                        <c:v>Alojamiento y servicios de comida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provincial'!$C$72:$K$72</c15:sqref>
                        </c15:fullRef>
                        <c15:formulaRef>
                          <c15:sqref>'VAB provincial'!$F$72:$K$72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2.6699443674577043E-2</c:v>
                      </c:pt>
                      <c:pt idx="1">
                        <c:v>2.6258237301006099E-2</c:v>
                      </c:pt>
                      <c:pt idx="2">
                        <c:v>2.4214116569026681E-2</c:v>
                      </c:pt>
                      <c:pt idx="3">
                        <c:v>2.7226412007803485E-2</c:v>
                      </c:pt>
                      <c:pt idx="4">
                        <c:v>2.9161706135979317E-2</c:v>
                      </c:pt>
                      <c:pt idx="5">
                        <c:v>2.9312309833104427E-2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B-93D2-4C7F-8478-51A27BF40330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provincial'!$B$73</c15:sqref>
                        </c15:formulaRef>
                      </c:ext>
                    </c:extLst>
                    <c:strCache>
                      <c:ptCount val="1"/>
                      <c:pt idx="0">
                        <c:v>Correo y Comunicaciones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provincial'!$C$73:$K$73</c15:sqref>
                        </c15:fullRef>
                        <c15:formulaRef>
                          <c15:sqref>'VAB provincial'!$F$73:$K$73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2.7632792866099678E-2</c:v>
                      </c:pt>
                      <c:pt idx="1">
                        <c:v>2.6316027961081651E-2</c:v>
                      </c:pt>
                      <c:pt idx="2">
                        <c:v>2.5585770075667324E-2</c:v>
                      </c:pt>
                      <c:pt idx="3">
                        <c:v>2.5701289375074821E-2</c:v>
                      </c:pt>
                      <c:pt idx="4">
                        <c:v>2.4236452484069759E-2</c:v>
                      </c:pt>
                      <c:pt idx="5">
                        <c:v>2.3220581880992575E-2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C-93D2-4C7F-8478-51A27BF40330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provincial'!$B$74</c15:sqref>
                        </c15:formulaRef>
                      </c:ext>
                    </c:extLst>
                    <c:strCache>
                      <c:ptCount val="1"/>
                      <c:pt idx="0">
                        <c:v>Suministros de electricidad y agua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provincial'!$C$74:$K$74</c15:sqref>
                        </c15:fullRef>
                        <c15:formulaRef>
                          <c15:sqref>'VAB provincial'!$F$74:$K$74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1.3676431148189996E-2</c:v>
                      </c:pt>
                      <c:pt idx="1">
                        <c:v>1.3876134642584581E-2</c:v>
                      </c:pt>
                      <c:pt idx="2">
                        <c:v>1.4745239480654728E-2</c:v>
                      </c:pt>
                      <c:pt idx="3">
                        <c:v>1.4649505693062771E-2</c:v>
                      </c:pt>
                      <c:pt idx="4">
                        <c:v>1.5142214088278058E-2</c:v>
                      </c:pt>
                      <c:pt idx="5">
                        <c:v>1.8551685446709515E-2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D-93D2-4C7F-8478-51A27BF40330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provincial'!$B$75</c15:sqref>
                        </c15:formulaRef>
                      </c:ext>
                    </c:extLst>
                    <c:strCache>
                      <c:ptCount val="1"/>
                      <c:pt idx="0">
                        <c:v>Pesca y acuicultura (excepto de camarón)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provincial'!$C$75:$K$75</c15:sqref>
                        </c15:fullRef>
                        <c15:formulaRef>
                          <c15:sqref>'VAB provincial'!$F$75:$K$75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8.4774373109133289E-3</c:v>
                      </c:pt>
                      <c:pt idx="1">
                        <c:v>1.0540140897881812E-2</c:v>
                      </c:pt>
                      <c:pt idx="2">
                        <c:v>1.1750635556516445E-2</c:v>
                      </c:pt>
                      <c:pt idx="3">
                        <c:v>1.1199792764428524E-2</c:v>
                      </c:pt>
                      <c:pt idx="4">
                        <c:v>1.0892597963854384E-2</c:v>
                      </c:pt>
                      <c:pt idx="5">
                        <c:v>9.8873918480454175E-3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E-93D2-4C7F-8478-51A27BF40330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provincial'!$B$76</c15:sqref>
                        </c15:formulaRef>
                      </c:ext>
                    </c:extLst>
                    <c:strCache>
                      <c:ptCount val="1"/>
                      <c:pt idx="0">
                        <c:v>Acuicultura y pesca de camarón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provincial'!$C$76:$K$76</c15:sqref>
                        </c15:fullRef>
                        <c15:formulaRef>
                          <c15:sqref>'VAB provincial'!$F$76:$K$76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8.4672773790899943E-3</c:v>
                      </c:pt>
                      <c:pt idx="1">
                        <c:v>1.0267587779510368E-2</c:v>
                      </c:pt>
                      <c:pt idx="2">
                        <c:v>9.8377021168845943E-3</c:v>
                      </c:pt>
                      <c:pt idx="3">
                        <c:v>9.5172025662419221E-3</c:v>
                      </c:pt>
                      <c:pt idx="4">
                        <c:v>9.9621339680088794E-3</c:v>
                      </c:pt>
                      <c:pt idx="5">
                        <c:v>8.8526225839604365E-3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F-93D2-4C7F-8478-51A27BF40330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'VAB provincial'!$B$77</c15:sqref>
                        </c15:formulaRef>
                      </c:ext>
                    </c:extLst>
                    <c:strCache>
                      <c:ptCount val="1"/>
                      <c:pt idx="0">
                        <c:v>Servicio doméstico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provincial'!$C$77:$K$77</c15:sqref>
                        </c15:fullRef>
                        <c15:formulaRef>
                          <c15:sqref>'VAB provincial'!$F$77:$K$77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6.592239480751284E-3</c:v>
                      </c:pt>
                      <c:pt idx="1">
                        <c:v>6.7200157792571338E-3</c:v>
                      </c:pt>
                      <c:pt idx="2">
                        <c:v>4.7326370029236783E-3</c:v>
                      </c:pt>
                      <c:pt idx="3">
                        <c:v>4.9516360576419005E-3</c:v>
                      </c:pt>
                      <c:pt idx="4">
                        <c:v>5.3907007783542066E-3</c:v>
                      </c:pt>
                      <c:pt idx="5">
                        <c:v>5.5616249504341865E-3</c:v>
                      </c:pt>
                    </c:numCache>
                  </c:numRef>
                </c:val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10-93D2-4C7F-8478-51A27BF40330}"/>
                  </c:ext>
                </c:extLst>
              </c15:ser>
            </c15:filteredBarSeries>
          </c:ext>
        </c:extLst>
      </c:barChart>
      <c:catAx>
        <c:axId val="169117568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69119104"/>
        <c:crosses val="autoZero"/>
        <c:auto val="1"/>
        <c:lblAlgn val="ctr"/>
        <c:lblOffset val="100"/>
      </c:catAx>
      <c:valAx>
        <c:axId val="169119104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6911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958303252382772"/>
          <c:w val="1"/>
          <c:h val="0.15041696747617303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autoTitleDeleted val="1"/>
    <c:plotArea>
      <c:layout>
        <c:manualLayout>
          <c:layoutTarget val="inner"/>
          <c:xMode val="edge"/>
          <c:yMode val="edge"/>
          <c:x val="0.11708182995651772"/>
          <c:y val="2.8052999399171483E-2"/>
          <c:w val="0.86900962161162032"/>
          <c:h val="0.74834805003679206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Totales'!$B$39</c:f>
              <c:strCache>
                <c:ptCount val="1"/>
                <c:pt idx="0">
                  <c:v>Activ. servicios administrativos y apoyo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Totales'!$C$39:$N$39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Totales'!$B$40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Totales'!$C$40:$N$40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Totales'!$B$41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Totales'!$C$41:$N$41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Totales'!$B$42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Totales'!$C$42:$N$42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Totales'!$B$43</c:f>
              <c:strCache>
                <c:ptCount val="1"/>
                <c:pt idx="0">
                  <c:v>Suministros de electricidad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Totales'!$C$43:$N$43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Totales'!$B$62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'Ventas Totales'!$C$38:$N$38</c:f>
            </c:multiLvlStrRef>
          </c:cat>
          <c:val>
            <c:numRef>
              <c:f>'Ventas Totales'!$C$60:$N$60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gapWidth val="60"/>
        <c:overlap val="100"/>
        <c:axId val="175759360"/>
        <c:axId val="17598208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Totales'!$B$44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Totales'!$C$44:$L$44</c15:sqref>
                        </c15:formulaRef>
                      </c:ext>
                    </c:extLst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Totales'!$B$45</c15:sqref>
                        </c15:formulaRef>
                      </c:ext>
                    </c:extLst>
                    <c:strCache>
                      <c:ptCount val="1"/>
                      <c:pt idx="0">
                        <c:v>Industrias manufactureras</c:v>
                      </c:pt>
                    </c:strCache>
                  </c:strRef>
                </c:tx>
                <c:spPr>
                  <a:solidFill>
                    <a:srgbClr val="B1A0C7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Totales'!$C$45:$L$45</c15:sqref>
                        </c15:formulaRef>
                      </c:ext>
                    </c:extLst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7575936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5982080"/>
        <c:crosses val="autoZero"/>
        <c:auto val="1"/>
        <c:lblAlgn val="ctr"/>
        <c:lblOffset val="100"/>
      </c:catAx>
      <c:valAx>
        <c:axId val="175982080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7575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68678256070641"/>
          <c:w val="0.99353808958667833"/>
          <c:h val="0.231321743929359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s-EC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C"/>
  <c:chart>
    <c:autoTitleDeleted val="1"/>
    <c:plotArea>
      <c:layout>
        <c:manualLayout>
          <c:layoutTarget val="inner"/>
          <c:xMode val="edge"/>
          <c:yMode val="edge"/>
          <c:x val="1.8182869715120908E-2"/>
          <c:y val="4.0816147981502342E-2"/>
          <c:w val="0.96518098559772547"/>
          <c:h val="0.8033347167344157"/>
        </c:manualLayout>
      </c:layout>
      <c:barChart>
        <c:barDir val="col"/>
        <c:grouping val="clustered"/>
        <c:ser>
          <c:idx val="26"/>
          <c:order val="0"/>
          <c:tx>
            <c:strRef>
              <c:f>'Ventas Totales'!$B$36</c:f>
              <c:strCache>
                <c:ptCount val="1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6.1542443151064682E-4"/>
                  <c:y val="9.7672654199475063E-3"/>
                </c:manualLayout>
              </c:layout>
              <c:dLblPos val="outEnd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60F-4A1F-B3D7-6D5C90676E5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Totales'!$C$9:$N$9</c15:sqref>
                  </c15:fullRef>
                </c:ext>
              </c:extLst>
            </c:strRef>
          </c:cat>
          <c:val>
            <c:numRef>
              <c:f>'Ventas Totales'!$F$36:$N$36</c:f>
              <c:numCache>
                <c:formatCode>#,###,,</c:formatCode>
                <c:ptCount val="9"/>
                <c:pt idx="0">
                  <c:v>34992323371.247971</c:v>
                </c:pt>
                <c:pt idx="1">
                  <c:v>41392093273.036255</c:v>
                </c:pt>
                <c:pt idx="2">
                  <c:v>44605792977.502907</c:v>
                </c:pt>
                <c:pt idx="3">
                  <c:v>47856769499.665092</c:v>
                </c:pt>
                <c:pt idx="4">
                  <c:v>53158444024.190865</c:v>
                </c:pt>
                <c:pt idx="5">
                  <c:v>50909485947.193466</c:v>
                </c:pt>
                <c:pt idx="6">
                  <c:v>47617387191.345993</c:v>
                </c:pt>
                <c:pt idx="7">
                  <c:v>51418047774.348572</c:v>
                </c:pt>
                <c:pt idx="8">
                  <c:v>52493023812.618782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Totales'!$C$36:$N$36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0F-4A1F-B3D7-6D5C90676E5C}"/>
            </c:ext>
          </c:extLst>
        </c:ser>
        <c:gapWidth val="50"/>
        <c:axId val="176597248"/>
        <c:axId val="176681344"/>
      </c:barChart>
      <c:lineChart>
        <c:grouping val="standard"/>
        <c:ser>
          <c:idx val="0"/>
          <c:order val="1"/>
          <c:tx>
            <c:strRef>
              <c:f>'Ventas Totales'!$B$104</c:f>
              <c:strCache>
                <c:ptCount val="1"/>
                <c:pt idx="0">
                  <c:v>Variación anual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5.5282739095493992E-2"/>
                  <c:y val="5.650552886665329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5.0848150069286252E-2"/>
                  <c:y val="5.3617442224054006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'Ventas Totales'!$F$9:$L$9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Totales'!$C$9:$L$9</c15:sqref>
                  </c15:fullRef>
                </c:ext>
              </c:extLst>
            </c:numRef>
          </c:cat>
          <c:val>
            <c:numRef>
              <c:f>'Ventas Totales'!$F$104:$N$104</c:f>
              <c:numCache>
                <c:formatCode>0%</c:formatCode>
                <c:ptCount val="9"/>
                <c:pt idx="0">
                  <c:v>0.11705033172372344</c:v>
                </c:pt>
                <c:pt idx="1">
                  <c:v>0.18289068244741857</c:v>
                </c:pt>
                <c:pt idx="2">
                  <c:v>7.7640424785187664E-2</c:v>
                </c:pt>
                <c:pt idx="3">
                  <c:v>7.288238377023927E-2</c:v>
                </c:pt>
                <c:pt idx="4">
                  <c:v>0.1107821229881151</c:v>
                </c:pt>
                <c:pt idx="5">
                  <c:v>-4.2306694981026148E-2</c:v>
                </c:pt>
                <c:pt idx="6">
                  <c:v>-6.4665723776159797E-2</c:v>
                </c:pt>
                <c:pt idx="7">
                  <c:v>7.9816655368551703E-2</c:v>
                </c:pt>
                <c:pt idx="8">
                  <c:v>2.0906589899870081E-2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Totales'!$C$104:$N$104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60F-4A1F-B3D7-6D5C90676E5C}"/>
            </c:ext>
          </c:extLst>
        </c:ser>
        <c:marker val="1"/>
        <c:axId val="177176960"/>
        <c:axId val="176683264"/>
      </c:lineChart>
      <c:catAx>
        <c:axId val="1765972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681344"/>
        <c:crosses val="autoZero"/>
        <c:auto val="1"/>
        <c:lblAlgn val="ctr"/>
        <c:lblOffset val="100"/>
      </c:catAx>
      <c:valAx>
        <c:axId val="176681344"/>
        <c:scaling>
          <c:orientation val="minMax"/>
        </c:scaling>
        <c:axPos val="l"/>
        <c:numFmt formatCode="#,###,,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597248"/>
        <c:crosses val="autoZero"/>
        <c:crossBetween val="between"/>
      </c:valAx>
      <c:valAx>
        <c:axId val="176683264"/>
        <c:scaling>
          <c:orientation val="minMax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7176960"/>
        <c:crosses val="max"/>
        <c:crossBetween val="between"/>
      </c:valAx>
      <c:catAx>
        <c:axId val="177176960"/>
        <c:scaling>
          <c:orientation val="minMax"/>
        </c:scaling>
        <c:delete val="1"/>
        <c:axPos val="b"/>
        <c:numFmt formatCode="General" sourceLinked="1"/>
        <c:tickLblPos val="nextTo"/>
        <c:crossAx val="176683264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473767921893941E-2"/>
          <c:y val="0.93528457318286451"/>
          <c:w val="0.81744301636241801"/>
          <c:h val="6.413436160455234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0,5% </a:t>
          </a:r>
          <a:r>
            <a:rPr lang="es-ES" sz="18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D342AC1A-28AE-4A65-B70B-682A980CD216}" type="presOf" srcId="{3A138B45-7C33-4520-A2E8-BA878125E028}" destId="{26BDF6D4-2587-4BA7-A768-DB47324BAB29}" srcOrd="0" destOrd="0" presId="urn:microsoft.com/office/officeart/2005/8/layout/process1"/>
    <dgm:cxn modelId="{AF32925E-FCC5-413E-B8CA-2AEC1465E1AC}" type="presOf" srcId="{852A51F9-F1CD-4B77-B090-5D3EB08E6712}" destId="{0522926B-84BF-49A8-A0E3-8DA2C01762A8}" srcOrd="0" destOrd="0" presId="urn:microsoft.com/office/officeart/2005/8/layout/process1"/>
    <dgm:cxn modelId="{3A97FC99-66B3-441A-9AE6-440103CA4856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FDAAC-A6C3-4519-87A1-A7C1BC66547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B47CFD1-33EA-4920-9656-252D1E5C8B93}">
      <dgm:prSet phldrT="[Texto]" custT="1"/>
      <dgm:spPr>
        <a:ln w="3175">
          <a:noFill/>
        </a:ln>
      </dgm:spPr>
      <dgm:t>
        <a:bodyPr/>
        <a:lstStyle/>
        <a:p>
          <a:r>
            <a:rPr lang="es-ES" sz="2000" dirty="0" smtClean="0">
              <a:latin typeface="Calibri" panose="020F0502020204030204" pitchFamily="34" charset="0"/>
              <a:cs typeface="Calibri" panose="020F0502020204030204" pitchFamily="34" charset="0"/>
            </a:rPr>
            <a:t>USD 470 </a:t>
          </a:r>
          <a:r>
            <a:rPr lang="es-EC" sz="2000" dirty="0" smtClean="0"/>
            <a:t>millones</a:t>
          </a:r>
          <a:endParaRPr lang="es-E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63B03-6E74-4F63-A335-6DAB5F2A06A4}" type="par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6C8A9-3C24-493C-A528-96C890220474}" type="sib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9589B-1078-4FD7-B24F-108C396203B2}" type="pres">
      <dgm:prSet presAssocID="{7CFFDAAC-A6C3-4519-87A1-A7C1BC665476}" presName="Name0" presStyleCnt="0">
        <dgm:presLayoutVars>
          <dgm:dir/>
          <dgm:animLvl val="lvl"/>
          <dgm:resizeHandles val="exact"/>
        </dgm:presLayoutVars>
      </dgm:prSet>
      <dgm:spPr/>
    </dgm:pt>
    <dgm:pt modelId="{0400974C-6FF2-426E-93DD-951CF2D93F26}" type="pres">
      <dgm:prSet presAssocID="{7B47CFD1-33EA-4920-9656-252D1E5C8B93}" presName="parTxOnly" presStyleLbl="node1" presStyleIdx="0" presStyleCnt="1" custLinFactNeighborX="-13586" custLinFactNeighborY="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756456-7B00-474F-9E42-780E6340E864}" srcId="{7CFFDAAC-A6C3-4519-87A1-A7C1BC665476}" destId="{7B47CFD1-33EA-4920-9656-252D1E5C8B93}" srcOrd="0" destOrd="0" parTransId="{DFA63B03-6E74-4F63-A335-6DAB5F2A06A4}" sibTransId="{7386C8A9-3C24-493C-A528-96C890220474}"/>
    <dgm:cxn modelId="{F194F886-7C1D-4B3C-B33C-79474CB37A51}" type="presOf" srcId="{7CFFDAAC-A6C3-4519-87A1-A7C1BC665476}" destId="{D739589B-1078-4FD7-B24F-108C396203B2}" srcOrd="0" destOrd="0" presId="urn:microsoft.com/office/officeart/2005/8/layout/chevron1"/>
    <dgm:cxn modelId="{95529C45-A969-4437-8CF0-65AB88250D72}" type="presOf" srcId="{7B47CFD1-33EA-4920-9656-252D1E5C8B93}" destId="{0400974C-6FF2-426E-93DD-951CF2D93F26}" srcOrd="0" destOrd="0" presId="urn:microsoft.com/office/officeart/2005/8/layout/chevron1"/>
    <dgm:cxn modelId="{A3093439-B43E-4A80-BB67-0A973FBA66D3}" type="presParOf" srcId="{D739589B-1078-4FD7-B24F-108C396203B2}" destId="{0400974C-6FF2-426E-93DD-951CF2D93F26}" srcOrd="0" destOrd="0" presId="urn:microsoft.com/office/officeart/2005/8/layout/chevron1"/>
  </dgm:cxnLst>
  <dgm:bg/>
  <dgm:whole>
    <a:ln w="3175"/>
  </dgm:whole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3000" b="0" dirty="0" smtClean="0">
              <a:latin typeface="Calibri" panose="020F0502020204030204" pitchFamily="34" charset="0"/>
              <a:cs typeface="Calibri" panose="020F0502020204030204" pitchFamily="34" charset="0"/>
            </a:rPr>
            <a:t>9.350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LinFactNeighborX="-22633" custLinFactNeighborY="-26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A572E70F-0D84-4292-B6BB-EC4EA4572963}" type="presOf" srcId="{852A51F9-F1CD-4B77-B090-5D3EB08E6712}" destId="{0522926B-84BF-49A8-A0E3-8DA2C01762A8}" srcOrd="0" destOrd="0" presId="urn:microsoft.com/office/officeart/2005/8/layout/process1"/>
    <dgm:cxn modelId="{1B711FD7-DD4C-45C2-BE72-F8B76ABB6F17}" type="presOf" srcId="{3A138B45-7C33-4520-A2E8-BA878125E028}" destId="{26BDF6D4-2587-4BA7-A768-DB47324BAB29}" srcOrd="0" destOrd="0" presId="urn:microsoft.com/office/officeart/2005/8/layout/process1"/>
    <dgm:cxn modelId="{D20A20FC-DA95-44F4-AD2D-6A825ECC23F5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18.200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82432" custLinFactNeighborX="1837" custLinFactNeighborY="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5A2F3692-4FED-4F46-9945-81BE4B2BDB7A}" type="presOf" srcId="{3A138B45-7C33-4520-A2E8-BA878125E028}" destId="{26BDF6D4-2587-4BA7-A768-DB47324BAB29}" srcOrd="0" destOrd="0" presId="urn:microsoft.com/office/officeart/2005/8/layout/process1"/>
    <dgm:cxn modelId="{014E620A-077F-4254-89DA-AC50B3FBCEA4}" type="presOf" srcId="{852A51F9-F1CD-4B77-B090-5D3EB08E6712}" destId="{0522926B-84BF-49A8-A0E3-8DA2C01762A8}" srcOrd="0" destOrd="0" presId="urn:microsoft.com/office/officeart/2005/8/layout/process1"/>
    <dgm:cxn modelId="{2466CFE0-EBB7-40C6-8A98-B09F5310FA2B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1,9% </a:t>
          </a:r>
          <a:r>
            <a:rPr lang="es-ES" sz="18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CA807901-6DF2-4845-879E-D4E7164FF033}" type="presOf" srcId="{852A51F9-F1CD-4B77-B090-5D3EB08E6712}" destId="{0522926B-84BF-49A8-A0E3-8DA2C01762A8}" srcOrd="0" destOrd="0" presId="urn:microsoft.com/office/officeart/2005/8/layout/process1"/>
    <dgm:cxn modelId="{5CAA4B79-4900-4728-93FD-DEAA41A3DA9F}" type="presOf" srcId="{3A138B45-7C33-4520-A2E8-BA878125E028}" destId="{26BDF6D4-2587-4BA7-A768-DB47324BAB29}" srcOrd="0" destOrd="0" presId="urn:microsoft.com/office/officeart/2005/8/layout/process1"/>
    <dgm:cxn modelId="{0588174A-0204-4C11-872B-010E26ED92C9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1600" b="1" dirty="0" smtClean="0">
              <a:latin typeface="Calibri" panose="020F0502020204030204" pitchFamily="34" charset="0"/>
            </a:rPr>
            <a:t>1,1% </a:t>
          </a:r>
          <a:r>
            <a:rPr lang="es-EC" sz="1600" b="0" dirty="0" smtClean="0">
              <a:latin typeface="Calibri" panose="020F0502020204030204" pitchFamily="34" charset="0"/>
            </a:rPr>
            <a:t>del total nacional</a:t>
          </a:r>
          <a:endParaRPr lang="es-ES" sz="16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691DF223-1AE4-4574-8349-43BE09410AA3}" type="presOf" srcId="{3A138B45-7C33-4520-A2E8-BA878125E028}" destId="{26BDF6D4-2587-4BA7-A768-DB47324BAB29}" srcOrd="0" destOrd="0" presId="urn:microsoft.com/office/officeart/2005/8/layout/process1"/>
    <dgm:cxn modelId="{DC05DBE5-2C8F-4080-B212-A7A7A05408DC}" type="presOf" srcId="{852A51F9-F1CD-4B77-B090-5D3EB08E6712}" destId="{0522926B-84BF-49A8-A0E3-8DA2C01762A8}" srcOrd="0" destOrd="0" presId="urn:microsoft.com/office/officeart/2005/8/layout/process1"/>
    <dgm:cxn modelId="{88F9AB64-7D7A-4F18-A3BB-B8232ADC8220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1600" b="1" dirty="0" smtClean="0">
              <a:latin typeface="Calibri" panose="020F0502020204030204" pitchFamily="34" charset="0"/>
              <a:cs typeface="Calibri" panose="020F0502020204030204" pitchFamily="34" charset="0"/>
            </a:rPr>
            <a:t>5,6% </a:t>
          </a:r>
          <a:r>
            <a:rPr lang="es-ES" sz="16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0E4EAB80-64B5-43FB-ADB2-BFD5F136B17A}" type="presOf" srcId="{852A51F9-F1CD-4B77-B090-5D3EB08E6712}" destId="{0522926B-84BF-49A8-A0E3-8DA2C01762A8}" srcOrd="0" destOrd="0" presId="urn:microsoft.com/office/officeart/2005/8/layout/process1"/>
    <dgm:cxn modelId="{E603E737-E5FD-43E5-83CE-48A3C1932705}" type="presOf" srcId="{3A138B45-7C33-4520-A2E8-BA878125E028}" destId="{26BDF6D4-2587-4BA7-A768-DB47324BAB29}" srcOrd="0" destOrd="0" presId="urn:microsoft.com/office/officeart/2005/8/layout/process1"/>
    <dgm:cxn modelId="{5536F312-4F10-450E-A48D-C8C027CE5B82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4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1600" b="1" dirty="0" smtClean="0">
              <a:latin typeface="Calibri" panose="020F0502020204030204" pitchFamily="34" charset="0"/>
            </a:rPr>
            <a:t>0,7% </a:t>
          </a:r>
          <a:r>
            <a:rPr lang="es-EC" sz="1600" b="0" dirty="0" smtClean="0">
              <a:latin typeface="Calibri" panose="020F0502020204030204" pitchFamily="34" charset="0"/>
            </a:rPr>
            <a:t>de afiliados nacionales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7B566C05-330B-4A87-8AEC-410A9785CBC6}" type="presOf" srcId="{852A51F9-F1CD-4B77-B090-5D3EB08E6712}" destId="{0522926B-84BF-49A8-A0E3-8DA2C01762A8}" srcOrd="0" destOrd="0" presId="urn:microsoft.com/office/officeart/2005/8/layout/process1"/>
    <dgm:cxn modelId="{CD226F8D-0FBA-482F-8DF3-950D71A709D8}" type="presOf" srcId="{3A138B45-7C33-4520-A2E8-BA878125E028}" destId="{26BDF6D4-2587-4BA7-A768-DB47324BAB29}" srcOrd="0" destOrd="0" presId="urn:microsoft.com/office/officeart/2005/8/layout/process1"/>
    <dgm:cxn modelId="{56BF6A68-D281-43C5-A0B1-4866A2543750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4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1600" b="1" dirty="0" smtClean="0">
              <a:latin typeface="Calibri" panose="020F0502020204030204" pitchFamily="34" charset="0"/>
            </a:rPr>
            <a:t>2,4% </a:t>
          </a:r>
          <a:r>
            <a:rPr lang="es-EC" sz="1600" b="0" dirty="0" smtClean="0">
              <a:latin typeface="Calibri" panose="020F0502020204030204" pitchFamily="34" charset="0"/>
            </a:rPr>
            <a:t>de afiliados provinciales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3EB38C58-F4F1-4C40-AFB3-70DF44D84624}" type="presOf" srcId="{852A51F9-F1CD-4B77-B090-5D3EB08E6712}" destId="{0522926B-84BF-49A8-A0E3-8DA2C01762A8}" srcOrd="0" destOrd="0" presId="urn:microsoft.com/office/officeart/2005/8/layout/process1"/>
    <dgm:cxn modelId="{8F51170F-A6A5-4860-9C30-C42BFBC8B64B}" type="presOf" srcId="{3A138B45-7C33-4520-A2E8-BA878125E028}" destId="{26BDF6D4-2587-4BA7-A768-DB47324BAB29}" srcOrd="0" destOrd="0" presId="urn:microsoft.com/office/officeart/2005/8/layout/process1"/>
    <dgm:cxn modelId="{D7BC85FF-6C9B-4E68-9F75-C4AAFBD66AAD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5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644" y="0"/>
          <a:ext cx="1681215" cy="337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0,5% </a:t>
          </a:r>
          <a:r>
            <a:rPr lang="es-E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527" y="9883"/>
        <a:ext cx="1661449" cy="31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974C-6FF2-426E-93DD-951CF2D93F26}">
      <dsp:nvSpPr>
        <dsp:cNvPr id="0" name=""/>
        <dsp:cNvSpPr/>
      </dsp:nvSpPr>
      <dsp:spPr>
        <a:xfrm>
          <a:off x="0" y="0"/>
          <a:ext cx="2734269" cy="75148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USD 470 </a:t>
          </a:r>
          <a:r>
            <a:rPr lang="es-EC" sz="2000" kern="1200" dirty="0" smtClean="0"/>
            <a:t>millones</a:t>
          </a:r>
          <a:endParaRPr lang="es-E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5745" y="0"/>
        <a:ext cx="1982780" cy="75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0" y="0"/>
          <a:ext cx="1545564" cy="706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9.350</a:t>
          </a:r>
        </a:p>
      </dsp:txBody>
      <dsp:txXfrm>
        <a:off x="20690" y="20690"/>
        <a:ext cx="1504184" cy="665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04818" y="0"/>
          <a:ext cx="1575136" cy="472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18.200</a:t>
          </a:r>
        </a:p>
      </dsp:txBody>
      <dsp:txXfrm>
        <a:off x="218646" y="13828"/>
        <a:ext cx="1547480" cy="444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405" y="0"/>
          <a:ext cx="1437496" cy="337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1,9% </a:t>
          </a:r>
          <a:r>
            <a:rPr lang="es-E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sp:txBody>
      <dsp:txXfrm>
        <a:off x="11288" y="9883"/>
        <a:ext cx="1417730" cy="317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644" y="0"/>
          <a:ext cx="1681215" cy="581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b="1" kern="1200" dirty="0" smtClean="0">
              <a:latin typeface="Calibri" panose="020F0502020204030204" pitchFamily="34" charset="0"/>
            </a:rPr>
            <a:t>1,1% </a:t>
          </a:r>
          <a:r>
            <a:rPr lang="es-EC" sz="1600" b="0" kern="1200" dirty="0" smtClean="0">
              <a:latin typeface="Calibri" panose="020F0502020204030204" pitchFamily="34" charset="0"/>
            </a:rPr>
            <a:t>del total nacional</a:t>
          </a:r>
          <a:endParaRPr lang="es-ES" sz="16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663" y="17019"/>
        <a:ext cx="1647177" cy="5470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365" y="0"/>
          <a:ext cx="1395801" cy="437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5,6% </a:t>
          </a:r>
          <a:r>
            <a:rPr lang="es-E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sp:txBody>
      <dsp:txXfrm>
        <a:off x="14169" y="12804"/>
        <a:ext cx="1370193" cy="4115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644" y="0"/>
          <a:ext cx="1681215" cy="486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b="1" kern="1200" dirty="0" smtClean="0">
              <a:latin typeface="Calibri" panose="020F0502020204030204" pitchFamily="34" charset="0"/>
            </a:rPr>
            <a:t>0,7% </a:t>
          </a:r>
          <a:r>
            <a:rPr lang="es-EC" sz="1600" b="0" kern="1200" dirty="0" smtClean="0">
              <a:latin typeface="Calibri" panose="020F0502020204030204" pitchFamily="34" charset="0"/>
            </a:rPr>
            <a:t>de afiliados nacionales</a:t>
          </a:r>
        </a:p>
      </dsp:txBody>
      <dsp:txXfrm>
        <a:off x="15886" y="14242"/>
        <a:ext cx="1652731" cy="457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521" y="0"/>
          <a:ext cx="1555348" cy="505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b="1" kern="1200" dirty="0" smtClean="0">
              <a:latin typeface="Calibri" panose="020F0502020204030204" pitchFamily="34" charset="0"/>
            </a:rPr>
            <a:t>2,4% </a:t>
          </a:r>
          <a:r>
            <a:rPr lang="es-EC" sz="1600" b="0" kern="1200" dirty="0" smtClean="0">
              <a:latin typeface="Calibri" panose="020F0502020204030204" pitchFamily="34" charset="0"/>
            </a:rPr>
            <a:t>de afiliados provinciales</a:t>
          </a:r>
        </a:p>
      </dsp:txBody>
      <dsp:txXfrm>
        <a:off x="16335" y="14814"/>
        <a:ext cx="1525720" cy="47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0.79162</cdr:x>
      <cdr:y>0.92885</cdr:y>
    </cdr:from>
    <cdr:to>
      <cdr:x>0.81379</cdr:x>
      <cdr:y>0.95364</cdr:y>
    </cdr:to>
    <cdr:sp macro="" textlink="">
      <cdr:nvSpPr>
        <cdr:cNvPr id="2" name="Rectángulo 1"/>
        <cdr:cNvSpPr/>
      </cdr:nvSpPr>
      <cdr:spPr>
        <a:xfrm xmlns:a="http://schemas.openxmlformats.org/drawingml/2006/main">
          <a:off x="8434347" y="2148341"/>
          <a:ext cx="236211" cy="5733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MX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AC716-604F-48CB-A8AF-68358D672479}" type="datetimeFigureOut">
              <a:rPr lang="es-EC" smtClean="0"/>
              <a:pPr/>
              <a:t>29/08/2018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D1E7-1C79-49C8-9FF4-6B1302E1DCC6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6595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1058F-DFAF-40BD-B202-ECD3978284C2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Pag.</a:t>
            </a: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71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89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16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98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07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93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3D1058F-DFAF-40BD-B202-ECD3978284C2}" type="slidenum">
              <a:rPr lang="es-EC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C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C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</a:t>
            </a:r>
            <a:endParaRPr lang="es-EC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33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57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85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6554-A05B-41E7-A35A-B44556FA0AF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7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F2A5-68E6-44B2-95BE-7B43E46FE47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8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847-822F-451D-A1ED-6C2F2100FD9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71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AEEE-CBB4-4222-B43A-78C77CB29B5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81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65B4-0B00-4738-B482-B47E5DB2C06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03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A7A5-6BD2-40AC-A588-678D5D28C43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9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A804-42F3-4133-9B8E-EA518647EB8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1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F1C0-8740-4AE4-B400-26EA0D75B7D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9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B1E2-58AD-4A73-911D-58E3C366E0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273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EA56-23A2-4662-A42A-A3C96847350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27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897-07D9-4DC7-A981-98DE7DCE18F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5124-F593-40C9-BD2A-C7433093D95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30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D49D-BBEA-4BB7-9591-0F27D126F14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33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C0C-214B-4FAC-A7E7-8FAE69B5F15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67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E9A3-7DCB-4B93-8259-59C1C6702C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61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DE85-CE8C-4134-99D0-5B92295C4BF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594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E3CC-4199-4A0B-AC3C-A10DCDA38C6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062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BB01-82B5-4269-8D77-97052715F0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61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0F17-BF44-48F9-BC97-AF4E1C81F81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7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BE4-E132-4939-9BFB-A6176972A20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757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AAC-AE95-4C3F-AD43-D582085FDB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580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D7F-6756-41B1-9E5E-93B0B3AE4C0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1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A03-468B-46DA-9AEB-E1C4E92DB21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899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1602-F093-4B3D-BBAE-88478B3047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342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3E8-7771-4811-B4AC-6F354483F0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60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79E-D81D-49BB-95B3-9B4C20615A9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287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F7F5-0374-4AB3-A819-C135B631B2F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827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D87-9B91-4C04-BCED-163E00819B6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845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4A4-B172-4856-ABCB-B5B2088CC5E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970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AE7F-6094-4D0E-AB3B-8B4FC0ED6BA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832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5813-EE50-4E41-A12C-F81A2CF462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657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086-A2EB-4D94-AB6E-8A87F5585D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82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487A-AD9D-485B-B5DB-B23D655B86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5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AB8D-F14C-45C0-9672-3B3C61673AE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1896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7622-015C-448B-8549-5F48D00719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462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6D9F-4D4E-4601-A375-A7B0B62D5A5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02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5AD9-AB1A-431D-AFF6-AE79AFAC65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438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CF4C-1CF6-42EB-92C8-4C935B73576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6044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2CFA-4E06-4A71-8802-872A953201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31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EADC-C824-46B4-84E6-4C676F3F134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3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157-497E-43F3-BE78-72B7A2B7EA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8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6508-70F7-4BCD-84FB-51306303C60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2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7EC-76B0-4F21-AACA-ED0E10231B8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73EC-4B1D-4997-AC62-8DD510CC2F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3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541CE8-8855-4994-8BB7-219D7B1D0EA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1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EE5F55-F89C-4AA3-8C57-3116C1994C12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2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9987E5-DDCC-42D8-93C9-0CCAADF5BB6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0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180969-0DF1-4A65-AC9D-23AFFEBE0AF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1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image" Target="../media/image5.png"/><Relationship Id="rId26" Type="http://schemas.openxmlformats.org/officeDocument/2006/relationships/diagramData" Target="../diagrams/data5.xml"/><Relationship Id="rId39" Type="http://schemas.openxmlformats.org/officeDocument/2006/relationships/diagramLayout" Target="../diagrams/layout8.xml"/><Relationship Id="rId21" Type="http://schemas.openxmlformats.org/officeDocument/2006/relationships/diagramQuickStyle" Target="../diagrams/quickStyle4.xml"/><Relationship Id="rId34" Type="http://schemas.openxmlformats.org/officeDocument/2006/relationships/diagramData" Target="../diagrams/data7.xml"/><Relationship Id="rId42" Type="http://schemas.openxmlformats.org/officeDocument/2006/relationships/diagramData" Target="../diagrams/data9.xml"/><Relationship Id="rId47" Type="http://schemas.openxmlformats.org/officeDocument/2006/relationships/image" Target="../media/image10.png"/><Relationship Id="rId50" Type="http://schemas.microsoft.com/office/2007/relationships/diagramDrawing" Target="../diagrams/drawing5.xml"/><Relationship Id="rId55" Type="http://schemas.microsoft.com/office/2007/relationships/diagramDrawing" Target="../diagrams/drawing8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33" Type="http://schemas.openxmlformats.org/officeDocument/2006/relationships/diagramColors" Target="../diagrams/colors6.xml"/><Relationship Id="rId38" Type="http://schemas.openxmlformats.org/officeDocument/2006/relationships/diagramData" Target="../diagrams/data8.xml"/><Relationship Id="rId46" Type="http://schemas.openxmlformats.org/officeDocument/2006/relationships/image" Target="../media/image9.png"/><Relationship Id="rId59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20" Type="http://schemas.openxmlformats.org/officeDocument/2006/relationships/diagramLayout" Target="../diagrams/layout4.xml"/><Relationship Id="rId29" Type="http://schemas.openxmlformats.org/officeDocument/2006/relationships/diagramColors" Target="../diagrams/colors5.xml"/><Relationship Id="rId41" Type="http://schemas.openxmlformats.org/officeDocument/2006/relationships/diagramColors" Target="../diagrams/colors8.xml"/><Relationship Id="rId54" Type="http://schemas.microsoft.com/office/2007/relationships/diagramDrawing" Target="../diagrams/drawing9.xml"/><Relationship Id="rId1" Type="http://schemas.openxmlformats.org/officeDocument/2006/relationships/slideLayout" Target="../slideLayouts/slideLayout39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image" Target="../media/image7.png"/><Relationship Id="rId32" Type="http://schemas.openxmlformats.org/officeDocument/2006/relationships/diagramQuickStyle" Target="../diagrams/quickStyle6.xml"/><Relationship Id="rId37" Type="http://schemas.openxmlformats.org/officeDocument/2006/relationships/diagramColors" Target="../diagrams/colors7.xml"/><Relationship Id="rId40" Type="http://schemas.openxmlformats.org/officeDocument/2006/relationships/diagramQuickStyle" Target="../diagrams/quickStyle8.xml"/><Relationship Id="rId45" Type="http://schemas.openxmlformats.org/officeDocument/2006/relationships/diagramColors" Target="../diagrams/colors9.xml"/><Relationship Id="rId58" Type="http://schemas.microsoft.com/office/2007/relationships/diagramDrawing" Target="../diagrams/drawing2.xml"/><Relationship Id="rId5" Type="http://schemas.openxmlformats.org/officeDocument/2006/relationships/diagramLayout" Target="../diagrams/layout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6.png"/><Relationship Id="rId28" Type="http://schemas.openxmlformats.org/officeDocument/2006/relationships/diagramQuickStyle" Target="../diagrams/quickStyle5.xml"/><Relationship Id="rId36" Type="http://schemas.openxmlformats.org/officeDocument/2006/relationships/diagramQuickStyle" Target="../diagrams/quickStyle7.xml"/><Relationship Id="rId49" Type="http://schemas.microsoft.com/office/2007/relationships/diagramDrawing" Target="../diagrams/drawing6.xml"/><Relationship Id="rId57" Type="http://schemas.microsoft.com/office/2007/relationships/diagramDrawing" Target="../diagrams/drawing7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Layout" Target="../diagrams/layout6.xml"/><Relationship Id="rId44" Type="http://schemas.openxmlformats.org/officeDocument/2006/relationships/diagramQuickStyle" Target="../diagrams/quickStyle9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Layout" Target="../diagrams/layout3.xml"/><Relationship Id="rId22" Type="http://schemas.openxmlformats.org/officeDocument/2006/relationships/diagramColors" Target="../diagrams/colors4.xml"/><Relationship Id="rId27" Type="http://schemas.openxmlformats.org/officeDocument/2006/relationships/diagramLayout" Target="../diagrams/layout5.xml"/><Relationship Id="rId30" Type="http://schemas.openxmlformats.org/officeDocument/2006/relationships/diagramData" Target="../diagrams/data6.xml"/><Relationship Id="rId35" Type="http://schemas.openxmlformats.org/officeDocument/2006/relationships/diagramLayout" Target="../diagrams/layout7.xml"/><Relationship Id="rId43" Type="http://schemas.openxmlformats.org/officeDocument/2006/relationships/diagramLayout" Target="../diagrams/layout9.xml"/><Relationship Id="rId48" Type="http://schemas.microsoft.com/office/2007/relationships/diagramDrawing" Target="../diagrams/drawing4.xml"/><Relationship Id="rId56" Type="http://schemas.microsoft.com/office/2007/relationships/diagramDrawing" Target="../diagrams/drawing3.xml"/><Relationship Id="rId8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egarcia@mipro.gob.ec" TargetMode="External"/><Relationship Id="rId3" Type="http://schemas.openxmlformats.org/officeDocument/2006/relationships/image" Target="../media/image2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482674"/>
            <a:ext cx="12192000" cy="189265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es-ES" altLang="en-US" sz="4800" b="1" dirty="0" smtClean="0"/>
              <a:t>Caracterización Provincia Guayas</a:t>
            </a:r>
            <a:endParaRPr lang="es-EC" sz="4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0818751" y="6098371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b="1" dirty="0" smtClean="0"/>
              <a:t>2018/06/07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1566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dondear rectángulo de esquina del mismo lado 88"/>
          <p:cNvSpPr/>
          <p:nvPr/>
        </p:nvSpPr>
        <p:spPr>
          <a:xfrm rot="16200000" flipV="1">
            <a:off x="1608246" y="-987541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550926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b="1" dirty="0" smtClean="0">
                <a:solidFill>
                  <a:prstClr val="black"/>
                </a:solidFill>
              </a:rPr>
              <a:t> Proyección INEC, Evolución Según área geográfica en miles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22564" y="634928"/>
            <a:ext cx="2330368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GUAYAS:  </a:t>
            </a:r>
            <a:r>
              <a:rPr lang="es-E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POBLACION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729216" y="980884"/>
            <a:ext cx="2016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graphicFrame>
        <p:nvGraphicFramePr>
          <p:cNvPr id="33" name="Gráfico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50408280"/>
              </p:ext>
            </p:extLst>
          </p:nvPr>
        </p:nvGraphicFramePr>
        <p:xfrm>
          <a:off x="-776" y="1147460"/>
          <a:ext cx="5850248" cy="456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Gráfico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22935812"/>
              </p:ext>
            </p:extLst>
          </p:nvPr>
        </p:nvGraphicFramePr>
        <p:xfrm>
          <a:off x="6387352" y="1390223"/>
          <a:ext cx="5804647" cy="4459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Redondear rectángulo de esquina del mismo lado 88"/>
          <p:cNvSpPr/>
          <p:nvPr/>
        </p:nvSpPr>
        <p:spPr>
          <a:xfrm rot="16200000" flipV="1">
            <a:off x="8382088" y="-1691502"/>
            <a:ext cx="360039" cy="49322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7" name="CuadroTexto 89"/>
          <p:cNvSpPr txBox="1"/>
          <p:nvPr/>
        </p:nvSpPr>
        <p:spPr>
          <a:xfrm>
            <a:off x="6150068" y="594180"/>
            <a:ext cx="4353230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GUAYAS: </a:t>
            </a:r>
            <a:r>
              <a:rPr lang="es-EC" sz="1600" b="1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</a:t>
            </a:r>
            <a:r>
              <a:rPr lang="es-EC" sz="1600" b="1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 la población según sexo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2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577679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INEC, cifras a diciembre de cada año   * previsión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197" y="3546467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desempleo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266151" y="3546467"/>
            <a:ext cx="4207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subempleo</a:t>
            </a:r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608246" y="-987541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49458" y="647985"/>
            <a:ext cx="1710648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GUAYAS: EMPLEO</a:t>
            </a:r>
            <a:endParaRPr lang="es-E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Gráfico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40962080"/>
              </p:ext>
            </p:extLst>
          </p:nvPr>
        </p:nvGraphicFramePr>
        <p:xfrm>
          <a:off x="699246" y="1116106"/>
          <a:ext cx="10654553" cy="231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Gráfico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30187402"/>
              </p:ext>
            </p:extLst>
          </p:nvPr>
        </p:nvGraphicFramePr>
        <p:xfrm>
          <a:off x="46197" y="3927218"/>
          <a:ext cx="5897403" cy="242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Gráfico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4150693"/>
              </p:ext>
            </p:extLst>
          </p:nvPr>
        </p:nvGraphicFramePr>
        <p:xfrm>
          <a:off x="6400800" y="3953166"/>
          <a:ext cx="5697071" cy="242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1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05786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BCE, Valor Agregado Bruto (millones de USD)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-777" y="1063936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VAB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1" name="Redondear rectángulo de esquina del mismo lado 88"/>
          <p:cNvSpPr/>
          <p:nvPr/>
        </p:nvSpPr>
        <p:spPr>
          <a:xfrm rot="16200000" flipV="1">
            <a:off x="1608246" y="-987541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6" name="CuadroTexto 89"/>
          <p:cNvSpPr txBox="1"/>
          <p:nvPr/>
        </p:nvSpPr>
        <p:spPr>
          <a:xfrm>
            <a:off x="149458" y="647985"/>
            <a:ext cx="2686107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GUAYAS: VALOR  </a:t>
            </a:r>
            <a:r>
              <a:rPr lang="es-E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AGREGADO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80858" y="6582055"/>
            <a:ext cx="519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dirty="0" smtClean="0">
                <a:solidFill>
                  <a:prstClr val="black"/>
                </a:solidFill>
              </a:rPr>
              <a:t>* Previsiones MIPRO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862455" y="1063936"/>
            <a:ext cx="4783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VAB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según 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actividad económica.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65140896"/>
              </p:ext>
            </p:extLst>
          </p:nvPr>
        </p:nvGraphicFramePr>
        <p:xfrm>
          <a:off x="-777" y="1856994"/>
          <a:ext cx="6096777" cy="4221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Gráfico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16915489"/>
              </p:ext>
            </p:extLst>
          </p:nvPr>
        </p:nvGraphicFramePr>
        <p:xfrm>
          <a:off x="6266329" y="2003673"/>
          <a:ext cx="5683624" cy="412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73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198" y="1081942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ventas totales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994594" y="1087086"/>
            <a:ext cx="4359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ventas por subsector (Participación)</a:t>
            </a:r>
          </a:p>
        </p:txBody>
      </p:sp>
      <p:sp>
        <p:nvSpPr>
          <p:cNvPr id="20" name="Redondear rectángulo de esquina del mismo lado 88"/>
          <p:cNvSpPr/>
          <p:nvPr/>
        </p:nvSpPr>
        <p:spPr>
          <a:xfrm rot="16200000" flipV="1">
            <a:off x="1608246" y="-987541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647985"/>
            <a:ext cx="1668457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GUAYAS: VENTAS</a:t>
            </a:r>
            <a:endParaRPr lang="es-E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Gráfico 38"/>
          <p:cNvGraphicFramePr>
            <a:graphicFrameLocks/>
          </p:cNvGraphicFramePr>
          <p:nvPr>
            <p:extLst/>
          </p:nvPr>
        </p:nvGraphicFramePr>
        <p:xfrm>
          <a:off x="7783513" y="5643114"/>
          <a:ext cx="4323600" cy="10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Gráfico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82513535"/>
              </p:ext>
            </p:extLst>
          </p:nvPr>
        </p:nvGraphicFramePr>
        <p:xfrm>
          <a:off x="-777" y="1949825"/>
          <a:ext cx="6096777" cy="400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Gráfico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29584700"/>
              </p:ext>
            </p:extLst>
          </p:nvPr>
        </p:nvGraphicFramePr>
        <p:xfrm>
          <a:off x="6350314" y="1848217"/>
          <a:ext cx="5647765" cy="4364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70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647985"/>
            <a:ext cx="845539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</p:txBody>
      </p:sp>
      <p:sp>
        <p:nvSpPr>
          <p:cNvPr id="28" name="Redondear rectángulo de esquina del mismo lado 88"/>
          <p:cNvSpPr/>
          <p:nvPr/>
        </p:nvSpPr>
        <p:spPr>
          <a:xfrm rot="16200000" flipV="1">
            <a:off x="1960118" y="-1339415"/>
            <a:ext cx="360039" cy="4281832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9" name="CuadroTexto 89"/>
          <p:cNvSpPr txBox="1"/>
          <p:nvPr/>
        </p:nvSpPr>
        <p:spPr>
          <a:xfrm>
            <a:off x="0" y="703403"/>
            <a:ext cx="4188313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GUAYAS: ESTABLECIMIENTOS ECONÓMICOS</a:t>
            </a:r>
            <a:endParaRPr lang="es-E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59077" y="1241377"/>
            <a:ext cx="5841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917967" y="981522"/>
            <a:ext cx="473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 según rama de actividad. (Participación)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graphicFrame>
        <p:nvGraphicFramePr>
          <p:cNvPr id="34" name="Gráfico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5616977"/>
              </p:ext>
            </p:extLst>
          </p:nvPr>
        </p:nvGraphicFramePr>
        <p:xfrm>
          <a:off x="-777" y="1806286"/>
          <a:ext cx="6096777" cy="4550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Gráfico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86654346"/>
              </p:ext>
            </p:extLst>
          </p:nvPr>
        </p:nvGraphicFramePr>
        <p:xfrm>
          <a:off x="6279777" y="2149249"/>
          <a:ext cx="5688106" cy="403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667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482674"/>
            <a:ext cx="12192000" cy="189265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es-ES" altLang="en-US" sz="4800" b="1" dirty="0"/>
              <a:t>Cifras </a:t>
            </a:r>
            <a:r>
              <a:rPr lang="es-ES" altLang="en-US" sz="4800" b="1" dirty="0" smtClean="0"/>
              <a:t>Cantón Milagro</a:t>
            </a:r>
            <a:endParaRPr lang="es-EC" sz="4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38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507894" cy="911767"/>
          </a:xfrm>
        </p:spPr>
        <p:txBody>
          <a:bodyPr>
            <a:normAutofit/>
          </a:bodyPr>
          <a:lstStyle/>
          <a:p>
            <a:pPr>
              <a:defRPr lang="es-E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C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CIFRAS DEL CANTÓN MILAGRO</a:t>
            </a:r>
            <a:endParaRPr lang="es-EC" sz="28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7369" y="3245682"/>
            <a:ext cx="5855310" cy="1661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84019" y="3676400"/>
            <a:ext cx="1865483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VAB 2017* </a:t>
            </a:r>
          </a:p>
          <a:p>
            <a:pPr algn="ctr"/>
            <a:r>
              <a:rPr lang="es-EC" sz="2400" dirty="0">
                <a:solidFill>
                  <a:srgbClr val="002060"/>
                </a:solidFill>
                <a:cs typeface="Calibri" panose="020F0502020204030204" pitchFamily="34" charset="0"/>
              </a:rPr>
              <a:t>(BCE)</a:t>
            </a:r>
          </a:p>
        </p:txBody>
      </p:sp>
      <p:graphicFrame>
        <p:nvGraphicFramePr>
          <p:cNvPr id="8" name="Diagrama 7"/>
          <p:cNvGraphicFramePr>
            <a:graphicFrameLocks noChangeAspect="1"/>
          </p:cNvGraphicFramePr>
          <p:nvPr>
            <p:extLst/>
          </p:nvPr>
        </p:nvGraphicFramePr>
        <p:xfrm>
          <a:off x="2733928" y="4434560"/>
          <a:ext cx="1684504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18" y="3584130"/>
            <a:ext cx="944142" cy="984822"/>
          </a:xfrm>
          <a:prstGeom prst="rect">
            <a:avLst/>
          </a:prstGeom>
        </p:spPr>
      </p:pic>
      <p:graphicFrame>
        <p:nvGraphicFramePr>
          <p:cNvPr id="12" name="Diagrama 11"/>
          <p:cNvGraphicFramePr/>
          <p:nvPr>
            <p:extLst/>
          </p:nvPr>
        </p:nvGraphicFramePr>
        <p:xfrm>
          <a:off x="2951050" y="3263847"/>
          <a:ext cx="2736942" cy="75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834285" y="3907820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7369" y="4985230"/>
            <a:ext cx="5842252" cy="1653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6" name="Diagrama 15"/>
          <p:cNvGraphicFramePr>
            <a:graphicFrameLocks noChangeAspect="1"/>
          </p:cNvGraphicFramePr>
          <p:nvPr>
            <p:extLst/>
          </p:nvPr>
        </p:nvGraphicFramePr>
        <p:xfrm>
          <a:off x="4052423" y="5032970"/>
          <a:ext cx="1547075" cy="70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531486" y="5212799"/>
            <a:ext cx="3183077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b="1" dirty="0">
                <a:solidFill>
                  <a:srgbClr val="002060"/>
                </a:solidFill>
                <a:cs typeface="Calibri" panose="020F0502020204030204" pitchFamily="34" charset="0"/>
              </a:rPr>
              <a:t>Establecimientos económicos 2017*</a:t>
            </a:r>
          </a:p>
          <a:p>
            <a:pPr algn="ctr"/>
            <a:r>
              <a:rPr lang="es-EC" sz="2000" dirty="0">
                <a:solidFill>
                  <a:srgbClr val="002060"/>
                </a:solidFill>
                <a:cs typeface="Calibri" panose="020F0502020204030204" pitchFamily="34" charset="0"/>
              </a:rPr>
              <a:t>(SRI-INEC)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69" y="5250104"/>
            <a:ext cx="1087533" cy="111397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223378" y="896451"/>
            <a:ext cx="5843379" cy="1232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00409" y="1195920"/>
            <a:ext cx="300239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000" dirty="0" smtClean="0"/>
              <a:t>Afiliados 2017*</a:t>
            </a:r>
            <a:endParaRPr lang="es-EC" sz="2000" dirty="0"/>
          </a:p>
          <a:p>
            <a:r>
              <a:rPr lang="es-EC" sz="2000" b="0" dirty="0"/>
              <a:t>(IESS)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2615" y="1096164"/>
            <a:ext cx="1125378" cy="833614"/>
          </a:xfrm>
          <a:prstGeom prst="rect">
            <a:avLst/>
          </a:prstGeom>
        </p:spPr>
      </p:pic>
      <p:graphicFrame>
        <p:nvGraphicFramePr>
          <p:cNvPr id="23" name="Diagrama 22"/>
          <p:cNvGraphicFramePr>
            <a:graphicFrameLocks noChangeAspect="1"/>
          </p:cNvGraphicFramePr>
          <p:nvPr>
            <p:extLst/>
          </p:nvPr>
        </p:nvGraphicFramePr>
        <p:xfrm>
          <a:off x="9354907" y="943047"/>
          <a:ext cx="1914569" cy="4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27" name="Rectángulo 26"/>
          <p:cNvSpPr/>
          <p:nvPr/>
        </p:nvSpPr>
        <p:spPr>
          <a:xfrm>
            <a:off x="6233662" y="2194217"/>
            <a:ext cx="5833096" cy="154634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869737" y="2507741"/>
            <a:ext cx="2403533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000" dirty="0"/>
              <a:t>Ventas Totales</a:t>
            </a:r>
          </a:p>
          <a:p>
            <a:r>
              <a:rPr lang="es-EC" sz="2000" dirty="0" smtClean="0"/>
              <a:t>2017* </a:t>
            </a:r>
            <a:r>
              <a:rPr lang="es-EC" sz="2000" b="0" dirty="0" smtClean="0"/>
              <a:t>(</a:t>
            </a:r>
            <a:r>
              <a:rPr lang="es-EC" sz="2000" b="0" dirty="0"/>
              <a:t>SRI)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6272565" y="2560834"/>
            <a:ext cx="1160831" cy="793026"/>
            <a:chOff x="9546597" y="2469761"/>
            <a:chExt cx="1152000" cy="734117"/>
          </a:xfrm>
        </p:grpSpPr>
        <p:sp>
          <p:nvSpPr>
            <p:cNvPr id="31" name="Cheurón 30"/>
            <p:cNvSpPr/>
            <p:nvPr/>
          </p:nvSpPr>
          <p:spPr>
            <a:xfrm>
              <a:off x="9549221" y="2963878"/>
              <a:ext cx="1056117" cy="240000"/>
            </a:xfrm>
            <a:prstGeom prst="chevron">
              <a:avLst/>
            </a:prstGeom>
            <a:solidFill>
              <a:srgbClr val="BCC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240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2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4992" b="25003"/>
            <a:stretch/>
          </p:blipFill>
          <p:spPr>
            <a:xfrm>
              <a:off x="9546597" y="2469761"/>
              <a:ext cx="1152000" cy="576064"/>
            </a:xfrm>
            <a:prstGeom prst="rect">
              <a:avLst/>
            </a:prstGeom>
          </p:spPr>
        </p:pic>
      </p:grpSp>
      <p:sp>
        <p:nvSpPr>
          <p:cNvPr id="33" name="CuadroTexto 32"/>
          <p:cNvSpPr txBox="1"/>
          <p:nvPr/>
        </p:nvSpPr>
        <p:spPr>
          <a:xfrm>
            <a:off x="9068173" y="2226584"/>
            <a:ext cx="3083135" cy="4924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600" dirty="0">
                <a:solidFill>
                  <a:prstClr val="black"/>
                </a:solidFill>
                <a:cs typeface="Calibri" panose="020F0502020204030204" pitchFamily="34" charset="0"/>
              </a:rPr>
              <a:t>USD 630 millones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8617533" y="3097736"/>
            <a:ext cx="2077961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0,4 %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ventas nacionales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233661" y="3819715"/>
            <a:ext cx="5833096" cy="14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680678" y="4069304"/>
            <a:ext cx="2299521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685800"/>
            <a:r>
              <a:rPr lang="es-EC" sz="2000" b="1" dirty="0">
                <a:solidFill>
                  <a:srgbClr val="002060"/>
                </a:solidFill>
                <a:cs typeface="Calibri" panose="020F0502020204030204" pitchFamily="34" charset="0"/>
              </a:rPr>
              <a:t>Ventas en el exterior 2017*</a:t>
            </a:r>
          </a:p>
          <a:p>
            <a:pPr algn="ctr" defTabSz="685800"/>
            <a:r>
              <a:rPr lang="es-EC" sz="2000" dirty="0">
                <a:solidFill>
                  <a:srgbClr val="002060"/>
                </a:solidFill>
                <a:cs typeface="Calibri" panose="020F0502020204030204" pitchFamily="34" charset="0"/>
              </a:rPr>
              <a:t>(SRI)</a:t>
            </a:r>
          </a:p>
        </p:txBody>
      </p:sp>
      <p:pic>
        <p:nvPicPr>
          <p:cNvPr id="38" name="Imagen 66"/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8456" y="4090385"/>
            <a:ext cx="681513" cy="779753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8625049" y="4434657"/>
            <a:ext cx="1854200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0,2 %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exportaciones totales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233662" y="5284330"/>
            <a:ext cx="5833095" cy="1437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6242119" y="5497879"/>
            <a:ext cx="1016734" cy="918697"/>
            <a:chOff x="7046333" y="2606303"/>
            <a:chExt cx="909845" cy="835264"/>
          </a:xfrm>
        </p:grpSpPr>
        <p:sp>
          <p:nvSpPr>
            <p:cNvPr id="45" name="Cheurón 44"/>
            <p:cNvSpPr/>
            <p:nvPr/>
          </p:nvSpPr>
          <p:spPr>
            <a:xfrm>
              <a:off x="7065367" y="3220437"/>
              <a:ext cx="792088" cy="180000"/>
            </a:xfrm>
            <a:prstGeom prst="chevron">
              <a:avLst/>
            </a:prstGeom>
            <a:solidFill>
              <a:srgbClr val="BCC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240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46333" y="2606303"/>
              <a:ext cx="909845" cy="835264"/>
            </a:xfrm>
            <a:prstGeom prst="rect">
              <a:avLst/>
            </a:prstGeom>
          </p:spPr>
        </p:pic>
      </p:grpSp>
      <p:sp>
        <p:nvSpPr>
          <p:cNvPr id="47" name="CuadroTexto 46"/>
          <p:cNvSpPr txBox="1"/>
          <p:nvPr/>
        </p:nvSpPr>
        <p:spPr>
          <a:xfrm>
            <a:off x="6837215" y="5384236"/>
            <a:ext cx="2307852" cy="12618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 defTabSz="685800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000" dirty="0"/>
              <a:t>Volumen de</a:t>
            </a:r>
          </a:p>
          <a:p>
            <a:r>
              <a:rPr lang="es-EC" sz="2000" dirty="0" smtClean="0"/>
              <a:t>Crédito  </a:t>
            </a:r>
          </a:p>
          <a:p>
            <a:r>
              <a:rPr lang="es-EC" sz="1800" dirty="0" smtClean="0"/>
              <a:t>Ene-Abr 2018</a:t>
            </a:r>
            <a:endParaRPr lang="es-EC" sz="1800" dirty="0"/>
          </a:p>
          <a:p>
            <a:r>
              <a:rPr lang="es-EC" sz="1800" b="0" dirty="0"/>
              <a:t>(SBS)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9068173" y="5334033"/>
            <a:ext cx="2863804" cy="4924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600" dirty="0">
                <a:solidFill>
                  <a:prstClr val="black"/>
                </a:solidFill>
                <a:cs typeface="Calibri" panose="020F0502020204030204" pitchFamily="34" charset="0"/>
              </a:rPr>
              <a:t>USD 38 millones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8886221" y="6069548"/>
            <a:ext cx="1743593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0,5%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crédito nacional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8886221" y="1317741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8740584" y="2744162"/>
            <a:ext cx="1857953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8804995" y="4192760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8928016" y="5697571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</a:t>
            </a:r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8988566" y="3834354"/>
            <a:ext cx="2847529" cy="46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400" dirty="0">
                <a:solidFill>
                  <a:prstClr val="black"/>
                </a:solidFill>
                <a:cs typeface="Calibri" panose="020F0502020204030204" pitchFamily="34" charset="0"/>
              </a:rPr>
              <a:t>USD 35 millones</a:t>
            </a:r>
          </a:p>
        </p:txBody>
      </p:sp>
      <p:graphicFrame>
        <p:nvGraphicFramePr>
          <p:cNvPr id="51" name="Diagrama 50"/>
          <p:cNvGraphicFramePr>
            <a:graphicFrameLocks noChangeAspect="1"/>
          </p:cNvGraphicFramePr>
          <p:nvPr>
            <p:extLst/>
          </p:nvPr>
        </p:nvGraphicFramePr>
        <p:xfrm>
          <a:off x="4481084" y="4407667"/>
          <a:ext cx="1440308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53" name="CuadroTexto 52"/>
          <p:cNvSpPr txBox="1"/>
          <p:nvPr/>
        </p:nvSpPr>
        <p:spPr>
          <a:xfrm>
            <a:off x="4502163" y="3907820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54" name="Diagrama 53"/>
          <p:cNvGraphicFramePr>
            <a:graphicFrameLocks noChangeAspect="1"/>
          </p:cNvGraphicFramePr>
          <p:nvPr>
            <p:extLst/>
          </p:nvPr>
        </p:nvGraphicFramePr>
        <p:xfrm>
          <a:off x="2935684" y="5972738"/>
          <a:ext cx="1684504" cy="581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3051779" y="5595343"/>
            <a:ext cx="1503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56" name="Diagrama 55"/>
          <p:cNvGraphicFramePr>
            <a:graphicFrameLocks noChangeAspect="1"/>
          </p:cNvGraphicFramePr>
          <p:nvPr>
            <p:extLst/>
          </p:nvPr>
        </p:nvGraphicFramePr>
        <p:xfrm>
          <a:off x="4527486" y="6010907"/>
          <a:ext cx="1398532" cy="437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sp>
        <p:nvSpPr>
          <p:cNvPr id="57" name="CuadroTexto 56"/>
          <p:cNvSpPr txBox="1"/>
          <p:nvPr/>
        </p:nvSpPr>
        <p:spPr>
          <a:xfrm>
            <a:off x="4554976" y="5622425"/>
            <a:ext cx="1503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58" name="Diagrama 57"/>
          <p:cNvGraphicFramePr>
            <a:graphicFrameLocks noChangeAspect="1"/>
          </p:cNvGraphicFramePr>
          <p:nvPr>
            <p:extLst/>
          </p:nvPr>
        </p:nvGraphicFramePr>
        <p:xfrm>
          <a:off x="8729223" y="1620177"/>
          <a:ext cx="1684504" cy="4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59" name="CuadroTexto 58"/>
          <p:cNvSpPr txBox="1"/>
          <p:nvPr/>
        </p:nvSpPr>
        <p:spPr>
          <a:xfrm>
            <a:off x="10516739" y="1281772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60" name="Diagrama 59"/>
          <p:cNvGraphicFramePr>
            <a:graphicFrameLocks noChangeAspect="1"/>
          </p:cNvGraphicFramePr>
          <p:nvPr>
            <p:extLst/>
          </p:nvPr>
        </p:nvGraphicFramePr>
        <p:xfrm>
          <a:off x="10481472" y="1594464"/>
          <a:ext cx="1558391" cy="50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61" name="CuadroTexto 60"/>
          <p:cNvSpPr txBox="1"/>
          <p:nvPr/>
        </p:nvSpPr>
        <p:spPr>
          <a:xfrm>
            <a:off x="10457407" y="3095669"/>
            <a:ext cx="1693901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1,3 %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ventas provinciales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0344242" y="2745486"/>
            <a:ext cx="1857953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10391986" y="4464661"/>
            <a:ext cx="1883047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0,5 %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exportaciones provinciales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0609740" y="4212458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10412330" y="6091504"/>
            <a:ext cx="1743593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1,4%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crédito provincial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0548861" y="5703748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</a:t>
            </a:r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711376" y="1168224"/>
            <a:ext cx="3046214" cy="1523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632280" y="1005066"/>
            <a:ext cx="1543815" cy="1701705"/>
          </a:xfrm>
          <a:prstGeom prst="rect">
            <a:avLst/>
          </a:prstGeom>
        </p:spPr>
      </p:pic>
      <p:sp>
        <p:nvSpPr>
          <p:cNvPr id="67" name="66 Rectángulo"/>
          <p:cNvSpPr/>
          <p:nvPr/>
        </p:nvSpPr>
        <p:spPr>
          <a:xfrm>
            <a:off x="0" y="6627168"/>
            <a:ext cx="1739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050" dirty="0">
                <a:solidFill>
                  <a:prstClr val="black"/>
                </a:solidFill>
              </a:rPr>
              <a:t>* Datos proyectados a 2017.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0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507894" cy="1199182"/>
          </a:xfrm>
        </p:spPr>
        <p:txBody>
          <a:bodyPr>
            <a:normAutofit/>
          </a:bodyPr>
          <a:lstStyle/>
          <a:p>
            <a:pPr>
              <a:defRPr lang="es-E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EC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Evolución cifras de la Cantón Milagro</a:t>
            </a:r>
            <a:endParaRPr lang="es-EC" sz="28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93160625"/>
              </p:ext>
            </p:extLst>
          </p:nvPr>
        </p:nvGraphicFramePr>
        <p:xfrm>
          <a:off x="1" y="1020146"/>
          <a:ext cx="6077242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24918286"/>
              </p:ext>
            </p:extLst>
          </p:nvPr>
        </p:nvGraphicFramePr>
        <p:xfrm>
          <a:off x="6096000" y="1020146"/>
          <a:ext cx="6096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8347934"/>
              </p:ext>
            </p:extLst>
          </p:nvPr>
        </p:nvGraphicFramePr>
        <p:xfrm>
          <a:off x="0" y="3946712"/>
          <a:ext cx="533165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06733186"/>
              </p:ext>
            </p:extLst>
          </p:nvPr>
        </p:nvGraphicFramePr>
        <p:xfrm>
          <a:off x="5477022" y="4000500"/>
          <a:ext cx="4553244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66 Rectángulo"/>
          <p:cNvSpPr/>
          <p:nvPr/>
        </p:nvSpPr>
        <p:spPr>
          <a:xfrm>
            <a:off x="0" y="6627168"/>
            <a:ext cx="1739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050" dirty="0">
                <a:solidFill>
                  <a:prstClr val="black"/>
                </a:solidFill>
              </a:rPr>
              <a:t>* Datos proyectados a 2017.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244720" y="5473005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8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</a:t>
            </a:r>
            <a:r>
              <a:rPr lang="es-EC" sz="1200" dirty="0" smtClean="0"/>
              <a:t>Bernal</a:t>
            </a:r>
            <a:endParaRPr lang="es-EC" sz="1200" dirty="0" smtClean="0"/>
          </a:p>
          <a:p>
            <a:pPr algn="r"/>
            <a:r>
              <a:rPr lang="es-MX" sz="1200" dirty="0" smtClean="0"/>
              <a:t>Coordinadora CGEPMI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8"/>
              </a:rPr>
              <a:t>mpalacios@mipro.gob.ec</a:t>
            </a: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xmlns="" val="3808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390</Words>
  <Application>Microsoft Office PowerPoint</Application>
  <PresentationFormat>Personalizado</PresentationFormat>
  <Paragraphs>111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2_Tema de Office</vt:lpstr>
      <vt:lpstr>3_Tema de Office</vt:lpstr>
      <vt:lpstr>4_Tema de Office</vt:lpstr>
      <vt:lpstr>5_Tema de Office</vt:lpstr>
      <vt:lpstr>Caracterización Provincia Guayas</vt:lpstr>
      <vt:lpstr>Diapositiva 2</vt:lpstr>
      <vt:lpstr>Diapositiva 3</vt:lpstr>
      <vt:lpstr>Diapositiva 4</vt:lpstr>
      <vt:lpstr>Diapositiva 5</vt:lpstr>
      <vt:lpstr>Diapositiva 6</vt:lpstr>
      <vt:lpstr>Cifras Cantón Milagro</vt:lpstr>
      <vt:lpstr>CIFRAS DEL CANTÓN MILAGRO</vt:lpstr>
      <vt:lpstr>Evolución cifras de la Cantón Milagro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CARACTERIZACION ZONA 5</dc:title>
  <dc:creator>Geovanna E. Espín Ruiz</dc:creator>
  <cp:lastModifiedBy>mpalacios</cp:lastModifiedBy>
  <cp:revision>6</cp:revision>
  <dcterms:created xsi:type="dcterms:W3CDTF">2018-06-07T21:40:29Z</dcterms:created>
  <dcterms:modified xsi:type="dcterms:W3CDTF">2018-08-29T20:23:24Z</dcterms:modified>
</cp:coreProperties>
</file>