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6.xml" ContentType="application/vnd.openxmlformats-officedocument.drawingml.diagramColors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5"/>
  </p:notesMasterIdLst>
  <p:handoutMasterIdLst>
    <p:handoutMasterId r:id="rId16"/>
  </p:handoutMasterIdLst>
  <p:sldIdLst>
    <p:sldId id="261" r:id="rId6"/>
    <p:sldId id="270" r:id="rId7"/>
    <p:sldId id="262" r:id="rId8"/>
    <p:sldId id="263" r:id="rId9"/>
    <p:sldId id="264" r:id="rId10"/>
    <p:sldId id="266" r:id="rId11"/>
    <p:sldId id="267" r:id="rId12"/>
    <p:sldId id="271" r:id="rId13"/>
    <p:sldId id="272" r:id="rId14"/>
  </p:sldIdLst>
  <p:sldSz cx="12192000" cy="6858000"/>
  <p:notesSz cx="6797675" cy="9928225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Desktop\Copia%20de%20Manab&#237;graf%20(2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5\Gal&#225;pagos_graf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Microsoft\Windows\Temporary%20Internet%20Files\Content.Outlook\BNGO3IEV\Manab&#237;g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1.8572114176625201E-2"/>
          <c:y val="0.10532290010117699"/>
          <c:w val="0.96285577164674963"/>
          <c:h val="0.65617198590520454"/>
        </c:manualLayout>
      </c:layout>
      <c:barChart>
        <c:barDir val="col"/>
        <c:grouping val="clustered"/>
        <c:ser>
          <c:idx val="0"/>
          <c:order val="0"/>
          <c:tx>
            <c:strRef>
              <c:f>Población!$B$12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Población!$C$11:$K$11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</c:strRef>
          </c:cat>
          <c:val>
            <c:numRef>
              <c:f>Población!$C$12:$K$12</c:f>
              <c:numCache>
                <c:formatCode>_ * #,##0_ ;_ * \-#,##0_ ;_ * "-"??_ ;_ @_ </c:formatCode>
                <c:ptCount val="9"/>
                <c:pt idx="0">
                  <c:v>622326</c:v>
                </c:pt>
                <c:pt idx="1">
                  <c:v>622312</c:v>
                </c:pt>
                <c:pt idx="2">
                  <c:v>622066</c:v>
                </c:pt>
                <c:pt idx="3">
                  <c:v>621577</c:v>
                </c:pt>
                <c:pt idx="4">
                  <c:v>620841</c:v>
                </c:pt>
                <c:pt idx="5">
                  <c:v>619864</c:v>
                </c:pt>
                <c:pt idx="6">
                  <c:v>618653</c:v>
                </c:pt>
                <c:pt idx="7">
                  <c:v>617215</c:v>
                </c:pt>
                <c:pt idx="8">
                  <c:v>615569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54-40E9-9F46-37D5912B92E3}"/>
            </c:ext>
          </c:extLst>
        </c:ser>
        <c:ser>
          <c:idx val="1"/>
          <c:order val="1"/>
          <c:tx>
            <c:strRef>
              <c:f>Población!$B$13</c:f>
              <c:strCache>
                <c:ptCount val="1"/>
                <c:pt idx="0">
                  <c:v>urbano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Población!$C$11:$K$11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</c:strRef>
          </c:cat>
          <c:val>
            <c:numRef>
              <c:f>Población!$C$13:$K$13</c:f>
              <c:numCache>
                <c:formatCode>_ * #,##0_ ;_ * \-#,##0_ ;_ * "-"??_ ;_ @_ </c:formatCode>
                <c:ptCount val="9"/>
                <c:pt idx="0">
                  <c:v>798022</c:v>
                </c:pt>
                <c:pt idx="1">
                  <c:v>813947</c:v>
                </c:pt>
                <c:pt idx="2">
                  <c:v>829807</c:v>
                </c:pt>
                <c:pt idx="3">
                  <c:v>845534</c:v>
                </c:pt>
                <c:pt idx="4">
                  <c:v>861099</c:v>
                </c:pt>
                <c:pt idx="5">
                  <c:v>876502</c:v>
                </c:pt>
                <c:pt idx="6">
                  <c:v>891722</c:v>
                </c:pt>
                <c:pt idx="7">
                  <c:v>906735</c:v>
                </c:pt>
                <c:pt idx="8">
                  <c:v>921521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54-40E9-9F46-37D5912B92E3}"/>
            </c:ext>
          </c:extLst>
        </c:ser>
        <c:dLbls/>
        <c:gapWidth val="50"/>
        <c:axId val="80661504"/>
        <c:axId val="81785600"/>
      </c:barChart>
      <c:catAx>
        <c:axId val="806615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81785600"/>
        <c:crosses val="autoZero"/>
        <c:auto val="1"/>
        <c:lblAlgn val="ctr"/>
        <c:lblOffset val="100"/>
      </c:catAx>
      <c:valAx>
        <c:axId val="81785600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80661504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753726441702149"/>
          <c:y val="2.8052999399171483E-2"/>
          <c:w val="0.87179742375186464"/>
          <c:h val="0.77594699443057524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Totales'!$B$42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Totales'!$C$42:$N$42</c:f>
              <c:numCache>
                <c:formatCode>0%</c:formatCode>
                <c:ptCount val="9"/>
                <c:pt idx="0">
                  <c:v>0.4086135830481048</c:v>
                </c:pt>
                <c:pt idx="1">
                  <c:v>0.42020582377747789</c:v>
                </c:pt>
                <c:pt idx="2">
                  <c:v>0.42615321401154582</c:v>
                </c:pt>
                <c:pt idx="3">
                  <c:v>0.39687252257463645</c:v>
                </c:pt>
                <c:pt idx="4">
                  <c:v>0.36740580036617282</c:v>
                </c:pt>
                <c:pt idx="5">
                  <c:v>0.345306132579491</c:v>
                </c:pt>
                <c:pt idx="6">
                  <c:v>0.34698954477309885</c:v>
                </c:pt>
                <c:pt idx="7">
                  <c:v>0.32214334075612333</c:v>
                </c:pt>
                <c:pt idx="8">
                  <c:v>0.34546120461872143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Totales'!$B$43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Totales'!$C$43:$N$43</c:f>
              <c:numCache>
                <c:formatCode>0%</c:formatCode>
                <c:ptCount val="9"/>
                <c:pt idx="0">
                  <c:v>0.38449519586663489</c:v>
                </c:pt>
                <c:pt idx="1">
                  <c:v>0.36199609711393421</c:v>
                </c:pt>
                <c:pt idx="2">
                  <c:v>0.35047030305228472</c:v>
                </c:pt>
                <c:pt idx="3">
                  <c:v>0.33844165289718098</c:v>
                </c:pt>
                <c:pt idx="4">
                  <c:v>0.3528408935564486</c:v>
                </c:pt>
                <c:pt idx="5">
                  <c:v>0.36140039241115496</c:v>
                </c:pt>
                <c:pt idx="6">
                  <c:v>0.34067522181976034</c:v>
                </c:pt>
                <c:pt idx="7">
                  <c:v>0.35993927974215112</c:v>
                </c:pt>
                <c:pt idx="8">
                  <c:v>0.35371394688237867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Totales'!$B$44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Totales'!$C$44:$N$44</c:f>
              <c:numCache>
                <c:formatCode>0%</c:formatCode>
                <c:ptCount val="9"/>
                <c:pt idx="0">
                  <c:v>7.1759064101298287E-2</c:v>
                </c:pt>
                <c:pt idx="1">
                  <c:v>8.565842436119156E-2</c:v>
                </c:pt>
                <c:pt idx="2">
                  <c:v>8.6116676440054926E-2</c:v>
                </c:pt>
                <c:pt idx="3">
                  <c:v>9.3676452415708406E-2</c:v>
                </c:pt>
                <c:pt idx="4">
                  <c:v>9.3582034679695336E-2</c:v>
                </c:pt>
                <c:pt idx="5">
                  <c:v>9.8592801489275059E-2</c:v>
                </c:pt>
                <c:pt idx="6">
                  <c:v>0.10165785655188932</c:v>
                </c:pt>
                <c:pt idx="7">
                  <c:v>0.10501750299169377</c:v>
                </c:pt>
                <c:pt idx="8">
                  <c:v>9.9712548928138384E-2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Totales'!$B$45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rgbClr val="806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Totales'!$C$45:$N$45</c:f>
              <c:numCache>
                <c:formatCode>0%</c:formatCode>
                <c:ptCount val="9"/>
                <c:pt idx="0">
                  <c:v>2.9093536412931224E-2</c:v>
                </c:pt>
                <c:pt idx="1">
                  <c:v>3.2965780545609689E-2</c:v>
                </c:pt>
                <c:pt idx="2">
                  <c:v>3.5539586423939354E-2</c:v>
                </c:pt>
                <c:pt idx="3">
                  <c:v>4.6963245553834056E-2</c:v>
                </c:pt>
                <c:pt idx="4">
                  <c:v>5.1232657805823041E-2</c:v>
                </c:pt>
                <c:pt idx="5">
                  <c:v>4.0860730528503225E-2</c:v>
                </c:pt>
                <c:pt idx="6">
                  <c:v>5.9163477114480209E-2</c:v>
                </c:pt>
                <c:pt idx="7">
                  <c:v>5.6269847200587558E-2</c:v>
                </c:pt>
                <c:pt idx="8">
                  <c:v>5.1881678162348503E-2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Totales'!$B$46</c:f>
              <c:strCache>
                <c:ptCount val="1"/>
                <c:pt idx="0">
                  <c:v>Activ. profesionales, científicas y técnicas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8.6095566078345769E-3"/>
                  <c:y val="-3.2520325203252631E-3"/>
                </c:manualLayout>
              </c:layout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A078-4189-AC2F-5B95C724FC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063829787234042E-2"/>
                  <c:y val="-3.3432833306262393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510638297872344E-3"/>
                  <c:y val="-3.3432833306262393E-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Totales'!$C$46:$N$46</c:f>
              <c:numCache>
                <c:formatCode>0%</c:formatCode>
                <c:ptCount val="9"/>
                <c:pt idx="0">
                  <c:v>3.0251330405961608E-2</c:v>
                </c:pt>
                <c:pt idx="1">
                  <c:v>3.2993727149533844E-2</c:v>
                </c:pt>
                <c:pt idx="2">
                  <c:v>3.1799529378728243E-2</c:v>
                </c:pt>
                <c:pt idx="3">
                  <c:v>3.9036091271236244E-2</c:v>
                </c:pt>
                <c:pt idx="4">
                  <c:v>3.5303135324519105E-2</c:v>
                </c:pt>
                <c:pt idx="5">
                  <c:v>3.7124441029954866E-2</c:v>
                </c:pt>
                <c:pt idx="6">
                  <c:v>4.0634983171200435E-2</c:v>
                </c:pt>
                <c:pt idx="7">
                  <c:v>4.8194928424288484E-2</c:v>
                </c:pt>
                <c:pt idx="8">
                  <c:v>4.031437198749073E-2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Totales'!$B$68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'Ventas Totales'!$C$41:$N$41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Totales'!$C$68:$N$68</c:f>
              <c:numCache>
                <c:formatCode>0%</c:formatCode>
                <c:ptCount val="9"/>
                <c:pt idx="0">
                  <c:v>7.5787290165069354E-2</c:v>
                </c:pt>
                <c:pt idx="1">
                  <c:v>6.6180147052252766E-2</c:v>
                </c:pt>
                <c:pt idx="2">
                  <c:v>6.9920690693447016E-2</c:v>
                </c:pt>
                <c:pt idx="3">
                  <c:v>8.5010035287404168E-2</c:v>
                </c:pt>
                <c:pt idx="4">
                  <c:v>9.9635478267340885E-2</c:v>
                </c:pt>
                <c:pt idx="5">
                  <c:v>0.11671550196162095</c:v>
                </c:pt>
                <c:pt idx="6">
                  <c:v>0.11087891656957068</c:v>
                </c:pt>
                <c:pt idx="7">
                  <c:v>0.10843510088515589</c:v>
                </c:pt>
                <c:pt idx="8">
                  <c:v>0.10891624942092212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50"/>
        <c:overlap val="100"/>
        <c:axId val="183602560"/>
        <c:axId val="18403187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Totales'!$B$47</c15:sqref>
                        </c15:formulaRef>
                      </c:ext>
                    </c:extLst>
                    <c:strCache>
                      <c:ptCount val="1"/>
                      <c:pt idx="0">
                        <c:v>Transporte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Totales'!$C$41:$N$41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Totales'!$C$47:$L$47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1.6780476847863171E-2</c:v>
                      </c:pt>
                      <c:pt idx="1">
                        <c:v>1.6437750442152153E-2</c:v>
                      </c:pt>
                      <c:pt idx="2">
                        <c:v>1.4988941832731478E-2</c:v>
                      </c:pt>
                      <c:pt idx="3">
                        <c:v>1.772732682501894E-2</c:v>
                      </c:pt>
                      <c:pt idx="4">
                        <c:v>2.2096810257325135E-2</c:v>
                      </c:pt>
                      <c:pt idx="5">
                        <c:v>2.9369827353369207E-2</c:v>
                      </c:pt>
                      <c:pt idx="6">
                        <c:v>2.9071749169501823E-2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Totales'!$B$48</c15:sqref>
                        </c15:formulaRef>
                      </c:ext>
                    </c:extLst>
                    <c:strCache>
                      <c:ptCount val="1"/>
                      <c:pt idx="0">
                        <c:v>Activ.de atención de la salud humana y de asistencia social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Totales'!$C$41:$N$41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Totales'!$C$48:$L$48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9.2173410861443022E-3</c:v>
                      </c:pt>
                      <c:pt idx="1">
                        <c:v>8.3652786161115041E-3</c:v>
                      </c:pt>
                      <c:pt idx="2">
                        <c:v>1.1223755451294167E-2</c:v>
                      </c:pt>
                      <c:pt idx="3">
                        <c:v>1.3854015741400761E-2</c:v>
                      </c:pt>
                      <c:pt idx="4">
                        <c:v>1.6339978705109514E-2</c:v>
                      </c:pt>
                      <c:pt idx="5">
                        <c:v>2.035500794514581E-2</c:v>
                      </c:pt>
                      <c:pt idx="6">
                        <c:v>2.1716721866919187E-2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8360256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84031872"/>
        <c:crosses val="autoZero"/>
        <c:auto val="1"/>
        <c:lblAlgn val="ctr"/>
        <c:lblOffset val="100"/>
      </c:catAx>
      <c:valAx>
        <c:axId val="184031872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8360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813075449480766"/>
          <c:w val="1"/>
          <c:h val="0.1718691505025288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50">
          <a:solidFill>
            <a:schemeClr val="tx1"/>
          </a:solidFill>
        </a:defRPr>
      </a:pPr>
      <a:endParaRPr lang="es-EC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4"/>
  <c:chart>
    <c:autoTitleDeleted val="1"/>
    <c:plotArea>
      <c:layout>
        <c:manualLayout>
          <c:layoutTarget val="inner"/>
          <c:xMode val="edge"/>
          <c:yMode val="edge"/>
          <c:x val="2.8221089968615571E-2"/>
          <c:y val="2.5676304646026604E-2"/>
          <c:w val="0.95826163721013746"/>
          <c:h val="0.78060532547021255"/>
        </c:manualLayout>
      </c:layout>
      <c:barChart>
        <c:barDir val="col"/>
        <c:grouping val="clustered"/>
        <c:ser>
          <c:idx val="2"/>
          <c:order val="0"/>
          <c:tx>
            <c:strRef>
              <c:f>'Estructura de las Empresas'!$B$68</c:f>
              <c:strCache>
                <c:ptCount val="1"/>
                <c:pt idx="0">
                  <c:v>Total establecimientos económicos Provincia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2.0408163265306129E-3"/>
                  <c:y val="2.232864468423318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Empresas'!$C$68:$N$68</c:f>
              <c:numCache>
                <c:formatCode>#,##0</c:formatCode>
                <c:ptCount val="9"/>
                <c:pt idx="0">
                  <c:v>44496</c:v>
                </c:pt>
                <c:pt idx="1">
                  <c:v>53956</c:v>
                </c:pt>
                <c:pt idx="2">
                  <c:v>63668</c:v>
                </c:pt>
                <c:pt idx="3">
                  <c:v>69742</c:v>
                </c:pt>
                <c:pt idx="4">
                  <c:v>69686</c:v>
                </c:pt>
                <c:pt idx="5">
                  <c:v>67968</c:v>
                </c:pt>
                <c:pt idx="6">
                  <c:v>68293</c:v>
                </c:pt>
                <c:pt idx="7">
                  <c:v>68130</c:v>
                </c:pt>
                <c:pt idx="8">
                  <c:v>67967.389044265161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C3-4784-9060-6C8A837D5FF2}"/>
            </c:ext>
          </c:extLst>
        </c:ser>
        <c:dLbls/>
        <c:gapWidth val="50"/>
        <c:axId val="222995200"/>
        <c:axId val="223049600"/>
      </c:barChart>
      <c:lineChart>
        <c:grouping val="standard"/>
        <c:ser>
          <c:idx val="0"/>
          <c:order val="1"/>
          <c:tx>
            <c:strRef>
              <c:f>'Estructura de las Empresas'!$B$69</c:f>
              <c:strCache>
                <c:ptCount val="1"/>
                <c:pt idx="0">
                  <c:v>Participación en el total nacional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5.3839787883657404E-2"/>
                  <c:y val="6.1305755405960463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5C3-4784-9060-6C8A837D5F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3521452675558398E-2"/>
                  <c:y val="6.7951603981267691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5C3-4784-9060-6C8A837D5F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790165515024908E-2"/>
                  <c:y val="6.530820891963425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5C3-4784-9060-6C8A837D5F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4838663024264829E-2"/>
                  <c:y val="5.6711680716204471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5C3-4784-9060-6C8A837D5FF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Empresas'!$C$69:$N$69</c:f>
              <c:numCache>
                <c:formatCode>0%</c:formatCode>
                <c:ptCount val="9"/>
                <c:pt idx="0">
                  <c:v>8.0710900216034456E-2</c:v>
                </c:pt>
                <c:pt idx="1">
                  <c:v>8.5037707152932643E-2</c:v>
                </c:pt>
                <c:pt idx="2">
                  <c:v>8.7255524049814098E-2</c:v>
                </c:pt>
                <c:pt idx="3">
                  <c:v>8.6119628019317676E-2</c:v>
                </c:pt>
                <c:pt idx="4">
                  <c:v>8.261842772932701E-2</c:v>
                </c:pt>
                <c:pt idx="5">
                  <c:v>8.0368259929266286E-2</c:v>
                </c:pt>
                <c:pt idx="6">
                  <c:v>8.0170594215386345E-2</c:v>
                </c:pt>
                <c:pt idx="7" formatCode="0.0%">
                  <c:v>8.0279499446185718E-2</c:v>
                </c:pt>
                <c:pt idx="8" formatCode="0.0%">
                  <c:v>8.0388552615882347E-2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C3-4784-9060-6C8A837D5FF2}"/>
            </c:ext>
          </c:extLst>
        </c:ser>
        <c:dLbls/>
        <c:marker val="1"/>
        <c:axId val="225551872"/>
        <c:axId val="223051136"/>
      </c:lineChart>
      <c:catAx>
        <c:axId val="222995200"/>
        <c:scaling>
          <c:orientation val="minMax"/>
        </c:scaling>
        <c:axPos val="b"/>
        <c:numFmt formatCode="General" sourceLinked="1"/>
        <c:maj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3049600"/>
        <c:crosses val="autoZero"/>
        <c:auto val="1"/>
        <c:lblAlgn val="ctr"/>
        <c:lblOffset val="100"/>
      </c:catAx>
      <c:valAx>
        <c:axId val="223049600"/>
        <c:scaling>
          <c:orientation val="minMax"/>
          <c:min val="0"/>
        </c:scaling>
        <c:axPos val="l"/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2995200"/>
        <c:crosses val="autoZero"/>
        <c:crossBetween val="between"/>
      </c:valAx>
      <c:valAx>
        <c:axId val="223051136"/>
        <c:scaling>
          <c:orientation val="minMax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5551872"/>
        <c:crosses val="max"/>
        <c:crossBetween val="between"/>
      </c:valAx>
      <c:catAx>
        <c:axId val="225551872"/>
        <c:scaling>
          <c:orientation val="minMax"/>
        </c:scaling>
        <c:delete val="1"/>
        <c:axPos val="b"/>
        <c:numFmt formatCode="General" sourceLinked="1"/>
        <c:tickLblPos val="nextTo"/>
        <c:crossAx val="22305113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429469636401426"/>
          <c:w val="1"/>
          <c:h val="0.1057053036359861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9.4024893316913841E-2"/>
          <c:y val="2.6405282786503004E-2"/>
          <c:w val="0.89695335195461456"/>
          <c:h val="0.82004568749274931"/>
        </c:manualLayout>
      </c:layout>
      <c:barChart>
        <c:barDir val="bar"/>
        <c:grouping val="stacked"/>
        <c:ser>
          <c:idx val="10"/>
          <c:order val="0"/>
          <c:tx>
            <c:strRef>
              <c:f>'Estructura de las Empresas'!$B$77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Empresas'!$C$77:$N$77</c:f>
              <c:numCache>
                <c:formatCode>0%</c:formatCode>
                <c:ptCount val="9"/>
                <c:pt idx="0">
                  <c:v>0.31301690039554136</c:v>
                </c:pt>
                <c:pt idx="1">
                  <c:v>0.30952998739713844</c:v>
                </c:pt>
                <c:pt idx="2">
                  <c:v>0.30762706540177176</c:v>
                </c:pt>
                <c:pt idx="3">
                  <c:v>0.31008574460153132</c:v>
                </c:pt>
                <c:pt idx="4">
                  <c:v>0.35820681342019917</c:v>
                </c:pt>
                <c:pt idx="5">
                  <c:v>0.37115995762711862</c:v>
                </c:pt>
                <c:pt idx="6">
                  <c:v>0.37079934986016139</c:v>
                </c:pt>
                <c:pt idx="7">
                  <c:v>0.36176427418171142</c:v>
                </c:pt>
                <c:pt idx="8">
                  <c:v>0.35440322793814438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9-4F4F-AD56-8C44A91CA963}"/>
            </c:ext>
          </c:extLst>
        </c:ser>
        <c:ser>
          <c:idx val="0"/>
          <c:order val="1"/>
          <c:tx>
            <c:strRef>
              <c:f>'Estructura de las Empresas'!$B$78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Empresas'!$C$78:$N$78</c:f>
              <c:numCache>
                <c:formatCode>0%</c:formatCode>
                <c:ptCount val="9"/>
                <c:pt idx="0">
                  <c:v>0.15823894282632156</c:v>
                </c:pt>
                <c:pt idx="1">
                  <c:v>0.16641337386018243</c:v>
                </c:pt>
                <c:pt idx="2">
                  <c:v>0.17688634792988628</c:v>
                </c:pt>
                <c:pt idx="3">
                  <c:v>0.19391471423245676</c:v>
                </c:pt>
                <c:pt idx="4">
                  <c:v>0.16306001205407111</c:v>
                </c:pt>
                <c:pt idx="5">
                  <c:v>0.16017831920903952</c:v>
                </c:pt>
                <c:pt idx="6">
                  <c:v>0.15963568740573708</c:v>
                </c:pt>
                <c:pt idx="7">
                  <c:v>0.15702333773667992</c:v>
                </c:pt>
                <c:pt idx="8">
                  <c:v>0.16676241412759693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9-4F4F-AD56-8C44A91CA963}"/>
            </c:ext>
          </c:extLst>
        </c:ser>
        <c:ser>
          <c:idx val="1"/>
          <c:order val="2"/>
          <c:tx>
            <c:strRef>
              <c:f>'Estructura de las Empresas'!$B$79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rgbClr val="BF9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Empresas'!$C$79:$N$79</c:f>
              <c:numCache>
                <c:formatCode>0%</c:formatCode>
                <c:ptCount val="9"/>
                <c:pt idx="0">
                  <c:v>7.4635922330097082E-2</c:v>
                </c:pt>
                <c:pt idx="1">
                  <c:v>6.8963599970346234E-2</c:v>
                </c:pt>
                <c:pt idx="2">
                  <c:v>6.2998680655902514E-2</c:v>
                </c:pt>
                <c:pt idx="3">
                  <c:v>7.9536004129505913E-2</c:v>
                </c:pt>
                <c:pt idx="4">
                  <c:v>9.6375168613494835E-2</c:v>
                </c:pt>
                <c:pt idx="5">
                  <c:v>0.1027248116760829</c:v>
                </c:pt>
                <c:pt idx="6">
                  <c:v>0.10292416499494822</c:v>
                </c:pt>
                <c:pt idx="7">
                  <c:v>9.7622192866578597E-2</c:v>
                </c:pt>
                <c:pt idx="8">
                  <c:v>9.583646845612212E-2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9-4F4F-AD56-8C44A91CA963}"/>
            </c:ext>
          </c:extLst>
        </c:ser>
        <c:ser>
          <c:idx val="2"/>
          <c:order val="3"/>
          <c:tx>
            <c:strRef>
              <c:f>'Estructura de las Empresas'!$B$80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Empresas'!$C$80:$N$80</c:f>
              <c:numCache>
                <c:formatCode>0%</c:formatCode>
                <c:ptCount val="9"/>
                <c:pt idx="0">
                  <c:v>8.1872527867673503E-2</c:v>
                </c:pt>
                <c:pt idx="1">
                  <c:v>7.9620431462673308E-2</c:v>
                </c:pt>
                <c:pt idx="2">
                  <c:v>7.7244455613495008E-2</c:v>
                </c:pt>
                <c:pt idx="3">
                  <c:v>7.517708124229304E-2</c:v>
                </c:pt>
                <c:pt idx="4">
                  <c:v>7.4505639583273539E-2</c:v>
                </c:pt>
                <c:pt idx="5">
                  <c:v>8.0685028248587587E-2</c:v>
                </c:pt>
                <c:pt idx="6">
                  <c:v>8.0828196154803578E-2</c:v>
                </c:pt>
                <c:pt idx="7">
                  <c:v>7.9201526493468372E-2</c:v>
                </c:pt>
                <c:pt idx="8">
                  <c:v>7.8079494344485231E-2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9-4F4F-AD56-8C44A91CA963}"/>
            </c:ext>
          </c:extLst>
        </c:ser>
        <c:ser>
          <c:idx val="3"/>
          <c:order val="4"/>
          <c:tx>
            <c:strRef>
              <c:f>'Estructura de las Empresas'!$B$81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Empresas'!$C$81:$N$81</c:f>
              <c:numCache>
                <c:formatCode>0%</c:formatCode>
                <c:ptCount val="9"/>
                <c:pt idx="0">
                  <c:v>5.2611470693994966E-2</c:v>
                </c:pt>
                <c:pt idx="1">
                  <c:v>5.3562161761435259E-2</c:v>
                </c:pt>
                <c:pt idx="2">
                  <c:v>5.5553810391405417E-2</c:v>
                </c:pt>
                <c:pt idx="3">
                  <c:v>6.5484213243096001E-2</c:v>
                </c:pt>
                <c:pt idx="4">
                  <c:v>5.7500789254656626E-2</c:v>
                </c:pt>
                <c:pt idx="5">
                  <c:v>6.8090866290018828E-2</c:v>
                </c:pt>
                <c:pt idx="6">
                  <c:v>6.8015755641134518E-2</c:v>
                </c:pt>
                <c:pt idx="7">
                  <c:v>6.3613679729928096E-2</c:v>
                </c:pt>
                <c:pt idx="8">
                  <c:v>6.4541060831766819E-2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B9-4F4F-AD56-8C44A91CA963}"/>
            </c:ext>
          </c:extLst>
        </c:ser>
        <c:ser>
          <c:idx val="6"/>
          <c:order val="5"/>
          <c:tx>
            <c:strRef>
              <c:f>'Estructura de las Empresas'!$A$101</c:f>
              <c:strCache>
                <c:ptCount val="1"/>
                <c:pt idx="0">
                  <c:v>Otros sectores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'Estructura de las Empresas'!$C$76:$N$76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Empresas'!$C$103:$N$103</c:f>
              <c:numCache>
                <c:formatCode>0%</c:formatCode>
                <c:ptCount val="9"/>
                <c:pt idx="0">
                  <c:v>0.3196242358863719</c:v>
                </c:pt>
                <c:pt idx="1">
                  <c:v>0.32191044554822451</c:v>
                </c:pt>
                <c:pt idx="2">
                  <c:v>0.31968964000753919</c:v>
                </c:pt>
                <c:pt idx="3">
                  <c:v>0.27580224255111696</c:v>
                </c:pt>
                <c:pt idx="4">
                  <c:v>0.25035157707430478</c:v>
                </c:pt>
                <c:pt idx="5">
                  <c:v>0.21716101694915255</c:v>
                </c:pt>
                <c:pt idx="6">
                  <c:v>0.21779684594321533</c:v>
                </c:pt>
                <c:pt idx="7">
                  <c:v>0.24077498899163363</c:v>
                </c:pt>
                <c:pt idx="8">
                  <c:v>0.24037733430188468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5B9-4F4F-AD56-8C44A91CA963}"/>
            </c:ext>
          </c:extLst>
        </c:ser>
        <c:dLbls/>
        <c:gapWidth val="50"/>
        <c:overlap val="100"/>
        <c:axId val="234230912"/>
        <c:axId val="23464051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Empresas'!$B$82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Empresas'!$C$76:$N$76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Empresas'!$C$82:$L$82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6.0657137720244517E-2</c:v>
                      </c:pt>
                      <c:pt idx="1">
                        <c:v>5.4155237601008231E-2</c:v>
                      </c:pt>
                      <c:pt idx="2">
                        <c:v>4.8187472513664634E-2</c:v>
                      </c:pt>
                      <c:pt idx="3">
                        <c:v>5.0486077256172754E-2</c:v>
                      </c:pt>
                      <c:pt idx="4">
                        <c:v>5.328186436299974E-2</c:v>
                      </c:pt>
                      <c:pt idx="5">
                        <c:v>5.7070974576271187E-2</c:v>
                      </c:pt>
                      <c:pt idx="6">
                        <c:v>5.7458304657871231E-2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D5B9-4F4F-AD56-8C44A91CA963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Empresas'!$B$83</c15:sqref>
                        </c15:formulaRef>
                      </c:ext>
                    </c:extLst>
                    <c:strCache>
                      <c:ptCount val="1"/>
                      <c:pt idx="0">
                        <c:v>Construcción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 xmlns:c16r2="http://schemas.microsoft.com/office/drawing/2015/06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'Estructura de las Empresas'!$C$76:$N$76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Empresas'!$C$83:$L$83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2.5687702265372168E-2</c:v>
                      </c:pt>
                      <c:pt idx="1">
                        <c:v>2.8226703239676774E-2</c:v>
                      </c:pt>
                      <c:pt idx="2">
                        <c:v>3.0611924357605076E-2</c:v>
                      </c:pt>
                      <c:pt idx="3">
                        <c:v>3.0928278512230793E-2</c:v>
                      </c:pt>
                      <c:pt idx="4">
                        <c:v>3.3693998794592887E-2</c:v>
                      </c:pt>
                      <c:pt idx="5">
                        <c:v>3.3353931261770248E-2</c:v>
                      </c:pt>
                      <c:pt idx="6">
                        <c:v>3.3868771323561711E-2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D5B9-4F4F-AD56-8C44A91CA963}"/>
                  </c:ext>
                </c:extLst>
              </c15:ser>
            </c15:filteredBarSeries>
          </c:ext>
        </c:extLst>
      </c:barChart>
      <c:catAx>
        <c:axId val="23423091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 sz="1050"/>
            </a:pPr>
            <a:endParaRPr lang="es-EC"/>
          </a:p>
        </c:txPr>
        <c:crossAx val="234640512"/>
        <c:crosses val="autoZero"/>
        <c:auto val="1"/>
        <c:lblAlgn val="ctr"/>
        <c:lblOffset val="100"/>
      </c:catAx>
      <c:valAx>
        <c:axId val="234640512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234230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600499920921115"/>
          <c:w val="1"/>
          <c:h val="0.13399500079078891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 sz="1400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50">
          <a:solidFill>
            <a:schemeClr val="tx1"/>
          </a:solidFill>
        </a:defRPr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1.7620179443936089E-2"/>
          <c:y val="1.1168347345054674E-3"/>
          <c:w val="0.98111736330412058"/>
          <c:h val="0.77554212270345035"/>
        </c:manualLayout>
      </c:layout>
      <c:barChart>
        <c:barDir val="col"/>
        <c:grouping val="stacked"/>
        <c:ser>
          <c:idx val="0"/>
          <c:order val="0"/>
          <c:tx>
            <c:strRef>
              <c:f>Población!$B$19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Población!$C$11:$K$11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</c:strRef>
          </c:cat>
          <c:val>
            <c:numRef>
              <c:f>Población!$C$19:$K$19</c:f>
              <c:numCache>
                <c:formatCode>_ * #,##0_ ;_ * \-#,##0_ ;_ * "-"??_ ;_ @_ </c:formatCode>
                <c:ptCount val="9"/>
                <c:pt idx="0">
                  <c:v>705377</c:v>
                </c:pt>
                <c:pt idx="1">
                  <c:v>713862</c:v>
                </c:pt>
                <c:pt idx="2">
                  <c:v>722160</c:v>
                </c:pt>
                <c:pt idx="3">
                  <c:v>730259</c:v>
                </c:pt>
                <c:pt idx="4">
                  <c:v>738158</c:v>
                </c:pt>
                <c:pt idx="5">
                  <c:v>745846</c:v>
                </c:pt>
                <c:pt idx="6">
                  <c:v>753334</c:v>
                </c:pt>
                <c:pt idx="7">
                  <c:v>760609</c:v>
                </c:pt>
                <c:pt idx="8">
                  <c:v>767680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CB-4360-9B9D-6A85D9FBC289}"/>
            </c:ext>
          </c:extLst>
        </c:ser>
        <c:ser>
          <c:idx val="1"/>
          <c:order val="1"/>
          <c:tx>
            <c:strRef>
              <c:f>Población!$B$20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Población!$C$11:$K$11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</c:strRef>
          </c:cat>
          <c:val>
            <c:numRef>
              <c:f>Población!$C$20:$K$20</c:f>
              <c:numCache>
                <c:formatCode>_ * #,##0_ ;_ * \-#,##0_ ;_ * "-"??_ ;_ @_ </c:formatCode>
                <c:ptCount val="9"/>
                <c:pt idx="0">
                  <c:v>714971</c:v>
                </c:pt>
                <c:pt idx="1">
                  <c:v>722397</c:v>
                </c:pt>
                <c:pt idx="2">
                  <c:v>729713</c:v>
                </c:pt>
                <c:pt idx="3">
                  <c:v>736852</c:v>
                </c:pt>
                <c:pt idx="4">
                  <c:v>743782</c:v>
                </c:pt>
                <c:pt idx="5">
                  <c:v>750520</c:v>
                </c:pt>
                <c:pt idx="6">
                  <c:v>757041</c:v>
                </c:pt>
                <c:pt idx="7">
                  <c:v>763341</c:v>
                </c:pt>
                <c:pt idx="8">
                  <c:v>769410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CB-4360-9B9D-6A85D9FBC289}"/>
            </c:ext>
          </c:extLst>
        </c:ser>
        <c:dLbls/>
        <c:gapWidth val="50"/>
        <c:overlap val="100"/>
        <c:axId val="88111360"/>
        <c:axId val="90698112"/>
      </c:barChart>
      <c:catAx>
        <c:axId val="881113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90698112"/>
        <c:crosses val="autoZero"/>
        <c:auto val="1"/>
        <c:lblAlgn val="ctr"/>
        <c:lblOffset val="100"/>
      </c:catAx>
      <c:valAx>
        <c:axId val="90698112"/>
        <c:scaling>
          <c:orientation val="minMax"/>
          <c:min val="0"/>
        </c:scaling>
        <c:delete val="1"/>
        <c:axPos val="l"/>
        <c:numFmt formatCode="_ * #,##0_ ;_ * \-#,##0_ ;_ * &quot;-&quot;??_ ;_ @_ " sourceLinked="1"/>
        <c:tickLblPos val="nextTo"/>
        <c:crossAx val="8811136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98680007094212"/>
          <c:y val="0.93439639487458037"/>
          <c:w val="0.40721351372988568"/>
          <c:h val="6.5603467786649189E-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6757327768317166E-2"/>
          <c:y val="1.8268731831140545E-2"/>
          <c:w val="0.9631338789097027"/>
          <c:h val="0.70047120235055593"/>
        </c:manualLayout>
      </c:layout>
      <c:barChart>
        <c:barDir val="col"/>
        <c:grouping val="stacked"/>
        <c:ser>
          <c:idx val="3"/>
          <c:order val="0"/>
          <c:tx>
            <c:strRef>
              <c:f>Empleo!$N$9</c:f>
              <c:strCache>
                <c:ptCount val="1"/>
                <c:pt idx="0">
                  <c:v>Tasa de Empleo Inadecuado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Empleo!$N$10:$N$21</c:f>
              <c:numCache>
                <c:formatCode>0.0%</c:formatCode>
                <c:ptCount val="9"/>
                <c:pt idx="0">
                  <c:v>0.60257217047095191</c:v>
                </c:pt>
                <c:pt idx="1">
                  <c:v>0.55387079740994627</c:v>
                </c:pt>
                <c:pt idx="2">
                  <c:v>0.56916167451007604</c:v>
                </c:pt>
                <c:pt idx="3">
                  <c:v>0.56170309468169521</c:v>
                </c:pt>
                <c:pt idx="4">
                  <c:v>0.56478228393051977</c:v>
                </c:pt>
                <c:pt idx="5">
                  <c:v>0.56271255255023633</c:v>
                </c:pt>
                <c:pt idx="6">
                  <c:v>0.62274535897635308</c:v>
                </c:pt>
                <c:pt idx="7">
                  <c:v>0.58501661303005226</c:v>
                </c:pt>
                <c:pt idx="8">
                  <c:v>0.58125259140564101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1C-4797-9617-58025D0EFF4D}"/>
            </c:ext>
          </c:extLst>
        </c:ser>
        <c:ser>
          <c:idx val="1"/>
          <c:order val="2"/>
          <c:tx>
            <c:strRef>
              <c:f>Empleo!$L$9</c:f>
              <c:strCache>
                <c:ptCount val="1"/>
                <c:pt idx="0">
                  <c:v>Tasa de Empleo adecuado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Empleo!$L$10:$L$21</c:f>
              <c:numCache>
                <c:formatCode>0.0%</c:formatCode>
                <c:ptCount val="9"/>
                <c:pt idx="0">
                  <c:v>0.32881219685535518</c:v>
                </c:pt>
                <c:pt idx="1">
                  <c:v>0.40909872331508496</c:v>
                </c:pt>
                <c:pt idx="2">
                  <c:v>0.38728251808631564</c:v>
                </c:pt>
                <c:pt idx="3">
                  <c:v>0.39317095979828875</c:v>
                </c:pt>
                <c:pt idx="4">
                  <c:v>0.39542737046819598</c:v>
                </c:pt>
                <c:pt idx="5">
                  <c:v>0.3742325528579914</c:v>
                </c:pt>
                <c:pt idx="6">
                  <c:v>0.34416643043184886</c:v>
                </c:pt>
                <c:pt idx="7">
                  <c:v>0.38647803262599489</c:v>
                </c:pt>
                <c:pt idx="8">
                  <c:v>0.39008047621832331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1F-4B29-9CE3-A05829912510}"/>
            </c:ext>
          </c:extLst>
        </c:ser>
        <c:ser>
          <c:idx val="2"/>
          <c:order val="3"/>
          <c:tx>
            <c:strRef>
              <c:f>Empleo!$M$9</c:f>
              <c:strCache>
                <c:ptCount val="1"/>
                <c:pt idx="0">
                  <c:v>Tasa de Empleo no Clasificado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Empleo!$M$10:$M$21</c:f>
              <c:numCache>
                <c:formatCode>0.0%</c:formatCode>
                <c:ptCount val="9"/>
                <c:pt idx="0">
                  <c:v>3.1025864269053627E-3</c:v>
                </c:pt>
                <c:pt idx="1">
                  <c:v>5.7736442990729609E-4</c:v>
                </c:pt>
                <c:pt idx="2">
                  <c:v>0</c:v>
                </c:pt>
                <c:pt idx="3">
                  <c:v>6.6854874655025774E-4</c:v>
                </c:pt>
                <c:pt idx="4">
                  <c:v>0</c:v>
                </c:pt>
                <c:pt idx="5">
                  <c:v>1.5900960458711773E-3</c:v>
                </c:pt>
                <c:pt idx="6">
                  <c:v>2.4743565661602763E-3</c:v>
                </c:pt>
                <c:pt idx="7">
                  <c:v>1.6290322405105343E-3</c:v>
                </c:pt>
                <c:pt idx="8">
                  <c:v>1.3868725900119925E-3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B1F-4B29-9CE3-A05829912510}"/>
            </c:ext>
          </c:extLst>
        </c:ser>
        <c:dLbls/>
        <c:gapWidth val="33"/>
        <c:overlap val="100"/>
        <c:axId val="98117120"/>
        <c:axId val="98118656"/>
      </c:barChart>
      <c:lineChart>
        <c:grouping val="standard"/>
        <c:ser>
          <c:idx val="0"/>
          <c:order val="1"/>
          <c:tx>
            <c:strRef>
              <c:f>Empleo!$K$9</c:f>
              <c:strCache>
                <c:ptCount val="1"/>
                <c:pt idx="0">
                  <c:v>Tasa de Empleo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Empleo!$K$10:$K$21</c:f>
              <c:numCache>
                <c:formatCode>0.0%</c:formatCode>
                <c:ptCount val="9"/>
                <c:pt idx="0">
                  <c:v>0.934486953753212</c:v>
                </c:pt>
                <c:pt idx="1">
                  <c:v>0.96354688515493692</c:v>
                </c:pt>
                <c:pt idx="2">
                  <c:v>0.9564441925963918</c:v>
                </c:pt>
                <c:pt idx="3">
                  <c:v>0.95554260322653362</c:v>
                </c:pt>
                <c:pt idx="4">
                  <c:v>0.96020965439871531</c:v>
                </c:pt>
                <c:pt idx="5">
                  <c:v>0.93853520145410141</c:v>
                </c:pt>
                <c:pt idx="6">
                  <c:v>0.96938614597436268</c:v>
                </c:pt>
                <c:pt idx="7">
                  <c:v>0.97312367789655374</c:v>
                </c:pt>
                <c:pt idx="8">
                  <c:v>0.97271994021397645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1F-4B29-9CE3-A05829912510}"/>
            </c:ext>
          </c:extLst>
        </c:ser>
        <c:dLbls/>
        <c:marker val="1"/>
        <c:axId val="107201280"/>
        <c:axId val="100038528"/>
      </c:lineChart>
      <c:catAx>
        <c:axId val="9811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98118656"/>
        <c:crosses val="autoZero"/>
        <c:auto val="1"/>
        <c:lblAlgn val="ctr"/>
        <c:lblOffset val="100"/>
      </c:catAx>
      <c:valAx>
        <c:axId val="9811865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98117120"/>
        <c:crosses val="autoZero"/>
        <c:crossBetween val="between"/>
      </c:valAx>
      <c:valAx>
        <c:axId val="100038528"/>
        <c:scaling>
          <c:orientation val="minMax"/>
        </c:scaling>
        <c:delete val="1"/>
        <c:axPos val="r"/>
        <c:numFmt formatCode="0.0%" sourceLinked="1"/>
        <c:tickLblPos val="nextTo"/>
        <c:crossAx val="107201280"/>
        <c:crosses val="max"/>
        <c:crossBetween val="between"/>
      </c:valAx>
      <c:catAx>
        <c:axId val="107201280"/>
        <c:scaling>
          <c:orientation val="minMax"/>
        </c:scaling>
        <c:delete val="1"/>
        <c:axPos val="b"/>
        <c:numFmt formatCode="General" sourceLinked="1"/>
        <c:tickLblPos val="nextTo"/>
        <c:crossAx val="10003852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070543698456961E-2"/>
          <c:y val="0.90425850023071619"/>
          <c:w val="0.96443796177659047"/>
          <c:h val="9.5584164454315043E-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FF4F4F"/>
            </a:solidFill>
            <a:ln>
              <a:noFill/>
            </a:ln>
            <a:effectLst/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Empleo!$J$10:$J$21</c:f>
              <c:numCache>
                <c:formatCode>0.0%</c:formatCode>
                <c:ptCount val="9"/>
                <c:pt idx="0">
                  <c:v>6.5513046246788831E-2</c:v>
                </c:pt>
                <c:pt idx="1">
                  <c:v>3.6453114845062001E-2</c:v>
                </c:pt>
                <c:pt idx="2">
                  <c:v>4.3555807403611715E-2</c:v>
                </c:pt>
                <c:pt idx="3">
                  <c:v>4.4457396773466225E-2</c:v>
                </c:pt>
                <c:pt idx="4">
                  <c:v>3.9790345601284548E-2</c:v>
                </c:pt>
                <c:pt idx="5">
                  <c:v>6.1464798545900777E-2</c:v>
                </c:pt>
                <c:pt idx="6">
                  <c:v>3.0613854025637446E-2</c:v>
                </c:pt>
                <c:pt idx="7">
                  <c:v>2.6876322103441139E-2</c:v>
                </c:pt>
                <c:pt idx="8">
                  <c:v>2.728005978602361E-2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A8-4875-A6B4-D691FB50F1BA}"/>
            </c:ext>
          </c:extLst>
        </c:ser>
        <c:dLbls/>
        <c:gapWidth val="50"/>
        <c:overlap val="-27"/>
        <c:axId val="112811392"/>
        <c:axId val="113493120"/>
      </c:barChart>
      <c:catAx>
        <c:axId val="1128113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13493120"/>
        <c:crosses val="autoZero"/>
        <c:auto val="1"/>
        <c:lblAlgn val="ctr"/>
        <c:lblOffset val="100"/>
      </c:catAx>
      <c:valAx>
        <c:axId val="113493120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1281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3.3238919124052344E-2"/>
          <c:y val="4.8114420958199865E-2"/>
          <c:w val="0.9633333333333336"/>
          <c:h val="0.74493071834344327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Empleo!$O$10:$O$21</c:f>
              <c:numCache>
                <c:formatCode>0.0%</c:formatCode>
                <c:ptCount val="9"/>
                <c:pt idx="0">
                  <c:v>0.20325865136957008</c:v>
                </c:pt>
                <c:pt idx="1">
                  <c:v>0.13929297837889359</c:v>
                </c:pt>
                <c:pt idx="2">
                  <c:v>0.1047060484409818</c:v>
                </c:pt>
                <c:pt idx="3">
                  <c:v>0.17435061048455563</c:v>
                </c:pt>
                <c:pt idx="4">
                  <c:v>0.2179337887031168</c:v>
                </c:pt>
                <c:pt idx="5">
                  <c:v>0.22757086653403838</c:v>
                </c:pt>
                <c:pt idx="6">
                  <c:v>0.25072763036131751</c:v>
                </c:pt>
                <c:pt idx="7">
                  <c:v>0.24925069152192653</c:v>
                </c:pt>
                <c:pt idx="8">
                  <c:v>0.25093740770002543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B2-462F-B46E-03F3708007CC}"/>
            </c:ext>
          </c:extLst>
        </c:ser>
        <c:dLbls/>
        <c:gapWidth val="50"/>
        <c:overlap val="-27"/>
        <c:axId val="134826240"/>
        <c:axId val="138275840"/>
      </c:barChart>
      <c:catAx>
        <c:axId val="134826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38275840"/>
        <c:crosses val="autoZero"/>
        <c:auto val="1"/>
        <c:lblAlgn val="ctr"/>
        <c:lblOffset val="100"/>
      </c:catAx>
      <c:valAx>
        <c:axId val="138275840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3482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415499160630361"/>
          <c:y val="3.0748752079866892E-2"/>
          <c:w val="0.87467687317099374"/>
          <c:h val="0.82613863356301298"/>
        </c:manualLayout>
      </c:layout>
      <c:barChart>
        <c:barDir val="bar"/>
        <c:grouping val="stacked"/>
        <c:ser>
          <c:idx val="1"/>
          <c:order val="0"/>
          <c:tx>
            <c:strRef>
              <c:f>'VAB provincial'!$B$62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provincial'!$C$62:$N$62</c:f>
              <c:numCache>
                <c:formatCode>0%</c:formatCode>
                <c:ptCount val="9"/>
                <c:pt idx="0">
                  <c:v>0.13631208223313654</c:v>
                </c:pt>
                <c:pt idx="1">
                  <c:v>0.15325393264968717</c:v>
                </c:pt>
                <c:pt idx="2">
                  <c:v>0.14930207485744668</c:v>
                </c:pt>
                <c:pt idx="3">
                  <c:v>0.1552291251588985</c:v>
                </c:pt>
                <c:pt idx="4">
                  <c:v>0.15885636388072621</c:v>
                </c:pt>
                <c:pt idx="5">
                  <c:v>0.16799688683725025</c:v>
                </c:pt>
                <c:pt idx="6">
                  <c:v>0.19961624884981885</c:v>
                </c:pt>
                <c:pt idx="7">
                  <c:v>0.17042465618167341</c:v>
                </c:pt>
                <c:pt idx="8">
                  <c:v>0.17422353893736717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2-4C7F-8478-51A27BF40330}"/>
            </c:ext>
          </c:extLst>
        </c:ser>
        <c:ser>
          <c:idx val="2"/>
          <c:order val="1"/>
          <c:tx>
            <c:strRef>
              <c:f>'VAB provincial'!$B$63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provincial'!$C$63:$N$63</c:f>
              <c:numCache>
                <c:formatCode>0%</c:formatCode>
                <c:ptCount val="9"/>
                <c:pt idx="0">
                  <c:v>0.14798421283793767</c:v>
                </c:pt>
                <c:pt idx="1">
                  <c:v>0.14623883939401425</c:v>
                </c:pt>
                <c:pt idx="2">
                  <c:v>0.17238054732155203</c:v>
                </c:pt>
                <c:pt idx="3">
                  <c:v>0.1743523521638817</c:v>
                </c:pt>
                <c:pt idx="4">
                  <c:v>0.16648950800435069</c:v>
                </c:pt>
                <c:pt idx="5">
                  <c:v>0.14745374841875483</c:v>
                </c:pt>
                <c:pt idx="6">
                  <c:v>0.14978947211940236</c:v>
                </c:pt>
                <c:pt idx="7">
                  <c:v>0.15952127017659742</c:v>
                </c:pt>
                <c:pt idx="8">
                  <c:v>0.15581349967977631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2-4C7F-8478-51A27BF40330}"/>
            </c:ext>
          </c:extLst>
        </c:ser>
        <c:ser>
          <c:idx val="3"/>
          <c:order val="2"/>
          <c:tx>
            <c:strRef>
              <c:f>'VAB provincial'!$B$64</c:f>
              <c:strCache>
                <c:ptCount val="1"/>
                <c:pt idx="0">
                  <c:v>Enseñanza y salud</c:v>
                </c:pt>
              </c:strCache>
            </c:strRef>
          </c:tx>
          <c:spPr>
            <a:solidFill>
              <a:srgbClr val="B1A0C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provincial'!$C$64:$N$64</c:f>
              <c:numCache>
                <c:formatCode>0%</c:formatCode>
                <c:ptCount val="9"/>
                <c:pt idx="0">
                  <c:v>0.14706339880336664</c:v>
                </c:pt>
                <c:pt idx="1">
                  <c:v>0.11933621218474795</c:v>
                </c:pt>
                <c:pt idx="2">
                  <c:v>0.13056981350972174</c:v>
                </c:pt>
                <c:pt idx="3">
                  <c:v>0.12758656627796039</c:v>
                </c:pt>
                <c:pt idx="4">
                  <c:v>0.12392313444967006</c:v>
                </c:pt>
                <c:pt idx="5">
                  <c:v>0.13392416074563931</c:v>
                </c:pt>
                <c:pt idx="6">
                  <c:v>0.12366400821089567</c:v>
                </c:pt>
                <c:pt idx="7">
                  <c:v>0.12727446742104134</c:v>
                </c:pt>
                <c:pt idx="8">
                  <c:v>0.1271964427068116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D2-4C7F-8478-51A27BF40330}"/>
            </c:ext>
          </c:extLst>
        </c:ser>
        <c:ser>
          <c:idx val="4"/>
          <c:order val="3"/>
          <c:tx>
            <c:strRef>
              <c:f>'VAB provincial'!$B$65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provincial'!$C$65:$N$65</c:f>
              <c:numCache>
                <c:formatCode>0%</c:formatCode>
                <c:ptCount val="9"/>
                <c:pt idx="0">
                  <c:v>0.13627176139827463</c:v>
                </c:pt>
                <c:pt idx="1">
                  <c:v>0.13993937411022589</c:v>
                </c:pt>
                <c:pt idx="2">
                  <c:v>0.12269415459986013</c:v>
                </c:pt>
                <c:pt idx="3">
                  <c:v>0.1319963621846848</c:v>
                </c:pt>
                <c:pt idx="4">
                  <c:v>0.14637489327323489</c:v>
                </c:pt>
                <c:pt idx="5">
                  <c:v>0.14686494684636697</c:v>
                </c:pt>
                <c:pt idx="6">
                  <c:v>0.12014707022380652</c:v>
                </c:pt>
                <c:pt idx="7">
                  <c:v>0.13634581813202332</c:v>
                </c:pt>
                <c:pt idx="8">
                  <c:v>0.13743318211885791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D2-4C7F-8478-51A27BF40330}"/>
            </c:ext>
          </c:extLst>
        </c:ser>
        <c:ser>
          <c:idx val="5"/>
          <c:order val="4"/>
          <c:tx>
            <c:strRef>
              <c:f>'VAB provincial'!$B$66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rgbClr val="BF9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provincial'!$C$66:$N$66</c:f>
              <c:numCache>
                <c:formatCode>0%</c:formatCode>
                <c:ptCount val="9"/>
                <c:pt idx="0">
                  <c:v>6.307812408710925E-2</c:v>
                </c:pt>
                <c:pt idx="1">
                  <c:v>6.6816801031024511E-2</c:v>
                </c:pt>
                <c:pt idx="2">
                  <c:v>6.2802368629673991E-2</c:v>
                </c:pt>
                <c:pt idx="3">
                  <c:v>6.9544976632942179E-2</c:v>
                </c:pt>
                <c:pt idx="4">
                  <c:v>7.51058773709187E-2</c:v>
                </c:pt>
                <c:pt idx="5">
                  <c:v>8.7350912640187281E-2</c:v>
                </c:pt>
                <c:pt idx="6">
                  <c:v>9.5548215206259904E-2</c:v>
                </c:pt>
                <c:pt idx="7">
                  <c:v>8.1887495462577009E-2</c:v>
                </c:pt>
                <c:pt idx="8">
                  <c:v>8.4973125169985744E-2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2-4C7F-8478-51A27BF40330}"/>
            </c:ext>
          </c:extLst>
        </c:ser>
        <c:ser>
          <c:idx val="0"/>
          <c:order val="5"/>
          <c:tx>
            <c:strRef>
              <c:f>'VAB provincial'!$B$81</c:f>
              <c:strCache>
                <c:ptCount val="1"/>
                <c:pt idx="0">
                  <c:v>Otros sectores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provincial'!$C$81:$N$81</c:f>
              <c:numCache>
                <c:formatCode>0%</c:formatCode>
                <c:ptCount val="9"/>
                <c:pt idx="0">
                  <c:v>0.36929042064017559</c:v>
                </c:pt>
                <c:pt idx="1">
                  <c:v>0.37441484063030034</c:v>
                </c:pt>
                <c:pt idx="2">
                  <c:v>0.36225104108174561</c:v>
                </c:pt>
                <c:pt idx="3">
                  <c:v>0.34129061758163232</c:v>
                </c:pt>
                <c:pt idx="4">
                  <c:v>0.32925022302109974</c:v>
                </c:pt>
                <c:pt idx="5">
                  <c:v>0.31640934451180125</c:v>
                </c:pt>
                <c:pt idx="6">
                  <c:v>0.31123498538981687</c:v>
                </c:pt>
                <c:pt idx="7">
                  <c:v>0.32454629262608747</c:v>
                </c:pt>
                <c:pt idx="8">
                  <c:v>0.32036021138720144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2-4C7F-8478-51A27BF40330}"/>
            </c:ext>
          </c:extLst>
        </c:ser>
        <c:dLbls/>
        <c:gapWidth val="50"/>
        <c:overlap val="100"/>
        <c:axId val="163851648"/>
        <c:axId val="16887142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6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provincial'!$B$67</c15:sqref>
                        </c15:formulaRef>
                      </c:ext>
                    </c:extLst>
                    <c:strCache>
                      <c:ptCount val="1"/>
                      <c:pt idx="0">
                        <c:v>Agricultura, ganaderia, caza y silvicultura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'VAB provincial'!$C$67:$K$67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0.10048392721901635</c:v>
                      </c:pt>
                      <c:pt idx="1">
                        <c:v>7.7062664424013577E-2</c:v>
                      </c:pt>
                      <c:pt idx="2">
                        <c:v>7.2070113963370971E-2</c:v>
                      </c:pt>
                      <c:pt idx="3">
                        <c:v>6.6310504757594008E-2</c:v>
                      </c:pt>
                      <c:pt idx="4">
                        <c:v>7.099713030059486E-2</c:v>
                      </c:pt>
                      <c:pt idx="5">
                        <c:v>7.0767838277756193E-2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93D2-4C7F-8478-51A27BF40330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provincial'!$B$68</c15:sqref>
                        </c15:formulaRef>
                      </c:ext>
                    </c:extLst>
                    <c:strCache>
                      <c:ptCount val="1"/>
                      <c:pt idx="0">
                        <c:v>Administración pública, defensa; planes de seguridad social obligatoria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 xmlns:c16r2="http://schemas.microsoft.com/office/drawing/2015/06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provincial'!$C$68:$K$68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9.9817854555678459E-2</c:v>
                      </c:pt>
                      <c:pt idx="1">
                        <c:v>9.3371519992007254E-2</c:v>
                      </c:pt>
                      <c:pt idx="2">
                        <c:v>7.6158537284349792E-2</c:v>
                      </c:pt>
                      <c:pt idx="3">
                        <c:v>7.1445565159426155E-2</c:v>
                      </c:pt>
                      <c:pt idx="4">
                        <c:v>6.1830583634211136E-2</c:v>
                      </c:pt>
                      <c:pt idx="5">
                        <c:v>5.7492252325900481E-2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93D2-4C7F-8478-51A27BF4033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provincial'!$B$69</c15:sqref>
                        </c15:formulaRef>
                      </c:ext>
                    </c:extLst>
                    <c:strCache>
                      <c:ptCount val="1"/>
                      <c:pt idx="0">
                        <c:v>Otros Servicios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provincial'!$C$69:$K$69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2.6084853238186718E-2</c:v>
                      </c:pt>
                      <c:pt idx="1">
                        <c:v>5.1413626672321869E-2</c:v>
                      </c:pt>
                      <c:pt idx="2">
                        <c:v>4.5909929945751389E-2</c:v>
                      </c:pt>
                      <c:pt idx="3">
                        <c:v>5.1279076095620976E-2</c:v>
                      </c:pt>
                      <c:pt idx="4">
                        <c:v>4.6282341516963352E-2</c:v>
                      </c:pt>
                      <c:pt idx="5">
                        <c:v>4.6495360750074849E-2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93D2-4C7F-8478-51A27BF4033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provincial'!$B$70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técnicas y administrativas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provincial'!$C$70:$K$70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3.4526822127485909E-2</c:v>
                      </c:pt>
                      <c:pt idx="1">
                        <c:v>3.5528112926891772E-2</c:v>
                      </c:pt>
                      <c:pt idx="2">
                        <c:v>3.4371409429672962E-2</c:v>
                      </c:pt>
                      <c:pt idx="3">
                        <c:v>2.7868532590145115E-2</c:v>
                      </c:pt>
                      <c:pt idx="4">
                        <c:v>3.1067592642811281E-2</c:v>
                      </c:pt>
                      <c:pt idx="5">
                        <c:v>3.6703183860340188E-2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9-93D2-4C7F-8478-51A27BF4033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provincial'!$B$71</c15:sqref>
                        </c15:formulaRef>
                      </c:ext>
                    </c:extLst>
                    <c:strCache>
                      <c:ptCount val="1"/>
                      <c:pt idx="0">
                        <c:v>Pesca y acuicultura (excepto de camarón)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provincial'!$C$71:$K$71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4.7849106005351687E-2</c:v>
                      </c:pt>
                      <c:pt idx="1">
                        <c:v>4.390607855752969E-2</c:v>
                      </c:pt>
                      <c:pt idx="2">
                        <c:v>5.2461733707358287E-2</c:v>
                      </c:pt>
                      <c:pt idx="3">
                        <c:v>4.9516657275683662E-2</c:v>
                      </c:pt>
                      <c:pt idx="4">
                        <c:v>4.322673558563711E-2</c:v>
                      </c:pt>
                      <c:pt idx="5">
                        <c:v>3.6461244339335321E-2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A-93D2-4C7F-8478-51A27BF4033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provincial'!$B$72</c15:sqref>
                        </c15:formulaRef>
                      </c:ext>
                    </c:extLst>
                    <c:strCache>
                      <c:ptCount val="1"/>
                      <c:pt idx="0">
                        <c:v>Alojamiento y servicios de comida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provincial'!$C$72:$K$72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1.5805686881484579E-2</c:v>
                      </c:pt>
                      <c:pt idx="1">
                        <c:v>1.6425864025363588E-2</c:v>
                      </c:pt>
                      <c:pt idx="2">
                        <c:v>1.6127645069655298E-2</c:v>
                      </c:pt>
                      <c:pt idx="3">
                        <c:v>1.8296170318567104E-2</c:v>
                      </c:pt>
                      <c:pt idx="4">
                        <c:v>1.5044100726312766E-2</c:v>
                      </c:pt>
                      <c:pt idx="5">
                        <c:v>1.7274071111437701E-2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B-93D2-4C7F-8478-51A27BF4033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provincial'!$B$73</c15:sqref>
                        </c15:formulaRef>
                      </c:ext>
                    </c:extLst>
                    <c:strCache>
                      <c:ptCount val="1"/>
                      <c:pt idx="0">
                        <c:v>Correo y Comunicaciones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provincial'!$C$73:$K$73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1.2168009307589333E-2</c:v>
                      </c:pt>
                      <c:pt idx="1">
                        <c:v>1.3253586575538816E-2</c:v>
                      </c:pt>
                      <c:pt idx="2">
                        <c:v>1.8213527951368408E-2</c:v>
                      </c:pt>
                      <c:pt idx="3">
                        <c:v>1.3494969604235518E-2</c:v>
                      </c:pt>
                      <c:pt idx="4">
                        <c:v>1.3786155253401827E-2</c:v>
                      </c:pt>
                      <c:pt idx="5">
                        <c:v>1.430502761968651E-2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C-93D2-4C7F-8478-51A27BF40330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provincial'!$B$74</c15:sqref>
                        </c15:formulaRef>
                      </c:ext>
                    </c:extLst>
                    <c:strCache>
                      <c:ptCount val="1"/>
                      <c:pt idx="0">
                        <c:v>Actividades de servicios financieros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provincial'!$C$74:$K$74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1.50378002495239E-2</c:v>
                      </c:pt>
                      <c:pt idx="1">
                        <c:v>1.426066906502289E-2</c:v>
                      </c:pt>
                      <c:pt idx="2">
                        <c:v>1.4866772332171076E-2</c:v>
                      </c:pt>
                      <c:pt idx="3">
                        <c:v>1.3574638788160627E-2</c:v>
                      </c:pt>
                      <c:pt idx="4">
                        <c:v>1.6369178900752755E-2</c:v>
                      </c:pt>
                      <c:pt idx="5">
                        <c:v>1.2230741682383042E-2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D-93D2-4C7F-8478-51A27BF40330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provincial'!$B$75</c15:sqref>
                        </c15:formulaRef>
                      </c:ext>
                    </c:extLst>
                    <c:strCache>
                      <c:ptCount val="1"/>
                      <c:pt idx="0">
                        <c:v>Suministros de electricidad y agua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provincial'!$C$75:$K$75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5.3274279737885696E-4</c:v>
                      </c:pt>
                      <c:pt idx="1">
                        <c:v>1.04521837563869E-2</c:v>
                      </c:pt>
                      <c:pt idx="2">
                        <c:v>1.1407014974267186E-2</c:v>
                      </c:pt>
                      <c:pt idx="3">
                        <c:v>8.3330602495388529E-3</c:v>
                      </c:pt>
                      <c:pt idx="4">
                        <c:v>9.6495932255859784E-3</c:v>
                      </c:pt>
                      <c:pt idx="5">
                        <c:v>9.7474744707616474E-3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E-93D2-4C7F-8478-51A27BF40330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provincial'!$B$76</c15:sqref>
                        </c15:formulaRef>
                      </c:ext>
                    </c:extLst>
                    <c:strCache>
                      <c:ptCount val="1"/>
                      <c:pt idx="0">
                        <c:v>Acuicultura y pesca de camarón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provincial'!$C$76:$K$76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9.5276165103888449E-3</c:v>
                      </c:pt>
                      <c:pt idx="1">
                        <c:v>1.3346363638588734E-2</c:v>
                      </c:pt>
                      <c:pt idx="2">
                        <c:v>1.4416419445467928E-2</c:v>
                      </c:pt>
                      <c:pt idx="3">
                        <c:v>1.4472005640429875E-2</c:v>
                      </c:pt>
                      <c:pt idx="4">
                        <c:v>1.4043291757016282E-2</c:v>
                      </c:pt>
                      <c:pt idx="5">
                        <c:v>8.5497583275551108E-3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F-93D2-4C7F-8478-51A27BF40330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provincial'!$B$77</c15:sqref>
                        </c15:formulaRef>
                      </c:ext>
                    </c:extLst>
                    <c:strCache>
                      <c:ptCount val="1"/>
                      <c:pt idx="0">
                        <c:v>Servicio doméstico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provincial'!$C$77:$K$77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6.3784351531163469E-3</c:v>
                      </c:pt>
                      <c:pt idx="1">
                        <c:v>4.5179462366330241E-3</c:v>
                      </c:pt>
                      <c:pt idx="2">
                        <c:v>5.299845661638207E-3</c:v>
                      </c:pt>
                      <c:pt idx="3">
                        <c:v>5.760211374453021E-3</c:v>
                      </c:pt>
                      <c:pt idx="4">
                        <c:v>6.2158954810306545E-3</c:v>
                      </c:pt>
                      <c:pt idx="5">
                        <c:v>5.567742883531992E-3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10-93D2-4C7F-8478-51A27BF40330}"/>
                  </c:ext>
                </c:extLst>
              </c15:ser>
            </c15:filteredBarSeries>
          </c:ext>
        </c:extLst>
      </c:barChart>
      <c:catAx>
        <c:axId val="163851648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 sz="1200"/>
            </a:pPr>
            <a:endParaRPr lang="es-EC"/>
          </a:p>
        </c:txPr>
        <c:crossAx val="168871424"/>
        <c:crosses val="autoZero"/>
        <c:auto val="1"/>
        <c:lblAlgn val="ctr"/>
        <c:lblOffset val="100"/>
      </c:catAx>
      <c:valAx>
        <c:axId val="168871424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6385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25778794601591"/>
          <c:w val="1"/>
          <c:h val="0.10742212053984107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 sz="1400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50">
          <a:solidFill>
            <a:schemeClr val="tx1"/>
          </a:solidFill>
        </a:defRPr>
      </a:pPr>
      <a:endParaRPr lang="es-EC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3.1035349304741174E-2"/>
          <c:y val="1.7762326505680902E-2"/>
          <c:w val="0.93855687719886083"/>
          <c:h val="0.79425592242306065"/>
        </c:manualLayout>
      </c:layout>
      <c:barChart>
        <c:barDir val="col"/>
        <c:grouping val="clustered"/>
        <c:ser>
          <c:idx val="0"/>
          <c:order val="0"/>
          <c:tx>
            <c:strRef>
              <c:f>'VAB provincial'!$A$53</c:f>
              <c:strCache>
                <c:ptCount val="1"/>
                <c:pt idx="0">
                  <c:v>VAB Provincial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400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'VAB provincial'!$C$35:$N$35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provincial'!$C$53:$N$53</c:f>
              <c:numCache>
                <c:formatCode>#,###,</c:formatCode>
                <c:ptCount val="9"/>
                <c:pt idx="0">
                  <c:v>3663606.8493117825</c:v>
                </c:pt>
                <c:pt idx="1">
                  <c:v>4542662.9402133459</c:v>
                </c:pt>
                <c:pt idx="2">
                  <c:v>4879925.7037078077</c:v>
                </c:pt>
                <c:pt idx="3">
                  <c:v>5267038.0962927006</c:v>
                </c:pt>
                <c:pt idx="4">
                  <c:v>5462859.4737738054</c:v>
                </c:pt>
                <c:pt idx="5">
                  <c:v>5599683.1120772166</c:v>
                </c:pt>
                <c:pt idx="6">
                  <c:v>5963211.8790414305</c:v>
                </c:pt>
                <c:pt idx="7">
                  <c:v>6231859.8690522937</c:v>
                </c:pt>
                <c:pt idx="8">
                  <c:v>6290173.289085825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5-44F1-9A69-C5BC46B0E6C3}"/>
            </c:ext>
          </c:extLst>
        </c:ser>
        <c:dLbls/>
        <c:gapWidth val="75"/>
        <c:overlap val="-25"/>
        <c:axId val="169061376"/>
        <c:axId val="169116416"/>
      </c:barChart>
      <c:lineChart>
        <c:grouping val="standard"/>
        <c:ser>
          <c:idx val="1"/>
          <c:order val="1"/>
          <c:tx>
            <c:strRef>
              <c:f>'VAB provincial'!$A$54</c:f>
              <c:strCache>
                <c:ptCount val="1"/>
                <c:pt idx="0">
                  <c:v>Participación VAB provincial en el PIB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5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dLbls>
            <c:spPr>
              <a:solidFill>
                <a:schemeClr val="bg1"/>
              </a:solidFill>
              <a:ln>
                <a:solidFill>
                  <a:srgbClr val="ED7D31"/>
                </a:solidFill>
              </a:ln>
              <a:effectLst/>
            </c:spPr>
            <c:txPr>
              <a:bodyPr/>
              <a:lstStyle/>
              <a:p>
                <a:pPr>
                  <a:defRPr lang="es-ES" sz="1400" b="0">
                    <a:solidFill>
                      <a:schemeClr val="tx1"/>
                    </a:solidFill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strRef>
              <c:f>'VAB provincial'!$C$35:$N$35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provincial'!$C$54:$N$54</c:f>
              <c:numCache>
                <c:formatCode>0.0%</c:formatCode>
                <c:ptCount val="9"/>
                <c:pt idx="0">
                  <c:v>5.2671806753773337E-2</c:v>
                </c:pt>
                <c:pt idx="1">
                  <c:v>5.7301388719047858E-2</c:v>
                </c:pt>
                <c:pt idx="2">
                  <c:v>5.5692030794233856E-2</c:v>
                </c:pt>
                <c:pt idx="3">
                  <c:v>5.5366939728993488E-2</c:v>
                </c:pt>
                <c:pt idx="4">
                  <c:v>5.3701528602007741E-2</c:v>
                </c:pt>
                <c:pt idx="5">
                  <c:v>5.6397035197973691E-2</c:v>
                </c:pt>
                <c:pt idx="6">
                  <c:v>6.047025343469007E-2</c:v>
                </c:pt>
                <c:pt idx="7">
                  <c:v>6.0470253434690063E-2</c:v>
                </c:pt>
                <c:pt idx="8">
                  <c:v>6.0470253434690063E-2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95-44F1-9A69-C5BC46B0E6C3}"/>
            </c:ext>
          </c:extLst>
        </c:ser>
        <c:dLbls/>
        <c:marker val="1"/>
        <c:axId val="169385344"/>
        <c:axId val="169118336"/>
      </c:lineChart>
      <c:catAx>
        <c:axId val="1690613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 sz="1400"/>
            </a:pPr>
            <a:endParaRPr lang="es-EC"/>
          </a:p>
        </c:txPr>
        <c:crossAx val="169116416"/>
        <c:crosses val="autoZero"/>
        <c:auto val="1"/>
        <c:lblAlgn val="ctr"/>
        <c:lblOffset val="100"/>
      </c:catAx>
      <c:valAx>
        <c:axId val="169116416"/>
        <c:scaling>
          <c:orientation val="minMax"/>
        </c:scaling>
        <c:axPos val="l"/>
        <c:numFmt formatCode="#,###," sourceLinked="1"/>
        <c:tickLblPos val="nextTo"/>
        <c:spPr>
          <a:noFill/>
          <a:ln w="9525">
            <a:noFill/>
          </a:ln>
          <a:effectLst/>
        </c:spPr>
        <c:txPr>
          <a:bodyPr rot="-60000000" vert="horz"/>
          <a:lstStyle/>
          <a:p>
            <a:pPr>
              <a:defRPr lang="es-ES" sz="100">
                <a:solidFill>
                  <a:schemeClr val="bg1"/>
                </a:solidFill>
              </a:defRPr>
            </a:pPr>
            <a:endParaRPr lang="es-EC"/>
          </a:p>
        </c:txPr>
        <c:crossAx val="169061376"/>
        <c:crosses val="autoZero"/>
        <c:crossBetween val="between"/>
      </c:valAx>
      <c:valAx>
        <c:axId val="169118336"/>
        <c:scaling>
          <c:orientation val="minMax"/>
          <c:max val="7.0000000000000021E-2"/>
          <c:min val="4.5000000000000012E-2"/>
        </c:scaling>
        <c:axPos val="r"/>
        <c:numFmt formatCode="0.0%" sourceLinked="1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lang="es-ES" sz="100">
                <a:solidFill>
                  <a:schemeClr val="bg1"/>
                </a:solidFill>
              </a:defRPr>
            </a:pPr>
            <a:endParaRPr lang="es-EC"/>
          </a:p>
        </c:txPr>
        <c:crossAx val="169385344"/>
        <c:crosses val="max"/>
        <c:crossBetween val="between"/>
      </c:valAx>
      <c:catAx>
        <c:axId val="169385344"/>
        <c:scaling>
          <c:orientation val="minMax"/>
        </c:scaling>
        <c:delete val="1"/>
        <c:axPos val="b"/>
        <c:numFmt formatCode="General" sourceLinked="1"/>
        <c:tickLblPos val="nextTo"/>
        <c:crossAx val="16911833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916308972339856E-2"/>
          <c:y val="0.9314527525943197"/>
          <c:w val="0.74981373780845151"/>
          <c:h val="6.7427577658467783E-2"/>
        </c:manualLayout>
      </c:layout>
      <c:txPr>
        <a:bodyPr/>
        <a:lstStyle/>
        <a:p>
          <a:pPr>
            <a:defRPr lang="es-ES" sz="1400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1708182995651772"/>
          <c:y val="2.8052999399171483E-2"/>
          <c:w val="0.86900962161162065"/>
          <c:h val="0.74834805003679283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Totales'!$B$39</c:f>
              <c:strCache>
                <c:ptCount val="1"/>
                <c:pt idx="0">
                  <c:v>Activ. servicios administrativos y apoyo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Totales'!$C$39:$N$39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Totales'!$B$40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Totales'!$C$40:$N$40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Totales'!$C$41:$N$41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Totales'!$B$42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Totales'!$C$42:$N$42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Totales'!$B$43</c:f>
              <c:strCache>
                <c:ptCount val="1"/>
                <c:pt idx="0">
                  <c:v>Suministros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Totales'!$C$43:$N$43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'Ventas Totales'!$C$38:$N$38</c:f>
            </c:multiLvlStrRef>
          </c:cat>
          <c:val>
            <c:numRef>
              <c:f>'Ventas Totales'!$C$60:$N$60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75760128"/>
        <c:axId val="17598284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Totales'!$B$44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Totales'!$C$44:$L$44</c15:sqref>
                        </c15:formulaRef>
                      </c:ext>
                    </c:extLst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Totales'!$B$45</c15:sqref>
                        </c15:formulaRef>
                      </c:ext>
                    </c:extLst>
                    <c:strCache>
                      <c:ptCount val="1"/>
                      <c:pt idx="0">
                        <c:v>Industrias manufactureras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Totales'!$C$45:$L$45</c15:sqref>
                        </c15:formulaRef>
                      </c:ext>
                    </c:extLst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7576012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5982848"/>
        <c:crosses val="autoZero"/>
        <c:auto val="1"/>
        <c:lblAlgn val="ctr"/>
        <c:lblOffset val="100"/>
      </c:catAx>
      <c:valAx>
        <c:axId val="175982848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7576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867825607064189"/>
          <c:w val="0.99353808958667789"/>
          <c:h val="0.2313217439293596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0886392288982961E-2"/>
          <c:y val="4.0816147981502356E-2"/>
          <c:w val="0.97923163237745892"/>
          <c:h val="0.7270385583245399"/>
        </c:manualLayout>
      </c:layout>
      <c:barChart>
        <c:barDir val="col"/>
        <c:grouping val="clustered"/>
        <c:ser>
          <c:idx val="26"/>
          <c:order val="0"/>
          <c:tx>
            <c:strRef>
              <c:f>'Ventas Totales'!$B$34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1.3226057221345225E-3"/>
                  <c:y val="7.1577238412208434E-3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60F-4A1F-B3D7-6D5C90676E5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Totales'!$C$34:$N$34</c:f>
              <c:numCache>
                <c:formatCode>#,###,,</c:formatCode>
                <c:ptCount val="9"/>
                <c:pt idx="0">
                  <c:v>3304358243.3750005</c:v>
                </c:pt>
                <c:pt idx="1">
                  <c:v>4333642029.5886507</c:v>
                </c:pt>
                <c:pt idx="2">
                  <c:v>4867011156.5644693</c:v>
                </c:pt>
                <c:pt idx="3">
                  <c:v>5102836197.0701895</c:v>
                </c:pt>
                <c:pt idx="4">
                  <c:v>5318608723.3898602</c:v>
                </c:pt>
                <c:pt idx="5">
                  <c:v>4834515377.9759455</c:v>
                </c:pt>
                <c:pt idx="6">
                  <c:v>4877100784.3156776</c:v>
                </c:pt>
                <c:pt idx="7">
                  <c:v>5653567269.1181774</c:v>
                </c:pt>
                <c:pt idx="8">
                  <c:v>5822158368.4610691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0F-4A1F-B3D7-6D5C90676E5C}"/>
            </c:ext>
          </c:extLst>
        </c:ser>
        <c:dLbls/>
        <c:gapWidth val="50"/>
        <c:axId val="176680960"/>
        <c:axId val="176682880"/>
      </c:barChart>
      <c:lineChart>
        <c:grouping val="standard"/>
        <c:ser>
          <c:idx val="0"/>
          <c:order val="1"/>
          <c:tx>
            <c:strRef>
              <c:f>'Ventas Totales'!$B$98</c:f>
              <c:strCache>
                <c:ptCount val="1"/>
                <c:pt idx="0">
                  <c:v>Variación anual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2133901190879323E-2"/>
                  <c:y val="-5.5729523500284095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60F-4A1F-B3D7-6D5C90676E5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Totales'!$C$98:$N$98</c:f>
              <c:numCache>
                <c:formatCode>0%</c:formatCode>
                <c:ptCount val="9"/>
                <c:pt idx="0">
                  <c:v>7.8939640017120519E-2</c:v>
                </c:pt>
                <c:pt idx="1">
                  <c:v>0.31149279539447366</c:v>
                </c:pt>
                <c:pt idx="2">
                  <c:v>0.12307641548013296</c:v>
                </c:pt>
                <c:pt idx="3">
                  <c:v>4.8453770274934797E-2</c:v>
                </c:pt>
                <c:pt idx="4">
                  <c:v>4.2284823181970362E-2</c:v>
                </c:pt>
                <c:pt idx="5">
                  <c:v>-9.1018792806659587E-2</c:v>
                </c:pt>
                <c:pt idx="6">
                  <c:v>8.8086194810204077E-3</c:v>
                </c:pt>
                <c:pt idx="7">
                  <c:v>0.1592065694642904</c:v>
                </c:pt>
                <c:pt idx="8">
                  <c:v>2.9820304830155298E-2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0F-4A1F-B3D7-6D5C90676E5C}"/>
            </c:ext>
          </c:extLst>
        </c:ser>
        <c:dLbls/>
        <c:marker val="1"/>
        <c:axId val="177178496"/>
        <c:axId val="177176576"/>
      </c:lineChart>
      <c:catAx>
        <c:axId val="1766809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682880"/>
        <c:crosses val="autoZero"/>
        <c:auto val="1"/>
        <c:lblAlgn val="ctr"/>
        <c:lblOffset val="100"/>
      </c:catAx>
      <c:valAx>
        <c:axId val="176682880"/>
        <c:scaling>
          <c:orientation val="minMax"/>
        </c:scaling>
        <c:axPos val="l"/>
        <c:numFmt formatCode="#,###,,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680960"/>
        <c:crosses val="autoZero"/>
        <c:crossBetween val="between"/>
      </c:valAx>
      <c:valAx>
        <c:axId val="177176576"/>
        <c:scaling>
          <c:orientation val="minMax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7178496"/>
        <c:crosses val="max"/>
        <c:crossBetween val="between"/>
      </c:valAx>
      <c:catAx>
        <c:axId val="177178496"/>
        <c:scaling>
          <c:orientation val="minMax"/>
        </c:scaling>
        <c:delete val="1"/>
        <c:axPos val="b"/>
        <c:numFmt formatCode="General" sourceLinked="1"/>
        <c:tickLblPos val="nextTo"/>
        <c:crossAx val="17717657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9083316750473"/>
          <c:y val="0.91217976710334792"/>
          <c:w val="0.81744301636241812"/>
          <c:h val="6.41343616045523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noFill/>
        <a:ln>
          <a:noFill/>
        </a:ln>
      </dgm:spPr>
      <dgm:t>
        <a:bodyPr/>
        <a:lstStyle/>
        <a:p>
          <a:r>
            <a:rPr lang="es-EC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8,4% </a:t>
          </a:r>
          <a:r>
            <a:rPr lang="es-EC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7B566C05-330B-4A87-8AEC-410A9785CBC6}" type="presOf" srcId="{852A51F9-F1CD-4B77-B090-5D3EB08E6712}" destId="{0522926B-84BF-49A8-A0E3-8DA2C01762A8}" srcOrd="0" destOrd="0" presId="urn:microsoft.com/office/officeart/2005/8/layout/process1"/>
    <dgm:cxn modelId="{CD226F8D-0FBA-482F-8DF3-950D71A709D8}" type="presOf" srcId="{3A138B45-7C33-4520-A2E8-BA878125E028}" destId="{26BDF6D4-2587-4BA7-A768-DB47324BAB29}" srcOrd="0" destOrd="0" presId="urn:microsoft.com/office/officeart/2005/8/layout/process1"/>
    <dgm:cxn modelId="{56BF6A68-D281-43C5-A0B1-4866A2543750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6,0%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D342AC1A-28AE-4A65-B70B-682A980CD216}" type="presOf" srcId="{3A138B45-7C33-4520-A2E8-BA878125E028}" destId="{26BDF6D4-2587-4BA7-A768-DB47324BAB29}" srcOrd="0" destOrd="0" presId="urn:microsoft.com/office/officeart/2005/8/layout/process1"/>
    <dgm:cxn modelId="{AF32925E-FCC5-413E-B8CA-2AEC1465E1AC}" type="presOf" srcId="{852A51F9-F1CD-4B77-B090-5D3EB08E6712}" destId="{0522926B-84BF-49A8-A0E3-8DA2C01762A8}" srcOrd="0" destOrd="0" presId="urn:microsoft.com/office/officeart/2005/8/layout/process1"/>
    <dgm:cxn modelId="{3A97FC99-66B3-441A-9AE6-440103CA4856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noFill/>
        <a:ln w="3175"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USD 6.232 </a:t>
          </a:r>
          <a:r>
            <a:rPr lang="es-EC" sz="2800" dirty="0" smtClean="0"/>
            <a:t>millones</a:t>
          </a:r>
          <a:endParaRPr lang="es-E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F194F886-7C1D-4B3C-B33C-79474CB37A51}" type="presOf" srcId="{7CFFDAAC-A6C3-4519-87A1-A7C1BC665476}" destId="{D739589B-1078-4FD7-B24F-108C396203B2}" srcOrd="0" destOrd="0" presId="urn:microsoft.com/office/officeart/2005/8/layout/chevron1"/>
    <dgm:cxn modelId="{95529C45-A969-4437-8CF0-65AB88250D72}" type="presOf" srcId="{7B47CFD1-33EA-4920-9656-252D1E5C8B93}" destId="{0400974C-6FF2-426E-93DD-951CF2D93F26}" srcOrd="0" destOrd="0" presId="urn:microsoft.com/office/officeart/2005/8/layout/chevron1"/>
    <dgm:cxn modelId="{A3093439-B43E-4A80-BB67-0A973FBA66D3}" type="presParOf" srcId="{D739589B-1078-4FD7-B24F-108C396203B2}" destId="{0400974C-6FF2-426E-93DD-951CF2D93F26}" srcOrd="0" destOrd="0" presId="urn:microsoft.com/office/officeart/2005/8/layout/chevron1"/>
  </dgm:cxnLst>
  <dgm:bg>
    <a:noFill/>
  </dgm:bg>
  <dgm:whole>
    <a:ln w="3175"/>
  </dgm:whole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68.130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A572E70F-0D84-4292-B6BB-EC4EA4572963}" type="presOf" srcId="{852A51F9-F1CD-4B77-B090-5D3EB08E6712}" destId="{0522926B-84BF-49A8-A0E3-8DA2C01762A8}" srcOrd="0" destOrd="0" presId="urn:microsoft.com/office/officeart/2005/8/layout/process1"/>
    <dgm:cxn modelId="{1B711FD7-DD4C-45C2-BE72-F8B76ABB6F17}" type="presOf" srcId="{3A138B45-7C33-4520-A2E8-BA878125E028}" destId="{26BDF6D4-2587-4BA7-A768-DB47324BAB29}" srcOrd="0" destOrd="0" presId="urn:microsoft.com/office/officeart/2005/8/layout/process1"/>
    <dgm:cxn modelId="{D20A20FC-DA95-44F4-AD2D-6A825ECC23F5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650.736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5A2F3692-4FED-4F46-9945-81BE4B2BDB7A}" type="presOf" srcId="{3A138B45-7C33-4520-A2E8-BA878125E028}" destId="{26BDF6D4-2587-4BA7-A768-DB47324BAB29}" srcOrd="0" destOrd="0" presId="urn:microsoft.com/office/officeart/2005/8/layout/process1"/>
    <dgm:cxn modelId="{014E620A-077F-4254-89DA-AC50B3FBCEA4}" type="presOf" srcId="{852A51F9-F1CD-4B77-B090-5D3EB08E6712}" destId="{0522926B-84BF-49A8-A0E3-8DA2C01762A8}" srcOrd="0" destOrd="0" presId="urn:microsoft.com/office/officeart/2005/8/layout/process1"/>
    <dgm:cxn modelId="{2466CFE0-EBB7-40C6-8A98-B09F5310FA2B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8,0%</a:t>
          </a:r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E4EAB80-64B5-43FB-ADB2-BFD5F136B17A}" type="presOf" srcId="{852A51F9-F1CD-4B77-B090-5D3EB08E6712}" destId="{0522926B-84BF-49A8-A0E3-8DA2C01762A8}" srcOrd="0" destOrd="0" presId="urn:microsoft.com/office/officeart/2005/8/layout/process1"/>
    <dgm:cxn modelId="{E603E737-E5FD-43E5-83CE-48A3C1932705}" type="presOf" srcId="{3A138B45-7C33-4520-A2E8-BA878125E028}" destId="{26BDF6D4-2587-4BA7-A768-DB47324BAB29}" srcOrd="0" destOrd="0" presId="urn:microsoft.com/office/officeart/2005/8/layout/process1"/>
    <dgm:cxn modelId="{5536F312-4F10-450E-A48D-C8C027CE5B82}" type="presParOf" srcId="{26BDF6D4-2587-4BA7-A768-DB47324BAB29}" destId="{0522926B-84BF-49A8-A0E3-8DA2C01762A8}" srcOrd="0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28" y="0"/>
          <a:ext cx="3096330" cy="48626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8,4% </a:t>
          </a:r>
          <a:r>
            <a:rPr lang="es-EC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</a:p>
      </dsp:txBody>
      <dsp:txXfrm>
        <a:off x="17270" y="14242"/>
        <a:ext cx="3067846" cy="45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273" y="0"/>
          <a:ext cx="3347067" cy="33742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6,0%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56" y="9883"/>
        <a:ext cx="3327301" cy="31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0" y="0"/>
          <a:ext cx="2734269" cy="751489"/>
        </a:xfrm>
        <a:prstGeom prst="chevron">
          <a:avLst/>
        </a:prstGeom>
        <a:noFill/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6.232 </a:t>
          </a:r>
          <a:r>
            <a:rPr lang="es-EC" sz="2800" kern="1200" dirty="0" smtClean="0"/>
            <a:t>millones</a:t>
          </a:r>
          <a:endParaRPr lang="es-E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745" y="0"/>
        <a:ext cx="1982780" cy="75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68.130</a:t>
          </a:r>
        </a:p>
      </dsp:txBody>
      <dsp:txXfrm>
        <a:off x="20690" y="20690"/>
        <a:ext cx="1504184" cy="665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650.736</a:t>
          </a:r>
        </a:p>
      </dsp:txBody>
      <dsp:txXfrm>
        <a:off x="218646" y="13828"/>
        <a:ext cx="1547480" cy="444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56" y="0"/>
          <a:ext cx="3127509" cy="61561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8,0%</a:t>
          </a: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sp:txBody>
      <dsp:txXfrm>
        <a:off x="21087" y="18031"/>
        <a:ext cx="3091447" cy="579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0.80885</cdr:x>
      <cdr:y>0.93432</cdr:y>
    </cdr:from>
    <cdr:to>
      <cdr:x>0.82468</cdr:x>
      <cdr:y>0.96654</cdr:y>
    </cdr:to>
    <cdr:sp macro="" textlink="">
      <cdr:nvSpPr>
        <cdr:cNvPr id="2" name="1 Rectángulo"/>
        <cdr:cNvSpPr/>
      </cdr:nvSpPr>
      <cdr:spPr>
        <a:xfrm xmlns:a="http://schemas.openxmlformats.org/drawingml/2006/main">
          <a:off x="9086669" y="2209075"/>
          <a:ext cx="177800" cy="76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s-EC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F019D-CD26-4C74-8485-16CDA3106F95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47F1-F592-4CD2-A0C6-71F0783C651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3395960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C716-604F-48CB-A8AF-68358D672479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1E7-1C79-49C8-9FF4-6B1302E1DCC6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6595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2913" y="1258888"/>
            <a:ext cx="6037262" cy="33972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71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5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6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8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07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9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8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61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 Ganado</a:t>
            </a:r>
            <a:r>
              <a:rPr lang="es-EC" baseline="0" dirty="0" smtClean="0"/>
              <a:t> Vacuno de la provincia de Bolívar representa el 4,1% a nivel nacional mientras que el porcino 3,5%</a:t>
            </a:r>
          </a:p>
          <a:p>
            <a:r>
              <a:rPr lang="es-EC" baseline="0" dirty="0" smtClean="0"/>
              <a:t>Las aves de campo de la provincia representan 2,8% a nivel nacional y las de plantel avícola el 0,6% sobre el nacional</a:t>
            </a:r>
          </a:p>
          <a:p>
            <a:r>
              <a:rPr lang="es-EC" baseline="0" dirty="0" smtClean="0"/>
              <a:t>La producción de leche de la provincia representa el 3,0% a nivel nacional</a:t>
            </a:r>
          </a:p>
          <a:p>
            <a:r>
              <a:rPr lang="es-EC" baseline="0" dirty="0" smtClean="0"/>
              <a:t>La producción de huevos de la provincia representa el 2,3% a nivel nacional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9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3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6554-A05B-41E7-A35A-B44556FA0AF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7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2A5-68E6-44B2-95BE-7B43E46FE4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8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847-822F-451D-A1ED-6C2F2100FD9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AEEE-CBB4-4222-B43A-78C77CB29B5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81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65B4-0B00-4738-B482-B47E5DB2C0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0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A7A5-6BD2-40AC-A588-678D5D28C43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9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A804-42F3-4133-9B8E-EA518647EB8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F1C0-8740-4AE4-B400-26EA0D75B7D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B1E2-58AD-4A73-911D-58E3C366E0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7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EA56-23A2-4662-A42A-A3C96847350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897-07D9-4DC7-A981-98DE7DCE18F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5124-F593-40C9-BD2A-C7433093D95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0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D49D-BBEA-4BB7-9591-0F27D126F1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C0C-214B-4FAC-A7E7-8FAE69B5F15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67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9A3-7DCB-4B93-8259-59C1C6702C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DE85-CE8C-4134-99D0-5B92295C4B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594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3CC-4199-4A0B-AC3C-A10DCDA38C6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6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BB01-82B5-4269-8D77-97052715F0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1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0F17-BF44-48F9-BC97-AF4E1C81F81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BE4-E132-4939-9BFB-A6176972A20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57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AAC-AE95-4C3F-AD43-D582085FDB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D7F-6756-41B1-9E5E-93B0B3AE4C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A03-468B-46DA-9AEB-E1C4E92DB2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899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602-F093-4B3D-BBAE-88478B304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42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3E8-7771-4811-B4AC-6F354483F0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60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79E-D81D-49BB-95B3-9B4C20615A9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28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7F5-0374-4AB3-A819-C135B631B2F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827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D87-9B91-4C04-BCED-163E00819B6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4A4-B172-4856-ABCB-B5B2088CC5E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970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E7F-6094-4D0E-AB3B-8B4FC0ED6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32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5813-EE50-4E41-A12C-F81A2CF462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5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086-A2EB-4D94-AB6E-8A87F5585D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8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487A-AD9D-485B-B5DB-B23D655B86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B8D-F14C-45C0-9672-3B3C61673AE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1896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622-015C-448B-8549-5F48D0071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62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D9F-4D4E-4601-A375-A7B0B62D5A5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AD9-AB1A-431D-AFF6-AE79AFAC65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438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CF4C-1CF6-42EB-92C8-4C935B7357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604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CFA-4E06-4A71-8802-872A953201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5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3521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70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307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3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EADC-C824-46B4-84E6-4C676F3F134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32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965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37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32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86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4712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157-497E-43F3-BE78-72B7A2B7EA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8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508-70F7-4BCD-84FB-51306303C60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7EC-76B0-4F21-AACA-ED0E10231B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3EC-4B1D-4997-AC62-8DD510CC2F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541CE8-8855-4994-8BB7-219D7B1D0EA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EE5F55-F89C-4AA3-8C57-3116C1994C12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2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9987E5-DDCC-42D8-93C9-0CCAADF5BB6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80969-0DF1-4A65-AC9D-23AFFEBE0AF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26" Type="http://schemas.openxmlformats.org/officeDocument/2006/relationships/diagramQuickStyle" Target="../diagrams/quickStyle6.xml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5.xml"/><Relationship Id="rId34" Type="http://schemas.microsoft.com/office/2007/relationships/diagramDrawing" Target="../diagrams/drawing4.xml"/><Relationship Id="rId7" Type="http://schemas.openxmlformats.org/officeDocument/2006/relationships/image" Target="../media/image2.png"/><Relationship Id="rId12" Type="http://schemas.openxmlformats.org/officeDocument/2006/relationships/diagramData" Target="../diagrams/data3.xml"/><Relationship Id="rId17" Type="http://schemas.openxmlformats.org/officeDocument/2006/relationships/diagramLayout" Target="../diagrams/layout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Data" Target="../diagrams/data4.xml"/><Relationship Id="rId20" Type="http://schemas.openxmlformats.org/officeDocument/2006/relationships/diagramData" Target="../diagrams/data5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6.xml"/><Relationship Id="rId32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5" Type="http://schemas.openxmlformats.org/officeDocument/2006/relationships/diagramColors" Target="../diagrams/colors3.xml"/><Relationship Id="rId23" Type="http://schemas.openxmlformats.org/officeDocument/2006/relationships/diagramColors" Target="../diagrams/colors5.xml"/><Relationship Id="rId28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4.xml"/><Relationship Id="rId31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Relationship Id="rId22" Type="http://schemas.openxmlformats.org/officeDocument/2006/relationships/diagramQuickStyle" Target="../diagrams/quickStyle5.xml"/><Relationship Id="rId27" Type="http://schemas.openxmlformats.org/officeDocument/2006/relationships/diagramColors" Target="../diagrams/colors6.xml"/><Relationship Id="rId30" Type="http://schemas.microsoft.com/office/2007/relationships/diagramDrawing" Target="../diagrams/drawing2.xml"/><Relationship Id="rId35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86086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 smtClean="0"/>
              <a:t>Caracterización de la Provincia de Manabí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868" y="356218"/>
            <a:ext cx="4354264" cy="172304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711175" y="628662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b="1" dirty="0" smtClean="0"/>
              <a:t>2018/07/30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6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Diagrama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776568"/>
              </p:ext>
            </p:extLst>
          </p:nvPr>
        </p:nvGraphicFramePr>
        <p:xfrm>
          <a:off x="8895686" y="1523786"/>
          <a:ext cx="3102387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987" y="-6498"/>
            <a:ext cx="2085013" cy="8230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369" y="311121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1672" y="3339016"/>
            <a:ext cx="305331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Valor Agregado Bruto (*)</a:t>
            </a:r>
            <a:endParaRPr lang="es-EC" sz="24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4052716"/>
              </p:ext>
            </p:extLst>
          </p:nvPr>
        </p:nvGraphicFramePr>
        <p:xfrm>
          <a:off x="2479965" y="4244445"/>
          <a:ext cx="335361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2021108102"/>
              </p:ext>
            </p:extLst>
          </p:nvPr>
        </p:nvGraphicFramePr>
        <p:xfrm>
          <a:off x="3045024" y="3194056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7369" y="485076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719466"/>
              </p:ext>
            </p:extLst>
          </p:nvPr>
        </p:nvGraphicFramePr>
        <p:xfrm>
          <a:off x="3329355" y="4896555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0" y="4962369"/>
            <a:ext cx="318307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económicos 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15129" y="1140281"/>
            <a:ext cx="30023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 smtClean="0">
                <a:latin typeface="+mn-lt"/>
              </a:rPr>
              <a:t>Empleos</a:t>
            </a:r>
            <a:endParaRPr lang="es-EC" sz="2800" dirty="0">
              <a:latin typeface="+mn-lt"/>
            </a:endParaRPr>
          </a:p>
        </p:txBody>
      </p:sp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0990864"/>
              </p:ext>
            </p:extLst>
          </p:nvPr>
        </p:nvGraphicFramePr>
        <p:xfrm>
          <a:off x="9335353" y="956013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358725" y="2372978"/>
            <a:ext cx="2403533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>
                <a:latin typeface="+mn-lt"/>
              </a:rPr>
              <a:t>Ventas Totales</a:t>
            </a:r>
          </a:p>
          <a:p>
            <a:r>
              <a:rPr lang="es-EC" sz="2800" dirty="0" smtClean="0">
                <a:latin typeface="+mn-lt"/>
              </a:rPr>
              <a:t>(*)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063585" y="2346773"/>
            <a:ext cx="308313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5.654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175918" y="2844403"/>
            <a:ext cx="2736267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3,4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las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ventas nacionales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469642" y="4015949"/>
            <a:ext cx="2299521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382001" y="4408185"/>
            <a:ext cx="3542496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6,5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exportaciones totales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587834" y="5384236"/>
            <a:ext cx="2307852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s-EC" sz="2400" dirty="0">
                <a:latin typeface="+mn-lt"/>
              </a:rPr>
              <a:t>Volumen de</a:t>
            </a:r>
          </a:p>
          <a:p>
            <a:pPr defTabSz="914400"/>
            <a:r>
              <a:rPr lang="es-EC" sz="2400" dirty="0" smtClean="0">
                <a:latin typeface="+mn-lt"/>
              </a:rPr>
              <a:t>Crédito  </a:t>
            </a:r>
          </a:p>
          <a:p>
            <a:pPr defTabSz="914400"/>
            <a:r>
              <a:rPr lang="es-EC" sz="2400" dirty="0" smtClean="0">
                <a:latin typeface="+mn-lt"/>
              </a:rPr>
              <a:t>Ene-</a:t>
            </a:r>
            <a:r>
              <a:rPr lang="es-EC" sz="2400" dirty="0" err="1" smtClean="0">
                <a:latin typeface="+mn-lt"/>
              </a:rPr>
              <a:t>May</a:t>
            </a:r>
            <a:r>
              <a:rPr lang="es-EC" sz="2400" dirty="0" smtClean="0">
                <a:latin typeface="+mn-lt"/>
              </a:rPr>
              <a:t> 2018</a:t>
            </a:r>
            <a:endParaRPr lang="es-EC" sz="24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486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007621" y="5811955"/>
            <a:ext cx="2949874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4,5%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 crédito nacional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8895806" y="3958187"/>
            <a:ext cx="300107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1.146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168838"/>
              </p:ext>
            </p:extLst>
          </p:nvPr>
        </p:nvGraphicFramePr>
        <p:xfrm>
          <a:off x="2687782" y="5795275"/>
          <a:ext cx="3133623" cy="6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7" name="66 Rectángulo"/>
          <p:cNvSpPr/>
          <p:nvPr/>
        </p:nvSpPr>
        <p:spPr>
          <a:xfrm>
            <a:off x="0" y="6442502"/>
            <a:ext cx="1710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C" sz="1050" dirty="0" smtClean="0">
                <a:solidFill>
                  <a:prstClr val="black"/>
                </a:solidFill>
              </a:rPr>
              <a:t>Datos </a:t>
            </a:r>
            <a:r>
              <a:rPr lang="es-EC" sz="1050" dirty="0">
                <a:solidFill>
                  <a:prstClr val="black"/>
                </a:solidFill>
              </a:rPr>
              <a:t>proyectados a 2017</a:t>
            </a:r>
            <a:r>
              <a:rPr lang="es-EC" sz="1050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s-MX" sz="1050" dirty="0" smtClean="0">
                <a:solidFill>
                  <a:prstClr val="black"/>
                </a:solidFill>
              </a:rPr>
              <a:t>Fuente: BCE, SRI, INEC, SBS</a:t>
            </a:r>
            <a:endParaRPr lang="es-EC" sz="1050" dirty="0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Resultado de imagen para bandera y escudo azu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8" name="Redondear rectángulo de esquina del mismo lado 88"/>
          <p:cNvSpPr/>
          <p:nvPr/>
        </p:nvSpPr>
        <p:spPr>
          <a:xfrm rot="16200000" flipV="1">
            <a:off x="1809608" y="-1350274"/>
            <a:ext cx="360039" cy="398081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9" name="CuadroTexto 89"/>
          <p:cNvSpPr txBox="1"/>
          <p:nvPr/>
        </p:nvSpPr>
        <p:spPr>
          <a:xfrm>
            <a:off x="109117" y="460117"/>
            <a:ext cx="3678558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Cifras de la Provincia de Manabí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4090726" y="448869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Año 2017</a:t>
            </a:r>
            <a:endParaRPr lang="es-EC" sz="2000" dirty="0"/>
          </a:p>
        </p:txBody>
      </p:sp>
      <p:sp>
        <p:nvSpPr>
          <p:cNvPr id="52" name="51 Rectángulo"/>
          <p:cNvSpPr/>
          <p:nvPr/>
        </p:nvSpPr>
        <p:spPr>
          <a:xfrm>
            <a:off x="3183077" y="2631405"/>
            <a:ext cx="21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/>
              <a:t>1.523.950 habitantes</a:t>
            </a:r>
            <a:endParaRPr lang="es-EC" dirty="0"/>
          </a:p>
        </p:txBody>
      </p:sp>
      <p:pic>
        <p:nvPicPr>
          <p:cNvPr id="10242" name="Picture 2" descr="Resultado de imagen para simbolos patrios manabi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863600" y="981076"/>
            <a:ext cx="1558924" cy="1774824"/>
          </a:xfrm>
          <a:prstGeom prst="rect">
            <a:avLst/>
          </a:prstGeom>
          <a:noFill/>
        </p:spPr>
      </p:pic>
      <p:pic>
        <p:nvPicPr>
          <p:cNvPr id="10246" name="Picture 6" descr="Resultado de imagen para simbolos patrios manabi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953544" y="1052513"/>
            <a:ext cx="2685256" cy="1525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40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46685" y="-866323"/>
            <a:ext cx="360039" cy="325496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71057" y="6444476"/>
            <a:ext cx="555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</a:t>
            </a:r>
            <a:r>
              <a:rPr lang="es-EC" sz="1200" dirty="0">
                <a:solidFill>
                  <a:prstClr val="black"/>
                </a:solidFill>
              </a:rPr>
              <a:t>: </a:t>
            </a:r>
            <a:r>
              <a:rPr lang="es-EC" sz="1200" dirty="0" smtClean="0">
                <a:solidFill>
                  <a:prstClr val="black"/>
                </a:solidFill>
              </a:rPr>
              <a:t>Proyección INEC     * previsión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22564" y="594587"/>
            <a:ext cx="1894416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 Población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54" y="957544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sp>
        <p:nvSpPr>
          <p:cNvPr id="32" name="Redondear rectángulo de esquina del mismo lado 88"/>
          <p:cNvSpPr/>
          <p:nvPr/>
        </p:nvSpPr>
        <p:spPr>
          <a:xfrm rot="16200000" flipV="1">
            <a:off x="8081187" y="-1430946"/>
            <a:ext cx="360039" cy="4330420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7" name="CuadroTexto 89"/>
          <p:cNvSpPr txBox="1"/>
          <p:nvPr/>
        </p:nvSpPr>
        <p:spPr>
          <a:xfrm>
            <a:off x="6150068" y="553839"/>
            <a:ext cx="4152919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</a:t>
            </a:r>
            <a:r>
              <a:rPr lang="es-EC" sz="16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</a:t>
            </a:r>
            <a:r>
              <a:rPr lang="es-EC" sz="1600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 la población según sexo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77583" y="910371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graphicFrame>
        <p:nvGraphicFramePr>
          <p:cNvPr id="16" name="15 Gráfico"/>
          <p:cNvGraphicFramePr>
            <a:graphicFrameLocks/>
          </p:cNvGraphicFramePr>
          <p:nvPr/>
        </p:nvGraphicFramePr>
        <p:xfrm>
          <a:off x="195943" y="1254033"/>
          <a:ext cx="5760719" cy="515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20 Gráfico"/>
          <p:cNvGraphicFramePr>
            <a:graphicFrameLocks/>
          </p:cNvGraphicFramePr>
          <p:nvPr/>
        </p:nvGraphicFramePr>
        <p:xfrm>
          <a:off x="6139543" y="1496332"/>
          <a:ext cx="5869577" cy="476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77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77679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INEC, cifras a diciembre de cada año   * 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197" y="3546467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desempleo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66151" y="3546467"/>
            <a:ext cx="420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subempleo</a:t>
            </a:r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39962" y="-940281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49458" y="526962"/>
            <a:ext cx="144236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Empleo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11 Gráfico"/>
          <p:cNvGraphicFramePr>
            <a:graphicFrameLocks/>
          </p:cNvGraphicFramePr>
          <p:nvPr/>
        </p:nvGraphicFramePr>
        <p:xfrm>
          <a:off x="463731" y="927101"/>
          <a:ext cx="11234058" cy="242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12 Gráfico"/>
          <p:cNvGraphicFramePr>
            <a:graphicFrameLocks/>
          </p:cNvGraphicFramePr>
          <p:nvPr/>
        </p:nvGraphicFramePr>
        <p:xfrm>
          <a:off x="228600" y="3995037"/>
          <a:ext cx="5562600" cy="242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13 Gráfico"/>
          <p:cNvGraphicFramePr>
            <a:graphicFrameLocks/>
          </p:cNvGraphicFramePr>
          <p:nvPr/>
        </p:nvGraphicFramePr>
        <p:xfrm>
          <a:off x="5988450" y="3918837"/>
          <a:ext cx="5797150" cy="243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241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0578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BCE, Valor Agregado Bruto (millones de USD)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777" y="1063936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VAB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1439962" y="-886493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6" name="CuadroTexto 89"/>
          <p:cNvSpPr txBox="1"/>
          <p:nvPr/>
        </p:nvSpPr>
        <p:spPr>
          <a:xfrm>
            <a:off x="149458" y="580750"/>
            <a:ext cx="288411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Valor Agregado Bruto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0858" y="6582055"/>
            <a:ext cx="519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dirty="0" smtClean="0">
                <a:solidFill>
                  <a:prstClr val="black"/>
                </a:solidFill>
              </a:rPr>
              <a:t>* Previsiones MIPRO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862455" y="1063936"/>
            <a:ext cx="4783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VAB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según 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actividad económica.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4" name="23 Gráfico"/>
          <p:cNvGraphicFramePr>
            <a:graphicFrameLocks/>
          </p:cNvGraphicFramePr>
          <p:nvPr/>
        </p:nvGraphicFramePr>
        <p:xfrm>
          <a:off x="6184900" y="1739900"/>
          <a:ext cx="5842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24 Gráfico"/>
          <p:cNvGraphicFramePr>
            <a:graphicFrameLocks/>
          </p:cNvGraphicFramePr>
          <p:nvPr/>
        </p:nvGraphicFramePr>
        <p:xfrm>
          <a:off x="1" y="1731962"/>
          <a:ext cx="5969000" cy="426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67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198" y="1081942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ventas totales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994594" y="1087086"/>
            <a:ext cx="4359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ventas por subsector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dondear rectángulo de esquina del mismo lado 88"/>
          <p:cNvSpPr/>
          <p:nvPr/>
        </p:nvSpPr>
        <p:spPr>
          <a:xfrm rot="16200000" flipV="1">
            <a:off x="1608246" y="-105477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580750"/>
            <a:ext cx="1565672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Ventas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Gráfico 38"/>
          <p:cNvGraphicFramePr>
            <a:graphicFrameLocks/>
          </p:cNvGraphicFramePr>
          <p:nvPr>
            <p:extLst/>
          </p:nvPr>
        </p:nvGraphicFramePr>
        <p:xfrm>
          <a:off x="7783513" y="5643114"/>
          <a:ext cx="4323600" cy="1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12 Gráfico"/>
          <p:cNvGraphicFramePr>
            <a:graphicFrameLocks/>
          </p:cNvGraphicFramePr>
          <p:nvPr/>
        </p:nvGraphicFramePr>
        <p:xfrm>
          <a:off x="0" y="1856467"/>
          <a:ext cx="5994400" cy="44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18 Gráfico"/>
          <p:cNvGraphicFramePr>
            <a:graphicFrameLocks/>
          </p:cNvGraphicFramePr>
          <p:nvPr/>
        </p:nvGraphicFramePr>
        <p:xfrm>
          <a:off x="6045200" y="1821769"/>
          <a:ext cx="6146800" cy="431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947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84553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28" name="Redondear rectángulo de esquina del mismo lado 88"/>
          <p:cNvSpPr/>
          <p:nvPr/>
        </p:nvSpPr>
        <p:spPr>
          <a:xfrm rot="16200000" flipV="1">
            <a:off x="1803034" y="-1249566"/>
            <a:ext cx="360039" cy="396766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9" name="CuadroTexto 89"/>
          <p:cNvSpPr txBox="1"/>
          <p:nvPr/>
        </p:nvSpPr>
        <p:spPr>
          <a:xfrm>
            <a:off x="53788" y="582380"/>
            <a:ext cx="3660925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Manabí: Establecimientos Económicos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9458" y="1180218"/>
            <a:ext cx="58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904520" y="647985"/>
            <a:ext cx="47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 según rama de actividad.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12 Gráfico"/>
          <p:cNvGraphicFramePr>
            <a:graphicFrameLocks/>
          </p:cNvGraphicFramePr>
          <p:nvPr/>
        </p:nvGraphicFramePr>
        <p:xfrm>
          <a:off x="0" y="1660091"/>
          <a:ext cx="6223000" cy="4550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1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0663312"/>
              </p:ext>
            </p:extLst>
          </p:nvPr>
        </p:nvGraphicFramePr>
        <p:xfrm>
          <a:off x="6279122" y="1663648"/>
          <a:ext cx="5751513" cy="457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866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33"/>
          <p:cNvSpPr>
            <a:spLocks/>
          </p:cNvSpPr>
          <p:nvPr/>
        </p:nvSpPr>
        <p:spPr bwMode="auto">
          <a:xfrm>
            <a:off x="4814038" y="1237129"/>
            <a:ext cx="7304744" cy="5571131"/>
          </a:xfrm>
          <a:custGeom>
            <a:avLst/>
            <a:gdLst>
              <a:gd name="T0" fmla="+- 0 910 910"/>
              <a:gd name="T1" fmla="*/ T0 w 14820"/>
              <a:gd name="T2" fmla="+- 0 10200 6610"/>
              <a:gd name="T3" fmla="*/ 10200 h 9140"/>
              <a:gd name="T4" fmla="+- 0 910 910"/>
              <a:gd name="T5" fmla="*/ T4 w 14820"/>
              <a:gd name="T6" fmla="+- 0 6857 6610"/>
              <a:gd name="T7" fmla="*/ 6857 h 9140"/>
              <a:gd name="T8" fmla="+- 0 923 910"/>
              <a:gd name="T9" fmla="*/ T8 w 14820"/>
              <a:gd name="T10" fmla="+- 0 6780 6610"/>
              <a:gd name="T11" fmla="*/ 6780 h 9140"/>
              <a:gd name="T12" fmla="+- 0 960 910"/>
              <a:gd name="T13" fmla="*/ T12 w 14820"/>
              <a:gd name="T14" fmla="+- 0 6713 6610"/>
              <a:gd name="T15" fmla="*/ 6713 h 9140"/>
              <a:gd name="T16" fmla="+- 0 1015 910"/>
              <a:gd name="T17" fmla="*/ T16 w 14820"/>
              <a:gd name="T18" fmla="+- 0 6659 6610"/>
              <a:gd name="T19" fmla="*/ 6659 h 9140"/>
              <a:gd name="T20" fmla="+- 0 1083 910"/>
              <a:gd name="T21" fmla="*/ T20 w 14820"/>
              <a:gd name="T22" fmla="+- 0 6623 6610"/>
              <a:gd name="T23" fmla="*/ 6623 h 9140"/>
              <a:gd name="T24" fmla="+- 0 1160 910"/>
              <a:gd name="T25" fmla="*/ T24 w 14820"/>
              <a:gd name="T26" fmla="+- 0 6610 6610"/>
              <a:gd name="T27" fmla="*/ 6610 h 9140"/>
              <a:gd name="T28" fmla="+- 0 15500 910"/>
              <a:gd name="T29" fmla="*/ T28 w 14820"/>
              <a:gd name="T30" fmla="+- 0 6610 6610"/>
              <a:gd name="T31" fmla="*/ 6610 h 9140"/>
              <a:gd name="T32" fmla="+- 0 15575 910"/>
              <a:gd name="T33" fmla="*/ T32 w 14820"/>
              <a:gd name="T34" fmla="+- 0 6623 6610"/>
              <a:gd name="T35" fmla="*/ 6623 h 9140"/>
              <a:gd name="T36" fmla="+- 0 15638 910"/>
              <a:gd name="T37" fmla="*/ T36 w 14820"/>
              <a:gd name="T38" fmla="+- 0 6659 6610"/>
              <a:gd name="T39" fmla="*/ 6659 h 9140"/>
              <a:gd name="T40" fmla="+- 0 15687 910"/>
              <a:gd name="T41" fmla="*/ T40 w 14820"/>
              <a:gd name="T42" fmla="+- 0 6713 6610"/>
              <a:gd name="T43" fmla="*/ 6713 h 9140"/>
              <a:gd name="T44" fmla="+- 0 15719 910"/>
              <a:gd name="T45" fmla="*/ T44 w 14820"/>
              <a:gd name="T46" fmla="+- 0 6780 6610"/>
              <a:gd name="T47" fmla="*/ 6780 h 9140"/>
              <a:gd name="T48" fmla="+- 0 15730 910"/>
              <a:gd name="T49" fmla="*/ T48 w 14820"/>
              <a:gd name="T50" fmla="+- 0 6857 6610"/>
              <a:gd name="T51" fmla="*/ 6857 h 9140"/>
              <a:gd name="T52" fmla="+- 0 15730 910"/>
              <a:gd name="T53" fmla="*/ T52 w 14820"/>
              <a:gd name="T54" fmla="+- 0 15514 6610"/>
              <a:gd name="T55" fmla="*/ 15514 h 9140"/>
              <a:gd name="T56" fmla="+- 0 15719 910"/>
              <a:gd name="T57" fmla="*/ T56 w 14820"/>
              <a:gd name="T58" fmla="+- 0 15589 6610"/>
              <a:gd name="T59" fmla="*/ 15589 h 9140"/>
              <a:gd name="T60" fmla="+- 0 15687 910"/>
              <a:gd name="T61" fmla="*/ T60 w 14820"/>
              <a:gd name="T62" fmla="+- 0 15654 6610"/>
              <a:gd name="T63" fmla="*/ 15654 h 9140"/>
              <a:gd name="T64" fmla="+- 0 15638 910"/>
              <a:gd name="T65" fmla="*/ T64 w 14820"/>
              <a:gd name="T66" fmla="+- 0 15705 6610"/>
              <a:gd name="T67" fmla="*/ 15705 h 9140"/>
              <a:gd name="T68" fmla="+- 0 15575 910"/>
              <a:gd name="T69" fmla="*/ T68 w 14820"/>
              <a:gd name="T70" fmla="+- 0 15738 6610"/>
              <a:gd name="T71" fmla="*/ 15738 h 9140"/>
              <a:gd name="T72" fmla="+- 0 15500 910"/>
              <a:gd name="T73" fmla="*/ T72 w 14820"/>
              <a:gd name="T74" fmla="+- 0 15750 6610"/>
              <a:gd name="T75" fmla="*/ 15750 h 9140"/>
              <a:gd name="T76" fmla="+- 0 1160 910"/>
              <a:gd name="T77" fmla="*/ T76 w 14820"/>
              <a:gd name="T78" fmla="+- 0 15750 6610"/>
              <a:gd name="T79" fmla="*/ 15750 h 9140"/>
              <a:gd name="T80" fmla="+- 0 1083 910"/>
              <a:gd name="T81" fmla="*/ T80 w 14820"/>
              <a:gd name="T82" fmla="+- 0 15738 6610"/>
              <a:gd name="T83" fmla="*/ 15738 h 9140"/>
              <a:gd name="T84" fmla="+- 0 1015 910"/>
              <a:gd name="T85" fmla="*/ T84 w 14820"/>
              <a:gd name="T86" fmla="+- 0 15705 6610"/>
              <a:gd name="T87" fmla="*/ 15705 h 9140"/>
              <a:gd name="T88" fmla="+- 0 960 910"/>
              <a:gd name="T89" fmla="*/ T88 w 14820"/>
              <a:gd name="T90" fmla="+- 0 15654 6610"/>
              <a:gd name="T91" fmla="*/ 15654 h 9140"/>
              <a:gd name="T92" fmla="+- 0 923 910"/>
              <a:gd name="T93" fmla="*/ T92 w 14820"/>
              <a:gd name="T94" fmla="+- 0 15589 6610"/>
              <a:gd name="T95" fmla="*/ 15589 h 9140"/>
              <a:gd name="T96" fmla="+- 0 910 910"/>
              <a:gd name="T97" fmla="*/ T96 w 14820"/>
              <a:gd name="T98" fmla="+- 0 15514 6610"/>
              <a:gd name="T99" fmla="*/ 15514 h 9140"/>
              <a:gd name="T100" fmla="+- 0 910 910"/>
              <a:gd name="T101" fmla="*/ T100 w 14820"/>
              <a:gd name="T102" fmla="+- 0 11620 6610"/>
              <a:gd name="T103" fmla="*/ 11620 h 91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4820" h="9140">
                <a:moveTo>
                  <a:pt x="0" y="3590"/>
                </a:moveTo>
                <a:lnTo>
                  <a:pt x="0" y="247"/>
                </a:lnTo>
                <a:lnTo>
                  <a:pt x="13" y="170"/>
                </a:lnTo>
                <a:lnTo>
                  <a:pt x="50" y="103"/>
                </a:lnTo>
                <a:lnTo>
                  <a:pt x="105" y="49"/>
                </a:lnTo>
                <a:lnTo>
                  <a:pt x="173" y="13"/>
                </a:lnTo>
                <a:lnTo>
                  <a:pt x="250" y="0"/>
                </a:lnTo>
                <a:lnTo>
                  <a:pt x="14590" y="0"/>
                </a:lnTo>
                <a:lnTo>
                  <a:pt x="14665" y="13"/>
                </a:lnTo>
                <a:lnTo>
                  <a:pt x="14728" y="49"/>
                </a:lnTo>
                <a:lnTo>
                  <a:pt x="14777" y="103"/>
                </a:lnTo>
                <a:lnTo>
                  <a:pt x="14809" y="170"/>
                </a:lnTo>
                <a:lnTo>
                  <a:pt x="14820" y="247"/>
                </a:lnTo>
                <a:lnTo>
                  <a:pt x="14820" y="8904"/>
                </a:lnTo>
                <a:lnTo>
                  <a:pt x="14809" y="8979"/>
                </a:lnTo>
                <a:lnTo>
                  <a:pt x="14777" y="9044"/>
                </a:lnTo>
                <a:lnTo>
                  <a:pt x="14728" y="9095"/>
                </a:lnTo>
                <a:lnTo>
                  <a:pt x="14665" y="9128"/>
                </a:lnTo>
                <a:lnTo>
                  <a:pt x="14590" y="9140"/>
                </a:lnTo>
                <a:lnTo>
                  <a:pt x="250" y="9140"/>
                </a:lnTo>
                <a:lnTo>
                  <a:pt x="173" y="9128"/>
                </a:lnTo>
                <a:lnTo>
                  <a:pt x="105" y="9095"/>
                </a:lnTo>
                <a:lnTo>
                  <a:pt x="50" y="9044"/>
                </a:lnTo>
                <a:lnTo>
                  <a:pt x="13" y="8979"/>
                </a:lnTo>
                <a:lnTo>
                  <a:pt x="0" y="8904"/>
                </a:lnTo>
                <a:lnTo>
                  <a:pt x="0" y="501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0" name="AutoShape 229"/>
          <p:cNvSpPr>
            <a:spLocks/>
          </p:cNvSpPr>
          <p:nvPr/>
        </p:nvSpPr>
        <p:spPr bwMode="auto">
          <a:xfrm>
            <a:off x="5038264" y="1860844"/>
            <a:ext cx="816780" cy="543446"/>
          </a:xfrm>
          <a:custGeom>
            <a:avLst/>
            <a:gdLst>
              <a:gd name="T0" fmla="+- 0 7090 6641"/>
              <a:gd name="T1" fmla="*/ T0 w 1468"/>
              <a:gd name="T2" fmla="+- 0 7021 6974"/>
              <a:gd name="T3" fmla="*/ 7021 h 945"/>
              <a:gd name="T4" fmla="+- 0 7075 6641"/>
              <a:gd name="T5" fmla="*/ T4 w 1468"/>
              <a:gd name="T6" fmla="+- 0 7282 6974"/>
              <a:gd name="T7" fmla="*/ 7282 h 945"/>
              <a:gd name="T8" fmla="+- 0 6907 6641"/>
              <a:gd name="T9" fmla="*/ T8 w 1468"/>
              <a:gd name="T10" fmla="+- 0 7346 6974"/>
              <a:gd name="T11" fmla="*/ 7346 h 945"/>
              <a:gd name="T12" fmla="+- 0 6709 6641"/>
              <a:gd name="T13" fmla="*/ T12 w 1468"/>
              <a:gd name="T14" fmla="+- 0 7310 6974"/>
              <a:gd name="T15" fmla="*/ 7310 h 945"/>
              <a:gd name="T16" fmla="+- 0 6923 6641"/>
              <a:gd name="T17" fmla="*/ T16 w 1468"/>
              <a:gd name="T18" fmla="+- 0 7295 6974"/>
              <a:gd name="T19" fmla="*/ 7295 h 945"/>
              <a:gd name="T20" fmla="+- 0 7072 6641"/>
              <a:gd name="T21" fmla="*/ T20 w 1468"/>
              <a:gd name="T22" fmla="+- 0 7190 6974"/>
              <a:gd name="T23" fmla="*/ 7190 h 945"/>
              <a:gd name="T24" fmla="+- 0 6722 6641"/>
              <a:gd name="T25" fmla="*/ T24 w 1468"/>
              <a:gd name="T26" fmla="+- 0 7209 6974"/>
              <a:gd name="T27" fmla="*/ 7209 h 945"/>
              <a:gd name="T28" fmla="+- 0 6848 6641"/>
              <a:gd name="T29" fmla="*/ T28 w 1468"/>
              <a:gd name="T30" fmla="+- 0 7189 6974"/>
              <a:gd name="T31" fmla="*/ 7189 h 945"/>
              <a:gd name="T32" fmla="+- 0 7076 6641"/>
              <a:gd name="T33" fmla="*/ T32 w 1468"/>
              <a:gd name="T34" fmla="+- 0 7087 6974"/>
              <a:gd name="T35" fmla="*/ 7087 h 945"/>
              <a:gd name="T36" fmla="+- 0 6884 6641"/>
              <a:gd name="T37" fmla="*/ T36 w 1468"/>
              <a:gd name="T38" fmla="+- 0 7137 6974"/>
              <a:gd name="T39" fmla="*/ 7137 h 945"/>
              <a:gd name="T40" fmla="+- 0 6695 6641"/>
              <a:gd name="T41" fmla="*/ T40 w 1468"/>
              <a:gd name="T42" fmla="+- 0 7081 6974"/>
              <a:gd name="T43" fmla="*/ 7081 h 945"/>
              <a:gd name="T44" fmla="+- 0 6883 6641"/>
              <a:gd name="T45" fmla="*/ T44 w 1468"/>
              <a:gd name="T46" fmla="+- 0 7027 6974"/>
              <a:gd name="T47" fmla="*/ 7027 h 945"/>
              <a:gd name="T48" fmla="+- 0 7085 6641"/>
              <a:gd name="T49" fmla="*/ T48 w 1468"/>
              <a:gd name="T50" fmla="+- 0 7082 6974"/>
              <a:gd name="T51" fmla="*/ 7082 h 945"/>
              <a:gd name="T52" fmla="+- 0 6811 6641"/>
              <a:gd name="T53" fmla="*/ T52 w 1468"/>
              <a:gd name="T54" fmla="+- 0 6979 6974"/>
              <a:gd name="T55" fmla="*/ 6979 h 945"/>
              <a:gd name="T56" fmla="+- 0 6653 6641"/>
              <a:gd name="T57" fmla="*/ T56 w 1468"/>
              <a:gd name="T58" fmla="+- 0 7046 6974"/>
              <a:gd name="T59" fmla="*/ 7046 h 945"/>
              <a:gd name="T60" fmla="+- 0 6644 6641"/>
              <a:gd name="T61" fmla="*/ T60 w 1468"/>
              <a:gd name="T62" fmla="+- 0 7550 6974"/>
              <a:gd name="T63" fmla="*/ 7550 h 945"/>
              <a:gd name="T64" fmla="+- 0 6754 6641"/>
              <a:gd name="T65" fmla="*/ T64 w 1468"/>
              <a:gd name="T66" fmla="+- 0 7699 6974"/>
              <a:gd name="T67" fmla="*/ 7699 h 945"/>
              <a:gd name="T68" fmla="+- 0 6918 6641"/>
              <a:gd name="T69" fmla="*/ T68 w 1468"/>
              <a:gd name="T70" fmla="+- 0 7664 6974"/>
              <a:gd name="T71" fmla="*/ 7664 h 945"/>
              <a:gd name="T72" fmla="+- 0 6769 6641"/>
              <a:gd name="T73" fmla="*/ T72 w 1468"/>
              <a:gd name="T74" fmla="+- 0 7643 6974"/>
              <a:gd name="T75" fmla="*/ 7643 h 945"/>
              <a:gd name="T76" fmla="+- 0 6762 6641"/>
              <a:gd name="T77" fmla="*/ T76 w 1468"/>
              <a:gd name="T78" fmla="+- 0 7598 6974"/>
              <a:gd name="T79" fmla="*/ 7598 h 945"/>
              <a:gd name="T80" fmla="+- 0 6940 6641"/>
              <a:gd name="T81" fmla="*/ T80 w 1468"/>
              <a:gd name="T82" fmla="+- 0 7558 6974"/>
              <a:gd name="T83" fmla="*/ 7558 h 945"/>
              <a:gd name="T84" fmla="+- 0 6717 6641"/>
              <a:gd name="T85" fmla="*/ T84 w 1468"/>
              <a:gd name="T86" fmla="+- 0 7524 6974"/>
              <a:gd name="T87" fmla="*/ 7524 h 945"/>
              <a:gd name="T88" fmla="+- 0 6753 6641"/>
              <a:gd name="T89" fmla="*/ T88 w 1468"/>
              <a:gd name="T90" fmla="+- 0 7489 6974"/>
              <a:gd name="T91" fmla="*/ 7489 h 945"/>
              <a:gd name="T92" fmla="+- 0 6926 6641"/>
              <a:gd name="T93" fmla="*/ T92 w 1468"/>
              <a:gd name="T94" fmla="+- 0 7471 6974"/>
              <a:gd name="T95" fmla="*/ 7471 h 945"/>
              <a:gd name="T96" fmla="+- 0 6762 6641"/>
              <a:gd name="T97" fmla="*/ T96 w 1468"/>
              <a:gd name="T98" fmla="+- 0 7430 6974"/>
              <a:gd name="T99" fmla="*/ 7430 h 945"/>
              <a:gd name="T100" fmla="+- 0 6754 6641"/>
              <a:gd name="T101" fmla="*/ T100 w 1468"/>
              <a:gd name="T102" fmla="+- 0 7386 6974"/>
              <a:gd name="T103" fmla="*/ 7386 h 945"/>
              <a:gd name="T104" fmla="+- 0 6971 6641"/>
              <a:gd name="T105" fmla="*/ T104 w 1468"/>
              <a:gd name="T106" fmla="+- 0 7392 6974"/>
              <a:gd name="T107" fmla="*/ 7392 h 945"/>
              <a:gd name="T108" fmla="+- 0 7106 6641"/>
              <a:gd name="T109" fmla="*/ T108 w 1468"/>
              <a:gd name="T110" fmla="+- 0 7344 6974"/>
              <a:gd name="T111" fmla="*/ 7344 h 945"/>
              <a:gd name="T112" fmla="+- 0 7127 6641"/>
              <a:gd name="T113" fmla="*/ T112 w 1468"/>
              <a:gd name="T114" fmla="+- 0 7175 6974"/>
              <a:gd name="T115" fmla="*/ 7175 h 945"/>
              <a:gd name="T116" fmla="+- 0 7466 6641"/>
              <a:gd name="T117" fmla="*/ T116 w 1468"/>
              <a:gd name="T118" fmla="+- 0 7484 6974"/>
              <a:gd name="T119" fmla="*/ 7484 h 945"/>
              <a:gd name="T120" fmla="+- 0 7411 6641"/>
              <a:gd name="T121" fmla="*/ T120 w 1468"/>
              <a:gd name="T122" fmla="+- 0 7814 6974"/>
              <a:gd name="T123" fmla="*/ 7814 h 945"/>
              <a:gd name="T124" fmla="+- 0 7060 6641"/>
              <a:gd name="T125" fmla="*/ T124 w 1468"/>
              <a:gd name="T126" fmla="+- 0 7833 6974"/>
              <a:gd name="T127" fmla="*/ 7833 h 945"/>
              <a:gd name="T128" fmla="+- 0 7186 6641"/>
              <a:gd name="T129" fmla="*/ T128 w 1468"/>
              <a:gd name="T130" fmla="+- 0 7813 6974"/>
              <a:gd name="T131" fmla="*/ 7813 h 945"/>
              <a:gd name="T132" fmla="+- 0 7414 6641"/>
              <a:gd name="T133" fmla="*/ T132 w 1468"/>
              <a:gd name="T134" fmla="+- 0 7425 6974"/>
              <a:gd name="T135" fmla="*/ 7425 h 945"/>
              <a:gd name="T136" fmla="+- 0 7380 6641"/>
              <a:gd name="T137" fmla="*/ T136 w 1468"/>
              <a:gd name="T138" fmla="+- 0 7730 6974"/>
              <a:gd name="T139" fmla="*/ 7730 h 945"/>
              <a:gd name="T140" fmla="+- 0 7037 6641"/>
              <a:gd name="T141" fmla="*/ T140 w 1468"/>
              <a:gd name="T142" fmla="+- 0 7712 6974"/>
              <a:gd name="T143" fmla="*/ 7712 h 945"/>
              <a:gd name="T144" fmla="+- 0 7337 6641"/>
              <a:gd name="T145" fmla="*/ T144 w 1468"/>
              <a:gd name="T146" fmla="+- 0 7695 6974"/>
              <a:gd name="T147" fmla="*/ 7695 h 945"/>
              <a:gd name="T148" fmla="+- 0 7399 6641"/>
              <a:gd name="T149" fmla="*/ T148 w 1468"/>
              <a:gd name="T150" fmla="+- 0 7614 6974"/>
              <a:gd name="T151" fmla="*/ 7614 h 945"/>
              <a:gd name="T152" fmla="+- 0 7045 6641"/>
              <a:gd name="T153" fmla="*/ T152 w 1468"/>
              <a:gd name="T154" fmla="+- 0 7614 6974"/>
              <a:gd name="T155" fmla="*/ 7614 h 945"/>
              <a:gd name="T156" fmla="+- 0 7260 6641"/>
              <a:gd name="T157" fmla="*/ T156 w 1468"/>
              <a:gd name="T158" fmla="+- 0 7601 6974"/>
              <a:gd name="T159" fmla="*/ 7601 h 945"/>
              <a:gd name="T160" fmla="+- 0 7413 6641"/>
              <a:gd name="T161" fmla="*/ T160 w 1468"/>
              <a:gd name="T162" fmla="+- 0 7494 6974"/>
              <a:gd name="T163" fmla="*/ 7494 h 945"/>
              <a:gd name="T164" fmla="+- 0 7032 6641"/>
              <a:gd name="T165" fmla="*/ T164 w 1468"/>
              <a:gd name="T166" fmla="+- 0 7494 6974"/>
              <a:gd name="T167" fmla="*/ 7494 h 945"/>
              <a:gd name="T168" fmla="+- 0 7413 6641"/>
              <a:gd name="T169" fmla="*/ T168 w 1468"/>
              <a:gd name="T170" fmla="+- 0 7494 6974"/>
              <a:gd name="T171" fmla="*/ 7494 h 945"/>
              <a:gd name="T172" fmla="+- 0 7186 6641"/>
              <a:gd name="T173" fmla="*/ T172 w 1468"/>
              <a:gd name="T174" fmla="+- 0 7387 6974"/>
              <a:gd name="T175" fmla="*/ 7387 h 945"/>
              <a:gd name="T176" fmla="+- 0 6989 6641"/>
              <a:gd name="T177" fmla="*/ T176 w 1468"/>
              <a:gd name="T178" fmla="+- 0 7460 6974"/>
              <a:gd name="T179" fmla="*/ 7460 h 945"/>
              <a:gd name="T180" fmla="+- 0 6982 6641"/>
              <a:gd name="T181" fmla="*/ T180 w 1468"/>
              <a:gd name="T182" fmla="+- 0 7818 6974"/>
              <a:gd name="T183" fmla="*/ 7818 h 945"/>
              <a:gd name="T184" fmla="+- 0 7047 6641"/>
              <a:gd name="T185" fmla="*/ T184 w 1468"/>
              <a:gd name="T186" fmla="+- 0 7887 6974"/>
              <a:gd name="T187" fmla="*/ 7887 h 945"/>
              <a:gd name="T188" fmla="+- 0 7324 6641"/>
              <a:gd name="T189" fmla="*/ T188 w 1468"/>
              <a:gd name="T190" fmla="+- 0 7908 6974"/>
              <a:gd name="T191" fmla="*/ 7908 h 945"/>
              <a:gd name="T192" fmla="+- 0 7455 6641"/>
              <a:gd name="T193" fmla="*/ T192 w 1468"/>
              <a:gd name="T194" fmla="+- 0 7848 6974"/>
              <a:gd name="T195" fmla="*/ 7848 h 945"/>
              <a:gd name="T196" fmla="+- 0 7467 6641"/>
              <a:gd name="T197" fmla="*/ T196 w 1468"/>
              <a:gd name="T198" fmla="+- 0 7707 6974"/>
              <a:gd name="T199" fmla="*/ 7707 h 945"/>
              <a:gd name="T200" fmla="+- 0 7466 6641"/>
              <a:gd name="T201" fmla="*/ T200 w 1468"/>
              <a:gd name="T202" fmla="+- 0 7568 6974"/>
              <a:gd name="T203" fmla="*/ 7568 h 945"/>
              <a:gd name="T204" fmla="+- 0 8109 6641"/>
              <a:gd name="T205" fmla="*/ T204 w 1468"/>
              <a:gd name="T206" fmla="+- 0 7071 6974"/>
              <a:gd name="T207" fmla="*/ 7071 h 945"/>
              <a:gd name="T208" fmla="+- 0 7441 6641"/>
              <a:gd name="T209" fmla="*/ T208 w 1468"/>
              <a:gd name="T210" fmla="+- 0 6985 6974"/>
              <a:gd name="T211" fmla="*/ 6985 h 945"/>
              <a:gd name="T212" fmla="+- 0 7187 6641"/>
              <a:gd name="T213" fmla="*/ T212 w 1468"/>
              <a:gd name="T214" fmla="+- 0 7107 6974"/>
              <a:gd name="T215" fmla="*/ 7107 h 945"/>
              <a:gd name="T216" fmla="+- 0 7286 6641"/>
              <a:gd name="T217" fmla="*/ T216 w 1468"/>
              <a:gd name="T218" fmla="+- 0 7154 6974"/>
              <a:gd name="T219" fmla="*/ 7154 h 945"/>
              <a:gd name="T220" fmla="+- 0 7358 6641"/>
              <a:gd name="T221" fmla="*/ T220 w 1468"/>
              <a:gd name="T222" fmla="+- 0 7067 6974"/>
              <a:gd name="T223" fmla="*/ 7067 h 945"/>
              <a:gd name="T224" fmla="+- 0 8060 6641"/>
              <a:gd name="T225" fmla="*/ T224 w 1468"/>
              <a:gd name="T226" fmla="+- 0 7152 6974"/>
              <a:gd name="T227" fmla="*/ 7152 h 945"/>
              <a:gd name="T228" fmla="+- 0 7540 6641"/>
              <a:gd name="T229" fmla="*/ T228 w 1468"/>
              <a:gd name="T230" fmla="+- 0 7480 6974"/>
              <a:gd name="T231" fmla="*/ 7480 h 945"/>
              <a:gd name="T232" fmla="+- 0 8087 6641"/>
              <a:gd name="T233" fmla="*/ T232 w 1468"/>
              <a:gd name="T234" fmla="+- 0 7531 6974"/>
              <a:gd name="T235" fmla="*/ 7531 h 9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468" h="945">
                <a:moveTo>
                  <a:pt x="488" y="138"/>
                </a:moveTo>
                <a:lnTo>
                  <a:pt x="488" y="132"/>
                </a:lnTo>
                <a:lnTo>
                  <a:pt x="485" y="97"/>
                </a:lnTo>
                <a:lnTo>
                  <a:pt x="472" y="69"/>
                </a:lnTo>
                <a:lnTo>
                  <a:pt x="456" y="53"/>
                </a:lnTo>
                <a:lnTo>
                  <a:pt x="449" y="47"/>
                </a:lnTo>
                <a:lnTo>
                  <a:pt x="444" y="44"/>
                </a:lnTo>
                <a:lnTo>
                  <a:pt x="444" y="108"/>
                </a:lnTo>
                <a:lnTo>
                  <a:pt x="435" y="113"/>
                </a:lnTo>
                <a:lnTo>
                  <a:pt x="435" y="201"/>
                </a:lnTo>
                <a:lnTo>
                  <a:pt x="434" y="205"/>
                </a:lnTo>
                <a:lnTo>
                  <a:pt x="434" y="308"/>
                </a:lnTo>
                <a:lnTo>
                  <a:pt x="431" y="323"/>
                </a:lnTo>
                <a:lnTo>
                  <a:pt x="420" y="334"/>
                </a:lnTo>
                <a:lnTo>
                  <a:pt x="400" y="345"/>
                </a:lnTo>
                <a:lnTo>
                  <a:pt x="356" y="359"/>
                </a:lnTo>
                <a:lnTo>
                  <a:pt x="311" y="368"/>
                </a:lnTo>
                <a:lnTo>
                  <a:pt x="266" y="372"/>
                </a:lnTo>
                <a:lnTo>
                  <a:pt x="220" y="370"/>
                </a:lnTo>
                <a:lnTo>
                  <a:pt x="186" y="366"/>
                </a:lnTo>
                <a:lnTo>
                  <a:pt x="152" y="359"/>
                </a:lnTo>
                <a:lnTo>
                  <a:pt x="118" y="351"/>
                </a:lnTo>
                <a:lnTo>
                  <a:pt x="84" y="343"/>
                </a:lnTo>
                <a:lnTo>
                  <a:pt x="68" y="336"/>
                </a:lnTo>
                <a:lnTo>
                  <a:pt x="57" y="324"/>
                </a:lnTo>
                <a:lnTo>
                  <a:pt x="53" y="309"/>
                </a:lnTo>
                <a:lnTo>
                  <a:pt x="57" y="288"/>
                </a:lnTo>
                <a:lnTo>
                  <a:pt x="132" y="310"/>
                </a:lnTo>
                <a:lnTo>
                  <a:pt x="207" y="321"/>
                </a:lnTo>
                <a:lnTo>
                  <a:pt x="282" y="321"/>
                </a:lnTo>
                <a:lnTo>
                  <a:pt x="356" y="310"/>
                </a:lnTo>
                <a:lnTo>
                  <a:pt x="428" y="288"/>
                </a:lnTo>
                <a:lnTo>
                  <a:pt x="430" y="288"/>
                </a:lnTo>
                <a:lnTo>
                  <a:pt x="434" y="308"/>
                </a:lnTo>
                <a:lnTo>
                  <a:pt x="434" y="205"/>
                </a:lnTo>
                <a:lnTo>
                  <a:pt x="431" y="216"/>
                </a:lnTo>
                <a:lnTo>
                  <a:pt x="420" y="228"/>
                </a:lnTo>
                <a:lnTo>
                  <a:pt x="404" y="236"/>
                </a:lnTo>
                <a:lnTo>
                  <a:pt x="323" y="259"/>
                </a:lnTo>
                <a:lnTo>
                  <a:pt x="242" y="267"/>
                </a:lnTo>
                <a:lnTo>
                  <a:pt x="162" y="259"/>
                </a:lnTo>
                <a:lnTo>
                  <a:pt x="81" y="235"/>
                </a:lnTo>
                <a:lnTo>
                  <a:pt x="66" y="227"/>
                </a:lnTo>
                <a:lnTo>
                  <a:pt x="56" y="216"/>
                </a:lnTo>
                <a:lnTo>
                  <a:pt x="53" y="201"/>
                </a:lnTo>
                <a:lnTo>
                  <a:pt x="57" y="183"/>
                </a:lnTo>
                <a:lnTo>
                  <a:pt x="132" y="204"/>
                </a:lnTo>
                <a:lnTo>
                  <a:pt x="207" y="215"/>
                </a:lnTo>
                <a:lnTo>
                  <a:pt x="282" y="215"/>
                </a:lnTo>
                <a:lnTo>
                  <a:pt x="357" y="203"/>
                </a:lnTo>
                <a:lnTo>
                  <a:pt x="427" y="183"/>
                </a:lnTo>
                <a:lnTo>
                  <a:pt x="433" y="181"/>
                </a:lnTo>
                <a:lnTo>
                  <a:pt x="435" y="201"/>
                </a:lnTo>
                <a:lnTo>
                  <a:pt x="435" y="113"/>
                </a:lnTo>
                <a:lnTo>
                  <a:pt x="428" y="117"/>
                </a:lnTo>
                <a:lnTo>
                  <a:pt x="414" y="126"/>
                </a:lnTo>
                <a:lnTo>
                  <a:pt x="402" y="133"/>
                </a:lnTo>
                <a:lnTo>
                  <a:pt x="390" y="138"/>
                </a:lnTo>
                <a:lnTo>
                  <a:pt x="317" y="156"/>
                </a:lnTo>
                <a:lnTo>
                  <a:pt x="243" y="163"/>
                </a:lnTo>
                <a:lnTo>
                  <a:pt x="169" y="157"/>
                </a:lnTo>
                <a:lnTo>
                  <a:pt x="96" y="138"/>
                </a:lnTo>
                <a:lnTo>
                  <a:pt x="85" y="132"/>
                </a:lnTo>
                <a:lnTo>
                  <a:pt x="74" y="124"/>
                </a:lnTo>
                <a:lnTo>
                  <a:pt x="65" y="115"/>
                </a:lnTo>
                <a:lnTo>
                  <a:pt x="54" y="107"/>
                </a:lnTo>
                <a:lnTo>
                  <a:pt x="64" y="99"/>
                </a:lnTo>
                <a:lnTo>
                  <a:pt x="74" y="90"/>
                </a:lnTo>
                <a:lnTo>
                  <a:pt x="84" y="83"/>
                </a:lnTo>
                <a:lnTo>
                  <a:pt x="95" y="78"/>
                </a:lnTo>
                <a:lnTo>
                  <a:pt x="169" y="59"/>
                </a:lnTo>
                <a:lnTo>
                  <a:pt x="242" y="53"/>
                </a:lnTo>
                <a:lnTo>
                  <a:pt x="316" y="59"/>
                </a:lnTo>
                <a:lnTo>
                  <a:pt x="390" y="77"/>
                </a:lnTo>
                <a:lnTo>
                  <a:pt x="402" y="82"/>
                </a:lnTo>
                <a:lnTo>
                  <a:pt x="414" y="89"/>
                </a:lnTo>
                <a:lnTo>
                  <a:pt x="428" y="98"/>
                </a:lnTo>
                <a:lnTo>
                  <a:pt x="444" y="108"/>
                </a:lnTo>
                <a:lnTo>
                  <a:pt x="444" y="44"/>
                </a:lnTo>
                <a:lnTo>
                  <a:pt x="418" y="30"/>
                </a:lnTo>
                <a:lnTo>
                  <a:pt x="357" y="11"/>
                </a:lnTo>
                <a:lnTo>
                  <a:pt x="296" y="1"/>
                </a:lnTo>
                <a:lnTo>
                  <a:pt x="233" y="0"/>
                </a:lnTo>
                <a:lnTo>
                  <a:pt x="170" y="5"/>
                </a:lnTo>
                <a:lnTo>
                  <a:pt x="140" y="11"/>
                </a:lnTo>
                <a:lnTo>
                  <a:pt x="109" y="19"/>
                </a:lnTo>
                <a:lnTo>
                  <a:pt x="80" y="29"/>
                </a:lnTo>
                <a:lnTo>
                  <a:pt x="51" y="40"/>
                </a:lnTo>
                <a:lnTo>
                  <a:pt x="28" y="54"/>
                </a:lnTo>
                <a:lnTo>
                  <a:pt x="12" y="72"/>
                </a:lnTo>
                <a:lnTo>
                  <a:pt x="3" y="96"/>
                </a:lnTo>
                <a:lnTo>
                  <a:pt x="0" y="124"/>
                </a:lnTo>
                <a:lnTo>
                  <a:pt x="2" y="288"/>
                </a:lnTo>
                <a:lnTo>
                  <a:pt x="2" y="368"/>
                </a:lnTo>
                <a:lnTo>
                  <a:pt x="2" y="403"/>
                </a:lnTo>
                <a:lnTo>
                  <a:pt x="3" y="576"/>
                </a:lnTo>
                <a:lnTo>
                  <a:pt x="2" y="618"/>
                </a:lnTo>
                <a:lnTo>
                  <a:pt x="6" y="645"/>
                </a:lnTo>
                <a:lnTo>
                  <a:pt x="17" y="668"/>
                </a:lnTo>
                <a:lnTo>
                  <a:pt x="33" y="687"/>
                </a:lnTo>
                <a:lnTo>
                  <a:pt x="56" y="702"/>
                </a:lnTo>
                <a:lnTo>
                  <a:pt x="113" y="725"/>
                </a:lnTo>
                <a:lnTo>
                  <a:pt x="175" y="738"/>
                </a:lnTo>
                <a:lnTo>
                  <a:pt x="238" y="743"/>
                </a:lnTo>
                <a:lnTo>
                  <a:pt x="299" y="742"/>
                </a:lnTo>
                <a:lnTo>
                  <a:pt x="299" y="691"/>
                </a:lnTo>
                <a:lnTo>
                  <a:pt x="299" y="690"/>
                </a:lnTo>
                <a:lnTo>
                  <a:pt x="277" y="690"/>
                </a:lnTo>
                <a:lnTo>
                  <a:pt x="266" y="691"/>
                </a:lnTo>
                <a:lnTo>
                  <a:pt x="260" y="691"/>
                </a:lnTo>
                <a:lnTo>
                  <a:pt x="254" y="690"/>
                </a:lnTo>
                <a:lnTo>
                  <a:pt x="170" y="676"/>
                </a:lnTo>
                <a:lnTo>
                  <a:pt x="128" y="669"/>
                </a:lnTo>
                <a:lnTo>
                  <a:pt x="87" y="660"/>
                </a:lnTo>
                <a:lnTo>
                  <a:pt x="72" y="653"/>
                </a:lnTo>
                <a:lnTo>
                  <a:pt x="63" y="642"/>
                </a:lnTo>
                <a:lnTo>
                  <a:pt x="61" y="625"/>
                </a:lnTo>
                <a:lnTo>
                  <a:pt x="66" y="605"/>
                </a:lnTo>
                <a:lnTo>
                  <a:pt x="121" y="624"/>
                </a:lnTo>
                <a:lnTo>
                  <a:pt x="179" y="635"/>
                </a:lnTo>
                <a:lnTo>
                  <a:pt x="239" y="639"/>
                </a:lnTo>
                <a:lnTo>
                  <a:pt x="299" y="638"/>
                </a:lnTo>
                <a:lnTo>
                  <a:pt x="299" y="605"/>
                </a:lnTo>
                <a:lnTo>
                  <a:pt x="299" y="584"/>
                </a:lnTo>
                <a:lnTo>
                  <a:pt x="259" y="584"/>
                </a:lnTo>
                <a:lnTo>
                  <a:pt x="247" y="584"/>
                </a:lnTo>
                <a:lnTo>
                  <a:pt x="236" y="583"/>
                </a:lnTo>
                <a:lnTo>
                  <a:pt x="156" y="568"/>
                </a:lnTo>
                <a:lnTo>
                  <a:pt x="115" y="559"/>
                </a:lnTo>
                <a:lnTo>
                  <a:pt x="76" y="550"/>
                </a:lnTo>
                <a:lnTo>
                  <a:pt x="62" y="543"/>
                </a:lnTo>
                <a:lnTo>
                  <a:pt x="54" y="531"/>
                </a:lnTo>
                <a:lnTo>
                  <a:pt x="53" y="515"/>
                </a:lnTo>
                <a:lnTo>
                  <a:pt x="57" y="497"/>
                </a:lnTo>
                <a:lnTo>
                  <a:pt x="112" y="515"/>
                </a:lnTo>
                <a:lnTo>
                  <a:pt x="167" y="525"/>
                </a:lnTo>
                <a:lnTo>
                  <a:pt x="223" y="529"/>
                </a:lnTo>
                <a:lnTo>
                  <a:pt x="280" y="527"/>
                </a:lnTo>
                <a:lnTo>
                  <a:pt x="282" y="515"/>
                </a:lnTo>
                <a:lnTo>
                  <a:pt x="284" y="504"/>
                </a:lnTo>
                <a:lnTo>
                  <a:pt x="285" y="497"/>
                </a:lnTo>
                <a:lnTo>
                  <a:pt x="286" y="490"/>
                </a:lnTo>
                <a:lnTo>
                  <a:pt x="288" y="466"/>
                </a:lnTo>
                <a:lnTo>
                  <a:pt x="249" y="466"/>
                </a:lnTo>
                <a:lnTo>
                  <a:pt x="205" y="466"/>
                </a:lnTo>
                <a:lnTo>
                  <a:pt x="163" y="463"/>
                </a:lnTo>
                <a:lnTo>
                  <a:pt x="121" y="456"/>
                </a:lnTo>
                <a:lnTo>
                  <a:pt x="81" y="442"/>
                </a:lnTo>
                <a:lnTo>
                  <a:pt x="65" y="434"/>
                </a:lnTo>
                <a:lnTo>
                  <a:pt x="56" y="424"/>
                </a:lnTo>
                <a:lnTo>
                  <a:pt x="53" y="411"/>
                </a:lnTo>
                <a:lnTo>
                  <a:pt x="57" y="393"/>
                </a:lnTo>
                <a:lnTo>
                  <a:pt x="113" y="412"/>
                </a:lnTo>
                <a:lnTo>
                  <a:pt x="169" y="423"/>
                </a:lnTo>
                <a:lnTo>
                  <a:pt x="226" y="427"/>
                </a:lnTo>
                <a:lnTo>
                  <a:pt x="284" y="426"/>
                </a:lnTo>
                <a:lnTo>
                  <a:pt x="299" y="424"/>
                </a:lnTo>
                <a:lnTo>
                  <a:pt x="315" y="421"/>
                </a:lnTo>
                <a:lnTo>
                  <a:pt x="330" y="418"/>
                </a:lnTo>
                <a:lnTo>
                  <a:pt x="345" y="413"/>
                </a:lnTo>
                <a:lnTo>
                  <a:pt x="375" y="403"/>
                </a:lnTo>
                <a:lnTo>
                  <a:pt x="401" y="393"/>
                </a:lnTo>
                <a:lnTo>
                  <a:pt x="435" y="380"/>
                </a:lnTo>
                <a:lnTo>
                  <a:pt x="459" y="372"/>
                </a:lnTo>
                <a:lnTo>
                  <a:pt x="465" y="370"/>
                </a:lnTo>
                <a:lnTo>
                  <a:pt x="482" y="364"/>
                </a:lnTo>
                <a:lnTo>
                  <a:pt x="488" y="359"/>
                </a:lnTo>
                <a:lnTo>
                  <a:pt x="487" y="288"/>
                </a:lnTo>
                <a:lnTo>
                  <a:pt x="487" y="267"/>
                </a:lnTo>
                <a:lnTo>
                  <a:pt x="486" y="238"/>
                </a:lnTo>
                <a:lnTo>
                  <a:pt x="486" y="201"/>
                </a:lnTo>
                <a:lnTo>
                  <a:pt x="487" y="183"/>
                </a:lnTo>
                <a:lnTo>
                  <a:pt x="487" y="181"/>
                </a:lnTo>
                <a:lnTo>
                  <a:pt x="487" y="163"/>
                </a:lnTo>
                <a:lnTo>
                  <a:pt x="488" y="138"/>
                </a:lnTo>
                <a:moveTo>
                  <a:pt x="827" y="546"/>
                </a:moveTo>
                <a:lnTo>
                  <a:pt x="825" y="510"/>
                </a:lnTo>
                <a:lnTo>
                  <a:pt x="812" y="482"/>
                </a:lnTo>
                <a:lnTo>
                  <a:pt x="796" y="466"/>
                </a:lnTo>
                <a:lnTo>
                  <a:pt x="790" y="460"/>
                </a:lnTo>
                <a:lnTo>
                  <a:pt x="774" y="451"/>
                </a:lnTo>
                <a:lnTo>
                  <a:pt x="774" y="824"/>
                </a:lnTo>
                <a:lnTo>
                  <a:pt x="770" y="840"/>
                </a:lnTo>
                <a:lnTo>
                  <a:pt x="759" y="852"/>
                </a:lnTo>
                <a:lnTo>
                  <a:pt x="743" y="860"/>
                </a:lnTo>
                <a:lnTo>
                  <a:pt x="662" y="883"/>
                </a:lnTo>
                <a:lnTo>
                  <a:pt x="581" y="890"/>
                </a:lnTo>
                <a:lnTo>
                  <a:pt x="500" y="883"/>
                </a:lnTo>
                <a:lnTo>
                  <a:pt x="419" y="859"/>
                </a:lnTo>
                <a:lnTo>
                  <a:pt x="404" y="851"/>
                </a:lnTo>
                <a:lnTo>
                  <a:pt x="394" y="840"/>
                </a:lnTo>
                <a:lnTo>
                  <a:pt x="390" y="825"/>
                </a:lnTo>
                <a:lnTo>
                  <a:pt x="393" y="805"/>
                </a:lnTo>
                <a:lnTo>
                  <a:pt x="469" y="827"/>
                </a:lnTo>
                <a:lnTo>
                  <a:pt x="545" y="839"/>
                </a:lnTo>
                <a:lnTo>
                  <a:pt x="620" y="838"/>
                </a:lnTo>
                <a:lnTo>
                  <a:pt x="696" y="827"/>
                </a:lnTo>
                <a:lnTo>
                  <a:pt x="771" y="805"/>
                </a:lnTo>
                <a:lnTo>
                  <a:pt x="774" y="824"/>
                </a:lnTo>
                <a:lnTo>
                  <a:pt x="774" y="451"/>
                </a:lnTo>
                <a:lnTo>
                  <a:pt x="773" y="451"/>
                </a:lnTo>
                <a:lnTo>
                  <a:pt x="773" y="613"/>
                </a:lnTo>
                <a:lnTo>
                  <a:pt x="773" y="719"/>
                </a:lnTo>
                <a:lnTo>
                  <a:pt x="768" y="735"/>
                </a:lnTo>
                <a:lnTo>
                  <a:pt x="756" y="748"/>
                </a:lnTo>
                <a:lnTo>
                  <a:pt x="739" y="756"/>
                </a:lnTo>
                <a:lnTo>
                  <a:pt x="661" y="777"/>
                </a:lnTo>
                <a:lnTo>
                  <a:pt x="583" y="784"/>
                </a:lnTo>
                <a:lnTo>
                  <a:pt x="505" y="778"/>
                </a:lnTo>
                <a:lnTo>
                  <a:pt x="427" y="757"/>
                </a:lnTo>
                <a:lnTo>
                  <a:pt x="410" y="749"/>
                </a:lnTo>
                <a:lnTo>
                  <a:pt x="396" y="738"/>
                </a:lnTo>
                <a:lnTo>
                  <a:pt x="390" y="722"/>
                </a:lnTo>
                <a:lnTo>
                  <a:pt x="392" y="700"/>
                </a:lnTo>
                <a:lnTo>
                  <a:pt x="468" y="721"/>
                </a:lnTo>
                <a:lnTo>
                  <a:pt x="544" y="733"/>
                </a:lnTo>
                <a:lnTo>
                  <a:pt x="620" y="733"/>
                </a:lnTo>
                <a:lnTo>
                  <a:pt x="696" y="721"/>
                </a:lnTo>
                <a:lnTo>
                  <a:pt x="769" y="700"/>
                </a:lnTo>
                <a:lnTo>
                  <a:pt x="771" y="699"/>
                </a:lnTo>
                <a:lnTo>
                  <a:pt x="773" y="719"/>
                </a:lnTo>
                <a:lnTo>
                  <a:pt x="773" y="613"/>
                </a:lnTo>
                <a:lnTo>
                  <a:pt x="769" y="628"/>
                </a:lnTo>
                <a:lnTo>
                  <a:pt x="758" y="640"/>
                </a:lnTo>
                <a:lnTo>
                  <a:pt x="742" y="649"/>
                </a:lnTo>
                <a:lnTo>
                  <a:pt x="662" y="671"/>
                </a:lnTo>
                <a:lnTo>
                  <a:pt x="581" y="679"/>
                </a:lnTo>
                <a:lnTo>
                  <a:pt x="501" y="671"/>
                </a:lnTo>
                <a:lnTo>
                  <a:pt x="420" y="648"/>
                </a:lnTo>
                <a:lnTo>
                  <a:pt x="404" y="640"/>
                </a:lnTo>
                <a:lnTo>
                  <a:pt x="394" y="628"/>
                </a:lnTo>
                <a:lnTo>
                  <a:pt x="389" y="613"/>
                </a:lnTo>
                <a:lnTo>
                  <a:pt x="392" y="594"/>
                </a:lnTo>
                <a:lnTo>
                  <a:pt x="468" y="616"/>
                </a:lnTo>
                <a:lnTo>
                  <a:pt x="544" y="627"/>
                </a:lnTo>
                <a:lnTo>
                  <a:pt x="619" y="627"/>
                </a:lnTo>
                <a:lnTo>
                  <a:pt x="695" y="616"/>
                </a:lnTo>
                <a:lnTo>
                  <a:pt x="770" y="594"/>
                </a:lnTo>
                <a:lnTo>
                  <a:pt x="773" y="613"/>
                </a:lnTo>
                <a:lnTo>
                  <a:pt x="773" y="451"/>
                </a:lnTo>
                <a:lnTo>
                  <a:pt x="772" y="450"/>
                </a:lnTo>
                <a:lnTo>
                  <a:pt x="772" y="520"/>
                </a:lnTo>
                <a:lnTo>
                  <a:pt x="733" y="549"/>
                </a:lnTo>
                <a:lnTo>
                  <a:pt x="667" y="567"/>
                </a:lnTo>
                <a:lnTo>
                  <a:pt x="585" y="573"/>
                </a:lnTo>
                <a:lnTo>
                  <a:pt x="503" y="568"/>
                </a:lnTo>
                <a:lnTo>
                  <a:pt x="434" y="551"/>
                </a:lnTo>
                <a:lnTo>
                  <a:pt x="391" y="520"/>
                </a:lnTo>
                <a:lnTo>
                  <a:pt x="428" y="491"/>
                </a:lnTo>
                <a:lnTo>
                  <a:pt x="494" y="473"/>
                </a:lnTo>
                <a:lnTo>
                  <a:pt x="575" y="466"/>
                </a:lnTo>
                <a:lnTo>
                  <a:pt x="658" y="472"/>
                </a:lnTo>
                <a:lnTo>
                  <a:pt x="729" y="489"/>
                </a:lnTo>
                <a:lnTo>
                  <a:pt x="772" y="520"/>
                </a:lnTo>
                <a:lnTo>
                  <a:pt x="772" y="450"/>
                </a:lnTo>
                <a:lnTo>
                  <a:pt x="759" y="443"/>
                </a:lnTo>
                <a:lnTo>
                  <a:pt x="707" y="425"/>
                </a:lnTo>
                <a:lnTo>
                  <a:pt x="654" y="416"/>
                </a:lnTo>
                <a:lnTo>
                  <a:pt x="600" y="412"/>
                </a:lnTo>
                <a:lnTo>
                  <a:pt x="545" y="413"/>
                </a:lnTo>
                <a:lnTo>
                  <a:pt x="504" y="416"/>
                </a:lnTo>
                <a:lnTo>
                  <a:pt x="463" y="423"/>
                </a:lnTo>
                <a:lnTo>
                  <a:pt x="424" y="435"/>
                </a:lnTo>
                <a:lnTo>
                  <a:pt x="385" y="452"/>
                </a:lnTo>
                <a:lnTo>
                  <a:pt x="364" y="467"/>
                </a:lnTo>
                <a:lnTo>
                  <a:pt x="348" y="486"/>
                </a:lnTo>
                <a:lnTo>
                  <a:pt x="339" y="508"/>
                </a:lnTo>
                <a:lnTo>
                  <a:pt x="337" y="535"/>
                </a:lnTo>
                <a:lnTo>
                  <a:pt x="337" y="594"/>
                </a:lnTo>
                <a:lnTo>
                  <a:pt x="337" y="757"/>
                </a:lnTo>
                <a:lnTo>
                  <a:pt x="338" y="828"/>
                </a:lnTo>
                <a:lnTo>
                  <a:pt x="341" y="844"/>
                </a:lnTo>
                <a:lnTo>
                  <a:pt x="347" y="859"/>
                </a:lnTo>
                <a:lnTo>
                  <a:pt x="355" y="874"/>
                </a:lnTo>
                <a:lnTo>
                  <a:pt x="365" y="887"/>
                </a:lnTo>
                <a:lnTo>
                  <a:pt x="377" y="898"/>
                </a:lnTo>
                <a:lnTo>
                  <a:pt x="391" y="906"/>
                </a:lnTo>
                <a:lnTo>
                  <a:pt x="406" y="913"/>
                </a:lnTo>
                <a:lnTo>
                  <a:pt x="421" y="919"/>
                </a:lnTo>
                <a:lnTo>
                  <a:pt x="478" y="936"/>
                </a:lnTo>
                <a:lnTo>
                  <a:pt x="536" y="944"/>
                </a:lnTo>
                <a:lnTo>
                  <a:pt x="595" y="944"/>
                </a:lnTo>
                <a:lnTo>
                  <a:pt x="653" y="939"/>
                </a:lnTo>
                <a:lnTo>
                  <a:pt x="683" y="934"/>
                </a:lnTo>
                <a:lnTo>
                  <a:pt x="713" y="926"/>
                </a:lnTo>
                <a:lnTo>
                  <a:pt x="742" y="917"/>
                </a:lnTo>
                <a:lnTo>
                  <a:pt x="771" y="906"/>
                </a:lnTo>
                <a:lnTo>
                  <a:pt x="796" y="893"/>
                </a:lnTo>
                <a:lnTo>
                  <a:pt x="798" y="890"/>
                </a:lnTo>
                <a:lnTo>
                  <a:pt x="814" y="874"/>
                </a:lnTo>
                <a:lnTo>
                  <a:pt x="824" y="849"/>
                </a:lnTo>
                <a:lnTo>
                  <a:pt x="827" y="819"/>
                </a:lnTo>
                <a:lnTo>
                  <a:pt x="826" y="805"/>
                </a:lnTo>
                <a:lnTo>
                  <a:pt x="826" y="784"/>
                </a:lnTo>
                <a:lnTo>
                  <a:pt x="826" y="733"/>
                </a:lnTo>
                <a:lnTo>
                  <a:pt x="826" y="719"/>
                </a:lnTo>
                <a:lnTo>
                  <a:pt x="826" y="699"/>
                </a:lnTo>
                <a:lnTo>
                  <a:pt x="826" y="679"/>
                </a:lnTo>
                <a:lnTo>
                  <a:pt x="826" y="649"/>
                </a:lnTo>
                <a:lnTo>
                  <a:pt x="825" y="616"/>
                </a:lnTo>
                <a:lnTo>
                  <a:pt x="825" y="594"/>
                </a:lnTo>
                <a:lnTo>
                  <a:pt x="825" y="579"/>
                </a:lnTo>
                <a:lnTo>
                  <a:pt x="825" y="573"/>
                </a:lnTo>
                <a:lnTo>
                  <a:pt x="827" y="546"/>
                </a:lnTo>
                <a:moveTo>
                  <a:pt x="1468" y="435"/>
                </a:moveTo>
                <a:lnTo>
                  <a:pt x="1468" y="97"/>
                </a:lnTo>
                <a:lnTo>
                  <a:pt x="1463" y="66"/>
                </a:lnTo>
                <a:lnTo>
                  <a:pt x="1462" y="61"/>
                </a:lnTo>
                <a:lnTo>
                  <a:pt x="1445" y="34"/>
                </a:lnTo>
                <a:lnTo>
                  <a:pt x="1418" y="17"/>
                </a:lnTo>
                <a:lnTo>
                  <a:pt x="1382" y="11"/>
                </a:lnTo>
                <a:lnTo>
                  <a:pt x="800" y="11"/>
                </a:lnTo>
                <a:lnTo>
                  <a:pt x="633" y="11"/>
                </a:lnTo>
                <a:lnTo>
                  <a:pt x="596" y="16"/>
                </a:lnTo>
                <a:lnTo>
                  <a:pt x="569" y="33"/>
                </a:lnTo>
                <a:lnTo>
                  <a:pt x="552" y="60"/>
                </a:lnTo>
                <a:lnTo>
                  <a:pt x="546" y="97"/>
                </a:lnTo>
                <a:lnTo>
                  <a:pt x="546" y="133"/>
                </a:lnTo>
                <a:lnTo>
                  <a:pt x="546" y="256"/>
                </a:lnTo>
                <a:lnTo>
                  <a:pt x="546" y="339"/>
                </a:lnTo>
                <a:lnTo>
                  <a:pt x="547" y="346"/>
                </a:lnTo>
                <a:lnTo>
                  <a:pt x="619" y="346"/>
                </a:lnTo>
                <a:lnTo>
                  <a:pt x="619" y="189"/>
                </a:lnTo>
                <a:lnTo>
                  <a:pt x="645" y="180"/>
                </a:lnTo>
                <a:lnTo>
                  <a:pt x="664" y="170"/>
                </a:lnTo>
                <a:lnTo>
                  <a:pt x="679" y="159"/>
                </a:lnTo>
                <a:lnTo>
                  <a:pt x="692" y="147"/>
                </a:lnTo>
                <a:lnTo>
                  <a:pt x="703" y="133"/>
                </a:lnTo>
                <a:lnTo>
                  <a:pt x="710" y="115"/>
                </a:lnTo>
                <a:lnTo>
                  <a:pt x="717" y="93"/>
                </a:lnTo>
                <a:lnTo>
                  <a:pt x="725" y="66"/>
                </a:lnTo>
                <a:lnTo>
                  <a:pt x="1303" y="66"/>
                </a:lnTo>
                <a:lnTo>
                  <a:pt x="1315" y="115"/>
                </a:lnTo>
                <a:lnTo>
                  <a:pt x="1336" y="146"/>
                </a:lnTo>
                <a:lnTo>
                  <a:pt x="1369" y="166"/>
                </a:lnTo>
                <a:lnTo>
                  <a:pt x="1419" y="178"/>
                </a:lnTo>
                <a:lnTo>
                  <a:pt x="1419" y="416"/>
                </a:lnTo>
                <a:lnTo>
                  <a:pt x="1369" y="424"/>
                </a:lnTo>
                <a:lnTo>
                  <a:pt x="1336" y="435"/>
                </a:lnTo>
                <a:lnTo>
                  <a:pt x="1315" y="460"/>
                </a:lnTo>
                <a:lnTo>
                  <a:pt x="1302" y="506"/>
                </a:lnTo>
                <a:lnTo>
                  <a:pt x="899" y="506"/>
                </a:lnTo>
                <a:lnTo>
                  <a:pt x="899" y="580"/>
                </a:lnTo>
                <a:lnTo>
                  <a:pt x="897" y="581"/>
                </a:lnTo>
                <a:lnTo>
                  <a:pt x="1224" y="582"/>
                </a:lnTo>
                <a:lnTo>
                  <a:pt x="1387" y="581"/>
                </a:lnTo>
                <a:lnTo>
                  <a:pt x="1421" y="575"/>
                </a:lnTo>
                <a:lnTo>
                  <a:pt x="1446" y="557"/>
                </a:lnTo>
                <a:lnTo>
                  <a:pt x="1462" y="530"/>
                </a:lnTo>
                <a:lnTo>
                  <a:pt x="1468" y="496"/>
                </a:lnTo>
                <a:lnTo>
                  <a:pt x="1468" y="43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71042" y="2394943"/>
            <a:ext cx="358065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 algn="just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Comercio</a:t>
            </a:r>
          </a:p>
          <a:p>
            <a:pPr lvl="3"/>
            <a:endParaRPr lang="es-EC" sz="500" dirty="0" smtClean="0">
              <a:solidFill>
                <a:prstClr val="black"/>
              </a:solidFill>
            </a:endParaRPr>
          </a:p>
          <a:p>
            <a:pPr lvl="3"/>
            <a:r>
              <a:rPr lang="es-EC" sz="1400" dirty="0" smtClean="0">
                <a:solidFill>
                  <a:prstClr val="black"/>
                </a:solidFill>
              </a:rPr>
              <a:t>Venta al por mayor de alimentos, bebidas y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466410" y="3644008"/>
            <a:ext cx="73585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87938" y="3114979"/>
            <a:ext cx="2239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s-EC" sz="1400" dirty="0" smtClean="0">
                <a:solidFill>
                  <a:prstClr val="black"/>
                </a:solidFill>
              </a:rPr>
              <a:t>Elaboración y conservación de pescados, crustáceos y moluscos.</a:t>
            </a:r>
            <a:endParaRPr lang="es-EC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437272" y="467065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9%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387489" y="1114955"/>
            <a:ext cx="4136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Vocación por subsector económico</a:t>
            </a:r>
          </a:p>
        </p:txBody>
      </p:sp>
      <p:cxnSp>
        <p:nvCxnSpPr>
          <p:cNvPr id="20" name="Line 46"/>
          <p:cNvCxnSpPr>
            <a:cxnSpLocks noChangeShapeType="1"/>
          </p:cNvCxnSpPr>
          <p:nvPr/>
        </p:nvCxnSpPr>
        <p:spPr bwMode="auto">
          <a:xfrm flipH="1">
            <a:off x="4950265" y="2665005"/>
            <a:ext cx="5487" cy="3906424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Line 44"/>
          <p:cNvCxnSpPr>
            <a:cxnSpLocks noChangeShapeType="1"/>
          </p:cNvCxnSpPr>
          <p:nvPr/>
        </p:nvCxnSpPr>
        <p:spPr bwMode="auto">
          <a:xfrm>
            <a:off x="9804803" y="5140090"/>
            <a:ext cx="13236" cy="1624633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191340" y="5605581"/>
            <a:ext cx="4130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</a:t>
            </a:r>
            <a:r>
              <a:rPr lang="es-EC" sz="1100" dirty="0" smtClean="0">
                <a:solidFill>
                  <a:prstClr val="black"/>
                </a:solidFill>
              </a:rPr>
              <a:t>de </a:t>
            </a:r>
            <a:r>
              <a:rPr lang="es-EC" sz="1100" dirty="0">
                <a:solidFill>
                  <a:prstClr val="black"/>
                </a:solidFill>
              </a:rPr>
              <a:t>ventas de 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11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SRI, formulario 101 - 102, INEC Directorio de Empresas, Enemdu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746841" y="3180816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>
                <a:solidFill>
                  <a:prstClr val="black"/>
                </a:solidFill>
              </a:rPr>
              <a:t>8 %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45104" y="1373624"/>
            <a:ext cx="424111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685800"/>
            <a:r>
              <a:rPr lang="es-EC" b="1" dirty="0">
                <a:solidFill>
                  <a:prstClr val="black"/>
                </a:solidFill>
                <a:latin typeface="Arial"/>
              </a:rPr>
              <a:t>Vocación por actividad económica</a:t>
            </a:r>
            <a:endParaRPr lang="es-EC" sz="3200" b="1" dirty="0">
              <a:solidFill>
                <a:prstClr val="black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5623474"/>
              </p:ext>
            </p:extLst>
          </p:nvPr>
        </p:nvGraphicFramePr>
        <p:xfrm>
          <a:off x="200345" y="1944423"/>
          <a:ext cx="4409574" cy="334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5776">
                  <a:extLst>
                    <a:ext uri="{9D8B030D-6E8A-4147-A177-3AD203B41FA5}">
                      <a16:colId xmlns:a16="http://schemas.microsoft.com/office/drawing/2014/main" xmlns="" val="2437646971"/>
                    </a:ext>
                  </a:extLst>
                </a:gridCol>
                <a:gridCol w="1073145">
                  <a:extLst>
                    <a:ext uri="{9D8B030D-6E8A-4147-A177-3AD203B41FA5}">
                      <a16:colId xmlns:a16="http://schemas.microsoft.com/office/drawing/2014/main" xmlns="" val="229144404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xmlns="" val="16550641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7465" marR="13970" algn="l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es-EC" sz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5095" algn="ctr">
                        <a:lnSpc>
                          <a:spcPct val="81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en ventas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de empleo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0370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Comercio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9394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Manufactura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32%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49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13%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28322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indent="0" algn="ctr" defTabSz="914400" rtl="0" eaLnBrk="1" fontAlgn="auto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Agricultura, ganadería y pesca</a:t>
                      </a:r>
                      <a:endParaRPr lang="es-EC" sz="1400" noProof="0" dirty="0" smtClean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11%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30%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87510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Construcción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6%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Las demás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16%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33%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139853"/>
                  </a:ext>
                </a:extLst>
              </a:tr>
            </a:tbl>
          </a:graphicData>
        </a:graphic>
      </p:graphicFrame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cxnSp>
        <p:nvCxnSpPr>
          <p:cNvPr id="58" name="Line 45"/>
          <p:cNvCxnSpPr>
            <a:cxnSpLocks noChangeShapeType="1"/>
          </p:cNvCxnSpPr>
          <p:nvPr/>
        </p:nvCxnSpPr>
        <p:spPr bwMode="auto">
          <a:xfrm>
            <a:off x="9858729" y="2315383"/>
            <a:ext cx="17500" cy="1818880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ectángulo 60"/>
          <p:cNvSpPr/>
          <p:nvPr/>
        </p:nvSpPr>
        <p:spPr>
          <a:xfrm>
            <a:off x="5009178" y="3441250"/>
            <a:ext cx="22476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Venta al por mayor de materiales para la construcción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6472539" y="3737481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>
                <a:solidFill>
                  <a:prstClr val="black"/>
                </a:solidFill>
              </a:rPr>
              <a:t>3%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10305" y="6136652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787445" y="495954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252787" y="2247306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36%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098748" y="2621440"/>
            <a:ext cx="408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1334323" y="2203904"/>
            <a:ext cx="5592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11%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866150" y="2741699"/>
            <a:ext cx="1310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Pesca marina.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1009146" y="2783154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6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311141" y="5007796"/>
            <a:ext cx="3734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Construcción</a:t>
            </a:r>
            <a:endParaRPr lang="es-EC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8864974" y="2678360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32%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340602" y="2268632"/>
            <a:ext cx="3729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Agricultura, </a:t>
            </a: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                ganadería </a:t>
            </a: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y pesca</a:t>
            </a:r>
          </a:p>
        </p:txBody>
      </p:sp>
      <p:cxnSp>
        <p:nvCxnSpPr>
          <p:cNvPr id="74" name="Line 44"/>
          <p:cNvCxnSpPr>
            <a:cxnSpLocks noChangeShapeType="1"/>
          </p:cNvCxnSpPr>
          <p:nvPr/>
        </p:nvCxnSpPr>
        <p:spPr bwMode="auto">
          <a:xfrm>
            <a:off x="7556459" y="2620702"/>
            <a:ext cx="30362" cy="3363280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CuadroTexto 74"/>
          <p:cNvSpPr txBox="1"/>
          <p:nvPr/>
        </p:nvSpPr>
        <p:spPr>
          <a:xfrm>
            <a:off x="11056316" y="4996472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4967840" y="4142929"/>
            <a:ext cx="220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Venta al por menor de combustibles para vehículos automotores 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9836056" y="5326583"/>
            <a:ext cx="235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Construcción de carreteras y líneas de ferrocarril.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1398116" y="560449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4974736" y="4867226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Venta al por menor de artículos de ferretería 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990020" y="610693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17%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8" name="Redondear rectángulo de esquina del mismo lado 88"/>
          <p:cNvSpPr/>
          <p:nvPr/>
        </p:nvSpPr>
        <p:spPr>
          <a:xfrm rot="16200000" flipV="1">
            <a:off x="2699902" y="-2146436"/>
            <a:ext cx="360039" cy="576140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9" name="CuadroTexto 89"/>
          <p:cNvSpPr txBox="1"/>
          <p:nvPr/>
        </p:nvSpPr>
        <p:spPr>
          <a:xfrm>
            <a:off x="26894" y="582380"/>
            <a:ext cx="5646917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por actividad y subsector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10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53127" y="1621186"/>
            <a:ext cx="624934" cy="6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6524" y="1849920"/>
            <a:ext cx="778690" cy="64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48333" y="4261905"/>
            <a:ext cx="792163" cy="60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Rectángulo 12"/>
          <p:cNvSpPr/>
          <p:nvPr/>
        </p:nvSpPr>
        <p:spPr>
          <a:xfrm>
            <a:off x="7604928" y="4151602"/>
            <a:ext cx="20107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Elaboración de aceites y grasas de origen vegetal y animal.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64" name="CuadroTexto 37"/>
          <p:cNvSpPr txBox="1"/>
          <p:nvPr/>
        </p:nvSpPr>
        <p:spPr>
          <a:xfrm>
            <a:off x="6774745" y="432454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6" name="CuadroTexto 37"/>
          <p:cNvSpPr txBox="1"/>
          <p:nvPr/>
        </p:nvSpPr>
        <p:spPr>
          <a:xfrm>
            <a:off x="6647745" y="573424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7" name="Rectángulo 64"/>
          <p:cNvSpPr/>
          <p:nvPr/>
        </p:nvSpPr>
        <p:spPr>
          <a:xfrm>
            <a:off x="5000136" y="5426026"/>
            <a:ext cx="220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Venta al por menor de alimentos, bebidas o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93" name="Rectángulo 36"/>
          <p:cNvSpPr/>
          <p:nvPr/>
        </p:nvSpPr>
        <p:spPr>
          <a:xfrm>
            <a:off x="7551457" y="5319611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94" name="CuadroTexto 67"/>
          <p:cNvSpPr txBox="1"/>
          <p:nvPr/>
        </p:nvSpPr>
        <p:spPr>
          <a:xfrm>
            <a:off x="8595172" y="5385497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9893002" y="3163532"/>
            <a:ext cx="1606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Acuicultura marina.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431750" y="321808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9845234" y="3542130"/>
            <a:ext cx="2045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Cría de aves de corral.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1543364" y="357027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3" name="Rectángulo 36"/>
          <p:cNvSpPr/>
          <p:nvPr/>
        </p:nvSpPr>
        <p:spPr>
          <a:xfrm>
            <a:off x="9799139" y="3869320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54" name="CuadroTexto 67"/>
          <p:cNvSpPr txBox="1"/>
          <p:nvPr/>
        </p:nvSpPr>
        <p:spPr>
          <a:xfrm>
            <a:off x="10739624" y="3894597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7" name="Rectángulo 36"/>
          <p:cNvSpPr/>
          <p:nvPr/>
        </p:nvSpPr>
        <p:spPr>
          <a:xfrm>
            <a:off x="9818039" y="5904743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Construcción de edificios.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0" name="CuadroTexto 67"/>
          <p:cNvSpPr txBox="1"/>
          <p:nvPr/>
        </p:nvSpPr>
        <p:spPr>
          <a:xfrm>
            <a:off x="9900447" y="614501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66" name="Rectángulo 36"/>
          <p:cNvSpPr/>
          <p:nvPr/>
        </p:nvSpPr>
        <p:spPr>
          <a:xfrm>
            <a:off x="9818039" y="6444429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9" name="CuadroTexto 67"/>
          <p:cNvSpPr txBox="1"/>
          <p:nvPr/>
        </p:nvSpPr>
        <p:spPr>
          <a:xfrm>
            <a:off x="10758524" y="646970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2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9"/>
          <p:cNvSpPr>
            <a:spLocks/>
          </p:cNvSpPr>
          <p:nvPr/>
        </p:nvSpPr>
        <p:spPr bwMode="auto">
          <a:xfrm>
            <a:off x="4811056" y="3295378"/>
            <a:ext cx="4851946" cy="3423719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32704" y="4415392"/>
            <a:ext cx="128310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Principales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productos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agrícolas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8753" t="35181" r="46372" b="56351"/>
          <a:stretch/>
        </p:blipFill>
        <p:spPr>
          <a:xfrm>
            <a:off x="5226512" y="3370687"/>
            <a:ext cx="634180" cy="6194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04033" y="3941467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1" dirty="0">
                <a:solidFill>
                  <a:prstClr val="black"/>
                </a:solidFill>
              </a:rPr>
              <a:t>Productos agrícolas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111038"/>
              </p:ext>
            </p:extLst>
          </p:nvPr>
        </p:nvGraphicFramePr>
        <p:xfrm>
          <a:off x="4802530" y="3343721"/>
          <a:ext cx="42281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533">
                  <a:extLst>
                    <a:ext uri="{9D8B030D-6E8A-4147-A177-3AD203B41FA5}">
                      <a16:colId xmlns:a16="http://schemas.microsoft.com/office/drawing/2014/main" xmlns="" val="376318749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xmlns="" val="3447641811"/>
                    </a:ext>
                  </a:extLst>
                </a:gridCol>
              </a:tblGrid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Maíz 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Duro Seco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33%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151624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Plátano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9163817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Palma Africana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6549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Banano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347616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Arroz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6540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Mandarina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865195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Cacao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066804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Yuca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340458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Los demás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7" t="4713" r="2453" b="58315"/>
          <a:stretch/>
        </p:blipFill>
        <p:spPr bwMode="auto">
          <a:xfrm>
            <a:off x="4878074" y="811925"/>
            <a:ext cx="7055894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078566" y="1734798"/>
            <a:ext cx="12619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Producción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pecuaria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6512" y="1614381"/>
            <a:ext cx="1528805" cy="140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4795" indent="8890">
              <a:spcBef>
                <a:spcPts val="1500"/>
              </a:spcBef>
            </a:pP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Ganado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Vacuno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Porcino</a:t>
            </a: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Los </a:t>
            </a: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demás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20442" y="1625843"/>
            <a:ext cx="1602158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835"/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Aves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Campo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Plantel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avícola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775995" y="1641423"/>
            <a:ext cx="2483260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/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 y </a:t>
            </a:r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de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de</a:t>
            </a:r>
            <a:r>
              <a:rPr lang="en-US" sz="1400" spc="-135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794354" y="1953964"/>
            <a:ext cx="9182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/>
              <a:t>587.252</a:t>
            </a:r>
            <a:r>
              <a:rPr lang="es-EC" sz="1400" b="1" dirty="0" smtClean="0">
                <a:solidFill>
                  <a:prstClr val="black"/>
                </a:solidFill>
              </a:rPr>
              <a:t> </a:t>
            </a:r>
            <a:r>
              <a:rPr lang="es-EC" sz="1400" b="1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728783" y="2353645"/>
            <a:ext cx="100306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/>
              <a:t>5.477.307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26726" y="19712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84%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20974" y="23531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10%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308086" y="1967612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45%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03401" y="23640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55%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16869" y="3056733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sp>
        <p:nvSpPr>
          <p:cNvPr id="46" name="Freeform 213"/>
          <p:cNvSpPr>
            <a:spLocks/>
          </p:cNvSpPr>
          <p:nvPr/>
        </p:nvSpPr>
        <p:spPr bwMode="auto">
          <a:xfrm>
            <a:off x="379185" y="1271603"/>
            <a:ext cx="3236979" cy="4864117"/>
          </a:xfrm>
          <a:custGeom>
            <a:avLst/>
            <a:gdLst>
              <a:gd name="T0" fmla="+- 0 1390 1390"/>
              <a:gd name="T1" fmla="*/ T0 w 6220"/>
              <a:gd name="T2" fmla="+- 0 18560 16170"/>
              <a:gd name="T3" fmla="*/ 18560 h 5380"/>
              <a:gd name="T4" fmla="+- 0 1390 1390"/>
              <a:gd name="T5" fmla="*/ T4 w 6220"/>
              <a:gd name="T6" fmla="+- 0 16417 16170"/>
              <a:gd name="T7" fmla="*/ 16417 h 5380"/>
              <a:gd name="T8" fmla="+- 0 1403 1390"/>
              <a:gd name="T9" fmla="*/ T8 w 6220"/>
              <a:gd name="T10" fmla="+- 0 16340 16170"/>
              <a:gd name="T11" fmla="*/ 16340 h 5380"/>
              <a:gd name="T12" fmla="+- 0 1439 1390"/>
              <a:gd name="T13" fmla="*/ T12 w 6220"/>
              <a:gd name="T14" fmla="+- 0 16273 16170"/>
              <a:gd name="T15" fmla="*/ 16273 h 5380"/>
              <a:gd name="T16" fmla="+- 0 1493 1390"/>
              <a:gd name="T17" fmla="*/ T16 w 6220"/>
              <a:gd name="T18" fmla="+- 0 16219 16170"/>
              <a:gd name="T19" fmla="*/ 16219 h 5380"/>
              <a:gd name="T20" fmla="+- 0 1561 1390"/>
              <a:gd name="T21" fmla="*/ T20 w 6220"/>
              <a:gd name="T22" fmla="+- 0 16183 16170"/>
              <a:gd name="T23" fmla="*/ 16183 h 5380"/>
              <a:gd name="T24" fmla="+- 0 1637 1390"/>
              <a:gd name="T25" fmla="*/ T24 w 6220"/>
              <a:gd name="T26" fmla="+- 0 16170 16170"/>
              <a:gd name="T27" fmla="*/ 16170 h 5380"/>
              <a:gd name="T28" fmla="+- 0 7377 1390"/>
              <a:gd name="T29" fmla="*/ T28 w 6220"/>
              <a:gd name="T30" fmla="+- 0 16170 16170"/>
              <a:gd name="T31" fmla="*/ 16170 h 5380"/>
              <a:gd name="T32" fmla="+- 0 7452 1390"/>
              <a:gd name="T33" fmla="*/ T32 w 6220"/>
              <a:gd name="T34" fmla="+- 0 16183 16170"/>
              <a:gd name="T35" fmla="*/ 16183 h 5380"/>
              <a:gd name="T36" fmla="+- 0 7516 1390"/>
              <a:gd name="T37" fmla="*/ T36 w 6220"/>
              <a:gd name="T38" fmla="+- 0 16219 16170"/>
              <a:gd name="T39" fmla="*/ 16219 h 5380"/>
              <a:gd name="T40" fmla="+- 0 7566 1390"/>
              <a:gd name="T41" fmla="*/ T40 w 6220"/>
              <a:gd name="T42" fmla="+- 0 16273 16170"/>
              <a:gd name="T43" fmla="*/ 16273 h 5380"/>
              <a:gd name="T44" fmla="+- 0 7598 1390"/>
              <a:gd name="T45" fmla="*/ T44 w 6220"/>
              <a:gd name="T46" fmla="+- 0 16340 16170"/>
              <a:gd name="T47" fmla="*/ 16340 h 5380"/>
              <a:gd name="T48" fmla="+- 0 7610 1390"/>
              <a:gd name="T49" fmla="*/ T48 w 6220"/>
              <a:gd name="T50" fmla="+- 0 16417 16170"/>
              <a:gd name="T51" fmla="*/ 16417 h 5380"/>
              <a:gd name="T52" fmla="+- 0 7610 1390"/>
              <a:gd name="T53" fmla="*/ T52 w 6220"/>
              <a:gd name="T54" fmla="+- 0 21304 16170"/>
              <a:gd name="T55" fmla="*/ 21304 h 5380"/>
              <a:gd name="T56" fmla="+- 0 7598 1390"/>
              <a:gd name="T57" fmla="*/ T56 w 6220"/>
              <a:gd name="T58" fmla="+- 0 21380 16170"/>
              <a:gd name="T59" fmla="*/ 21380 h 5380"/>
              <a:gd name="T60" fmla="+- 0 7566 1390"/>
              <a:gd name="T61" fmla="*/ T60 w 6220"/>
              <a:gd name="T62" fmla="+- 0 21448 16170"/>
              <a:gd name="T63" fmla="*/ 21448 h 5380"/>
              <a:gd name="T64" fmla="+- 0 7516 1390"/>
              <a:gd name="T65" fmla="*/ T64 w 6220"/>
              <a:gd name="T66" fmla="+- 0 21502 16170"/>
              <a:gd name="T67" fmla="*/ 21502 h 5380"/>
              <a:gd name="T68" fmla="+- 0 7452 1390"/>
              <a:gd name="T69" fmla="*/ T68 w 6220"/>
              <a:gd name="T70" fmla="+- 0 21537 16170"/>
              <a:gd name="T71" fmla="*/ 21537 h 5380"/>
              <a:gd name="T72" fmla="+- 0 7377 1390"/>
              <a:gd name="T73" fmla="*/ T72 w 6220"/>
              <a:gd name="T74" fmla="+- 0 21550 16170"/>
              <a:gd name="T75" fmla="*/ 21550 h 5380"/>
              <a:gd name="T76" fmla="+- 0 1637 1390"/>
              <a:gd name="T77" fmla="*/ T76 w 6220"/>
              <a:gd name="T78" fmla="+- 0 21550 16170"/>
              <a:gd name="T79" fmla="*/ 21550 h 5380"/>
              <a:gd name="T80" fmla="+- 0 1561 1390"/>
              <a:gd name="T81" fmla="*/ T80 w 6220"/>
              <a:gd name="T82" fmla="+- 0 21537 16170"/>
              <a:gd name="T83" fmla="*/ 21537 h 5380"/>
              <a:gd name="T84" fmla="+- 0 1493 1390"/>
              <a:gd name="T85" fmla="*/ T84 w 6220"/>
              <a:gd name="T86" fmla="+- 0 21502 16170"/>
              <a:gd name="T87" fmla="*/ 21502 h 5380"/>
              <a:gd name="T88" fmla="+- 0 1439 1390"/>
              <a:gd name="T89" fmla="*/ T88 w 6220"/>
              <a:gd name="T90" fmla="+- 0 21448 16170"/>
              <a:gd name="T91" fmla="*/ 21448 h 5380"/>
              <a:gd name="T92" fmla="+- 0 1403 1390"/>
              <a:gd name="T93" fmla="*/ T92 w 6220"/>
              <a:gd name="T94" fmla="+- 0 21380 16170"/>
              <a:gd name="T95" fmla="*/ 21380 h 5380"/>
              <a:gd name="T96" fmla="+- 0 1390 1390"/>
              <a:gd name="T97" fmla="*/ T96 w 6220"/>
              <a:gd name="T98" fmla="+- 0 21304 16170"/>
              <a:gd name="T99" fmla="*/ 21304 h 5380"/>
              <a:gd name="T100" fmla="+- 0 1390 1390"/>
              <a:gd name="T101" fmla="*/ T100 w 6220"/>
              <a:gd name="T102" fmla="+- 0 19840 16170"/>
              <a:gd name="T103" fmla="*/ 19840 h 53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220" h="5380">
                <a:moveTo>
                  <a:pt x="0" y="2390"/>
                </a:moveTo>
                <a:lnTo>
                  <a:pt x="0" y="247"/>
                </a:lnTo>
                <a:lnTo>
                  <a:pt x="13" y="170"/>
                </a:lnTo>
                <a:lnTo>
                  <a:pt x="49" y="103"/>
                </a:lnTo>
                <a:lnTo>
                  <a:pt x="103" y="49"/>
                </a:lnTo>
                <a:lnTo>
                  <a:pt x="171" y="13"/>
                </a:lnTo>
                <a:lnTo>
                  <a:pt x="247" y="0"/>
                </a:lnTo>
                <a:lnTo>
                  <a:pt x="5987" y="0"/>
                </a:lnTo>
                <a:lnTo>
                  <a:pt x="6062" y="13"/>
                </a:lnTo>
                <a:lnTo>
                  <a:pt x="6126" y="49"/>
                </a:lnTo>
                <a:lnTo>
                  <a:pt x="6176" y="103"/>
                </a:lnTo>
                <a:lnTo>
                  <a:pt x="6208" y="170"/>
                </a:lnTo>
                <a:lnTo>
                  <a:pt x="6220" y="247"/>
                </a:lnTo>
                <a:lnTo>
                  <a:pt x="6220" y="5134"/>
                </a:lnTo>
                <a:lnTo>
                  <a:pt x="6208" y="5210"/>
                </a:lnTo>
                <a:lnTo>
                  <a:pt x="6176" y="5278"/>
                </a:lnTo>
                <a:lnTo>
                  <a:pt x="6126" y="5332"/>
                </a:lnTo>
                <a:lnTo>
                  <a:pt x="6062" y="5367"/>
                </a:lnTo>
                <a:lnTo>
                  <a:pt x="5987" y="5380"/>
                </a:lnTo>
                <a:lnTo>
                  <a:pt x="247" y="5380"/>
                </a:lnTo>
                <a:lnTo>
                  <a:pt x="171" y="5367"/>
                </a:lnTo>
                <a:lnTo>
                  <a:pt x="103" y="5332"/>
                </a:lnTo>
                <a:lnTo>
                  <a:pt x="49" y="5278"/>
                </a:lnTo>
                <a:lnTo>
                  <a:pt x="13" y="5210"/>
                </a:lnTo>
                <a:lnTo>
                  <a:pt x="0" y="5134"/>
                </a:lnTo>
                <a:lnTo>
                  <a:pt x="0" y="367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cxnSp>
        <p:nvCxnSpPr>
          <p:cNvPr id="47" name="Line 224"/>
          <p:cNvCxnSpPr>
            <a:cxnSpLocks noChangeShapeType="1"/>
          </p:cNvCxnSpPr>
          <p:nvPr/>
        </p:nvCxnSpPr>
        <p:spPr bwMode="auto">
          <a:xfrm flipH="1">
            <a:off x="659509" y="2577222"/>
            <a:ext cx="2600" cy="3512747"/>
          </a:xfrm>
          <a:prstGeom prst="line">
            <a:avLst/>
          </a:prstGeom>
          <a:noFill/>
          <a:ln w="12700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-660400" y="2448158"/>
            <a:ext cx="375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  <a:endParaRPr lang="es-EC" sz="1400" b="1" dirty="0">
              <a:solidFill>
                <a:prstClr val="black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736213" y="3170246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65%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46809" y="3538353"/>
            <a:ext cx="2871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Elaboración de aceites y grasas de origen vegetal y animal.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483463" y="3783823"/>
            <a:ext cx="61720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28%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65839" y="1051655"/>
            <a:ext cx="16947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Vocaciones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manufactureras</a:t>
            </a:r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82" y="1696463"/>
            <a:ext cx="696715" cy="7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430995" y="6175859"/>
            <a:ext cx="34160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corresponde a </a:t>
            </a:r>
            <a:r>
              <a:rPr lang="es-EC" sz="1100" dirty="0" smtClean="0">
                <a:solidFill>
                  <a:prstClr val="black"/>
                </a:solidFill>
              </a:rPr>
              <a:t>las ventas totales manufactureras de </a:t>
            </a:r>
            <a:r>
              <a:rPr lang="es-EC" sz="1100" dirty="0">
                <a:solidFill>
                  <a:prstClr val="black"/>
                </a:solidFill>
              </a:rPr>
              <a:t>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5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</a:t>
            </a:r>
            <a:r>
              <a:rPr lang="es-EC" sz="1100" dirty="0" smtClean="0">
                <a:solidFill>
                  <a:prstClr val="black"/>
                </a:solidFill>
                <a:latin typeface="MyriadPro-Regular"/>
              </a:rPr>
              <a:t>SRI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017793" y="6456245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987" y="89686"/>
            <a:ext cx="2085013" cy="823031"/>
          </a:xfrm>
          <a:prstGeom prst="rect">
            <a:avLst/>
          </a:prstGeom>
        </p:spPr>
      </p:pic>
      <p:sp>
        <p:nvSpPr>
          <p:cNvPr id="42" name="Freeform 19"/>
          <p:cNvSpPr>
            <a:spLocks/>
          </p:cNvSpPr>
          <p:nvPr/>
        </p:nvSpPr>
        <p:spPr bwMode="auto">
          <a:xfrm>
            <a:off x="4802530" y="995247"/>
            <a:ext cx="7169541" cy="2087808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81832" y="4236342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Actividades de impresión.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2700391" y="424622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419982" y="2707749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6%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45" name="Redondear rectángulo de esquina del mismo lado 88"/>
          <p:cNvSpPr/>
          <p:nvPr/>
        </p:nvSpPr>
        <p:spPr>
          <a:xfrm rot="16200000" flipV="1">
            <a:off x="3262038" y="-2748916"/>
            <a:ext cx="360039" cy="688567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4" name="CuadroTexto 89"/>
          <p:cNvSpPr txBox="1"/>
          <p:nvPr/>
        </p:nvSpPr>
        <p:spPr>
          <a:xfrm>
            <a:off x="26893" y="542039"/>
            <a:ext cx="7229403" cy="315784"/>
          </a:xfrm>
          <a:prstGeom prst="rect">
            <a:avLst/>
          </a:prstGeom>
          <a:noFill/>
        </p:spPr>
        <p:txBody>
          <a:bodyPr wrap="squar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manufactureras, agrícolas y pecuaria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Manabí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9 CuadroTexto"/>
          <p:cNvSpPr txBox="1"/>
          <p:nvPr/>
        </p:nvSpPr>
        <p:spPr>
          <a:xfrm>
            <a:off x="8244720" y="5443222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7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</a:t>
            </a:r>
            <a:r>
              <a:rPr lang="es-EC" sz="1200" dirty="0" smtClean="0"/>
              <a:t>Bernal</a:t>
            </a:r>
            <a:endParaRPr lang="es-EC" sz="1200" dirty="0" smtClean="0"/>
          </a:p>
          <a:p>
            <a:pPr algn="r"/>
            <a:r>
              <a:rPr lang="es-MX" sz="1200" dirty="0" smtClean="0"/>
              <a:t>Coordinadora </a:t>
            </a:r>
            <a:r>
              <a:rPr lang="es-MX" sz="1200" dirty="0" smtClean="0"/>
              <a:t>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7"/>
              </a:rPr>
              <a:t>mpalacios@mipro.gob.ec</a:t>
            </a:r>
            <a:endParaRPr lang="es-EC" sz="1200" dirty="0"/>
          </a:p>
        </p:txBody>
      </p:sp>
      <p:sp>
        <p:nvSpPr>
          <p:cNvPr id="37" name="Rectángulo 36"/>
          <p:cNvSpPr/>
          <p:nvPr/>
        </p:nvSpPr>
        <p:spPr>
          <a:xfrm>
            <a:off x="676312" y="4692453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muebles.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94871" y="4702334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81351" y="5071958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y conservación de frutas, legumbres y hortalizas.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999871" y="529292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704331" y="5715326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737192" y="5736839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4%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46808" y="2707749"/>
            <a:ext cx="2871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 Elaboración y conservación de pescados, crustáceos y moluscos.</a:t>
            </a:r>
          </a:p>
        </p:txBody>
      </p:sp>
    </p:spTree>
    <p:extLst>
      <p:ext uri="{BB962C8B-B14F-4D97-AF65-F5344CB8AC3E}">
        <p14:creationId xmlns:p14="http://schemas.microsoft.com/office/powerpoint/2010/main" xmlns="" val="8205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758</Words>
  <Application>Microsoft Office PowerPoint</Application>
  <PresentationFormat>Personalizado</PresentationFormat>
  <Paragraphs>224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2_Tema de Office</vt:lpstr>
      <vt:lpstr>3_Tema de Office</vt:lpstr>
      <vt:lpstr>4_Tema de Office</vt:lpstr>
      <vt:lpstr>5_Tema de Office</vt:lpstr>
      <vt:lpstr>6_Tema de Office</vt:lpstr>
      <vt:lpstr>Caracterización de la Provincia de Manabí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ZONA 5</dc:title>
  <dc:creator>Geovanna E. Espín Ruiz</dc:creator>
  <cp:lastModifiedBy>mpalacios</cp:lastModifiedBy>
  <cp:revision>162</cp:revision>
  <cp:lastPrinted>2018-07-30T21:38:44Z</cp:lastPrinted>
  <dcterms:created xsi:type="dcterms:W3CDTF">2018-06-07T21:40:29Z</dcterms:created>
  <dcterms:modified xsi:type="dcterms:W3CDTF">2018-08-29T20:23:49Z</dcterms:modified>
</cp:coreProperties>
</file>