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charts/colors3.xml" ContentType="application/vnd.ms-office.chartcolorstyle+xml"/>
  <Override PartName="/ppt/diagrams/layout4.xml" ContentType="application/vnd.openxmlformats-officedocument.drawingml.diagram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0" r:id="rId4"/>
    <p:sldId id="267" r:id="rId5"/>
    <p:sldId id="268" r:id="rId6"/>
    <p:sldId id="264" r:id="rId7"/>
    <p:sldId id="265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684" y="-108"/>
      </p:cViewPr>
      <p:guideLst>
        <p:guide orient="horz" pos="4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gespin\Desktop\PPT%20Cantones\base_cantones101_102_2007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Número de Empresas (Miles de empresas)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3.0555555555555558E-2"/>
          <c:y val="0.11152777777777781"/>
          <c:w val="0.93888888888888899"/>
          <c:h val="0.67516951006124248"/>
        </c:manualLayout>
      </c:layout>
      <c:barChart>
        <c:barDir val="col"/>
        <c:grouping val="clustered"/>
        <c:ser>
          <c:idx val="0"/>
          <c:order val="0"/>
          <c:tx>
            <c:strRef>
              <c:f>'Tabla Empresas'!$C$25</c:f>
              <c:strCache>
                <c:ptCount val="1"/>
                <c:pt idx="0">
                  <c:v>Empresas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'Tabla Empresas'!$A$10:$A$17</c:f>
              <c:numCache>
                <c:formatCode>General</c:formatCode>
                <c:ptCount val="8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</c:numCache>
            </c:numRef>
          </c:cat>
          <c:val>
            <c:numRef>
              <c:f>'Tabla Empresas'!$C$26:$C$33</c:f>
              <c:numCache>
                <c:formatCode>_ * #,##0_ ;_ * \-#,##0_ ;_ * "-"??_ ;_ @_ </c:formatCode>
                <c:ptCount val="8"/>
                <c:pt idx="0">
                  <c:v>124.93</c:v>
                </c:pt>
                <c:pt idx="1">
                  <c:v>140.23299999999998</c:v>
                </c:pt>
                <c:pt idx="2">
                  <c:v>154.15100000000001</c:v>
                </c:pt>
                <c:pt idx="3">
                  <c:v>170.404</c:v>
                </c:pt>
                <c:pt idx="4">
                  <c:v>193.29499999999999</c:v>
                </c:pt>
                <c:pt idx="5">
                  <c:v>201.00399999999999</c:v>
                </c:pt>
                <c:pt idx="6">
                  <c:v>199.26399999999998</c:v>
                </c:pt>
                <c:pt idx="7">
                  <c:v>201.16800000000001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79-49A8-99A4-8F762557626F}"/>
            </c:ext>
          </c:extLst>
        </c:ser>
        <c:dLbls/>
        <c:gapWidth val="50"/>
        <c:overlap val="-27"/>
        <c:axId val="75967872"/>
        <c:axId val="76860032"/>
      </c:barChart>
      <c:catAx>
        <c:axId val="759678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76860032"/>
        <c:crosses val="autoZero"/>
        <c:auto val="1"/>
        <c:lblAlgn val="ctr"/>
        <c:lblOffset val="100"/>
      </c:catAx>
      <c:valAx>
        <c:axId val="76860032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75967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Afiliados (Miles de personas)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'Tabla Afiliados'!$C$25</c:f>
              <c:strCache>
                <c:ptCount val="1"/>
                <c:pt idx="0">
                  <c:v>Afiliados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'Tabla Afiliados'!$A$10:$A$17</c:f>
              <c:numCache>
                <c:formatCode>General</c:formatCode>
                <c:ptCount val="8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</c:numCache>
            </c:numRef>
          </c:cat>
          <c:val>
            <c:numRef>
              <c:f>'Tabla Afiliados'!$C$26:$C$33</c:f>
              <c:numCache>
                <c:formatCode>_ * #,##0_ ;_ * \-#,##0_ ;_ * "-"??_ ;_ @_ </c:formatCode>
                <c:ptCount val="8"/>
                <c:pt idx="0">
                  <c:v>661.30399999999997</c:v>
                </c:pt>
                <c:pt idx="1">
                  <c:v>763.4369999999999</c:v>
                </c:pt>
                <c:pt idx="2">
                  <c:v>892.98900000000003</c:v>
                </c:pt>
                <c:pt idx="3">
                  <c:v>1005.448</c:v>
                </c:pt>
                <c:pt idx="4">
                  <c:v>1060.2439999999999</c:v>
                </c:pt>
                <c:pt idx="5">
                  <c:v>1098.4760000000001</c:v>
                </c:pt>
                <c:pt idx="6">
                  <c:v>1054.9010000000001</c:v>
                </c:pt>
                <c:pt idx="7">
                  <c:v>979.00800000000004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BF-4286-AE32-3B9F4DED8AE6}"/>
            </c:ext>
          </c:extLst>
        </c:ser>
        <c:dLbls/>
        <c:gapWidth val="50"/>
        <c:overlap val="-27"/>
        <c:axId val="78668160"/>
        <c:axId val="78966784"/>
      </c:barChart>
      <c:catAx>
        <c:axId val="786681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78966784"/>
        <c:crosses val="autoZero"/>
        <c:auto val="1"/>
        <c:lblAlgn val="ctr"/>
        <c:lblOffset val="100"/>
      </c:catAx>
      <c:valAx>
        <c:axId val="78966784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7866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Ventas Totales (Millones de USD)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'Tabla Ventas'!$C$25</c:f>
              <c:strCache>
                <c:ptCount val="1"/>
                <c:pt idx="0">
                  <c:v>Ventas 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'Tabla Ventas'!$A$10:$A$17</c:f>
              <c:numCache>
                <c:formatCode>General</c:formatCode>
                <c:ptCount val="8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</c:numCache>
            </c:numRef>
          </c:cat>
          <c:val>
            <c:numRef>
              <c:f>'Tabla Ventas'!$C$26:$C$33</c:f>
              <c:numCache>
                <c:formatCode>_ * #,##0_ ;_ * \-#,##0_ ;_ * "-"??_ ;_ @_ </c:formatCode>
                <c:ptCount val="8"/>
                <c:pt idx="0">
                  <c:v>46012.313973984383</c:v>
                </c:pt>
                <c:pt idx="1">
                  <c:v>46689.255960175775</c:v>
                </c:pt>
                <c:pt idx="2">
                  <c:v>50187.339182691248</c:v>
                </c:pt>
                <c:pt idx="3">
                  <c:v>57305.405738128422</c:v>
                </c:pt>
                <c:pt idx="4">
                  <c:v>62791.799474398933</c:v>
                </c:pt>
                <c:pt idx="5">
                  <c:v>66968.274629343752</c:v>
                </c:pt>
                <c:pt idx="6">
                  <c:v>71908.77714606261</c:v>
                </c:pt>
                <c:pt idx="7">
                  <c:v>64695.006644987108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E5-493D-9F34-4A5CD421D4FB}"/>
            </c:ext>
          </c:extLst>
        </c:ser>
        <c:dLbls/>
        <c:gapWidth val="50"/>
        <c:overlap val="-27"/>
        <c:axId val="90468352"/>
        <c:axId val="90469888"/>
      </c:barChart>
      <c:catAx>
        <c:axId val="904683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0469888"/>
        <c:crosses val="autoZero"/>
        <c:auto val="1"/>
        <c:lblAlgn val="ctr"/>
        <c:lblOffset val="100"/>
      </c:catAx>
      <c:valAx>
        <c:axId val="90469888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9046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Exportaciones (Millones de USD)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3.0555555555555558E-2"/>
          <c:y val="0.16245370370370368"/>
          <c:w val="0.93888888888888899"/>
          <c:h val="0.69979912510936149"/>
        </c:manualLayout>
      </c:layout>
      <c:barChart>
        <c:barDir val="col"/>
        <c:grouping val="clustered"/>
        <c:ser>
          <c:idx val="0"/>
          <c:order val="0"/>
          <c:tx>
            <c:strRef>
              <c:f>'Tabla Exportaciones'!$C$25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'Tabla Exportaciones'!$A$10:$A$17</c:f>
              <c:numCache>
                <c:formatCode>General</c:formatCode>
                <c:ptCount val="8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</c:numCache>
            </c:numRef>
          </c:cat>
          <c:val>
            <c:numRef>
              <c:f>'Tabla Exportaciones'!$C$26:$C$33</c:f>
              <c:numCache>
                <c:formatCode>_ * #,##0_ ;_ * \-#,##0_ ;_ * "-"??_ ;_ @_ </c:formatCode>
                <c:ptCount val="8"/>
                <c:pt idx="0">
                  <c:v>9631.0895339999988</c:v>
                </c:pt>
                <c:pt idx="1">
                  <c:v>6484.6136704375012</c:v>
                </c:pt>
                <c:pt idx="2">
                  <c:v>2684.7179426015628</c:v>
                </c:pt>
                <c:pt idx="3">
                  <c:v>2656.7390497468868</c:v>
                </c:pt>
                <c:pt idx="4">
                  <c:v>2336.1279874874567</c:v>
                </c:pt>
                <c:pt idx="5">
                  <c:v>2590.1088644304118</c:v>
                </c:pt>
                <c:pt idx="6">
                  <c:v>8129.6227744473636</c:v>
                </c:pt>
                <c:pt idx="7">
                  <c:v>7110.0708206405006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BE3-4E07-AB7B-D899D9F8DA38}"/>
            </c:ext>
          </c:extLst>
        </c:ser>
        <c:dLbls/>
        <c:gapWidth val="50"/>
        <c:overlap val="-27"/>
        <c:axId val="90700032"/>
        <c:axId val="90703360"/>
      </c:barChart>
      <c:catAx>
        <c:axId val="907000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0703360"/>
        <c:crosses val="autoZero"/>
        <c:auto val="1"/>
        <c:lblAlgn val="ctr"/>
        <c:lblOffset val="100"/>
      </c:catAx>
      <c:valAx>
        <c:axId val="90703360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9070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220A0-5AD7-4712-8A4B-DB75DD50C8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258A1E84-461F-4282-B39F-B6C062291C35}">
      <dgm:prSet phldrT="[Texto]" custT="1"/>
      <dgm:spPr/>
      <dgm:t>
        <a:bodyPr/>
        <a:lstStyle/>
        <a:p>
          <a:r>
            <a:rPr lang="es-EC" sz="2800" b="0" dirty="0" smtClean="0">
              <a:solidFill>
                <a:schemeClr val="bg1"/>
              </a:solidFill>
              <a:latin typeface="+mn-lt"/>
            </a:rPr>
            <a:t>Cifras Pichincha</a:t>
          </a:r>
          <a:endParaRPr lang="es-EC" sz="2800" b="0" dirty="0">
            <a:solidFill>
              <a:schemeClr val="bg1"/>
            </a:solidFill>
            <a:latin typeface="+mn-lt"/>
          </a:endParaRPr>
        </a:p>
      </dgm:t>
    </dgm:pt>
    <dgm:pt modelId="{802B1025-C6DD-4FB0-857E-1C8D66B71F18}" type="parTrans" cxnId="{08707015-4ED2-44F8-A0DE-CA3B409A7F70}">
      <dgm:prSet/>
      <dgm:spPr/>
      <dgm:t>
        <a:bodyPr/>
        <a:lstStyle/>
        <a:p>
          <a:endParaRPr lang="es-EC" sz="2800" b="0">
            <a:solidFill>
              <a:schemeClr val="bg1"/>
            </a:solidFill>
            <a:latin typeface="+mn-lt"/>
          </a:endParaRPr>
        </a:p>
      </dgm:t>
    </dgm:pt>
    <dgm:pt modelId="{2E5B1837-788E-4A7A-A04E-5FAEDA2928E6}" type="sibTrans" cxnId="{08707015-4ED2-44F8-A0DE-CA3B409A7F70}">
      <dgm:prSet/>
      <dgm:spPr/>
      <dgm:t>
        <a:bodyPr/>
        <a:lstStyle/>
        <a:p>
          <a:endParaRPr lang="es-EC" sz="2800" b="0">
            <a:solidFill>
              <a:schemeClr val="bg1"/>
            </a:solidFill>
            <a:latin typeface="+mn-lt"/>
          </a:endParaRPr>
        </a:p>
      </dgm:t>
    </dgm:pt>
    <dgm:pt modelId="{FD5C53DA-005D-4FCB-AC5C-4113338DFD94}">
      <dgm:prSet phldrT="[Texto]" custT="1"/>
      <dgm:spPr/>
      <dgm:t>
        <a:bodyPr/>
        <a:lstStyle/>
        <a:p>
          <a:r>
            <a:rPr lang="es-MX" sz="2800" b="0" dirty="0" smtClean="0">
              <a:solidFill>
                <a:schemeClr val="bg1"/>
              </a:solidFill>
              <a:latin typeface="+mn-lt"/>
            </a:rPr>
            <a:t>Evolución cifras Pichincha</a:t>
          </a:r>
          <a:endParaRPr lang="es-EC" sz="2800" b="0" dirty="0">
            <a:solidFill>
              <a:schemeClr val="bg1"/>
            </a:solidFill>
            <a:latin typeface="+mn-lt"/>
          </a:endParaRPr>
        </a:p>
      </dgm:t>
    </dgm:pt>
    <dgm:pt modelId="{897691E7-E547-46C4-BC25-3E5740EA7EB1}" type="parTrans" cxnId="{D7DB2D34-7E45-4CB0-B9D2-B12BE3D3D2EC}">
      <dgm:prSet/>
      <dgm:spPr/>
      <dgm:t>
        <a:bodyPr/>
        <a:lstStyle/>
        <a:p>
          <a:endParaRPr lang="es-EC" sz="2800" b="0">
            <a:solidFill>
              <a:schemeClr val="bg1"/>
            </a:solidFill>
            <a:latin typeface="+mn-lt"/>
          </a:endParaRPr>
        </a:p>
      </dgm:t>
    </dgm:pt>
    <dgm:pt modelId="{3ADAF6D8-5A5D-4273-A369-B57C0A4E60EF}" type="sibTrans" cxnId="{D7DB2D34-7E45-4CB0-B9D2-B12BE3D3D2EC}">
      <dgm:prSet/>
      <dgm:spPr/>
      <dgm:t>
        <a:bodyPr/>
        <a:lstStyle/>
        <a:p>
          <a:endParaRPr lang="es-EC" sz="2800" b="0">
            <a:solidFill>
              <a:schemeClr val="bg1"/>
            </a:solidFill>
            <a:latin typeface="+mn-lt"/>
          </a:endParaRPr>
        </a:p>
      </dgm:t>
    </dgm:pt>
    <dgm:pt modelId="{A12F3088-7DD7-482D-B8ED-3BF9EF7C7471}">
      <dgm:prSet phldrT="[Texto]" custT="1"/>
      <dgm:spPr/>
      <dgm:t>
        <a:bodyPr/>
        <a:lstStyle/>
        <a:p>
          <a:r>
            <a:rPr lang="es-MX" sz="2800" b="0" dirty="0" smtClean="0">
              <a:solidFill>
                <a:schemeClr val="bg1"/>
              </a:solidFill>
              <a:latin typeface="+mn-lt"/>
            </a:rPr>
            <a:t>Ventas totales por actividad económica Pichincha</a:t>
          </a:r>
          <a:endParaRPr lang="es-EC" sz="2800" b="0" dirty="0">
            <a:solidFill>
              <a:schemeClr val="bg1"/>
            </a:solidFill>
            <a:latin typeface="+mn-lt"/>
          </a:endParaRPr>
        </a:p>
      </dgm:t>
    </dgm:pt>
    <dgm:pt modelId="{93CD072D-211B-4344-9C1C-D756E69EE6D8}" type="parTrans" cxnId="{A63D104D-BA2C-405E-95F9-48BE4921D6BA}">
      <dgm:prSet/>
      <dgm:spPr/>
      <dgm:t>
        <a:bodyPr/>
        <a:lstStyle/>
        <a:p>
          <a:endParaRPr lang="es-EC" sz="2800" b="0">
            <a:solidFill>
              <a:schemeClr val="bg1"/>
            </a:solidFill>
            <a:latin typeface="+mn-lt"/>
          </a:endParaRPr>
        </a:p>
      </dgm:t>
    </dgm:pt>
    <dgm:pt modelId="{76F1D4E6-7A95-4137-9115-C4233F1462EF}" type="sibTrans" cxnId="{A63D104D-BA2C-405E-95F9-48BE4921D6BA}">
      <dgm:prSet/>
      <dgm:spPr/>
      <dgm:t>
        <a:bodyPr/>
        <a:lstStyle/>
        <a:p>
          <a:endParaRPr lang="es-EC" sz="2800" b="0">
            <a:solidFill>
              <a:schemeClr val="bg1"/>
            </a:solidFill>
            <a:latin typeface="+mn-lt"/>
          </a:endParaRPr>
        </a:p>
      </dgm:t>
    </dgm:pt>
    <dgm:pt modelId="{38324EE7-DD45-4667-BF80-7DEDDABD4788}">
      <dgm:prSet phldrT="[Texto]" custT="1"/>
      <dgm:spPr/>
      <dgm:t>
        <a:bodyPr/>
        <a:lstStyle/>
        <a:p>
          <a:r>
            <a:rPr lang="es-MX" sz="2800" b="0" dirty="0" smtClean="0">
              <a:solidFill>
                <a:schemeClr val="bg1"/>
              </a:solidFill>
              <a:latin typeface="+mn-lt"/>
            </a:rPr>
            <a:t>Vocaciones productivas Pichincha</a:t>
          </a:r>
          <a:endParaRPr lang="es-EC" sz="2800" b="0" dirty="0">
            <a:solidFill>
              <a:schemeClr val="bg1"/>
            </a:solidFill>
            <a:latin typeface="+mn-lt"/>
          </a:endParaRPr>
        </a:p>
      </dgm:t>
    </dgm:pt>
    <dgm:pt modelId="{8DC921BA-9E4A-473A-A389-BE471F20E3D0}" type="parTrans" cxnId="{BCB556FB-5132-457A-8E4C-51C26149653D}">
      <dgm:prSet/>
      <dgm:spPr/>
      <dgm:t>
        <a:bodyPr/>
        <a:lstStyle/>
        <a:p>
          <a:endParaRPr lang="es-EC" sz="2800" b="0">
            <a:solidFill>
              <a:schemeClr val="bg1"/>
            </a:solidFill>
            <a:latin typeface="+mn-lt"/>
          </a:endParaRPr>
        </a:p>
      </dgm:t>
    </dgm:pt>
    <dgm:pt modelId="{190AD6F0-4ED4-4FA2-AB42-8D7A50D632DF}" type="sibTrans" cxnId="{BCB556FB-5132-457A-8E4C-51C26149653D}">
      <dgm:prSet/>
      <dgm:spPr/>
      <dgm:t>
        <a:bodyPr/>
        <a:lstStyle/>
        <a:p>
          <a:endParaRPr lang="es-EC" sz="2800" b="0">
            <a:solidFill>
              <a:schemeClr val="bg1"/>
            </a:solidFill>
            <a:latin typeface="+mn-lt"/>
          </a:endParaRPr>
        </a:p>
      </dgm:t>
    </dgm:pt>
    <dgm:pt modelId="{8D7286F3-62B2-44DC-B88F-C3C75F6D43BC}" type="pres">
      <dgm:prSet presAssocID="{6DD220A0-5AD7-4712-8A4B-DB75DD50C8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B713F2ED-F137-40C2-A377-651C2B9D3ED6}" type="pres">
      <dgm:prSet presAssocID="{6DD220A0-5AD7-4712-8A4B-DB75DD50C8C3}" presName="Name1" presStyleCnt="0"/>
      <dgm:spPr/>
    </dgm:pt>
    <dgm:pt modelId="{9E38DCDE-0BCE-42F7-8D0D-DA4C37D0E6B5}" type="pres">
      <dgm:prSet presAssocID="{6DD220A0-5AD7-4712-8A4B-DB75DD50C8C3}" presName="cycle" presStyleCnt="0"/>
      <dgm:spPr/>
    </dgm:pt>
    <dgm:pt modelId="{023A5525-08FD-4C6E-A508-B1409B9852DC}" type="pres">
      <dgm:prSet presAssocID="{6DD220A0-5AD7-4712-8A4B-DB75DD50C8C3}" presName="srcNode" presStyleLbl="node1" presStyleIdx="0" presStyleCnt="4"/>
      <dgm:spPr/>
    </dgm:pt>
    <dgm:pt modelId="{4B171726-F532-43F9-8550-F0F9E8329CD1}" type="pres">
      <dgm:prSet presAssocID="{6DD220A0-5AD7-4712-8A4B-DB75DD50C8C3}" presName="conn" presStyleLbl="parChTrans1D2" presStyleIdx="0" presStyleCnt="1"/>
      <dgm:spPr/>
      <dgm:t>
        <a:bodyPr/>
        <a:lstStyle/>
        <a:p>
          <a:endParaRPr lang="es-ES"/>
        </a:p>
      </dgm:t>
    </dgm:pt>
    <dgm:pt modelId="{1F777180-B390-4480-9D5A-FEEFE797F6B9}" type="pres">
      <dgm:prSet presAssocID="{6DD220A0-5AD7-4712-8A4B-DB75DD50C8C3}" presName="extraNode" presStyleLbl="node1" presStyleIdx="0" presStyleCnt="4"/>
      <dgm:spPr/>
    </dgm:pt>
    <dgm:pt modelId="{4E27A4DC-9FCD-419D-9B9E-DF2E809A2142}" type="pres">
      <dgm:prSet presAssocID="{6DD220A0-5AD7-4712-8A4B-DB75DD50C8C3}" presName="dstNode" presStyleLbl="node1" presStyleIdx="0" presStyleCnt="4"/>
      <dgm:spPr/>
    </dgm:pt>
    <dgm:pt modelId="{0C15691E-D368-4B06-8B9F-022FE0120994}" type="pres">
      <dgm:prSet presAssocID="{258A1E84-461F-4282-B39F-B6C062291C3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B463DFB-239C-49C0-8E09-C6D78F9565B1}" type="pres">
      <dgm:prSet presAssocID="{258A1E84-461F-4282-B39F-B6C062291C35}" presName="accent_1" presStyleCnt="0"/>
      <dgm:spPr/>
    </dgm:pt>
    <dgm:pt modelId="{3968FE75-27D1-41CD-AD87-1B3533070BBB}" type="pres">
      <dgm:prSet presAssocID="{258A1E84-461F-4282-B39F-B6C062291C35}" presName="accentRepeatNode" presStyleLbl="solidFgAcc1" presStyleIdx="0" presStyleCnt="4"/>
      <dgm:spPr/>
    </dgm:pt>
    <dgm:pt modelId="{598985E4-97D1-45C9-86AB-6D2F949703FC}" type="pres">
      <dgm:prSet presAssocID="{FD5C53DA-005D-4FCB-AC5C-4113338DFD9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F708340-D133-4FCA-BD9B-747D0709D953}" type="pres">
      <dgm:prSet presAssocID="{FD5C53DA-005D-4FCB-AC5C-4113338DFD94}" presName="accent_2" presStyleCnt="0"/>
      <dgm:spPr/>
    </dgm:pt>
    <dgm:pt modelId="{95181D9D-C93C-463C-B77E-4A967D83FFCD}" type="pres">
      <dgm:prSet presAssocID="{FD5C53DA-005D-4FCB-AC5C-4113338DFD94}" presName="accentRepeatNode" presStyleLbl="solidFgAcc1" presStyleIdx="1" presStyleCnt="4"/>
      <dgm:spPr/>
    </dgm:pt>
    <dgm:pt modelId="{B40DF7D9-4A97-45BC-9C66-4AADE5FBA60F}" type="pres">
      <dgm:prSet presAssocID="{A12F3088-7DD7-482D-B8ED-3BF9EF7C747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E5D473F-C044-4CEF-A3D7-13DB190FF53B}" type="pres">
      <dgm:prSet presAssocID="{A12F3088-7DD7-482D-B8ED-3BF9EF7C7471}" presName="accent_3" presStyleCnt="0"/>
      <dgm:spPr/>
    </dgm:pt>
    <dgm:pt modelId="{F03C859E-7E09-4E11-AE94-7D5AC8405AB3}" type="pres">
      <dgm:prSet presAssocID="{A12F3088-7DD7-482D-B8ED-3BF9EF7C7471}" presName="accentRepeatNode" presStyleLbl="solidFgAcc1" presStyleIdx="2" presStyleCnt="4"/>
      <dgm:spPr/>
    </dgm:pt>
    <dgm:pt modelId="{A690AA10-9F17-46FB-A4D1-47A13CA30279}" type="pres">
      <dgm:prSet presAssocID="{38324EE7-DD45-4667-BF80-7DEDDABD478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40343BF-2E5A-47BC-B72B-F298A28DC009}" type="pres">
      <dgm:prSet presAssocID="{38324EE7-DD45-4667-BF80-7DEDDABD4788}" presName="accent_4" presStyleCnt="0"/>
      <dgm:spPr/>
    </dgm:pt>
    <dgm:pt modelId="{06F65875-A1D0-488F-9D1C-69C7301A0CE0}" type="pres">
      <dgm:prSet presAssocID="{38324EE7-DD45-4667-BF80-7DEDDABD4788}" presName="accentRepeatNode" presStyleLbl="solidFgAcc1" presStyleIdx="3" presStyleCnt="4"/>
      <dgm:spPr/>
    </dgm:pt>
  </dgm:ptLst>
  <dgm:cxnLst>
    <dgm:cxn modelId="{08707015-4ED2-44F8-A0DE-CA3B409A7F70}" srcId="{6DD220A0-5AD7-4712-8A4B-DB75DD50C8C3}" destId="{258A1E84-461F-4282-B39F-B6C062291C35}" srcOrd="0" destOrd="0" parTransId="{802B1025-C6DD-4FB0-857E-1C8D66B71F18}" sibTransId="{2E5B1837-788E-4A7A-A04E-5FAEDA2928E6}"/>
    <dgm:cxn modelId="{D7DB2D34-7E45-4CB0-B9D2-B12BE3D3D2EC}" srcId="{6DD220A0-5AD7-4712-8A4B-DB75DD50C8C3}" destId="{FD5C53DA-005D-4FCB-AC5C-4113338DFD94}" srcOrd="1" destOrd="0" parTransId="{897691E7-E547-46C4-BC25-3E5740EA7EB1}" sibTransId="{3ADAF6D8-5A5D-4273-A369-B57C0A4E60EF}"/>
    <dgm:cxn modelId="{A63D104D-BA2C-405E-95F9-48BE4921D6BA}" srcId="{6DD220A0-5AD7-4712-8A4B-DB75DD50C8C3}" destId="{A12F3088-7DD7-482D-B8ED-3BF9EF7C7471}" srcOrd="2" destOrd="0" parTransId="{93CD072D-211B-4344-9C1C-D756E69EE6D8}" sibTransId="{76F1D4E6-7A95-4137-9115-C4233F1462EF}"/>
    <dgm:cxn modelId="{4DFE6370-8590-4A11-9655-894C1C90B992}" type="presOf" srcId="{2E5B1837-788E-4A7A-A04E-5FAEDA2928E6}" destId="{4B171726-F532-43F9-8550-F0F9E8329CD1}" srcOrd="0" destOrd="0" presId="urn:microsoft.com/office/officeart/2008/layout/VerticalCurvedList"/>
    <dgm:cxn modelId="{43D7EBC6-4E62-4222-B26A-05D57CD7D840}" type="presOf" srcId="{6DD220A0-5AD7-4712-8A4B-DB75DD50C8C3}" destId="{8D7286F3-62B2-44DC-B88F-C3C75F6D43BC}" srcOrd="0" destOrd="0" presId="urn:microsoft.com/office/officeart/2008/layout/VerticalCurvedList"/>
    <dgm:cxn modelId="{BE61BE6C-7693-44C2-BEA5-6C0F787ED5DF}" type="presOf" srcId="{FD5C53DA-005D-4FCB-AC5C-4113338DFD94}" destId="{598985E4-97D1-45C9-86AB-6D2F949703FC}" srcOrd="0" destOrd="0" presId="urn:microsoft.com/office/officeart/2008/layout/VerticalCurvedList"/>
    <dgm:cxn modelId="{F7A07261-6D24-481A-BE03-E6072A1A5912}" type="presOf" srcId="{38324EE7-DD45-4667-BF80-7DEDDABD4788}" destId="{A690AA10-9F17-46FB-A4D1-47A13CA30279}" srcOrd="0" destOrd="0" presId="urn:microsoft.com/office/officeart/2008/layout/VerticalCurvedList"/>
    <dgm:cxn modelId="{0F619487-C7FC-45E3-8DB1-454D0DC7A931}" type="presOf" srcId="{A12F3088-7DD7-482D-B8ED-3BF9EF7C7471}" destId="{B40DF7D9-4A97-45BC-9C66-4AADE5FBA60F}" srcOrd="0" destOrd="0" presId="urn:microsoft.com/office/officeart/2008/layout/VerticalCurvedList"/>
    <dgm:cxn modelId="{FF42FDC1-28B0-433C-BFAA-5BA43B7A4A46}" type="presOf" srcId="{258A1E84-461F-4282-B39F-B6C062291C35}" destId="{0C15691E-D368-4B06-8B9F-022FE0120994}" srcOrd="0" destOrd="0" presId="urn:microsoft.com/office/officeart/2008/layout/VerticalCurvedList"/>
    <dgm:cxn modelId="{BCB556FB-5132-457A-8E4C-51C26149653D}" srcId="{6DD220A0-5AD7-4712-8A4B-DB75DD50C8C3}" destId="{38324EE7-DD45-4667-BF80-7DEDDABD4788}" srcOrd="3" destOrd="0" parTransId="{8DC921BA-9E4A-473A-A389-BE471F20E3D0}" sibTransId="{190AD6F0-4ED4-4FA2-AB42-8D7A50D632DF}"/>
    <dgm:cxn modelId="{30AB58B3-74BB-49AF-B802-9AF17540CB3B}" type="presParOf" srcId="{8D7286F3-62B2-44DC-B88F-C3C75F6D43BC}" destId="{B713F2ED-F137-40C2-A377-651C2B9D3ED6}" srcOrd="0" destOrd="0" presId="urn:microsoft.com/office/officeart/2008/layout/VerticalCurvedList"/>
    <dgm:cxn modelId="{CECF49EF-AAE7-4417-AE73-784DF5292346}" type="presParOf" srcId="{B713F2ED-F137-40C2-A377-651C2B9D3ED6}" destId="{9E38DCDE-0BCE-42F7-8D0D-DA4C37D0E6B5}" srcOrd="0" destOrd="0" presId="urn:microsoft.com/office/officeart/2008/layout/VerticalCurvedList"/>
    <dgm:cxn modelId="{711B2C8C-C86E-4B93-B245-67E4D60D7DE1}" type="presParOf" srcId="{9E38DCDE-0BCE-42F7-8D0D-DA4C37D0E6B5}" destId="{023A5525-08FD-4C6E-A508-B1409B9852DC}" srcOrd="0" destOrd="0" presId="urn:microsoft.com/office/officeart/2008/layout/VerticalCurvedList"/>
    <dgm:cxn modelId="{A963389D-F134-48D3-9750-DF6DCA4A354F}" type="presParOf" srcId="{9E38DCDE-0BCE-42F7-8D0D-DA4C37D0E6B5}" destId="{4B171726-F532-43F9-8550-F0F9E8329CD1}" srcOrd="1" destOrd="0" presId="urn:microsoft.com/office/officeart/2008/layout/VerticalCurvedList"/>
    <dgm:cxn modelId="{2F33AE17-4160-4EC4-9F31-84CD1B0D69F9}" type="presParOf" srcId="{9E38DCDE-0BCE-42F7-8D0D-DA4C37D0E6B5}" destId="{1F777180-B390-4480-9D5A-FEEFE797F6B9}" srcOrd="2" destOrd="0" presId="urn:microsoft.com/office/officeart/2008/layout/VerticalCurvedList"/>
    <dgm:cxn modelId="{F2829D22-55DA-49EC-AC6D-D59925EC4B83}" type="presParOf" srcId="{9E38DCDE-0BCE-42F7-8D0D-DA4C37D0E6B5}" destId="{4E27A4DC-9FCD-419D-9B9E-DF2E809A2142}" srcOrd="3" destOrd="0" presId="urn:microsoft.com/office/officeart/2008/layout/VerticalCurvedList"/>
    <dgm:cxn modelId="{38406E39-4361-4465-89DD-CA2E2C276278}" type="presParOf" srcId="{B713F2ED-F137-40C2-A377-651C2B9D3ED6}" destId="{0C15691E-D368-4B06-8B9F-022FE0120994}" srcOrd="1" destOrd="0" presId="urn:microsoft.com/office/officeart/2008/layout/VerticalCurvedList"/>
    <dgm:cxn modelId="{13A806CD-8A42-453E-B444-6D96D0AFD9B8}" type="presParOf" srcId="{B713F2ED-F137-40C2-A377-651C2B9D3ED6}" destId="{AB463DFB-239C-49C0-8E09-C6D78F9565B1}" srcOrd="2" destOrd="0" presId="urn:microsoft.com/office/officeart/2008/layout/VerticalCurvedList"/>
    <dgm:cxn modelId="{DB1D9F63-552E-4535-BFA4-1960EC7ACB9C}" type="presParOf" srcId="{AB463DFB-239C-49C0-8E09-C6D78F9565B1}" destId="{3968FE75-27D1-41CD-AD87-1B3533070BBB}" srcOrd="0" destOrd="0" presId="urn:microsoft.com/office/officeart/2008/layout/VerticalCurvedList"/>
    <dgm:cxn modelId="{5A08BD1F-3E9C-4047-A826-423DB3B9068A}" type="presParOf" srcId="{B713F2ED-F137-40C2-A377-651C2B9D3ED6}" destId="{598985E4-97D1-45C9-86AB-6D2F949703FC}" srcOrd="3" destOrd="0" presId="urn:microsoft.com/office/officeart/2008/layout/VerticalCurvedList"/>
    <dgm:cxn modelId="{AAD1D192-CDFF-4BCD-9467-FC7466AB075A}" type="presParOf" srcId="{B713F2ED-F137-40C2-A377-651C2B9D3ED6}" destId="{6F708340-D133-4FCA-BD9B-747D0709D953}" srcOrd="4" destOrd="0" presId="urn:microsoft.com/office/officeart/2008/layout/VerticalCurvedList"/>
    <dgm:cxn modelId="{331D81D3-7320-4D4F-9662-65C4C7F8552B}" type="presParOf" srcId="{6F708340-D133-4FCA-BD9B-747D0709D953}" destId="{95181D9D-C93C-463C-B77E-4A967D83FFCD}" srcOrd="0" destOrd="0" presId="urn:microsoft.com/office/officeart/2008/layout/VerticalCurvedList"/>
    <dgm:cxn modelId="{6D0405CA-4C09-4569-9DB4-6F2F91767AF1}" type="presParOf" srcId="{B713F2ED-F137-40C2-A377-651C2B9D3ED6}" destId="{B40DF7D9-4A97-45BC-9C66-4AADE5FBA60F}" srcOrd="5" destOrd="0" presId="urn:microsoft.com/office/officeart/2008/layout/VerticalCurvedList"/>
    <dgm:cxn modelId="{05D9E00E-0C15-47D4-AFC6-B7AFE2035605}" type="presParOf" srcId="{B713F2ED-F137-40C2-A377-651C2B9D3ED6}" destId="{CE5D473F-C044-4CEF-A3D7-13DB190FF53B}" srcOrd="6" destOrd="0" presId="urn:microsoft.com/office/officeart/2008/layout/VerticalCurvedList"/>
    <dgm:cxn modelId="{EDEB06D5-0D19-4847-BA54-3BB2E30CE482}" type="presParOf" srcId="{CE5D473F-C044-4CEF-A3D7-13DB190FF53B}" destId="{F03C859E-7E09-4E11-AE94-7D5AC8405AB3}" srcOrd="0" destOrd="0" presId="urn:microsoft.com/office/officeart/2008/layout/VerticalCurvedList"/>
    <dgm:cxn modelId="{94C5A0EB-7C94-4C68-97ED-4E6CC6B473EC}" type="presParOf" srcId="{B713F2ED-F137-40C2-A377-651C2B9D3ED6}" destId="{A690AA10-9F17-46FB-A4D1-47A13CA30279}" srcOrd="7" destOrd="0" presId="urn:microsoft.com/office/officeart/2008/layout/VerticalCurvedList"/>
    <dgm:cxn modelId="{165594B5-B4D7-4317-BAEB-EA0F165F9435}" type="presParOf" srcId="{B713F2ED-F137-40C2-A377-651C2B9D3ED6}" destId="{940343BF-2E5A-47BC-B72B-F298A28DC009}" srcOrd="8" destOrd="0" presId="urn:microsoft.com/office/officeart/2008/layout/VerticalCurvedList"/>
    <dgm:cxn modelId="{4967BEB7-B660-4B16-8D42-E106589C18B2}" type="presParOf" srcId="{940343BF-2E5A-47BC-B72B-F298A28DC009}" destId="{06F65875-A1D0-488F-9D1C-69C7301A0C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400" b="1" dirty="0" smtClean="0">
              <a:latin typeface="Calibri" panose="020F0502020204030204" pitchFamily="34" charset="0"/>
              <a:cs typeface="Calibri" panose="020F0502020204030204" pitchFamily="34" charset="0"/>
            </a:rPr>
            <a:t>25,6% </a:t>
          </a:r>
          <a:r>
            <a:rPr lang="es-ES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3F6F9E00-C29E-40C9-8E70-58DD69F90C74}" type="presOf" srcId="{3A138B45-7C33-4520-A2E8-BA878125E028}" destId="{26BDF6D4-2587-4BA7-A768-DB47324BAB29}" srcOrd="0" destOrd="0" presId="urn:microsoft.com/office/officeart/2005/8/layout/process1"/>
    <dgm:cxn modelId="{37D65DE4-CDEB-4CB5-92B3-A2E2F96D9342}" type="presOf" srcId="{852A51F9-F1CD-4B77-B090-5D3EB08E6712}" destId="{0522926B-84BF-49A8-A0E3-8DA2C01762A8}" srcOrd="0" destOrd="0" presId="urn:microsoft.com/office/officeart/2005/8/layout/process1"/>
    <dgm:cxn modelId="{C71B6D75-BABC-49DB-8E38-137077CF3E37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FFDAAC-A6C3-4519-87A1-A7C1BC66547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B47CFD1-33EA-4920-9656-252D1E5C8B93}">
      <dgm:prSet phldrT="[Texto]" custT="1"/>
      <dgm:spPr>
        <a:ln w="3175">
          <a:noFill/>
        </a:ln>
      </dgm:spPr>
      <dgm:t>
        <a:bodyPr/>
        <a:lstStyle/>
        <a:p>
          <a:r>
            <a:rPr lang="es-ES" sz="3000" dirty="0" smtClean="0">
              <a:latin typeface="Calibri" panose="020F0502020204030204" pitchFamily="34" charset="0"/>
              <a:cs typeface="Calibri" panose="020F0502020204030204" pitchFamily="34" charset="0"/>
            </a:rPr>
            <a:t>USD 25.270 </a:t>
          </a:r>
          <a:r>
            <a:rPr lang="es-EC" sz="3000" dirty="0" smtClean="0"/>
            <a:t>millones</a:t>
          </a:r>
          <a:endParaRPr lang="es-ES" sz="3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A63B03-6E74-4F63-A335-6DAB5F2A06A4}" type="par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86C8A9-3C24-493C-A528-96C890220474}" type="sib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39589B-1078-4FD7-B24F-108C396203B2}" type="pres">
      <dgm:prSet presAssocID="{7CFFDAAC-A6C3-4519-87A1-A7C1BC665476}" presName="Name0" presStyleCnt="0">
        <dgm:presLayoutVars>
          <dgm:dir/>
          <dgm:animLvl val="lvl"/>
          <dgm:resizeHandles val="exact"/>
        </dgm:presLayoutVars>
      </dgm:prSet>
      <dgm:spPr/>
    </dgm:pt>
    <dgm:pt modelId="{0400974C-6FF2-426E-93DD-951CF2D93F26}" type="pres">
      <dgm:prSet presAssocID="{7B47CFD1-33EA-4920-9656-252D1E5C8B93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1A858EF-BCEC-409E-B580-2FECAAA40FA5}" type="presOf" srcId="{7B47CFD1-33EA-4920-9656-252D1E5C8B93}" destId="{0400974C-6FF2-426E-93DD-951CF2D93F26}" srcOrd="0" destOrd="0" presId="urn:microsoft.com/office/officeart/2005/8/layout/chevron1"/>
    <dgm:cxn modelId="{F3756456-7B00-474F-9E42-780E6340E864}" srcId="{7CFFDAAC-A6C3-4519-87A1-A7C1BC665476}" destId="{7B47CFD1-33EA-4920-9656-252D1E5C8B93}" srcOrd="0" destOrd="0" parTransId="{DFA63B03-6E74-4F63-A335-6DAB5F2A06A4}" sibTransId="{7386C8A9-3C24-493C-A528-96C890220474}"/>
    <dgm:cxn modelId="{ECA04C23-ED0F-44C7-8556-DBAA5C3864DD}" type="presOf" srcId="{7CFFDAAC-A6C3-4519-87A1-A7C1BC665476}" destId="{D739589B-1078-4FD7-B24F-108C396203B2}" srcOrd="0" destOrd="0" presId="urn:microsoft.com/office/officeart/2005/8/layout/chevron1"/>
    <dgm:cxn modelId="{B0CD258E-99D8-4DD9-86DA-00E9CD9FAD92}" type="presParOf" srcId="{D739589B-1078-4FD7-B24F-108C396203B2}" destId="{0400974C-6FF2-426E-93DD-951CF2D93F26}" srcOrd="0" destOrd="0" presId="urn:microsoft.com/office/officeart/2005/8/layout/chevron1"/>
  </dgm:cxnLst>
  <dgm:bg/>
  <dgm:whole>
    <a:ln w="3175"/>
  </dgm:whole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3000" b="0" dirty="0" smtClean="0">
              <a:latin typeface="Calibri" panose="020F0502020204030204" pitchFamily="34" charset="0"/>
              <a:cs typeface="Calibri" panose="020F0502020204030204" pitchFamily="34" charset="0"/>
            </a:rPr>
            <a:t>201.168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LinFactNeighborX="-22633" custLinFactNeighborY="-26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3F6F9E00-C29E-40C9-8E70-58DD69F90C74}" type="presOf" srcId="{3A138B45-7C33-4520-A2E8-BA878125E028}" destId="{26BDF6D4-2587-4BA7-A768-DB47324BAB29}" srcOrd="0" destOrd="0" presId="urn:microsoft.com/office/officeart/2005/8/layout/process1"/>
    <dgm:cxn modelId="{37D65DE4-CDEB-4CB5-92B3-A2E2F96D9342}" type="presOf" srcId="{852A51F9-F1CD-4B77-B090-5D3EB08E6712}" destId="{0522926B-84BF-49A8-A0E3-8DA2C01762A8}" srcOrd="0" destOrd="0" presId="urn:microsoft.com/office/officeart/2005/8/layout/process1"/>
    <dgm:cxn modelId="{C71B6D75-BABC-49DB-8E38-137077CF3E37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400" b="1" dirty="0" smtClean="0">
              <a:latin typeface="Calibri" panose="020F0502020204030204" pitchFamily="34" charset="0"/>
              <a:cs typeface="Calibri" panose="020F0502020204030204" pitchFamily="34" charset="0"/>
            </a:rPr>
            <a:t>23,6%</a:t>
          </a:r>
          <a:r>
            <a:rPr lang="es-ES" sz="2400" b="0" dirty="0" smtClean="0">
              <a:latin typeface="Calibri" panose="020F0502020204030204" pitchFamily="34" charset="0"/>
              <a:cs typeface="Calibri" panose="020F0502020204030204" pitchFamily="34" charset="0"/>
            </a:rPr>
            <a:t> del total nacional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24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24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3F6F9E00-C29E-40C9-8E70-58DD69F90C74}" type="presOf" srcId="{3A138B45-7C33-4520-A2E8-BA878125E028}" destId="{26BDF6D4-2587-4BA7-A768-DB47324BAB29}" srcOrd="0" destOrd="0" presId="urn:microsoft.com/office/officeart/2005/8/layout/process1"/>
    <dgm:cxn modelId="{37D65DE4-CDEB-4CB5-92B3-A2E2F96D9342}" type="presOf" srcId="{852A51F9-F1CD-4B77-B090-5D3EB08E6712}" destId="{0522926B-84BF-49A8-A0E3-8DA2C01762A8}" srcOrd="0" destOrd="0" presId="urn:microsoft.com/office/officeart/2005/8/layout/process1"/>
    <dgm:cxn modelId="{C71B6D75-BABC-49DB-8E38-137077CF3E37}" type="presParOf" srcId="{26BDF6D4-2587-4BA7-A768-DB47324BAB29}" destId="{0522926B-84BF-49A8-A0E3-8DA2C01762A8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2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3000" dirty="0" smtClean="0">
              <a:latin typeface="Calibri" panose="020F0502020204030204" pitchFamily="34" charset="0"/>
              <a:cs typeface="Calibri" panose="020F0502020204030204" pitchFamily="34" charset="0"/>
            </a:rPr>
            <a:t>979.008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82432" custLinFactNeighborX="1837" custLinFactNeighborY="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3F6F9E00-C29E-40C9-8E70-58DD69F90C74}" type="presOf" srcId="{3A138B45-7C33-4520-A2E8-BA878125E028}" destId="{26BDF6D4-2587-4BA7-A768-DB47324BAB29}" srcOrd="0" destOrd="0" presId="urn:microsoft.com/office/officeart/2005/8/layout/process1"/>
    <dgm:cxn modelId="{37D65DE4-CDEB-4CB5-92B3-A2E2F96D9342}" type="presOf" srcId="{852A51F9-F1CD-4B77-B090-5D3EB08E6712}" destId="{0522926B-84BF-49A8-A0E3-8DA2C01762A8}" srcOrd="0" destOrd="0" presId="urn:microsoft.com/office/officeart/2005/8/layout/process1"/>
    <dgm:cxn modelId="{C71B6D75-BABC-49DB-8E38-137077CF3E37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71726-F532-43F9-8550-F0F9E8329CD1}">
      <dsp:nvSpPr>
        <dsp:cNvPr id="0" name=""/>
        <dsp:cNvSpPr/>
      </dsp:nvSpPr>
      <dsp:spPr>
        <a:xfrm>
          <a:off x="-5695026" y="-871742"/>
          <a:ext cx="6780357" cy="6780357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5691E-D368-4B06-8B9F-022FE0120994}">
      <dsp:nvSpPr>
        <dsp:cNvPr id="0" name=""/>
        <dsp:cNvSpPr/>
      </dsp:nvSpPr>
      <dsp:spPr>
        <a:xfrm>
          <a:off x="568123" y="387234"/>
          <a:ext cx="10715124" cy="774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0" kern="1200" dirty="0" smtClean="0">
              <a:solidFill>
                <a:schemeClr val="bg1"/>
              </a:solidFill>
              <a:latin typeface="+mn-lt"/>
            </a:rPr>
            <a:t>Cifras Pichincha</a:t>
          </a:r>
          <a:endParaRPr lang="es-EC" sz="2800" b="0" kern="1200" dirty="0">
            <a:solidFill>
              <a:schemeClr val="bg1"/>
            </a:solidFill>
            <a:latin typeface="+mn-lt"/>
          </a:endParaRPr>
        </a:p>
      </dsp:txBody>
      <dsp:txXfrm>
        <a:off x="568123" y="387234"/>
        <a:ext cx="10715124" cy="774872"/>
      </dsp:txXfrm>
    </dsp:sp>
    <dsp:sp modelId="{3968FE75-27D1-41CD-AD87-1B3533070BBB}">
      <dsp:nvSpPr>
        <dsp:cNvPr id="0" name=""/>
        <dsp:cNvSpPr/>
      </dsp:nvSpPr>
      <dsp:spPr>
        <a:xfrm>
          <a:off x="83828" y="290375"/>
          <a:ext cx="968590" cy="968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985E4-97D1-45C9-86AB-6D2F949703FC}">
      <dsp:nvSpPr>
        <dsp:cNvPr id="0" name=""/>
        <dsp:cNvSpPr/>
      </dsp:nvSpPr>
      <dsp:spPr>
        <a:xfrm>
          <a:off x="1012375" y="1549745"/>
          <a:ext cx="10270872" cy="774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0" kern="1200" dirty="0" smtClean="0">
              <a:solidFill>
                <a:schemeClr val="bg1"/>
              </a:solidFill>
              <a:latin typeface="+mn-lt"/>
            </a:rPr>
            <a:t>Evolución cifras Pichincha</a:t>
          </a:r>
          <a:endParaRPr lang="es-EC" sz="2800" b="0" kern="1200" dirty="0">
            <a:solidFill>
              <a:schemeClr val="bg1"/>
            </a:solidFill>
            <a:latin typeface="+mn-lt"/>
          </a:endParaRPr>
        </a:p>
      </dsp:txBody>
      <dsp:txXfrm>
        <a:off x="1012375" y="1549745"/>
        <a:ext cx="10270872" cy="774872"/>
      </dsp:txXfrm>
    </dsp:sp>
    <dsp:sp modelId="{95181D9D-C93C-463C-B77E-4A967D83FFCD}">
      <dsp:nvSpPr>
        <dsp:cNvPr id="0" name=""/>
        <dsp:cNvSpPr/>
      </dsp:nvSpPr>
      <dsp:spPr>
        <a:xfrm>
          <a:off x="528080" y="1452886"/>
          <a:ext cx="968590" cy="968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DF7D9-4A97-45BC-9C66-4AADE5FBA60F}">
      <dsp:nvSpPr>
        <dsp:cNvPr id="0" name=""/>
        <dsp:cNvSpPr/>
      </dsp:nvSpPr>
      <dsp:spPr>
        <a:xfrm>
          <a:off x="1012375" y="2712255"/>
          <a:ext cx="10270872" cy="774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0" kern="1200" dirty="0" smtClean="0">
              <a:solidFill>
                <a:schemeClr val="bg1"/>
              </a:solidFill>
              <a:latin typeface="+mn-lt"/>
            </a:rPr>
            <a:t>Ventas totales por actividad económica Pichincha</a:t>
          </a:r>
          <a:endParaRPr lang="es-EC" sz="2800" b="0" kern="1200" dirty="0">
            <a:solidFill>
              <a:schemeClr val="bg1"/>
            </a:solidFill>
            <a:latin typeface="+mn-lt"/>
          </a:endParaRPr>
        </a:p>
      </dsp:txBody>
      <dsp:txXfrm>
        <a:off x="1012375" y="2712255"/>
        <a:ext cx="10270872" cy="774872"/>
      </dsp:txXfrm>
    </dsp:sp>
    <dsp:sp modelId="{F03C859E-7E09-4E11-AE94-7D5AC8405AB3}">
      <dsp:nvSpPr>
        <dsp:cNvPr id="0" name=""/>
        <dsp:cNvSpPr/>
      </dsp:nvSpPr>
      <dsp:spPr>
        <a:xfrm>
          <a:off x="528080" y="2615396"/>
          <a:ext cx="968590" cy="968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0AA10-9F17-46FB-A4D1-47A13CA30279}">
      <dsp:nvSpPr>
        <dsp:cNvPr id="0" name=""/>
        <dsp:cNvSpPr/>
      </dsp:nvSpPr>
      <dsp:spPr>
        <a:xfrm>
          <a:off x="568123" y="3874765"/>
          <a:ext cx="10715124" cy="774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0" kern="1200" dirty="0" smtClean="0">
              <a:solidFill>
                <a:schemeClr val="bg1"/>
              </a:solidFill>
              <a:latin typeface="+mn-lt"/>
            </a:rPr>
            <a:t>Vocaciones productivas Pichincha</a:t>
          </a:r>
          <a:endParaRPr lang="es-EC" sz="2800" b="0" kern="1200" dirty="0">
            <a:solidFill>
              <a:schemeClr val="bg1"/>
            </a:solidFill>
            <a:latin typeface="+mn-lt"/>
          </a:endParaRPr>
        </a:p>
      </dsp:txBody>
      <dsp:txXfrm>
        <a:off x="568123" y="3874765"/>
        <a:ext cx="10715124" cy="774872"/>
      </dsp:txXfrm>
    </dsp:sp>
    <dsp:sp modelId="{06F65875-A1D0-488F-9D1C-69C7301A0CE0}">
      <dsp:nvSpPr>
        <dsp:cNvPr id="0" name=""/>
        <dsp:cNvSpPr/>
      </dsp:nvSpPr>
      <dsp:spPr>
        <a:xfrm>
          <a:off x="83828" y="3777906"/>
          <a:ext cx="968590" cy="968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2573" y="0"/>
          <a:ext cx="2631636" cy="337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25,6% </a:t>
          </a:r>
          <a:r>
            <a:rPr lang="es-E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456" y="9883"/>
        <a:ext cx="2611870" cy="31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974C-6FF2-426E-93DD-951CF2D93F26}">
      <dsp:nvSpPr>
        <dsp:cNvPr id="0" name=""/>
        <dsp:cNvSpPr/>
      </dsp:nvSpPr>
      <dsp:spPr>
        <a:xfrm>
          <a:off x="1336" y="0"/>
          <a:ext cx="2734269" cy="75148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USD 25.270 </a:t>
          </a:r>
          <a:r>
            <a:rPr lang="es-EC" sz="3000" kern="1200" dirty="0" smtClean="0"/>
            <a:t>millones</a:t>
          </a:r>
          <a:endParaRPr lang="es-E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7081" y="0"/>
        <a:ext cx="1982780" cy="751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0" y="0"/>
          <a:ext cx="1545564" cy="706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201.168</a:t>
          </a:r>
        </a:p>
      </dsp:txBody>
      <dsp:txXfrm>
        <a:off x="20690" y="20690"/>
        <a:ext cx="1504184" cy="6650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2156" y="0"/>
          <a:ext cx="2205391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23,6%</a:t>
          </a:r>
          <a:r>
            <a:rPr lang="es-ES" sz="24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del total nacional</a:t>
          </a:r>
        </a:p>
      </dsp:txBody>
      <dsp:txXfrm>
        <a:off x="21135" y="18979"/>
        <a:ext cx="2167433" cy="610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204818" y="0"/>
          <a:ext cx="1575136" cy="4721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979.008</a:t>
          </a:r>
        </a:p>
      </dsp:txBody>
      <dsp:txXfrm>
        <a:off x="218646" y="13828"/>
        <a:ext cx="1547480" cy="44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E6C40-774E-49FC-8F0F-23C33FACC350}" type="datetimeFigureOut">
              <a:rPr lang="es-EC" smtClean="0"/>
              <a:pPr/>
              <a:t>29/08/2018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2B36C-CAB9-42BB-ACBA-367A06736B03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299146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1058F-DFAF-40BD-B202-ECD3978284C2}" type="slidenum"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Pag.</a:t>
            </a: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538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F900A-380D-4ECE-9155-317F436922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27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F900A-380D-4ECE-9155-317F436922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85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F900A-380D-4ECE-9155-317F436922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644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/>
              <a:pPr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368005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El Ganado</a:t>
            </a:r>
            <a:r>
              <a:rPr lang="es-EC" baseline="0" dirty="0" smtClean="0"/>
              <a:t> Vacuno de la provincia de Bolívar representa el 4,1% a nivel nacional mientras que el porcino 3,5%</a:t>
            </a:r>
          </a:p>
          <a:p>
            <a:r>
              <a:rPr lang="es-EC" baseline="0" dirty="0" smtClean="0"/>
              <a:t>Las aves de campo de la provincia representan 2,8% a nivel nacional y las de plantel avícola el 0,6% sobre el nacional</a:t>
            </a:r>
          </a:p>
          <a:p>
            <a:r>
              <a:rPr lang="es-EC" baseline="0" dirty="0" smtClean="0"/>
              <a:t>La producción de leche de la provincia representa el 3,0% a nivel nacional</a:t>
            </a:r>
          </a:p>
          <a:p>
            <a:r>
              <a:rPr lang="es-EC" baseline="0" dirty="0" smtClean="0"/>
              <a:t>La producción de huevos de la provincia representa el 2,3% a nivel nacional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/>
              <a:pPr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80808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83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3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895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7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64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36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46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5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49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99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4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0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21" Type="http://schemas.openxmlformats.org/officeDocument/2006/relationships/diagramColors" Target="../diagrams/colors5.xml"/><Relationship Id="rId34" Type="http://schemas.microsoft.com/office/2007/relationships/diagramDrawing" Target="../diagrams/drawing4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image" Target="../media/image5.png"/><Relationship Id="rId25" Type="http://schemas.openxmlformats.org/officeDocument/2006/relationships/diagramQuickStyle" Target="../diagrams/quickStyle6.xml"/><Relationship Id="rId33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24" Type="http://schemas.openxmlformats.org/officeDocument/2006/relationships/diagramLayout" Target="../diagrams/layout6.xml"/><Relationship Id="rId32" Type="http://schemas.microsoft.com/office/2007/relationships/diagramDrawing" Target="../diagrams/drawing2.xml"/><Relationship Id="rId5" Type="http://schemas.openxmlformats.org/officeDocument/2006/relationships/diagramLayout" Target="../diagrams/layout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28" Type="http://schemas.openxmlformats.org/officeDocument/2006/relationships/image" Target="../media/image8.png"/><Relationship Id="rId36" Type="http://schemas.microsoft.com/office/2007/relationships/diagramDrawing" Target="../diagrams/drawing3.xml"/><Relationship Id="rId10" Type="http://schemas.openxmlformats.org/officeDocument/2006/relationships/diagramLayout" Target="../diagrams/layout3.xml"/><Relationship Id="rId19" Type="http://schemas.openxmlformats.org/officeDocument/2006/relationships/diagramLayout" Target="../diagrams/layout5.xml"/><Relationship Id="rId31" Type="http://schemas.openxmlformats.org/officeDocument/2006/relationships/image" Target="../media/image11.png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Layout" Target="../diagrams/layout4.xml"/><Relationship Id="rId22" Type="http://schemas.openxmlformats.org/officeDocument/2006/relationships/image" Target="../media/image6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microsoft.com/office/2007/relationships/diagramDrawing" Target="../diagrams/drawin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mailto:egarcia@mipro.gob.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882589" y="1660627"/>
            <a:ext cx="8794376" cy="1013340"/>
          </a:xfrm>
        </p:spPr>
        <p:txBody>
          <a:bodyPr>
            <a:noAutofit/>
          </a:bodyPr>
          <a:lstStyle/>
          <a:p>
            <a:r>
              <a:rPr lang="es-ES" altLang="en-US" sz="4400" dirty="0"/>
              <a:t>Cifras </a:t>
            </a:r>
            <a:r>
              <a:rPr lang="es-ES" altLang="en-US" sz="4400" dirty="0" smtClean="0"/>
              <a:t>Provincia de Pichincha</a:t>
            </a:r>
            <a:endParaRPr lang="es-EC" sz="4400" dirty="0"/>
          </a:p>
        </p:txBody>
      </p:sp>
      <p:sp>
        <p:nvSpPr>
          <p:cNvPr id="2" name="Rectángulo 1"/>
          <p:cNvSpPr/>
          <p:nvPr/>
        </p:nvSpPr>
        <p:spPr>
          <a:xfrm>
            <a:off x="4837218" y="5188417"/>
            <a:ext cx="3346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1" dirty="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03</a:t>
            </a: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 </a:t>
            </a: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mayo </a:t>
            </a: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 2018 </a:t>
            </a:r>
            <a:endParaRPr kumimoji="0" lang="es-EC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88476" y="3577249"/>
            <a:ext cx="51522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Coordinación General de Estudios Prospectivos y Macroeconómicos para la Industria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7007" y="237819"/>
            <a:ext cx="2084056" cy="8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08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126447-4D4B-4C99-B128-995BABF8B136}" type="slidenum"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xmlns="" val="2260254163"/>
              </p:ext>
            </p:extLst>
          </p:nvPr>
        </p:nvGraphicFramePr>
        <p:xfrm>
          <a:off x="1" y="1319477"/>
          <a:ext cx="11353800" cy="503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864077" y="611591"/>
            <a:ext cx="389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INDICE DE TEMAS</a:t>
            </a:r>
            <a:endParaRPr kumimoji="0" lang="es-EC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Medium Cond" panose="020B06060304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283567"/>
            <a:ext cx="2085013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11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507894" cy="911767"/>
          </a:xfrm>
        </p:spPr>
        <p:txBody>
          <a:bodyPr>
            <a:normAutofit/>
          </a:bodyPr>
          <a:lstStyle/>
          <a:p>
            <a:pPr>
              <a:defRPr lang="es-E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C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CIFRAS DE LA PROVINCIA DE PICHINCHA</a:t>
            </a:r>
            <a:endParaRPr lang="es-EC" sz="28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7369" y="3245682"/>
            <a:ext cx="5855310" cy="1661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2755" y="3509394"/>
            <a:ext cx="1865483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VAB 2016</a:t>
            </a:r>
          </a:p>
          <a:p>
            <a:pPr algn="ctr"/>
            <a:r>
              <a:rPr lang="es-EC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C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BCE</a:t>
            </a:r>
            <a:r>
              <a:rPr lang="es-EC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aphicFrame>
        <p:nvGraphicFramePr>
          <p:cNvPr id="8" name="Diagrama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5051450"/>
              </p:ext>
            </p:extLst>
          </p:nvPr>
        </p:nvGraphicFramePr>
        <p:xfrm>
          <a:off x="3209781" y="4514199"/>
          <a:ext cx="2636784" cy="3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429" y="3674836"/>
            <a:ext cx="944142" cy="984822"/>
          </a:xfrm>
          <a:prstGeom prst="rect">
            <a:avLst/>
          </a:prstGeom>
        </p:spPr>
      </p:pic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xmlns="" val="4247468823"/>
              </p:ext>
            </p:extLst>
          </p:nvPr>
        </p:nvGraphicFramePr>
        <p:xfrm>
          <a:off x="3160175" y="3374178"/>
          <a:ext cx="2736942" cy="75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3775805" y="4186502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latin typeface="Calibri" panose="020F0502020204030204" pitchFamily="34" charset="0"/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7369" y="4985230"/>
            <a:ext cx="5842252" cy="1653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Diagrama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2721419"/>
              </p:ext>
            </p:extLst>
          </p:nvPr>
        </p:nvGraphicFramePr>
        <p:xfrm>
          <a:off x="4052423" y="5032970"/>
          <a:ext cx="1547075" cy="70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22309" y="5216248"/>
            <a:ext cx="3183077" cy="1200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Establecimientos económicos 2016</a:t>
            </a:r>
          </a:p>
          <a:p>
            <a:pPr algn="ctr"/>
            <a:r>
              <a:rPr lang="es-EC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(SRI-INEC)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716" y="5249307"/>
            <a:ext cx="1087533" cy="1113974"/>
          </a:xfrm>
          <a:prstGeom prst="rect">
            <a:avLst/>
          </a:prstGeom>
        </p:spPr>
      </p:pic>
      <p:graphicFrame>
        <p:nvGraphicFramePr>
          <p:cNvPr id="19" name="Diagrama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1231303"/>
              </p:ext>
            </p:extLst>
          </p:nvPr>
        </p:nvGraphicFramePr>
        <p:xfrm>
          <a:off x="3733539" y="5961876"/>
          <a:ext cx="2209705" cy="6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ectángulo 19"/>
          <p:cNvSpPr/>
          <p:nvPr/>
        </p:nvSpPr>
        <p:spPr>
          <a:xfrm>
            <a:off x="6223378" y="982973"/>
            <a:ext cx="5843379" cy="11461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637277" y="1073646"/>
            <a:ext cx="3002395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600" dirty="0" smtClean="0"/>
              <a:t>Afiliados 2016</a:t>
            </a:r>
            <a:endParaRPr lang="es-EC" sz="2600" dirty="0"/>
          </a:p>
          <a:p>
            <a:r>
              <a:rPr lang="es-EC" sz="2600" b="0" dirty="0"/>
              <a:t>(IESS)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3475" y="1094318"/>
            <a:ext cx="1125378" cy="833614"/>
          </a:xfrm>
          <a:prstGeom prst="rect">
            <a:avLst/>
          </a:prstGeom>
        </p:spPr>
      </p:pic>
      <p:graphicFrame>
        <p:nvGraphicFramePr>
          <p:cNvPr id="23" name="Diagrama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2401506"/>
              </p:ext>
            </p:extLst>
          </p:nvPr>
        </p:nvGraphicFramePr>
        <p:xfrm>
          <a:off x="8336894" y="1560262"/>
          <a:ext cx="1914569" cy="47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10075506" y="1368714"/>
            <a:ext cx="2130087" cy="8780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/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35,6%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afiliados nacionales</a:t>
            </a:r>
            <a:endParaRPr lang="es-ES" sz="2000" dirty="0"/>
          </a:p>
        </p:txBody>
      </p:sp>
      <p:sp>
        <p:nvSpPr>
          <p:cNvPr id="27" name="Rectángulo 26"/>
          <p:cNvSpPr/>
          <p:nvPr/>
        </p:nvSpPr>
        <p:spPr>
          <a:xfrm>
            <a:off x="6233662" y="2194217"/>
            <a:ext cx="5833096" cy="154634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003040" y="2483286"/>
            <a:ext cx="240353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300" dirty="0"/>
              <a:t>Ventas Totales</a:t>
            </a:r>
          </a:p>
          <a:p>
            <a:r>
              <a:rPr lang="es-EC" sz="2300" dirty="0" smtClean="0"/>
              <a:t>2016 </a:t>
            </a:r>
            <a:r>
              <a:rPr lang="es-EC" sz="2300" b="0" dirty="0" smtClean="0"/>
              <a:t>(</a:t>
            </a:r>
            <a:r>
              <a:rPr lang="es-EC" sz="2300" b="0" dirty="0"/>
              <a:t>SRI)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6318212" y="2559799"/>
            <a:ext cx="1160831" cy="793026"/>
            <a:chOff x="9546597" y="2469761"/>
            <a:chExt cx="1152000" cy="734117"/>
          </a:xfrm>
        </p:grpSpPr>
        <p:sp>
          <p:nvSpPr>
            <p:cNvPr id="31" name="Cheurón 30"/>
            <p:cNvSpPr/>
            <p:nvPr/>
          </p:nvSpPr>
          <p:spPr>
            <a:xfrm>
              <a:off x="9549221" y="2963878"/>
              <a:ext cx="1056117" cy="240000"/>
            </a:xfrm>
            <a:prstGeom prst="chevron">
              <a:avLst/>
            </a:prstGeom>
            <a:solidFill>
              <a:srgbClr val="BCC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27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4992" b="25003"/>
            <a:stretch/>
          </p:blipFill>
          <p:spPr>
            <a:xfrm>
              <a:off x="9546597" y="2469761"/>
              <a:ext cx="1152000" cy="576064"/>
            </a:xfrm>
            <a:prstGeom prst="rect">
              <a:avLst/>
            </a:prstGeom>
          </p:spPr>
        </p:pic>
      </p:grpSp>
      <p:sp>
        <p:nvSpPr>
          <p:cNvPr id="33" name="CuadroTexto 32"/>
          <p:cNvSpPr txBox="1"/>
          <p:nvPr/>
        </p:nvSpPr>
        <p:spPr>
          <a:xfrm>
            <a:off x="9068173" y="2226584"/>
            <a:ext cx="3083135" cy="4924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USD 64.695 millones</a:t>
            </a:r>
            <a:endParaRPr lang="es-EC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9567565" y="3057396"/>
            <a:ext cx="2425477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44,4 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 ventas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nacionales</a:t>
            </a:r>
            <a:endParaRPr lang="es-ES" sz="2000" dirty="0"/>
          </a:p>
        </p:txBody>
      </p:sp>
      <p:sp>
        <p:nvSpPr>
          <p:cNvPr id="36" name="Rectángulo 35"/>
          <p:cNvSpPr/>
          <p:nvPr/>
        </p:nvSpPr>
        <p:spPr>
          <a:xfrm>
            <a:off x="6233661" y="3819715"/>
            <a:ext cx="5833096" cy="1404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879853" y="3851513"/>
            <a:ext cx="2434628" cy="12926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685800"/>
            <a:r>
              <a:rPr lang="es-EC" sz="2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Ventas en el </a:t>
            </a:r>
            <a:r>
              <a:rPr lang="es-EC" sz="2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exterior 2016</a:t>
            </a:r>
            <a:endParaRPr lang="es-EC" sz="2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/>
            <a:r>
              <a:rPr lang="es-EC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(SRI)</a:t>
            </a:r>
          </a:p>
        </p:txBody>
      </p:sp>
      <p:pic>
        <p:nvPicPr>
          <p:cNvPr id="38" name="Imagen 66"/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8456" y="4090385"/>
            <a:ext cx="681513" cy="779753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9241129" y="4561110"/>
            <a:ext cx="27451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41,7 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exportaciones totales</a:t>
            </a:r>
            <a:endParaRPr lang="es-ES" sz="2000" dirty="0"/>
          </a:p>
        </p:txBody>
      </p:sp>
      <p:sp>
        <p:nvSpPr>
          <p:cNvPr id="43" name="Rectángulo 42"/>
          <p:cNvSpPr/>
          <p:nvPr/>
        </p:nvSpPr>
        <p:spPr>
          <a:xfrm>
            <a:off x="6233662" y="5284330"/>
            <a:ext cx="5833095" cy="1437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6242119" y="5497879"/>
            <a:ext cx="1016734" cy="918697"/>
            <a:chOff x="7046333" y="2606303"/>
            <a:chExt cx="909845" cy="835264"/>
          </a:xfrm>
        </p:grpSpPr>
        <p:sp>
          <p:nvSpPr>
            <p:cNvPr id="45" name="Cheurón 44"/>
            <p:cNvSpPr/>
            <p:nvPr/>
          </p:nvSpPr>
          <p:spPr>
            <a:xfrm>
              <a:off x="7065367" y="3220437"/>
              <a:ext cx="792088" cy="180000"/>
            </a:xfrm>
            <a:prstGeom prst="chevron">
              <a:avLst/>
            </a:prstGeom>
            <a:solidFill>
              <a:srgbClr val="BCC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29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46333" y="2606303"/>
              <a:ext cx="909845" cy="835264"/>
            </a:xfrm>
            <a:prstGeom prst="rect">
              <a:avLst/>
            </a:prstGeom>
          </p:spPr>
        </p:pic>
      </p:grpSp>
      <p:sp>
        <p:nvSpPr>
          <p:cNvPr id="47" name="CuadroTexto 46"/>
          <p:cNvSpPr txBox="1"/>
          <p:nvPr/>
        </p:nvSpPr>
        <p:spPr>
          <a:xfrm>
            <a:off x="7105585" y="5248850"/>
            <a:ext cx="2307852" cy="14465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 defTabSz="685800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400" dirty="0"/>
              <a:t>Volumen de</a:t>
            </a:r>
          </a:p>
          <a:p>
            <a:r>
              <a:rPr lang="es-EC" sz="2400" dirty="0" smtClean="0"/>
              <a:t>Crédito  </a:t>
            </a:r>
          </a:p>
          <a:p>
            <a:r>
              <a:rPr lang="es-EC" sz="2000" dirty="0" smtClean="0"/>
              <a:t>Ene-Feb 2018</a:t>
            </a:r>
            <a:endParaRPr lang="es-EC" sz="2000" dirty="0"/>
          </a:p>
          <a:p>
            <a:r>
              <a:rPr lang="es-EC" sz="2000" b="0" dirty="0"/>
              <a:t>(SBS)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9189196" y="5427422"/>
            <a:ext cx="2863804" cy="4924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6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971,6 millones</a:t>
            </a:r>
            <a:endParaRPr lang="es-EC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9269548" y="6175012"/>
            <a:ext cx="3086940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26,5%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crédito nacional</a:t>
            </a:r>
            <a:endParaRPr lang="es-ES" sz="20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4096301" y="5619991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latin typeface="Calibri" panose="020F0502020204030204" pitchFamily="34" charset="0"/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0028704" y="1063263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latin typeface="Calibri" panose="020F0502020204030204" pitchFamily="34" charset="0"/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9885469" y="2693456"/>
            <a:ext cx="1857953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latin typeface="Calibri" panose="020F0502020204030204" pitchFamily="34" charset="0"/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9939020" y="4250103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latin typeface="Calibri" panose="020F0502020204030204" pitchFamily="34" charset="0"/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9885469" y="5902071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latin typeface="Calibri" panose="020F0502020204030204" pitchFamily="34" charset="0"/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0" y="2559799"/>
            <a:ext cx="6197404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Población 2018: 3.116.111 habitantes </a:t>
            </a:r>
            <a:endParaRPr lang="es-EC" sz="105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9199301" y="3861654"/>
            <a:ext cx="2847529" cy="4924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USD 7.110 millones</a:t>
            </a:r>
            <a:endParaRPr lang="es-EC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6303" y="1017930"/>
            <a:ext cx="1292904" cy="15014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774830" y="1027548"/>
            <a:ext cx="2619375" cy="14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49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507894" cy="1199182"/>
          </a:xfrm>
        </p:spPr>
        <p:txBody>
          <a:bodyPr>
            <a:normAutofit/>
          </a:bodyPr>
          <a:lstStyle/>
          <a:p>
            <a:pPr>
              <a:defRPr lang="es-E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C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Evolución cifras de la Provincia Pichincha</a:t>
            </a:r>
            <a:endParaRPr lang="es-EC" sz="28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15018371"/>
              </p:ext>
            </p:extLst>
          </p:nvPr>
        </p:nvGraphicFramePr>
        <p:xfrm>
          <a:off x="1" y="1214651"/>
          <a:ext cx="6096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98623309"/>
              </p:ext>
            </p:extLst>
          </p:nvPr>
        </p:nvGraphicFramePr>
        <p:xfrm>
          <a:off x="6096000" y="1116106"/>
          <a:ext cx="6096000" cy="276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32852449"/>
              </p:ext>
            </p:extLst>
          </p:nvPr>
        </p:nvGraphicFramePr>
        <p:xfrm>
          <a:off x="0" y="3913094"/>
          <a:ext cx="6096000" cy="2827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36545926"/>
              </p:ext>
            </p:extLst>
          </p:nvPr>
        </p:nvGraphicFramePr>
        <p:xfrm>
          <a:off x="6096000" y="3869391"/>
          <a:ext cx="6096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6792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5469"/>
            <a:ext cx="9831849" cy="1130943"/>
          </a:xfrm>
        </p:spPr>
        <p:txBody>
          <a:bodyPr>
            <a:normAutofit fontScale="90000"/>
          </a:bodyPr>
          <a:lstStyle/>
          <a:p>
            <a:pPr>
              <a:defRPr lang="es-E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C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Ventas totales por actividad económica de Pichincha</a:t>
            </a:r>
            <a:endParaRPr lang="es-EC" sz="4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6692" y="6582166"/>
            <a:ext cx="6932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C" b="1" dirty="0"/>
              <a:t>Fuente: </a:t>
            </a:r>
            <a:r>
              <a:rPr lang="es-EC" dirty="0"/>
              <a:t>Formulario 101-102 del SRI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2986582"/>
              </p:ext>
            </p:extLst>
          </p:nvPr>
        </p:nvGraphicFramePr>
        <p:xfrm>
          <a:off x="672353" y="1277464"/>
          <a:ext cx="10838331" cy="4851812"/>
        </p:xfrm>
        <a:graphic>
          <a:graphicData uri="http://schemas.openxmlformats.org/drawingml/2006/table">
            <a:tbl>
              <a:tblPr/>
              <a:tblGrid>
                <a:gridCol w="6239435"/>
                <a:gridCol w="1149724"/>
                <a:gridCol w="1149724"/>
                <a:gridCol w="1149724"/>
                <a:gridCol w="114972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RAMA DE ACTIVIDAD</a:t>
                      </a:r>
                    </a:p>
                  </a:txBody>
                  <a:tcPr marL="4406" marR="4406" marT="4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406" marR="4406" marT="4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406" marR="4406" marT="4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PARTICIPACIÓN</a:t>
                      </a:r>
                      <a:br>
                        <a:rPr lang="es-EC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C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406" marR="4406" marT="4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VARIACIÓN</a:t>
                      </a:r>
                      <a:br>
                        <a:rPr lang="es-EC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C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4406" marR="4406" marT="4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COMERCIO AL POR MAYOR Y AL POR MENOR; REPARACIÓN DE VEHÍCULOS AUTOMOTORES Y MOTOCICLETAS.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   25.129.090.907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21.898.071.661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33,8%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-12,9%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INDUSTRIAS MANUFACTURERAS.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24.605.705.986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   22.059.880.888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34,1%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-10,3%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ACTIVIDADES FINANCIERAS Y DE SEGUROS.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3.261.994.066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3.025.797.067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4,7%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-7,2%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ACTIVIDADES PROFESIONALES, CIENTÍFICAS Y TÉCNICAS.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3.271.909.759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     2.689.299.865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4,2%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-17,8%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CONSTRUCCIÓN.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2.415.507.618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     2.757.869.328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4,3%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14,2%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TRANSPORTE Y ALMACENAMIENTO.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2.565.056.112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     2.179.341.443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3,4%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-15,0%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INFORMACIÓN Y COMUNICACIÓN.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2.482.939.490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2.234.464.557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3,5%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-10,0%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ACTIVIDADES DE SERVICIOS ADMINISTRATIVOS Y DE APOYO.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1.518.892.610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1.257.860.641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-17,2%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ACTIVIDADES INMOBILIARIAS.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1.399.796.036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1.309.679.246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-6,4%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AGRICULTURA, GANADERÍA,  SILVICULTURA Y PESCA.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1.293.617.298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1.276.676.159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-1,3%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ACTIVIDADES DE ATENCIÓN DE LA SALUD HUMANA Y DE ASISTENCIA SOCIAL.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         899.764.237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930.272.513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3,4%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DISTRIBUCIÓN DE AGUA; ALCANTARILLADO, GESTIÓN DE DESECHOS Y ACTIVIDADES DE SANEAMIENTO.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780.334.798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613.423.946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-21,4%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ENSEÑANZA.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495.983.234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743.903.627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1,1%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OTRAS ACTIVIDADES DE SERVICIOS.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609.138.401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542.350.633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0,8%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-11,0%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ACTIVIDADES DE ALOJAMIENTO Y DE SERVICIO DE COMIDAS.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573.208.578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522.946.520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0,8%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-8,8%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SUMINISTRO DE ELECTRICIDAD, GAS, VAPOR Y AIRE ACONDICIONADO.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226.116.645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238.138.494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0,4%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5,3%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ARTES, ENTRETENIMIENTO Y RECREACIÓN.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228.509.758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213.123.180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0,3%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-6,7%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EXPLOTACIÓN DE MINAS Y CANTERAS.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  72.443.338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  89.527.054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23,6%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SIN RAMA DE ACTIVIDAD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  41.307.339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  93.472.260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0,2%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187,2%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ADMINISTRACIÓN PÚBLICA Y DEFENSA; PLANES DE SEGURIDAD SOCIAL DE AFILIACIÓN OBLIGATORIA.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  37.460.936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            18.907.562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-49,5%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1" i="0" u="none" strike="noStrike" dirty="0">
                          <a:effectLst/>
                          <a:latin typeface="Calibri" panose="020F0502020204030204" pitchFamily="34" charset="0"/>
                        </a:rPr>
                        <a:t>VENTAS TOTALES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1" i="0" u="none" strike="noStrike">
                          <a:effectLst/>
                          <a:latin typeface="Calibri" panose="020F0502020204030204" pitchFamily="34" charset="0"/>
                        </a:rPr>
                        <a:t>    71.908.777.146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200" b="1" i="0" u="none" strike="noStrike">
                          <a:effectLst/>
                          <a:latin typeface="Calibri" panose="020F0502020204030204" pitchFamily="34" charset="0"/>
                        </a:rPr>
                        <a:t>    64.695.006.645 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 dirty="0">
                          <a:effectLst/>
                          <a:latin typeface="Calibri" panose="020F0502020204030204" pitchFamily="34" charset="0"/>
                        </a:rPr>
                        <a:t>-10,0%</a:t>
                      </a:r>
                    </a:p>
                  </a:txBody>
                  <a:tcPr marL="4406" marR="4406" marT="4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630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33"/>
          <p:cNvSpPr>
            <a:spLocks/>
          </p:cNvSpPr>
          <p:nvPr/>
        </p:nvSpPr>
        <p:spPr bwMode="auto">
          <a:xfrm>
            <a:off x="4814038" y="1363944"/>
            <a:ext cx="7304744" cy="5265456"/>
          </a:xfrm>
          <a:custGeom>
            <a:avLst/>
            <a:gdLst>
              <a:gd name="T0" fmla="+- 0 910 910"/>
              <a:gd name="T1" fmla="*/ T0 w 14820"/>
              <a:gd name="T2" fmla="+- 0 10200 6610"/>
              <a:gd name="T3" fmla="*/ 10200 h 9140"/>
              <a:gd name="T4" fmla="+- 0 910 910"/>
              <a:gd name="T5" fmla="*/ T4 w 14820"/>
              <a:gd name="T6" fmla="+- 0 6857 6610"/>
              <a:gd name="T7" fmla="*/ 6857 h 9140"/>
              <a:gd name="T8" fmla="+- 0 923 910"/>
              <a:gd name="T9" fmla="*/ T8 w 14820"/>
              <a:gd name="T10" fmla="+- 0 6780 6610"/>
              <a:gd name="T11" fmla="*/ 6780 h 9140"/>
              <a:gd name="T12" fmla="+- 0 960 910"/>
              <a:gd name="T13" fmla="*/ T12 w 14820"/>
              <a:gd name="T14" fmla="+- 0 6713 6610"/>
              <a:gd name="T15" fmla="*/ 6713 h 9140"/>
              <a:gd name="T16" fmla="+- 0 1015 910"/>
              <a:gd name="T17" fmla="*/ T16 w 14820"/>
              <a:gd name="T18" fmla="+- 0 6659 6610"/>
              <a:gd name="T19" fmla="*/ 6659 h 9140"/>
              <a:gd name="T20" fmla="+- 0 1083 910"/>
              <a:gd name="T21" fmla="*/ T20 w 14820"/>
              <a:gd name="T22" fmla="+- 0 6623 6610"/>
              <a:gd name="T23" fmla="*/ 6623 h 9140"/>
              <a:gd name="T24" fmla="+- 0 1160 910"/>
              <a:gd name="T25" fmla="*/ T24 w 14820"/>
              <a:gd name="T26" fmla="+- 0 6610 6610"/>
              <a:gd name="T27" fmla="*/ 6610 h 9140"/>
              <a:gd name="T28" fmla="+- 0 15500 910"/>
              <a:gd name="T29" fmla="*/ T28 w 14820"/>
              <a:gd name="T30" fmla="+- 0 6610 6610"/>
              <a:gd name="T31" fmla="*/ 6610 h 9140"/>
              <a:gd name="T32" fmla="+- 0 15575 910"/>
              <a:gd name="T33" fmla="*/ T32 w 14820"/>
              <a:gd name="T34" fmla="+- 0 6623 6610"/>
              <a:gd name="T35" fmla="*/ 6623 h 9140"/>
              <a:gd name="T36" fmla="+- 0 15638 910"/>
              <a:gd name="T37" fmla="*/ T36 w 14820"/>
              <a:gd name="T38" fmla="+- 0 6659 6610"/>
              <a:gd name="T39" fmla="*/ 6659 h 9140"/>
              <a:gd name="T40" fmla="+- 0 15687 910"/>
              <a:gd name="T41" fmla="*/ T40 w 14820"/>
              <a:gd name="T42" fmla="+- 0 6713 6610"/>
              <a:gd name="T43" fmla="*/ 6713 h 9140"/>
              <a:gd name="T44" fmla="+- 0 15719 910"/>
              <a:gd name="T45" fmla="*/ T44 w 14820"/>
              <a:gd name="T46" fmla="+- 0 6780 6610"/>
              <a:gd name="T47" fmla="*/ 6780 h 9140"/>
              <a:gd name="T48" fmla="+- 0 15730 910"/>
              <a:gd name="T49" fmla="*/ T48 w 14820"/>
              <a:gd name="T50" fmla="+- 0 6857 6610"/>
              <a:gd name="T51" fmla="*/ 6857 h 9140"/>
              <a:gd name="T52" fmla="+- 0 15730 910"/>
              <a:gd name="T53" fmla="*/ T52 w 14820"/>
              <a:gd name="T54" fmla="+- 0 15514 6610"/>
              <a:gd name="T55" fmla="*/ 15514 h 9140"/>
              <a:gd name="T56" fmla="+- 0 15719 910"/>
              <a:gd name="T57" fmla="*/ T56 w 14820"/>
              <a:gd name="T58" fmla="+- 0 15589 6610"/>
              <a:gd name="T59" fmla="*/ 15589 h 9140"/>
              <a:gd name="T60" fmla="+- 0 15687 910"/>
              <a:gd name="T61" fmla="*/ T60 w 14820"/>
              <a:gd name="T62" fmla="+- 0 15654 6610"/>
              <a:gd name="T63" fmla="*/ 15654 h 9140"/>
              <a:gd name="T64" fmla="+- 0 15638 910"/>
              <a:gd name="T65" fmla="*/ T64 w 14820"/>
              <a:gd name="T66" fmla="+- 0 15705 6610"/>
              <a:gd name="T67" fmla="*/ 15705 h 9140"/>
              <a:gd name="T68" fmla="+- 0 15575 910"/>
              <a:gd name="T69" fmla="*/ T68 w 14820"/>
              <a:gd name="T70" fmla="+- 0 15738 6610"/>
              <a:gd name="T71" fmla="*/ 15738 h 9140"/>
              <a:gd name="T72" fmla="+- 0 15500 910"/>
              <a:gd name="T73" fmla="*/ T72 w 14820"/>
              <a:gd name="T74" fmla="+- 0 15750 6610"/>
              <a:gd name="T75" fmla="*/ 15750 h 9140"/>
              <a:gd name="T76" fmla="+- 0 1160 910"/>
              <a:gd name="T77" fmla="*/ T76 w 14820"/>
              <a:gd name="T78" fmla="+- 0 15750 6610"/>
              <a:gd name="T79" fmla="*/ 15750 h 9140"/>
              <a:gd name="T80" fmla="+- 0 1083 910"/>
              <a:gd name="T81" fmla="*/ T80 w 14820"/>
              <a:gd name="T82" fmla="+- 0 15738 6610"/>
              <a:gd name="T83" fmla="*/ 15738 h 9140"/>
              <a:gd name="T84" fmla="+- 0 1015 910"/>
              <a:gd name="T85" fmla="*/ T84 w 14820"/>
              <a:gd name="T86" fmla="+- 0 15705 6610"/>
              <a:gd name="T87" fmla="*/ 15705 h 9140"/>
              <a:gd name="T88" fmla="+- 0 960 910"/>
              <a:gd name="T89" fmla="*/ T88 w 14820"/>
              <a:gd name="T90" fmla="+- 0 15654 6610"/>
              <a:gd name="T91" fmla="*/ 15654 h 9140"/>
              <a:gd name="T92" fmla="+- 0 923 910"/>
              <a:gd name="T93" fmla="*/ T92 w 14820"/>
              <a:gd name="T94" fmla="+- 0 15589 6610"/>
              <a:gd name="T95" fmla="*/ 15589 h 9140"/>
              <a:gd name="T96" fmla="+- 0 910 910"/>
              <a:gd name="T97" fmla="*/ T96 w 14820"/>
              <a:gd name="T98" fmla="+- 0 15514 6610"/>
              <a:gd name="T99" fmla="*/ 15514 h 9140"/>
              <a:gd name="T100" fmla="+- 0 910 910"/>
              <a:gd name="T101" fmla="*/ T100 w 14820"/>
              <a:gd name="T102" fmla="+- 0 11620 6610"/>
              <a:gd name="T103" fmla="*/ 11620 h 91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4820" h="9140">
                <a:moveTo>
                  <a:pt x="0" y="3590"/>
                </a:moveTo>
                <a:lnTo>
                  <a:pt x="0" y="247"/>
                </a:lnTo>
                <a:lnTo>
                  <a:pt x="13" y="170"/>
                </a:lnTo>
                <a:lnTo>
                  <a:pt x="50" y="103"/>
                </a:lnTo>
                <a:lnTo>
                  <a:pt x="105" y="49"/>
                </a:lnTo>
                <a:lnTo>
                  <a:pt x="173" y="13"/>
                </a:lnTo>
                <a:lnTo>
                  <a:pt x="250" y="0"/>
                </a:lnTo>
                <a:lnTo>
                  <a:pt x="14590" y="0"/>
                </a:lnTo>
                <a:lnTo>
                  <a:pt x="14665" y="13"/>
                </a:lnTo>
                <a:lnTo>
                  <a:pt x="14728" y="49"/>
                </a:lnTo>
                <a:lnTo>
                  <a:pt x="14777" y="103"/>
                </a:lnTo>
                <a:lnTo>
                  <a:pt x="14809" y="170"/>
                </a:lnTo>
                <a:lnTo>
                  <a:pt x="14820" y="247"/>
                </a:lnTo>
                <a:lnTo>
                  <a:pt x="14820" y="8904"/>
                </a:lnTo>
                <a:lnTo>
                  <a:pt x="14809" y="8979"/>
                </a:lnTo>
                <a:lnTo>
                  <a:pt x="14777" y="9044"/>
                </a:lnTo>
                <a:lnTo>
                  <a:pt x="14728" y="9095"/>
                </a:lnTo>
                <a:lnTo>
                  <a:pt x="14665" y="9128"/>
                </a:lnTo>
                <a:lnTo>
                  <a:pt x="14590" y="9140"/>
                </a:lnTo>
                <a:lnTo>
                  <a:pt x="250" y="9140"/>
                </a:lnTo>
                <a:lnTo>
                  <a:pt x="173" y="9128"/>
                </a:lnTo>
                <a:lnTo>
                  <a:pt x="105" y="9095"/>
                </a:lnTo>
                <a:lnTo>
                  <a:pt x="50" y="9044"/>
                </a:lnTo>
                <a:lnTo>
                  <a:pt x="13" y="8979"/>
                </a:lnTo>
                <a:lnTo>
                  <a:pt x="0" y="8904"/>
                </a:lnTo>
                <a:lnTo>
                  <a:pt x="0" y="501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/>
          </a:p>
        </p:txBody>
      </p:sp>
      <p:sp>
        <p:nvSpPr>
          <p:cNvPr id="10" name="AutoShape 229"/>
          <p:cNvSpPr>
            <a:spLocks/>
          </p:cNvSpPr>
          <p:nvPr/>
        </p:nvSpPr>
        <p:spPr bwMode="auto">
          <a:xfrm>
            <a:off x="4943844" y="1806983"/>
            <a:ext cx="816780" cy="543446"/>
          </a:xfrm>
          <a:custGeom>
            <a:avLst/>
            <a:gdLst>
              <a:gd name="T0" fmla="+- 0 7090 6641"/>
              <a:gd name="T1" fmla="*/ T0 w 1468"/>
              <a:gd name="T2" fmla="+- 0 7021 6974"/>
              <a:gd name="T3" fmla="*/ 7021 h 945"/>
              <a:gd name="T4" fmla="+- 0 7075 6641"/>
              <a:gd name="T5" fmla="*/ T4 w 1468"/>
              <a:gd name="T6" fmla="+- 0 7282 6974"/>
              <a:gd name="T7" fmla="*/ 7282 h 945"/>
              <a:gd name="T8" fmla="+- 0 6907 6641"/>
              <a:gd name="T9" fmla="*/ T8 w 1468"/>
              <a:gd name="T10" fmla="+- 0 7346 6974"/>
              <a:gd name="T11" fmla="*/ 7346 h 945"/>
              <a:gd name="T12" fmla="+- 0 6709 6641"/>
              <a:gd name="T13" fmla="*/ T12 w 1468"/>
              <a:gd name="T14" fmla="+- 0 7310 6974"/>
              <a:gd name="T15" fmla="*/ 7310 h 945"/>
              <a:gd name="T16" fmla="+- 0 6923 6641"/>
              <a:gd name="T17" fmla="*/ T16 w 1468"/>
              <a:gd name="T18" fmla="+- 0 7295 6974"/>
              <a:gd name="T19" fmla="*/ 7295 h 945"/>
              <a:gd name="T20" fmla="+- 0 7072 6641"/>
              <a:gd name="T21" fmla="*/ T20 w 1468"/>
              <a:gd name="T22" fmla="+- 0 7190 6974"/>
              <a:gd name="T23" fmla="*/ 7190 h 945"/>
              <a:gd name="T24" fmla="+- 0 6722 6641"/>
              <a:gd name="T25" fmla="*/ T24 w 1468"/>
              <a:gd name="T26" fmla="+- 0 7209 6974"/>
              <a:gd name="T27" fmla="*/ 7209 h 945"/>
              <a:gd name="T28" fmla="+- 0 6848 6641"/>
              <a:gd name="T29" fmla="*/ T28 w 1468"/>
              <a:gd name="T30" fmla="+- 0 7189 6974"/>
              <a:gd name="T31" fmla="*/ 7189 h 945"/>
              <a:gd name="T32" fmla="+- 0 7076 6641"/>
              <a:gd name="T33" fmla="*/ T32 w 1468"/>
              <a:gd name="T34" fmla="+- 0 7087 6974"/>
              <a:gd name="T35" fmla="*/ 7087 h 945"/>
              <a:gd name="T36" fmla="+- 0 6884 6641"/>
              <a:gd name="T37" fmla="*/ T36 w 1468"/>
              <a:gd name="T38" fmla="+- 0 7137 6974"/>
              <a:gd name="T39" fmla="*/ 7137 h 945"/>
              <a:gd name="T40" fmla="+- 0 6695 6641"/>
              <a:gd name="T41" fmla="*/ T40 w 1468"/>
              <a:gd name="T42" fmla="+- 0 7081 6974"/>
              <a:gd name="T43" fmla="*/ 7081 h 945"/>
              <a:gd name="T44" fmla="+- 0 6883 6641"/>
              <a:gd name="T45" fmla="*/ T44 w 1468"/>
              <a:gd name="T46" fmla="+- 0 7027 6974"/>
              <a:gd name="T47" fmla="*/ 7027 h 945"/>
              <a:gd name="T48" fmla="+- 0 7085 6641"/>
              <a:gd name="T49" fmla="*/ T48 w 1468"/>
              <a:gd name="T50" fmla="+- 0 7082 6974"/>
              <a:gd name="T51" fmla="*/ 7082 h 945"/>
              <a:gd name="T52" fmla="+- 0 6811 6641"/>
              <a:gd name="T53" fmla="*/ T52 w 1468"/>
              <a:gd name="T54" fmla="+- 0 6979 6974"/>
              <a:gd name="T55" fmla="*/ 6979 h 945"/>
              <a:gd name="T56" fmla="+- 0 6653 6641"/>
              <a:gd name="T57" fmla="*/ T56 w 1468"/>
              <a:gd name="T58" fmla="+- 0 7046 6974"/>
              <a:gd name="T59" fmla="*/ 7046 h 945"/>
              <a:gd name="T60" fmla="+- 0 6644 6641"/>
              <a:gd name="T61" fmla="*/ T60 w 1468"/>
              <a:gd name="T62" fmla="+- 0 7550 6974"/>
              <a:gd name="T63" fmla="*/ 7550 h 945"/>
              <a:gd name="T64" fmla="+- 0 6754 6641"/>
              <a:gd name="T65" fmla="*/ T64 w 1468"/>
              <a:gd name="T66" fmla="+- 0 7699 6974"/>
              <a:gd name="T67" fmla="*/ 7699 h 945"/>
              <a:gd name="T68" fmla="+- 0 6918 6641"/>
              <a:gd name="T69" fmla="*/ T68 w 1468"/>
              <a:gd name="T70" fmla="+- 0 7664 6974"/>
              <a:gd name="T71" fmla="*/ 7664 h 945"/>
              <a:gd name="T72" fmla="+- 0 6769 6641"/>
              <a:gd name="T73" fmla="*/ T72 w 1468"/>
              <a:gd name="T74" fmla="+- 0 7643 6974"/>
              <a:gd name="T75" fmla="*/ 7643 h 945"/>
              <a:gd name="T76" fmla="+- 0 6762 6641"/>
              <a:gd name="T77" fmla="*/ T76 w 1468"/>
              <a:gd name="T78" fmla="+- 0 7598 6974"/>
              <a:gd name="T79" fmla="*/ 7598 h 945"/>
              <a:gd name="T80" fmla="+- 0 6940 6641"/>
              <a:gd name="T81" fmla="*/ T80 w 1468"/>
              <a:gd name="T82" fmla="+- 0 7558 6974"/>
              <a:gd name="T83" fmla="*/ 7558 h 945"/>
              <a:gd name="T84" fmla="+- 0 6717 6641"/>
              <a:gd name="T85" fmla="*/ T84 w 1468"/>
              <a:gd name="T86" fmla="+- 0 7524 6974"/>
              <a:gd name="T87" fmla="*/ 7524 h 945"/>
              <a:gd name="T88" fmla="+- 0 6753 6641"/>
              <a:gd name="T89" fmla="*/ T88 w 1468"/>
              <a:gd name="T90" fmla="+- 0 7489 6974"/>
              <a:gd name="T91" fmla="*/ 7489 h 945"/>
              <a:gd name="T92" fmla="+- 0 6926 6641"/>
              <a:gd name="T93" fmla="*/ T92 w 1468"/>
              <a:gd name="T94" fmla="+- 0 7471 6974"/>
              <a:gd name="T95" fmla="*/ 7471 h 945"/>
              <a:gd name="T96" fmla="+- 0 6762 6641"/>
              <a:gd name="T97" fmla="*/ T96 w 1468"/>
              <a:gd name="T98" fmla="+- 0 7430 6974"/>
              <a:gd name="T99" fmla="*/ 7430 h 945"/>
              <a:gd name="T100" fmla="+- 0 6754 6641"/>
              <a:gd name="T101" fmla="*/ T100 w 1468"/>
              <a:gd name="T102" fmla="+- 0 7386 6974"/>
              <a:gd name="T103" fmla="*/ 7386 h 945"/>
              <a:gd name="T104" fmla="+- 0 6971 6641"/>
              <a:gd name="T105" fmla="*/ T104 w 1468"/>
              <a:gd name="T106" fmla="+- 0 7392 6974"/>
              <a:gd name="T107" fmla="*/ 7392 h 945"/>
              <a:gd name="T108" fmla="+- 0 7106 6641"/>
              <a:gd name="T109" fmla="*/ T108 w 1468"/>
              <a:gd name="T110" fmla="+- 0 7344 6974"/>
              <a:gd name="T111" fmla="*/ 7344 h 945"/>
              <a:gd name="T112" fmla="+- 0 7127 6641"/>
              <a:gd name="T113" fmla="*/ T112 w 1468"/>
              <a:gd name="T114" fmla="+- 0 7175 6974"/>
              <a:gd name="T115" fmla="*/ 7175 h 945"/>
              <a:gd name="T116" fmla="+- 0 7466 6641"/>
              <a:gd name="T117" fmla="*/ T116 w 1468"/>
              <a:gd name="T118" fmla="+- 0 7484 6974"/>
              <a:gd name="T119" fmla="*/ 7484 h 945"/>
              <a:gd name="T120" fmla="+- 0 7411 6641"/>
              <a:gd name="T121" fmla="*/ T120 w 1468"/>
              <a:gd name="T122" fmla="+- 0 7814 6974"/>
              <a:gd name="T123" fmla="*/ 7814 h 945"/>
              <a:gd name="T124" fmla="+- 0 7060 6641"/>
              <a:gd name="T125" fmla="*/ T124 w 1468"/>
              <a:gd name="T126" fmla="+- 0 7833 6974"/>
              <a:gd name="T127" fmla="*/ 7833 h 945"/>
              <a:gd name="T128" fmla="+- 0 7186 6641"/>
              <a:gd name="T129" fmla="*/ T128 w 1468"/>
              <a:gd name="T130" fmla="+- 0 7813 6974"/>
              <a:gd name="T131" fmla="*/ 7813 h 945"/>
              <a:gd name="T132" fmla="+- 0 7414 6641"/>
              <a:gd name="T133" fmla="*/ T132 w 1468"/>
              <a:gd name="T134" fmla="+- 0 7425 6974"/>
              <a:gd name="T135" fmla="*/ 7425 h 945"/>
              <a:gd name="T136" fmla="+- 0 7380 6641"/>
              <a:gd name="T137" fmla="*/ T136 w 1468"/>
              <a:gd name="T138" fmla="+- 0 7730 6974"/>
              <a:gd name="T139" fmla="*/ 7730 h 945"/>
              <a:gd name="T140" fmla="+- 0 7037 6641"/>
              <a:gd name="T141" fmla="*/ T140 w 1468"/>
              <a:gd name="T142" fmla="+- 0 7712 6974"/>
              <a:gd name="T143" fmla="*/ 7712 h 945"/>
              <a:gd name="T144" fmla="+- 0 7337 6641"/>
              <a:gd name="T145" fmla="*/ T144 w 1468"/>
              <a:gd name="T146" fmla="+- 0 7695 6974"/>
              <a:gd name="T147" fmla="*/ 7695 h 945"/>
              <a:gd name="T148" fmla="+- 0 7399 6641"/>
              <a:gd name="T149" fmla="*/ T148 w 1468"/>
              <a:gd name="T150" fmla="+- 0 7614 6974"/>
              <a:gd name="T151" fmla="*/ 7614 h 945"/>
              <a:gd name="T152" fmla="+- 0 7045 6641"/>
              <a:gd name="T153" fmla="*/ T152 w 1468"/>
              <a:gd name="T154" fmla="+- 0 7614 6974"/>
              <a:gd name="T155" fmla="*/ 7614 h 945"/>
              <a:gd name="T156" fmla="+- 0 7260 6641"/>
              <a:gd name="T157" fmla="*/ T156 w 1468"/>
              <a:gd name="T158" fmla="+- 0 7601 6974"/>
              <a:gd name="T159" fmla="*/ 7601 h 945"/>
              <a:gd name="T160" fmla="+- 0 7413 6641"/>
              <a:gd name="T161" fmla="*/ T160 w 1468"/>
              <a:gd name="T162" fmla="+- 0 7494 6974"/>
              <a:gd name="T163" fmla="*/ 7494 h 945"/>
              <a:gd name="T164" fmla="+- 0 7032 6641"/>
              <a:gd name="T165" fmla="*/ T164 w 1468"/>
              <a:gd name="T166" fmla="+- 0 7494 6974"/>
              <a:gd name="T167" fmla="*/ 7494 h 945"/>
              <a:gd name="T168" fmla="+- 0 7413 6641"/>
              <a:gd name="T169" fmla="*/ T168 w 1468"/>
              <a:gd name="T170" fmla="+- 0 7494 6974"/>
              <a:gd name="T171" fmla="*/ 7494 h 945"/>
              <a:gd name="T172" fmla="+- 0 7186 6641"/>
              <a:gd name="T173" fmla="*/ T172 w 1468"/>
              <a:gd name="T174" fmla="+- 0 7387 6974"/>
              <a:gd name="T175" fmla="*/ 7387 h 945"/>
              <a:gd name="T176" fmla="+- 0 6989 6641"/>
              <a:gd name="T177" fmla="*/ T176 w 1468"/>
              <a:gd name="T178" fmla="+- 0 7460 6974"/>
              <a:gd name="T179" fmla="*/ 7460 h 945"/>
              <a:gd name="T180" fmla="+- 0 6982 6641"/>
              <a:gd name="T181" fmla="*/ T180 w 1468"/>
              <a:gd name="T182" fmla="+- 0 7818 6974"/>
              <a:gd name="T183" fmla="*/ 7818 h 945"/>
              <a:gd name="T184" fmla="+- 0 7047 6641"/>
              <a:gd name="T185" fmla="*/ T184 w 1468"/>
              <a:gd name="T186" fmla="+- 0 7887 6974"/>
              <a:gd name="T187" fmla="*/ 7887 h 945"/>
              <a:gd name="T188" fmla="+- 0 7324 6641"/>
              <a:gd name="T189" fmla="*/ T188 w 1468"/>
              <a:gd name="T190" fmla="+- 0 7908 6974"/>
              <a:gd name="T191" fmla="*/ 7908 h 945"/>
              <a:gd name="T192" fmla="+- 0 7455 6641"/>
              <a:gd name="T193" fmla="*/ T192 w 1468"/>
              <a:gd name="T194" fmla="+- 0 7848 6974"/>
              <a:gd name="T195" fmla="*/ 7848 h 945"/>
              <a:gd name="T196" fmla="+- 0 7467 6641"/>
              <a:gd name="T197" fmla="*/ T196 w 1468"/>
              <a:gd name="T198" fmla="+- 0 7707 6974"/>
              <a:gd name="T199" fmla="*/ 7707 h 945"/>
              <a:gd name="T200" fmla="+- 0 7466 6641"/>
              <a:gd name="T201" fmla="*/ T200 w 1468"/>
              <a:gd name="T202" fmla="+- 0 7568 6974"/>
              <a:gd name="T203" fmla="*/ 7568 h 945"/>
              <a:gd name="T204" fmla="+- 0 8109 6641"/>
              <a:gd name="T205" fmla="*/ T204 w 1468"/>
              <a:gd name="T206" fmla="+- 0 7071 6974"/>
              <a:gd name="T207" fmla="*/ 7071 h 945"/>
              <a:gd name="T208" fmla="+- 0 7441 6641"/>
              <a:gd name="T209" fmla="*/ T208 w 1468"/>
              <a:gd name="T210" fmla="+- 0 6985 6974"/>
              <a:gd name="T211" fmla="*/ 6985 h 945"/>
              <a:gd name="T212" fmla="+- 0 7187 6641"/>
              <a:gd name="T213" fmla="*/ T212 w 1468"/>
              <a:gd name="T214" fmla="+- 0 7107 6974"/>
              <a:gd name="T215" fmla="*/ 7107 h 945"/>
              <a:gd name="T216" fmla="+- 0 7286 6641"/>
              <a:gd name="T217" fmla="*/ T216 w 1468"/>
              <a:gd name="T218" fmla="+- 0 7154 6974"/>
              <a:gd name="T219" fmla="*/ 7154 h 945"/>
              <a:gd name="T220" fmla="+- 0 7358 6641"/>
              <a:gd name="T221" fmla="*/ T220 w 1468"/>
              <a:gd name="T222" fmla="+- 0 7067 6974"/>
              <a:gd name="T223" fmla="*/ 7067 h 945"/>
              <a:gd name="T224" fmla="+- 0 8060 6641"/>
              <a:gd name="T225" fmla="*/ T224 w 1468"/>
              <a:gd name="T226" fmla="+- 0 7152 6974"/>
              <a:gd name="T227" fmla="*/ 7152 h 945"/>
              <a:gd name="T228" fmla="+- 0 7540 6641"/>
              <a:gd name="T229" fmla="*/ T228 w 1468"/>
              <a:gd name="T230" fmla="+- 0 7480 6974"/>
              <a:gd name="T231" fmla="*/ 7480 h 945"/>
              <a:gd name="T232" fmla="+- 0 8087 6641"/>
              <a:gd name="T233" fmla="*/ T232 w 1468"/>
              <a:gd name="T234" fmla="+- 0 7531 6974"/>
              <a:gd name="T235" fmla="*/ 7531 h 94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1468" h="945">
                <a:moveTo>
                  <a:pt x="488" y="138"/>
                </a:moveTo>
                <a:lnTo>
                  <a:pt x="488" y="132"/>
                </a:lnTo>
                <a:lnTo>
                  <a:pt x="485" y="97"/>
                </a:lnTo>
                <a:lnTo>
                  <a:pt x="472" y="69"/>
                </a:lnTo>
                <a:lnTo>
                  <a:pt x="456" y="53"/>
                </a:lnTo>
                <a:lnTo>
                  <a:pt x="449" y="47"/>
                </a:lnTo>
                <a:lnTo>
                  <a:pt x="444" y="44"/>
                </a:lnTo>
                <a:lnTo>
                  <a:pt x="444" y="108"/>
                </a:lnTo>
                <a:lnTo>
                  <a:pt x="435" y="113"/>
                </a:lnTo>
                <a:lnTo>
                  <a:pt x="435" y="201"/>
                </a:lnTo>
                <a:lnTo>
                  <a:pt x="434" y="205"/>
                </a:lnTo>
                <a:lnTo>
                  <a:pt x="434" y="308"/>
                </a:lnTo>
                <a:lnTo>
                  <a:pt x="431" y="323"/>
                </a:lnTo>
                <a:lnTo>
                  <a:pt x="420" y="334"/>
                </a:lnTo>
                <a:lnTo>
                  <a:pt x="400" y="345"/>
                </a:lnTo>
                <a:lnTo>
                  <a:pt x="356" y="359"/>
                </a:lnTo>
                <a:lnTo>
                  <a:pt x="311" y="368"/>
                </a:lnTo>
                <a:lnTo>
                  <a:pt x="266" y="372"/>
                </a:lnTo>
                <a:lnTo>
                  <a:pt x="220" y="370"/>
                </a:lnTo>
                <a:lnTo>
                  <a:pt x="186" y="366"/>
                </a:lnTo>
                <a:lnTo>
                  <a:pt x="152" y="359"/>
                </a:lnTo>
                <a:lnTo>
                  <a:pt x="118" y="351"/>
                </a:lnTo>
                <a:lnTo>
                  <a:pt x="84" y="343"/>
                </a:lnTo>
                <a:lnTo>
                  <a:pt x="68" y="336"/>
                </a:lnTo>
                <a:lnTo>
                  <a:pt x="57" y="324"/>
                </a:lnTo>
                <a:lnTo>
                  <a:pt x="53" y="309"/>
                </a:lnTo>
                <a:lnTo>
                  <a:pt x="57" y="288"/>
                </a:lnTo>
                <a:lnTo>
                  <a:pt x="132" y="310"/>
                </a:lnTo>
                <a:lnTo>
                  <a:pt x="207" y="321"/>
                </a:lnTo>
                <a:lnTo>
                  <a:pt x="282" y="321"/>
                </a:lnTo>
                <a:lnTo>
                  <a:pt x="356" y="310"/>
                </a:lnTo>
                <a:lnTo>
                  <a:pt x="428" y="288"/>
                </a:lnTo>
                <a:lnTo>
                  <a:pt x="430" y="288"/>
                </a:lnTo>
                <a:lnTo>
                  <a:pt x="434" y="308"/>
                </a:lnTo>
                <a:lnTo>
                  <a:pt x="434" y="205"/>
                </a:lnTo>
                <a:lnTo>
                  <a:pt x="431" y="216"/>
                </a:lnTo>
                <a:lnTo>
                  <a:pt x="420" y="228"/>
                </a:lnTo>
                <a:lnTo>
                  <a:pt x="404" y="236"/>
                </a:lnTo>
                <a:lnTo>
                  <a:pt x="323" y="259"/>
                </a:lnTo>
                <a:lnTo>
                  <a:pt x="242" y="267"/>
                </a:lnTo>
                <a:lnTo>
                  <a:pt x="162" y="259"/>
                </a:lnTo>
                <a:lnTo>
                  <a:pt x="81" y="235"/>
                </a:lnTo>
                <a:lnTo>
                  <a:pt x="66" y="227"/>
                </a:lnTo>
                <a:lnTo>
                  <a:pt x="56" y="216"/>
                </a:lnTo>
                <a:lnTo>
                  <a:pt x="53" y="201"/>
                </a:lnTo>
                <a:lnTo>
                  <a:pt x="57" y="183"/>
                </a:lnTo>
                <a:lnTo>
                  <a:pt x="132" y="204"/>
                </a:lnTo>
                <a:lnTo>
                  <a:pt x="207" y="215"/>
                </a:lnTo>
                <a:lnTo>
                  <a:pt x="282" y="215"/>
                </a:lnTo>
                <a:lnTo>
                  <a:pt x="357" y="203"/>
                </a:lnTo>
                <a:lnTo>
                  <a:pt x="427" y="183"/>
                </a:lnTo>
                <a:lnTo>
                  <a:pt x="433" y="181"/>
                </a:lnTo>
                <a:lnTo>
                  <a:pt x="435" y="201"/>
                </a:lnTo>
                <a:lnTo>
                  <a:pt x="435" y="113"/>
                </a:lnTo>
                <a:lnTo>
                  <a:pt x="428" y="117"/>
                </a:lnTo>
                <a:lnTo>
                  <a:pt x="414" y="126"/>
                </a:lnTo>
                <a:lnTo>
                  <a:pt x="402" y="133"/>
                </a:lnTo>
                <a:lnTo>
                  <a:pt x="390" y="138"/>
                </a:lnTo>
                <a:lnTo>
                  <a:pt x="317" y="156"/>
                </a:lnTo>
                <a:lnTo>
                  <a:pt x="243" y="163"/>
                </a:lnTo>
                <a:lnTo>
                  <a:pt x="169" y="157"/>
                </a:lnTo>
                <a:lnTo>
                  <a:pt x="96" y="138"/>
                </a:lnTo>
                <a:lnTo>
                  <a:pt x="85" y="132"/>
                </a:lnTo>
                <a:lnTo>
                  <a:pt x="74" y="124"/>
                </a:lnTo>
                <a:lnTo>
                  <a:pt x="65" y="115"/>
                </a:lnTo>
                <a:lnTo>
                  <a:pt x="54" y="107"/>
                </a:lnTo>
                <a:lnTo>
                  <a:pt x="64" y="99"/>
                </a:lnTo>
                <a:lnTo>
                  <a:pt x="74" y="90"/>
                </a:lnTo>
                <a:lnTo>
                  <a:pt x="84" y="83"/>
                </a:lnTo>
                <a:lnTo>
                  <a:pt x="95" y="78"/>
                </a:lnTo>
                <a:lnTo>
                  <a:pt x="169" y="59"/>
                </a:lnTo>
                <a:lnTo>
                  <a:pt x="242" y="53"/>
                </a:lnTo>
                <a:lnTo>
                  <a:pt x="316" y="59"/>
                </a:lnTo>
                <a:lnTo>
                  <a:pt x="390" y="77"/>
                </a:lnTo>
                <a:lnTo>
                  <a:pt x="402" y="82"/>
                </a:lnTo>
                <a:lnTo>
                  <a:pt x="414" y="89"/>
                </a:lnTo>
                <a:lnTo>
                  <a:pt x="428" y="98"/>
                </a:lnTo>
                <a:lnTo>
                  <a:pt x="444" y="108"/>
                </a:lnTo>
                <a:lnTo>
                  <a:pt x="444" y="44"/>
                </a:lnTo>
                <a:lnTo>
                  <a:pt x="418" y="30"/>
                </a:lnTo>
                <a:lnTo>
                  <a:pt x="357" y="11"/>
                </a:lnTo>
                <a:lnTo>
                  <a:pt x="296" y="1"/>
                </a:lnTo>
                <a:lnTo>
                  <a:pt x="233" y="0"/>
                </a:lnTo>
                <a:lnTo>
                  <a:pt x="170" y="5"/>
                </a:lnTo>
                <a:lnTo>
                  <a:pt x="140" y="11"/>
                </a:lnTo>
                <a:lnTo>
                  <a:pt x="109" y="19"/>
                </a:lnTo>
                <a:lnTo>
                  <a:pt x="80" y="29"/>
                </a:lnTo>
                <a:lnTo>
                  <a:pt x="51" y="40"/>
                </a:lnTo>
                <a:lnTo>
                  <a:pt x="28" y="54"/>
                </a:lnTo>
                <a:lnTo>
                  <a:pt x="12" y="72"/>
                </a:lnTo>
                <a:lnTo>
                  <a:pt x="3" y="96"/>
                </a:lnTo>
                <a:lnTo>
                  <a:pt x="0" y="124"/>
                </a:lnTo>
                <a:lnTo>
                  <a:pt x="2" y="288"/>
                </a:lnTo>
                <a:lnTo>
                  <a:pt x="2" y="368"/>
                </a:lnTo>
                <a:lnTo>
                  <a:pt x="2" y="403"/>
                </a:lnTo>
                <a:lnTo>
                  <a:pt x="3" y="576"/>
                </a:lnTo>
                <a:lnTo>
                  <a:pt x="2" y="618"/>
                </a:lnTo>
                <a:lnTo>
                  <a:pt x="6" y="645"/>
                </a:lnTo>
                <a:lnTo>
                  <a:pt x="17" y="668"/>
                </a:lnTo>
                <a:lnTo>
                  <a:pt x="33" y="687"/>
                </a:lnTo>
                <a:lnTo>
                  <a:pt x="56" y="702"/>
                </a:lnTo>
                <a:lnTo>
                  <a:pt x="113" y="725"/>
                </a:lnTo>
                <a:lnTo>
                  <a:pt x="175" y="738"/>
                </a:lnTo>
                <a:lnTo>
                  <a:pt x="238" y="743"/>
                </a:lnTo>
                <a:lnTo>
                  <a:pt x="299" y="742"/>
                </a:lnTo>
                <a:lnTo>
                  <a:pt x="299" y="691"/>
                </a:lnTo>
                <a:lnTo>
                  <a:pt x="299" y="690"/>
                </a:lnTo>
                <a:lnTo>
                  <a:pt x="277" y="690"/>
                </a:lnTo>
                <a:lnTo>
                  <a:pt x="266" y="691"/>
                </a:lnTo>
                <a:lnTo>
                  <a:pt x="260" y="691"/>
                </a:lnTo>
                <a:lnTo>
                  <a:pt x="254" y="690"/>
                </a:lnTo>
                <a:lnTo>
                  <a:pt x="170" y="676"/>
                </a:lnTo>
                <a:lnTo>
                  <a:pt x="128" y="669"/>
                </a:lnTo>
                <a:lnTo>
                  <a:pt x="87" y="660"/>
                </a:lnTo>
                <a:lnTo>
                  <a:pt x="72" y="653"/>
                </a:lnTo>
                <a:lnTo>
                  <a:pt x="63" y="642"/>
                </a:lnTo>
                <a:lnTo>
                  <a:pt x="61" y="625"/>
                </a:lnTo>
                <a:lnTo>
                  <a:pt x="66" y="605"/>
                </a:lnTo>
                <a:lnTo>
                  <a:pt x="121" y="624"/>
                </a:lnTo>
                <a:lnTo>
                  <a:pt x="179" y="635"/>
                </a:lnTo>
                <a:lnTo>
                  <a:pt x="239" y="639"/>
                </a:lnTo>
                <a:lnTo>
                  <a:pt x="299" y="638"/>
                </a:lnTo>
                <a:lnTo>
                  <a:pt x="299" y="605"/>
                </a:lnTo>
                <a:lnTo>
                  <a:pt x="299" y="584"/>
                </a:lnTo>
                <a:lnTo>
                  <a:pt x="259" y="584"/>
                </a:lnTo>
                <a:lnTo>
                  <a:pt x="247" y="584"/>
                </a:lnTo>
                <a:lnTo>
                  <a:pt x="236" y="583"/>
                </a:lnTo>
                <a:lnTo>
                  <a:pt x="156" y="568"/>
                </a:lnTo>
                <a:lnTo>
                  <a:pt x="115" y="559"/>
                </a:lnTo>
                <a:lnTo>
                  <a:pt x="76" y="550"/>
                </a:lnTo>
                <a:lnTo>
                  <a:pt x="62" y="543"/>
                </a:lnTo>
                <a:lnTo>
                  <a:pt x="54" y="531"/>
                </a:lnTo>
                <a:lnTo>
                  <a:pt x="53" y="515"/>
                </a:lnTo>
                <a:lnTo>
                  <a:pt x="57" y="497"/>
                </a:lnTo>
                <a:lnTo>
                  <a:pt x="112" y="515"/>
                </a:lnTo>
                <a:lnTo>
                  <a:pt x="167" y="525"/>
                </a:lnTo>
                <a:lnTo>
                  <a:pt x="223" y="529"/>
                </a:lnTo>
                <a:lnTo>
                  <a:pt x="280" y="527"/>
                </a:lnTo>
                <a:lnTo>
                  <a:pt x="282" y="515"/>
                </a:lnTo>
                <a:lnTo>
                  <a:pt x="284" y="504"/>
                </a:lnTo>
                <a:lnTo>
                  <a:pt x="285" y="497"/>
                </a:lnTo>
                <a:lnTo>
                  <a:pt x="286" y="490"/>
                </a:lnTo>
                <a:lnTo>
                  <a:pt x="288" y="466"/>
                </a:lnTo>
                <a:lnTo>
                  <a:pt x="249" y="466"/>
                </a:lnTo>
                <a:lnTo>
                  <a:pt x="205" y="466"/>
                </a:lnTo>
                <a:lnTo>
                  <a:pt x="163" y="463"/>
                </a:lnTo>
                <a:lnTo>
                  <a:pt x="121" y="456"/>
                </a:lnTo>
                <a:lnTo>
                  <a:pt x="81" y="442"/>
                </a:lnTo>
                <a:lnTo>
                  <a:pt x="65" y="434"/>
                </a:lnTo>
                <a:lnTo>
                  <a:pt x="56" y="424"/>
                </a:lnTo>
                <a:lnTo>
                  <a:pt x="53" y="411"/>
                </a:lnTo>
                <a:lnTo>
                  <a:pt x="57" y="393"/>
                </a:lnTo>
                <a:lnTo>
                  <a:pt x="113" y="412"/>
                </a:lnTo>
                <a:lnTo>
                  <a:pt x="169" y="423"/>
                </a:lnTo>
                <a:lnTo>
                  <a:pt x="226" y="427"/>
                </a:lnTo>
                <a:lnTo>
                  <a:pt x="284" y="426"/>
                </a:lnTo>
                <a:lnTo>
                  <a:pt x="299" y="424"/>
                </a:lnTo>
                <a:lnTo>
                  <a:pt x="315" y="421"/>
                </a:lnTo>
                <a:lnTo>
                  <a:pt x="330" y="418"/>
                </a:lnTo>
                <a:lnTo>
                  <a:pt x="345" y="413"/>
                </a:lnTo>
                <a:lnTo>
                  <a:pt x="375" y="403"/>
                </a:lnTo>
                <a:lnTo>
                  <a:pt x="401" y="393"/>
                </a:lnTo>
                <a:lnTo>
                  <a:pt x="435" y="380"/>
                </a:lnTo>
                <a:lnTo>
                  <a:pt x="459" y="372"/>
                </a:lnTo>
                <a:lnTo>
                  <a:pt x="465" y="370"/>
                </a:lnTo>
                <a:lnTo>
                  <a:pt x="482" y="364"/>
                </a:lnTo>
                <a:lnTo>
                  <a:pt x="488" y="359"/>
                </a:lnTo>
                <a:lnTo>
                  <a:pt x="487" y="288"/>
                </a:lnTo>
                <a:lnTo>
                  <a:pt x="487" y="267"/>
                </a:lnTo>
                <a:lnTo>
                  <a:pt x="486" y="238"/>
                </a:lnTo>
                <a:lnTo>
                  <a:pt x="486" y="201"/>
                </a:lnTo>
                <a:lnTo>
                  <a:pt x="487" y="183"/>
                </a:lnTo>
                <a:lnTo>
                  <a:pt x="487" y="181"/>
                </a:lnTo>
                <a:lnTo>
                  <a:pt x="487" y="163"/>
                </a:lnTo>
                <a:lnTo>
                  <a:pt x="488" y="138"/>
                </a:lnTo>
                <a:moveTo>
                  <a:pt x="827" y="546"/>
                </a:moveTo>
                <a:lnTo>
                  <a:pt x="825" y="510"/>
                </a:lnTo>
                <a:lnTo>
                  <a:pt x="812" y="482"/>
                </a:lnTo>
                <a:lnTo>
                  <a:pt x="796" y="466"/>
                </a:lnTo>
                <a:lnTo>
                  <a:pt x="790" y="460"/>
                </a:lnTo>
                <a:lnTo>
                  <a:pt x="774" y="451"/>
                </a:lnTo>
                <a:lnTo>
                  <a:pt x="774" y="824"/>
                </a:lnTo>
                <a:lnTo>
                  <a:pt x="770" y="840"/>
                </a:lnTo>
                <a:lnTo>
                  <a:pt x="759" y="852"/>
                </a:lnTo>
                <a:lnTo>
                  <a:pt x="743" y="860"/>
                </a:lnTo>
                <a:lnTo>
                  <a:pt x="662" y="883"/>
                </a:lnTo>
                <a:lnTo>
                  <a:pt x="581" y="890"/>
                </a:lnTo>
                <a:lnTo>
                  <a:pt x="500" y="883"/>
                </a:lnTo>
                <a:lnTo>
                  <a:pt x="419" y="859"/>
                </a:lnTo>
                <a:lnTo>
                  <a:pt x="404" y="851"/>
                </a:lnTo>
                <a:lnTo>
                  <a:pt x="394" y="840"/>
                </a:lnTo>
                <a:lnTo>
                  <a:pt x="390" y="825"/>
                </a:lnTo>
                <a:lnTo>
                  <a:pt x="393" y="805"/>
                </a:lnTo>
                <a:lnTo>
                  <a:pt x="469" y="827"/>
                </a:lnTo>
                <a:lnTo>
                  <a:pt x="545" y="839"/>
                </a:lnTo>
                <a:lnTo>
                  <a:pt x="620" y="838"/>
                </a:lnTo>
                <a:lnTo>
                  <a:pt x="696" y="827"/>
                </a:lnTo>
                <a:lnTo>
                  <a:pt x="771" y="805"/>
                </a:lnTo>
                <a:lnTo>
                  <a:pt x="774" y="824"/>
                </a:lnTo>
                <a:lnTo>
                  <a:pt x="774" y="451"/>
                </a:lnTo>
                <a:lnTo>
                  <a:pt x="773" y="451"/>
                </a:lnTo>
                <a:lnTo>
                  <a:pt x="773" y="613"/>
                </a:lnTo>
                <a:lnTo>
                  <a:pt x="773" y="719"/>
                </a:lnTo>
                <a:lnTo>
                  <a:pt x="768" y="735"/>
                </a:lnTo>
                <a:lnTo>
                  <a:pt x="756" y="748"/>
                </a:lnTo>
                <a:lnTo>
                  <a:pt x="739" y="756"/>
                </a:lnTo>
                <a:lnTo>
                  <a:pt x="661" y="777"/>
                </a:lnTo>
                <a:lnTo>
                  <a:pt x="583" y="784"/>
                </a:lnTo>
                <a:lnTo>
                  <a:pt x="505" y="778"/>
                </a:lnTo>
                <a:lnTo>
                  <a:pt x="427" y="757"/>
                </a:lnTo>
                <a:lnTo>
                  <a:pt x="410" y="749"/>
                </a:lnTo>
                <a:lnTo>
                  <a:pt x="396" y="738"/>
                </a:lnTo>
                <a:lnTo>
                  <a:pt x="390" y="722"/>
                </a:lnTo>
                <a:lnTo>
                  <a:pt x="392" y="700"/>
                </a:lnTo>
                <a:lnTo>
                  <a:pt x="468" y="721"/>
                </a:lnTo>
                <a:lnTo>
                  <a:pt x="544" y="733"/>
                </a:lnTo>
                <a:lnTo>
                  <a:pt x="620" y="733"/>
                </a:lnTo>
                <a:lnTo>
                  <a:pt x="696" y="721"/>
                </a:lnTo>
                <a:lnTo>
                  <a:pt x="769" y="700"/>
                </a:lnTo>
                <a:lnTo>
                  <a:pt x="771" y="699"/>
                </a:lnTo>
                <a:lnTo>
                  <a:pt x="773" y="719"/>
                </a:lnTo>
                <a:lnTo>
                  <a:pt x="773" y="613"/>
                </a:lnTo>
                <a:lnTo>
                  <a:pt x="769" y="628"/>
                </a:lnTo>
                <a:lnTo>
                  <a:pt x="758" y="640"/>
                </a:lnTo>
                <a:lnTo>
                  <a:pt x="742" y="649"/>
                </a:lnTo>
                <a:lnTo>
                  <a:pt x="662" y="671"/>
                </a:lnTo>
                <a:lnTo>
                  <a:pt x="581" y="679"/>
                </a:lnTo>
                <a:lnTo>
                  <a:pt x="501" y="671"/>
                </a:lnTo>
                <a:lnTo>
                  <a:pt x="420" y="648"/>
                </a:lnTo>
                <a:lnTo>
                  <a:pt x="404" y="640"/>
                </a:lnTo>
                <a:lnTo>
                  <a:pt x="394" y="628"/>
                </a:lnTo>
                <a:lnTo>
                  <a:pt x="389" y="613"/>
                </a:lnTo>
                <a:lnTo>
                  <a:pt x="392" y="594"/>
                </a:lnTo>
                <a:lnTo>
                  <a:pt x="468" y="616"/>
                </a:lnTo>
                <a:lnTo>
                  <a:pt x="544" y="627"/>
                </a:lnTo>
                <a:lnTo>
                  <a:pt x="619" y="627"/>
                </a:lnTo>
                <a:lnTo>
                  <a:pt x="695" y="616"/>
                </a:lnTo>
                <a:lnTo>
                  <a:pt x="770" y="594"/>
                </a:lnTo>
                <a:lnTo>
                  <a:pt x="773" y="613"/>
                </a:lnTo>
                <a:lnTo>
                  <a:pt x="773" y="451"/>
                </a:lnTo>
                <a:lnTo>
                  <a:pt x="772" y="450"/>
                </a:lnTo>
                <a:lnTo>
                  <a:pt x="772" y="520"/>
                </a:lnTo>
                <a:lnTo>
                  <a:pt x="733" y="549"/>
                </a:lnTo>
                <a:lnTo>
                  <a:pt x="667" y="567"/>
                </a:lnTo>
                <a:lnTo>
                  <a:pt x="585" y="573"/>
                </a:lnTo>
                <a:lnTo>
                  <a:pt x="503" y="568"/>
                </a:lnTo>
                <a:lnTo>
                  <a:pt x="434" y="551"/>
                </a:lnTo>
                <a:lnTo>
                  <a:pt x="391" y="520"/>
                </a:lnTo>
                <a:lnTo>
                  <a:pt x="428" y="491"/>
                </a:lnTo>
                <a:lnTo>
                  <a:pt x="494" y="473"/>
                </a:lnTo>
                <a:lnTo>
                  <a:pt x="575" y="466"/>
                </a:lnTo>
                <a:lnTo>
                  <a:pt x="658" y="472"/>
                </a:lnTo>
                <a:lnTo>
                  <a:pt x="729" y="489"/>
                </a:lnTo>
                <a:lnTo>
                  <a:pt x="772" y="520"/>
                </a:lnTo>
                <a:lnTo>
                  <a:pt x="772" y="450"/>
                </a:lnTo>
                <a:lnTo>
                  <a:pt x="759" y="443"/>
                </a:lnTo>
                <a:lnTo>
                  <a:pt x="707" y="425"/>
                </a:lnTo>
                <a:lnTo>
                  <a:pt x="654" y="416"/>
                </a:lnTo>
                <a:lnTo>
                  <a:pt x="600" y="412"/>
                </a:lnTo>
                <a:lnTo>
                  <a:pt x="545" y="413"/>
                </a:lnTo>
                <a:lnTo>
                  <a:pt x="504" y="416"/>
                </a:lnTo>
                <a:lnTo>
                  <a:pt x="463" y="423"/>
                </a:lnTo>
                <a:lnTo>
                  <a:pt x="424" y="435"/>
                </a:lnTo>
                <a:lnTo>
                  <a:pt x="385" y="452"/>
                </a:lnTo>
                <a:lnTo>
                  <a:pt x="364" y="467"/>
                </a:lnTo>
                <a:lnTo>
                  <a:pt x="348" y="486"/>
                </a:lnTo>
                <a:lnTo>
                  <a:pt x="339" y="508"/>
                </a:lnTo>
                <a:lnTo>
                  <a:pt x="337" y="535"/>
                </a:lnTo>
                <a:lnTo>
                  <a:pt x="337" y="594"/>
                </a:lnTo>
                <a:lnTo>
                  <a:pt x="337" y="757"/>
                </a:lnTo>
                <a:lnTo>
                  <a:pt x="338" y="828"/>
                </a:lnTo>
                <a:lnTo>
                  <a:pt x="341" y="844"/>
                </a:lnTo>
                <a:lnTo>
                  <a:pt x="347" y="859"/>
                </a:lnTo>
                <a:lnTo>
                  <a:pt x="355" y="874"/>
                </a:lnTo>
                <a:lnTo>
                  <a:pt x="365" y="887"/>
                </a:lnTo>
                <a:lnTo>
                  <a:pt x="377" y="898"/>
                </a:lnTo>
                <a:lnTo>
                  <a:pt x="391" y="906"/>
                </a:lnTo>
                <a:lnTo>
                  <a:pt x="406" y="913"/>
                </a:lnTo>
                <a:lnTo>
                  <a:pt x="421" y="919"/>
                </a:lnTo>
                <a:lnTo>
                  <a:pt x="478" y="936"/>
                </a:lnTo>
                <a:lnTo>
                  <a:pt x="536" y="944"/>
                </a:lnTo>
                <a:lnTo>
                  <a:pt x="595" y="944"/>
                </a:lnTo>
                <a:lnTo>
                  <a:pt x="653" y="939"/>
                </a:lnTo>
                <a:lnTo>
                  <a:pt x="683" y="934"/>
                </a:lnTo>
                <a:lnTo>
                  <a:pt x="713" y="926"/>
                </a:lnTo>
                <a:lnTo>
                  <a:pt x="742" y="917"/>
                </a:lnTo>
                <a:lnTo>
                  <a:pt x="771" y="906"/>
                </a:lnTo>
                <a:lnTo>
                  <a:pt x="796" y="893"/>
                </a:lnTo>
                <a:lnTo>
                  <a:pt x="798" y="890"/>
                </a:lnTo>
                <a:lnTo>
                  <a:pt x="814" y="874"/>
                </a:lnTo>
                <a:lnTo>
                  <a:pt x="824" y="849"/>
                </a:lnTo>
                <a:lnTo>
                  <a:pt x="827" y="819"/>
                </a:lnTo>
                <a:lnTo>
                  <a:pt x="826" y="805"/>
                </a:lnTo>
                <a:lnTo>
                  <a:pt x="826" y="784"/>
                </a:lnTo>
                <a:lnTo>
                  <a:pt x="826" y="733"/>
                </a:lnTo>
                <a:lnTo>
                  <a:pt x="826" y="719"/>
                </a:lnTo>
                <a:lnTo>
                  <a:pt x="826" y="699"/>
                </a:lnTo>
                <a:lnTo>
                  <a:pt x="826" y="679"/>
                </a:lnTo>
                <a:lnTo>
                  <a:pt x="826" y="649"/>
                </a:lnTo>
                <a:lnTo>
                  <a:pt x="825" y="616"/>
                </a:lnTo>
                <a:lnTo>
                  <a:pt x="825" y="594"/>
                </a:lnTo>
                <a:lnTo>
                  <a:pt x="825" y="579"/>
                </a:lnTo>
                <a:lnTo>
                  <a:pt x="825" y="573"/>
                </a:lnTo>
                <a:lnTo>
                  <a:pt x="827" y="546"/>
                </a:lnTo>
                <a:moveTo>
                  <a:pt x="1468" y="435"/>
                </a:moveTo>
                <a:lnTo>
                  <a:pt x="1468" y="97"/>
                </a:lnTo>
                <a:lnTo>
                  <a:pt x="1463" y="66"/>
                </a:lnTo>
                <a:lnTo>
                  <a:pt x="1462" y="61"/>
                </a:lnTo>
                <a:lnTo>
                  <a:pt x="1445" y="34"/>
                </a:lnTo>
                <a:lnTo>
                  <a:pt x="1418" y="17"/>
                </a:lnTo>
                <a:lnTo>
                  <a:pt x="1382" y="11"/>
                </a:lnTo>
                <a:lnTo>
                  <a:pt x="800" y="11"/>
                </a:lnTo>
                <a:lnTo>
                  <a:pt x="633" y="11"/>
                </a:lnTo>
                <a:lnTo>
                  <a:pt x="596" y="16"/>
                </a:lnTo>
                <a:lnTo>
                  <a:pt x="569" y="33"/>
                </a:lnTo>
                <a:lnTo>
                  <a:pt x="552" y="60"/>
                </a:lnTo>
                <a:lnTo>
                  <a:pt x="546" y="97"/>
                </a:lnTo>
                <a:lnTo>
                  <a:pt x="546" y="133"/>
                </a:lnTo>
                <a:lnTo>
                  <a:pt x="546" y="256"/>
                </a:lnTo>
                <a:lnTo>
                  <a:pt x="546" y="339"/>
                </a:lnTo>
                <a:lnTo>
                  <a:pt x="547" y="346"/>
                </a:lnTo>
                <a:lnTo>
                  <a:pt x="619" y="346"/>
                </a:lnTo>
                <a:lnTo>
                  <a:pt x="619" y="189"/>
                </a:lnTo>
                <a:lnTo>
                  <a:pt x="645" y="180"/>
                </a:lnTo>
                <a:lnTo>
                  <a:pt x="664" y="170"/>
                </a:lnTo>
                <a:lnTo>
                  <a:pt x="679" y="159"/>
                </a:lnTo>
                <a:lnTo>
                  <a:pt x="692" y="147"/>
                </a:lnTo>
                <a:lnTo>
                  <a:pt x="703" y="133"/>
                </a:lnTo>
                <a:lnTo>
                  <a:pt x="710" y="115"/>
                </a:lnTo>
                <a:lnTo>
                  <a:pt x="717" y="93"/>
                </a:lnTo>
                <a:lnTo>
                  <a:pt x="725" y="66"/>
                </a:lnTo>
                <a:lnTo>
                  <a:pt x="1303" y="66"/>
                </a:lnTo>
                <a:lnTo>
                  <a:pt x="1315" y="115"/>
                </a:lnTo>
                <a:lnTo>
                  <a:pt x="1336" y="146"/>
                </a:lnTo>
                <a:lnTo>
                  <a:pt x="1369" y="166"/>
                </a:lnTo>
                <a:lnTo>
                  <a:pt x="1419" y="178"/>
                </a:lnTo>
                <a:lnTo>
                  <a:pt x="1419" y="416"/>
                </a:lnTo>
                <a:lnTo>
                  <a:pt x="1369" y="424"/>
                </a:lnTo>
                <a:lnTo>
                  <a:pt x="1336" y="435"/>
                </a:lnTo>
                <a:lnTo>
                  <a:pt x="1315" y="460"/>
                </a:lnTo>
                <a:lnTo>
                  <a:pt x="1302" y="506"/>
                </a:lnTo>
                <a:lnTo>
                  <a:pt x="899" y="506"/>
                </a:lnTo>
                <a:lnTo>
                  <a:pt x="899" y="580"/>
                </a:lnTo>
                <a:lnTo>
                  <a:pt x="897" y="581"/>
                </a:lnTo>
                <a:lnTo>
                  <a:pt x="1224" y="582"/>
                </a:lnTo>
                <a:lnTo>
                  <a:pt x="1387" y="581"/>
                </a:lnTo>
                <a:lnTo>
                  <a:pt x="1421" y="575"/>
                </a:lnTo>
                <a:lnTo>
                  <a:pt x="1446" y="557"/>
                </a:lnTo>
                <a:lnTo>
                  <a:pt x="1462" y="530"/>
                </a:lnTo>
                <a:lnTo>
                  <a:pt x="1468" y="496"/>
                </a:lnTo>
                <a:lnTo>
                  <a:pt x="1468" y="435"/>
                </a:lnTo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/>
          </a:p>
        </p:txBody>
      </p:sp>
      <p:sp>
        <p:nvSpPr>
          <p:cNvPr id="11" name="Rectángulo 10"/>
          <p:cNvSpPr/>
          <p:nvPr/>
        </p:nvSpPr>
        <p:spPr>
          <a:xfrm>
            <a:off x="3620242" y="2534643"/>
            <a:ext cx="397649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 algn="just">
              <a:spcBef>
                <a:spcPts val="1155"/>
              </a:spcBef>
            </a:pPr>
            <a:r>
              <a:rPr lang="es-EC" sz="1400" b="1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Comercio</a:t>
            </a:r>
          </a:p>
          <a:p>
            <a:pPr lvl="3"/>
            <a:endParaRPr lang="es-EC" sz="500" dirty="0" smtClean="0"/>
          </a:p>
          <a:p>
            <a:pPr lvl="3"/>
            <a:r>
              <a:rPr lang="es-EC" sz="1400" dirty="0"/>
              <a:t>Venta al por mayor de otros enseres domésticos.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631546" y="3053316"/>
            <a:ext cx="78741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5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sp>
        <p:nvSpPr>
          <p:cNvPr id="13" name="Rectángulo 12"/>
          <p:cNvSpPr/>
          <p:nvPr/>
        </p:nvSpPr>
        <p:spPr>
          <a:xfrm>
            <a:off x="4999687" y="3393590"/>
            <a:ext cx="2623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Venta al por menor de alimentos, bebidas o tabaco.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415409" y="3634037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4%</a:t>
            </a:r>
            <a:endParaRPr lang="es-EC" sz="1600" b="1" dirty="0"/>
          </a:p>
        </p:txBody>
      </p:sp>
      <p:sp>
        <p:nvSpPr>
          <p:cNvPr id="15" name="Rectángulo 14"/>
          <p:cNvSpPr/>
          <p:nvPr/>
        </p:nvSpPr>
        <p:spPr>
          <a:xfrm>
            <a:off x="4992805" y="3943473"/>
            <a:ext cx="2642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Venta de vehículos automotores.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104002" y="4192929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3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sp>
        <p:nvSpPr>
          <p:cNvPr id="17" name="Rectángulo 16"/>
          <p:cNvSpPr/>
          <p:nvPr/>
        </p:nvSpPr>
        <p:spPr>
          <a:xfrm>
            <a:off x="6387489" y="1114955"/>
            <a:ext cx="413676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/>
              <a:t>Vocación por subsector económico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994641" y="4515572"/>
            <a:ext cx="262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Venta al por mayor de alimentos, bebidas y tabaco.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22165" y="4756374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3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cxnSp>
        <p:nvCxnSpPr>
          <p:cNvPr id="20" name="Line 46"/>
          <p:cNvCxnSpPr>
            <a:cxnSpLocks noChangeShapeType="1"/>
          </p:cNvCxnSpPr>
          <p:nvPr/>
        </p:nvCxnSpPr>
        <p:spPr bwMode="auto">
          <a:xfrm>
            <a:off x="4955752" y="2665005"/>
            <a:ext cx="1541" cy="3341851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CuadroTexto 25"/>
          <p:cNvSpPr txBox="1"/>
          <p:nvPr/>
        </p:nvSpPr>
        <p:spPr>
          <a:xfrm>
            <a:off x="7747751" y="3113966"/>
            <a:ext cx="7363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/>
              <a:t>8</a:t>
            </a:r>
            <a:r>
              <a:rPr lang="es-EC" dirty="0" smtClean="0"/>
              <a:t>%</a:t>
            </a:r>
            <a:endParaRPr lang="es-EC" dirty="0"/>
          </a:p>
        </p:txBody>
      </p:sp>
      <p:cxnSp>
        <p:nvCxnSpPr>
          <p:cNvPr id="27" name="Line 44"/>
          <p:cNvCxnSpPr>
            <a:cxnSpLocks noChangeShapeType="1"/>
          </p:cNvCxnSpPr>
          <p:nvPr/>
        </p:nvCxnSpPr>
        <p:spPr bwMode="auto">
          <a:xfrm>
            <a:off x="9910883" y="2240495"/>
            <a:ext cx="1653" cy="1777967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191340" y="5605581"/>
            <a:ext cx="413096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/>
              <a:t>La participación corresponde a los subsectores con mayor concentración de ventas de la provincia en </a:t>
            </a:r>
            <a:r>
              <a:rPr lang="es-EC" sz="1100" dirty="0" smtClean="0"/>
              <a:t>2016</a:t>
            </a:r>
          </a:p>
          <a:p>
            <a:endParaRPr lang="es-EC" sz="1100" dirty="0" smtClean="0"/>
          </a:p>
          <a:p>
            <a:r>
              <a:rPr lang="es-EC" sz="1000" b="1" dirty="0" smtClean="0">
                <a:latin typeface="MyriadPro-Regular"/>
              </a:rPr>
              <a:t>Fuente</a:t>
            </a:r>
            <a:r>
              <a:rPr lang="es-EC" sz="1100" b="1" dirty="0">
                <a:latin typeface="MyriadPro-Regular"/>
              </a:rPr>
              <a:t>:</a:t>
            </a:r>
            <a:r>
              <a:rPr lang="es-EC" sz="1100" dirty="0">
                <a:latin typeface="MyriadPro-Regular"/>
              </a:rPr>
              <a:t> SRI, formulario 101 - 102, INEC Directorio de Empresas, </a:t>
            </a:r>
            <a:r>
              <a:rPr lang="es-EC" sz="1100" dirty="0" err="1">
                <a:latin typeface="MyriadPro-Regular"/>
              </a:rPr>
              <a:t>Enemdu</a:t>
            </a:r>
            <a:endParaRPr lang="es-EC" sz="1100" dirty="0">
              <a:latin typeface="MyriadPro-Regular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892884" y="2684472"/>
            <a:ext cx="20905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Actividades de apoyo para la extracción de petróleo y gas natural.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10942058" y="3143782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 smtClean="0"/>
              <a:t>6%</a:t>
            </a:r>
            <a:endParaRPr lang="es-EC" dirty="0"/>
          </a:p>
        </p:txBody>
      </p:sp>
      <p:sp>
        <p:nvSpPr>
          <p:cNvPr id="79" name="Rectángulo 78"/>
          <p:cNvSpPr/>
          <p:nvPr/>
        </p:nvSpPr>
        <p:spPr>
          <a:xfrm>
            <a:off x="245104" y="1373624"/>
            <a:ext cx="424111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defTabSz="685800"/>
            <a:r>
              <a:rPr lang="es-EC" b="1" dirty="0">
                <a:solidFill>
                  <a:prstClr val="black"/>
                </a:solidFill>
                <a:latin typeface="Arial"/>
              </a:rPr>
              <a:t>Vocación por actividad económica</a:t>
            </a:r>
            <a:endParaRPr lang="es-EC" sz="3200" b="1" dirty="0">
              <a:solidFill>
                <a:prstClr val="black"/>
              </a:solidFill>
              <a:latin typeface="Arial"/>
              <a:cs typeface="Calibri" panose="020F0502020204030204" pitchFamily="34" charset="0"/>
            </a:endParaRPr>
          </a:p>
        </p:txBody>
      </p: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9050857"/>
              </p:ext>
            </p:extLst>
          </p:nvPr>
        </p:nvGraphicFramePr>
        <p:xfrm>
          <a:off x="200345" y="1944423"/>
          <a:ext cx="4409574" cy="3348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25776">
                  <a:extLst>
                    <a:ext uri="{9D8B030D-6E8A-4147-A177-3AD203B41FA5}">
                      <a16:colId xmlns="" xmlns:a16="http://schemas.microsoft.com/office/drawing/2014/main" val="2437646971"/>
                    </a:ext>
                  </a:extLst>
                </a:gridCol>
                <a:gridCol w="1073145">
                  <a:extLst>
                    <a:ext uri="{9D8B030D-6E8A-4147-A177-3AD203B41FA5}">
                      <a16:colId xmlns="" xmlns:a16="http://schemas.microsoft.com/office/drawing/2014/main" val="2291444048"/>
                    </a:ext>
                  </a:extLst>
                </a:gridCol>
                <a:gridCol w="1010653">
                  <a:extLst>
                    <a:ext uri="{9D8B030D-6E8A-4147-A177-3AD203B41FA5}">
                      <a16:colId xmlns="" xmlns:a16="http://schemas.microsoft.com/office/drawing/2014/main" val="16550641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7465" marR="13970" algn="l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endParaRPr lang="es-EC" sz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125095" algn="ctr">
                        <a:lnSpc>
                          <a:spcPct val="81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en ventas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de empleo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70370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2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Comercio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33%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15%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93945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Manufactura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28%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49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11%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28322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Explotación de minas y canteras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7%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0,1%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87510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Construcción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5%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7%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Las demás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27%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65,9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3139853"/>
                  </a:ext>
                </a:extLst>
              </a:tr>
            </a:tbl>
          </a:graphicData>
        </a:graphic>
      </p:graphicFrame>
      <p:pic>
        <p:nvPicPr>
          <p:cNvPr id="81" name="Imagen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82" name="Título 2"/>
          <p:cNvSpPr>
            <a:spLocks noGrp="1"/>
          </p:cNvSpPr>
          <p:nvPr>
            <p:ph type="title"/>
          </p:nvPr>
        </p:nvSpPr>
        <p:spPr>
          <a:xfrm>
            <a:off x="150999" y="134048"/>
            <a:ext cx="10249223" cy="866075"/>
          </a:xfrm>
        </p:spPr>
        <p:txBody>
          <a:bodyPr>
            <a:noAutofit/>
          </a:bodyPr>
          <a:lstStyle/>
          <a:p>
            <a:pPr>
              <a:defRPr lang="es-E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C" sz="36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Vocaciones productivas por actividad y subsector de Pichincha</a:t>
            </a:r>
            <a:endParaRPr lang="es-EC" sz="36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7642248" y="2624098"/>
            <a:ext cx="2333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Fabricación de productos de la refinación del petróleo.</a:t>
            </a:r>
          </a:p>
        </p:txBody>
      </p:sp>
      <p:cxnSp>
        <p:nvCxnSpPr>
          <p:cNvPr id="58" name="Line 45"/>
          <p:cNvCxnSpPr>
            <a:cxnSpLocks noChangeShapeType="1"/>
          </p:cNvCxnSpPr>
          <p:nvPr/>
        </p:nvCxnSpPr>
        <p:spPr bwMode="auto">
          <a:xfrm>
            <a:off x="7626526" y="2369171"/>
            <a:ext cx="10431" cy="3868706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Rectángulo 60"/>
          <p:cNvSpPr/>
          <p:nvPr/>
        </p:nvSpPr>
        <p:spPr>
          <a:xfrm>
            <a:off x="9932176" y="3495242"/>
            <a:ext cx="2247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Extracción de petróleo crudo.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10480562" y="3747533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/>
              <a:t>1</a:t>
            </a:r>
            <a:r>
              <a:rPr lang="es-EC" dirty="0" smtClean="0"/>
              <a:t>%</a:t>
            </a:r>
            <a:endParaRPr lang="es-EC" dirty="0"/>
          </a:p>
        </p:txBody>
      </p:sp>
      <p:sp>
        <p:nvSpPr>
          <p:cNvPr id="35" name="Rectángulo 34"/>
          <p:cNvSpPr/>
          <p:nvPr/>
        </p:nvSpPr>
        <p:spPr>
          <a:xfrm>
            <a:off x="4999124" y="5084829"/>
            <a:ext cx="262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Venta al por mayor de combustibles.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145893" y="534070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2%</a:t>
            </a:r>
            <a:endParaRPr lang="es-EC" sz="1600" b="1" dirty="0"/>
          </a:p>
        </p:txBody>
      </p:sp>
      <p:sp>
        <p:nvSpPr>
          <p:cNvPr id="37" name="Rectángulo 36"/>
          <p:cNvSpPr/>
          <p:nvPr/>
        </p:nvSpPr>
        <p:spPr>
          <a:xfrm>
            <a:off x="5036265" y="5740051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Los demás.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977122" y="5724662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16%</a:t>
            </a:r>
            <a:endParaRPr lang="es-EC" sz="16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265487" y="2488606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33%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40" name="Picture 2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4986" y="1577266"/>
            <a:ext cx="663410" cy="57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ángulo 40"/>
          <p:cNvSpPr/>
          <p:nvPr/>
        </p:nvSpPr>
        <p:spPr>
          <a:xfrm>
            <a:off x="6185376" y="2252949"/>
            <a:ext cx="4263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8931822" y="2251887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28%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675115" y="3464437"/>
            <a:ext cx="2165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Elaboración y conservación de carne.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8454769" y="3702965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3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sp>
        <p:nvSpPr>
          <p:cNvPr id="45" name="Rectángulo 44"/>
          <p:cNvSpPr/>
          <p:nvPr/>
        </p:nvSpPr>
        <p:spPr>
          <a:xfrm>
            <a:off x="7642248" y="4061227"/>
            <a:ext cx="2165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Elaboración de bebidas no alcohólicas.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8648567" y="4286299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2%</a:t>
            </a:r>
            <a:endParaRPr lang="es-EC" sz="1600" b="1" dirty="0"/>
          </a:p>
        </p:txBody>
      </p:sp>
      <p:sp>
        <p:nvSpPr>
          <p:cNvPr id="47" name="Rectángulo 46"/>
          <p:cNvSpPr/>
          <p:nvPr/>
        </p:nvSpPr>
        <p:spPr>
          <a:xfrm>
            <a:off x="7637011" y="4643128"/>
            <a:ext cx="2203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Elaboración de productos lácteos.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346945" y="4929544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2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sp>
        <p:nvSpPr>
          <p:cNvPr id="50" name="Rectángulo 49"/>
          <p:cNvSpPr/>
          <p:nvPr/>
        </p:nvSpPr>
        <p:spPr>
          <a:xfrm>
            <a:off x="8406155" y="2129234"/>
            <a:ext cx="3631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>
                <a:latin typeface="Century Gothic" panose="020B0502020202020204" pitchFamily="34" charset="0"/>
              </a:rPr>
              <a:t>Explotación de minas y canteras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10033624" y="1581727"/>
            <a:ext cx="554514" cy="581660"/>
            <a:chOff x="10996410" y="4145598"/>
            <a:chExt cx="650875" cy="581660"/>
          </a:xfrm>
        </p:grpSpPr>
        <p:sp>
          <p:nvSpPr>
            <p:cNvPr id="52" name="AutoShape 1143"/>
            <p:cNvSpPr>
              <a:spLocks/>
            </p:cNvSpPr>
            <p:nvPr/>
          </p:nvSpPr>
          <p:spPr bwMode="auto">
            <a:xfrm>
              <a:off x="10996410" y="4214178"/>
              <a:ext cx="650875" cy="513080"/>
            </a:xfrm>
            <a:custGeom>
              <a:avLst/>
              <a:gdLst>
                <a:gd name="T0" fmla="+- 0 11560 11039"/>
                <a:gd name="T1" fmla="*/ T0 w 1025"/>
                <a:gd name="T2" fmla="+- 0 7550 7035"/>
                <a:gd name="T3" fmla="*/ 7550 h 775"/>
                <a:gd name="T4" fmla="+- 0 11332 11039"/>
                <a:gd name="T5" fmla="*/ T4 w 1025"/>
                <a:gd name="T6" fmla="+- 0 7416 7035"/>
                <a:gd name="T7" fmla="*/ 7416 h 775"/>
                <a:gd name="T8" fmla="+- 0 11325 11039"/>
                <a:gd name="T9" fmla="*/ T8 w 1025"/>
                <a:gd name="T10" fmla="+- 0 7360 7035"/>
                <a:gd name="T11" fmla="*/ 7360 h 775"/>
                <a:gd name="T12" fmla="+- 0 11342 11039"/>
                <a:gd name="T13" fmla="*/ T12 w 1025"/>
                <a:gd name="T14" fmla="+- 0 7296 7035"/>
                <a:gd name="T15" fmla="*/ 7296 h 775"/>
                <a:gd name="T16" fmla="+- 0 11348 11039"/>
                <a:gd name="T17" fmla="*/ T16 w 1025"/>
                <a:gd name="T18" fmla="+- 0 7335 7035"/>
                <a:gd name="T19" fmla="*/ 7335 h 775"/>
                <a:gd name="T20" fmla="+- 0 11370 11039"/>
                <a:gd name="T21" fmla="*/ T20 w 1025"/>
                <a:gd name="T22" fmla="+- 0 7408 7035"/>
                <a:gd name="T23" fmla="*/ 7408 h 775"/>
                <a:gd name="T24" fmla="+- 0 11398 11039"/>
                <a:gd name="T25" fmla="*/ T24 w 1025"/>
                <a:gd name="T26" fmla="+- 0 7296 7035"/>
                <a:gd name="T27" fmla="*/ 7296 h 775"/>
                <a:gd name="T28" fmla="+- 0 11380 11039"/>
                <a:gd name="T29" fmla="*/ T28 w 1025"/>
                <a:gd name="T30" fmla="+- 0 7182 7035"/>
                <a:gd name="T31" fmla="*/ 7182 h 775"/>
                <a:gd name="T32" fmla="+- 0 11345 11039"/>
                <a:gd name="T33" fmla="*/ T32 w 1025"/>
                <a:gd name="T34" fmla="+- 0 7182 7035"/>
                <a:gd name="T35" fmla="*/ 7182 h 775"/>
                <a:gd name="T36" fmla="+- 0 11314 11039"/>
                <a:gd name="T37" fmla="*/ T36 w 1025"/>
                <a:gd name="T38" fmla="+- 0 7166 7035"/>
                <a:gd name="T39" fmla="*/ 7166 h 775"/>
                <a:gd name="T40" fmla="+- 0 11370 11039"/>
                <a:gd name="T41" fmla="*/ T40 w 1025"/>
                <a:gd name="T42" fmla="+- 0 7109 7035"/>
                <a:gd name="T43" fmla="*/ 7109 h 775"/>
                <a:gd name="T44" fmla="+- 0 11196 11039"/>
                <a:gd name="T45" fmla="*/ T44 w 1025"/>
                <a:gd name="T46" fmla="+- 0 7035 7035"/>
                <a:gd name="T47" fmla="*/ 7035 h 775"/>
                <a:gd name="T48" fmla="+- 0 11215 11039"/>
                <a:gd name="T49" fmla="*/ T48 w 1025"/>
                <a:gd name="T50" fmla="+- 0 7115 7035"/>
                <a:gd name="T51" fmla="*/ 7115 h 775"/>
                <a:gd name="T52" fmla="+- 0 11210 11039"/>
                <a:gd name="T53" fmla="*/ T52 w 1025"/>
                <a:gd name="T54" fmla="+- 0 7156 7035"/>
                <a:gd name="T55" fmla="*/ 7156 h 775"/>
                <a:gd name="T56" fmla="+- 0 11164 11039"/>
                <a:gd name="T57" fmla="*/ T56 w 1025"/>
                <a:gd name="T58" fmla="+- 0 7165 7035"/>
                <a:gd name="T59" fmla="*/ 7165 h 775"/>
                <a:gd name="T60" fmla="+- 0 11125 11039"/>
                <a:gd name="T61" fmla="*/ T60 w 1025"/>
                <a:gd name="T62" fmla="+- 0 7182 7035"/>
                <a:gd name="T63" fmla="*/ 7182 h 775"/>
                <a:gd name="T64" fmla="+- 0 11095 11039"/>
                <a:gd name="T65" fmla="*/ T64 w 1025"/>
                <a:gd name="T66" fmla="+- 0 7349 7035"/>
                <a:gd name="T67" fmla="*/ 7349 h 775"/>
                <a:gd name="T68" fmla="+- 0 11105 11039"/>
                <a:gd name="T69" fmla="*/ T68 w 1025"/>
                <a:gd name="T70" fmla="+- 0 7306 7035"/>
                <a:gd name="T71" fmla="*/ 7306 h 775"/>
                <a:gd name="T72" fmla="+- 0 11125 11039"/>
                <a:gd name="T73" fmla="*/ T72 w 1025"/>
                <a:gd name="T74" fmla="+- 0 7182 7035"/>
                <a:gd name="T75" fmla="*/ 7182 h 775"/>
                <a:gd name="T76" fmla="+- 0 11096 11039"/>
                <a:gd name="T77" fmla="*/ T76 w 1025"/>
                <a:gd name="T78" fmla="+- 0 7211 7035"/>
                <a:gd name="T79" fmla="*/ 7211 h 775"/>
                <a:gd name="T80" fmla="+- 0 11046 11039"/>
                <a:gd name="T81" fmla="*/ T80 w 1025"/>
                <a:gd name="T82" fmla="+- 0 7260 7035"/>
                <a:gd name="T83" fmla="*/ 7260 h 775"/>
                <a:gd name="T84" fmla="+- 0 11041 11039"/>
                <a:gd name="T85" fmla="*/ T84 w 1025"/>
                <a:gd name="T86" fmla="+- 0 7338 7035"/>
                <a:gd name="T87" fmla="*/ 7338 h 775"/>
                <a:gd name="T88" fmla="+- 0 11040 11039"/>
                <a:gd name="T89" fmla="*/ T88 w 1025"/>
                <a:gd name="T90" fmla="+- 0 7400 7035"/>
                <a:gd name="T91" fmla="*/ 7400 h 775"/>
                <a:gd name="T92" fmla="+- 0 11111 11039"/>
                <a:gd name="T93" fmla="*/ T92 w 1025"/>
                <a:gd name="T94" fmla="+- 0 7418 7035"/>
                <a:gd name="T95" fmla="*/ 7418 h 775"/>
                <a:gd name="T96" fmla="+- 0 11124 11039"/>
                <a:gd name="T97" fmla="*/ T96 w 1025"/>
                <a:gd name="T98" fmla="+- 0 7435 7035"/>
                <a:gd name="T99" fmla="*/ 7435 h 775"/>
                <a:gd name="T100" fmla="+- 0 11101 11039"/>
                <a:gd name="T101" fmla="*/ T100 w 1025"/>
                <a:gd name="T102" fmla="+- 0 7673 7035"/>
                <a:gd name="T103" fmla="*/ 7673 h 775"/>
                <a:gd name="T104" fmla="+- 0 11068 11039"/>
                <a:gd name="T105" fmla="*/ T104 w 1025"/>
                <a:gd name="T106" fmla="+- 0 7777 7035"/>
                <a:gd name="T107" fmla="*/ 7777 h 775"/>
                <a:gd name="T108" fmla="+- 0 11109 11039"/>
                <a:gd name="T109" fmla="*/ T108 w 1025"/>
                <a:gd name="T110" fmla="+- 0 7807 7035"/>
                <a:gd name="T111" fmla="*/ 7807 h 775"/>
                <a:gd name="T112" fmla="+- 0 11131 11039"/>
                <a:gd name="T113" fmla="*/ T112 w 1025"/>
                <a:gd name="T114" fmla="+- 0 7807 7035"/>
                <a:gd name="T115" fmla="*/ 7807 h 775"/>
                <a:gd name="T116" fmla="+- 0 11160 11039"/>
                <a:gd name="T117" fmla="*/ T116 w 1025"/>
                <a:gd name="T118" fmla="+- 0 7730 7035"/>
                <a:gd name="T119" fmla="*/ 7730 h 775"/>
                <a:gd name="T120" fmla="+- 0 11206 11039"/>
                <a:gd name="T121" fmla="*/ T120 w 1025"/>
                <a:gd name="T122" fmla="+- 0 7535 7035"/>
                <a:gd name="T123" fmla="*/ 7535 h 775"/>
                <a:gd name="T124" fmla="+- 0 11227 11039"/>
                <a:gd name="T125" fmla="*/ T124 w 1025"/>
                <a:gd name="T126" fmla="+- 0 7498 7035"/>
                <a:gd name="T127" fmla="*/ 7498 h 775"/>
                <a:gd name="T128" fmla="+- 0 11269 11039"/>
                <a:gd name="T129" fmla="*/ T128 w 1025"/>
                <a:gd name="T130" fmla="+- 0 7499 7035"/>
                <a:gd name="T131" fmla="*/ 7499 h 775"/>
                <a:gd name="T132" fmla="+- 0 11292 11039"/>
                <a:gd name="T133" fmla="*/ T132 w 1025"/>
                <a:gd name="T134" fmla="+- 0 7560 7035"/>
                <a:gd name="T135" fmla="*/ 7560 h 775"/>
                <a:gd name="T136" fmla="+- 0 11315 11039"/>
                <a:gd name="T137" fmla="*/ T136 w 1025"/>
                <a:gd name="T138" fmla="+- 0 7623 7035"/>
                <a:gd name="T139" fmla="*/ 7623 h 775"/>
                <a:gd name="T140" fmla="+- 0 11308 11039"/>
                <a:gd name="T141" fmla="*/ T140 w 1025"/>
                <a:gd name="T142" fmla="+- 0 7677 7035"/>
                <a:gd name="T143" fmla="*/ 7677 h 775"/>
                <a:gd name="T144" fmla="+- 0 11287 11039"/>
                <a:gd name="T145" fmla="*/ T144 w 1025"/>
                <a:gd name="T146" fmla="+- 0 7768 7035"/>
                <a:gd name="T147" fmla="*/ 7768 h 775"/>
                <a:gd name="T148" fmla="+- 0 11376 11039"/>
                <a:gd name="T149" fmla="*/ T148 w 1025"/>
                <a:gd name="T150" fmla="+- 0 7698 7035"/>
                <a:gd name="T151" fmla="*/ 7698 h 775"/>
                <a:gd name="T152" fmla="+- 0 11392 11039"/>
                <a:gd name="T153" fmla="*/ T152 w 1025"/>
                <a:gd name="T154" fmla="+- 0 7610 7035"/>
                <a:gd name="T155" fmla="*/ 7610 h 775"/>
                <a:gd name="T156" fmla="+- 0 11388 11039"/>
                <a:gd name="T157" fmla="*/ T156 w 1025"/>
                <a:gd name="T158" fmla="+- 0 7599 7035"/>
                <a:gd name="T159" fmla="*/ 7599 h 775"/>
                <a:gd name="T160" fmla="+- 0 11353 11039"/>
                <a:gd name="T161" fmla="*/ T160 w 1025"/>
                <a:gd name="T162" fmla="+- 0 7496 7035"/>
                <a:gd name="T163" fmla="*/ 7496 h 775"/>
                <a:gd name="T164" fmla="+- 0 11542 11039"/>
                <a:gd name="T165" fmla="*/ T164 w 1025"/>
                <a:gd name="T166" fmla="+- 0 7583 7035"/>
                <a:gd name="T167" fmla="*/ 7583 h 775"/>
                <a:gd name="T168" fmla="+- 0 11675 11039"/>
                <a:gd name="T169" fmla="*/ T168 w 1025"/>
                <a:gd name="T170" fmla="+- 0 7550 7035"/>
                <a:gd name="T171" fmla="*/ 7550 h 775"/>
                <a:gd name="T172" fmla="+- 0 12060 11039"/>
                <a:gd name="T173" fmla="*/ T172 w 1025"/>
                <a:gd name="T174" fmla="+- 0 7799 7035"/>
                <a:gd name="T175" fmla="*/ 7799 h 775"/>
                <a:gd name="T176" fmla="+- 0 11993 11039"/>
                <a:gd name="T177" fmla="*/ T176 w 1025"/>
                <a:gd name="T178" fmla="+- 0 7630 7035"/>
                <a:gd name="T179" fmla="*/ 7630 h 775"/>
                <a:gd name="T180" fmla="+- 0 11932 11039"/>
                <a:gd name="T181" fmla="*/ T180 w 1025"/>
                <a:gd name="T182" fmla="+- 0 7473 7035"/>
                <a:gd name="T183" fmla="*/ 7473 h 775"/>
                <a:gd name="T184" fmla="+- 0 11904 11039"/>
                <a:gd name="T185" fmla="*/ T184 w 1025"/>
                <a:gd name="T186" fmla="+- 0 7441 7035"/>
                <a:gd name="T187" fmla="*/ 7441 h 775"/>
                <a:gd name="T188" fmla="+- 0 11863 11039"/>
                <a:gd name="T189" fmla="*/ T188 w 1025"/>
                <a:gd name="T190" fmla="+- 0 7434 7035"/>
                <a:gd name="T191" fmla="*/ 7434 h 775"/>
                <a:gd name="T192" fmla="+- 0 11832 11039"/>
                <a:gd name="T193" fmla="*/ T192 w 1025"/>
                <a:gd name="T194" fmla="+- 0 7473 7035"/>
                <a:gd name="T195" fmla="*/ 7473 h 775"/>
                <a:gd name="T196" fmla="+- 0 11791 11039"/>
                <a:gd name="T197" fmla="*/ T196 w 1025"/>
                <a:gd name="T198" fmla="+- 0 7535 7035"/>
                <a:gd name="T199" fmla="*/ 7535 h 775"/>
                <a:gd name="T200" fmla="+- 0 11640 11039"/>
                <a:gd name="T201" fmla="*/ T200 w 1025"/>
                <a:gd name="T202" fmla="+- 0 7807 7035"/>
                <a:gd name="T203" fmla="*/ 7807 h 775"/>
                <a:gd name="T204" fmla="+- 0 11734 11039"/>
                <a:gd name="T205" fmla="*/ T204 w 1025"/>
                <a:gd name="T206" fmla="+- 0 7810 7035"/>
                <a:gd name="T207" fmla="*/ 7810 h 775"/>
                <a:gd name="T208" fmla="+- 0 11773 11039"/>
                <a:gd name="T209" fmla="*/ T208 w 1025"/>
                <a:gd name="T210" fmla="+- 0 7804 7035"/>
                <a:gd name="T211" fmla="*/ 7804 h 775"/>
                <a:gd name="T212" fmla="+- 0 11813 11039"/>
                <a:gd name="T213" fmla="*/ T212 w 1025"/>
                <a:gd name="T214" fmla="+- 0 7759 7035"/>
                <a:gd name="T215" fmla="*/ 7759 h 775"/>
                <a:gd name="T216" fmla="+- 0 11859 11039"/>
                <a:gd name="T217" fmla="*/ T216 w 1025"/>
                <a:gd name="T218" fmla="+- 0 7704 7035"/>
                <a:gd name="T219" fmla="*/ 7704 h 775"/>
                <a:gd name="T220" fmla="+- 0 11921 11039"/>
                <a:gd name="T221" fmla="*/ T220 w 1025"/>
                <a:gd name="T222" fmla="+- 0 7700 7035"/>
                <a:gd name="T223" fmla="*/ 7700 h 775"/>
                <a:gd name="T224" fmla="+- 0 11949 11039"/>
                <a:gd name="T225" fmla="*/ T224 w 1025"/>
                <a:gd name="T226" fmla="+- 0 7733 7035"/>
                <a:gd name="T227" fmla="*/ 7733 h 775"/>
                <a:gd name="T228" fmla="+- 0 11992 11039"/>
                <a:gd name="T229" fmla="*/ T228 w 1025"/>
                <a:gd name="T230" fmla="+- 0 7794 7035"/>
                <a:gd name="T231" fmla="*/ 7794 h 775"/>
                <a:gd name="T232" fmla="+- 0 12008 11039"/>
                <a:gd name="T233" fmla="*/ T232 w 1025"/>
                <a:gd name="T234" fmla="+- 0 7807 7035"/>
                <a:gd name="T235" fmla="*/ 7807 h 775"/>
                <a:gd name="T236" fmla="+- 0 12063 11039"/>
                <a:gd name="T237" fmla="*/ T236 w 1025"/>
                <a:gd name="T238" fmla="+- 0 7807 7035"/>
                <a:gd name="T239" fmla="*/ 7807 h 77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1025" h="775">
                  <a:moveTo>
                    <a:pt x="642" y="504"/>
                  </a:moveTo>
                  <a:lnTo>
                    <a:pt x="557" y="455"/>
                  </a:lnTo>
                  <a:lnTo>
                    <a:pt x="521" y="515"/>
                  </a:lnTo>
                  <a:lnTo>
                    <a:pt x="386" y="439"/>
                  </a:lnTo>
                  <a:lnTo>
                    <a:pt x="297" y="388"/>
                  </a:lnTo>
                  <a:lnTo>
                    <a:pt x="293" y="381"/>
                  </a:lnTo>
                  <a:lnTo>
                    <a:pt x="290" y="374"/>
                  </a:lnTo>
                  <a:lnTo>
                    <a:pt x="283" y="345"/>
                  </a:lnTo>
                  <a:lnTo>
                    <a:pt x="286" y="325"/>
                  </a:lnTo>
                  <a:lnTo>
                    <a:pt x="287" y="317"/>
                  </a:lnTo>
                  <a:lnTo>
                    <a:pt x="295" y="289"/>
                  </a:lnTo>
                  <a:lnTo>
                    <a:pt x="303" y="261"/>
                  </a:lnTo>
                  <a:lnTo>
                    <a:pt x="305" y="274"/>
                  </a:lnTo>
                  <a:lnTo>
                    <a:pt x="308" y="287"/>
                  </a:lnTo>
                  <a:lnTo>
                    <a:pt x="309" y="300"/>
                  </a:lnTo>
                  <a:lnTo>
                    <a:pt x="310" y="313"/>
                  </a:lnTo>
                  <a:lnTo>
                    <a:pt x="316" y="347"/>
                  </a:lnTo>
                  <a:lnTo>
                    <a:pt x="331" y="373"/>
                  </a:lnTo>
                  <a:lnTo>
                    <a:pt x="354" y="392"/>
                  </a:lnTo>
                  <a:lnTo>
                    <a:pt x="382" y="406"/>
                  </a:lnTo>
                  <a:lnTo>
                    <a:pt x="359" y="261"/>
                  </a:lnTo>
                  <a:lnTo>
                    <a:pt x="356" y="242"/>
                  </a:lnTo>
                  <a:lnTo>
                    <a:pt x="341" y="147"/>
                  </a:lnTo>
                  <a:lnTo>
                    <a:pt x="330" y="147"/>
                  </a:lnTo>
                  <a:lnTo>
                    <a:pt x="318" y="146"/>
                  </a:lnTo>
                  <a:lnTo>
                    <a:pt x="306" y="147"/>
                  </a:lnTo>
                  <a:lnTo>
                    <a:pt x="292" y="146"/>
                  </a:lnTo>
                  <a:lnTo>
                    <a:pt x="281" y="141"/>
                  </a:lnTo>
                  <a:lnTo>
                    <a:pt x="275" y="131"/>
                  </a:lnTo>
                  <a:lnTo>
                    <a:pt x="273" y="117"/>
                  </a:lnTo>
                  <a:lnTo>
                    <a:pt x="308" y="95"/>
                  </a:lnTo>
                  <a:lnTo>
                    <a:pt x="331" y="74"/>
                  </a:lnTo>
                  <a:lnTo>
                    <a:pt x="342" y="51"/>
                  </a:lnTo>
                  <a:lnTo>
                    <a:pt x="344" y="25"/>
                  </a:lnTo>
                  <a:lnTo>
                    <a:pt x="157" y="0"/>
                  </a:lnTo>
                  <a:lnTo>
                    <a:pt x="155" y="30"/>
                  </a:lnTo>
                  <a:lnTo>
                    <a:pt x="161" y="56"/>
                  </a:lnTo>
                  <a:lnTo>
                    <a:pt x="176" y="80"/>
                  </a:lnTo>
                  <a:lnTo>
                    <a:pt x="198" y="103"/>
                  </a:lnTo>
                  <a:lnTo>
                    <a:pt x="184" y="112"/>
                  </a:lnTo>
                  <a:lnTo>
                    <a:pt x="171" y="121"/>
                  </a:lnTo>
                  <a:lnTo>
                    <a:pt x="158" y="128"/>
                  </a:lnTo>
                  <a:lnTo>
                    <a:pt x="146" y="130"/>
                  </a:lnTo>
                  <a:lnTo>
                    <a:pt x="125" y="130"/>
                  </a:lnTo>
                  <a:lnTo>
                    <a:pt x="106" y="134"/>
                  </a:lnTo>
                  <a:lnTo>
                    <a:pt x="90" y="144"/>
                  </a:lnTo>
                  <a:lnTo>
                    <a:pt x="86" y="147"/>
                  </a:lnTo>
                  <a:lnTo>
                    <a:pt x="86" y="242"/>
                  </a:lnTo>
                  <a:lnTo>
                    <a:pt x="86" y="317"/>
                  </a:lnTo>
                  <a:lnTo>
                    <a:pt x="56" y="314"/>
                  </a:lnTo>
                  <a:lnTo>
                    <a:pt x="53" y="306"/>
                  </a:lnTo>
                  <a:lnTo>
                    <a:pt x="54" y="287"/>
                  </a:lnTo>
                  <a:lnTo>
                    <a:pt x="66" y="271"/>
                  </a:lnTo>
                  <a:lnTo>
                    <a:pt x="80" y="256"/>
                  </a:lnTo>
                  <a:lnTo>
                    <a:pt x="86" y="242"/>
                  </a:lnTo>
                  <a:lnTo>
                    <a:pt x="86" y="147"/>
                  </a:lnTo>
                  <a:lnTo>
                    <a:pt x="75" y="157"/>
                  </a:lnTo>
                  <a:lnTo>
                    <a:pt x="66" y="167"/>
                  </a:lnTo>
                  <a:lnTo>
                    <a:pt x="57" y="176"/>
                  </a:lnTo>
                  <a:lnTo>
                    <a:pt x="46" y="182"/>
                  </a:lnTo>
                  <a:lnTo>
                    <a:pt x="22" y="202"/>
                  </a:lnTo>
                  <a:lnTo>
                    <a:pt x="7" y="225"/>
                  </a:lnTo>
                  <a:lnTo>
                    <a:pt x="0" y="252"/>
                  </a:lnTo>
                  <a:lnTo>
                    <a:pt x="0" y="283"/>
                  </a:lnTo>
                  <a:lnTo>
                    <a:pt x="2" y="303"/>
                  </a:lnTo>
                  <a:lnTo>
                    <a:pt x="2" y="325"/>
                  </a:lnTo>
                  <a:lnTo>
                    <a:pt x="1" y="347"/>
                  </a:lnTo>
                  <a:lnTo>
                    <a:pt x="1" y="365"/>
                  </a:lnTo>
                  <a:lnTo>
                    <a:pt x="37" y="375"/>
                  </a:lnTo>
                  <a:lnTo>
                    <a:pt x="55" y="379"/>
                  </a:lnTo>
                  <a:lnTo>
                    <a:pt x="72" y="383"/>
                  </a:lnTo>
                  <a:lnTo>
                    <a:pt x="82" y="385"/>
                  </a:lnTo>
                  <a:lnTo>
                    <a:pt x="86" y="389"/>
                  </a:lnTo>
                  <a:lnTo>
                    <a:pt x="85" y="400"/>
                  </a:lnTo>
                  <a:lnTo>
                    <a:pt x="81" y="480"/>
                  </a:lnTo>
                  <a:lnTo>
                    <a:pt x="75" y="559"/>
                  </a:lnTo>
                  <a:lnTo>
                    <a:pt x="62" y="638"/>
                  </a:lnTo>
                  <a:lnTo>
                    <a:pt x="38" y="714"/>
                  </a:lnTo>
                  <a:lnTo>
                    <a:pt x="33" y="728"/>
                  </a:lnTo>
                  <a:lnTo>
                    <a:pt x="29" y="742"/>
                  </a:lnTo>
                  <a:lnTo>
                    <a:pt x="25" y="757"/>
                  </a:lnTo>
                  <a:lnTo>
                    <a:pt x="20" y="772"/>
                  </a:lnTo>
                  <a:lnTo>
                    <a:pt x="70" y="772"/>
                  </a:lnTo>
                  <a:lnTo>
                    <a:pt x="81" y="772"/>
                  </a:lnTo>
                  <a:lnTo>
                    <a:pt x="92" y="773"/>
                  </a:lnTo>
                  <a:lnTo>
                    <a:pt x="92" y="772"/>
                  </a:lnTo>
                  <a:lnTo>
                    <a:pt x="96" y="768"/>
                  </a:lnTo>
                  <a:lnTo>
                    <a:pt x="99" y="759"/>
                  </a:lnTo>
                  <a:lnTo>
                    <a:pt x="121" y="695"/>
                  </a:lnTo>
                  <a:lnTo>
                    <a:pt x="142" y="632"/>
                  </a:lnTo>
                  <a:lnTo>
                    <a:pt x="158" y="567"/>
                  </a:lnTo>
                  <a:lnTo>
                    <a:pt x="167" y="500"/>
                  </a:lnTo>
                  <a:lnTo>
                    <a:pt x="169" y="478"/>
                  </a:lnTo>
                  <a:lnTo>
                    <a:pt x="175" y="467"/>
                  </a:lnTo>
                  <a:lnTo>
                    <a:pt x="188" y="463"/>
                  </a:lnTo>
                  <a:lnTo>
                    <a:pt x="210" y="461"/>
                  </a:lnTo>
                  <a:lnTo>
                    <a:pt x="225" y="461"/>
                  </a:lnTo>
                  <a:lnTo>
                    <a:pt x="230" y="464"/>
                  </a:lnTo>
                  <a:lnTo>
                    <a:pt x="234" y="476"/>
                  </a:lnTo>
                  <a:lnTo>
                    <a:pt x="244" y="501"/>
                  </a:lnTo>
                  <a:lnTo>
                    <a:pt x="253" y="525"/>
                  </a:lnTo>
                  <a:lnTo>
                    <a:pt x="263" y="550"/>
                  </a:lnTo>
                  <a:lnTo>
                    <a:pt x="271" y="575"/>
                  </a:lnTo>
                  <a:lnTo>
                    <a:pt x="276" y="588"/>
                  </a:lnTo>
                  <a:lnTo>
                    <a:pt x="277" y="594"/>
                  </a:lnTo>
                  <a:lnTo>
                    <a:pt x="275" y="608"/>
                  </a:lnTo>
                  <a:lnTo>
                    <a:pt x="269" y="642"/>
                  </a:lnTo>
                  <a:lnTo>
                    <a:pt x="262" y="673"/>
                  </a:lnTo>
                  <a:lnTo>
                    <a:pt x="255" y="703"/>
                  </a:lnTo>
                  <a:lnTo>
                    <a:pt x="248" y="733"/>
                  </a:lnTo>
                  <a:lnTo>
                    <a:pt x="321" y="733"/>
                  </a:lnTo>
                  <a:lnTo>
                    <a:pt x="329" y="700"/>
                  </a:lnTo>
                  <a:lnTo>
                    <a:pt x="337" y="663"/>
                  </a:lnTo>
                  <a:lnTo>
                    <a:pt x="345" y="622"/>
                  </a:lnTo>
                  <a:lnTo>
                    <a:pt x="353" y="579"/>
                  </a:lnTo>
                  <a:lnTo>
                    <a:pt x="353" y="575"/>
                  </a:lnTo>
                  <a:lnTo>
                    <a:pt x="354" y="568"/>
                  </a:lnTo>
                  <a:lnTo>
                    <a:pt x="353" y="575"/>
                  </a:lnTo>
                  <a:lnTo>
                    <a:pt x="349" y="564"/>
                  </a:lnTo>
                  <a:lnTo>
                    <a:pt x="339" y="533"/>
                  </a:lnTo>
                  <a:lnTo>
                    <a:pt x="329" y="503"/>
                  </a:lnTo>
                  <a:lnTo>
                    <a:pt x="314" y="461"/>
                  </a:lnTo>
                  <a:lnTo>
                    <a:pt x="308" y="442"/>
                  </a:lnTo>
                  <a:lnTo>
                    <a:pt x="312" y="439"/>
                  </a:lnTo>
                  <a:lnTo>
                    <a:pt x="503" y="548"/>
                  </a:lnTo>
                  <a:lnTo>
                    <a:pt x="467" y="612"/>
                  </a:lnTo>
                  <a:lnTo>
                    <a:pt x="552" y="661"/>
                  </a:lnTo>
                  <a:lnTo>
                    <a:pt x="636" y="515"/>
                  </a:lnTo>
                  <a:lnTo>
                    <a:pt x="642" y="504"/>
                  </a:lnTo>
                  <a:moveTo>
                    <a:pt x="1024" y="772"/>
                  </a:moveTo>
                  <a:lnTo>
                    <a:pt x="1021" y="764"/>
                  </a:lnTo>
                  <a:lnTo>
                    <a:pt x="1019" y="757"/>
                  </a:lnTo>
                  <a:lnTo>
                    <a:pt x="981" y="662"/>
                  </a:lnTo>
                  <a:lnTo>
                    <a:pt x="954" y="595"/>
                  </a:lnTo>
                  <a:lnTo>
                    <a:pt x="923" y="516"/>
                  </a:lnTo>
                  <a:lnTo>
                    <a:pt x="917" y="500"/>
                  </a:lnTo>
                  <a:lnTo>
                    <a:pt x="893" y="438"/>
                  </a:lnTo>
                  <a:lnTo>
                    <a:pt x="885" y="424"/>
                  </a:lnTo>
                  <a:lnTo>
                    <a:pt x="876" y="413"/>
                  </a:lnTo>
                  <a:lnTo>
                    <a:pt x="865" y="406"/>
                  </a:lnTo>
                  <a:lnTo>
                    <a:pt x="850" y="400"/>
                  </a:lnTo>
                  <a:lnTo>
                    <a:pt x="836" y="398"/>
                  </a:lnTo>
                  <a:lnTo>
                    <a:pt x="824" y="399"/>
                  </a:lnTo>
                  <a:lnTo>
                    <a:pt x="814" y="405"/>
                  </a:lnTo>
                  <a:lnTo>
                    <a:pt x="805" y="417"/>
                  </a:lnTo>
                  <a:lnTo>
                    <a:pt x="793" y="438"/>
                  </a:lnTo>
                  <a:lnTo>
                    <a:pt x="780" y="459"/>
                  </a:lnTo>
                  <a:lnTo>
                    <a:pt x="766" y="480"/>
                  </a:lnTo>
                  <a:lnTo>
                    <a:pt x="752" y="500"/>
                  </a:lnTo>
                  <a:lnTo>
                    <a:pt x="707" y="483"/>
                  </a:lnTo>
                  <a:lnTo>
                    <a:pt x="548" y="772"/>
                  </a:lnTo>
                  <a:lnTo>
                    <a:pt x="601" y="772"/>
                  </a:lnTo>
                  <a:lnTo>
                    <a:pt x="653" y="772"/>
                  </a:lnTo>
                  <a:lnTo>
                    <a:pt x="673" y="773"/>
                  </a:lnTo>
                  <a:lnTo>
                    <a:pt x="695" y="775"/>
                  </a:lnTo>
                  <a:lnTo>
                    <a:pt x="716" y="774"/>
                  </a:lnTo>
                  <a:lnTo>
                    <a:pt x="721" y="772"/>
                  </a:lnTo>
                  <a:lnTo>
                    <a:pt x="734" y="769"/>
                  </a:lnTo>
                  <a:lnTo>
                    <a:pt x="750" y="757"/>
                  </a:lnTo>
                  <a:lnTo>
                    <a:pt x="763" y="742"/>
                  </a:lnTo>
                  <a:lnTo>
                    <a:pt x="774" y="724"/>
                  </a:lnTo>
                  <a:lnTo>
                    <a:pt x="784" y="705"/>
                  </a:lnTo>
                  <a:lnTo>
                    <a:pt x="801" y="683"/>
                  </a:lnTo>
                  <a:lnTo>
                    <a:pt x="820" y="669"/>
                  </a:lnTo>
                  <a:lnTo>
                    <a:pt x="844" y="662"/>
                  </a:lnTo>
                  <a:lnTo>
                    <a:pt x="871" y="663"/>
                  </a:lnTo>
                  <a:lnTo>
                    <a:pt x="882" y="665"/>
                  </a:lnTo>
                  <a:lnTo>
                    <a:pt x="890" y="667"/>
                  </a:lnTo>
                  <a:lnTo>
                    <a:pt x="897" y="677"/>
                  </a:lnTo>
                  <a:lnTo>
                    <a:pt x="910" y="698"/>
                  </a:lnTo>
                  <a:lnTo>
                    <a:pt x="925" y="718"/>
                  </a:lnTo>
                  <a:lnTo>
                    <a:pt x="939" y="739"/>
                  </a:lnTo>
                  <a:lnTo>
                    <a:pt x="953" y="759"/>
                  </a:lnTo>
                  <a:lnTo>
                    <a:pt x="957" y="765"/>
                  </a:lnTo>
                  <a:lnTo>
                    <a:pt x="964" y="771"/>
                  </a:lnTo>
                  <a:lnTo>
                    <a:pt x="969" y="772"/>
                  </a:lnTo>
                  <a:lnTo>
                    <a:pt x="982" y="773"/>
                  </a:lnTo>
                  <a:lnTo>
                    <a:pt x="996" y="773"/>
                  </a:lnTo>
                  <a:lnTo>
                    <a:pt x="1024" y="772"/>
                  </a:lnTo>
                </a:path>
              </a:pathLst>
            </a:custGeom>
            <a:solidFill>
              <a:srgbClr val="009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C"/>
            </a:p>
          </p:txBody>
        </p:sp>
        <p:pic>
          <p:nvPicPr>
            <p:cNvPr id="53" name="Picture 1142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4675" y="4145598"/>
              <a:ext cx="149225" cy="9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" name="CuadroTexto 54"/>
          <p:cNvSpPr txBox="1"/>
          <p:nvPr/>
        </p:nvSpPr>
        <p:spPr>
          <a:xfrm>
            <a:off x="10938170" y="2400562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7652238" y="5292904"/>
            <a:ext cx="2203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Fabricación de vehículos automotores.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8781853" y="5537329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1%</a:t>
            </a:r>
            <a:endParaRPr lang="es-EC" sz="1600" b="1" dirty="0"/>
          </a:p>
        </p:txBody>
      </p:sp>
      <p:sp>
        <p:nvSpPr>
          <p:cNvPr id="70" name="Rectángulo 69"/>
          <p:cNvSpPr/>
          <p:nvPr/>
        </p:nvSpPr>
        <p:spPr>
          <a:xfrm>
            <a:off x="7647648" y="5930100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Los demás.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8588505" y="5914711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12%</a:t>
            </a:r>
            <a:endParaRPr lang="es-EC" sz="1600" b="1" dirty="0"/>
          </a:p>
        </p:txBody>
      </p:sp>
      <p:sp>
        <p:nvSpPr>
          <p:cNvPr id="72" name="AutoShape 292"/>
          <p:cNvSpPr>
            <a:spLocks/>
          </p:cNvSpPr>
          <p:nvPr/>
        </p:nvSpPr>
        <p:spPr bwMode="auto">
          <a:xfrm>
            <a:off x="9948676" y="4340018"/>
            <a:ext cx="698500" cy="571500"/>
          </a:xfrm>
          <a:custGeom>
            <a:avLst/>
            <a:gdLst>
              <a:gd name="T0" fmla="+- 0 11234 10991"/>
              <a:gd name="T1" fmla="*/ T0 w 1100"/>
              <a:gd name="T2" fmla="+- 0 7739 7027"/>
              <a:gd name="T3" fmla="*/ 7739 h 900"/>
              <a:gd name="T4" fmla="+- 0 12080 10991"/>
              <a:gd name="T5" fmla="*/ T4 w 1100"/>
              <a:gd name="T6" fmla="+- 0 7915 7027"/>
              <a:gd name="T7" fmla="*/ 7915 h 900"/>
              <a:gd name="T8" fmla="+- 0 11274 10991"/>
              <a:gd name="T9" fmla="*/ T8 w 1100"/>
              <a:gd name="T10" fmla="+- 0 7707 7027"/>
              <a:gd name="T11" fmla="*/ 7707 h 900"/>
              <a:gd name="T12" fmla="+- 0 12051 10991"/>
              <a:gd name="T13" fmla="*/ T12 w 1100"/>
              <a:gd name="T14" fmla="+- 0 7895 7027"/>
              <a:gd name="T15" fmla="*/ 7895 h 900"/>
              <a:gd name="T16" fmla="+- 0 11366 10991"/>
              <a:gd name="T17" fmla="*/ T16 w 1100"/>
              <a:gd name="T18" fmla="+- 0 7611 7027"/>
              <a:gd name="T19" fmla="*/ 7611 h 900"/>
              <a:gd name="T20" fmla="+- 0 11512 10991"/>
              <a:gd name="T21" fmla="*/ T20 w 1100"/>
              <a:gd name="T22" fmla="+- 0 7605 7027"/>
              <a:gd name="T23" fmla="*/ 7605 h 900"/>
              <a:gd name="T24" fmla="+- 0 11646 10991"/>
              <a:gd name="T25" fmla="*/ T24 w 1100"/>
              <a:gd name="T26" fmla="+- 0 7735 7027"/>
              <a:gd name="T27" fmla="*/ 7735 h 900"/>
              <a:gd name="T28" fmla="+- 0 11678 10991"/>
              <a:gd name="T29" fmla="*/ T28 w 1100"/>
              <a:gd name="T30" fmla="+- 0 7753 7027"/>
              <a:gd name="T31" fmla="*/ 7753 h 900"/>
              <a:gd name="T32" fmla="+- 0 11571 10991"/>
              <a:gd name="T33" fmla="*/ T32 w 1100"/>
              <a:gd name="T34" fmla="+- 0 7647 7027"/>
              <a:gd name="T35" fmla="*/ 7647 h 900"/>
              <a:gd name="T36" fmla="+- 0 11871 10991"/>
              <a:gd name="T37" fmla="*/ T36 w 1100"/>
              <a:gd name="T38" fmla="+- 0 7577 7027"/>
              <a:gd name="T39" fmla="*/ 7577 h 900"/>
              <a:gd name="T40" fmla="+- 0 12029 10991"/>
              <a:gd name="T41" fmla="*/ T40 w 1100"/>
              <a:gd name="T42" fmla="+- 0 7607 7027"/>
              <a:gd name="T43" fmla="*/ 7607 h 900"/>
              <a:gd name="T44" fmla="+- 0 12053 10991"/>
              <a:gd name="T45" fmla="*/ T44 w 1100"/>
              <a:gd name="T46" fmla="+- 0 7723 7027"/>
              <a:gd name="T47" fmla="*/ 7723 h 900"/>
              <a:gd name="T48" fmla="+- 0 12085 10991"/>
              <a:gd name="T49" fmla="*/ T48 w 1100"/>
              <a:gd name="T50" fmla="+- 0 7769 7027"/>
              <a:gd name="T51" fmla="*/ 7769 h 900"/>
              <a:gd name="T52" fmla="+- 0 11432 10991"/>
              <a:gd name="T53" fmla="*/ T52 w 1100"/>
              <a:gd name="T54" fmla="+- 0 7409 7027"/>
              <a:gd name="T55" fmla="*/ 7409 h 900"/>
              <a:gd name="T56" fmla="+- 0 11254 10991"/>
              <a:gd name="T57" fmla="*/ T56 w 1100"/>
              <a:gd name="T58" fmla="+- 0 7667 7027"/>
              <a:gd name="T59" fmla="*/ 7667 h 900"/>
              <a:gd name="T60" fmla="+- 0 11398 10991"/>
              <a:gd name="T61" fmla="*/ T60 w 1100"/>
              <a:gd name="T62" fmla="+- 0 7601 7027"/>
              <a:gd name="T63" fmla="*/ 7601 h 900"/>
              <a:gd name="T64" fmla="+- 0 11816 10991"/>
              <a:gd name="T65" fmla="*/ T64 w 1100"/>
              <a:gd name="T66" fmla="+- 0 7581 7027"/>
              <a:gd name="T67" fmla="*/ 7581 h 900"/>
              <a:gd name="T68" fmla="+- 0 11668 10991"/>
              <a:gd name="T69" fmla="*/ T68 w 1100"/>
              <a:gd name="T70" fmla="+- 0 7699 7027"/>
              <a:gd name="T71" fmla="*/ 7699 h 900"/>
              <a:gd name="T72" fmla="+- 0 11606 10991"/>
              <a:gd name="T73" fmla="*/ T72 w 1100"/>
              <a:gd name="T74" fmla="+- 0 7611 7027"/>
              <a:gd name="T75" fmla="*/ 7611 h 900"/>
              <a:gd name="T76" fmla="+- 0 11417 10991"/>
              <a:gd name="T77" fmla="*/ T76 w 1100"/>
              <a:gd name="T78" fmla="+- 0 7553 7027"/>
              <a:gd name="T79" fmla="*/ 7553 h 900"/>
              <a:gd name="T80" fmla="+- 0 11502 10991"/>
              <a:gd name="T81" fmla="*/ T80 w 1100"/>
              <a:gd name="T82" fmla="+- 0 7559 7027"/>
              <a:gd name="T83" fmla="*/ 7559 h 900"/>
              <a:gd name="T84" fmla="+- 0 11720 10991"/>
              <a:gd name="T85" fmla="*/ T84 w 1100"/>
              <a:gd name="T86" fmla="+- 0 7525 7027"/>
              <a:gd name="T87" fmla="*/ 7525 h 900"/>
              <a:gd name="T88" fmla="+- 0 11819 10991"/>
              <a:gd name="T89" fmla="*/ T88 w 1100"/>
              <a:gd name="T90" fmla="+- 0 7559 7027"/>
              <a:gd name="T91" fmla="*/ 7559 h 900"/>
              <a:gd name="T92" fmla="+- 0 11525 10991"/>
              <a:gd name="T93" fmla="*/ T92 w 1100"/>
              <a:gd name="T94" fmla="+- 0 7525 7027"/>
              <a:gd name="T95" fmla="*/ 7525 h 900"/>
              <a:gd name="T96" fmla="+- 0 11525 10991"/>
              <a:gd name="T97" fmla="*/ T96 w 1100"/>
              <a:gd name="T98" fmla="+- 0 7525 7027"/>
              <a:gd name="T99" fmla="*/ 7525 h 900"/>
              <a:gd name="T100" fmla="+- 0 11802 10991"/>
              <a:gd name="T101" fmla="*/ T100 w 1100"/>
              <a:gd name="T102" fmla="+- 0 7525 7027"/>
              <a:gd name="T103" fmla="*/ 7525 h 900"/>
              <a:gd name="T104" fmla="+- 0 11390 10991"/>
              <a:gd name="T105" fmla="*/ T104 w 1100"/>
              <a:gd name="T106" fmla="+- 0 7195 7027"/>
              <a:gd name="T107" fmla="*/ 7195 h 900"/>
              <a:gd name="T108" fmla="+- 0 11474 10991"/>
              <a:gd name="T109" fmla="*/ T108 w 1100"/>
              <a:gd name="T110" fmla="+- 0 7355 7027"/>
              <a:gd name="T111" fmla="*/ 7355 h 900"/>
              <a:gd name="T112" fmla="+- 0 11571 10991"/>
              <a:gd name="T113" fmla="*/ T112 w 1100"/>
              <a:gd name="T114" fmla="+- 0 7515 7027"/>
              <a:gd name="T115" fmla="*/ 7515 h 900"/>
              <a:gd name="T116" fmla="+- 0 11749 10991"/>
              <a:gd name="T117" fmla="*/ T116 w 1100"/>
              <a:gd name="T118" fmla="+- 0 7499 7027"/>
              <a:gd name="T119" fmla="*/ 7499 h 900"/>
              <a:gd name="T120" fmla="+- 0 11528 10991"/>
              <a:gd name="T121" fmla="*/ T120 w 1100"/>
              <a:gd name="T122" fmla="+- 0 7345 7027"/>
              <a:gd name="T123" fmla="*/ 7345 h 900"/>
              <a:gd name="T124" fmla="+- 0 11872 10991"/>
              <a:gd name="T125" fmla="*/ T124 w 1100"/>
              <a:gd name="T126" fmla="+- 0 7257 7027"/>
              <a:gd name="T127" fmla="*/ 7257 h 900"/>
              <a:gd name="T128" fmla="+- 0 11450 10991"/>
              <a:gd name="T129" fmla="*/ T128 w 1100"/>
              <a:gd name="T130" fmla="+- 0 7207 7027"/>
              <a:gd name="T131" fmla="*/ 7207 h 900"/>
              <a:gd name="T132" fmla="+- 0 11753 10991"/>
              <a:gd name="T133" fmla="*/ T132 w 1100"/>
              <a:gd name="T134" fmla="+- 0 7443 7027"/>
              <a:gd name="T135" fmla="*/ 7443 h 900"/>
              <a:gd name="T136" fmla="+- 0 11827 10991"/>
              <a:gd name="T137" fmla="*/ T136 w 1100"/>
              <a:gd name="T138" fmla="+- 0 7365 7027"/>
              <a:gd name="T139" fmla="*/ 7365 h 900"/>
              <a:gd name="T140" fmla="+- 0 11111 10991"/>
              <a:gd name="T141" fmla="*/ T140 w 1100"/>
              <a:gd name="T142" fmla="+- 0 7141 7027"/>
              <a:gd name="T143" fmla="*/ 7141 h 900"/>
              <a:gd name="T144" fmla="+- 0 11054 10991"/>
              <a:gd name="T145" fmla="*/ T144 w 1100"/>
              <a:gd name="T146" fmla="+- 0 7323 7027"/>
              <a:gd name="T147" fmla="*/ 7323 h 900"/>
              <a:gd name="T148" fmla="+- 0 11059 10991"/>
              <a:gd name="T149" fmla="*/ T148 w 1100"/>
              <a:gd name="T150" fmla="+- 0 7447 7027"/>
              <a:gd name="T151" fmla="*/ 7447 h 900"/>
              <a:gd name="T152" fmla="+- 0 11065 10991"/>
              <a:gd name="T153" fmla="*/ T152 w 1100"/>
              <a:gd name="T154" fmla="+- 0 7357 7027"/>
              <a:gd name="T155" fmla="*/ 7357 h 900"/>
              <a:gd name="T156" fmla="+- 0 11362 10991"/>
              <a:gd name="T157" fmla="*/ T156 w 1100"/>
              <a:gd name="T158" fmla="+- 0 7131 7027"/>
              <a:gd name="T159" fmla="*/ 7131 h 900"/>
              <a:gd name="T160" fmla="+- 0 11093 10991"/>
              <a:gd name="T161" fmla="*/ T160 w 1100"/>
              <a:gd name="T162" fmla="+- 0 7421 7027"/>
              <a:gd name="T163" fmla="*/ 7421 h 900"/>
              <a:gd name="T164" fmla="+- 0 11263 10991"/>
              <a:gd name="T165" fmla="*/ T164 w 1100"/>
              <a:gd name="T166" fmla="+- 0 7261 7027"/>
              <a:gd name="T167" fmla="*/ 7261 h 900"/>
              <a:gd name="T168" fmla="+- 0 11308 10991"/>
              <a:gd name="T169" fmla="*/ T168 w 1100"/>
              <a:gd name="T170" fmla="+- 0 7409 7027"/>
              <a:gd name="T171" fmla="*/ 7409 h 900"/>
              <a:gd name="T172" fmla="+- 0 11528 10991"/>
              <a:gd name="T173" fmla="*/ T172 w 1100"/>
              <a:gd name="T174" fmla="+- 0 7329 7027"/>
              <a:gd name="T175" fmla="*/ 7329 h 900"/>
              <a:gd name="T176" fmla="+- 0 11755 10991"/>
              <a:gd name="T177" fmla="*/ T176 w 1100"/>
              <a:gd name="T178" fmla="+- 0 7099 7027"/>
              <a:gd name="T179" fmla="*/ 7099 h 900"/>
              <a:gd name="T180" fmla="+- 0 11831 10991"/>
              <a:gd name="T181" fmla="*/ T180 w 1100"/>
              <a:gd name="T182" fmla="+- 0 7247 7027"/>
              <a:gd name="T183" fmla="*/ 7247 h 900"/>
              <a:gd name="T184" fmla="+- 0 11812 10991"/>
              <a:gd name="T185" fmla="*/ T184 w 1100"/>
              <a:gd name="T186" fmla="+- 0 7105 7027"/>
              <a:gd name="T187" fmla="*/ 7105 h 900"/>
              <a:gd name="T188" fmla="+- 0 11182 10991"/>
              <a:gd name="T189" fmla="*/ T188 w 1100"/>
              <a:gd name="T190" fmla="+- 0 7205 7027"/>
              <a:gd name="T191" fmla="*/ 7205 h 900"/>
              <a:gd name="T192" fmla="+- 0 11382 10991"/>
              <a:gd name="T193" fmla="*/ T192 w 1100"/>
              <a:gd name="T194" fmla="+- 0 7057 7027"/>
              <a:gd name="T195" fmla="*/ 7057 h 900"/>
              <a:gd name="T196" fmla="+- 0 11464 10991"/>
              <a:gd name="T197" fmla="*/ T196 w 1100"/>
              <a:gd name="T198" fmla="+- 0 7173 7027"/>
              <a:gd name="T199" fmla="*/ 7173 h 900"/>
              <a:gd name="T200" fmla="+- 0 11444 10991"/>
              <a:gd name="T201" fmla="*/ T200 w 1100"/>
              <a:gd name="T202" fmla="+- 0 7111 7027"/>
              <a:gd name="T203" fmla="*/ 7111 h 900"/>
              <a:gd name="T204" fmla="+- 0 11690 10991"/>
              <a:gd name="T205" fmla="*/ T204 w 1100"/>
              <a:gd name="T206" fmla="+- 0 7165 7027"/>
              <a:gd name="T207" fmla="*/ 7165 h 900"/>
              <a:gd name="T208" fmla="+- 0 11641 10991"/>
              <a:gd name="T209" fmla="*/ T208 w 1100"/>
              <a:gd name="T210" fmla="+- 0 7091 7027"/>
              <a:gd name="T211" fmla="*/ 7091 h 900"/>
              <a:gd name="T212" fmla="+- 0 11528 10991"/>
              <a:gd name="T213" fmla="*/ T212 w 1100"/>
              <a:gd name="T214" fmla="+- 0 7091 7027"/>
              <a:gd name="T215" fmla="*/ 7091 h 900"/>
              <a:gd name="T216" fmla="+- 0 11641 10991"/>
              <a:gd name="T217" fmla="*/ T216 w 1100"/>
              <a:gd name="T218" fmla="+- 0 7085 7027"/>
              <a:gd name="T219" fmla="*/ 7085 h 900"/>
              <a:gd name="T220" fmla="+- 0 11669 10991"/>
              <a:gd name="T221" fmla="*/ T220 w 1100"/>
              <a:gd name="T222" fmla="+- 0 7027 7027"/>
              <a:gd name="T223" fmla="*/ 7027 h 900"/>
              <a:gd name="T224" fmla="+- 0 11684 10991"/>
              <a:gd name="T225" fmla="*/ T224 w 1100"/>
              <a:gd name="T226" fmla="+- 0 7133 7027"/>
              <a:gd name="T227" fmla="*/ 7133 h 900"/>
              <a:gd name="T228" fmla="+- 0 11737 10991"/>
              <a:gd name="T229" fmla="*/ T228 w 1100"/>
              <a:gd name="T230" fmla="+- 0 7059 7027"/>
              <a:gd name="T231" fmla="*/ 7059 h 90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</a:cxnLst>
            <a:rect l="0" t="0" r="r" b="b"/>
            <a:pathLst>
              <a:path w="1100" h="900">
                <a:moveTo>
                  <a:pt x="150" y="570"/>
                </a:moveTo>
                <a:lnTo>
                  <a:pt x="115" y="572"/>
                </a:lnTo>
                <a:lnTo>
                  <a:pt x="117" y="586"/>
                </a:lnTo>
                <a:lnTo>
                  <a:pt x="117" y="668"/>
                </a:lnTo>
                <a:lnTo>
                  <a:pt x="119" y="690"/>
                </a:lnTo>
                <a:lnTo>
                  <a:pt x="127" y="702"/>
                </a:lnTo>
                <a:lnTo>
                  <a:pt x="141" y="710"/>
                </a:lnTo>
                <a:lnTo>
                  <a:pt x="162" y="712"/>
                </a:lnTo>
                <a:lnTo>
                  <a:pt x="243" y="712"/>
                </a:lnTo>
                <a:lnTo>
                  <a:pt x="243" y="808"/>
                </a:lnTo>
                <a:lnTo>
                  <a:pt x="243" y="840"/>
                </a:lnTo>
                <a:lnTo>
                  <a:pt x="245" y="868"/>
                </a:lnTo>
                <a:lnTo>
                  <a:pt x="255" y="888"/>
                </a:lnTo>
                <a:lnTo>
                  <a:pt x="273" y="898"/>
                </a:lnTo>
                <a:lnTo>
                  <a:pt x="303" y="900"/>
                </a:lnTo>
                <a:lnTo>
                  <a:pt x="1048" y="900"/>
                </a:lnTo>
                <a:lnTo>
                  <a:pt x="1072" y="898"/>
                </a:lnTo>
                <a:lnTo>
                  <a:pt x="1089" y="888"/>
                </a:lnTo>
                <a:lnTo>
                  <a:pt x="1098" y="870"/>
                </a:lnTo>
                <a:lnTo>
                  <a:pt x="1012" y="870"/>
                </a:lnTo>
                <a:lnTo>
                  <a:pt x="968" y="868"/>
                </a:lnTo>
                <a:lnTo>
                  <a:pt x="282" y="868"/>
                </a:lnTo>
                <a:lnTo>
                  <a:pt x="275" y="858"/>
                </a:lnTo>
                <a:lnTo>
                  <a:pt x="276" y="808"/>
                </a:lnTo>
                <a:lnTo>
                  <a:pt x="278" y="762"/>
                </a:lnTo>
                <a:lnTo>
                  <a:pt x="281" y="716"/>
                </a:lnTo>
                <a:lnTo>
                  <a:pt x="283" y="680"/>
                </a:lnTo>
                <a:lnTo>
                  <a:pt x="152" y="680"/>
                </a:lnTo>
                <a:lnTo>
                  <a:pt x="151" y="678"/>
                </a:lnTo>
                <a:lnTo>
                  <a:pt x="150" y="676"/>
                </a:lnTo>
                <a:lnTo>
                  <a:pt x="149" y="586"/>
                </a:lnTo>
                <a:lnTo>
                  <a:pt x="150" y="570"/>
                </a:lnTo>
                <a:close/>
                <a:moveTo>
                  <a:pt x="1069" y="824"/>
                </a:moveTo>
                <a:lnTo>
                  <a:pt x="1070" y="838"/>
                </a:lnTo>
                <a:lnTo>
                  <a:pt x="1068" y="856"/>
                </a:lnTo>
                <a:lnTo>
                  <a:pt x="1060" y="868"/>
                </a:lnTo>
                <a:lnTo>
                  <a:pt x="1034" y="868"/>
                </a:lnTo>
                <a:lnTo>
                  <a:pt x="1012" y="870"/>
                </a:lnTo>
                <a:lnTo>
                  <a:pt x="1098" y="870"/>
                </a:lnTo>
                <a:lnTo>
                  <a:pt x="1100" y="848"/>
                </a:lnTo>
                <a:lnTo>
                  <a:pt x="1099" y="840"/>
                </a:lnTo>
                <a:lnTo>
                  <a:pt x="1091" y="826"/>
                </a:lnTo>
                <a:lnTo>
                  <a:pt x="1069" y="824"/>
                </a:lnTo>
                <a:close/>
                <a:moveTo>
                  <a:pt x="407" y="584"/>
                </a:moveTo>
                <a:lnTo>
                  <a:pt x="375" y="584"/>
                </a:lnTo>
                <a:lnTo>
                  <a:pt x="375" y="868"/>
                </a:lnTo>
                <a:lnTo>
                  <a:pt x="408" y="868"/>
                </a:lnTo>
                <a:lnTo>
                  <a:pt x="408" y="616"/>
                </a:lnTo>
                <a:lnTo>
                  <a:pt x="407" y="584"/>
                </a:lnTo>
                <a:close/>
                <a:moveTo>
                  <a:pt x="582" y="532"/>
                </a:moveTo>
                <a:lnTo>
                  <a:pt x="511" y="532"/>
                </a:lnTo>
                <a:lnTo>
                  <a:pt x="516" y="556"/>
                </a:lnTo>
                <a:lnTo>
                  <a:pt x="518" y="568"/>
                </a:lnTo>
                <a:lnTo>
                  <a:pt x="521" y="578"/>
                </a:lnTo>
                <a:lnTo>
                  <a:pt x="526" y="600"/>
                </a:lnTo>
                <a:lnTo>
                  <a:pt x="536" y="620"/>
                </a:lnTo>
                <a:lnTo>
                  <a:pt x="550" y="636"/>
                </a:lnTo>
                <a:lnTo>
                  <a:pt x="569" y="650"/>
                </a:lnTo>
                <a:lnTo>
                  <a:pt x="588" y="662"/>
                </a:lnTo>
                <a:lnTo>
                  <a:pt x="606" y="672"/>
                </a:lnTo>
                <a:lnTo>
                  <a:pt x="642" y="696"/>
                </a:lnTo>
                <a:lnTo>
                  <a:pt x="648" y="700"/>
                </a:lnTo>
                <a:lnTo>
                  <a:pt x="655" y="708"/>
                </a:lnTo>
                <a:lnTo>
                  <a:pt x="655" y="742"/>
                </a:lnTo>
                <a:lnTo>
                  <a:pt x="656" y="868"/>
                </a:lnTo>
                <a:lnTo>
                  <a:pt x="687" y="868"/>
                </a:lnTo>
                <a:lnTo>
                  <a:pt x="688" y="838"/>
                </a:lnTo>
                <a:lnTo>
                  <a:pt x="688" y="808"/>
                </a:lnTo>
                <a:lnTo>
                  <a:pt x="688" y="778"/>
                </a:lnTo>
                <a:lnTo>
                  <a:pt x="687" y="750"/>
                </a:lnTo>
                <a:lnTo>
                  <a:pt x="687" y="736"/>
                </a:lnTo>
                <a:lnTo>
                  <a:pt x="687" y="726"/>
                </a:lnTo>
                <a:lnTo>
                  <a:pt x="693" y="708"/>
                </a:lnTo>
                <a:lnTo>
                  <a:pt x="705" y="692"/>
                </a:lnTo>
                <a:lnTo>
                  <a:pt x="724" y="682"/>
                </a:lnTo>
                <a:lnTo>
                  <a:pt x="737" y="674"/>
                </a:lnTo>
                <a:lnTo>
                  <a:pt x="666" y="674"/>
                </a:lnTo>
                <a:lnTo>
                  <a:pt x="661" y="670"/>
                </a:lnTo>
                <a:lnTo>
                  <a:pt x="620" y="646"/>
                </a:lnTo>
                <a:lnTo>
                  <a:pt x="600" y="632"/>
                </a:lnTo>
                <a:lnTo>
                  <a:pt x="580" y="620"/>
                </a:lnTo>
                <a:lnTo>
                  <a:pt x="565" y="608"/>
                </a:lnTo>
                <a:lnTo>
                  <a:pt x="556" y="592"/>
                </a:lnTo>
                <a:lnTo>
                  <a:pt x="551" y="572"/>
                </a:lnTo>
                <a:lnTo>
                  <a:pt x="548" y="554"/>
                </a:lnTo>
                <a:lnTo>
                  <a:pt x="620" y="554"/>
                </a:lnTo>
                <a:lnTo>
                  <a:pt x="582" y="532"/>
                </a:lnTo>
                <a:close/>
                <a:moveTo>
                  <a:pt x="927" y="532"/>
                </a:moveTo>
                <a:lnTo>
                  <a:pt x="828" y="532"/>
                </a:lnTo>
                <a:lnTo>
                  <a:pt x="880" y="550"/>
                </a:lnTo>
                <a:lnTo>
                  <a:pt x="904" y="558"/>
                </a:lnTo>
                <a:lnTo>
                  <a:pt x="931" y="568"/>
                </a:lnTo>
                <a:lnTo>
                  <a:pt x="935" y="576"/>
                </a:lnTo>
                <a:lnTo>
                  <a:pt x="935" y="626"/>
                </a:lnTo>
                <a:lnTo>
                  <a:pt x="935" y="868"/>
                </a:lnTo>
                <a:lnTo>
                  <a:pt x="968" y="868"/>
                </a:lnTo>
                <a:lnTo>
                  <a:pt x="968" y="584"/>
                </a:lnTo>
                <a:lnTo>
                  <a:pt x="1042" y="584"/>
                </a:lnTo>
                <a:lnTo>
                  <a:pt x="1038" y="580"/>
                </a:lnTo>
                <a:lnTo>
                  <a:pt x="1000" y="560"/>
                </a:lnTo>
                <a:lnTo>
                  <a:pt x="927" y="532"/>
                </a:lnTo>
                <a:close/>
                <a:moveTo>
                  <a:pt x="1042" y="584"/>
                </a:moveTo>
                <a:lnTo>
                  <a:pt x="968" y="584"/>
                </a:lnTo>
                <a:lnTo>
                  <a:pt x="1004" y="596"/>
                </a:lnTo>
                <a:lnTo>
                  <a:pt x="1034" y="618"/>
                </a:lnTo>
                <a:lnTo>
                  <a:pt x="1053" y="648"/>
                </a:lnTo>
                <a:lnTo>
                  <a:pt x="1062" y="686"/>
                </a:lnTo>
                <a:lnTo>
                  <a:pt x="1062" y="696"/>
                </a:lnTo>
                <a:lnTo>
                  <a:pt x="1062" y="700"/>
                </a:lnTo>
                <a:lnTo>
                  <a:pt x="1062" y="712"/>
                </a:lnTo>
                <a:lnTo>
                  <a:pt x="1063" y="724"/>
                </a:lnTo>
                <a:lnTo>
                  <a:pt x="1065" y="738"/>
                </a:lnTo>
                <a:lnTo>
                  <a:pt x="1066" y="744"/>
                </a:lnTo>
                <a:lnTo>
                  <a:pt x="1074" y="750"/>
                </a:lnTo>
                <a:lnTo>
                  <a:pt x="1079" y="756"/>
                </a:lnTo>
                <a:lnTo>
                  <a:pt x="1085" y="750"/>
                </a:lnTo>
                <a:lnTo>
                  <a:pt x="1094" y="742"/>
                </a:lnTo>
                <a:lnTo>
                  <a:pt x="1095" y="736"/>
                </a:lnTo>
                <a:lnTo>
                  <a:pt x="1095" y="724"/>
                </a:lnTo>
                <a:lnTo>
                  <a:pt x="1095" y="710"/>
                </a:lnTo>
                <a:lnTo>
                  <a:pt x="1093" y="696"/>
                </a:lnTo>
                <a:lnTo>
                  <a:pt x="1093" y="686"/>
                </a:lnTo>
                <a:lnTo>
                  <a:pt x="1085" y="644"/>
                </a:lnTo>
                <a:lnTo>
                  <a:pt x="1067" y="608"/>
                </a:lnTo>
                <a:lnTo>
                  <a:pt x="1042" y="584"/>
                </a:lnTo>
                <a:close/>
                <a:moveTo>
                  <a:pt x="441" y="382"/>
                </a:moveTo>
                <a:lnTo>
                  <a:pt x="302" y="382"/>
                </a:lnTo>
                <a:lnTo>
                  <a:pt x="291" y="388"/>
                </a:lnTo>
                <a:lnTo>
                  <a:pt x="286" y="400"/>
                </a:lnTo>
                <a:lnTo>
                  <a:pt x="284" y="414"/>
                </a:lnTo>
                <a:lnTo>
                  <a:pt x="284" y="566"/>
                </a:lnTo>
                <a:lnTo>
                  <a:pt x="284" y="596"/>
                </a:lnTo>
                <a:lnTo>
                  <a:pt x="281" y="602"/>
                </a:lnTo>
                <a:lnTo>
                  <a:pt x="272" y="620"/>
                </a:lnTo>
                <a:lnTo>
                  <a:pt x="263" y="640"/>
                </a:lnTo>
                <a:lnTo>
                  <a:pt x="243" y="680"/>
                </a:lnTo>
                <a:lnTo>
                  <a:pt x="283" y="680"/>
                </a:lnTo>
                <a:lnTo>
                  <a:pt x="284" y="670"/>
                </a:lnTo>
                <a:lnTo>
                  <a:pt x="294" y="638"/>
                </a:lnTo>
                <a:lnTo>
                  <a:pt x="313" y="612"/>
                </a:lnTo>
                <a:lnTo>
                  <a:pt x="341" y="594"/>
                </a:lnTo>
                <a:lnTo>
                  <a:pt x="375" y="584"/>
                </a:lnTo>
                <a:lnTo>
                  <a:pt x="407" y="584"/>
                </a:lnTo>
                <a:lnTo>
                  <a:pt x="407" y="574"/>
                </a:lnTo>
                <a:lnTo>
                  <a:pt x="411" y="568"/>
                </a:lnTo>
                <a:lnTo>
                  <a:pt x="315" y="568"/>
                </a:lnTo>
                <a:lnTo>
                  <a:pt x="315" y="414"/>
                </a:lnTo>
                <a:lnTo>
                  <a:pt x="458" y="414"/>
                </a:lnTo>
                <a:lnTo>
                  <a:pt x="458" y="412"/>
                </a:lnTo>
                <a:lnTo>
                  <a:pt x="456" y="398"/>
                </a:lnTo>
                <a:lnTo>
                  <a:pt x="451" y="388"/>
                </a:lnTo>
                <a:lnTo>
                  <a:pt x="441" y="382"/>
                </a:lnTo>
                <a:close/>
                <a:moveTo>
                  <a:pt x="825" y="554"/>
                </a:moveTo>
                <a:lnTo>
                  <a:pt x="794" y="554"/>
                </a:lnTo>
                <a:lnTo>
                  <a:pt x="791" y="578"/>
                </a:lnTo>
                <a:lnTo>
                  <a:pt x="782" y="600"/>
                </a:lnTo>
                <a:lnTo>
                  <a:pt x="768" y="616"/>
                </a:lnTo>
                <a:lnTo>
                  <a:pt x="747" y="630"/>
                </a:lnTo>
                <a:lnTo>
                  <a:pt x="730" y="640"/>
                </a:lnTo>
                <a:lnTo>
                  <a:pt x="699" y="660"/>
                </a:lnTo>
                <a:lnTo>
                  <a:pt x="683" y="670"/>
                </a:lnTo>
                <a:lnTo>
                  <a:pt x="677" y="672"/>
                </a:lnTo>
                <a:lnTo>
                  <a:pt x="666" y="674"/>
                </a:lnTo>
                <a:lnTo>
                  <a:pt x="737" y="674"/>
                </a:lnTo>
                <a:lnTo>
                  <a:pt x="767" y="656"/>
                </a:lnTo>
                <a:lnTo>
                  <a:pt x="801" y="626"/>
                </a:lnTo>
                <a:lnTo>
                  <a:pt x="823" y="584"/>
                </a:lnTo>
                <a:lnTo>
                  <a:pt x="825" y="554"/>
                </a:lnTo>
                <a:close/>
                <a:moveTo>
                  <a:pt x="620" y="554"/>
                </a:moveTo>
                <a:lnTo>
                  <a:pt x="548" y="554"/>
                </a:lnTo>
                <a:lnTo>
                  <a:pt x="615" y="584"/>
                </a:lnTo>
                <a:lnTo>
                  <a:pt x="668" y="594"/>
                </a:lnTo>
                <a:lnTo>
                  <a:pt x="723" y="584"/>
                </a:lnTo>
                <a:lnTo>
                  <a:pt x="775" y="562"/>
                </a:lnTo>
                <a:lnTo>
                  <a:pt x="674" y="562"/>
                </a:lnTo>
                <a:lnTo>
                  <a:pt x="620" y="554"/>
                </a:lnTo>
                <a:close/>
                <a:moveTo>
                  <a:pt x="458" y="414"/>
                </a:moveTo>
                <a:lnTo>
                  <a:pt x="426" y="414"/>
                </a:lnTo>
                <a:lnTo>
                  <a:pt x="426" y="498"/>
                </a:lnTo>
                <a:lnTo>
                  <a:pt x="426" y="526"/>
                </a:lnTo>
                <a:lnTo>
                  <a:pt x="420" y="530"/>
                </a:lnTo>
                <a:lnTo>
                  <a:pt x="391" y="542"/>
                </a:lnTo>
                <a:lnTo>
                  <a:pt x="366" y="550"/>
                </a:lnTo>
                <a:lnTo>
                  <a:pt x="315" y="568"/>
                </a:lnTo>
                <a:lnTo>
                  <a:pt x="411" y="568"/>
                </a:lnTo>
                <a:lnTo>
                  <a:pt x="412" y="566"/>
                </a:lnTo>
                <a:lnTo>
                  <a:pt x="447" y="556"/>
                </a:lnTo>
                <a:lnTo>
                  <a:pt x="489" y="540"/>
                </a:lnTo>
                <a:lnTo>
                  <a:pt x="511" y="532"/>
                </a:lnTo>
                <a:lnTo>
                  <a:pt x="582" y="532"/>
                </a:lnTo>
                <a:lnTo>
                  <a:pt x="575" y="528"/>
                </a:lnTo>
                <a:lnTo>
                  <a:pt x="591" y="520"/>
                </a:lnTo>
                <a:lnTo>
                  <a:pt x="594" y="518"/>
                </a:lnTo>
                <a:lnTo>
                  <a:pt x="458" y="518"/>
                </a:lnTo>
                <a:lnTo>
                  <a:pt x="458" y="414"/>
                </a:lnTo>
                <a:close/>
                <a:moveTo>
                  <a:pt x="760" y="482"/>
                </a:moveTo>
                <a:lnTo>
                  <a:pt x="727" y="482"/>
                </a:lnTo>
                <a:lnTo>
                  <a:pt x="729" y="498"/>
                </a:lnTo>
                <a:lnTo>
                  <a:pt x="737" y="512"/>
                </a:lnTo>
                <a:lnTo>
                  <a:pt x="750" y="520"/>
                </a:lnTo>
                <a:lnTo>
                  <a:pt x="767" y="528"/>
                </a:lnTo>
                <a:lnTo>
                  <a:pt x="726" y="554"/>
                </a:lnTo>
                <a:lnTo>
                  <a:pt x="674" y="562"/>
                </a:lnTo>
                <a:lnTo>
                  <a:pt x="775" y="562"/>
                </a:lnTo>
                <a:lnTo>
                  <a:pt x="794" y="554"/>
                </a:lnTo>
                <a:lnTo>
                  <a:pt x="825" y="554"/>
                </a:lnTo>
                <a:lnTo>
                  <a:pt x="828" y="532"/>
                </a:lnTo>
                <a:lnTo>
                  <a:pt x="927" y="532"/>
                </a:lnTo>
                <a:lnTo>
                  <a:pt x="917" y="528"/>
                </a:lnTo>
                <a:lnTo>
                  <a:pt x="844" y="504"/>
                </a:lnTo>
                <a:lnTo>
                  <a:pt x="789" y="504"/>
                </a:lnTo>
                <a:lnTo>
                  <a:pt x="779" y="502"/>
                </a:lnTo>
                <a:lnTo>
                  <a:pt x="770" y="496"/>
                </a:lnTo>
                <a:lnTo>
                  <a:pt x="763" y="488"/>
                </a:lnTo>
                <a:lnTo>
                  <a:pt x="760" y="482"/>
                </a:lnTo>
                <a:close/>
                <a:moveTo>
                  <a:pt x="534" y="498"/>
                </a:moveTo>
                <a:lnTo>
                  <a:pt x="523" y="498"/>
                </a:lnTo>
                <a:lnTo>
                  <a:pt x="501" y="502"/>
                </a:lnTo>
                <a:lnTo>
                  <a:pt x="491" y="506"/>
                </a:lnTo>
                <a:lnTo>
                  <a:pt x="458" y="518"/>
                </a:lnTo>
                <a:lnTo>
                  <a:pt x="594" y="518"/>
                </a:lnTo>
                <a:lnTo>
                  <a:pt x="605" y="512"/>
                </a:lnTo>
                <a:lnTo>
                  <a:pt x="612" y="502"/>
                </a:lnTo>
                <a:lnTo>
                  <a:pt x="546" y="502"/>
                </a:lnTo>
                <a:lnTo>
                  <a:pt x="534" y="498"/>
                </a:lnTo>
                <a:close/>
                <a:moveTo>
                  <a:pt x="149" y="380"/>
                </a:moveTo>
                <a:lnTo>
                  <a:pt x="117" y="380"/>
                </a:lnTo>
                <a:lnTo>
                  <a:pt x="117" y="496"/>
                </a:lnTo>
                <a:lnTo>
                  <a:pt x="117" y="504"/>
                </a:lnTo>
                <a:lnTo>
                  <a:pt x="149" y="502"/>
                </a:lnTo>
                <a:lnTo>
                  <a:pt x="149" y="388"/>
                </a:lnTo>
                <a:lnTo>
                  <a:pt x="149" y="380"/>
                </a:lnTo>
                <a:close/>
                <a:moveTo>
                  <a:pt x="823" y="496"/>
                </a:moveTo>
                <a:lnTo>
                  <a:pt x="811" y="498"/>
                </a:lnTo>
                <a:lnTo>
                  <a:pt x="802" y="502"/>
                </a:lnTo>
                <a:lnTo>
                  <a:pt x="789" y="504"/>
                </a:lnTo>
                <a:lnTo>
                  <a:pt x="844" y="504"/>
                </a:lnTo>
                <a:lnTo>
                  <a:pt x="832" y="500"/>
                </a:lnTo>
                <a:lnTo>
                  <a:pt x="823" y="496"/>
                </a:lnTo>
                <a:close/>
                <a:moveTo>
                  <a:pt x="416" y="140"/>
                </a:moveTo>
                <a:lnTo>
                  <a:pt x="371" y="140"/>
                </a:lnTo>
                <a:lnTo>
                  <a:pt x="385" y="154"/>
                </a:lnTo>
                <a:lnTo>
                  <a:pt x="399" y="168"/>
                </a:lnTo>
                <a:lnTo>
                  <a:pt x="413" y="180"/>
                </a:lnTo>
                <a:lnTo>
                  <a:pt x="427" y="192"/>
                </a:lnTo>
                <a:lnTo>
                  <a:pt x="446" y="210"/>
                </a:lnTo>
                <a:lnTo>
                  <a:pt x="458" y="230"/>
                </a:lnTo>
                <a:lnTo>
                  <a:pt x="463" y="254"/>
                </a:lnTo>
                <a:lnTo>
                  <a:pt x="464" y="278"/>
                </a:lnTo>
                <a:lnTo>
                  <a:pt x="465" y="304"/>
                </a:lnTo>
                <a:lnTo>
                  <a:pt x="470" y="320"/>
                </a:lnTo>
                <a:lnTo>
                  <a:pt x="483" y="328"/>
                </a:lnTo>
                <a:lnTo>
                  <a:pt x="506" y="338"/>
                </a:lnTo>
                <a:lnTo>
                  <a:pt x="515" y="372"/>
                </a:lnTo>
                <a:lnTo>
                  <a:pt x="529" y="402"/>
                </a:lnTo>
                <a:lnTo>
                  <a:pt x="548" y="428"/>
                </a:lnTo>
                <a:lnTo>
                  <a:pt x="573" y="452"/>
                </a:lnTo>
                <a:lnTo>
                  <a:pt x="581" y="460"/>
                </a:lnTo>
                <a:lnTo>
                  <a:pt x="584" y="470"/>
                </a:lnTo>
                <a:lnTo>
                  <a:pt x="583" y="480"/>
                </a:lnTo>
                <a:lnTo>
                  <a:pt x="580" y="488"/>
                </a:lnTo>
                <a:lnTo>
                  <a:pt x="573" y="494"/>
                </a:lnTo>
                <a:lnTo>
                  <a:pt x="563" y="500"/>
                </a:lnTo>
                <a:lnTo>
                  <a:pt x="553" y="502"/>
                </a:lnTo>
                <a:lnTo>
                  <a:pt x="612" y="502"/>
                </a:lnTo>
                <a:lnTo>
                  <a:pt x="614" y="500"/>
                </a:lnTo>
                <a:lnTo>
                  <a:pt x="614" y="482"/>
                </a:lnTo>
                <a:lnTo>
                  <a:pt x="760" y="482"/>
                </a:lnTo>
                <a:lnTo>
                  <a:pt x="759" y="480"/>
                </a:lnTo>
                <a:lnTo>
                  <a:pt x="758" y="472"/>
                </a:lnTo>
                <a:lnTo>
                  <a:pt x="762" y="462"/>
                </a:lnTo>
                <a:lnTo>
                  <a:pt x="766" y="456"/>
                </a:lnTo>
                <a:lnTo>
                  <a:pt x="662" y="456"/>
                </a:lnTo>
                <a:lnTo>
                  <a:pt x="625" y="446"/>
                </a:lnTo>
                <a:lnTo>
                  <a:pt x="591" y="428"/>
                </a:lnTo>
                <a:lnTo>
                  <a:pt x="565" y="402"/>
                </a:lnTo>
                <a:lnTo>
                  <a:pt x="548" y="370"/>
                </a:lnTo>
                <a:lnTo>
                  <a:pt x="538" y="332"/>
                </a:lnTo>
                <a:lnTo>
                  <a:pt x="537" y="318"/>
                </a:lnTo>
                <a:lnTo>
                  <a:pt x="537" y="302"/>
                </a:lnTo>
                <a:lnTo>
                  <a:pt x="496" y="302"/>
                </a:lnTo>
                <a:lnTo>
                  <a:pt x="496" y="292"/>
                </a:lnTo>
                <a:lnTo>
                  <a:pt x="494" y="266"/>
                </a:lnTo>
                <a:lnTo>
                  <a:pt x="881" y="266"/>
                </a:lnTo>
                <a:lnTo>
                  <a:pt x="881" y="264"/>
                </a:lnTo>
                <a:lnTo>
                  <a:pt x="882" y="248"/>
                </a:lnTo>
                <a:lnTo>
                  <a:pt x="882" y="238"/>
                </a:lnTo>
                <a:lnTo>
                  <a:pt x="881" y="230"/>
                </a:lnTo>
                <a:lnTo>
                  <a:pt x="881" y="228"/>
                </a:lnTo>
                <a:lnTo>
                  <a:pt x="493" y="228"/>
                </a:lnTo>
                <a:lnTo>
                  <a:pt x="504" y="220"/>
                </a:lnTo>
                <a:lnTo>
                  <a:pt x="510" y="210"/>
                </a:lnTo>
                <a:lnTo>
                  <a:pt x="512" y="198"/>
                </a:lnTo>
                <a:lnTo>
                  <a:pt x="513" y="196"/>
                </a:lnTo>
                <a:lnTo>
                  <a:pt x="478" y="196"/>
                </a:lnTo>
                <a:lnTo>
                  <a:pt x="468" y="186"/>
                </a:lnTo>
                <a:lnTo>
                  <a:pt x="459" y="180"/>
                </a:lnTo>
                <a:lnTo>
                  <a:pt x="451" y="172"/>
                </a:lnTo>
                <a:lnTo>
                  <a:pt x="420" y="144"/>
                </a:lnTo>
                <a:lnTo>
                  <a:pt x="416" y="140"/>
                </a:lnTo>
                <a:close/>
                <a:moveTo>
                  <a:pt x="881" y="268"/>
                </a:moveTo>
                <a:lnTo>
                  <a:pt x="803" y="268"/>
                </a:lnTo>
                <a:lnTo>
                  <a:pt x="805" y="308"/>
                </a:lnTo>
                <a:lnTo>
                  <a:pt x="801" y="348"/>
                </a:lnTo>
                <a:lnTo>
                  <a:pt x="788" y="384"/>
                </a:lnTo>
                <a:lnTo>
                  <a:pt x="762" y="416"/>
                </a:lnTo>
                <a:lnTo>
                  <a:pt x="731" y="440"/>
                </a:lnTo>
                <a:lnTo>
                  <a:pt x="698" y="454"/>
                </a:lnTo>
                <a:lnTo>
                  <a:pt x="662" y="456"/>
                </a:lnTo>
                <a:lnTo>
                  <a:pt x="766" y="456"/>
                </a:lnTo>
                <a:lnTo>
                  <a:pt x="769" y="452"/>
                </a:lnTo>
                <a:lnTo>
                  <a:pt x="794" y="428"/>
                </a:lnTo>
                <a:lnTo>
                  <a:pt x="814" y="402"/>
                </a:lnTo>
                <a:lnTo>
                  <a:pt x="828" y="370"/>
                </a:lnTo>
                <a:lnTo>
                  <a:pt x="836" y="338"/>
                </a:lnTo>
                <a:lnTo>
                  <a:pt x="857" y="330"/>
                </a:lnTo>
                <a:lnTo>
                  <a:pt x="869" y="322"/>
                </a:lnTo>
                <a:lnTo>
                  <a:pt x="876" y="312"/>
                </a:lnTo>
                <a:lnTo>
                  <a:pt x="879" y="296"/>
                </a:lnTo>
                <a:lnTo>
                  <a:pt x="881" y="268"/>
                </a:lnTo>
                <a:close/>
                <a:moveTo>
                  <a:pt x="217" y="98"/>
                </a:moveTo>
                <a:lnTo>
                  <a:pt x="135" y="98"/>
                </a:lnTo>
                <a:lnTo>
                  <a:pt x="126" y="104"/>
                </a:lnTo>
                <a:lnTo>
                  <a:pt x="120" y="114"/>
                </a:lnTo>
                <a:lnTo>
                  <a:pt x="119" y="130"/>
                </a:lnTo>
                <a:lnTo>
                  <a:pt x="119" y="154"/>
                </a:lnTo>
                <a:lnTo>
                  <a:pt x="119" y="176"/>
                </a:lnTo>
                <a:lnTo>
                  <a:pt x="119" y="200"/>
                </a:lnTo>
                <a:lnTo>
                  <a:pt x="120" y="224"/>
                </a:lnTo>
                <a:lnTo>
                  <a:pt x="121" y="238"/>
                </a:lnTo>
                <a:lnTo>
                  <a:pt x="116" y="248"/>
                </a:lnTo>
                <a:lnTo>
                  <a:pt x="106" y="256"/>
                </a:lnTo>
                <a:lnTo>
                  <a:pt x="63" y="296"/>
                </a:lnTo>
                <a:lnTo>
                  <a:pt x="41" y="318"/>
                </a:lnTo>
                <a:lnTo>
                  <a:pt x="20" y="338"/>
                </a:lnTo>
                <a:lnTo>
                  <a:pt x="6" y="356"/>
                </a:lnTo>
                <a:lnTo>
                  <a:pt x="0" y="374"/>
                </a:lnTo>
                <a:lnTo>
                  <a:pt x="3" y="392"/>
                </a:lnTo>
                <a:lnTo>
                  <a:pt x="14" y="410"/>
                </a:lnTo>
                <a:lnTo>
                  <a:pt x="30" y="422"/>
                </a:lnTo>
                <a:lnTo>
                  <a:pt x="49" y="424"/>
                </a:lnTo>
                <a:lnTo>
                  <a:pt x="68" y="420"/>
                </a:lnTo>
                <a:lnTo>
                  <a:pt x="87" y="408"/>
                </a:lnTo>
                <a:lnTo>
                  <a:pt x="93" y="402"/>
                </a:lnTo>
                <a:lnTo>
                  <a:pt x="102" y="394"/>
                </a:lnTo>
                <a:lnTo>
                  <a:pt x="45" y="394"/>
                </a:lnTo>
                <a:lnTo>
                  <a:pt x="37" y="388"/>
                </a:lnTo>
                <a:lnTo>
                  <a:pt x="27" y="376"/>
                </a:lnTo>
                <a:lnTo>
                  <a:pt x="34" y="368"/>
                </a:lnTo>
                <a:lnTo>
                  <a:pt x="43" y="358"/>
                </a:lnTo>
                <a:lnTo>
                  <a:pt x="74" y="330"/>
                </a:lnTo>
                <a:lnTo>
                  <a:pt x="166" y="242"/>
                </a:lnTo>
                <a:lnTo>
                  <a:pt x="194" y="216"/>
                </a:lnTo>
                <a:lnTo>
                  <a:pt x="152" y="216"/>
                </a:lnTo>
                <a:lnTo>
                  <a:pt x="152" y="130"/>
                </a:lnTo>
                <a:lnTo>
                  <a:pt x="240" y="130"/>
                </a:lnTo>
                <a:lnTo>
                  <a:pt x="237" y="112"/>
                </a:lnTo>
                <a:lnTo>
                  <a:pt x="229" y="102"/>
                </a:lnTo>
                <a:lnTo>
                  <a:pt x="217" y="98"/>
                </a:lnTo>
                <a:close/>
                <a:moveTo>
                  <a:pt x="371" y="104"/>
                </a:moveTo>
                <a:lnTo>
                  <a:pt x="362" y="106"/>
                </a:lnTo>
                <a:lnTo>
                  <a:pt x="352" y="114"/>
                </a:lnTo>
                <a:lnTo>
                  <a:pt x="300" y="164"/>
                </a:lnTo>
                <a:lnTo>
                  <a:pt x="248" y="212"/>
                </a:lnTo>
                <a:lnTo>
                  <a:pt x="75" y="376"/>
                </a:lnTo>
                <a:lnTo>
                  <a:pt x="67" y="384"/>
                </a:lnTo>
                <a:lnTo>
                  <a:pt x="60" y="390"/>
                </a:lnTo>
                <a:lnTo>
                  <a:pt x="53" y="394"/>
                </a:lnTo>
                <a:lnTo>
                  <a:pt x="102" y="394"/>
                </a:lnTo>
                <a:lnTo>
                  <a:pt x="117" y="380"/>
                </a:lnTo>
                <a:lnTo>
                  <a:pt x="149" y="380"/>
                </a:lnTo>
                <a:lnTo>
                  <a:pt x="149" y="368"/>
                </a:lnTo>
                <a:lnTo>
                  <a:pt x="150" y="358"/>
                </a:lnTo>
                <a:lnTo>
                  <a:pt x="155" y="346"/>
                </a:lnTo>
                <a:lnTo>
                  <a:pt x="162" y="338"/>
                </a:lnTo>
                <a:lnTo>
                  <a:pt x="181" y="320"/>
                </a:lnTo>
                <a:lnTo>
                  <a:pt x="200" y="300"/>
                </a:lnTo>
                <a:lnTo>
                  <a:pt x="272" y="234"/>
                </a:lnTo>
                <a:lnTo>
                  <a:pt x="371" y="140"/>
                </a:lnTo>
                <a:lnTo>
                  <a:pt x="416" y="140"/>
                </a:lnTo>
                <a:lnTo>
                  <a:pt x="404" y="128"/>
                </a:lnTo>
                <a:lnTo>
                  <a:pt x="389" y="114"/>
                </a:lnTo>
                <a:lnTo>
                  <a:pt x="379" y="106"/>
                </a:lnTo>
                <a:lnTo>
                  <a:pt x="371" y="104"/>
                </a:lnTo>
                <a:close/>
                <a:moveTo>
                  <a:pt x="399" y="380"/>
                </a:moveTo>
                <a:lnTo>
                  <a:pt x="345" y="380"/>
                </a:lnTo>
                <a:lnTo>
                  <a:pt x="317" y="382"/>
                </a:lnTo>
                <a:lnTo>
                  <a:pt x="427" y="382"/>
                </a:lnTo>
                <a:lnTo>
                  <a:pt x="399" y="380"/>
                </a:lnTo>
                <a:close/>
                <a:moveTo>
                  <a:pt x="881" y="266"/>
                </a:moveTo>
                <a:lnTo>
                  <a:pt x="494" y="266"/>
                </a:lnTo>
                <a:lnTo>
                  <a:pt x="502" y="270"/>
                </a:lnTo>
                <a:lnTo>
                  <a:pt x="506" y="276"/>
                </a:lnTo>
                <a:lnTo>
                  <a:pt x="507" y="286"/>
                </a:lnTo>
                <a:lnTo>
                  <a:pt x="504" y="302"/>
                </a:lnTo>
                <a:lnTo>
                  <a:pt x="537" y="302"/>
                </a:lnTo>
                <a:lnTo>
                  <a:pt x="537" y="296"/>
                </a:lnTo>
                <a:lnTo>
                  <a:pt x="537" y="286"/>
                </a:lnTo>
                <a:lnTo>
                  <a:pt x="538" y="268"/>
                </a:lnTo>
                <a:lnTo>
                  <a:pt x="881" y="268"/>
                </a:lnTo>
                <a:lnTo>
                  <a:pt x="881" y="266"/>
                </a:lnTo>
                <a:close/>
                <a:moveTo>
                  <a:pt x="796" y="58"/>
                </a:moveTo>
                <a:lnTo>
                  <a:pt x="725" y="58"/>
                </a:lnTo>
                <a:lnTo>
                  <a:pt x="746" y="64"/>
                </a:lnTo>
                <a:lnTo>
                  <a:pt x="764" y="72"/>
                </a:lnTo>
                <a:lnTo>
                  <a:pt x="781" y="84"/>
                </a:lnTo>
                <a:lnTo>
                  <a:pt x="795" y="98"/>
                </a:lnTo>
                <a:lnTo>
                  <a:pt x="810" y="118"/>
                </a:lnTo>
                <a:lnTo>
                  <a:pt x="820" y="138"/>
                </a:lnTo>
                <a:lnTo>
                  <a:pt x="827" y="160"/>
                </a:lnTo>
                <a:lnTo>
                  <a:pt x="830" y="184"/>
                </a:lnTo>
                <a:lnTo>
                  <a:pt x="831" y="200"/>
                </a:lnTo>
                <a:lnTo>
                  <a:pt x="834" y="212"/>
                </a:lnTo>
                <a:lnTo>
                  <a:pt x="840" y="220"/>
                </a:lnTo>
                <a:lnTo>
                  <a:pt x="852" y="228"/>
                </a:lnTo>
                <a:lnTo>
                  <a:pt x="881" y="228"/>
                </a:lnTo>
                <a:lnTo>
                  <a:pt x="880" y="218"/>
                </a:lnTo>
                <a:lnTo>
                  <a:pt x="873" y="206"/>
                </a:lnTo>
                <a:lnTo>
                  <a:pt x="865" y="188"/>
                </a:lnTo>
                <a:lnTo>
                  <a:pt x="862" y="182"/>
                </a:lnTo>
                <a:lnTo>
                  <a:pt x="861" y="176"/>
                </a:lnTo>
                <a:lnTo>
                  <a:pt x="847" y="122"/>
                </a:lnTo>
                <a:lnTo>
                  <a:pt x="821" y="78"/>
                </a:lnTo>
                <a:lnTo>
                  <a:pt x="796" y="58"/>
                </a:lnTo>
                <a:close/>
                <a:moveTo>
                  <a:pt x="370" y="24"/>
                </a:moveTo>
                <a:lnTo>
                  <a:pt x="349" y="30"/>
                </a:lnTo>
                <a:lnTo>
                  <a:pt x="327" y="48"/>
                </a:lnTo>
                <a:lnTo>
                  <a:pt x="306" y="68"/>
                </a:lnTo>
                <a:lnTo>
                  <a:pt x="240" y="130"/>
                </a:lnTo>
                <a:lnTo>
                  <a:pt x="206" y="130"/>
                </a:lnTo>
                <a:lnTo>
                  <a:pt x="205" y="158"/>
                </a:lnTo>
                <a:lnTo>
                  <a:pt x="191" y="178"/>
                </a:lnTo>
                <a:lnTo>
                  <a:pt x="171" y="196"/>
                </a:lnTo>
                <a:lnTo>
                  <a:pt x="152" y="216"/>
                </a:lnTo>
                <a:lnTo>
                  <a:pt x="194" y="216"/>
                </a:lnTo>
                <a:lnTo>
                  <a:pt x="347" y="72"/>
                </a:lnTo>
                <a:lnTo>
                  <a:pt x="360" y="60"/>
                </a:lnTo>
                <a:lnTo>
                  <a:pt x="370" y="56"/>
                </a:lnTo>
                <a:lnTo>
                  <a:pt x="423" y="56"/>
                </a:lnTo>
                <a:lnTo>
                  <a:pt x="414" y="48"/>
                </a:lnTo>
                <a:lnTo>
                  <a:pt x="391" y="30"/>
                </a:lnTo>
                <a:lnTo>
                  <a:pt x="370" y="24"/>
                </a:lnTo>
                <a:close/>
                <a:moveTo>
                  <a:pt x="423" y="56"/>
                </a:moveTo>
                <a:lnTo>
                  <a:pt x="370" y="56"/>
                </a:lnTo>
                <a:lnTo>
                  <a:pt x="380" y="60"/>
                </a:lnTo>
                <a:lnTo>
                  <a:pt x="393" y="72"/>
                </a:lnTo>
                <a:lnTo>
                  <a:pt x="426" y="104"/>
                </a:lnTo>
                <a:lnTo>
                  <a:pt x="443" y="118"/>
                </a:lnTo>
                <a:lnTo>
                  <a:pt x="461" y="134"/>
                </a:lnTo>
                <a:lnTo>
                  <a:pt x="473" y="146"/>
                </a:lnTo>
                <a:lnTo>
                  <a:pt x="480" y="160"/>
                </a:lnTo>
                <a:lnTo>
                  <a:pt x="482" y="176"/>
                </a:lnTo>
                <a:lnTo>
                  <a:pt x="478" y="196"/>
                </a:lnTo>
                <a:lnTo>
                  <a:pt x="513" y="196"/>
                </a:lnTo>
                <a:lnTo>
                  <a:pt x="513" y="186"/>
                </a:lnTo>
                <a:lnTo>
                  <a:pt x="521" y="140"/>
                </a:lnTo>
                <a:lnTo>
                  <a:pt x="532" y="122"/>
                </a:lnTo>
                <a:lnTo>
                  <a:pt x="493" y="122"/>
                </a:lnTo>
                <a:lnTo>
                  <a:pt x="453" y="84"/>
                </a:lnTo>
                <a:lnTo>
                  <a:pt x="423" y="56"/>
                </a:lnTo>
                <a:close/>
                <a:moveTo>
                  <a:pt x="650" y="58"/>
                </a:moveTo>
                <a:lnTo>
                  <a:pt x="618" y="58"/>
                </a:lnTo>
                <a:lnTo>
                  <a:pt x="623" y="102"/>
                </a:lnTo>
                <a:lnTo>
                  <a:pt x="631" y="128"/>
                </a:lnTo>
                <a:lnTo>
                  <a:pt x="646" y="140"/>
                </a:lnTo>
                <a:lnTo>
                  <a:pt x="669" y="144"/>
                </a:lnTo>
                <a:lnTo>
                  <a:pt x="685" y="142"/>
                </a:lnTo>
                <a:lnTo>
                  <a:pt x="699" y="138"/>
                </a:lnTo>
                <a:lnTo>
                  <a:pt x="711" y="130"/>
                </a:lnTo>
                <a:lnTo>
                  <a:pt x="718" y="118"/>
                </a:lnTo>
                <a:lnTo>
                  <a:pt x="720" y="112"/>
                </a:lnTo>
                <a:lnTo>
                  <a:pt x="658" y="112"/>
                </a:lnTo>
                <a:lnTo>
                  <a:pt x="650" y="108"/>
                </a:lnTo>
                <a:lnTo>
                  <a:pt x="650" y="98"/>
                </a:lnTo>
                <a:lnTo>
                  <a:pt x="650" y="80"/>
                </a:lnTo>
                <a:lnTo>
                  <a:pt x="650" y="72"/>
                </a:lnTo>
                <a:lnTo>
                  <a:pt x="650" y="64"/>
                </a:lnTo>
                <a:lnTo>
                  <a:pt x="650" y="58"/>
                </a:lnTo>
                <a:close/>
                <a:moveTo>
                  <a:pt x="678" y="0"/>
                </a:moveTo>
                <a:lnTo>
                  <a:pt x="659" y="0"/>
                </a:lnTo>
                <a:lnTo>
                  <a:pt x="644" y="6"/>
                </a:lnTo>
                <a:lnTo>
                  <a:pt x="629" y="16"/>
                </a:lnTo>
                <a:lnTo>
                  <a:pt x="613" y="24"/>
                </a:lnTo>
                <a:lnTo>
                  <a:pt x="581" y="36"/>
                </a:lnTo>
                <a:lnTo>
                  <a:pt x="558" y="48"/>
                </a:lnTo>
                <a:lnTo>
                  <a:pt x="537" y="64"/>
                </a:lnTo>
                <a:lnTo>
                  <a:pt x="519" y="82"/>
                </a:lnTo>
                <a:lnTo>
                  <a:pt x="504" y="104"/>
                </a:lnTo>
                <a:lnTo>
                  <a:pt x="497" y="116"/>
                </a:lnTo>
                <a:lnTo>
                  <a:pt x="493" y="122"/>
                </a:lnTo>
                <a:lnTo>
                  <a:pt x="532" y="122"/>
                </a:lnTo>
                <a:lnTo>
                  <a:pt x="544" y="102"/>
                </a:lnTo>
                <a:lnTo>
                  <a:pt x="577" y="74"/>
                </a:lnTo>
                <a:lnTo>
                  <a:pt x="618" y="58"/>
                </a:lnTo>
                <a:lnTo>
                  <a:pt x="650" y="58"/>
                </a:lnTo>
                <a:lnTo>
                  <a:pt x="649" y="40"/>
                </a:lnTo>
                <a:lnTo>
                  <a:pt x="655" y="32"/>
                </a:lnTo>
                <a:lnTo>
                  <a:pt x="746" y="32"/>
                </a:lnTo>
                <a:lnTo>
                  <a:pt x="731" y="26"/>
                </a:lnTo>
                <a:lnTo>
                  <a:pt x="724" y="24"/>
                </a:lnTo>
                <a:lnTo>
                  <a:pt x="717" y="20"/>
                </a:lnTo>
                <a:lnTo>
                  <a:pt x="711" y="14"/>
                </a:lnTo>
                <a:lnTo>
                  <a:pt x="696" y="4"/>
                </a:lnTo>
                <a:lnTo>
                  <a:pt x="678" y="0"/>
                </a:lnTo>
                <a:close/>
                <a:moveTo>
                  <a:pt x="746" y="32"/>
                </a:moveTo>
                <a:lnTo>
                  <a:pt x="688" y="32"/>
                </a:lnTo>
                <a:lnTo>
                  <a:pt x="694" y="40"/>
                </a:lnTo>
                <a:lnTo>
                  <a:pt x="692" y="56"/>
                </a:lnTo>
                <a:lnTo>
                  <a:pt x="692" y="60"/>
                </a:lnTo>
                <a:lnTo>
                  <a:pt x="692" y="64"/>
                </a:lnTo>
                <a:lnTo>
                  <a:pt x="692" y="80"/>
                </a:lnTo>
                <a:lnTo>
                  <a:pt x="692" y="88"/>
                </a:lnTo>
                <a:lnTo>
                  <a:pt x="693" y="106"/>
                </a:lnTo>
                <a:lnTo>
                  <a:pt x="686" y="112"/>
                </a:lnTo>
                <a:lnTo>
                  <a:pt x="720" y="112"/>
                </a:lnTo>
                <a:lnTo>
                  <a:pt x="721" y="104"/>
                </a:lnTo>
                <a:lnTo>
                  <a:pt x="723" y="90"/>
                </a:lnTo>
                <a:lnTo>
                  <a:pt x="724" y="74"/>
                </a:lnTo>
                <a:lnTo>
                  <a:pt x="725" y="58"/>
                </a:lnTo>
                <a:lnTo>
                  <a:pt x="796" y="58"/>
                </a:lnTo>
                <a:lnTo>
                  <a:pt x="781" y="46"/>
                </a:lnTo>
                <a:lnTo>
                  <a:pt x="746" y="32"/>
                </a:lnTo>
                <a:close/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/>
          </a:p>
        </p:txBody>
      </p:sp>
      <p:sp>
        <p:nvSpPr>
          <p:cNvPr id="73" name="Rectángulo 72"/>
          <p:cNvSpPr/>
          <p:nvPr/>
        </p:nvSpPr>
        <p:spPr>
          <a:xfrm>
            <a:off x="8440045" y="4866885"/>
            <a:ext cx="4263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Construcción</a:t>
            </a:r>
          </a:p>
        </p:txBody>
      </p:sp>
      <p:cxnSp>
        <p:nvCxnSpPr>
          <p:cNvPr id="74" name="Line 44"/>
          <p:cNvCxnSpPr>
            <a:cxnSpLocks noChangeShapeType="1"/>
          </p:cNvCxnSpPr>
          <p:nvPr/>
        </p:nvCxnSpPr>
        <p:spPr bwMode="auto">
          <a:xfrm flipH="1">
            <a:off x="9903873" y="4946092"/>
            <a:ext cx="5001" cy="1291780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CuadroTexto 74"/>
          <p:cNvSpPr txBox="1"/>
          <p:nvPr/>
        </p:nvSpPr>
        <p:spPr>
          <a:xfrm>
            <a:off x="11173446" y="4827794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5%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9876618" y="5189220"/>
            <a:ext cx="22033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Construcción de edificios.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9963688" y="5436304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2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sp>
        <p:nvSpPr>
          <p:cNvPr id="78" name="Rectángulo 77"/>
          <p:cNvSpPr/>
          <p:nvPr/>
        </p:nvSpPr>
        <p:spPr>
          <a:xfrm>
            <a:off x="9885296" y="5719588"/>
            <a:ext cx="2203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Construcción de carreteras y líneas de ferrocarril.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11559851" y="5940487"/>
            <a:ext cx="5200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1%</a:t>
            </a:r>
            <a:endParaRPr lang="es-EC" sz="1600" b="1" dirty="0"/>
          </a:p>
        </p:txBody>
      </p:sp>
      <p:sp>
        <p:nvSpPr>
          <p:cNvPr id="84" name="Rectángulo 83"/>
          <p:cNvSpPr/>
          <p:nvPr/>
        </p:nvSpPr>
        <p:spPr>
          <a:xfrm>
            <a:off x="9885296" y="6257187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Los demás.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0826153" y="6241798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2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</p:spTree>
    <p:extLst>
      <p:ext uri="{BB962C8B-B14F-4D97-AF65-F5344CB8AC3E}">
        <p14:creationId xmlns:p14="http://schemas.microsoft.com/office/powerpoint/2010/main" xmlns="" val="20508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9"/>
          <p:cNvSpPr>
            <a:spLocks/>
          </p:cNvSpPr>
          <p:nvPr/>
        </p:nvSpPr>
        <p:spPr bwMode="auto">
          <a:xfrm>
            <a:off x="4763863" y="3296069"/>
            <a:ext cx="4851946" cy="3423719"/>
          </a:xfrm>
          <a:custGeom>
            <a:avLst/>
            <a:gdLst>
              <a:gd name="T0" fmla="+- 0 8752 8752"/>
              <a:gd name="T1" fmla="*/ T0 w 6056"/>
              <a:gd name="T2" fmla="+- 0 21866 19559"/>
              <a:gd name="T3" fmla="*/ 21866 h 6484"/>
              <a:gd name="T4" fmla="+- 0 8752 8752"/>
              <a:gd name="T5" fmla="*/ T4 w 6056"/>
              <a:gd name="T6" fmla="+- 0 19786 19559"/>
              <a:gd name="T7" fmla="*/ 19786 h 6484"/>
              <a:gd name="T8" fmla="+- 0 8765 8752"/>
              <a:gd name="T9" fmla="*/ T8 w 6056"/>
              <a:gd name="T10" fmla="+- 0 19713 19559"/>
              <a:gd name="T11" fmla="*/ 19713 h 6484"/>
              <a:gd name="T12" fmla="+- 0 8800 8752"/>
              <a:gd name="T13" fmla="*/ T12 w 6056"/>
              <a:gd name="T14" fmla="+- 0 19651 19559"/>
              <a:gd name="T15" fmla="*/ 19651 h 6484"/>
              <a:gd name="T16" fmla="+- 0 8853 8752"/>
              <a:gd name="T17" fmla="*/ T16 w 6056"/>
              <a:gd name="T18" fmla="+- 0 19602 19559"/>
              <a:gd name="T19" fmla="*/ 19602 h 6484"/>
              <a:gd name="T20" fmla="+- 0 8919 8752"/>
              <a:gd name="T21" fmla="*/ T20 w 6056"/>
              <a:gd name="T22" fmla="+- 0 19570 19559"/>
              <a:gd name="T23" fmla="*/ 19570 h 6484"/>
              <a:gd name="T24" fmla="+- 0 8993 8752"/>
              <a:gd name="T25" fmla="*/ T24 w 6056"/>
              <a:gd name="T26" fmla="+- 0 19559 19559"/>
              <a:gd name="T27" fmla="*/ 19559 h 6484"/>
              <a:gd name="T28" fmla="+- 0 14581 8752"/>
              <a:gd name="T29" fmla="*/ T28 w 6056"/>
              <a:gd name="T30" fmla="+- 0 19559 19559"/>
              <a:gd name="T31" fmla="*/ 19559 h 6484"/>
              <a:gd name="T32" fmla="+- 0 14654 8752"/>
              <a:gd name="T33" fmla="*/ T32 w 6056"/>
              <a:gd name="T34" fmla="+- 0 19570 19559"/>
              <a:gd name="T35" fmla="*/ 19570 h 6484"/>
              <a:gd name="T36" fmla="+- 0 14716 8752"/>
              <a:gd name="T37" fmla="*/ T36 w 6056"/>
              <a:gd name="T38" fmla="+- 0 19602 19559"/>
              <a:gd name="T39" fmla="*/ 19602 h 6484"/>
              <a:gd name="T40" fmla="+- 0 14765 8752"/>
              <a:gd name="T41" fmla="*/ T40 w 6056"/>
              <a:gd name="T42" fmla="+- 0 19651 19559"/>
              <a:gd name="T43" fmla="*/ 19651 h 6484"/>
              <a:gd name="T44" fmla="+- 0 14797 8752"/>
              <a:gd name="T45" fmla="*/ T44 w 6056"/>
              <a:gd name="T46" fmla="+- 0 19713 19559"/>
              <a:gd name="T47" fmla="*/ 19713 h 6484"/>
              <a:gd name="T48" fmla="+- 0 14808 8752"/>
              <a:gd name="T49" fmla="*/ T48 w 6056"/>
              <a:gd name="T50" fmla="+- 0 19786 19559"/>
              <a:gd name="T51" fmla="*/ 19786 h 6484"/>
              <a:gd name="T52" fmla="+- 0 14808 8752"/>
              <a:gd name="T53" fmla="*/ T52 w 6056"/>
              <a:gd name="T54" fmla="+- 0 25810 19559"/>
              <a:gd name="T55" fmla="*/ 25810 h 6484"/>
              <a:gd name="T56" fmla="+- 0 14797 8752"/>
              <a:gd name="T57" fmla="*/ T56 w 6056"/>
              <a:gd name="T58" fmla="+- 0 25884 19559"/>
              <a:gd name="T59" fmla="*/ 25884 h 6484"/>
              <a:gd name="T60" fmla="+- 0 14765 8752"/>
              <a:gd name="T61" fmla="*/ T60 w 6056"/>
              <a:gd name="T62" fmla="+- 0 25948 19559"/>
              <a:gd name="T63" fmla="*/ 25948 h 6484"/>
              <a:gd name="T64" fmla="+- 0 14716 8752"/>
              <a:gd name="T65" fmla="*/ T64 w 6056"/>
              <a:gd name="T66" fmla="+- 0 25998 19559"/>
              <a:gd name="T67" fmla="*/ 25998 h 6484"/>
              <a:gd name="T68" fmla="+- 0 14654 8752"/>
              <a:gd name="T69" fmla="*/ T68 w 6056"/>
              <a:gd name="T70" fmla="+- 0 26031 19559"/>
              <a:gd name="T71" fmla="*/ 26031 h 6484"/>
              <a:gd name="T72" fmla="+- 0 14581 8752"/>
              <a:gd name="T73" fmla="*/ T72 w 6056"/>
              <a:gd name="T74" fmla="+- 0 26043 19559"/>
              <a:gd name="T75" fmla="*/ 26043 h 6484"/>
              <a:gd name="T76" fmla="+- 0 8993 8752"/>
              <a:gd name="T77" fmla="*/ T76 w 6056"/>
              <a:gd name="T78" fmla="+- 0 26043 19559"/>
              <a:gd name="T79" fmla="*/ 26043 h 6484"/>
              <a:gd name="T80" fmla="+- 0 8919 8752"/>
              <a:gd name="T81" fmla="*/ T80 w 6056"/>
              <a:gd name="T82" fmla="+- 0 26031 19559"/>
              <a:gd name="T83" fmla="*/ 26031 h 6484"/>
              <a:gd name="T84" fmla="+- 0 8853 8752"/>
              <a:gd name="T85" fmla="*/ T84 w 6056"/>
              <a:gd name="T86" fmla="+- 0 25998 19559"/>
              <a:gd name="T87" fmla="*/ 25998 h 6484"/>
              <a:gd name="T88" fmla="+- 0 8800 8752"/>
              <a:gd name="T89" fmla="*/ T88 w 6056"/>
              <a:gd name="T90" fmla="+- 0 25948 19559"/>
              <a:gd name="T91" fmla="*/ 25948 h 6484"/>
              <a:gd name="T92" fmla="+- 0 8765 8752"/>
              <a:gd name="T93" fmla="*/ T92 w 6056"/>
              <a:gd name="T94" fmla="+- 0 25884 19559"/>
              <a:gd name="T95" fmla="*/ 25884 h 6484"/>
              <a:gd name="T96" fmla="+- 0 8752 8752"/>
              <a:gd name="T97" fmla="*/ T96 w 6056"/>
              <a:gd name="T98" fmla="+- 0 25810 19559"/>
              <a:gd name="T99" fmla="*/ 25810 h 6484"/>
              <a:gd name="T100" fmla="+- 0 8752 8752"/>
              <a:gd name="T101" fmla="*/ T100 w 6056"/>
              <a:gd name="T102" fmla="+- 0 23112 19559"/>
              <a:gd name="T103" fmla="*/ 23112 h 64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056" h="6484">
                <a:moveTo>
                  <a:pt x="0" y="2307"/>
                </a:moveTo>
                <a:lnTo>
                  <a:pt x="0" y="227"/>
                </a:lnTo>
                <a:lnTo>
                  <a:pt x="13" y="154"/>
                </a:lnTo>
                <a:lnTo>
                  <a:pt x="48" y="92"/>
                </a:lnTo>
                <a:lnTo>
                  <a:pt x="101" y="43"/>
                </a:lnTo>
                <a:lnTo>
                  <a:pt x="167" y="11"/>
                </a:lnTo>
                <a:lnTo>
                  <a:pt x="241" y="0"/>
                </a:lnTo>
                <a:lnTo>
                  <a:pt x="5829" y="0"/>
                </a:lnTo>
                <a:lnTo>
                  <a:pt x="5902" y="11"/>
                </a:lnTo>
                <a:lnTo>
                  <a:pt x="5964" y="43"/>
                </a:lnTo>
                <a:lnTo>
                  <a:pt x="6013" y="92"/>
                </a:lnTo>
                <a:lnTo>
                  <a:pt x="6045" y="154"/>
                </a:lnTo>
                <a:lnTo>
                  <a:pt x="6056" y="227"/>
                </a:lnTo>
                <a:lnTo>
                  <a:pt x="6056" y="6251"/>
                </a:lnTo>
                <a:lnTo>
                  <a:pt x="6045" y="6325"/>
                </a:lnTo>
                <a:lnTo>
                  <a:pt x="6013" y="6389"/>
                </a:lnTo>
                <a:lnTo>
                  <a:pt x="5964" y="6439"/>
                </a:lnTo>
                <a:lnTo>
                  <a:pt x="5902" y="6472"/>
                </a:lnTo>
                <a:lnTo>
                  <a:pt x="5829" y="6484"/>
                </a:lnTo>
                <a:lnTo>
                  <a:pt x="241" y="6484"/>
                </a:lnTo>
                <a:lnTo>
                  <a:pt x="167" y="6472"/>
                </a:lnTo>
                <a:lnTo>
                  <a:pt x="101" y="6439"/>
                </a:lnTo>
                <a:lnTo>
                  <a:pt x="48" y="6389"/>
                </a:lnTo>
                <a:lnTo>
                  <a:pt x="13" y="6325"/>
                </a:lnTo>
                <a:lnTo>
                  <a:pt x="0" y="6251"/>
                </a:lnTo>
                <a:lnTo>
                  <a:pt x="0" y="3553"/>
                </a:lnTo>
              </a:path>
            </a:pathLst>
          </a:custGeom>
          <a:noFill/>
          <a:ln w="12364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 sz="1400"/>
          </a:p>
        </p:txBody>
      </p:sp>
      <p:sp>
        <p:nvSpPr>
          <p:cNvPr id="2" name="Rectángulo 1"/>
          <p:cNvSpPr/>
          <p:nvPr/>
        </p:nvSpPr>
        <p:spPr>
          <a:xfrm>
            <a:off x="4085511" y="4416083"/>
            <a:ext cx="128310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/>
              <a:t>Principales</a:t>
            </a:r>
          </a:p>
          <a:p>
            <a:pPr algn="ctr"/>
            <a:r>
              <a:rPr lang="es-EC" b="1" dirty="0"/>
              <a:t>productos</a:t>
            </a:r>
          </a:p>
          <a:p>
            <a:pPr algn="ctr"/>
            <a:r>
              <a:rPr lang="es-EC" b="1" dirty="0"/>
              <a:t>agrícolas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8753" t="35181" r="46372" b="56351"/>
          <a:stretch/>
        </p:blipFill>
        <p:spPr>
          <a:xfrm>
            <a:off x="5545340" y="3432652"/>
            <a:ext cx="634180" cy="61943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17262" y="4016182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1" dirty="0"/>
              <a:t>Productos agrícolas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3107410"/>
              </p:ext>
            </p:extLst>
          </p:nvPr>
        </p:nvGraphicFramePr>
        <p:xfrm>
          <a:off x="5114478" y="3318359"/>
          <a:ext cx="422817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533">
                  <a:extLst>
                    <a:ext uri="{9D8B030D-6E8A-4147-A177-3AD203B41FA5}">
                      <a16:colId xmlns="" xmlns:a16="http://schemas.microsoft.com/office/drawing/2014/main" val="3763187492"/>
                    </a:ext>
                  </a:extLst>
                </a:gridCol>
                <a:gridCol w="958645">
                  <a:extLst>
                    <a:ext uri="{9D8B030D-6E8A-4147-A177-3AD203B41FA5}">
                      <a16:colId xmlns="" xmlns:a16="http://schemas.microsoft.com/office/drawing/2014/main" val="3447641811"/>
                    </a:ext>
                  </a:extLst>
                </a:gridCol>
              </a:tblGrid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Palma Africana</a:t>
                      </a:r>
                      <a:endParaRPr lang="es-EC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6151624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Rosa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9%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9163817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Cebada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9%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46549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Maíz Suave Choclo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8%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5347616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Papa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7%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96540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Maíz Suave Seco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7%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865195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Cacao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6%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066804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Palmito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340458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Los demás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4894997" y="6538785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latin typeface="MyriadPro-Regular"/>
              </a:rPr>
              <a:t>Fuente: INEC, ESPAC</a:t>
            </a:r>
            <a:endParaRPr lang="es-EC" sz="1100" dirty="0"/>
          </a:p>
        </p:txBody>
      </p:sp>
      <p:sp>
        <p:nvSpPr>
          <p:cNvPr id="46" name="Freeform 213"/>
          <p:cNvSpPr>
            <a:spLocks/>
          </p:cNvSpPr>
          <p:nvPr/>
        </p:nvSpPr>
        <p:spPr bwMode="auto">
          <a:xfrm>
            <a:off x="379186" y="1123686"/>
            <a:ext cx="3133430" cy="4864117"/>
          </a:xfrm>
          <a:custGeom>
            <a:avLst/>
            <a:gdLst>
              <a:gd name="T0" fmla="+- 0 1390 1390"/>
              <a:gd name="T1" fmla="*/ T0 w 6220"/>
              <a:gd name="T2" fmla="+- 0 18560 16170"/>
              <a:gd name="T3" fmla="*/ 18560 h 5380"/>
              <a:gd name="T4" fmla="+- 0 1390 1390"/>
              <a:gd name="T5" fmla="*/ T4 w 6220"/>
              <a:gd name="T6" fmla="+- 0 16417 16170"/>
              <a:gd name="T7" fmla="*/ 16417 h 5380"/>
              <a:gd name="T8" fmla="+- 0 1403 1390"/>
              <a:gd name="T9" fmla="*/ T8 w 6220"/>
              <a:gd name="T10" fmla="+- 0 16340 16170"/>
              <a:gd name="T11" fmla="*/ 16340 h 5380"/>
              <a:gd name="T12" fmla="+- 0 1439 1390"/>
              <a:gd name="T13" fmla="*/ T12 w 6220"/>
              <a:gd name="T14" fmla="+- 0 16273 16170"/>
              <a:gd name="T15" fmla="*/ 16273 h 5380"/>
              <a:gd name="T16" fmla="+- 0 1493 1390"/>
              <a:gd name="T17" fmla="*/ T16 w 6220"/>
              <a:gd name="T18" fmla="+- 0 16219 16170"/>
              <a:gd name="T19" fmla="*/ 16219 h 5380"/>
              <a:gd name="T20" fmla="+- 0 1561 1390"/>
              <a:gd name="T21" fmla="*/ T20 w 6220"/>
              <a:gd name="T22" fmla="+- 0 16183 16170"/>
              <a:gd name="T23" fmla="*/ 16183 h 5380"/>
              <a:gd name="T24" fmla="+- 0 1637 1390"/>
              <a:gd name="T25" fmla="*/ T24 w 6220"/>
              <a:gd name="T26" fmla="+- 0 16170 16170"/>
              <a:gd name="T27" fmla="*/ 16170 h 5380"/>
              <a:gd name="T28" fmla="+- 0 7377 1390"/>
              <a:gd name="T29" fmla="*/ T28 w 6220"/>
              <a:gd name="T30" fmla="+- 0 16170 16170"/>
              <a:gd name="T31" fmla="*/ 16170 h 5380"/>
              <a:gd name="T32" fmla="+- 0 7452 1390"/>
              <a:gd name="T33" fmla="*/ T32 w 6220"/>
              <a:gd name="T34" fmla="+- 0 16183 16170"/>
              <a:gd name="T35" fmla="*/ 16183 h 5380"/>
              <a:gd name="T36" fmla="+- 0 7516 1390"/>
              <a:gd name="T37" fmla="*/ T36 w 6220"/>
              <a:gd name="T38" fmla="+- 0 16219 16170"/>
              <a:gd name="T39" fmla="*/ 16219 h 5380"/>
              <a:gd name="T40" fmla="+- 0 7566 1390"/>
              <a:gd name="T41" fmla="*/ T40 w 6220"/>
              <a:gd name="T42" fmla="+- 0 16273 16170"/>
              <a:gd name="T43" fmla="*/ 16273 h 5380"/>
              <a:gd name="T44" fmla="+- 0 7598 1390"/>
              <a:gd name="T45" fmla="*/ T44 w 6220"/>
              <a:gd name="T46" fmla="+- 0 16340 16170"/>
              <a:gd name="T47" fmla="*/ 16340 h 5380"/>
              <a:gd name="T48" fmla="+- 0 7610 1390"/>
              <a:gd name="T49" fmla="*/ T48 w 6220"/>
              <a:gd name="T50" fmla="+- 0 16417 16170"/>
              <a:gd name="T51" fmla="*/ 16417 h 5380"/>
              <a:gd name="T52" fmla="+- 0 7610 1390"/>
              <a:gd name="T53" fmla="*/ T52 w 6220"/>
              <a:gd name="T54" fmla="+- 0 21304 16170"/>
              <a:gd name="T55" fmla="*/ 21304 h 5380"/>
              <a:gd name="T56" fmla="+- 0 7598 1390"/>
              <a:gd name="T57" fmla="*/ T56 w 6220"/>
              <a:gd name="T58" fmla="+- 0 21380 16170"/>
              <a:gd name="T59" fmla="*/ 21380 h 5380"/>
              <a:gd name="T60" fmla="+- 0 7566 1390"/>
              <a:gd name="T61" fmla="*/ T60 w 6220"/>
              <a:gd name="T62" fmla="+- 0 21448 16170"/>
              <a:gd name="T63" fmla="*/ 21448 h 5380"/>
              <a:gd name="T64" fmla="+- 0 7516 1390"/>
              <a:gd name="T65" fmla="*/ T64 w 6220"/>
              <a:gd name="T66" fmla="+- 0 21502 16170"/>
              <a:gd name="T67" fmla="*/ 21502 h 5380"/>
              <a:gd name="T68" fmla="+- 0 7452 1390"/>
              <a:gd name="T69" fmla="*/ T68 w 6220"/>
              <a:gd name="T70" fmla="+- 0 21537 16170"/>
              <a:gd name="T71" fmla="*/ 21537 h 5380"/>
              <a:gd name="T72" fmla="+- 0 7377 1390"/>
              <a:gd name="T73" fmla="*/ T72 w 6220"/>
              <a:gd name="T74" fmla="+- 0 21550 16170"/>
              <a:gd name="T75" fmla="*/ 21550 h 5380"/>
              <a:gd name="T76" fmla="+- 0 1637 1390"/>
              <a:gd name="T77" fmla="*/ T76 w 6220"/>
              <a:gd name="T78" fmla="+- 0 21550 16170"/>
              <a:gd name="T79" fmla="*/ 21550 h 5380"/>
              <a:gd name="T80" fmla="+- 0 1561 1390"/>
              <a:gd name="T81" fmla="*/ T80 w 6220"/>
              <a:gd name="T82" fmla="+- 0 21537 16170"/>
              <a:gd name="T83" fmla="*/ 21537 h 5380"/>
              <a:gd name="T84" fmla="+- 0 1493 1390"/>
              <a:gd name="T85" fmla="*/ T84 w 6220"/>
              <a:gd name="T86" fmla="+- 0 21502 16170"/>
              <a:gd name="T87" fmla="*/ 21502 h 5380"/>
              <a:gd name="T88" fmla="+- 0 1439 1390"/>
              <a:gd name="T89" fmla="*/ T88 w 6220"/>
              <a:gd name="T90" fmla="+- 0 21448 16170"/>
              <a:gd name="T91" fmla="*/ 21448 h 5380"/>
              <a:gd name="T92" fmla="+- 0 1403 1390"/>
              <a:gd name="T93" fmla="*/ T92 w 6220"/>
              <a:gd name="T94" fmla="+- 0 21380 16170"/>
              <a:gd name="T95" fmla="*/ 21380 h 5380"/>
              <a:gd name="T96" fmla="+- 0 1390 1390"/>
              <a:gd name="T97" fmla="*/ T96 w 6220"/>
              <a:gd name="T98" fmla="+- 0 21304 16170"/>
              <a:gd name="T99" fmla="*/ 21304 h 5380"/>
              <a:gd name="T100" fmla="+- 0 1390 1390"/>
              <a:gd name="T101" fmla="*/ T100 w 6220"/>
              <a:gd name="T102" fmla="+- 0 19840 16170"/>
              <a:gd name="T103" fmla="*/ 19840 h 53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220" h="5380">
                <a:moveTo>
                  <a:pt x="0" y="2390"/>
                </a:moveTo>
                <a:lnTo>
                  <a:pt x="0" y="247"/>
                </a:lnTo>
                <a:lnTo>
                  <a:pt x="13" y="170"/>
                </a:lnTo>
                <a:lnTo>
                  <a:pt x="49" y="103"/>
                </a:lnTo>
                <a:lnTo>
                  <a:pt x="103" y="49"/>
                </a:lnTo>
                <a:lnTo>
                  <a:pt x="171" y="13"/>
                </a:lnTo>
                <a:lnTo>
                  <a:pt x="247" y="0"/>
                </a:lnTo>
                <a:lnTo>
                  <a:pt x="5987" y="0"/>
                </a:lnTo>
                <a:lnTo>
                  <a:pt x="6062" y="13"/>
                </a:lnTo>
                <a:lnTo>
                  <a:pt x="6126" y="49"/>
                </a:lnTo>
                <a:lnTo>
                  <a:pt x="6176" y="103"/>
                </a:lnTo>
                <a:lnTo>
                  <a:pt x="6208" y="170"/>
                </a:lnTo>
                <a:lnTo>
                  <a:pt x="6220" y="247"/>
                </a:lnTo>
                <a:lnTo>
                  <a:pt x="6220" y="5134"/>
                </a:lnTo>
                <a:lnTo>
                  <a:pt x="6208" y="5210"/>
                </a:lnTo>
                <a:lnTo>
                  <a:pt x="6176" y="5278"/>
                </a:lnTo>
                <a:lnTo>
                  <a:pt x="6126" y="5332"/>
                </a:lnTo>
                <a:lnTo>
                  <a:pt x="6062" y="5367"/>
                </a:lnTo>
                <a:lnTo>
                  <a:pt x="5987" y="5380"/>
                </a:lnTo>
                <a:lnTo>
                  <a:pt x="247" y="5380"/>
                </a:lnTo>
                <a:lnTo>
                  <a:pt x="171" y="5367"/>
                </a:lnTo>
                <a:lnTo>
                  <a:pt x="103" y="5332"/>
                </a:lnTo>
                <a:lnTo>
                  <a:pt x="49" y="5278"/>
                </a:lnTo>
                <a:lnTo>
                  <a:pt x="13" y="5210"/>
                </a:lnTo>
                <a:lnTo>
                  <a:pt x="0" y="5134"/>
                </a:lnTo>
                <a:lnTo>
                  <a:pt x="0" y="367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/>
          </a:p>
        </p:txBody>
      </p:sp>
      <p:cxnSp>
        <p:nvCxnSpPr>
          <p:cNvPr id="47" name="Line 224"/>
          <p:cNvCxnSpPr>
            <a:cxnSpLocks noChangeShapeType="1"/>
          </p:cNvCxnSpPr>
          <p:nvPr/>
        </p:nvCxnSpPr>
        <p:spPr bwMode="auto">
          <a:xfrm flipH="1">
            <a:off x="659509" y="2429305"/>
            <a:ext cx="2600" cy="3512747"/>
          </a:xfrm>
          <a:prstGeom prst="line">
            <a:avLst/>
          </a:prstGeom>
          <a:noFill/>
          <a:ln w="12700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Rectángulo 47"/>
          <p:cNvSpPr/>
          <p:nvPr/>
        </p:nvSpPr>
        <p:spPr>
          <a:xfrm>
            <a:off x="-809344" y="2300241"/>
            <a:ext cx="4465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</a:p>
          <a:p>
            <a:pPr marL="1438275" indent="-93663"/>
            <a:r>
              <a:rPr lang="es-EC" sz="1400" dirty="0" smtClean="0"/>
              <a:t>   </a:t>
            </a:r>
            <a:r>
              <a:rPr lang="es-EC" sz="1400" dirty="0"/>
              <a:t>Fabricación de productos de la refinación del petróleo.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444712" y="2752174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45%</a:t>
            </a:r>
            <a:endParaRPr lang="es-EC" sz="1600" b="1" dirty="0"/>
          </a:p>
        </p:txBody>
      </p:sp>
      <p:sp>
        <p:nvSpPr>
          <p:cNvPr id="50" name="Rectángulo 49"/>
          <p:cNvSpPr/>
          <p:nvPr/>
        </p:nvSpPr>
        <p:spPr>
          <a:xfrm>
            <a:off x="671013" y="3109285"/>
            <a:ext cx="3099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Elaboración y conservación de carne.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79551" y="3386467"/>
            <a:ext cx="61720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6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sp>
        <p:nvSpPr>
          <p:cNvPr id="52" name="Rectángulo 51"/>
          <p:cNvSpPr/>
          <p:nvPr/>
        </p:nvSpPr>
        <p:spPr>
          <a:xfrm>
            <a:off x="1165839" y="903738"/>
            <a:ext cx="169478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/>
              <a:t>Vocaciones</a:t>
            </a:r>
          </a:p>
          <a:p>
            <a:pPr algn="ctr"/>
            <a:r>
              <a:rPr lang="es-EC" b="1" dirty="0"/>
              <a:t>manufactureras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627664" y="3739622"/>
            <a:ext cx="2815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Elaboración de productos lácteos.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635214" y="4391474"/>
            <a:ext cx="2884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Elaboración de bebidas no alcohólicas.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48621" y="5008244"/>
            <a:ext cx="2814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Fabricación de vehículos automotores.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5305" y="4004835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5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618465" y="4638880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5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769074" y="5237762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/>
              <a:t>3</a:t>
            </a:r>
            <a:r>
              <a:rPr lang="es-EC" sz="1600" b="1" dirty="0" smtClean="0"/>
              <a:t>%</a:t>
            </a:r>
            <a:endParaRPr lang="es-EC" sz="1600" b="1" dirty="0"/>
          </a:p>
        </p:txBody>
      </p:sp>
      <p:pic>
        <p:nvPicPr>
          <p:cNvPr id="59" name="Picture 2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82" y="1548546"/>
            <a:ext cx="696715" cy="7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ángulo 59"/>
          <p:cNvSpPr/>
          <p:nvPr/>
        </p:nvSpPr>
        <p:spPr>
          <a:xfrm>
            <a:off x="430995" y="6027942"/>
            <a:ext cx="3416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/>
              <a:t>La participación corresponde a </a:t>
            </a:r>
            <a:r>
              <a:rPr lang="es-EC" sz="1100" dirty="0" smtClean="0"/>
              <a:t>las ventas totales manufactureras de </a:t>
            </a:r>
            <a:r>
              <a:rPr lang="es-EC" sz="1100" dirty="0"/>
              <a:t>la provincia en </a:t>
            </a:r>
            <a:r>
              <a:rPr lang="es-EC" sz="1100" dirty="0" smtClean="0"/>
              <a:t>2016</a:t>
            </a:r>
          </a:p>
          <a:p>
            <a:endParaRPr lang="es-EC" sz="1100" dirty="0" smtClean="0"/>
          </a:p>
          <a:p>
            <a:r>
              <a:rPr lang="es-EC" sz="1000" b="1" dirty="0" smtClean="0">
                <a:latin typeface="MyriadPro-Regular"/>
              </a:rPr>
              <a:t>Fuente</a:t>
            </a:r>
            <a:r>
              <a:rPr lang="es-EC" sz="1100" b="1" dirty="0">
                <a:latin typeface="MyriadPro-Regular"/>
              </a:rPr>
              <a:t>:</a:t>
            </a:r>
            <a:r>
              <a:rPr lang="es-EC" sz="1100" dirty="0">
                <a:latin typeface="MyriadPro-Regular"/>
              </a:rPr>
              <a:t> </a:t>
            </a:r>
            <a:r>
              <a:rPr lang="es-EC" sz="1100" dirty="0" smtClean="0">
                <a:latin typeface="MyriadPro-Regular"/>
              </a:rPr>
              <a:t>SRI</a:t>
            </a:r>
            <a:endParaRPr lang="es-EC" sz="1100" dirty="0">
              <a:latin typeface="MyriadPro-Regular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933173" y="6379897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latin typeface="MyriadPro-Regular"/>
              </a:rPr>
              <a:t>Fuente: INEC, ESPAC</a:t>
            </a:r>
            <a:endParaRPr lang="es-EC" sz="1100" dirty="0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63" name="Título 2"/>
          <p:cNvSpPr>
            <a:spLocks noGrp="1"/>
          </p:cNvSpPr>
          <p:nvPr>
            <p:ph type="title"/>
          </p:nvPr>
        </p:nvSpPr>
        <p:spPr>
          <a:xfrm>
            <a:off x="145143" y="12715"/>
            <a:ext cx="9920116" cy="866075"/>
          </a:xfrm>
        </p:spPr>
        <p:txBody>
          <a:bodyPr>
            <a:noAutofit/>
          </a:bodyPr>
          <a:lstStyle/>
          <a:p>
            <a:pPr>
              <a:defRPr lang="es-E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C" sz="2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Vocaciones productivas manufactureras, agrícolas y pecuaria de Pichincha</a:t>
            </a:r>
            <a:endParaRPr lang="es-EC" sz="28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95092" y="5634275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Los demás.</a:t>
            </a:r>
            <a:endParaRPr lang="es-EC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635949" y="561888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36%</a:t>
            </a:r>
            <a:endParaRPr lang="es-EC" sz="1600" b="1" dirty="0"/>
          </a:p>
        </p:txBody>
      </p:sp>
      <p:grpSp>
        <p:nvGrpSpPr>
          <p:cNvPr id="9" name="Grupo 8"/>
          <p:cNvGrpSpPr/>
          <p:nvPr/>
        </p:nvGrpSpPr>
        <p:grpSpPr>
          <a:xfrm>
            <a:off x="3647277" y="752743"/>
            <a:ext cx="7893505" cy="2389264"/>
            <a:chOff x="4079587" y="4149521"/>
            <a:chExt cx="7893505" cy="2389264"/>
          </a:xfrm>
        </p:grpSpPr>
        <p:pic>
          <p:nvPicPr>
            <p:cNvPr id="34" name="Picture 14"/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17" t="4713" r="2453" b="58315"/>
            <a:stretch/>
          </p:blipFill>
          <p:spPr bwMode="auto">
            <a:xfrm>
              <a:off x="4899546" y="4149521"/>
              <a:ext cx="7055894" cy="928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upo 4"/>
            <p:cNvGrpSpPr/>
            <p:nvPr/>
          </p:nvGrpSpPr>
          <p:grpSpPr>
            <a:xfrm>
              <a:off x="4079587" y="4310885"/>
              <a:ext cx="7893505" cy="2227900"/>
              <a:chOff x="4079587" y="4310885"/>
              <a:chExt cx="7893505" cy="2227900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4079587" y="5190528"/>
                <a:ext cx="1261940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C" b="1" dirty="0"/>
                  <a:t>Producción</a:t>
                </a:r>
              </a:p>
              <a:p>
                <a:pPr algn="ctr"/>
                <a:r>
                  <a:rPr lang="es-EC" b="1" dirty="0"/>
                  <a:t>pecuaria</a:t>
                </a:r>
                <a:endParaRPr lang="es-EC" dirty="0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5227533" y="5070111"/>
                <a:ext cx="1528805" cy="1402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4795" indent="8890">
                  <a:spcBef>
                    <a:spcPts val="1500"/>
                  </a:spcBef>
                </a:pPr>
                <a:r>
                  <a:rPr lang="en-US" sz="1600" b="1" dirty="0">
                    <a:ea typeface="Calibri" panose="020F0502020204030204" pitchFamily="34" charset="0"/>
                  </a:rPr>
                  <a:t>Ganado</a:t>
                </a:r>
                <a:endParaRPr lang="es-EC" sz="1600" dirty="0">
                  <a:ea typeface="Calibri" panose="020F0502020204030204" pitchFamily="34" charset="0"/>
                </a:endParaRPr>
              </a:p>
              <a:p>
                <a:pPr marL="255905" indent="8255">
                  <a:lnSpc>
                    <a:spcPct val="117000"/>
                  </a:lnSpc>
                  <a:spcBef>
                    <a:spcPts val="770"/>
                  </a:spcBef>
                </a:pPr>
                <a:r>
                  <a:rPr lang="es-EC" sz="1400" dirty="0">
                    <a:ea typeface="Calibri" panose="020F0502020204030204" pitchFamily="34" charset="0"/>
                  </a:rPr>
                  <a:t>Vacuno</a:t>
                </a:r>
                <a:r>
                  <a:rPr lang="en-US" sz="1400" dirty="0">
                    <a:ea typeface="Calibri" panose="020F0502020204030204" pitchFamily="34" charset="0"/>
                  </a:rPr>
                  <a:t> </a:t>
                </a:r>
                <a:endParaRPr lang="en-US" sz="1400" dirty="0" smtClean="0">
                  <a:ea typeface="Calibri" panose="020F0502020204030204" pitchFamily="34" charset="0"/>
                </a:endParaRPr>
              </a:p>
              <a:p>
                <a:pPr marL="255905" indent="8255">
                  <a:lnSpc>
                    <a:spcPct val="117000"/>
                  </a:lnSpc>
                  <a:spcBef>
                    <a:spcPts val="770"/>
                  </a:spcBef>
                </a:pPr>
                <a:r>
                  <a:rPr lang="en-US" sz="1400" dirty="0" err="1" smtClean="0">
                    <a:ea typeface="Calibri" panose="020F0502020204030204" pitchFamily="34" charset="0"/>
                  </a:rPr>
                  <a:t>Porcino</a:t>
                </a:r>
                <a:endParaRPr lang="en-US" sz="1400" dirty="0">
                  <a:ea typeface="Calibri" panose="020F0502020204030204" pitchFamily="34" charset="0"/>
                </a:endParaRPr>
              </a:p>
              <a:p>
                <a:pPr marL="255905" indent="8255">
                  <a:lnSpc>
                    <a:spcPct val="117000"/>
                  </a:lnSpc>
                  <a:spcBef>
                    <a:spcPts val="770"/>
                  </a:spcBef>
                </a:pPr>
                <a:r>
                  <a:rPr lang="en-US" sz="1400" dirty="0" smtClean="0">
                    <a:ea typeface="Calibri" panose="020F0502020204030204" pitchFamily="34" charset="0"/>
                  </a:rPr>
                  <a:t>Los </a:t>
                </a:r>
                <a:r>
                  <a:rPr lang="en-US" sz="1400" dirty="0" err="1" smtClean="0">
                    <a:ea typeface="Calibri" panose="020F0502020204030204" pitchFamily="34" charset="0"/>
                  </a:rPr>
                  <a:t>demás</a:t>
                </a:r>
                <a:endParaRPr lang="es-EC" sz="1400" dirty="0">
                  <a:ea typeface="Calibri" panose="020F0502020204030204" pitchFamily="34" charset="0"/>
                </a:endParaRPr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6721463" y="5081573"/>
                <a:ext cx="1602158" cy="1047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0835"/>
                <a:r>
                  <a:rPr lang="en-US" sz="1600" b="1" dirty="0">
                    <a:ea typeface="Calibri" panose="020F0502020204030204" pitchFamily="34" charset="0"/>
                  </a:rPr>
                  <a:t>Aves</a:t>
                </a:r>
                <a:endParaRPr lang="es-EC" sz="1600" dirty="0">
                  <a:ea typeface="Calibri" panose="020F0502020204030204" pitchFamily="34" charset="0"/>
                </a:endParaRPr>
              </a:p>
              <a:p>
                <a:pPr marL="255905" indent="8255" algn="r">
                  <a:lnSpc>
                    <a:spcPct val="117000"/>
                  </a:lnSpc>
                  <a:spcBef>
                    <a:spcPts val="770"/>
                  </a:spcBef>
                </a:pPr>
                <a:r>
                  <a:rPr lang="en-US" sz="1400" dirty="0">
                    <a:ea typeface="Calibri" panose="020F0502020204030204" pitchFamily="34" charset="0"/>
                  </a:rPr>
                  <a:t>Campo </a:t>
                </a:r>
                <a:endParaRPr lang="en-US" sz="1400" dirty="0" smtClean="0">
                  <a:ea typeface="Calibri" panose="020F0502020204030204" pitchFamily="34" charset="0"/>
                </a:endParaRPr>
              </a:p>
              <a:p>
                <a:pPr marL="255905" indent="8255" algn="r">
                  <a:lnSpc>
                    <a:spcPct val="117000"/>
                  </a:lnSpc>
                  <a:spcBef>
                    <a:spcPts val="770"/>
                  </a:spcBef>
                </a:pPr>
                <a:r>
                  <a:rPr lang="es-EC" sz="1400" dirty="0" smtClean="0">
                    <a:ea typeface="Calibri" panose="020F0502020204030204" pitchFamily="34" charset="0"/>
                  </a:rPr>
                  <a:t>Plantel</a:t>
                </a:r>
                <a:r>
                  <a:rPr lang="en-US" sz="1400" dirty="0" smtClean="0">
                    <a:ea typeface="Calibri" panose="020F0502020204030204" pitchFamily="34" charset="0"/>
                  </a:rPr>
                  <a:t> </a:t>
                </a:r>
                <a:r>
                  <a:rPr lang="es-EC" sz="1400" dirty="0">
                    <a:ea typeface="Calibri" panose="020F0502020204030204" pitchFamily="34" charset="0"/>
                  </a:rPr>
                  <a:t>avícola</a:t>
                </a:r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8777016" y="5097153"/>
                <a:ext cx="2483260" cy="1047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5905"/>
                <a:r>
                  <a:rPr lang="es-EC" sz="1600" b="1" dirty="0">
                    <a:ea typeface="Calibri" panose="020F0502020204030204" pitchFamily="34" charset="0"/>
                  </a:rPr>
                  <a:t>Leche</a:t>
                </a:r>
                <a:r>
                  <a:rPr lang="en-US" sz="1600" b="1" dirty="0">
                    <a:ea typeface="Calibri" panose="020F0502020204030204" pitchFamily="34" charset="0"/>
                  </a:rPr>
                  <a:t> y </a:t>
                </a:r>
                <a:r>
                  <a:rPr lang="es-EC" sz="1600" b="1" dirty="0">
                    <a:ea typeface="Calibri" panose="020F0502020204030204" pitchFamily="34" charset="0"/>
                  </a:rPr>
                  <a:t>huevos</a:t>
                </a:r>
                <a:endParaRPr lang="es-EC" sz="1600" dirty="0">
                  <a:ea typeface="Calibri" panose="020F0502020204030204" pitchFamily="34" charset="0"/>
                </a:endParaRPr>
              </a:p>
              <a:p>
                <a:pPr marL="255905">
                  <a:lnSpc>
                    <a:spcPct val="117000"/>
                  </a:lnSpc>
                  <a:spcBef>
                    <a:spcPts val="840"/>
                  </a:spcBef>
                </a:pPr>
                <a:r>
                  <a:rPr lang="es-EC" sz="1400" dirty="0">
                    <a:ea typeface="Calibri" panose="020F0502020204030204" pitchFamily="34" charset="0"/>
                  </a:rPr>
                  <a:t>Producción</a:t>
                </a:r>
                <a:r>
                  <a:rPr lang="en-US" sz="1400" dirty="0">
                    <a:ea typeface="Calibri" panose="020F0502020204030204" pitchFamily="34" charset="0"/>
                  </a:rPr>
                  <a:t> de </a:t>
                </a:r>
                <a:r>
                  <a:rPr lang="es-EC" sz="1400" dirty="0">
                    <a:ea typeface="Calibri" panose="020F0502020204030204" pitchFamily="34" charset="0"/>
                  </a:rPr>
                  <a:t>leche</a:t>
                </a:r>
                <a:r>
                  <a:rPr lang="en-US" sz="1400" dirty="0">
                    <a:ea typeface="Calibri" panose="020F0502020204030204" pitchFamily="34" charset="0"/>
                  </a:rPr>
                  <a:t> </a:t>
                </a:r>
                <a:endParaRPr lang="en-US" sz="1400" dirty="0" smtClean="0">
                  <a:ea typeface="Calibri" panose="020F0502020204030204" pitchFamily="34" charset="0"/>
                </a:endParaRPr>
              </a:p>
              <a:p>
                <a:pPr marL="255905">
                  <a:lnSpc>
                    <a:spcPct val="117000"/>
                  </a:lnSpc>
                  <a:spcBef>
                    <a:spcPts val="840"/>
                  </a:spcBef>
                </a:pPr>
                <a:r>
                  <a:rPr lang="es-EC" sz="1400" dirty="0" smtClean="0">
                    <a:ea typeface="Calibri" panose="020F0502020204030204" pitchFamily="34" charset="0"/>
                  </a:rPr>
                  <a:t>Producción</a:t>
                </a:r>
                <a:r>
                  <a:rPr lang="en-US" sz="1400" dirty="0" smtClean="0"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a typeface="Calibri" panose="020F0502020204030204" pitchFamily="34" charset="0"/>
                  </a:rPr>
                  <a:t>de</a:t>
                </a:r>
                <a:r>
                  <a:rPr lang="en-US" sz="1400" spc="-135" dirty="0">
                    <a:ea typeface="Calibri" panose="020F0502020204030204" pitchFamily="34" charset="0"/>
                  </a:rPr>
                  <a:t> </a:t>
                </a:r>
                <a:r>
                  <a:rPr lang="es-EC" sz="1400" dirty="0">
                    <a:ea typeface="Calibri" panose="020F0502020204030204" pitchFamily="34" charset="0"/>
                  </a:rPr>
                  <a:t>huevos</a:t>
                </a:r>
              </a:p>
            </p:txBody>
          </p:sp>
          <p:sp>
            <p:nvSpPr>
              <p:cNvPr id="43" name="CuadroTexto 42"/>
              <p:cNvSpPr txBox="1"/>
              <p:nvPr/>
            </p:nvSpPr>
            <p:spPr>
              <a:xfrm>
                <a:off x="10795375" y="5409694"/>
                <a:ext cx="918296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1400" b="1" dirty="0" smtClean="0"/>
                  <a:t>845,963 </a:t>
                </a:r>
                <a:r>
                  <a:rPr lang="es-EC" sz="1400" b="1" dirty="0"/>
                  <a:t>L</a:t>
                </a:r>
              </a:p>
            </p:txBody>
          </p:sp>
          <p:sp>
            <p:nvSpPr>
              <p:cNvPr id="44" name="CuadroTexto 43"/>
              <p:cNvSpPr txBox="1"/>
              <p:nvPr/>
            </p:nvSpPr>
            <p:spPr>
              <a:xfrm>
                <a:off x="10729804" y="5809375"/>
                <a:ext cx="1003066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1400" b="1" dirty="0" smtClean="0"/>
                  <a:t>15,732,115</a:t>
                </a:r>
                <a:endParaRPr lang="es-EC" sz="1400" b="1" dirty="0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6427747" y="5426956"/>
                <a:ext cx="60091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1400" b="1" dirty="0" smtClean="0"/>
                  <a:t>57%</a:t>
                </a:r>
                <a:endParaRPr lang="es-EC" sz="1400" b="1" dirty="0"/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6421995" y="5808856"/>
                <a:ext cx="60091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1400" b="1" dirty="0" smtClean="0"/>
                  <a:t>30%</a:t>
                </a:r>
                <a:endParaRPr lang="es-EC" sz="1400" b="1" dirty="0"/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8309107" y="5423342"/>
                <a:ext cx="60091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1400" b="1" dirty="0"/>
                  <a:t>3</a:t>
                </a:r>
                <a:r>
                  <a:rPr lang="es-EC" sz="1400" b="1" dirty="0" smtClean="0"/>
                  <a:t>%</a:t>
                </a:r>
                <a:endParaRPr lang="es-EC" sz="1400" b="1" dirty="0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304422" y="5819756"/>
                <a:ext cx="60091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1400" b="1" dirty="0" smtClean="0"/>
                  <a:t>97%</a:t>
                </a:r>
                <a:endParaRPr lang="es-EC" sz="1400" b="1" dirty="0"/>
              </a:p>
            </p:txBody>
          </p:sp>
          <p:sp>
            <p:nvSpPr>
              <p:cNvPr id="42" name="Freeform 19"/>
              <p:cNvSpPr>
                <a:spLocks/>
              </p:cNvSpPr>
              <p:nvPr/>
            </p:nvSpPr>
            <p:spPr bwMode="auto">
              <a:xfrm>
                <a:off x="4803551" y="4310885"/>
                <a:ext cx="7169541" cy="2227900"/>
              </a:xfrm>
              <a:custGeom>
                <a:avLst/>
                <a:gdLst>
                  <a:gd name="T0" fmla="+- 0 8752 8752"/>
                  <a:gd name="T1" fmla="*/ T0 w 6056"/>
                  <a:gd name="T2" fmla="+- 0 21866 19559"/>
                  <a:gd name="T3" fmla="*/ 21866 h 6484"/>
                  <a:gd name="T4" fmla="+- 0 8752 8752"/>
                  <a:gd name="T5" fmla="*/ T4 w 6056"/>
                  <a:gd name="T6" fmla="+- 0 19786 19559"/>
                  <a:gd name="T7" fmla="*/ 19786 h 6484"/>
                  <a:gd name="T8" fmla="+- 0 8765 8752"/>
                  <a:gd name="T9" fmla="*/ T8 w 6056"/>
                  <a:gd name="T10" fmla="+- 0 19713 19559"/>
                  <a:gd name="T11" fmla="*/ 19713 h 6484"/>
                  <a:gd name="T12" fmla="+- 0 8800 8752"/>
                  <a:gd name="T13" fmla="*/ T12 w 6056"/>
                  <a:gd name="T14" fmla="+- 0 19651 19559"/>
                  <a:gd name="T15" fmla="*/ 19651 h 6484"/>
                  <a:gd name="T16" fmla="+- 0 8853 8752"/>
                  <a:gd name="T17" fmla="*/ T16 w 6056"/>
                  <a:gd name="T18" fmla="+- 0 19602 19559"/>
                  <a:gd name="T19" fmla="*/ 19602 h 6484"/>
                  <a:gd name="T20" fmla="+- 0 8919 8752"/>
                  <a:gd name="T21" fmla="*/ T20 w 6056"/>
                  <a:gd name="T22" fmla="+- 0 19570 19559"/>
                  <a:gd name="T23" fmla="*/ 19570 h 6484"/>
                  <a:gd name="T24" fmla="+- 0 8993 8752"/>
                  <a:gd name="T25" fmla="*/ T24 w 6056"/>
                  <a:gd name="T26" fmla="+- 0 19559 19559"/>
                  <a:gd name="T27" fmla="*/ 19559 h 6484"/>
                  <a:gd name="T28" fmla="+- 0 14581 8752"/>
                  <a:gd name="T29" fmla="*/ T28 w 6056"/>
                  <a:gd name="T30" fmla="+- 0 19559 19559"/>
                  <a:gd name="T31" fmla="*/ 19559 h 6484"/>
                  <a:gd name="T32" fmla="+- 0 14654 8752"/>
                  <a:gd name="T33" fmla="*/ T32 w 6056"/>
                  <a:gd name="T34" fmla="+- 0 19570 19559"/>
                  <a:gd name="T35" fmla="*/ 19570 h 6484"/>
                  <a:gd name="T36" fmla="+- 0 14716 8752"/>
                  <a:gd name="T37" fmla="*/ T36 w 6056"/>
                  <a:gd name="T38" fmla="+- 0 19602 19559"/>
                  <a:gd name="T39" fmla="*/ 19602 h 6484"/>
                  <a:gd name="T40" fmla="+- 0 14765 8752"/>
                  <a:gd name="T41" fmla="*/ T40 w 6056"/>
                  <a:gd name="T42" fmla="+- 0 19651 19559"/>
                  <a:gd name="T43" fmla="*/ 19651 h 6484"/>
                  <a:gd name="T44" fmla="+- 0 14797 8752"/>
                  <a:gd name="T45" fmla="*/ T44 w 6056"/>
                  <a:gd name="T46" fmla="+- 0 19713 19559"/>
                  <a:gd name="T47" fmla="*/ 19713 h 6484"/>
                  <a:gd name="T48" fmla="+- 0 14808 8752"/>
                  <a:gd name="T49" fmla="*/ T48 w 6056"/>
                  <a:gd name="T50" fmla="+- 0 19786 19559"/>
                  <a:gd name="T51" fmla="*/ 19786 h 6484"/>
                  <a:gd name="T52" fmla="+- 0 14808 8752"/>
                  <a:gd name="T53" fmla="*/ T52 w 6056"/>
                  <a:gd name="T54" fmla="+- 0 25810 19559"/>
                  <a:gd name="T55" fmla="*/ 25810 h 6484"/>
                  <a:gd name="T56" fmla="+- 0 14797 8752"/>
                  <a:gd name="T57" fmla="*/ T56 w 6056"/>
                  <a:gd name="T58" fmla="+- 0 25884 19559"/>
                  <a:gd name="T59" fmla="*/ 25884 h 6484"/>
                  <a:gd name="T60" fmla="+- 0 14765 8752"/>
                  <a:gd name="T61" fmla="*/ T60 w 6056"/>
                  <a:gd name="T62" fmla="+- 0 25948 19559"/>
                  <a:gd name="T63" fmla="*/ 25948 h 6484"/>
                  <a:gd name="T64" fmla="+- 0 14716 8752"/>
                  <a:gd name="T65" fmla="*/ T64 w 6056"/>
                  <a:gd name="T66" fmla="+- 0 25998 19559"/>
                  <a:gd name="T67" fmla="*/ 25998 h 6484"/>
                  <a:gd name="T68" fmla="+- 0 14654 8752"/>
                  <a:gd name="T69" fmla="*/ T68 w 6056"/>
                  <a:gd name="T70" fmla="+- 0 26031 19559"/>
                  <a:gd name="T71" fmla="*/ 26031 h 6484"/>
                  <a:gd name="T72" fmla="+- 0 14581 8752"/>
                  <a:gd name="T73" fmla="*/ T72 w 6056"/>
                  <a:gd name="T74" fmla="+- 0 26043 19559"/>
                  <a:gd name="T75" fmla="*/ 26043 h 6484"/>
                  <a:gd name="T76" fmla="+- 0 8993 8752"/>
                  <a:gd name="T77" fmla="*/ T76 w 6056"/>
                  <a:gd name="T78" fmla="+- 0 26043 19559"/>
                  <a:gd name="T79" fmla="*/ 26043 h 6484"/>
                  <a:gd name="T80" fmla="+- 0 8919 8752"/>
                  <a:gd name="T81" fmla="*/ T80 w 6056"/>
                  <a:gd name="T82" fmla="+- 0 26031 19559"/>
                  <a:gd name="T83" fmla="*/ 26031 h 6484"/>
                  <a:gd name="T84" fmla="+- 0 8853 8752"/>
                  <a:gd name="T85" fmla="*/ T84 w 6056"/>
                  <a:gd name="T86" fmla="+- 0 25998 19559"/>
                  <a:gd name="T87" fmla="*/ 25998 h 6484"/>
                  <a:gd name="T88" fmla="+- 0 8800 8752"/>
                  <a:gd name="T89" fmla="*/ T88 w 6056"/>
                  <a:gd name="T90" fmla="+- 0 25948 19559"/>
                  <a:gd name="T91" fmla="*/ 25948 h 6484"/>
                  <a:gd name="T92" fmla="+- 0 8765 8752"/>
                  <a:gd name="T93" fmla="*/ T92 w 6056"/>
                  <a:gd name="T94" fmla="+- 0 25884 19559"/>
                  <a:gd name="T95" fmla="*/ 25884 h 6484"/>
                  <a:gd name="T96" fmla="+- 0 8752 8752"/>
                  <a:gd name="T97" fmla="*/ T96 w 6056"/>
                  <a:gd name="T98" fmla="+- 0 25810 19559"/>
                  <a:gd name="T99" fmla="*/ 25810 h 6484"/>
                  <a:gd name="T100" fmla="+- 0 8752 8752"/>
                  <a:gd name="T101" fmla="*/ T100 w 6056"/>
                  <a:gd name="T102" fmla="+- 0 23112 19559"/>
                  <a:gd name="T103" fmla="*/ 23112 h 64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6056" h="6484">
                    <a:moveTo>
                      <a:pt x="0" y="2307"/>
                    </a:moveTo>
                    <a:lnTo>
                      <a:pt x="0" y="227"/>
                    </a:lnTo>
                    <a:lnTo>
                      <a:pt x="13" y="154"/>
                    </a:lnTo>
                    <a:lnTo>
                      <a:pt x="48" y="92"/>
                    </a:lnTo>
                    <a:lnTo>
                      <a:pt x="101" y="43"/>
                    </a:lnTo>
                    <a:lnTo>
                      <a:pt x="167" y="11"/>
                    </a:lnTo>
                    <a:lnTo>
                      <a:pt x="241" y="0"/>
                    </a:lnTo>
                    <a:lnTo>
                      <a:pt x="5829" y="0"/>
                    </a:lnTo>
                    <a:lnTo>
                      <a:pt x="5902" y="11"/>
                    </a:lnTo>
                    <a:lnTo>
                      <a:pt x="5964" y="43"/>
                    </a:lnTo>
                    <a:lnTo>
                      <a:pt x="6013" y="92"/>
                    </a:lnTo>
                    <a:lnTo>
                      <a:pt x="6045" y="154"/>
                    </a:lnTo>
                    <a:lnTo>
                      <a:pt x="6056" y="227"/>
                    </a:lnTo>
                    <a:lnTo>
                      <a:pt x="6056" y="6251"/>
                    </a:lnTo>
                    <a:lnTo>
                      <a:pt x="6045" y="6325"/>
                    </a:lnTo>
                    <a:lnTo>
                      <a:pt x="6013" y="6389"/>
                    </a:lnTo>
                    <a:lnTo>
                      <a:pt x="5964" y="6439"/>
                    </a:lnTo>
                    <a:lnTo>
                      <a:pt x="5902" y="6472"/>
                    </a:lnTo>
                    <a:lnTo>
                      <a:pt x="5829" y="6484"/>
                    </a:lnTo>
                    <a:lnTo>
                      <a:pt x="241" y="6484"/>
                    </a:lnTo>
                    <a:lnTo>
                      <a:pt x="167" y="6472"/>
                    </a:lnTo>
                    <a:lnTo>
                      <a:pt x="101" y="6439"/>
                    </a:lnTo>
                    <a:lnTo>
                      <a:pt x="48" y="6389"/>
                    </a:lnTo>
                    <a:lnTo>
                      <a:pt x="13" y="6325"/>
                    </a:lnTo>
                    <a:lnTo>
                      <a:pt x="0" y="6251"/>
                    </a:lnTo>
                    <a:lnTo>
                      <a:pt x="0" y="3553"/>
                    </a:lnTo>
                  </a:path>
                </a:pathLst>
              </a:custGeom>
              <a:noFill/>
              <a:ln w="12364">
                <a:solidFill>
                  <a:srgbClr val="59595C"/>
                </a:solidFill>
                <a:prstDash val="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C" sz="1400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421003" y="6163479"/>
                <a:ext cx="60091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1400" b="1" dirty="0" smtClean="0"/>
                  <a:t>13%</a:t>
                </a:r>
                <a:endParaRPr lang="es-EC" sz="1400" b="1" dirty="0"/>
              </a:p>
            </p:txBody>
          </p:sp>
        </p:grpSp>
      </p:grpSp>
      <p:sp>
        <p:nvSpPr>
          <p:cNvPr id="4" name="9 CuadroTexto"/>
          <p:cNvSpPr txBox="1">
            <a:spLocks noChangeArrowheads="1"/>
          </p:cNvSpPr>
          <p:nvPr/>
        </p:nvSpPr>
        <p:spPr bwMode="auto">
          <a:xfrm>
            <a:off x="8172571" y="5634275"/>
            <a:ext cx="39481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 García Fabre</a:t>
            </a:r>
            <a:endParaRPr kumimoji="0" lang="es-EC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Ministra de Industrias y Productividad</a:t>
            </a:r>
            <a:endParaRPr kumimoji="0" lang="es-EC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hlinkClick r:id="rId7"/>
              </a:rPr>
              <a:t>egarcia@mipro.gob.ec</a:t>
            </a:r>
            <a:r>
              <a:rPr kumimoji="0" lang="es-EC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EC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Alexandra Palacios </a:t>
            </a:r>
            <a:r>
              <a:rPr kumimoji="0" lang="es-EC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Bernal</a:t>
            </a:r>
            <a:endParaRPr kumimoji="0" lang="es-EC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Coordinadora CGEPMI</a:t>
            </a:r>
            <a:endParaRPr kumimoji="0" lang="es-EC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hlinkClick r:id="rId7"/>
              </a:rPr>
              <a:t>mpalacios@mipro.gob.ec</a:t>
            </a:r>
            <a:endParaRPr kumimoji="0" 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27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1025</Words>
  <Application>Microsoft Office PowerPoint</Application>
  <PresentationFormat>Personalizado</PresentationFormat>
  <Paragraphs>311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2_Tema de Office</vt:lpstr>
      <vt:lpstr>Cifras Provincia de Pichincha</vt:lpstr>
      <vt:lpstr>Diapositiva 2</vt:lpstr>
      <vt:lpstr>CIFRAS DE LA PROVINCIA DE PICHINCHA</vt:lpstr>
      <vt:lpstr>Evolución cifras de la Provincia Pichincha</vt:lpstr>
      <vt:lpstr>Ventas totales por actividad económica de Pichincha</vt:lpstr>
      <vt:lpstr>Vocaciones productivas por actividad y subsector de Pichincha</vt:lpstr>
      <vt:lpstr>Vocaciones productivas manufactureras, agrícolas y pecuaria de Pichincha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Cifras Provincia de Napo</dc:title>
  <dc:creator>Geovanna E. Espín Ruiz</dc:creator>
  <cp:lastModifiedBy>mpalacios</cp:lastModifiedBy>
  <cp:revision>177</cp:revision>
  <dcterms:created xsi:type="dcterms:W3CDTF">2018-02-16T20:27:12Z</dcterms:created>
  <dcterms:modified xsi:type="dcterms:W3CDTF">2018-08-29T20:24:43Z</dcterms:modified>
</cp:coreProperties>
</file>