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  <p:sldMasterId id="2147483943" r:id="rId2"/>
  </p:sldMasterIdLst>
  <p:notesMasterIdLst>
    <p:notesMasterId r:id="rId11"/>
  </p:notesMasterIdLst>
  <p:handoutMasterIdLst>
    <p:handoutMasterId r:id="rId12"/>
  </p:handoutMasterIdLst>
  <p:sldIdLst>
    <p:sldId id="271" r:id="rId3"/>
    <p:sldId id="273" r:id="rId4"/>
    <p:sldId id="274" r:id="rId5"/>
    <p:sldId id="276" r:id="rId6"/>
    <p:sldId id="277" r:id="rId7"/>
    <p:sldId id="278" r:id="rId8"/>
    <p:sldId id="275" r:id="rId9"/>
    <p:sldId id="279" r:id="rId10"/>
  </p:sldIdLst>
  <p:sldSz cx="12192000" cy="6858000"/>
  <p:notesSz cx="6985000" cy="9271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a G. Morán Tapia" initials="JGMT" lastIdx="3" clrIdx="0">
    <p:extLst>
      <p:ext uri="{19B8F6BF-5375-455C-9EA6-DF929625EA0E}">
        <p15:presenceInfo xmlns:p15="http://schemas.microsoft.com/office/powerpoint/2012/main" userId="S-1-5-21-1358988534-460955180-2770620441-14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 snapToObjects="1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6774627353482353E-2"/>
          <c:y val="0"/>
          <c:w val="0.96229634109039408"/>
          <c:h val="0.72428624186100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'Balanza comercial Argentina'!$B$2:$D$2</c:f>
              <c:strCache>
                <c:ptCount val="1"/>
                <c:pt idx="0">
                  <c:v>Exportaciones</c:v>
                </c:pt>
              </c:strCache>
            </c:strRef>
          </c:tx>
          <c:spPr>
            <a:gradFill rotWithShape="1">
              <a:gsLst>
                <a:gs pos="0">
                  <a:srgbClr val="9BBB59">
                    <a:satMod val="103000"/>
                    <a:lumMod val="102000"/>
                    <a:tint val="94000"/>
                  </a:srgbClr>
                </a:gs>
                <a:gs pos="50000">
                  <a:srgbClr val="9BBB59">
                    <a:satMod val="110000"/>
                    <a:lumMod val="100000"/>
                    <a:shade val="100000"/>
                  </a:srgbClr>
                </a:gs>
                <a:gs pos="100000">
                  <a:srgbClr val="9BBB5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c:spPr>
          </c:dPt>
          <c:dLbls>
            <c:dLbl>
              <c:idx val="4"/>
              <c:layout>
                <c:manualLayout>
                  <c:x val="-6.1504665637391737E-3"/>
                  <c:y val="8.8175094909727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6.1504665637391737E-3"/>
                  <c:y val="8.817509490972813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'Balanza comercial Argentina'!$A$4:$A$11</c15:sqref>
                  </c15:fullRef>
                </c:ext>
              </c:extLst>
              <c:f>('Balanza comercial Argentina'!$A$4:$A$8,'Balanza comercial Argentina'!$A$10:$A$11)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'Balanza comercial Argentina'!$K$4:$K$11</c15:sqref>
                  </c15:fullRef>
                </c:ext>
              </c:extLst>
              <c:f>('Balanza comercial Argentina'!$K$4:$K$8,'Balanza comercial Argentina'!$K$10:$K$11)</c:f>
              <c:numCache>
                <c:formatCode>#,##0.0</c:formatCode>
                <c:ptCount val="7"/>
                <c:pt idx="0">
                  <c:v>142912.57178300002</c:v>
                </c:pt>
                <c:pt idx="1">
                  <c:v>196259.21484</c:v>
                </c:pt>
                <c:pt idx="2">
                  <c:v>215720.44135600002</c:v>
                </c:pt>
                <c:pt idx="3">
                  <c:v>217565.947132</c:v>
                </c:pt>
                <c:pt idx="4">
                  <c:v>270347.503379</c:v>
                </c:pt>
                <c:pt idx="5">
                  <c:v>59789.983189999999</c:v>
                </c:pt>
                <c:pt idx="6">
                  <c:v>67275.736780000007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ECF-401D-9732-2A2A012D0342}"/>
            </c:ext>
          </c:extLst>
        </c:ser>
        <c:ser>
          <c:idx val="1"/>
          <c:order val="1"/>
          <c:tx>
            <c:strRef>
              <c:f>'Balanza comercial Argentina'!$E$2:$G$2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4F81BD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4.6128499228043802E-3"/>
                  <c:y val="8.81750949097279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04665637391737E-3"/>
                  <c:y val="2.20437737274320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8524471848344866E-3"/>
                  <c:y val="1.19342096154647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9.2256998456087605E-3"/>
                  <c:y val="2.64525284729184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6.1504665637391737E-3"/>
                  <c:y val="4.4087547454864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6.1504665637391737E-3"/>
                  <c:y val="4.4087547454864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'Balanza comercial Argentina'!$A$4:$A$11</c15:sqref>
                  </c15:fullRef>
                </c:ext>
              </c:extLst>
              <c:f>('Balanza comercial Argentina'!$A$4:$A$8,'Balanza comercial Argentina'!$A$10:$A$11)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'Balanza comercial Argentina'!$N$4:$N$11</c15:sqref>
                  </c15:fullRef>
                </c:ext>
              </c:extLst>
              <c:f>('Balanza comercial Argentina'!$N$4:$N$8,'Balanza comercial Argentina'!$N$10:$N$11)</c:f>
              <c:numCache>
                <c:formatCode>#,##0.0</c:formatCode>
                <c:ptCount val="7"/>
                <c:pt idx="0">
                  <c:v>389332.36338499998</c:v>
                </c:pt>
                <c:pt idx="1">
                  <c:v>471608.17397599999</c:v>
                </c:pt>
                <c:pt idx="2">
                  <c:v>217551.50839500001</c:v>
                </c:pt>
                <c:pt idx="3">
                  <c:v>201725.19648499999</c:v>
                </c:pt>
                <c:pt idx="4">
                  <c:v>344711.71918499999</c:v>
                </c:pt>
                <c:pt idx="5">
                  <c:v>76439.028691</c:v>
                </c:pt>
                <c:pt idx="6">
                  <c:v>107325.45785399999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ECF-401D-9732-2A2A012D0342}"/>
            </c:ext>
          </c:extLst>
        </c:ser>
        <c:ser>
          <c:idx val="2"/>
          <c:order val="2"/>
          <c:tx>
            <c:strRef>
              <c:f>'Balanza comercial Argentina'!$O$2:$Q$2</c:f>
              <c:strCache>
                <c:ptCount val="1"/>
                <c:pt idx="0">
                  <c:v>Balanza comercial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Lbls>
            <c:dLbl>
              <c:idx val="3"/>
              <c:layout>
                <c:manualLayout>
                  <c:x val="1.8414296573584039E-3"/>
                  <c:y val="1.3889063867016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ECF-401D-9732-2A2A012D0342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'Balanza comercial Argentina'!$A$4:$A$11</c15:sqref>
                  </c15:fullRef>
                </c:ext>
              </c:extLst>
              <c:f>('Balanza comercial Argentina'!$A$4:$A$8,'Balanza comercial Argentina'!$A$10:$A$11)</c:f>
              <c:strCach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2017 
ene-mar</c:v>
                </c:pt>
                <c:pt idx="6">
                  <c:v>2018 
ene-mar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'Balanza comercial Argentina'!$Q$4:$Q$11</c15:sqref>
                  </c15:fullRef>
                </c:ext>
              </c:extLst>
              <c:f>('Balanza comercial Argentina'!$Q$4:$Q$8,'Balanza comercial Argentina'!$Q$10:$Q$11)</c:f>
              <c:numCache>
                <c:formatCode>#,##0.0</c:formatCode>
                <c:ptCount val="7"/>
                <c:pt idx="0">
                  <c:v>-246419.79160199995</c:v>
                </c:pt>
                <c:pt idx="1">
                  <c:v>-275348.95913600002</c:v>
                </c:pt>
                <c:pt idx="2">
                  <c:v>-1831.0670389999868</c:v>
                </c:pt>
                <c:pt idx="3">
                  <c:v>15840.750647000008</c:v>
                </c:pt>
                <c:pt idx="4">
                  <c:v>-74364.215805999993</c:v>
                </c:pt>
                <c:pt idx="5">
                  <c:v>-16649.045501000001</c:v>
                </c:pt>
                <c:pt idx="6">
                  <c:v>-40049.721073999986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ECF-401D-9732-2A2A012D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88588880"/>
        <c:axId val="288589440"/>
      </c:barChart>
      <c:catAx>
        <c:axId val="288588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88589440"/>
        <c:crosses val="autoZero"/>
        <c:auto val="1"/>
        <c:lblAlgn val="ctr"/>
        <c:lblOffset val="100"/>
        <c:noMultiLvlLbl val="0"/>
      </c:catAx>
      <c:valAx>
        <c:axId val="28858944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28858888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5938903863432167E-3"/>
                <c:y val="0.1064814814814814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 FOB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619613535758651"/>
          <c:y val="0.90887314085739279"/>
          <c:w val="0.67498537004309933"/>
          <c:h val="9.11268591426071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tx1">
              <a:lumMod val="85000"/>
              <a:lumOff val="15000"/>
            </a:schemeClr>
          </a:solidFill>
        </a:defRPr>
      </a:pPr>
      <a:endParaRPr lang="es-EC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553011909210282E-2"/>
          <c:w val="0.99419825615790758"/>
          <c:h val="0.73858757424465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IED!$J$4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IED!$A$5:$A$11</c15:sqref>
                  </c15:fullRef>
                </c:ext>
              </c:extLst>
              <c:f>(IED!$A$5:$A$6,IED!$A$8)</c:f>
              <c:strCache>
                <c:ptCount val="3"/>
                <c:pt idx="0">
                  <c:v>Explotación de minas y canteras</c:v>
                </c:pt>
                <c:pt idx="1">
                  <c:v>Industria manufacturera</c:v>
                </c:pt>
                <c:pt idx="2">
                  <c:v>Comercio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IED!$J$5:$J$11</c15:sqref>
                  </c15:fullRef>
                </c:ext>
              </c:extLst>
              <c:f>(IED!$J$5:$J$6,IED!$J$8)</c:f>
              <c:numCache>
                <c:formatCode>0.0</c:formatCode>
                <c:ptCount val="3"/>
                <c:pt idx="0">
                  <c:v>10.8503722529338</c:v>
                </c:pt>
                <c:pt idx="1">
                  <c:v>6.0053570000000009</c:v>
                </c:pt>
                <c:pt idx="2">
                  <c:v>0.29717399999999999</c:v>
                </c:pt>
              </c:numCache>
            </c:numRef>
          </c:val>
        </c:ser>
        <c:ser>
          <c:idx val="1"/>
          <c:order val="1"/>
          <c:tx>
            <c:strRef>
              <c:f>IED!$K$4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IED!$A$5:$A$11</c15:sqref>
                  </c15:fullRef>
                </c:ext>
              </c:extLst>
              <c:f>(IED!$A$5:$A$6,IED!$A$8)</c:f>
              <c:strCache>
                <c:ptCount val="3"/>
                <c:pt idx="0">
                  <c:v>Explotación de minas y canteras</c:v>
                </c:pt>
                <c:pt idx="1">
                  <c:v>Industria manufacturera</c:v>
                </c:pt>
                <c:pt idx="2">
                  <c:v>Comercio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IED!$K$5:$K$11</c15:sqref>
                  </c15:fullRef>
                </c:ext>
              </c:extLst>
              <c:f>(IED!$K$5:$K$6,IED!$K$8)</c:f>
              <c:numCache>
                <c:formatCode>0.0</c:formatCode>
                <c:ptCount val="3"/>
                <c:pt idx="0">
                  <c:v>11.255648466479665</c:v>
                </c:pt>
                <c:pt idx="1">
                  <c:v>8.9390000000000008E-3</c:v>
                </c:pt>
                <c:pt idx="2">
                  <c:v>0.76602800000000004</c:v>
                </c:pt>
              </c:numCache>
            </c:numRef>
          </c:val>
        </c:ser>
        <c:ser>
          <c:idx val="2"/>
          <c:order val="2"/>
          <c:tx>
            <c:strRef>
              <c:f>IED!$L$4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IED!$A$5:$A$11</c15:sqref>
                  </c15:fullRef>
                </c:ext>
              </c:extLst>
              <c:f>(IED!$A$5:$A$6,IED!$A$8)</c:f>
              <c:strCache>
                <c:ptCount val="3"/>
                <c:pt idx="0">
                  <c:v>Explotación de minas y canteras</c:v>
                </c:pt>
                <c:pt idx="1">
                  <c:v>Industria manufacturera</c:v>
                </c:pt>
                <c:pt idx="2">
                  <c:v>Comercio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IED!$L$5:$L$11</c15:sqref>
                  </c15:fullRef>
                </c:ext>
              </c:extLst>
              <c:f>(IED!$L$5:$L$6,IED!$L$8)</c:f>
              <c:numCache>
                <c:formatCode>0.0</c:formatCode>
                <c:ptCount val="3"/>
                <c:pt idx="0">
                  <c:v>10.832093397372262</c:v>
                </c:pt>
                <c:pt idx="1">
                  <c:v>0.189638</c:v>
                </c:pt>
                <c:pt idx="2">
                  <c:v>0.20949199999999998</c:v>
                </c:pt>
              </c:numCache>
            </c:numRef>
          </c:val>
        </c:ser>
        <c:ser>
          <c:idx val="3"/>
          <c:order val="3"/>
          <c:tx>
            <c:strRef>
              <c:f>IED!$M$4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IED!$A$5:$A$11</c15:sqref>
                  </c15:fullRef>
                </c:ext>
              </c:extLst>
              <c:f>(IED!$A$5:$A$6,IED!$A$8)</c:f>
              <c:strCache>
                <c:ptCount val="3"/>
                <c:pt idx="0">
                  <c:v>Explotación de minas y canteras</c:v>
                </c:pt>
                <c:pt idx="1">
                  <c:v>Industria manufacturera</c:v>
                </c:pt>
                <c:pt idx="2">
                  <c:v>Comercio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IED!$M$5:$M$11</c15:sqref>
                  </c15:fullRef>
                </c:ext>
              </c:extLst>
              <c:f>(IED!$M$5:$M$6,IED!$M$8)</c:f>
              <c:numCache>
                <c:formatCode>0.0</c:formatCode>
                <c:ptCount val="3"/>
                <c:pt idx="0">
                  <c:v>8.378762092724152</c:v>
                </c:pt>
                <c:pt idx="1">
                  <c:v>1E-4</c:v>
                </c:pt>
                <c:pt idx="2">
                  <c:v>3.046275E-2</c:v>
                </c:pt>
              </c:numCache>
            </c:numRef>
          </c:val>
        </c:ser>
        <c:ser>
          <c:idx val="4"/>
          <c:order val="4"/>
          <c:tx>
            <c:strRef>
              <c:f>IED!$N$4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IED!$A$5:$A$11</c15:sqref>
                  </c15:fullRef>
                </c:ext>
              </c:extLst>
              <c:f>(IED!$A$5:$A$6,IED!$A$8)</c:f>
              <c:strCache>
                <c:ptCount val="3"/>
                <c:pt idx="0">
                  <c:v>Explotación de minas y canteras</c:v>
                </c:pt>
                <c:pt idx="1">
                  <c:v>Industria manufacturera</c:v>
                </c:pt>
                <c:pt idx="2">
                  <c:v>Comercio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IED!$N$5:$N$11</c15:sqref>
                  </c15:fullRef>
                </c:ext>
              </c:extLst>
              <c:f>(IED!$N$5:$N$6,IED!$N$8)</c:f>
              <c:numCache>
                <c:formatCode>0.0</c:formatCode>
                <c:ptCount val="3"/>
                <c:pt idx="0">
                  <c:v>9.0529198073323194</c:v>
                </c:pt>
                <c:pt idx="1">
                  <c:v>4.2000000000000003E-2</c:v>
                </c:pt>
                <c:pt idx="2">
                  <c:v>4.2329999999999998E-3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3275744"/>
        <c:axId val="443259504"/>
      </c:barChart>
      <c:catAx>
        <c:axId val="44327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443259504"/>
        <c:crosses val="autoZero"/>
        <c:auto val="1"/>
        <c:lblAlgn val="ctr"/>
        <c:lblOffset val="100"/>
        <c:noMultiLvlLbl val="0"/>
      </c:catAx>
      <c:valAx>
        <c:axId val="443259504"/>
        <c:scaling>
          <c:orientation val="minMax"/>
        </c:scaling>
        <c:delete val="1"/>
        <c:axPos val="l"/>
        <c:numFmt formatCode="0.0" sourceLinked="1"/>
        <c:majorTickMark val="none"/>
        <c:minorTickMark val="none"/>
        <c:tickLblPos val="nextTo"/>
        <c:crossAx val="44327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805942378300879"/>
          <c:y val="0.92893935031744579"/>
          <c:w val="0.31822458659745761"/>
          <c:h val="7.10606496825541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272478108378051E-2"/>
          <c:y val="5.0925925925925923E-2"/>
          <c:w val="0.95636763988572226"/>
          <c:h val="0.73205963837853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'Intensidad tecnologica'!$A$3:$A$6</c:f>
              <c:strCache>
                <c:ptCount val="1"/>
                <c:pt idx="0">
                  <c:v>Exportaciones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tecnologica'!$C$6:$H$6</c:f>
              <c:numCache>
                <c:formatCode>#,##0.0,</c:formatCode>
                <c:ptCount val="6"/>
                <c:pt idx="0">
                  <c:v>2362.2124999999996</c:v>
                </c:pt>
                <c:pt idx="1">
                  <c:v>3715.1852899999999</c:v>
                </c:pt>
                <c:pt idx="2">
                  <c:v>4580.0762360000008</c:v>
                </c:pt>
                <c:pt idx="3">
                  <c:v>9224.4615520000007</c:v>
                </c:pt>
                <c:pt idx="4">
                  <c:v>14696.273790000001</c:v>
                </c:pt>
                <c:pt idx="5">
                  <c:v>3224.2372299999997</c:v>
                </c:pt>
              </c:numCache>
            </c:numRef>
          </c:val>
        </c:ser>
        <c:ser>
          <c:idx val="1"/>
          <c:order val="1"/>
          <c:tx>
            <c:strRef>
              <c:f>'Intensidad tecnologica'!$A$7:$A$10</c:f>
              <c:strCache>
                <c:ptCount val="1"/>
                <c:pt idx="0">
                  <c:v>Importaciones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tecnologica'!$C$10:$H$10</c:f>
              <c:numCache>
                <c:formatCode>#,##0.0,</c:formatCode>
                <c:ptCount val="6"/>
                <c:pt idx="0">
                  <c:v>139784.00102900001</c:v>
                </c:pt>
                <c:pt idx="1">
                  <c:v>175694.812493</c:v>
                </c:pt>
                <c:pt idx="2">
                  <c:v>80044.347785000005</c:v>
                </c:pt>
                <c:pt idx="3">
                  <c:v>57042.518401000001</c:v>
                </c:pt>
                <c:pt idx="4">
                  <c:v>113064.84484500001</c:v>
                </c:pt>
                <c:pt idx="5">
                  <c:v>29614.050987000002</c:v>
                </c:pt>
              </c:numCache>
            </c:numRef>
          </c:val>
        </c:ser>
        <c:ser>
          <c:idx val="2"/>
          <c:order val="2"/>
          <c:tx>
            <c:strRef>
              <c:f>'Intensidad tecnologica'!$B$14</c:f>
              <c:strCache>
                <c:ptCount val="1"/>
                <c:pt idx="0">
                  <c:v>Balanza comercial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'Intensidad tecnologica'!$C$2:$H$2</c:f>
              <c:strCach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 ene-mar</c:v>
                </c:pt>
              </c:strCache>
            </c:strRef>
          </c:cat>
          <c:val>
            <c:numRef>
              <c:f>'Intensidad tecnologica'!$C$14:$H$14</c:f>
              <c:numCache>
                <c:formatCode>#,##0.0,</c:formatCode>
                <c:ptCount val="6"/>
                <c:pt idx="0">
                  <c:v>-137421.78852900001</c:v>
                </c:pt>
                <c:pt idx="1">
                  <c:v>-171979.62720300001</c:v>
                </c:pt>
                <c:pt idx="2">
                  <c:v>-75464.271548999997</c:v>
                </c:pt>
                <c:pt idx="3">
                  <c:v>-47818.056849000001</c:v>
                </c:pt>
                <c:pt idx="4">
                  <c:v>-98368.571055000008</c:v>
                </c:pt>
                <c:pt idx="5">
                  <c:v>-26389.813757000004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3630784"/>
        <c:axId val="523630224"/>
      </c:barChart>
      <c:catAx>
        <c:axId val="52363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523630224"/>
        <c:crosses val="autoZero"/>
        <c:auto val="1"/>
        <c:lblAlgn val="ctr"/>
        <c:lblOffset val="100"/>
        <c:noMultiLvlLbl val="0"/>
      </c:catAx>
      <c:valAx>
        <c:axId val="523630224"/>
        <c:scaling>
          <c:orientation val="minMax"/>
        </c:scaling>
        <c:delete val="1"/>
        <c:axPos val="l"/>
        <c:numFmt formatCode="#,##0.0," sourceLinked="1"/>
        <c:majorTickMark val="none"/>
        <c:minorTickMark val="none"/>
        <c:tickLblPos val="nextTo"/>
        <c:crossAx val="5236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85534109121315"/>
          <c:y val="0.92187445319335082"/>
          <c:w val="0.5715693679882935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s-EC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3608151922186203E-2"/>
          <c:y val="2.6141268480369604E-2"/>
          <c:w val="0.90421135140912812"/>
          <c:h val="0.739576184136837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paise'!$B$16:$B$34</c:f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paise'!$C$16:$C$34</c:f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paise'!$D$16:$D$34</c:f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paise'!$E$16:$E$34</c:f>
            </c:numRef>
          </c:val>
        </c:ser>
        <c:ser>
          <c:idx val="4"/>
          <c:order val="4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paise'!$F$16:$F$34</c:f>
            </c:numRef>
          </c:val>
        </c:ser>
        <c:ser>
          <c:idx val="5"/>
          <c:order val="5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paise'!$G$16:$G$34</c:f>
            </c:numRef>
          </c:val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paise'!$H$16:$H$34</c:f>
            </c:numRef>
          </c:val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paise'!$I$16:$I$34</c:f>
            </c:numRef>
          </c:val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paise'!$J$16:$J$34</c:f>
            </c:numRef>
          </c:val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paise'!$K$16:$K$34</c:f>
            </c:numRef>
          </c:val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paise'!$L$16:$L$34</c:f>
            </c:numRef>
          </c:val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paise'!$M$16:$M$34</c:f>
            </c:numRef>
          </c:val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paise'!$N$16:$N$34</c:f>
            </c:numRef>
          </c:val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paise'!$O$16:$O$34</c:f>
            </c:numRef>
          </c:val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paise'!$P$16:$P$34</c:f>
            </c:numRef>
          </c:val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paise'!$Q$16:$Q$34</c:f>
            </c:numRef>
          </c:val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'X argentina por paise'!$A$16:$A$34</c:f>
              <c:strCache>
                <c:ptCount val="19"/>
                <c:pt idx="0">
                  <c:v>Brasil</c:v>
                </c:pt>
                <c:pt idx="1">
                  <c:v>USA</c:v>
                </c:pt>
                <c:pt idx="2">
                  <c:v>China</c:v>
                </c:pt>
                <c:pt idx="3">
                  <c:v>Chile</c:v>
                </c:pt>
                <c:pt idx="4">
                  <c:v>Viet Nam</c:v>
                </c:pt>
                <c:pt idx="5">
                  <c:v>India</c:v>
                </c:pt>
                <c:pt idx="6">
                  <c:v>España</c:v>
                </c:pt>
                <c:pt idx="7">
                  <c:v>Argelia</c:v>
                </c:pt>
                <c:pt idx="8">
                  <c:v>Países Bajos</c:v>
                </c:pt>
                <c:pt idx="9">
                  <c:v>Canadá</c:v>
                </c:pt>
                <c:pt idx="10">
                  <c:v>Egipto</c:v>
                </c:pt>
                <c:pt idx="11">
                  <c:v>Suiza</c:v>
                </c:pt>
                <c:pt idx="12">
                  <c:v>Uruguay</c:v>
                </c:pt>
                <c:pt idx="13">
                  <c:v>Alemania</c:v>
                </c:pt>
                <c:pt idx="14">
                  <c:v>Paraguay</c:v>
                </c:pt>
                <c:pt idx="15">
                  <c:v>Indonesia</c:v>
                </c:pt>
                <c:pt idx="16">
                  <c:v>Perú</c:v>
                </c:pt>
                <c:pt idx="17">
                  <c:v>Italia</c:v>
                </c:pt>
                <c:pt idx="18">
                  <c:v>Zona Nep</c:v>
                </c:pt>
              </c:strCache>
            </c:strRef>
          </c:cat>
          <c:val>
            <c:numRef>
              <c:f>'X argentina por paise'!$R$16:$R$34</c:f>
              <c:numCache>
                <c:formatCode>#,##0</c:formatCode>
                <c:ptCount val="19"/>
                <c:pt idx="0">
                  <c:v>9307368</c:v>
                </c:pt>
                <c:pt idx="1">
                  <c:v>4517083</c:v>
                </c:pt>
                <c:pt idx="2">
                  <c:v>4324962</c:v>
                </c:pt>
                <c:pt idx="3">
                  <c:v>2620647</c:v>
                </c:pt>
                <c:pt idx="4">
                  <c:v>2271612</c:v>
                </c:pt>
                <c:pt idx="5">
                  <c:v>2080970</c:v>
                </c:pt>
                <c:pt idx="6">
                  <c:v>1503591</c:v>
                </c:pt>
                <c:pt idx="7">
                  <c:v>1471423</c:v>
                </c:pt>
                <c:pt idx="8">
                  <c:v>1391513</c:v>
                </c:pt>
                <c:pt idx="9">
                  <c:v>1331958</c:v>
                </c:pt>
                <c:pt idx="10">
                  <c:v>1262126</c:v>
                </c:pt>
                <c:pt idx="11">
                  <c:v>1261298</c:v>
                </c:pt>
                <c:pt idx="12">
                  <c:v>1202804</c:v>
                </c:pt>
                <c:pt idx="13">
                  <c:v>1164812</c:v>
                </c:pt>
                <c:pt idx="14">
                  <c:v>1139245</c:v>
                </c:pt>
                <c:pt idx="15">
                  <c:v>1073468</c:v>
                </c:pt>
                <c:pt idx="16">
                  <c:v>1072661</c:v>
                </c:pt>
                <c:pt idx="17">
                  <c:v>1039881</c:v>
                </c:pt>
                <c:pt idx="18">
                  <c:v>907915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23641424"/>
        <c:axId val="523629104"/>
      </c:barChart>
      <c:catAx>
        <c:axId val="52364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523629104"/>
        <c:crosses val="autoZero"/>
        <c:auto val="1"/>
        <c:lblAlgn val="ctr"/>
        <c:lblOffset val="100"/>
        <c:noMultiLvlLbl val="0"/>
      </c:catAx>
      <c:valAx>
        <c:axId val="5236291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52364142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3341646773791286E-3"/>
                <c:y val="0.165930123810928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s-MX"/>
                    <a:t>Millones de USD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C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s-EC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0.7134</cdr:x>
      <cdr:y>0.02473</cdr:y>
    </cdr:from>
    <cdr:to>
      <cdr:x>0.71354</cdr:x>
      <cdr:y>0.89909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5887027" y="68120"/>
          <a:ext cx="1155" cy="240838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0.83826</cdr:x>
      <cdr:y>0</cdr:y>
    </cdr:from>
    <cdr:to>
      <cdr:x>0.83839</cdr:x>
      <cdr:y>1</cdr:y>
    </cdr:to>
    <cdr:cxnSp macro="">
      <cdr:nvCxnSpPr>
        <cdr:cNvPr id="2" name="Conector recto 1"/>
        <cdr:cNvCxnSpPr/>
      </cdr:nvCxnSpPr>
      <cdr:spPr>
        <a:xfrm xmlns:a="http://schemas.openxmlformats.org/drawingml/2006/main" flipH="1" flipV="1">
          <a:off x="6451600" y="-1255312"/>
          <a:ext cx="960" cy="2743200"/>
        </a:xfrm>
        <a:prstGeom xmlns:a="http://schemas.openxmlformats.org/drawingml/2006/main" prst="line">
          <a:avLst/>
        </a:prstGeom>
        <a:ln xmlns:a="http://schemas.openxmlformats.org/drawingml/2006/main" w="254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BCCB3BC-C5DE-4B19-BC4C-F8A4947FDF7A}" type="datetimeFigureOut">
              <a:rPr lang="es-ES"/>
              <a:pPr>
                <a:defRPr/>
              </a:pPr>
              <a:t>30/08/2018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1115DD8-85B4-4C5C-826F-DC3B397DF87C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0033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5D6E56-2F6A-46DE-BA91-E8FF65E5CE99}" type="datetimeFigureOut">
              <a:rPr lang="en-US"/>
              <a:pPr>
                <a:defRPr/>
              </a:pPr>
              <a:t>8/30/2018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n-US" noProof="0" smtClean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900A-380D-4ECE-9155-317F436922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7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1200" y="1158875"/>
            <a:ext cx="5562600" cy="31289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1058F-DFAF-40BD-B202-ECD3978284C2}" type="slidenum">
              <a:rPr lang="es-EC" smtClean="0">
                <a:solidFill>
                  <a:prstClr val="black"/>
                </a:solidFill>
              </a:rPr>
              <a:pPr/>
              <a:t>1</a:t>
            </a:fld>
            <a:endParaRPr lang="es-EC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>
                <a:solidFill>
                  <a:prstClr val="black"/>
                </a:solidFill>
              </a:rPr>
              <a:t>Pag.</a:t>
            </a:r>
            <a:endParaRPr lang="es-EC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3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r>
              <a:rPr lang="es-MX" sz="1400" b="0" dirty="0" smtClean="0">
                <a:solidFill>
                  <a:prstClr val="black"/>
                </a:solidFill>
              </a:rPr>
              <a:t>Principales</a:t>
            </a:r>
            <a:r>
              <a:rPr lang="es-MX" sz="1400" b="0" baseline="0" dirty="0" smtClean="0">
                <a:solidFill>
                  <a:prstClr val="black"/>
                </a:solidFill>
              </a:rPr>
              <a:t> productos no petroleros</a:t>
            </a: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848">
              <a:defRPr/>
            </a:pPr>
            <a:endParaRPr lang="es-MX" sz="1400" b="0" dirty="0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7F900A-380D-4ECE-9155-317F436922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4"/>
            <a:ext cx="71628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 descr="LOGO PRINCIPAL H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" y="17976"/>
            <a:ext cx="226271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2289" r="2"/>
          <a:stretch>
            <a:fillRect/>
          </a:stretch>
        </p:blipFill>
        <p:spPr bwMode="auto">
          <a:xfrm>
            <a:off x="6893985" y="777876"/>
            <a:ext cx="5149849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 userDrawn="1"/>
        </p:nvSpPr>
        <p:spPr>
          <a:xfrm>
            <a:off x="1" y="6606760"/>
            <a:ext cx="786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smtClean="0"/>
              <a:t>Coordinación General de Estudios Prospectivos y Macroeconómicos para la Industria</a:t>
            </a:r>
            <a:endParaRPr lang="es-MX" sz="1100" b="1" dirty="0"/>
          </a:p>
        </p:txBody>
      </p:sp>
    </p:spTree>
    <p:extLst>
      <p:ext uri="{BB962C8B-B14F-4D97-AF65-F5344CB8AC3E}">
        <p14:creationId xmlns:p14="http://schemas.microsoft.com/office/powerpoint/2010/main" val="14369389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30432-381A-45E5-A272-6C9DD1ED90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45BD2-A8F1-4A90-B01C-A8DAFB98F3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F86-AC41-4904-BDD1-8B7194B8B17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F232-466A-4187-820F-A9F418B7CBDA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3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7595-6BBF-49C7-BA94-0CF49923D63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3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1E9D-CA17-4361-ABE9-0BED25B2C0BC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061A-C439-473F-B625-4A4C73CACC5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8FB-749A-4498-B45D-7F35F447BBCD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0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1E96-568F-4698-9D20-30CDE1AEC595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1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0475-AF0C-408F-A116-ECC3EC10B41B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3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4225-6ECB-451E-9248-8263EC3972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6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1893-0793-4329-96DB-968BD9A458D2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5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165-9D0B-434A-86BB-28BA612DD506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829-0E7E-4CF4-B946-218C62D1DA11}" type="datetime1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30/08/2018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6447-4D4B-4C99-B128-995BABF8B136}" type="slidenum">
              <a:rPr lang="es-EC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C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C09FD-0837-4CCE-B6AE-C86973B3C1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E9BE-7D6F-49C5-9EE6-13D32CAA52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1FCB1-D288-498F-9B46-44D2B80A7B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6CACA-8FF8-4859-A125-5927AAAE6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E843F-D7F1-4CB4-B83B-BAEAE499F6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1860-4020-44B3-A902-5AC3966345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9EB5-2387-4D9B-81EF-360B484CA4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título del patrón</a:t>
            </a:r>
            <a:endParaRPr lang="en-US" altLang="en-US" smtClean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Editar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  <a:endParaRPr lang="en-US" altLang="en-U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871F5D-6A98-4F4E-A64E-97222555014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egarcia@mipro.gob.e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931928" y="2673004"/>
            <a:ext cx="8369084" cy="1013340"/>
          </a:xfrm>
        </p:spPr>
        <p:txBody>
          <a:bodyPr>
            <a:noAutofit/>
          </a:bodyPr>
          <a:lstStyle/>
          <a:p>
            <a:r>
              <a:rPr lang="es-ES" altLang="en-US" sz="4400" dirty="0"/>
              <a:t>Cifras comerciales bilaterales</a:t>
            </a:r>
            <a:br>
              <a:rPr lang="es-ES" altLang="en-US" sz="4400" dirty="0"/>
            </a:br>
            <a:r>
              <a:rPr lang="es-ES" altLang="en-US" sz="4400" dirty="0"/>
              <a:t> Ecuador </a:t>
            </a:r>
            <a:r>
              <a:rPr lang="es-ES" altLang="en-US" sz="4400" dirty="0" smtClean="0"/>
              <a:t>– Argentina</a:t>
            </a:r>
            <a:endParaRPr lang="es-EC" sz="4400" dirty="0"/>
          </a:p>
        </p:txBody>
      </p:sp>
      <p:sp>
        <p:nvSpPr>
          <p:cNvPr id="2" name="Rectángulo 1"/>
          <p:cNvSpPr/>
          <p:nvPr/>
        </p:nvSpPr>
        <p:spPr>
          <a:xfrm>
            <a:off x="9907007" y="6001308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MX" sz="2000" b="1" dirty="0" smtClean="0">
                <a:solidFill>
                  <a:prstClr val="black"/>
                </a:solidFill>
                <a:latin typeface="Calibri"/>
              </a:rPr>
              <a:t>23.05.2018</a:t>
            </a:r>
            <a:endParaRPr lang="es-EC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07" y="237819"/>
            <a:ext cx="2084056" cy="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885016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Ecuador – Argentina   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16" name="CuadroTexto 11"/>
          <p:cNvSpPr txBox="1">
            <a:spLocks noChangeArrowheads="1"/>
          </p:cNvSpPr>
          <p:nvPr/>
        </p:nvSpPr>
        <p:spPr bwMode="auto">
          <a:xfrm>
            <a:off x="7074813" y="842740"/>
            <a:ext cx="40588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exportados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CuadroTexto 11"/>
          <p:cNvSpPr txBox="1">
            <a:spLocks noChangeArrowheads="1"/>
          </p:cNvSpPr>
          <p:nvPr/>
        </p:nvSpPr>
        <p:spPr bwMode="auto">
          <a:xfrm>
            <a:off x="7067026" y="3552208"/>
            <a:ext cx="4093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s-EC" altLang="en-US" sz="1800" b="1" dirty="0">
                <a:solidFill>
                  <a:prstClr val="black"/>
                </a:solidFill>
                <a:latin typeface="Franklin Gothic Book" panose="020B0503020102020204" pitchFamily="34" charset="0"/>
              </a:rPr>
              <a:t>Principales </a:t>
            </a:r>
            <a:r>
              <a:rPr lang="es-EC" altLang="en-US" sz="1800" b="1" dirty="0" smtClean="0">
                <a:solidFill>
                  <a:prstClr val="black"/>
                </a:solidFill>
                <a:latin typeface="Franklin Gothic Book" panose="020B0503020102020204" pitchFamily="34" charset="0"/>
              </a:rPr>
              <a:t>productos importados</a:t>
            </a:r>
            <a:endParaRPr lang="en-US" altLang="en-US" sz="18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40490"/>
              </p:ext>
            </p:extLst>
          </p:nvPr>
        </p:nvGraphicFramePr>
        <p:xfrm>
          <a:off x="117369" y="4719302"/>
          <a:ext cx="6618281" cy="1053765"/>
        </p:xfrm>
        <a:graphic>
          <a:graphicData uri="http://schemas.openxmlformats.org/drawingml/2006/table">
            <a:tbl>
              <a:tblPr/>
              <a:tblGrid>
                <a:gridCol w="1629280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xmlns="" val="277210707"/>
                    </a:ext>
                  </a:extLst>
                </a:gridCol>
                <a:gridCol w="727802">
                  <a:extLst>
                    <a:ext uri="{9D8B030D-6E8A-4147-A177-3AD203B41FA5}">
                      <a16:colId xmlns:a16="http://schemas.microsoft.com/office/drawing/2014/main" xmlns="" val="2388542684"/>
                    </a:ext>
                  </a:extLst>
                </a:gridCol>
                <a:gridCol w="935199"/>
                <a:gridCol w="831500"/>
              </a:tblGrid>
              <a:tr h="2160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Variación % Anual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       ene-mar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   ene-mar</a:t>
                      </a:r>
                      <a:endParaRPr lang="es-EC" sz="1300" b="1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37,3%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-53,9%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-7,3%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177,3%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Balanza comercial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-99,3%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-965,1%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-569,4%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-181,2%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140,6%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833593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309716" y="6311632"/>
            <a:ext cx="53503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/>
          </a:p>
          <a:p>
            <a:r>
              <a:rPr lang="es-MX" sz="1100" b="1" dirty="0" smtClean="0"/>
              <a:t>Nota</a:t>
            </a:r>
            <a:r>
              <a:rPr lang="es-MX" sz="1100" b="1" dirty="0"/>
              <a:t>: </a:t>
            </a:r>
            <a:r>
              <a:rPr lang="es-MX" sz="1100" dirty="0"/>
              <a:t>Las cifras de importación corresponden a la procedencia de la mercancía.</a:t>
            </a:r>
          </a:p>
        </p:txBody>
      </p:sp>
      <p:sp>
        <p:nvSpPr>
          <p:cNvPr id="23" name="2 CuadroTexto"/>
          <p:cNvSpPr txBox="1"/>
          <p:nvPr/>
        </p:nvSpPr>
        <p:spPr>
          <a:xfrm>
            <a:off x="324464" y="584199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27229"/>
              </p:ext>
            </p:extLst>
          </p:nvPr>
        </p:nvGraphicFramePr>
        <p:xfrm>
          <a:off x="6967471" y="1183490"/>
          <a:ext cx="5115589" cy="2322874"/>
        </p:xfrm>
        <a:graphic>
          <a:graphicData uri="http://schemas.openxmlformats.org/drawingml/2006/table">
            <a:tbl>
              <a:tblPr/>
              <a:tblGrid>
                <a:gridCol w="2820473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73779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73779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573779"/>
                <a:gridCol w="57377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ene-mar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Banano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136,7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50,6%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32,0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Enlatados de pescado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79,7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32,8%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Elaborados de cacao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Piñas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Jugos y conservas de frutas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alimenticios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Otras manufacturas de fibras textiles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Aparatos eléctricos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67,3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2286"/>
              </p:ext>
            </p:extLst>
          </p:nvPr>
        </p:nvGraphicFramePr>
        <p:xfrm>
          <a:off x="6967471" y="3894867"/>
          <a:ext cx="5115592" cy="2871514"/>
        </p:xfrm>
        <a:graphic>
          <a:graphicData uri="http://schemas.openxmlformats.org/drawingml/2006/table">
            <a:tbl>
              <a:tblPr/>
              <a:tblGrid>
                <a:gridCol w="2781836">
                  <a:extLst>
                    <a:ext uri="{9D8B030D-6E8A-4147-A177-3AD203B41FA5}">
                      <a16:colId xmlns:a16="http://schemas.microsoft.com/office/drawing/2014/main" xmlns="" val="604074008"/>
                    </a:ext>
                  </a:extLst>
                </a:gridCol>
                <a:gridCol w="592428">
                  <a:extLst>
                    <a:ext uri="{9D8B030D-6E8A-4147-A177-3AD203B41FA5}">
                      <a16:colId xmlns:a16="http://schemas.microsoft.com/office/drawing/2014/main" xmlns="" val="104615125"/>
                    </a:ext>
                  </a:extLst>
                </a:gridCol>
                <a:gridCol w="566671">
                  <a:extLst>
                    <a:ext uri="{9D8B030D-6E8A-4147-A177-3AD203B41FA5}">
                      <a16:colId xmlns:a16="http://schemas.microsoft.com/office/drawing/2014/main" xmlns="" val="3002262734"/>
                    </a:ext>
                  </a:extLst>
                </a:gridCol>
                <a:gridCol w="575908"/>
                <a:gridCol w="598749"/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Producto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</a:t>
                      </a:r>
                      <a:r>
                        <a:rPr lang="es-EC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 2017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2018 ene-mar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C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Part</a:t>
                      </a:r>
                      <a:r>
                        <a:rPr lang="es-EC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. 2018</a:t>
                      </a:r>
                      <a:endParaRPr lang="es-EC" sz="1200" b="1" i="0" u="none" strike="noStrike" dirty="0"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669118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Alimentos preparados para animales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95,0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30,7%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29,5%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4002015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Cereales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32,4%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7210366"/>
                  </a:ext>
                </a:extLst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Vehículos automóviles, tractores, velocípedos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47,5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Productos farmacéuticos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Grasas y aceites animales o vegetales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Manufactuas de fundición hierro o acero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Máquinas, aparatos y artefactos mecánicos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Preparaciones de perfumería, de tocador o de cosmética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7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Otros productos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309,0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94,5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Gráfico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95971"/>
              </p:ext>
            </p:extLst>
          </p:nvPr>
        </p:nvGraphicFramePr>
        <p:xfrm>
          <a:off x="-33859" y="1212073"/>
          <a:ext cx="6855796" cy="3388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5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88951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Inversión Extranjera Directa de Argentina en Ecuador</a:t>
            </a: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/>
            </a:r>
            <a:b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</a:b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7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</a:t>
            </a:r>
            <a:r>
              <a:rPr lang="es-MX" sz="27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USD)</a:t>
            </a:r>
            <a:endParaRPr lang="es-MX" sz="27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70405" y="5975797"/>
            <a:ext cx="519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Fuente: </a:t>
            </a:r>
            <a:r>
              <a:rPr kumimoji="0" lang="es-EC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BCE-MEF</a:t>
            </a:r>
            <a:endParaRPr lang="es-EC" sz="1200" dirty="0">
              <a:solidFill>
                <a:prstClr val="black"/>
              </a:solidFill>
              <a:latin typeface="Calibri" panose="020F0502020204030204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prstClr val="black"/>
                </a:solidFill>
              </a:rPr>
              <a:t>Elaborado por: </a:t>
            </a:r>
            <a:r>
              <a:rPr lang="es-ES" sz="1200" dirty="0">
                <a:solidFill>
                  <a:prstClr val="black"/>
                </a:solidFill>
              </a:rPr>
              <a:t>CGEPMI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835609" y="1143832"/>
            <a:ext cx="426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IED </a:t>
            </a:r>
            <a:r>
              <a:rPr lang="es-EC" sz="1800" b="1" dirty="0" smtClean="0">
                <a:solidFill>
                  <a:prstClr val="black"/>
                </a:solidFill>
              </a:rPr>
              <a:t>2017: </a:t>
            </a:r>
            <a:r>
              <a:rPr lang="es-EC" sz="1800" b="1" dirty="0">
                <a:solidFill>
                  <a:prstClr val="black"/>
                </a:solidFill>
              </a:rPr>
              <a:t>USD </a:t>
            </a:r>
            <a:r>
              <a:rPr lang="es-EC" sz="1800" b="1" dirty="0" smtClean="0">
                <a:solidFill>
                  <a:prstClr val="black"/>
                </a:solidFill>
              </a:rPr>
              <a:t>9,0 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C" sz="1800" b="1" dirty="0" smtClean="0">
                <a:solidFill>
                  <a:prstClr val="black"/>
                </a:solidFill>
              </a:rPr>
              <a:t>Variación 2016-2017: 4,7%</a:t>
            </a:r>
            <a:endParaRPr lang="es-EC" sz="1800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122282"/>
              </p:ext>
            </p:extLst>
          </p:nvPr>
        </p:nvGraphicFramePr>
        <p:xfrm>
          <a:off x="884426" y="1944527"/>
          <a:ext cx="10242920" cy="403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86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0399" y="-54152"/>
            <a:ext cx="8975116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Balanza comercial de bienes tecnológicos Ecuador </a:t>
            </a:r>
            <a:r>
              <a:rPr lang="es-MX" sz="38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– Argentina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(millones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373487" y="6316240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>
                <a:solidFill>
                  <a:prstClr val="black"/>
                </a:solidFill>
              </a:rPr>
              <a:t>BCE –  Comercio </a:t>
            </a:r>
            <a:r>
              <a:rPr lang="es-ES" sz="1100" dirty="0" smtClean="0">
                <a:solidFill>
                  <a:prstClr val="black"/>
                </a:solidFill>
              </a:rPr>
              <a:t>Exterior</a:t>
            </a:r>
          </a:p>
          <a:p>
            <a:pPr eaLnBrk="1" hangingPunct="1">
              <a:defRPr/>
            </a:pP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10263"/>
              </p:ext>
            </p:extLst>
          </p:nvPr>
        </p:nvGraphicFramePr>
        <p:xfrm>
          <a:off x="480815" y="4027156"/>
          <a:ext cx="11230369" cy="2274570"/>
        </p:xfrm>
        <a:graphic>
          <a:graphicData uri="http://schemas.openxmlformats.org/drawingml/2006/table">
            <a:tbl>
              <a:tblPr/>
              <a:tblGrid>
                <a:gridCol w="1280771"/>
                <a:gridCol w="2478902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  <a:gridCol w="622558"/>
              </a:tblGrid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3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Bienes tecnológicos</a:t>
                      </a:r>
                      <a:endParaRPr lang="es-MX" sz="13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FOB expresado en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millones </a:t>
                      </a:r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de USD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Número de partidas arancelarias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300" b="1" i="0" u="none" strike="noStrike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ene-mar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2018 </a:t>
                      </a:r>
                      <a:r>
                        <a:rPr lang="es-MX" sz="13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ene-mar</a:t>
                      </a:r>
                      <a:endParaRPr lang="es-MX" sz="1300" b="1" i="0" u="none" strike="noStrike" dirty="0">
                        <a:solidFill>
                          <a:srgbClr val="FFFFFF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Exportaciones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0,8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Importaciones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alta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38,3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37,5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baja tecnología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Manufacturas de tecnología media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87,5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23,2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70,3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139,8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57,0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113,1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29,6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1.028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626840"/>
              </p:ext>
            </p:extLst>
          </p:nvPr>
        </p:nvGraphicFramePr>
        <p:xfrm>
          <a:off x="1494971" y="1208173"/>
          <a:ext cx="9347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530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-79910"/>
            <a:ext cx="10340277" cy="1325563"/>
          </a:xfrm>
        </p:spPr>
        <p:txBody>
          <a:bodyPr>
            <a:normAutofit/>
          </a:bodyPr>
          <a:lstStyle/>
          <a:p>
            <a:r>
              <a:rPr lang="es-MX" sz="38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Principales productos exportados de Argentina al Mundo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(miles </a:t>
            </a:r>
            <a:r>
              <a:rPr lang="es-MX" sz="2400" b="1" dirty="0">
                <a:solidFill>
                  <a:srgbClr val="002060"/>
                </a:solidFill>
                <a:latin typeface="Franklin Gothic Medium Cond" panose="020B0606030402020204" pitchFamily="34" charset="0"/>
              </a:rPr>
              <a:t>de dólares </a:t>
            </a:r>
            <a:r>
              <a:rPr lang="es-MX" sz="24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FOB)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433289" y="641172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06060"/>
              </p:ext>
            </p:extLst>
          </p:nvPr>
        </p:nvGraphicFramePr>
        <p:xfrm>
          <a:off x="566057" y="1057623"/>
          <a:ext cx="11088915" cy="5345184"/>
        </p:xfrm>
        <a:graphic>
          <a:graphicData uri="http://schemas.openxmlformats.org/drawingml/2006/table">
            <a:tbl>
              <a:tblPr/>
              <a:tblGrid>
                <a:gridCol w="4827950"/>
                <a:gridCol w="953657"/>
                <a:gridCol w="953657"/>
                <a:gridCol w="953657"/>
                <a:gridCol w="953657"/>
                <a:gridCol w="953657"/>
                <a:gridCol w="746340"/>
                <a:gridCol w="74634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2017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  <a:r>
                        <a:rPr lang="es-MX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 2018</a:t>
                      </a:r>
                    </a:p>
                  </a:txBody>
                  <a:tcPr marL="9088" marR="9088" marT="9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Todos los productos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75.962.981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68.407.382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56.787.982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57.733.350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58.384.195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Tortas y demás residuos sólidos de la extracción del aceite de soja "soya", incl. molidos o </a:t>
                      </a:r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10.660.573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11.837.636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9.673.249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9.970.589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9.081.554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17,3%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15,6%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Maíz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5.849.118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3.525.380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3.130.028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4.186.586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3.883.602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6,7%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Aceite de soja "soya" y sus fracciones, incl. refinados, sin modificar químicamente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4.089.371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3.467.651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3.815.439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4.105.836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3.725.822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6,4%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incl. los chasis con motor y las cabinas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4.117.075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3.856.517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3.000.511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2.583.200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3.287.348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4,5%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5,6%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Habas de soja, incluso quebrantadas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4.090.224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3.776.387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4.269.945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3.233.303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2.732.359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5,6%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4,7%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Trigo y morcajo "tranquillón"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734.256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603.676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1.032.845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1.867.745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2.361.855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3,2%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4,0%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Oro, incl. el oro platinado, en bruto, </a:t>
                      </a:r>
                      <a:r>
                        <a:rPr lang="es-MX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semilabrado</a:t>
                      </a:r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 en polvo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1.846.551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1.826.016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2.265.085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2.044.530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2.259.823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3,5%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3,9%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Automóviles de turismo y demás vehículos automóviles concebidos principalmente para transporte </a:t>
                      </a:r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4.123.377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3.085.405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1.914.960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1.532.790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1.542.452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Biodiésel</a:t>
                      </a:r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y sus mezclas, que contengan o no, con </a:t>
                      </a:r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1.055.429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1.305.165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505.609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1.239.560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1.224.111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Crustáceos, incluso pelados, vivos, frescos, refrigerados, congelados, secos, salados o en </a:t>
                      </a:r>
                      <a:r>
                        <a:rPr lang="es-MX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635.731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776.836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780.234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1.018.342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1.222.053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Materias no a otra parte especificadas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2.119.715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1.875.316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939.738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678.166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900.313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Vino de uvas frescas, incl. encabezado; mosto de uva, parcialmente fermentado y de grado alcohólico </a:t>
                      </a:r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887.675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842.001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817.649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816.825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806.853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Partes y accesorios de tractores, vehículos automóviles para transporte de &gt;= 10 personas, </a:t>
                      </a:r>
                      <a:r>
                        <a:rPr lang="es-MX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  <a:endParaRPr lang="es-MX" sz="13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1.417.438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1.099.046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873.489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721.428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792.408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Aluminio en bruto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564.629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493.637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430.684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507.303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674.104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1,2%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Carne de animales de la especie bovina, fresca o refrigerada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656.492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663.055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506.894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600.566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660.095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Otros productos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33.115.311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29.373.643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22.831.626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22.626.571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23.229.449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39,2%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39,8%</a:t>
                      </a:r>
                    </a:p>
                  </a:txBody>
                  <a:tcPr marL="9088" marR="9088" marT="9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9" y="15469"/>
            <a:ext cx="9725878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Franklin Gothic Medium Cond" panose="020B0606030402020204" pitchFamily="34" charset="0"/>
              </a:rPr>
              <a:t>Principales destinos de exportación de Argentina</a:t>
            </a:r>
            <a:br>
              <a:rPr lang="es-MX" sz="4000" b="1" dirty="0" smtClean="0">
                <a:latin typeface="Franklin Gothic Medium Cond" panose="020B0606030402020204" pitchFamily="34" charset="0"/>
              </a:rPr>
            </a:br>
            <a:r>
              <a:rPr lang="es-MX" sz="3600" b="1" dirty="0" smtClean="0">
                <a:latin typeface="Franklin Gothic Medium Cond" panose="020B0606030402020204" pitchFamily="34" charset="0"/>
              </a:rPr>
              <a:t>Año 2017</a:t>
            </a:r>
            <a:endParaRPr lang="es-MX" sz="3600" b="1" dirty="0">
              <a:latin typeface="Franklin Gothic Medium Cond" panose="020B0606030402020204" pitchFamily="34" charset="0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1022350" y="5854404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21499"/>
              </p:ext>
            </p:extLst>
          </p:nvPr>
        </p:nvGraphicFramePr>
        <p:xfrm>
          <a:off x="868518" y="1498263"/>
          <a:ext cx="10735347" cy="450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/>
          <p:cNvSpPr/>
          <p:nvPr/>
        </p:nvSpPr>
        <p:spPr>
          <a:xfrm>
            <a:off x="1022349" y="6311631"/>
            <a:ext cx="882089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00" b="1" dirty="0" smtClean="0"/>
          </a:p>
          <a:p>
            <a:r>
              <a:rPr lang="es-MX" sz="1100" b="1" dirty="0" smtClean="0"/>
              <a:t>Nota</a:t>
            </a:r>
            <a:r>
              <a:rPr lang="es-MX" sz="1100" b="1" dirty="0"/>
              <a:t>: </a:t>
            </a:r>
            <a:r>
              <a:rPr lang="es-MX" sz="1100" dirty="0" smtClean="0"/>
              <a:t>El grafico muestra el 70% de las exportaciones totales de Argentina (USD 40,9 millones)  hacia los diferentes países del mundo. </a:t>
            </a:r>
          </a:p>
          <a:p>
            <a:r>
              <a:rPr lang="es-MX" sz="1100" dirty="0" smtClean="0"/>
              <a:t>El 30% restante de países representan USD 17,4 millones.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498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7368" y="15469"/>
            <a:ext cx="10340277" cy="1325563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Comercio potencial Argentina – Mundo</a:t>
            </a:r>
            <a:endParaRPr lang="es-MX" sz="2400" b="1" dirty="0">
              <a:solidFill>
                <a:srgbClr val="002060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23" name="2 CuadroTexto"/>
          <p:cNvSpPr txBox="1"/>
          <p:nvPr/>
        </p:nvSpPr>
        <p:spPr>
          <a:xfrm>
            <a:off x="206371" y="6253316"/>
            <a:ext cx="5110163" cy="4462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ES" sz="1100" b="1" dirty="0">
                <a:solidFill>
                  <a:prstClr val="black"/>
                </a:solidFill>
              </a:rPr>
              <a:t>Fuente: </a:t>
            </a:r>
            <a:r>
              <a:rPr lang="es-ES" sz="1100" dirty="0" err="1">
                <a:solidFill>
                  <a:prstClr val="black"/>
                </a:solidFill>
              </a:rPr>
              <a:t>Trademap</a:t>
            </a:r>
            <a:endParaRPr lang="es-ES" sz="100" dirty="0" smtClean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ES" sz="1100" b="1" dirty="0" smtClean="0">
                <a:solidFill>
                  <a:prstClr val="black"/>
                </a:solidFill>
              </a:rPr>
              <a:t>Elaborado por: </a:t>
            </a:r>
            <a:r>
              <a:rPr lang="es-ES" sz="1100" dirty="0" smtClean="0">
                <a:solidFill>
                  <a:prstClr val="black"/>
                </a:solidFill>
              </a:rPr>
              <a:t>CGEPMI </a:t>
            </a:r>
            <a:endParaRPr lang="es-ES" sz="11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65666"/>
              </p:ext>
            </p:extLst>
          </p:nvPr>
        </p:nvGraphicFramePr>
        <p:xfrm>
          <a:off x="812800" y="1341032"/>
          <a:ext cx="10566400" cy="4595588"/>
        </p:xfrm>
        <a:graphic>
          <a:graphicData uri="http://schemas.openxmlformats.org/drawingml/2006/table">
            <a:tbl>
              <a:tblPr/>
              <a:tblGrid>
                <a:gridCol w="10566400"/>
              </a:tblGrid>
              <a:tr h="3341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producto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B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7B9D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Tortas y demás residuos sólidos de la extracción del aceite de soja (soya), incluso molidos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Aceite de soja "soya" en bruto, incl. desgomado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Maíz (</a:t>
                      </a:r>
                      <a:r>
                        <a:rPr lang="es-MX" sz="1800" b="0" i="0" u="none" strike="noStrike" dirty="0" err="1" smtClean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exc</a:t>
                      </a:r>
                      <a:r>
                        <a:rPr lang="es-MX" sz="1800" b="0" i="0" u="none" strike="noStrike" dirty="0" smtClean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s-MX" sz="1800" b="0" i="0" u="none" strike="noStrike" baseline="0" dirty="0" smtClean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800" b="0" i="0" u="none" strike="noStrike" dirty="0" smtClean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para </a:t>
                      </a:r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siembra)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con motor de émbolo "pistón" de encendido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Carne </a:t>
                      </a:r>
                      <a:r>
                        <a:rPr lang="pt-BR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deshuesada</a:t>
                      </a:r>
                      <a:r>
                        <a:rPr lang="pt-BR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, de bovinos, fresca o refrigerada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Leche y nata "crema", en polvo, gránulos o demás formas sólidas, con un contenido de materias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Malta "de cebada u otros cereales", sin tostar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Vino de uvas frescas, incl. encabezado; mosto de uva, en el que la fermentación se ha impedido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Carne </a:t>
                      </a:r>
                      <a:r>
                        <a:rPr lang="pt-BR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deshuesada</a:t>
                      </a:r>
                      <a:r>
                        <a:rPr lang="pt-BR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, de bovinos, congelada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Desodorantes corporales y </a:t>
                      </a:r>
                      <a:r>
                        <a:rPr lang="es-MX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antitranspirantes</a:t>
                      </a:r>
                      <a:endParaRPr lang="es-MX" sz="1800" b="0" i="0" u="none" strike="noStrike" dirty="0">
                        <a:solidFill>
                          <a:srgbClr val="002B5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Judías "porotos, alubias, frijoles, fréjoles" común "</a:t>
                      </a:r>
                      <a:r>
                        <a:rPr lang="es-MX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Phaseolus</a:t>
                      </a:r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MX" sz="1800" b="0" i="0" u="none" strike="noStrike" dirty="0" err="1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vulgaris</a:t>
                      </a:r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", seca y desvainada,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de los tipos utilizados para la alimentación de los animales (exc. alimentos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Gallos y gallinas de especies domésticas, sin trocear, congelados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Vehículos automóviles para transporte de mercancías, con motor de émbolo "pistón" de encendido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dirty="0">
                          <a:solidFill>
                            <a:srgbClr val="002B54"/>
                          </a:solidFill>
                          <a:effectLst/>
                          <a:latin typeface="Calibri" panose="020F0502020204030204" pitchFamily="34" charset="0"/>
                        </a:rPr>
                        <a:t>Preparaciones alimenticias de harina, grañones, sémola, almidón, fécula o extracto de malta, 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6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7" y="197115"/>
            <a:ext cx="2085013" cy="823031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96919" y="1229781"/>
            <a:ext cx="11338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smtClean="0">
                <a:solidFill>
                  <a:prstClr val="black"/>
                </a:solidFill>
              </a:rPr>
              <a:t>Profundizar </a:t>
            </a:r>
            <a:r>
              <a:rPr lang="es-EC" dirty="0">
                <a:solidFill>
                  <a:prstClr val="black"/>
                </a:solidFill>
              </a:rPr>
              <a:t>la colaboración entre ambas instituciones para desarrollar estudios y proyectos en el marco de los principios de paz, cooperación internacional, investigación científica y preservación del ambiente.</a:t>
            </a:r>
          </a:p>
        </p:txBody>
      </p:sp>
      <p:sp>
        <p:nvSpPr>
          <p:cNvPr id="7" name="Título 6"/>
          <p:cNvSpPr txBox="1">
            <a:spLocks noGrp="1"/>
          </p:cNvSpPr>
          <p:nvPr>
            <p:ph type="title"/>
          </p:nvPr>
        </p:nvSpPr>
        <p:spPr>
          <a:xfrm>
            <a:off x="117475" y="285464"/>
            <a:ext cx="1033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s-MX" sz="4000" b="1" dirty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Expectativas de cooperación </a:t>
            </a:r>
            <a:r>
              <a:rPr lang="es-MX" sz="4000" b="1" dirty="0" smtClean="0">
                <a:solidFill>
                  <a:srgbClr val="002060"/>
                </a:solidFill>
                <a:latin typeface="Franklin Gothic Medium Cond" panose="020B0606030402020204" pitchFamily="34" charset="0"/>
                <a:ea typeface="+mj-ea"/>
                <a:cs typeface="+mj-cs"/>
              </a:rPr>
              <a:t>con Argentina</a:t>
            </a:r>
            <a:endParaRPr lang="es-MX" sz="4000" b="1" dirty="0">
              <a:solidFill>
                <a:srgbClr val="002060"/>
              </a:solidFill>
              <a:latin typeface="Franklin Gothic Medium Cond" panose="020B0606030402020204" pitchFamily="34" charset="0"/>
              <a:ea typeface="+mj-ea"/>
              <a:cs typeface="+mj-c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917" y="2085747"/>
            <a:ext cx="11338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smtClean="0">
                <a:solidFill>
                  <a:prstClr val="black"/>
                </a:solidFill>
              </a:rPr>
              <a:t>Realización de </a:t>
            </a:r>
            <a:r>
              <a:rPr lang="es-EC" dirty="0">
                <a:solidFill>
                  <a:prstClr val="black"/>
                </a:solidFill>
              </a:rPr>
              <a:t>acciones conjuntas vinculadas al intercambio y desarrollo económico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96922" y="2664714"/>
            <a:ext cx="11338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smtClean="0">
                <a:solidFill>
                  <a:prstClr val="black"/>
                </a:solidFill>
              </a:rPr>
              <a:t>Cooperación </a:t>
            </a:r>
            <a:r>
              <a:rPr lang="es-EC" dirty="0">
                <a:solidFill>
                  <a:prstClr val="black"/>
                </a:solidFill>
              </a:rPr>
              <a:t>agrícola y pecuaria, en temas fitosanitarios, </a:t>
            </a:r>
            <a:r>
              <a:rPr lang="es-EC" dirty="0" smtClean="0">
                <a:solidFill>
                  <a:prstClr val="black"/>
                </a:solidFill>
              </a:rPr>
              <a:t>abastecimiento alimentario y en </a:t>
            </a:r>
            <a:r>
              <a:rPr lang="es-EC" dirty="0">
                <a:solidFill>
                  <a:prstClr val="black"/>
                </a:solidFill>
              </a:rPr>
              <a:t>temas </a:t>
            </a:r>
            <a:r>
              <a:rPr lang="es-EC" dirty="0" smtClean="0">
                <a:solidFill>
                  <a:prstClr val="black"/>
                </a:solidFill>
              </a:rPr>
              <a:t>de metal mecánica.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6922" y="3520680"/>
            <a:ext cx="1133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smtClean="0"/>
              <a:t>Trabajar </a:t>
            </a:r>
            <a:r>
              <a:rPr lang="es-EC" dirty="0"/>
              <a:t>conjuntamente para incrementar el comercio </a:t>
            </a:r>
            <a:r>
              <a:rPr lang="es-EC" dirty="0" smtClean="0"/>
              <a:t>bilateral mejorando </a:t>
            </a:r>
            <a:r>
              <a:rPr lang="es-EC" dirty="0"/>
              <a:t>el acceso a ambos mercados.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96921" y="4107935"/>
            <a:ext cx="11338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 smtClean="0">
                <a:solidFill>
                  <a:prstClr val="black"/>
                </a:solidFill>
              </a:rPr>
              <a:t>Cooperación </a:t>
            </a:r>
            <a:r>
              <a:rPr lang="es-EC" dirty="0">
                <a:solidFill>
                  <a:prstClr val="black"/>
                </a:solidFill>
              </a:rPr>
              <a:t>entre Ecuador y Argentina en términos agrícolas, tecnológicos y de capacitación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6919" y="4687900"/>
            <a:ext cx="11338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>
                <a:solidFill>
                  <a:prstClr val="black"/>
                </a:solidFill>
              </a:rPr>
              <a:t>Contribuir al fortalecimiento de la cadena de valor de cárnicos, así como al desarrollo de esta industria y de sus derivados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96919" y="5551900"/>
            <a:ext cx="600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>
                <a:solidFill>
                  <a:prstClr val="black"/>
                </a:solidFill>
              </a:rPr>
              <a:t>Cooperación para el Desarrollo Tecnológico Industrial </a:t>
            </a:r>
          </a:p>
        </p:txBody>
      </p:sp>
      <p:sp>
        <p:nvSpPr>
          <p:cNvPr id="14" name="5 CuadroTexto"/>
          <p:cNvSpPr txBox="1"/>
          <p:nvPr/>
        </p:nvSpPr>
        <p:spPr>
          <a:xfrm>
            <a:off x="8552798" y="5258741"/>
            <a:ext cx="36392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Eva García Fabre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Ministra de Industrias y Productividad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egarcia@mipro.gob.ec</a:t>
            </a:r>
            <a:r>
              <a:rPr lang="es-EC" sz="1200" dirty="0" smtClean="0">
                <a:solidFill>
                  <a:prstClr val="black"/>
                </a:solidFill>
              </a:rPr>
              <a:t> </a:t>
            </a:r>
          </a:p>
          <a:p>
            <a:pPr algn="r"/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Alexandra Palacios</a:t>
            </a: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Coordinadora </a:t>
            </a:r>
            <a:r>
              <a:rPr lang="es-EC" sz="1200" dirty="0" smtClean="0">
                <a:solidFill>
                  <a:prstClr val="black"/>
                </a:solidFill>
              </a:rPr>
              <a:t>General de </a:t>
            </a:r>
            <a:r>
              <a:rPr lang="es-EC" sz="1200" dirty="0" smtClean="0">
                <a:solidFill>
                  <a:prstClr val="black"/>
                </a:solidFill>
              </a:rPr>
              <a:t>Estudios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</a:rPr>
              <a:t>Prospectivos y Macroeconómicos para la Industria</a:t>
            </a:r>
            <a:endParaRPr lang="es-EC" sz="1200" dirty="0" smtClean="0">
              <a:solidFill>
                <a:prstClr val="black"/>
              </a:solidFill>
            </a:endParaRPr>
          </a:p>
          <a:p>
            <a:pPr algn="r"/>
            <a:r>
              <a:rPr lang="es-EC" sz="1200" dirty="0" smtClean="0">
                <a:solidFill>
                  <a:prstClr val="black"/>
                </a:solidFill>
                <a:hlinkClick r:id="rId4"/>
              </a:rPr>
              <a:t>mpalacios@mipro.gob.ec</a:t>
            </a:r>
            <a:endParaRPr lang="es-EC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1309</Words>
  <Application>Microsoft Office PowerPoint</Application>
  <PresentationFormat>Panorámica</PresentationFormat>
  <Paragraphs>477</Paragraphs>
  <Slides>8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Wingdings</vt:lpstr>
      <vt:lpstr>Diseño personalizado</vt:lpstr>
      <vt:lpstr>2_Tema de Office</vt:lpstr>
      <vt:lpstr>Cifras comerciales bilaterales  Ecuador – Argentina</vt:lpstr>
      <vt:lpstr>Balanza Comercial Ecuador – Argentina    (millones de dólares FOB)</vt:lpstr>
      <vt:lpstr>Inversión Extranjera Directa de Argentina en Ecuador (millones de USD)</vt:lpstr>
      <vt:lpstr>Balanza comercial de bienes tecnológicos Ecuador – Argentina (millones de dólares FOB)</vt:lpstr>
      <vt:lpstr>Principales productos exportados de Argentina al Mundo (miles de dólares FOB)</vt:lpstr>
      <vt:lpstr>Principales destinos de exportación de Argentina Año 2017</vt:lpstr>
      <vt:lpstr>Comercio potencial Argentina – Mundo</vt:lpstr>
      <vt:lpstr>Expectativas de cooperación con Argentina</vt:lpstr>
    </vt:vector>
  </TitlesOfParts>
  <Company>MIPRO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Coordinación General de Estudios Prospectivos y Macroeconómicos para la industria</dc:creator>
  <cp:lastModifiedBy>Geovanna E. Espín Ruiz</cp:lastModifiedBy>
  <cp:revision>548</cp:revision>
  <cp:lastPrinted>2017-10-16T17:33:27Z</cp:lastPrinted>
  <dcterms:created xsi:type="dcterms:W3CDTF">2015-09-03T16:47:27Z</dcterms:created>
  <dcterms:modified xsi:type="dcterms:W3CDTF">2018-08-30T19:55:38Z</dcterms:modified>
</cp:coreProperties>
</file>