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  <p:sldMasterId id="2147483943" r:id="rId2"/>
    <p:sldMasterId id="2147483955" r:id="rId3"/>
  </p:sldMasterIdLst>
  <p:notesMasterIdLst>
    <p:notesMasterId r:id="rId20"/>
  </p:notesMasterIdLst>
  <p:handoutMasterIdLst>
    <p:handoutMasterId r:id="rId21"/>
  </p:handoutMasterIdLst>
  <p:sldIdLst>
    <p:sldId id="271" r:id="rId4"/>
    <p:sldId id="289" r:id="rId5"/>
    <p:sldId id="310" r:id="rId6"/>
    <p:sldId id="274" r:id="rId7"/>
    <p:sldId id="312" r:id="rId8"/>
    <p:sldId id="292" r:id="rId9"/>
    <p:sldId id="307" r:id="rId10"/>
    <p:sldId id="303" r:id="rId11"/>
    <p:sldId id="304" r:id="rId12"/>
    <p:sldId id="305" r:id="rId13"/>
    <p:sldId id="306" r:id="rId14"/>
    <p:sldId id="298" r:id="rId15"/>
    <p:sldId id="290" r:id="rId16"/>
    <p:sldId id="299" r:id="rId17"/>
    <p:sldId id="301" r:id="rId18"/>
    <p:sldId id="311" r:id="rId19"/>
  </p:sldIdLst>
  <p:sldSz cx="12192000" cy="6858000"/>
  <p:notesSz cx="6797675" cy="9928225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 snapToObjects="1">
      <p:cViewPr varScale="1">
        <p:scale>
          <a:sx n="67" d="100"/>
          <a:sy n="67" d="100"/>
        </p:scale>
        <p:origin x="756" y="60"/>
      </p:cViewPr>
      <p:guideLst>
        <p:guide orient="horz" pos="213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eenriquez\AppData\Local\Microsoft\Windows\Temporary%20Internet%20Files\Content.Outlook\BNGO3IEV\2018-07-25_Cifras%20comerciales_China%20(Recuperado)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eenriquez\AppData\Local\Microsoft\Windows\Temporary%20Internet%20Files\Content.Outlook\BNGO3IEV\2018-07-25_Cifras%20comerciales_China%20(Recuperado)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enriquez\Desktop\ESTEFANIA%20MIPRO\PRESENTACIONES\ECUADOR-CHINA\Balanza%20Comercial%20de%20China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enriquez\Desktop\ESTEFANIA%20MIPRO\PRESENTACIONES\ECUADOR-CHINA\destinos%20de%20x%20de%20china%202017.xlsx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Desktop\ESTEFANIA%20MIPRO\PRESENTACIONES\ECUADOR-CHINA\M%20de%20china%20por%20pa&#237;ses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6774627353482353E-2"/>
          <c:y val="0"/>
          <c:w val="0.96229634109039408"/>
          <c:h val="0.70179174409777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'Balanza comercial China'!$B$2:$D$2</c:f>
              <c:strCache>
                <c:ptCount val="1"/>
                <c:pt idx="0">
                  <c:v>Exportaciones</c:v>
                </c:pt>
              </c:strCache>
            </c:strRef>
          </c:tx>
          <c:spPr>
            <a:gradFill rotWithShape="1">
              <a:gsLst>
                <a:gs pos="0">
                  <a:srgbClr val="9BBB59">
                    <a:satMod val="103000"/>
                    <a:lumMod val="102000"/>
                    <a:tint val="94000"/>
                  </a:srgbClr>
                </a:gs>
                <a:gs pos="50000">
                  <a:srgbClr val="9BBB59">
                    <a:satMod val="110000"/>
                    <a:lumMod val="100000"/>
                    <a:shade val="100000"/>
                  </a:srgbClr>
                </a:gs>
                <a:gs pos="100000">
                  <a:srgbClr val="9BBB5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  <a:miter lim="800000"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Lbls>
            <c:dLbl>
              <c:idx val="2"/>
              <c:layout>
                <c:manualLayout>
                  <c:x val="-6.1504665637391771E-3"/>
                  <c:y val="8.8175094909727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1504665637391771E-3"/>
                  <c:y val="8.81750949097282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China'!$A$4:$A$10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2017 
ene-may</c:v>
                </c:pt>
                <c:pt idx="4">
                  <c:v>2018 
ene-may</c:v>
                </c:pt>
              </c:strCache>
              <c:extLst/>
            </c:strRef>
          </c:cat>
          <c:val>
            <c:numRef>
              <c:f>'Balanza comercial China'!$K$4:$K$10</c:f>
              <c:numCache>
                <c:formatCode>##,##0.0,</c:formatCode>
                <c:ptCount val="5"/>
                <c:pt idx="0">
                  <c:v>722966.00898699998</c:v>
                </c:pt>
                <c:pt idx="1">
                  <c:v>656382.01734400005</c:v>
                </c:pt>
                <c:pt idx="2">
                  <c:v>771887.58878899994</c:v>
                </c:pt>
                <c:pt idx="3">
                  <c:v>283040.05301500001</c:v>
                </c:pt>
                <c:pt idx="4">
                  <c:v>650507.42801499995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CF-401D-9732-2A2A012D0342}"/>
            </c:ext>
          </c:extLst>
        </c:ser>
        <c:ser>
          <c:idx val="1"/>
          <c:order val="1"/>
          <c:tx>
            <c:strRef>
              <c:f>'Balanza comercial China'!$E$2:$G$2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Lbls>
            <c:dLbl>
              <c:idx val="2"/>
              <c:layout>
                <c:manualLayout>
                  <c:x val="9.2256998456087709E-3"/>
                  <c:y val="2.6452528472918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6.1504665637391771E-3"/>
                  <c:y val="4.40875474548640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6.1504665637391771E-3"/>
                  <c:y val="4.40875474548640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China'!$A$4:$A$10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2017 
ene-may</c:v>
                </c:pt>
                <c:pt idx="4">
                  <c:v>2018 
ene-may</c:v>
                </c:pt>
              </c:strCache>
              <c:extLst/>
            </c:strRef>
          </c:cat>
          <c:val>
            <c:numRef>
              <c:f>'Balanza comercial China'!$N$4:$N$10</c:f>
              <c:numCache>
                <c:formatCode>##,##0.0,</c:formatCode>
                <c:ptCount val="5"/>
                <c:pt idx="0">
                  <c:v>3086978.0224140002</c:v>
                </c:pt>
                <c:pt idx="1">
                  <c:v>2415772.7446030001</c:v>
                </c:pt>
                <c:pt idx="2">
                  <c:v>2873979.7766999998</c:v>
                </c:pt>
                <c:pt idx="3">
                  <c:v>973809.060604</c:v>
                </c:pt>
                <c:pt idx="4">
                  <c:v>1314372.7187020001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CF-401D-9732-2A2A012D0342}"/>
            </c:ext>
          </c:extLst>
        </c:ser>
        <c:ser>
          <c:idx val="2"/>
          <c:order val="2"/>
          <c:tx>
            <c:strRef>
              <c:f>'Balanza comercial China'!$O$2:$Q$2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1.8414296573584033E-3"/>
                  <c:y val="1.3889063867016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ECF-401D-9732-2A2A012D0342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s-ES" sz="16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China'!$A$4:$A$10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2017 
ene-may</c:v>
                </c:pt>
                <c:pt idx="4">
                  <c:v>2018 
ene-may</c:v>
                </c:pt>
              </c:strCache>
              <c:extLst/>
            </c:strRef>
          </c:cat>
          <c:val>
            <c:numRef>
              <c:f>'Balanza comercial China'!$Q$4:$Q$10</c:f>
              <c:numCache>
                <c:formatCode>##,##0.0,</c:formatCode>
                <c:ptCount val="5"/>
                <c:pt idx="0">
                  <c:v>-2364012.0134270005</c:v>
                </c:pt>
                <c:pt idx="1">
                  <c:v>-1759390.7272590001</c:v>
                </c:pt>
                <c:pt idx="2">
                  <c:v>-2102092.1879110001</c:v>
                </c:pt>
                <c:pt idx="3">
                  <c:v>-690769.00758900004</c:v>
                </c:pt>
                <c:pt idx="4">
                  <c:v>-663865.29068700015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ECF-401D-9732-2A2A012D0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884048"/>
        <c:axId val="324884608"/>
      </c:barChart>
      <c:catAx>
        <c:axId val="32488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24884608"/>
        <c:crosses val="autoZero"/>
        <c:auto val="1"/>
        <c:lblAlgn val="ctr"/>
        <c:lblOffset val="100"/>
        <c:noMultiLvlLbl val="0"/>
      </c:catAx>
      <c:valAx>
        <c:axId val="324884608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324884048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938903863432185E-3"/>
                <c:y val="0.1064814814814815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lang="es-ES" sz="14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 FOB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881846736371071"/>
          <c:y val="0.90887314085739257"/>
          <c:w val="0.5823630652725782"/>
          <c:h val="9.11268591426072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6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>
              <a:lumMod val="85000"/>
              <a:lumOff val="15000"/>
            </a:schemeClr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819765666546578"/>
          <c:h val="0.730006333653616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'Intensidad tecnologica (2)'!$A$3:$A$6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 (2)'!$C$2:$H$2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 
ene-may</c:v>
                </c:pt>
              </c:strCache>
              <c:extLst/>
            </c:strRef>
          </c:cat>
          <c:val>
            <c:numRef>
              <c:f>'Intensidad tecnologica (2)'!$C$6:$H$6</c:f>
              <c:numCache>
                <c:formatCode>##,##0.0,</c:formatCode>
                <c:ptCount val="4"/>
                <c:pt idx="0">
                  <c:v>15947.15854</c:v>
                </c:pt>
                <c:pt idx="1">
                  <c:v>5395.2340000000004</c:v>
                </c:pt>
                <c:pt idx="2">
                  <c:v>4992.0114800000001</c:v>
                </c:pt>
                <c:pt idx="3">
                  <c:v>1831.8549499999999</c:v>
                </c:pt>
              </c:numCache>
              <c:extLst/>
            </c:numRef>
          </c:val>
        </c:ser>
        <c:ser>
          <c:idx val="1"/>
          <c:order val="1"/>
          <c:tx>
            <c:strRef>
              <c:f>'Intensidad tecnologica (2)'!$A$7:$A$10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 (2)'!$C$2:$H$2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 
ene-may</c:v>
                </c:pt>
              </c:strCache>
              <c:extLst/>
            </c:strRef>
          </c:cat>
          <c:val>
            <c:numRef>
              <c:f>'Intensidad tecnologica (2)'!$C$10:$H$10</c:f>
              <c:numCache>
                <c:formatCode>##,##0.0,</c:formatCode>
                <c:ptCount val="4"/>
                <c:pt idx="0">
                  <c:v>2740137.9946889998</c:v>
                </c:pt>
                <c:pt idx="1">
                  <c:v>2083464.5459739999</c:v>
                </c:pt>
                <c:pt idx="2">
                  <c:v>2538275.5938649997</c:v>
                </c:pt>
                <c:pt idx="3">
                  <c:v>1162408.0180009999</c:v>
                </c:pt>
              </c:numCache>
              <c:extLst/>
            </c:numRef>
          </c:val>
        </c:ser>
        <c:ser>
          <c:idx val="2"/>
          <c:order val="2"/>
          <c:tx>
            <c:strRef>
              <c:f>'Intensidad tecnologica (2)'!$B$14</c:f>
              <c:strCache>
                <c:ptCount val="1"/>
                <c:pt idx="0">
                  <c:v>Balanza comercial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 (2)'!$C$2:$H$2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 
ene-may</c:v>
                </c:pt>
              </c:strCache>
              <c:extLst/>
            </c:strRef>
          </c:cat>
          <c:val>
            <c:numRef>
              <c:f>'Intensidad tecnologica (2)'!$C$14:$H$14</c:f>
              <c:numCache>
                <c:formatCode>#,##0.0,</c:formatCode>
                <c:ptCount val="4"/>
                <c:pt idx="0">
                  <c:v>-2724190.8361489996</c:v>
                </c:pt>
                <c:pt idx="1">
                  <c:v>-2078069.311974</c:v>
                </c:pt>
                <c:pt idx="2">
                  <c:v>-2533283.5823849998</c:v>
                </c:pt>
                <c:pt idx="3">
                  <c:v>-1160576.1630509999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284697952"/>
        <c:axId val="284698512"/>
      </c:barChart>
      <c:catAx>
        <c:axId val="284697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EC"/>
          </a:p>
        </c:txPr>
        <c:crossAx val="284698512"/>
        <c:crosses val="autoZero"/>
        <c:auto val="1"/>
        <c:lblAlgn val="ctr"/>
        <c:lblOffset val="100"/>
        <c:noMultiLvlLbl val="0"/>
      </c:catAx>
      <c:valAx>
        <c:axId val="284698512"/>
        <c:scaling>
          <c:orientation val="minMax"/>
        </c:scaling>
        <c:delete val="1"/>
        <c:axPos val="l"/>
        <c:numFmt formatCode="##,##0.0," sourceLinked="1"/>
        <c:majorTickMark val="none"/>
        <c:minorTickMark val="none"/>
        <c:tickLblPos val="nextTo"/>
        <c:crossAx val="28469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85534109121337"/>
          <c:y val="0.92187445319335171"/>
          <c:w val="0.571569367988293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EC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0555555555555575E-2"/>
          <c:y val="3.930337096037958E-4"/>
          <c:w val="0.96050131233595804"/>
          <c:h val="0.7844176944748699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'Trade_Map_-_Lista_de_los_produc'!$M$13:$Q$13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'Trade_Map_-_Lista_de_los_produc'!$T$14:$V$14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'Trade_Map_-_Lista_de_los_produc'!$O$15:$Q$15</c:f>
              <c:numCache>
                <c:formatCode>#,##0</c:formatCode>
                <c:ptCount val="3"/>
                <c:pt idx="0">
                  <c:v>2273468.2239999999</c:v>
                </c:pt>
                <c:pt idx="1">
                  <c:v>2097637.1719999998</c:v>
                </c:pt>
                <c:pt idx="2">
                  <c:v>2271796.142</c:v>
                </c:pt>
              </c:numCache>
            </c:numRef>
          </c:val>
        </c:ser>
        <c:ser>
          <c:idx val="0"/>
          <c:order val="1"/>
          <c:tx>
            <c:strRef>
              <c:f>'Trade_Map_-_Lista_de_los_produc'!$H$13:$L$13</c:f>
              <c:strCache>
                <c:ptCount val="1"/>
                <c:pt idx="0">
                  <c:v>Importaciones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'Trade_Map_-_Lista_de_los_produc'!$T$14:$V$14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'Trade_Map_-_Lista_de_los_produc'!$J$15:$L$15</c:f>
              <c:numCache>
                <c:formatCode>#,##0</c:formatCode>
                <c:ptCount val="3"/>
                <c:pt idx="0">
                  <c:v>1679564.325</c:v>
                </c:pt>
                <c:pt idx="1">
                  <c:v>1587920.6880000001</c:v>
                </c:pt>
                <c:pt idx="2">
                  <c:v>1840957.06</c:v>
                </c:pt>
              </c:numCache>
            </c:numRef>
          </c:val>
        </c:ser>
        <c:ser>
          <c:idx val="2"/>
          <c:order val="2"/>
          <c:tx>
            <c:strRef>
              <c:f>'Trade_Map_-_Lista_de_los_produc'!$R$13:$V$13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'Trade_Map_-_Lista_de_los_produc'!$T$14:$V$14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'Trade_Map_-_Lista_de_los_produc'!$T$15:$V$15</c:f>
              <c:numCache>
                <c:formatCode>#,##0</c:formatCode>
                <c:ptCount val="3"/>
                <c:pt idx="0">
                  <c:v>593903.89899999998</c:v>
                </c:pt>
                <c:pt idx="1">
                  <c:v>509716.48399999976</c:v>
                </c:pt>
                <c:pt idx="2">
                  <c:v>430839.08199999994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008080"/>
        <c:axId val="334008640"/>
      </c:barChart>
      <c:catAx>
        <c:axId val="334008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s-ES"/>
            </a:pPr>
            <a:endParaRPr lang="es-EC"/>
          </a:p>
        </c:txPr>
        <c:crossAx val="334008640"/>
        <c:crosses val="autoZero"/>
        <c:auto val="1"/>
        <c:lblAlgn val="ctr"/>
        <c:lblOffset val="100"/>
        <c:noMultiLvlLbl val="0"/>
      </c:catAx>
      <c:valAx>
        <c:axId val="33400864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34008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8.8973552785068563E-2"/>
          <c:y val="0.90043586690838917"/>
          <c:w val="0.79783202099737538"/>
          <c:h val="9.8373797025371745E-2"/>
        </c:manualLayout>
      </c:layout>
      <c:overlay val="0"/>
      <c:txPr>
        <a:bodyPr/>
        <a:lstStyle/>
        <a:p>
          <a:pPr>
            <a:defRPr lang="es-ES"/>
          </a:pPr>
          <a:endParaRPr lang="es-EC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s-EC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111201812674992E-2"/>
          <c:y val="0.16363767585271213"/>
          <c:w val="0.97577759637465011"/>
          <c:h val="0.5173353212502661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'Trade_Map_-_Lista_de_los_mercad'!$A$17:$A$36</c:f>
              <c:strCache>
                <c:ptCount val="20"/>
                <c:pt idx="0">
                  <c:v>Estados Unidos</c:v>
                </c:pt>
                <c:pt idx="1">
                  <c:v>Hong Kong, China</c:v>
                </c:pt>
                <c:pt idx="2">
                  <c:v>Japón</c:v>
                </c:pt>
                <c:pt idx="3">
                  <c:v>Corea</c:v>
                </c:pt>
                <c:pt idx="4">
                  <c:v>Viet Nam</c:v>
                </c:pt>
                <c:pt idx="5">
                  <c:v>Alemania</c:v>
                </c:pt>
                <c:pt idx="6">
                  <c:v>India</c:v>
                </c:pt>
                <c:pt idx="7">
                  <c:v>Países Bajos</c:v>
                </c:pt>
                <c:pt idx="8">
                  <c:v>Reino Unido</c:v>
                </c:pt>
                <c:pt idx="9">
                  <c:v>Singapur</c:v>
                </c:pt>
                <c:pt idx="10">
                  <c:v>Taipei Chino</c:v>
                </c:pt>
                <c:pt idx="11">
                  <c:v>Rusia</c:v>
                </c:pt>
                <c:pt idx="12">
                  <c:v>Malasia</c:v>
                </c:pt>
                <c:pt idx="13">
                  <c:v>Australia</c:v>
                </c:pt>
                <c:pt idx="14">
                  <c:v>Tailandia</c:v>
                </c:pt>
                <c:pt idx="15">
                  <c:v>México</c:v>
                </c:pt>
                <c:pt idx="16">
                  <c:v>Indonesia</c:v>
                </c:pt>
                <c:pt idx="17">
                  <c:v>Filipinas</c:v>
                </c:pt>
                <c:pt idx="18">
                  <c:v>Canadá</c:v>
                </c:pt>
                <c:pt idx="19">
                  <c:v>Italia</c:v>
                </c:pt>
              </c:strCache>
            </c:strRef>
          </c:cat>
          <c:val>
            <c:numRef>
              <c:f>'Trade_Map_-_Lista_de_los_mercad'!$G$17:$G$36</c:f>
              <c:numCache>
                <c:formatCode>#,##0</c:formatCode>
                <c:ptCount val="20"/>
                <c:pt idx="0">
                  <c:v>431664.27299999999</c:v>
                </c:pt>
                <c:pt idx="1">
                  <c:v>280975.08100000001</c:v>
                </c:pt>
                <c:pt idx="2">
                  <c:v>137368.622</c:v>
                </c:pt>
                <c:pt idx="3">
                  <c:v>102834.41299999999</c:v>
                </c:pt>
                <c:pt idx="4">
                  <c:v>72117.144</c:v>
                </c:pt>
                <c:pt idx="5">
                  <c:v>71224.289000000004</c:v>
                </c:pt>
                <c:pt idx="6">
                  <c:v>67925.121000000014</c:v>
                </c:pt>
                <c:pt idx="7">
                  <c:v>67325.06</c:v>
                </c:pt>
                <c:pt idx="8">
                  <c:v>57039.880000000005</c:v>
                </c:pt>
                <c:pt idx="9">
                  <c:v>45668.183000000005</c:v>
                </c:pt>
                <c:pt idx="10">
                  <c:v>43934.719999999994</c:v>
                </c:pt>
                <c:pt idx="11">
                  <c:v>43149.782999999996</c:v>
                </c:pt>
                <c:pt idx="12">
                  <c:v>41999.159999999996</c:v>
                </c:pt>
                <c:pt idx="13">
                  <c:v>41582.543000000005</c:v>
                </c:pt>
                <c:pt idx="14">
                  <c:v>38780.758000000002</c:v>
                </c:pt>
                <c:pt idx="15">
                  <c:v>35954.952000000005</c:v>
                </c:pt>
                <c:pt idx="16">
                  <c:v>34805.909</c:v>
                </c:pt>
                <c:pt idx="17">
                  <c:v>32117.391</c:v>
                </c:pt>
                <c:pt idx="18">
                  <c:v>31570.057000000001</c:v>
                </c:pt>
                <c:pt idx="19">
                  <c:v>29234.030999999995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axId val="334010880"/>
        <c:axId val="334011440"/>
      </c:barChart>
      <c:catAx>
        <c:axId val="334010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lang="es-ES"/>
            </a:pPr>
            <a:endParaRPr lang="es-EC"/>
          </a:p>
        </c:txPr>
        <c:crossAx val="334011440"/>
        <c:crosses val="autoZero"/>
        <c:auto val="1"/>
        <c:lblAlgn val="ctr"/>
        <c:lblOffset val="100"/>
        <c:noMultiLvlLbl val="0"/>
      </c:catAx>
      <c:valAx>
        <c:axId val="334011440"/>
        <c:scaling>
          <c:orientation val="minMax"/>
          <c:max val="435000"/>
        </c:scaling>
        <c:delete val="1"/>
        <c:axPos val="l"/>
        <c:numFmt formatCode="#,##0" sourceLinked="1"/>
        <c:majorTickMark val="out"/>
        <c:minorTickMark val="none"/>
        <c:tickLblPos val="nextTo"/>
        <c:crossAx val="334010880"/>
        <c:crosses val="autoZero"/>
        <c:crossBetween val="between"/>
        <c:majorUnit val="25000"/>
        <c:minorUnit val="20000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s-EC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8296263078874928E-2"/>
          <c:y val="0.1193184724062321"/>
          <c:w val="0.96920196166008898"/>
          <c:h val="0.5440554941653601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'Trade_Map_-_Lista_de_los_mercad'!$A$17:$A$36</c:f>
              <c:strCache>
                <c:ptCount val="20"/>
                <c:pt idx="0">
                  <c:v>Corea</c:v>
                </c:pt>
                <c:pt idx="1">
                  <c:v>Japón</c:v>
                </c:pt>
                <c:pt idx="2">
                  <c:v>Estados Unidos </c:v>
                </c:pt>
                <c:pt idx="3">
                  <c:v>Taipei Chino</c:v>
                </c:pt>
                <c:pt idx="4">
                  <c:v>China *</c:v>
                </c:pt>
                <c:pt idx="5">
                  <c:v>Alemania</c:v>
                </c:pt>
                <c:pt idx="6">
                  <c:v>Australia</c:v>
                </c:pt>
                <c:pt idx="7">
                  <c:v>Brasil</c:v>
                </c:pt>
                <c:pt idx="8">
                  <c:v>Malasia</c:v>
                </c:pt>
                <c:pt idx="9">
                  <c:v>Viet Nam</c:v>
                </c:pt>
                <c:pt idx="10">
                  <c:v>Tailandia</c:v>
                </c:pt>
                <c:pt idx="11">
                  <c:v>Rusia</c:v>
                </c:pt>
                <c:pt idx="12">
                  <c:v>Singapur</c:v>
                </c:pt>
                <c:pt idx="13">
                  <c:v>Suiza</c:v>
                </c:pt>
                <c:pt idx="14">
                  <c:v>Arabia Saudita</c:v>
                </c:pt>
                <c:pt idx="15">
                  <c:v>Indonesia</c:v>
                </c:pt>
                <c:pt idx="16">
                  <c:v>Francia</c:v>
                </c:pt>
                <c:pt idx="17">
                  <c:v>Sudafrica</c:v>
                </c:pt>
                <c:pt idx="18">
                  <c:v>Reino Unido</c:v>
                </c:pt>
                <c:pt idx="19">
                  <c:v>Chile</c:v>
                </c:pt>
              </c:strCache>
            </c:strRef>
          </c:cat>
          <c:val>
            <c:numRef>
              <c:f>'Trade_Map_-_Lista_de_los_mercad'!$G$17:$G$36</c:f>
              <c:numCache>
                <c:formatCode>#,##0</c:formatCode>
                <c:ptCount val="20"/>
                <c:pt idx="0">
                  <c:v>177523.90400000001</c:v>
                </c:pt>
                <c:pt idx="1">
                  <c:v>165494.647</c:v>
                </c:pt>
                <c:pt idx="2">
                  <c:v>154839.68400000001</c:v>
                </c:pt>
                <c:pt idx="3">
                  <c:v>154796.76999999999</c:v>
                </c:pt>
                <c:pt idx="4">
                  <c:v>132604.64499999999</c:v>
                </c:pt>
                <c:pt idx="5">
                  <c:v>96932.837</c:v>
                </c:pt>
                <c:pt idx="6">
                  <c:v>94632.691999999995</c:v>
                </c:pt>
                <c:pt idx="7">
                  <c:v>58476.877999999997</c:v>
                </c:pt>
                <c:pt idx="8">
                  <c:v>53961.161999999997</c:v>
                </c:pt>
                <c:pt idx="9">
                  <c:v>50374.165999999997</c:v>
                </c:pt>
                <c:pt idx="10">
                  <c:v>41805.85</c:v>
                </c:pt>
                <c:pt idx="11">
                  <c:v>41351.921000000002</c:v>
                </c:pt>
                <c:pt idx="12">
                  <c:v>34133.663</c:v>
                </c:pt>
                <c:pt idx="13">
                  <c:v>33014.622000000003</c:v>
                </c:pt>
                <c:pt idx="14">
                  <c:v>31751.562999999998</c:v>
                </c:pt>
                <c:pt idx="15">
                  <c:v>28517.171999999999</c:v>
                </c:pt>
                <c:pt idx="16">
                  <c:v>27079.913</c:v>
                </c:pt>
                <c:pt idx="17">
                  <c:v>24833.902999999998</c:v>
                </c:pt>
                <c:pt idx="18">
                  <c:v>22302.350999999999</c:v>
                </c:pt>
                <c:pt idx="19">
                  <c:v>20891.275000000001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axId val="334013680"/>
        <c:axId val="333248656"/>
      </c:barChart>
      <c:catAx>
        <c:axId val="33401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C"/>
          </a:p>
        </c:txPr>
        <c:crossAx val="333248656"/>
        <c:crosses val="autoZero"/>
        <c:auto val="1"/>
        <c:lblAlgn val="ctr"/>
        <c:lblOffset val="100"/>
        <c:noMultiLvlLbl val="0"/>
      </c:catAx>
      <c:valAx>
        <c:axId val="333248656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34013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s-EC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1FF85-486C-4BA3-BB5F-022F171C39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s-MX"/>
        </a:p>
      </dgm:t>
    </dgm:pt>
    <dgm:pt modelId="{ABBEB83B-DB30-46C5-899F-1B91139F5088}" type="pres">
      <dgm:prSet presAssocID="{9481FF85-486C-4BA3-BB5F-022F171C39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</dgm:ptLst>
  <dgm:cxnLst>
    <dgm:cxn modelId="{FD04611A-E0D9-474F-A9E8-BA3337F43B50}" type="presOf" srcId="{9481FF85-486C-4BA3-BB5F-022F171C39EC}" destId="{ABBEB83B-DB30-46C5-899F-1B91139F5088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FE81A0-7800-4C67-9866-32247BF7B8FC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87B8D2E-BCB1-466E-A521-B30CBD3B2042}">
      <dgm:prSet/>
      <dgm:spPr/>
      <dgm:t>
        <a:bodyPr/>
        <a:lstStyle/>
        <a:p>
          <a:pPr algn="just"/>
          <a:r>
            <a:rPr lang="es-MX" dirty="0" smtClean="0"/>
            <a:t>“China reduce los aranceles en 187 productos, entre ellos el Camarón.  El camarón ecuatoriano ingresó a China con un arancel del 5% e IVA del 11% hasta 30 de noviembre del 2017. Desde el primero de diciembre la partida 0306.17.19 disminuye su arancel de 5% a 2%”.*</a:t>
          </a:r>
          <a:endParaRPr lang="es-MX" dirty="0"/>
        </a:p>
      </dgm:t>
    </dgm:pt>
    <dgm:pt modelId="{784582AB-BF46-4D7A-ACC4-919D718EDD86}" type="parTrans" cxnId="{999FA5EB-916E-45DE-A9E2-10C3551AE2B7}">
      <dgm:prSet/>
      <dgm:spPr/>
      <dgm:t>
        <a:bodyPr/>
        <a:lstStyle/>
        <a:p>
          <a:endParaRPr lang="es-MX"/>
        </a:p>
      </dgm:t>
    </dgm:pt>
    <dgm:pt modelId="{572F62FC-F01A-4A25-90D0-78DC57BB5933}" type="sibTrans" cxnId="{999FA5EB-916E-45DE-A9E2-10C3551AE2B7}">
      <dgm:prSet/>
      <dgm:spPr/>
      <dgm:t>
        <a:bodyPr/>
        <a:lstStyle/>
        <a:p>
          <a:endParaRPr lang="es-MX"/>
        </a:p>
      </dgm:t>
    </dgm:pt>
    <dgm:pt modelId="{DE154F29-E363-43D2-94BC-90A873E5B229}" type="pres">
      <dgm:prSet presAssocID="{DAFE81A0-7800-4C67-9866-32247BF7B8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21EC14C-7525-4902-8751-FF2E332AA618}" type="pres">
      <dgm:prSet presAssocID="{C87B8D2E-BCB1-466E-A521-B30CBD3B2042}" presName="node" presStyleLbl="node1" presStyleIdx="0" presStyleCnt="1" custScaleX="321507" custLinFactNeighborX="-4589" custLinFactNeighborY="-7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99FA5EB-916E-45DE-A9E2-10C3551AE2B7}" srcId="{DAFE81A0-7800-4C67-9866-32247BF7B8FC}" destId="{C87B8D2E-BCB1-466E-A521-B30CBD3B2042}" srcOrd="0" destOrd="0" parTransId="{784582AB-BF46-4D7A-ACC4-919D718EDD86}" sibTransId="{572F62FC-F01A-4A25-90D0-78DC57BB5933}"/>
    <dgm:cxn modelId="{BE9C414B-7677-4A57-B1A5-9EE795ABBA8E}" type="presOf" srcId="{C87B8D2E-BCB1-466E-A521-B30CBD3B2042}" destId="{E21EC14C-7525-4902-8751-FF2E332AA618}" srcOrd="0" destOrd="0" presId="urn:microsoft.com/office/officeart/2005/8/layout/default#1"/>
    <dgm:cxn modelId="{64615C46-40C0-45DE-BB20-1665438819BF}" type="presOf" srcId="{DAFE81A0-7800-4C67-9866-32247BF7B8FC}" destId="{DE154F29-E363-43D2-94BC-90A873E5B229}" srcOrd="0" destOrd="0" presId="urn:microsoft.com/office/officeart/2005/8/layout/default#1"/>
    <dgm:cxn modelId="{DB60AD28-8971-49CD-BC2F-21AAE3079A9A}" type="presParOf" srcId="{DE154F29-E363-43D2-94BC-90A873E5B229}" destId="{E21EC14C-7525-4902-8751-FF2E332AA618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F60F68-E45A-435C-81EE-6105E899E406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E6D4B5B-63CA-4E13-AE18-DCE8CD00CBEF}">
      <dgm:prSet custT="1"/>
      <dgm:spPr/>
      <dgm:t>
        <a:bodyPr/>
        <a:lstStyle/>
        <a:p>
          <a:pPr algn="ctr"/>
          <a:r>
            <a:rPr lang="es-MX" sz="1600" b="1" dirty="0" smtClean="0"/>
            <a:t>ENE - DIC 2017 </a:t>
          </a:r>
        </a:p>
        <a:p>
          <a:pPr algn="ctr"/>
          <a:r>
            <a:rPr lang="es-MX" sz="1600" b="1" dirty="0" smtClean="0"/>
            <a:t> 15.787 ecuatorianos salieron a China</a:t>
          </a:r>
          <a:endParaRPr lang="es-MX" sz="1600" b="1" dirty="0"/>
        </a:p>
      </dgm:t>
    </dgm:pt>
    <dgm:pt modelId="{D03039DC-875F-497C-9931-0833FDDD8BB1}" type="parTrans" cxnId="{91EC9618-6EB5-4B37-944E-D7CD9455B90A}">
      <dgm:prSet/>
      <dgm:spPr/>
      <dgm:t>
        <a:bodyPr/>
        <a:lstStyle/>
        <a:p>
          <a:endParaRPr lang="es-MX"/>
        </a:p>
      </dgm:t>
    </dgm:pt>
    <dgm:pt modelId="{CD7C25F6-CD00-453F-9C29-ABCA0FF513C6}" type="sibTrans" cxnId="{91EC9618-6EB5-4B37-944E-D7CD9455B90A}">
      <dgm:prSet/>
      <dgm:spPr/>
      <dgm:t>
        <a:bodyPr/>
        <a:lstStyle/>
        <a:p>
          <a:endParaRPr lang="es-MX"/>
        </a:p>
      </dgm:t>
    </dgm:pt>
    <dgm:pt modelId="{0B7A9D66-1776-4E3E-BDDF-6482CE1D7633}">
      <dgm:prSet custT="1"/>
      <dgm:spPr/>
      <dgm:t>
        <a:bodyPr/>
        <a:lstStyle/>
        <a:p>
          <a:pPr algn="ctr"/>
          <a:r>
            <a:rPr lang="es-MX" sz="1600" b="1" dirty="0" smtClean="0"/>
            <a:t>ENE - DIC 2017</a:t>
          </a:r>
        </a:p>
        <a:p>
          <a:pPr algn="ctr"/>
          <a:r>
            <a:rPr lang="es-MX" sz="1600" b="1" dirty="0" smtClean="0"/>
            <a:t>17.664 miles de chinos llegaron a Ecuador</a:t>
          </a:r>
        </a:p>
        <a:p>
          <a:pPr algn="ctr"/>
          <a:r>
            <a:rPr lang="es-MX" sz="1600" b="1" dirty="0" smtClean="0"/>
            <a:t> </a:t>
          </a:r>
        </a:p>
      </dgm:t>
    </dgm:pt>
    <dgm:pt modelId="{4C10F2F7-8120-4DB0-B875-375E748CFDC7}" type="parTrans" cxnId="{ED2C7C38-ADB0-4D55-B3F3-FB5799E9C4DC}">
      <dgm:prSet/>
      <dgm:spPr/>
      <dgm:t>
        <a:bodyPr/>
        <a:lstStyle/>
        <a:p>
          <a:endParaRPr lang="es-MX"/>
        </a:p>
      </dgm:t>
    </dgm:pt>
    <dgm:pt modelId="{D4F3D5A5-C0DD-4E7D-BC53-9F86039EE471}" type="sibTrans" cxnId="{ED2C7C38-ADB0-4D55-B3F3-FB5799E9C4DC}">
      <dgm:prSet/>
      <dgm:spPr/>
      <dgm:t>
        <a:bodyPr/>
        <a:lstStyle/>
        <a:p>
          <a:endParaRPr lang="es-MX"/>
        </a:p>
      </dgm:t>
    </dgm:pt>
    <dgm:pt modelId="{3FB3196F-B026-4A20-B9A0-38731A612D13}">
      <dgm:prSet custT="1"/>
      <dgm:spPr/>
      <dgm:t>
        <a:bodyPr/>
        <a:lstStyle/>
        <a:p>
          <a:endParaRPr lang="es-MX" sz="1600" dirty="0" smtClean="0">
            <a:solidFill>
              <a:schemeClr val="bg1"/>
            </a:solidFill>
          </a:endParaRPr>
        </a:p>
      </dgm:t>
    </dgm:pt>
    <dgm:pt modelId="{EE80C39C-27C7-4671-9EB6-FF52654E8D6F}" type="parTrans" cxnId="{C60E9B4D-D513-4847-B980-E85F7A2DB9CE}">
      <dgm:prSet/>
      <dgm:spPr/>
      <dgm:t>
        <a:bodyPr/>
        <a:lstStyle/>
        <a:p>
          <a:endParaRPr lang="es-MX"/>
        </a:p>
      </dgm:t>
    </dgm:pt>
    <dgm:pt modelId="{9F89F253-65C7-4FA6-8B23-20A786310870}" type="sibTrans" cxnId="{C60E9B4D-D513-4847-B980-E85F7A2DB9CE}">
      <dgm:prSet/>
      <dgm:spPr/>
      <dgm:t>
        <a:bodyPr/>
        <a:lstStyle/>
        <a:p>
          <a:endParaRPr lang="es-MX"/>
        </a:p>
      </dgm:t>
    </dgm:pt>
    <dgm:pt modelId="{19F408D4-9477-4D87-8BDC-98444CADA78C}">
      <dgm:prSet/>
      <dgm:spPr/>
      <dgm:t>
        <a:bodyPr/>
        <a:lstStyle/>
        <a:p>
          <a:endParaRPr lang="es-MX"/>
        </a:p>
      </dgm:t>
    </dgm:pt>
    <dgm:pt modelId="{313DE843-6707-4C53-B83A-B0EB7F0375B3}" type="parTrans" cxnId="{84C8B841-991C-4BFD-8BF1-40AFB95EF10B}">
      <dgm:prSet/>
      <dgm:spPr/>
      <dgm:t>
        <a:bodyPr/>
        <a:lstStyle/>
        <a:p>
          <a:endParaRPr lang="es-MX"/>
        </a:p>
      </dgm:t>
    </dgm:pt>
    <dgm:pt modelId="{A5FAC2FE-8CCE-42CE-B86F-D2A45472CF5F}" type="sibTrans" cxnId="{84C8B841-991C-4BFD-8BF1-40AFB95EF10B}">
      <dgm:prSet/>
      <dgm:spPr/>
      <dgm:t>
        <a:bodyPr/>
        <a:lstStyle/>
        <a:p>
          <a:endParaRPr lang="es-MX"/>
        </a:p>
      </dgm:t>
    </dgm:pt>
    <dgm:pt modelId="{6D9DE3B0-3F33-46A9-A69B-E08A55EC1B14}">
      <dgm:prSet/>
      <dgm:spPr/>
      <dgm:t>
        <a:bodyPr/>
        <a:lstStyle/>
        <a:p>
          <a:endParaRPr lang="es-MX"/>
        </a:p>
      </dgm:t>
    </dgm:pt>
    <dgm:pt modelId="{E1B37A70-A7CE-40F1-80CB-5A8D1D2DED33}" type="parTrans" cxnId="{D1ACC041-60FA-4C7B-AC7B-41E9C21A65A0}">
      <dgm:prSet/>
      <dgm:spPr/>
      <dgm:t>
        <a:bodyPr/>
        <a:lstStyle/>
        <a:p>
          <a:endParaRPr lang="es-MX"/>
        </a:p>
      </dgm:t>
    </dgm:pt>
    <dgm:pt modelId="{DBF03C97-1D4A-4D16-AB4E-D411EE3387F3}" type="sibTrans" cxnId="{D1ACC041-60FA-4C7B-AC7B-41E9C21A65A0}">
      <dgm:prSet/>
      <dgm:spPr/>
      <dgm:t>
        <a:bodyPr/>
        <a:lstStyle/>
        <a:p>
          <a:endParaRPr lang="es-MX"/>
        </a:p>
      </dgm:t>
    </dgm:pt>
    <dgm:pt modelId="{584A7744-B076-4177-B4D8-5873F595F95D}" type="pres">
      <dgm:prSet presAssocID="{15F60F68-E45A-435C-81EE-6105E899E40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111962-8B1D-492D-8342-F4ADB1136958}" type="pres">
      <dgm:prSet presAssocID="{15F60F68-E45A-435C-81EE-6105E899E406}" presName="ribbon" presStyleLbl="node1" presStyleIdx="0" presStyleCnt="1" custScaleX="118345" custLinFactNeighborX="-340"/>
      <dgm:spPr/>
    </dgm:pt>
    <dgm:pt modelId="{6A8D4FD8-8963-4E9B-A495-F9A35CAAA2B6}" type="pres">
      <dgm:prSet presAssocID="{15F60F68-E45A-435C-81EE-6105E899E406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24CAC00-48DE-48B5-88FA-AAD04DE81135}" type="pres">
      <dgm:prSet presAssocID="{15F60F68-E45A-435C-81EE-6105E899E406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1ACC041-60FA-4C7B-AC7B-41E9C21A65A0}" srcId="{15F60F68-E45A-435C-81EE-6105E899E406}" destId="{6D9DE3B0-3F33-46A9-A69B-E08A55EC1B14}" srcOrd="4" destOrd="0" parTransId="{E1B37A70-A7CE-40F1-80CB-5A8D1D2DED33}" sibTransId="{DBF03C97-1D4A-4D16-AB4E-D411EE3387F3}"/>
    <dgm:cxn modelId="{28B89B3A-A073-493A-BFDE-648230703336}" type="presOf" srcId="{15F60F68-E45A-435C-81EE-6105E899E406}" destId="{584A7744-B076-4177-B4D8-5873F595F95D}" srcOrd="0" destOrd="0" presId="urn:microsoft.com/office/officeart/2005/8/layout/arrow6"/>
    <dgm:cxn modelId="{ED2C7C38-ADB0-4D55-B3F3-FB5799E9C4DC}" srcId="{15F60F68-E45A-435C-81EE-6105E899E406}" destId="{0B7A9D66-1776-4E3E-BDDF-6482CE1D7633}" srcOrd="1" destOrd="0" parTransId="{4C10F2F7-8120-4DB0-B875-375E748CFDC7}" sibTransId="{D4F3D5A5-C0DD-4E7D-BC53-9F86039EE471}"/>
    <dgm:cxn modelId="{91EC9618-6EB5-4B37-944E-D7CD9455B90A}" srcId="{15F60F68-E45A-435C-81EE-6105E899E406}" destId="{8E6D4B5B-63CA-4E13-AE18-DCE8CD00CBEF}" srcOrd="0" destOrd="0" parTransId="{D03039DC-875F-497C-9931-0833FDDD8BB1}" sibTransId="{CD7C25F6-CD00-453F-9C29-ABCA0FF513C6}"/>
    <dgm:cxn modelId="{84C8B841-991C-4BFD-8BF1-40AFB95EF10B}" srcId="{15F60F68-E45A-435C-81EE-6105E899E406}" destId="{19F408D4-9477-4D87-8BDC-98444CADA78C}" srcOrd="3" destOrd="0" parTransId="{313DE843-6707-4C53-B83A-B0EB7F0375B3}" sibTransId="{A5FAC2FE-8CCE-42CE-B86F-D2A45472CF5F}"/>
    <dgm:cxn modelId="{BAB07BB1-661C-4E2A-B01C-55D5D9BC4E51}" type="presOf" srcId="{8E6D4B5B-63CA-4E13-AE18-DCE8CD00CBEF}" destId="{6A8D4FD8-8963-4E9B-A495-F9A35CAAA2B6}" srcOrd="0" destOrd="0" presId="urn:microsoft.com/office/officeart/2005/8/layout/arrow6"/>
    <dgm:cxn modelId="{C60E9B4D-D513-4847-B980-E85F7A2DB9CE}" srcId="{15F60F68-E45A-435C-81EE-6105E899E406}" destId="{3FB3196F-B026-4A20-B9A0-38731A612D13}" srcOrd="2" destOrd="0" parTransId="{EE80C39C-27C7-4671-9EB6-FF52654E8D6F}" sibTransId="{9F89F253-65C7-4FA6-8B23-20A786310870}"/>
    <dgm:cxn modelId="{B467F8B6-88BC-4867-9C00-91728B65D5CC}" type="presOf" srcId="{0B7A9D66-1776-4E3E-BDDF-6482CE1D7633}" destId="{D24CAC00-48DE-48B5-88FA-AAD04DE81135}" srcOrd="0" destOrd="0" presId="urn:microsoft.com/office/officeart/2005/8/layout/arrow6"/>
    <dgm:cxn modelId="{2E4EDE53-1A50-4841-A6EF-CFD215D1DBFD}" type="presParOf" srcId="{584A7744-B076-4177-B4D8-5873F595F95D}" destId="{B6111962-8B1D-492D-8342-F4ADB1136958}" srcOrd="0" destOrd="0" presId="urn:microsoft.com/office/officeart/2005/8/layout/arrow6"/>
    <dgm:cxn modelId="{3F213F77-F885-4B91-AA32-CF6AF3F6F179}" type="presParOf" srcId="{584A7744-B076-4177-B4D8-5873F595F95D}" destId="{6A8D4FD8-8963-4E9B-A495-F9A35CAAA2B6}" srcOrd="1" destOrd="0" presId="urn:microsoft.com/office/officeart/2005/8/layout/arrow6"/>
    <dgm:cxn modelId="{7E06FB6C-4903-4864-A621-11D9BA8A79A9}" type="presParOf" srcId="{584A7744-B076-4177-B4D8-5873F595F95D}" destId="{D24CAC00-48DE-48B5-88FA-AAD04DE8113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0.60504</cdr:x>
      <cdr:y>0.00547</cdr:y>
    </cdr:from>
    <cdr:to>
      <cdr:x>0.60518</cdr:x>
      <cdr:y>0.87983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5005605" y="15556"/>
          <a:ext cx="1158" cy="2486587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0.76156</cdr:x>
      <cdr:y>0.03142</cdr:y>
    </cdr:from>
    <cdr:to>
      <cdr:x>0.76162</cdr:x>
      <cdr:y>0.90682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5549213" y="100346"/>
          <a:ext cx="437" cy="2796072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93EF98-F75C-4A29-9F13-042A4896622D}" type="datetimeFigureOut">
              <a:rPr lang="es-ES"/>
              <a:pPr>
                <a:defRPr/>
              </a:pPr>
              <a:t>30/08/2018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B122A880-BB12-43F5-911B-7958F8DF295E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291398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FF86F0-11A3-42E2-93BF-5E876AF46239}" type="datetimeFigureOut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n-U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DBEA51E-31A7-40B6-88BC-AB85ED47F4E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187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C" smtClean="0"/>
          </a:p>
        </p:txBody>
      </p:sp>
      <p:sp>
        <p:nvSpPr>
          <p:cNvPr id="307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0FA0B2-B5A6-4F26-9FC2-665B7634F696}" type="slidenum">
              <a:rPr lang="es-EC">
                <a:solidFill>
                  <a:srgbClr val="000000"/>
                </a:solidFill>
              </a:rPr>
              <a:pPr/>
              <a:t>1</a:t>
            </a:fld>
            <a:endParaRPr lang="es-EC">
              <a:solidFill>
                <a:srgbClr val="000000"/>
              </a:solidFill>
            </a:endParaRPr>
          </a:p>
        </p:txBody>
      </p:sp>
      <p:sp>
        <p:nvSpPr>
          <p:cNvPr id="30725" name="Marcador de pie de página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C" smtClean="0">
                <a:solidFill>
                  <a:srgbClr val="000000"/>
                </a:solidFill>
              </a:rPr>
              <a:t>Pag.</a:t>
            </a:r>
          </a:p>
        </p:txBody>
      </p:sp>
    </p:spTree>
    <p:extLst>
      <p:ext uri="{BB962C8B-B14F-4D97-AF65-F5344CB8AC3E}">
        <p14:creationId xmlns:p14="http://schemas.microsoft.com/office/powerpoint/2010/main" val="318155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endParaRPr lang="es-MX" sz="1400" smtClean="0">
              <a:solidFill>
                <a:srgbClr val="000000"/>
              </a:solidFill>
            </a:endParaRPr>
          </a:p>
        </p:txBody>
      </p:sp>
      <p:sp>
        <p:nvSpPr>
          <p:cNvPr id="49156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157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2AB78A-4D61-454F-A3E5-1CFB3644DE6F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10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endParaRPr lang="es-MX" sz="1400" smtClean="0">
              <a:solidFill>
                <a:srgbClr val="000000"/>
              </a:solidFill>
            </a:endParaRPr>
          </a:p>
        </p:txBody>
      </p:sp>
      <p:sp>
        <p:nvSpPr>
          <p:cNvPr id="51204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05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060324-067C-4E85-984F-49093C52CD0D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0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endParaRPr lang="es-MX" sz="1400" smtClean="0">
              <a:solidFill>
                <a:srgbClr val="000000"/>
              </a:solidFill>
            </a:endParaRPr>
          </a:p>
        </p:txBody>
      </p:sp>
      <p:sp>
        <p:nvSpPr>
          <p:cNvPr id="53252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53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E5C48F-B589-411D-958D-17386DBF6630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21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C" smtClean="0"/>
          </a:p>
        </p:txBody>
      </p:sp>
      <p:sp>
        <p:nvSpPr>
          <p:cNvPr id="55300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5301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FF4450-BF8F-4294-A062-F61B5FF9F0FD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9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C" smtClean="0"/>
          </a:p>
        </p:txBody>
      </p:sp>
      <p:sp>
        <p:nvSpPr>
          <p:cNvPr id="57348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7349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635017-99D6-4449-9A29-B250ED16B8BC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r>
              <a:rPr lang="es-MX" sz="1400" smtClean="0">
                <a:solidFill>
                  <a:srgbClr val="000000"/>
                </a:solidFill>
              </a:rPr>
              <a:t>https://www.cancilleria.gob.ec/ecuador-e-israel-acuerdan-impulsar-el-fortalecimiento-de-las-relaciones-bilaterales/</a:t>
            </a:r>
          </a:p>
          <a:p>
            <a:pPr defTabSz="928688"/>
            <a:r>
              <a:rPr lang="es-MX" sz="1400" smtClean="0">
                <a:solidFill>
                  <a:srgbClr val="000000"/>
                </a:solidFill>
              </a:rPr>
              <a:t>http://www.elcomercio.com/actualidad/israel-emprendimiento-ecuador-acuerdo.html</a:t>
            </a:r>
          </a:p>
          <a:p>
            <a:pPr defTabSz="928688"/>
            <a:r>
              <a:rPr lang="es-MX" sz="1400" smtClean="0">
                <a:solidFill>
                  <a:srgbClr val="000000"/>
                </a:solidFill>
              </a:rPr>
              <a:t>https://mundo.sputniknews.com/americalatina/201711231074214171-quito-tel-aviv-comercio-relaciones/</a:t>
            </a:r>
          </a:p>
        </p:txBody>
      </p:sp>
      <p:sp>
        <p:nvSpPr>
          <p:cNvPr id="59396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397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77B43C-1720-45C1-9784-39CBD4010FB5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16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r>
              <a:rPr lang="es-MX" sz="1400" smtClean="0">
                <a:solidFill>
                  <a:srgbClr val="000000"/>
                </a:solidFill>
              </a:rPr>
              <a:t>https://www.cancilleria.gob.ec/ecuador-e-israel-acuerdan-impulsar-el-fortalecimiento-de-las-relaciones-bilaterales/</a:t>
            </a:r>
          </a:p>
          <a:p>
            <a:pPr defTabSz="928688"/>
            <a:r>
              <a:rPr lang="es-MX" sz="1400" smtClean="0">
                <a:solidFill>
                  <a:srgbClr val="000000"/>
                </a:solidFill>
              </a:rPr>
              <a:t>http://www.elcomercio.com/actualidad/israel-emprendimiento-ecuador-acuerdo.html</a:t>
            </a:r>
          </a:p>
          <a:p>
            <a:pPr defTabSz="928688"/>
            <a:r>
              <a:rPr lang="es-MX" sz="1400" smtClean="0">
                <a:solidFill>
                  <a:srgbClr val="000000"/>
                </a:solidFill>
              </a:rPr>
              <a:t>https://mundo.sputniknews.com/americalatina/201711231074214171-quito-tel-aviv-comercio-relaciones/</a:t>
            </a:r>
          </a:p>
        </p:txBody>
      </p:sp>
      <p:sp>
        <p:nvSpPr>
          <p:cNvPr id="61444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45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A4CCB5-048D-44EA-8590-347CCBA483C4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9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r>
              <a:rPr lang="es-MX" sz="1400" smtClean="0">
                <a:solidFill>
                  <a:srgbClr val="000000"/>
                </a:solidFill>
              </a:rPr>
              <a:t>Principales productos no petroleros</a:t>
            </a:r>
          </a:p>
        </p:txBody>
      </p:sp>
      <p:sp>
        <p:nvSpPr>
          <p:cNvPr id="32772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773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D82F03-B231-47CC-BB3B-2A72985D1CAD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3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r>
              <a:rPr lang="es-MX" sz="1400" smtClean="0">
                <a:solidFill>
                  <a:srgbClr val="000000"/>
                </a:solidFill>
              </a:rPr>
              <a:t>Principales productos no petroleros</a:t>
            </a:r>
          </a:p>
        </p:txBody>
      </p:sp>
      <p:sp>
        <p:nvSpPr>
          <p:cNvPr id="34820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821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E8A83F-73CF-40ED-A20C-D318C806EF3C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3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endParaRPr lang="es-MX" sz="1400" smtClean="0">
              <a:solidFill>
                <a:srgbClr val="000000"/>
              </a:solidFill>
            </a:endParaRPr>
          </a:p>
        </p:txBody>
      </p:sp>
      <p:sp>
        <p:nvSpPr>
          <p:cNvPr id="36868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9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F705B6-165C-4ADD-879D-9932920C114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endParaRPr lang="es-MX" sz="1400" smtClean="0">
              <a:solidFill>
                <a:srgbClr val="000000"/>
              </a:solidFill>
            </a:endParaRPr>
          </a:p>
        </p:txBody>
      </p:sp>
      <p:sp>
        <p:nvSpPr>
          <p:cNvPr id="38916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917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FE5C58-7758-4561-8A0D-AA0A466C2E9F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2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endParaRPr lang="es-MX" sz="1400" smtClean="0">
              <a:solidFill>
                <a:srgbClr val="000000"/>
              </a:solidFill>
            </a:endParaRPr>
          </a:p>
        </p:txBody>
      </p:sp>
      <p:sp>
        <p:nvSpPr>
          <p:cNvPr id="40964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965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558DF0-FAA2-4B02-A400-E72D528CC45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endParaRPr lang="es-MX" sz="1400" smtClean="0">
              <a:solidFill>
                <a:srgbClr val="000000"/>
              </a:solidFill>
            </a:endParaRPr>
          </a:p>
        </p:txBody>
      </p:sp>
      <p:sp>
        <p:nvSpPr>
          <p:cNvPr id="43012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013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27817F-E315-4325-B527-488EDD7B1BA9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7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endParaRPr lang="es-MX" sz="1400" smtClean="0">
              <a:solidFill>
                <a:srgbClr val="000000"/>
              </a:solidFill>
            </a:endParaRPr>
          </a:p>
        </p:txBody>
      </p:sp>
      <p:sp>
        <p:nvSpPr>
          <p:cNvPr id="45060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061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1D63A3-5D01-4758-9AA4-E5D774264ED5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1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8688"/>
            <a:endParaRPr lang="es-MX" sz="1400" smtClean="0">
              <a:solidFill>
                <a:srgbClr val="000000"/>
              </a:solidFill>
            </a:endParaRPr>
          </a:p>
        </p:txBody>
      </p:sp>
      <p:sp>
        <p:nvSpPr>
          <p:cNvPr id="47108" name="Marcador de pie de página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7109" name="Marcador de número de diapositiva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1ABE69-2751-4AB9-84EC-B7560B5A1F1A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1363"/>
            <a:ext cx="71628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7" descr="LOGO PRINCIPAL HO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7463"/>
            <a:ext cx="22637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8"/>
          <p:cNvPicPr>
            <a:picLocks noChangeAspect="1"/>
          </p:cNvPicPr>
          <p:nvPr/>
        </p:nvPicPr>
        <p:blipFill>
          <a:blip r:embed="rId2"/>
          <a:srcRect l="28078" t="22289" r="2"/>
          <a:stretch>
            <a:fillRect/>
          </a:stretch>
        </p:blipFill>
        <p:spPr bwMode="auto">
          <a:xfrm>
            <a:off x="6894513" y="777875"/>
            <a:ext cx="514985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uadroTexto 9"/>
          <p:cNvSpPr txBox="1">
            <a:spLocks noChangeArrowheads="1"/>
          </p:cNvSpPr>
          <p:nvPr/>
        </p:nvSpPr>
        <p:spPr bwMode="auto">
          <a:xfrm>
            <a:off x="0" y="6607175"/>
            <a:ext cx="7864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100" b="1"/>
              <a:t>Coordinación General de Estudios Prospectivos y Macroeconómicos para la Industria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BDD29-71BF-437A-AE92-5C5137AA1E10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5C8FC-557C-48E9-B618-29FCB1112C0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9064A-2BAE-471E-B087-8A600402EA99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0A5D8-FDAC-402D-87EB-1219E31CEBC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F84EDAE-F45A-467D-A32C-E207AEB9F76E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02215-9945-405B-B225-C55A33992A3A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AE8EE81-35EF-40B6-8894-5A640D45B571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36CDE-D0EF-46BB-96E5-C357A9C36425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88AEE132-5C13-4CFA-A936-B95170AE3AD5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9E839-0CF9-43F1-8EF2-0105B139350E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FD460D4-127B-47F6-A058-ED2B474C59F7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245C8-D2F5-4A73-8C00-DA0A61EC4EC4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492FC6E7-03D4-43AC-A11D-EAC94141721F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74996-4A27-4862-B726-47A1E9AC3F79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8D53327-B568-44CD-B510-6189FF6C2382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90C95-AB18-4CFD-AA52-26F7AC27F4A7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2E1AD58-85FF-45BB-BEB6-8967A2924DC8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749FD-DB4B-4888-8132-37A2A68F0D8F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8E8DC51F-1F6D-4C6D-99BC-B12EA623FE93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19993-743E-463D-A885-0C33B2F8BCAF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116D8-4A79-47FF-AB2D-FE4735179A84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0295E-C7AF-4545-AEA5-AEE7EEE87F5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63E1380A-FFFE-44DA-97CB-4DDB006ED423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B4A74-509B-4E0B-897C-183E19F287B7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44ED1F0-FF8F-43FF-AB70-07676536E5BD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C76F6-6E92-4B78-8B24-690D8936C74B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3D56D5E-D59A-45BE-8962-370D380F6929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9054C-082C-4E0D-A9F2-7666A65CAE1D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AF581-5290-4E59-A003-0809BA9ECB72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5BC94-BA82-4910-9189-51292787524E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B8A2-9D75-4173-81C2-CA50BCFAA1B4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B8C2A-F921-4159-A1FC-C1517CB24BE6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AA71-D7CA-4AB1-A134-FB142DE4F28A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44F7C-883E-4FA8-8F7D-2BBFF70D9456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30DDE-5756-4517-8B21-3166C8744FA1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A0C04-BCD6-4F77-A2DE-5DFDE3AAA7AB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26046-703B-4AD9-875E-97DC7273BB7C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F2074-7907-4957-8612-2822FBC9C4AC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2927D-407F-464B-9832-5CED4212F73E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A0FFB-6541-43B2-8945-5C44602BAD95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396E2-1162-4970-B28D-639E16CC4D5D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645A8-60FD-4520-B75B-FDFAE852DA5D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B4C1B-FA0A-4CEA-AAC6-EBF011554323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1B4EB-E64C-4218-975C-B28708D2519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EBB51-38F3-4CB8-AB2F-4DE945204679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AF57E-804D-45A0-888B-BC3C258E916E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AFC53-791E-4A11-B64D-18EE9C6C0E30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C7F61-6E84-4317-848E-29CD11CC8B0E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ECF9-1FA9-41D8-86E8-265259ECB87E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430A1-EF85-446B-BD05-A515FD88FA00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83F96-46C2-4890-A7AC-9B4C840E5253}" type="datetime1">
              <a:rPr lang="es-EC"/>
              <a:pPr>
                <a:defRPr/>
              </a:pPr>
              <a:t>30/08/2018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D27F8-FBF0-4E1B-8040-BCA2B43017B7}" type="slidenum">
              <a:rPr lang="es-EC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D388F-9BF0-492B-9FF1-E0857110BECE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A4644-89DD-4EFC-B128-91BBD37EC3D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2503-2257-4399-A7D7-6093158CA607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CD9CB-C914-4697-BFEE-AAA060A59F4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83FBD-95C5-4252-BDCC-DF49E810C281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F2A4D-5B0E-47DF-A284-6791B03F73D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9029-0C37-40A9-BA9E-BF3C7FEBA0FB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52D1D-0FAD-4D93-B5FF-7632B2542D2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27744-1D62-4BDA-B228-3293EAA5B3A3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28730-B916-4BF7-AA65-E3F317C8826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2EFC5-0C96-4AF7-A4AC-2CC4174CD203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1227D-1997-4A29-8506-73782CBEBC5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  <a:endParaRPr lang="en-US" altLang="en-U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Editar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  <a:endParaRPr lang="en-US" altLang="en-U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B8612A-8D2C-4121-829E-3B99B931A559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4B1F90D-BE03-4D73-86F5-4A3FEEAD5D39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DFCD70-C124-4D54-917C-11356ED9E445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EF7A773-10EB-49A8-8097-D48A17B4A603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22FEEDE-0227-4D15-A15A-0404ABA6D82F}" type="datetime1">
              <a:rPr lang="es-EC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81B934E-CD14-4B9E-A1ED-18106DE461BC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hyperlink" Target="mailto:egarcia@mipro.gob.e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3"/>
          <p:cNvSpPr>
            <a:spLocks noGrp="1"/>
          </p:cNvSpPr>
          <p:nvPr>
            <p:ph type="ctrTitle"/>
          </p:nvPr>
        </p:nvSpPr>
        <p:spPr>
          <a:xfrm>
            <a:off x="1982788" y="3040063"/>
            <a:ext cx="8369300" cy="1014412"/>
          </a:xfrm>
        </p:spPr>
        <p:txBody>
          <a:bodyPr/>
          <a:lstStyle/>
          <a:p>
            <a:r>
              <a:rPr lang="es-ES" altLang="en-US" sz="5400" b="1" smtClean="0"/>
              <a:t/>
            </a:r>
            <a:br>
              <a:rPr lang="es-ES" altLang="en-US" sz="5400" b="1" smtClean="0"/>
            </a:br>
            <a:r>
              <a:rPr lang="es-ES" altLang="en-US" sz="5400" b="1" smtClean="0"/>
              <a:t> Ecuador – China</a:t>
            </a:r>
            <a:endParaRPr lang="es-EC" sz="5400" b="1" smtClean="0"/>
          </a:p>
        </p:txBody>
      </p:sp>
      <p:sp>
        <p:nvSpPr>
          <p:cNvPr id="29699" name="Rectángulo 1"/>
          <p:cNvSpPr>
            <a:spLocks noChangeArrowheads="1"/>
          </p:cNvSpPr>
          <p:nvPr/>
        </p:nvSpPr>
        <p:spPr bwMode="auto">
          <a:xfrm>
            <a:off x="10352088" y="6383338"/>
            <a:ext cx="1627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85800" eaLnBrk="1" hangingPunct="1"/>
            <a:r>
              <a:rPr lang="es-MX" sz="1600" b="1">
                <a:solidFill>
                  <a:srgbClr val="000000"/>
                </a:solidFill>
                <a:latin typeface="Calibri" pitchFamily="34" charset="0"/>
              </a:rPr>
              <a:t>08 AGOSTO 2018</a:t>
            </a:r>
          </a:p>
        </p:txBody>
      </p:sp>
      <p:pic>
        <p:nvPicPr>
          <p:cNvPr id="29700" name="Imagen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8388" y="657225"/>
            <a:ext cx="51181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Marcador de número de diapositiva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E34569-B24C-41AF-A28F-925E017831D3}" type="slidenum">
              <a:rPr lang="es-EC"/>
              <a:pPr/>
              <a:t>1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98425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0456863" cy="1020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productos importados por China desde el Mundo</a:t>
            </a:r>
            <a:b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7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8132" name="2 CuadroTexto"/>
          <p:cNvSpPr txBox="1">
            <a:spLocks noChangeArrowheads="1"/>
          </p:cNvSpPr>
          <p:nvPr/>
        </p:nvSpPr>
        <p:spPr bwMode="auto">
          <a:xfrm>
            <a:off x="273050" y="6411913"/>
            <a:ext cx="51101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Fuente: </a:t>
            </a:r>
            <a:r>
              <a:rPr lang="es-ES" sz="1100">
                <a:solidFill>
                  <a:srgbClr val="000000"/>
                </a:solidFill>
              </a:rPr>
              <a:t>Trademap</a:t>
            </a:r>
            <a:endParaRPr lang="es-ES" sz="100">
              <a:solidFill>
                <a:srgbClr val="000000"/>
              </a:solidFill>
            </a:endParaRPr>
          </a:p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Elaborado por: </a:t>
            </a:r>
            <a:r>
              <a:rPr lang="es-ES" sz="1100">
                <a:solidFill>
                  <a:srgbClr val="000000"/>
                </a:solidFill>
              </a:rPr>
              <a:t>CGEPMI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30213" y="1004888"/>
          <a:ext cx="11349067" cy="4906843"/>
        </p:xfrm>
        <a:graphic>
          <a:graphicData uri="http://schemas.openxmlformats.org/drawingml/2006/table">
            <a:tbl>
              <a:tblPr/>
              <a:tblGrid>
                <a:gridCol w="1104909"/>
                <a:gridCol w="6413481"/>
                <a:gridCol w="769038"/>
                <a:gridCol w="827078"/>
                <a:gridCol w="812568"/>
                <a:gridCol w="642806"/>
                <a:gridCol w="779187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Todos los productos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1.679.564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1.587.921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1.840.957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'270900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Aceites </a:t>
                      </a:r>
                      <a:r>
                        <a:rPr lang="pt-BR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crudos</a:t>
                      </a: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de petróleo o de mineral </a:t>
                      </a:r>
                      <a:r>
                        <a:rPr lang="pt-BR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bituminoso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134.343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116.661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162.191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'854231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Circuitos electrónicos integrados tales como procesadores y controladores, sin combinación </a:t>
                      </a:r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.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108.099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104.749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111.363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'854232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Circuitos electrónicos integrados con memoria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61.416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63.714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88.271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'260111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Minerales de hierro y sus concentrados, sin aglomerar (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exc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. piritas de hierro tostadas </a:t>
                      </a:r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)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55.220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56.866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74.279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'999999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Materias no a otra parte especificadas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7.135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12.910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66.855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'854239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Circuitos electrónicos integrados (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exc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. como procesadores, controladores, </a:t>
                      </a:r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memorias )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49.251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48.513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48.614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'851770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Partes de </a:t>
                      </a:r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teléfonos, teléfonos 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celulares o para </a:t>
                      </a:r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radiofonías 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u otros aparatos de transmisión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39.917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38.203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41.295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'120190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Habas de soja, incluso quebrantadas (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exc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. ??las de siembra para siembra)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34.790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33.981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39.627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'870323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Automóviles de turismo, incl. los del tipo familiar "break" o "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station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wagon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" y los de </a:t>
                      </a:r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carreras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36.114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35.444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37.905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'901380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Dispositivos de cristal líquido, n.c.o.p. y los demás instrumentos e aparatos de óptica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40.150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32.060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30.541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'260300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Minerales de cobre y sus concentrados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18.781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20.888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26.107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'880240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Aviones y demás aeronaves para la propulsión con motor, de peso en vacío &gt; 15000 kg (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exc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. helicópteros </a:t>
                      </a:r>
                      <a:r>
                        <a:rPr lang="es-EC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)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22.736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19.783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22.987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'740311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Cobre refinado en forma de cátodos y de secciones de cátodos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20.620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17.831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20.244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'847170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Unidades de memoria para máquinas automáticas para tratamiento o procesamiento de datos, digitales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17.372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18.136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18.394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27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1B9925-D86D-4D11-8106-F4384D691A3F}" type="slidenum">
              <a:rPr lang="es-EC"/>
              <a:pPr/>
              <a:t>10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196850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ítulo 2"/>
          <p:cNvSpPr>
            <a:spLocks noGrp="1"/>
          </p:cNvSpPr>
          <p:nvPr>
            <p:ph type="title"/>
          </p:nvPr>
        </p:nvSpPr>
        <p:spPr>
          <a:xfrm>
            <a:off x="103188" y="15875"/>
            <a:ext cx="10156825" cy="1208088"/>
          </a:xfrm>
        </p:spPr>
        <p:txBody>
          <a:bodyPr/>
          <a:lstStyle/>
          <a:p>
            <a:r>
              <a:rPr lang="es-MX" sz="3800" b="1" smtClean="0">
                <a:solidFill>
                  <a:srgbClr val="002060"/>
                </a:solidFill>
                <a:latin typeface="Franklin Gothic Medium Cond" pitchFamily="34" charset="0"/>
              </a:rPr>
              <a:t>Principales orígenes de importación de China Año 2017</a:t>
            </a:r>
            <a:r>
              <a:rPr lang="es-MX" sz="3900" b="1" smtClean="0">
                <a:solidFill>
                  <a:srgbClr val="002060"/>
                </a:solidFill>
                <a:latin typeface="Franklin Gothic Medium Cond" pitchFamily="34" charset="0"/>
              </a:rPr>
              <a:t/>
            </a:r>
            <a:br>
              <a:rPr lang="es-MX" sz="3900" b="1" smtClean="0">
                <a:solidFill>
                  <a:srgbClr val="002060"/>
                </a:solidFill>
                <a:latin typeface="Franklin Gothic Medium Cond" pitchFamily="34" charset="0"/>
              </a:rPr>
            </a:br>
            <a:r>
              <a:rPr lang="es-MX" sz="2400" b="1" smtClean="0">
                <a:solidFill>
                  <a:srgbClr val="002060"/>
                </a:solidFill>
                <a:latin typeface="Franklin Gothic Medium Cond" pitchFamily="34" charset="0"/>
              </a:rPr>
              <a:t>(millones de USD)</a:t>
            </a:r>
            <a:endParaRPr lang="es-MX" sz="3900" b="1" smtClean="0">
              <a:solidFill>
                <a:srgbClr val="002060"/>
              </a:solidFill>
              <a:latin typeface="Franklin Gothic Medium Cond" pitchFamily="34" charset="0"/>
            </a:endParaRPr>
          </a:p>
        </p:txBody>
      </p:sp>
      <p:sp>
        <p:nvSpPr>
          <p:cNvPr id="50180" name="2 CuadroTexto"/>
          <p:cNvSpPr txBox="1">
            <a:spLocks noChangeArrowheads="1"/>
          </p:cNvSpPr>
          <p:nvPr/>
        </p:nvSpPr>
        <p:spPr bwMode="auto">
          <a:xfrm>
            <a:off x="269875" y="5545138"/>
            <a:ext cx="51101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100" b="1" dirty="0">
                <a:solidFill>
                  <a:srgbClr val="000000"/>
                </a:solidFill>
              </a:rPr>
              <a:t>Fuente: </a:t>
            </a:r>
            <a:r>
              <a:rPr lang="es-ES" sz="1100" dirty="0">
                <a:solidFill>
                  <a:srgbClr val="000000"/>
                </a:solidFill>
              </a:rPr>
              <a:t>Trademap</a:t>
            </a:r>
            <a:endParaRPr lang="es-ES" sz="100" dirty="0">
              <a:solidFill>
                <a:srgbClr val="000000"/>
              </a:solidFill>
            </a:endParaRPr>
          </a:p>
          <a:p>
            <a:pPr eaLnBrk="1" hangingPunct="1"/>
            <a:r>
              <a:rPr lang="es-ES" sz="1100" b="1" dirty="0">
                <a:solidFill>
                  <a:srgbClr val="000000"/>
                </a:solidFill>
              </a:rPr>
              <a:t>Elaborado por: </a:t>
            </a:r>
            <a:r>
              <a:rPr lang="es-ES" sz="1100" dirty="0">
                <a:solidFill>
                  <a:srgbClr val="000000"/>
                </a:solidFill>
              </a:rPr>
              <a:t>CGEPMI </a:t>
            </a:r>
          </a:p>
        </p:txBody>
      </p:sp>
      <p:sp>
        <p:nvSpPr>
          <p:cNvPr id="50181" name="Rectángulo 7"/>
          <p:cNvSpPr>
            <a:spLocks noChangeArrowheads="1"/>
          </p:cNvSpPr>
          <p:nvPr/>
        </p:nvSpPr>
        <p:spPr bwMode="auto">
          <a:xfrm>
            <a:off x="269875" y="5921950"/>
            <a:ext cx="10947400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s-MX" sz="100" b="1" dirty="0">
              <a:solidFill>
                <a:srgbClr val="000000"/>
              </a:solidFill>
            </a:endParaRPr>
          </a:p>
          <a:p>
            <a:pPr algn="just"/>
            <a:r>
              <a:rPr lang="es-MX" sz="1100" b="1" dirty="0">
                <a:solidFill>
                  <a:srgbClr val="000000"/>
                </a:solidFill>
              </a:rPr>
              <a:t>Nota: </a:t>
            </a:r>
            <a:r>
              <a:rPr lang="es-MX" sz="1100" dirty="0">
                <a:solidFill>
                  <a:srgbClr val="000000"/>
                </a:solidFill>
              </a:rPr>
              <a:t>El grafico muestra el 78,5% de las importaciones totales de  China (USD 1.445.320 millones)  desde los diferentes países del mundo. </a:t>
            </a:r>
          </a:p>
          <a:p>
            <a:pPr algn="just"/>
            <a:r>
              <a:rPr lang="es-MX" sz="1100" dirty="0">
                <a:solidFill>
                  <a:srgbClr val="000000"/>
                </a:solidFill>
              </a:rPr>
              <a:t>El  21,5% restante de países representan USD 395.637 millones.</a:t>
            </a:r>
          </a:p>
          <a:p>
            <a:pPr algn="just"/>
            <a:r>
              <a:rPr lang="es-MX" sz="1100" dirty="0">
                <a:solidFill>
                  <a:srgbClr val="000000"/>
                </a:solidFill>
              </a:rPr>
              <a:t>*</a:t>
            </a:r>
            <a:r>
              <a:rPr lang="es-EC" sz="1100" dirty="0"/>
              <a:t>China es país socio en las importaciones de China, debido  a regímenes especiales y a la actividad de reimportación desde Hong Kong (aproximadamente 90%  del total de las importaciones chinas procedentes de China). </a:t>
            </a:r>
            <a:endParaRPr lang="es-MX" sz="1100" dirty="0"/>
          </a:p>
          <a:p>
            <a:pPr algn="just"/>
            <a:r>
              <a:rPr lang="es-EC" sz="1100" dirty="0"/>
              <a:t> </a:t>
            </a:r>
            <a:endParaRPr lang="es-MX" sz="1100" dirty="0"/>
          </a:p>
          <a:p>
            <a:pPr algn="just"/>
            <a:r>
              <a:rPr lang="es-EC" sz="1100" dirty="0"/>
              <a:t> </a:t>
            </a:r>
            <a:endParaRPr lang="es-MX" sz="1100" dirty="0"/>
          </a:p>
          <a:p>
            <a:pPr algn="just"/>
            <a:endParaRPr lang="es-MX" sz="1100" dirty="0">
              <a:solidFill>
                <a:srgbClr val="000000"/>
              </a:solidFill>
            </a:endParaRPr>
          </a:p>
          <a:p>
            <a:pPr algn="just"/>
            <a:endParaRPr lang="es-MX" sz="1100" dirty="0">
              <a:solidFill>
                <a:srgbClr val="000000"/>
              </a:solidFill>
            </a:endParaRPr>
          </a:p>
        </p:txBody>
      </p:sp>
      <p:sp>
        <p:nvSpPr>
          <p:cNvPr id="50182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888413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B4FB626-3AAC-4307-8D8F-E7A052F56FFC}" type="slidenum">
              <a:rPr lang="es-EC"/>
              <a:pPr/>
              <a:t>11</a:t>
            </a:fld>
            <a:endParaRPr lang="es-EC" dirty="0"/>
          </a:p>
        </p:txBody>
      </p:sp>
      <p:graphicFrame>
        <p:nvGraphicFramePr>
          <p:cNvPr id="8" name="1 Gráfico"/>
          <p:cNvGraphicFramePr/>
          <p:nvPr>
            <p:extLst>
              <p:ext uri="{D42A27DB-BD31-4B8C-83A1-F6EECF244321}">
                <p14:modId xmlns:p14="http://schemas.microsoft.com/office/powerpoint/2010/main" val="1175527859"/>
              </p:ext>
            </p:extLst>
          </p:nvPr>
        </p:nvGraphicFramePr>
        <p:xfrm>
          <a:off x="269876" y="1223963"/>
          <a:ext cx="11361738" cy="432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-4763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0340975" cy="835025"/>
          </a:xfrm>
        </p:spPr>
        <p:txBody>
          <a:bodyPr/>
          <a:lstStyle/>
          <a:p>
            <a:r>
              <a:rPr lang="es-MX" sz="3800" b="1" smtClean="0">
                <a:solidFill>
                  <a:srgbClr val="002060"/>
                </a:solidFill>
                <a:latin typeface="Franklin Gothic Medium Cond" pitchFamily="34" charset="0"/>
              </a:rPr>
              <a:t>Comercio potencial China– Mundo</a:t>
            </a:r>
          </a:p>
        </p:txBody>
      </p:sp>
      <p:sp>
        <p:nvSpPr>
          <p:cNvPr id="52228" name="2 CuadroTexto"/>
          <p:cNvSpPr txBox="1">
            <a:spLocks noChangeArrowheads="1"/>
          </p:cNvSpPr>
          <p:nvPr/>
        </p:nvSpPr>
        <p:spPr bwMode="auto">
          <a:xfrm>
            <a:off x="290513" y="6411913"/>
            <a:ext cx="51101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Fuente: </a:t>
            </a:r>
            <a:r>
              <a:rPr lang="es-ES" sz="1100">
                <a:solidFill>
                  <a:srgbClr val="000000"/>
                </a:solidFill>
              </a:rPr>
              <a:t>Trademap</a:t>
            </a:r>
            <a:endParaRPr lang="es-ES" sz="100">
              <a:solidFill>
                <a:srgbClr val="000000"/>
              </a:solidFill>
            </a:endParaRPr>
          </a:p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Elaborado por: </a:t>
            </a:r>
            <a:r>
              <a:rPr lang="es-ES" sz="1100">
                <a:solidFill>
                  <a:srgbClr val="000000"/>
                </a:solidFill>
              </a:rPr>
              <a:t>CGEPMI 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90525" y="862013"/>
          <a:ext cx="11470341" cy="5343525"/>
        </p:xfrm>
        <a:graphic>
          <a:graphicData uri="http://schemas.openxmlformats.org/drawingml/2006/table">
            <a:tbl>
              <a:tblPr/>
              <a:tblGrid>
                <a:gridCol w="11470341"/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EC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Dispositivos de cristal líquido, </a:t>
                      </a:r>
                      <a:r>
                        <a:rPr lang="es-EC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n.c.o.p.</a:t>
                      </a:r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y los demás instrumentos e aparatos de óptica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Triciclos, patinetes, coches de pedal y juguetes similares con ruedas; coches y sillas de ruedas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Unidades de memoria para máquinas automáticas para tratamiento o procesamiento de datos, digitales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Convertidores estáticos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Dispositivos material semiconductor fotosensibles, incl. las células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fotovoltaicas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Aparatos eléctricos de alumbrado, </a:t>
                      </a:r>
                      <a:r>
                        <a:rPr lang="es-EC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n.c.o.p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Circuitos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impresos.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Calzado con suela de caucho o plástico y parte superior de materia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textil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Barcos para transporte de mercancías, así como los concebidos para transporte mixto de personas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Artículos de plástico y manufacturas de las demás materias de las partidas 3901 a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3914, </a:t>
                      </a:r>
                      <a:r>
                        <a:rPr lang="es-EC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ncop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Conductores eléctricos, para una tensión &lt;= 1 000 V, provistos de piezas de conexión,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Artículos de joyería y sus partes, de metales preciosos distintos de la plata, incl.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Revestidos.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Artículos de grifería y órganos reguladores simil. para tuberías (exc. válvulas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reductoras)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Baúles, maletas "valijas", maletines, incl. los de aseo y los portadocumentos,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portafolios.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Suéteres "jerseys", "pullovers", cardiganes, chalecos y artículos simil., de punto, de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fibras.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Cámaras </a:t>
                      </a:r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 televisión,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cámaras </a:t>
                      </a:r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digitales y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cámaras </a:t>
                      </a:r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video.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26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34FB34-FC12-44DA-A2E4-A314B366443B}" type="slidenum">
              <a:rPr lang="es-EC"/>
              <a:pPr/>
              <a:t>12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uadroTexto 3"/>
          <p:cNvSpPr txBox="1">
            <a:spLocks noChangeArrowheads="1"/>
          </p:cNvSpPr>
          <p:nvPr/>
        </p:nvSpPr>
        <p:spPr bwMode="auto">
          <a:xfrm>
            <a:off x="0" y="0"/>
            <a:ext cx="983615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1" hangingPunct="1"/>
            <a:r>
              <a:rPr lang="es-EC" sz="3500">
                <a:solidFill>
                  <a:srgbClr val="1F4E79"/>
                </a:solidFill>
                <a:latin typeface="Franklin Gothic Demi Cond" pitchFamily="34" charset="0"/>
              </a:rPr>
              <a:t>Cuadro comparativo cifras económicas Ecuador – China </a:t>
            </a:r>
            <a:r>
              <a:rPr lang="es-EC" sz="2800">
                <a:solidFill>
                  <a:srgbClr val="1F4E79"/>
                </a:solidFill>
                <a:latin typeface="Franklin Gothic Demi Cond" pitchFamily="34" charset="0"/>
              </a:rPr>
              <a:t>(año 2017)</a:t>
            </a:r>
          </a:p>
        </p:txBody>
      </p:sp>
      <p:pic>
        <p:nvPicPr>
          <p:cNvPr id="54275" name="Imagen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45638" y="0"/>
            <a:ext cx="2778125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12 Tabla"/>
          <p:cNvGraphicFramePr>
            <a:graphicFrameLocks noGrp="1"/>
          </p:cNvGraphicFramePr>
          <p:nvPr/>
        </p:nvGraphicFramePr>
        <p:xfrm>
          <a:off x="1174750" y="1249363"/>
          <a:ext cx="9916502" cy="451327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592987"/>
                <a:gridCol w="1675267"/>
                <a:gridCol w="1648248"/>
              </a:tblGrid>
              <a:tr h="39924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b="1" u="none" strike="noStrike" dirty="0">
                          <a:solidFill>
                            <a:schemeClr val="bg1"/>
                          </a:solidFill>
                        </a:rPr>
                        <a:t>  </a:t>
                      </a:r>
                      <a:r>
                        <a:rPr lang="es-EC" sz="1800" b="1" u="none" strike="noStrike" dirty="0" smtClean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s-EC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b="1" u="none" strike="noStrike" dirty="0">
                          <a:solidFill>
                            <a:schemeClr val="bg1"/>
                          </a:solidFill>
                        </a:rPr>
                        <a:t>Ecuador</a:t>
                      </a:r>
                      <a:endParaRPr lang="es-EC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China</a:t>
                      </a:r>
                      <a:endParaRPr lang="es-EC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/>
                        <a:t>Habitantes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16.776.977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1.386.395.000</a:t>
                      </a:r>
                      <a:endParaRPr lang="es-MX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/>
                        <a:t>Deuda Pública </a:t>
                      </a:r>
                      <a:r>
                        <a:rPr lang="es-EC" sz="1800" u="none" strike="noStrike" dirty="0" smtClean="0"/>
                        <a:t>Total (Millones </a:t>
                      </a:r>
                      <a:r>
                        <a:rPr lang="es-EC" sz="1800" u="none" strike="noStrike" dirty="0"/>
                        <a:t>de USD)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000" u="none" strike="noStrike" dirty="0" smtClean="0">
                          <a:latin typeface="+mn-lt"/>
                        </a:rPr>
                        <a:t>46.536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5.849.621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12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/>
                        <a:t>Deuda Pública Total (% PIB)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44,6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/>
                        <a:t>Tasa de empleo (%)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65,7</a:t>
                      </a:r>
                      <a:endParaRPr lang="es-MX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/>
                        <a:t>Tasa de Desempleo (%)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/>
                        <a:t>PIB Per cápita (USD corrientes)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6.216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/>
                        <a:t>PIB   (millones USD corrientes)   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104.296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12.237.700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 smtClean="0"/>
                        <a:t>PIB Per cápita (USD </a:t>
                      </a:r>
                      <a:r>
                        <a:rPr lang="es-EC" sz="1800" u="none" strike="noStrike" dirty="0" smtClean="0"/>
                        <a:t>constantes</a:t>
                      </a:r>
                      <a:r>
                        <a:rPr lang="it-IT" sz="1800" u="none" strike="noStrike" dirty="0" smtClean="0"/>
                        <a:t>)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4.229*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7.329**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u="none" strike="noStrike" dirty="0" smtClean="0"/>
                        <a:t>PIB   (millones USD constantes)   </a:t>
                      </a:r>
                      <a:endParaRPr lang="es-EC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70.956*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10.161.012**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/>
                        <a:t>FBKF (% del PIB)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000" u="none" strike="noStrike" dirty="0" smtClean="0">
                          <a:latin typeface="+mn-lt"/>
                        </a:rPr>
                        <a:t>25,4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/>
                        <a:t>FBKF  (millones USD corrientes)  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000" u="none" strike="noStrike" dirty="0" smtClean="0">
                          <a:latin typeface="+mn-lt"/>
                        </a:rPr>
                        <a:t>26.496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5.125.774</a:t>
                      </a:r>
                      <a:endParaRPr lang="es-MX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u="none" strike="noStrike" dirty="0"/>
                        <a:t>VAB Manufacturero (millones de USD corrientes)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2000" u="none" strike="noStrike" dirty="0" smtClean="0">
                          <a:latin typeface="+mn-lt"/>
                        </a:rPr>
                        <a:t>14.983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3.590.978</a:t>
                      </a:r>
                      <a:endParaRPr lang="es-MX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Crecimiento económico</a:t>
                      </a:r>
                      <a:r>
                        <a:rPr lang="es-EC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2017-2016 (a precios constantes)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2,4*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6,9**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4338" name="CuadroTexto 8"/>
          <p:cNvSpPr txBox="1">
            <a:spLocks noChangeArrowheads="1"/>
          </p:cNvSpPr>
          <p:nvPr/>
        </p:nvSpPr>
        <p:spPr bwMode="auto">
          <a:xfrm>
            <a:off x="244475" y="6342063"/>
            <a:ext cx="33099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C" sz="1000" b="1">
                <a:latin typeface="Calibri" pitchFamily="34" charset="0"/>
              </a:rPr>
              <a:t>Fuente: </a:t>
            </a:r>
            <a:r>
              <a:rPr lang="es-EC" sz="1000">
                <a:latin typeface="Calibri" pitchFamily="34" charset="0"/>
              </a:rPr>
              <a:t> BCE, INEC, Banco Mundial, IMF</a:t>
            </a:r>
          </a:p>
          <a:p>
            <a:r>
              <a:rPr lang="es-EC" sz="1000" b="1">
                <a:latin typeface="Calibri" pitchFamily="34" charset="0"/>
              </a:rPr>
              <a:t>Elaboración:</a:t>
            </a:r>
            <a:r>
              <a:rPr lang="es-EC" sz="1000">
                <a:latin typeface="Calibri" pitchFamily="34" charset="0"/>
              </a:rPr>
              <a:t> </a:t>
            </a:r>
            <a:r>
              <a:rPr lang="es-ES" sz="1000">
                <a:solidFill>
                  <a:srgbClr val="000000"/>
                </a:solidFill>
                <a:latin typeface="Calibri" pitchFamily="34" charset="0"/>
              </a:rPr>
              <a:t>CGEPMI</a:t>
            </a:r>
            <a:endParaRPr lang="es-EC" sz="1000">
              <a:latin typeface="Calibri" pitchFamily="34" charset="0"/>
            </a:endParaRPr>
          </a:p>
        </p:txBody>
      </p:sp>
      <p:sp>
        <p:nvSpPr>
          <p:cNvPr id="54339" name="CuadroTexto 9"/>
          <p:cNvSpPr txBox="1">
            <a:spLocks noChangeArrowheads="1"/>
          </p:cNvSpPr>
          <p:nvPr/>
        </p:nvSpPr>
        <p:spPr bwMode="auto">
          <a:xfrm>
            <a:off x="244475" y="5988050"/>
            <a:ext cx="12541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algn="just"/>
            <a:r>
              <a:rPr lang="es-EC" sz="1000">
                <a:latin typeface="Calibri" pitchFamily="34" charset="0"/>
              </a:rPr>
              <a:t>   *Base 100=2007</a:t>
            </a:r>
          </a:p>
          <a:p>
            <a:pPr algn="just"/>
            <a:r>
              <a:rPr lang="es-EC" sz="1000">
                <a:latin typeface="Calibri" pitchFamily="34" charset="0"/>
              </a:rPr>
              <a:t>** Base 100=2010</a:t>
            </a:r>
          </a:p>
          <a:p>
            <a:endParaRPr lang="es-EC" sz="1000">
              <a:latin typeface="Calibri" pitchFamily="34" charset="0"/>
            </a:endParaRPr>
          </a:p>
        </p:txBody>
      </p:sp>
      <p:sp>
        <p:nvSpPr>
          <p:cNvPr id="54340" name="Marcador de número de diapositiva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7441AD-0E2B-4619-B9DE-3746BBF04969}" type="slidenum">
              <a:rPr lang="es-EC"/>
              <a:pPr/>
              <a:t>13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uadroTexto 3"/>
          <p:cNvSpPr txBox="1">
            <a:spLocks noChangeArrowheads="1"/>
          </p:cNvSpPr>
          <p:nvPr/>
        </p:nvSpPr>
        <p:spPr bwMode="auto">
          <a:xfrm>
            <a:off x="90488" y="0"/>
            <a:ext cx="60912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1" hangingPunct="1"/>
            <a:r>
              <a:rPr lang="es-EC" sz="4400">
                <a:solidFill>
                  <a:srgbClr val="1F4E79"/>
                </a:solidFill>
                <a:latin typeface="Franklin Gothic Demi Cond" pitchFamily="34" charset="0"/>
              </a:rPr>
              <a:t>Turismo Ecuador – China </a:t>
            </a:r>
            <a:endParaRPr lang="es-EC" sz="3600">
              <a:solidFill>
                <a:srgbClr val="1F4E79"/>
              </a:solidFill>
              <a:latin typeface="Franklin Gothic Demi Cond" pitchFamily="34" charset="0"/>
            </a:endParaRPr>
          </a:p>
        </p:txBody>
      </p:sp>
      <p:pic>
        <p:nvPicPr>
          <p:cNvPr id="56323" name="Imagen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45638" y="0"/>
            <a:ext cx="2778125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CuadroTexto 5"/>
          <p:cNvSpPr txBox="1">
            <a:spLocks noChangeArrowheads="1"/>
          </p:cNvSpPr>
          <p:nvPr/>
        </p:nvSpPr>
        <p:spPr bwMode="auto">
          <a:xfrm>
            <a:off x="90488" y="3376613"/>
            <a:ext cx="106394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1" hangingPunct="1"/>
            <a:r>
              <a:rPr lang="es-EC" sz="4400">
                <a:solidFill>
                  <a:srgbClr val="1F4E79"/>
                </a:solidFill>
                <a:latin typeface="Franklin Gothic Demi Cond" pitchFamily="34" charset="0"/>
              </a:rPr>
              <a:t>Oportunidades comerciales Ecuador – China </a:t>
            </a:r>
            <a:endParaRPr lang="es-EC" sz="3600">
              <a:solidFill>
                <a:srgbClr val="1F4E79"/>
              </a:solidFill>
              <a:latin typeface="Franklin Gothic Demi Cond" pitchFamily="34" charset="0"/>
            </a:endParaRPr>
          </a:p>
        </p:txBody>
      </p:sp>
      <p:graphicFrame>
        <p:nvGraphicFramePr>
          <p:cNvPr id="3" name="Diagrama 2"/>
          <p:cNvGraphicFramePr/>
          <p:nvPr/>
        </p:nvGraphicFramePr>
        <p:xfrm>
          <a:off x="2670936" y="4262907"/>
          <a:ext cx="6550337" cy="179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a 6"/>
          <p:cNvGraphicFramePr/>
          <p:nvPr/>
        </p:nvGraphicFramePr>
        <p:xfrm>
          <a:off x="2197767" y="4294239"/>
          <a:ext cx="8656035" cy="1617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1" name="Diagrama 10"/>
          <p:cNvGraphicFramePr/>
          <p:nvPr/>
        </p:nvGraphicFramePr>
        <p:xfrm>
          <a:off x="2197767" y="941696"/>
          <a:ext cx="8706793" cy="257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56328" name="CuadroTexto 9"/>
          <p:cNvSpPr txBox="1">
            <a:spLocks noChangeArrowheads="1"/>
          </p:cNvSpPr>
          <p:nvPr/>
        </p:nvSpPr>
        <p:spPr bwMode="auto">
          <a:xfrm>
            <a:off x="219075" y="6310313"/>
            <a:ext cx="33115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C" sz="1000" b="1">
                <a:latin typeface="Calibri" pitchFamily="34" charset="0"/>
              </a:rPr>
              <a:t>Fuente: </a:t>
            </a:r>
            <a:r>
              <a:rPr lang="es-EC" sz="1000">
                <a:latin typeface="Calibri" pitchFamily="34" charset="0"/>
              </a:rPr>
              <a:t> INEC-Migración</a:t>
            </a:r>
          </a:p>
          <a:p>
            <a:r>
              <a:rPr lang="es-EC" sz="1000">
                <a:latin typeface="Calibri" pitchFamily="34" charset="0"/>
              </a:rPr>
              <a:t>*PROECUADOR</a:t>
            </a:r>
          </a:p>
          <a:p>
            <a:r>
              <a:rPr lang="es-EC" sz="1000" b="1">
                <a:latin typeface="Calibri" pitchFamily="34" charset="0"/>
              </a:rPr>
              <a:t>Elaboración:</a:t>
            </a:r>
            <a:r>
              <a:rPr lang="es-EC" sz="1000">
                <a:latin typeface="Calibri" pitchFamily="34" charset="0"/>
              </a:rPr>
              <a:t> </a:t>
            </a:r>
            <a:r>
              <a:rPr lang="es-ES" sz="1000">
                <a:solidFill>
                  <a:srgbClr val="000000"/>
                </a:solidFill>
                <a:latin typeface="Calibri" pitchFamily="34" charset="0"/>
              </a:rPr>
              <a:t>CGEPMI</a:t>
            </a:r>
            <a:endParaRPr lang="es-EC" sz="1000">
              <a:latin typeface="Calibri" pitchFamily="34" charset="0"/>
            </a:endParaRPr>
          </a:p>
        </p:txBody>
      </p:sp>
      <p:sp>
        <p:nvSpPr>
          <p:cNvPr id="56329" name="Marcador de número de diapositiva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375F2E-DB13-4F5B-9DA3-2EA20B182889}" type="slidenum">
              <a:rPr lang="es-EC"/>
              <a:pPr/>
              <a:t>14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196850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Título 6"/>
          <p:cNvSpPr>
            <a:spLocks noGrp="1"/>
          </p:cNvSpPr>
          <p:nvPr>
            <p:ph type="title"/>
          </p:nvPr>
        </p:nvSpPr>
        <p:spPr>
          <a:xfrm>
            <a:off x="117475" y="285750"/>
            <a:ext cx="10339388" cy="646113"/>
          </a:xfrm>
        </p:spPr>
        <p:txBody>
          <a:bodyPr>
            <a:spAutoFit/>
          </a:bodyPr>
          <a:lstStyle/>
          <a:p>
            <a:r>
              <a:rPr lang="es-MX" sz="4000" b="1" smtClean="0">
                <a:solidFill>
                  <a:srgbClr val="002060"/>
                </a:solidFill>
                <a:latin typeface="Franklin Gothic Medium Cond" pitchFamily="34" charset="0"/>
              </a:rPr>
              <a:t>Expectativas de cooperación con China</a:t>
            </a:r>
          </a:p>
        </p:txBody>
      </p:sp>
      <p:sp>
        <p:nvSpPr>
          <p:cNvPr id="58372" name="Rectángulo 12"/>
          <p:cNvSpPr>
            <a:spLocks noChangeArrowheads="1"/>
          </p:cNvSpPr>
          <p:nvPr/>
        </p:nvSpPr>
        <p:spPr bwMode="auto">
          <a:xfrm>
            <a:off x="465138" y="1233488"/>
            <a:ext cx="11337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EC" sz="1900">
                <a:solidFill>
                  <a:srgbClr val="000000"/>
                </a:solidFill>
              </a:rPr>
              <a:t>Fortalecer las relaciones económicas y comerciales para la cooperación e inversión en las zonas industriales y Zonas Especiales de Desarrollo Económico ZEDE.</a:t>
            </a:r>
          </a:p>
        </p:txBody>
      </p:sp>
      <p:sp>
        <p:nvSpPr>
          <p:cNvPr id="58373" name="Rectángulo 14"/>
          <p:cNvSpPr>
            <a:spLocks noChangeArrowheads="1"/>
          </p:cNvSpPr>
          <p:nvPr/>
        </p:nvSpPr>
        <p:spPr bwMode="auto">
          <a:xfrm>
            <a:off x="465138" y="1997075"/>
            <a:ext cx="11337925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ES" sz="1900"/>
              <a:t>Desarrollar </a:t>
            </a:r>
            <a:r>
              <a:rPr lang="es-EC" sz="1900"/>
              <a:t>talleres teórico-prácticos </a:t>
            </a:r>
            <a:r>
              <a:rPr lang="es-EC" sz="1900">
                <a:solidFill>
                  <a:srgbClr val="000000"/>
                </a:solidFill>
              </a:rPr>
              <a:t>dentro del marco del proyecto de marca Primero Ecuador</a:t>
            </a:r>
            <a:r>
              <a:rPr lang="es-EC" sz="1900"/>
              <a:t> para capacitar al personal del MIPRO actualmente vinculado y con potencial vinculación, sobre marcas (y mecanismos alternativos)  para promover el consumo de productos nacionales</a:t>
            </a:r>
            <a:r>
              <a:rPr lang="es-EC" sz="19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8374" name="Rectángulo 15"/>
          <p:cNvSpPr>
            <a:spLocks noChangeArrowheads="1"/>
          </p:cNvSpPr>
          <p:nvPr/>
        </p:nvSpPr>
        <p:spPr bwMode="auto">
          <a:xfrm>
            <a:off x="465138" y="3095625"/>
            <a:ext cx="11337925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EC" sz="1900"/>
              <a:t>Asistencia técnica en la generación de propuestas de políticas públicas para el fortalecimiento de la producción de bienes y servicios con alto componente de innovación tecnológica y científica mediante la creación de agencias de desarrollo y centros de investigación locales.</a:t>
            </a:r>
            <a:endParaRPr lang="es-EC" sz="1900">
              <a:solidFill>
                <a:srgbClr val="000000"/>
              </a:solidFill>
            </a:endParaRPr>
          </a:p>
        </p:txBody>
      </p:sp>
      <p:sp>
        <p:nvSpPr>
          <p:cNvPr id="58375" name="Rectángulo 16"/>
          <p:cNvSpPr>
            <a:spLocks noChangeArrowheads="1"/>
          </p:cNvSpPr>
          <p:nvPr/>
        </p:nvSpPr>
        <p:spPr bwMode="auto">
          <a:xfrm>
            <a:off x="465138" y="4202113"/>
            <a:ext cx="113379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EC" sz="1900">
                <a:solidFill>
                  <a:srgbClr val="000000"/>
                </a:solidFill>
              </a:rPr>
              <a:t>Establecer mecanismos de cooperación que permitan incentivar la inversión de la economía naranja en el país. </a:t>
            </a:r>
          </a:p>
        </p:txBody>
      </p:sp>
      <p:sp>
        <p:nvSpPr>
          <p:cNvPr id="58376" name="Rectángulo 17"/>
          <p:cNvSpPr>
            <a:spLocks noChangeArrowheads="1"/>
          </p:cNvSpPr>
          <p:nvPr/>
        </p:nvSpPr>
        <p:spPr bwMode="auto">
          <a:xfrm>
            <a:off x="465138" y="4987925"/>
            <a:ext cx="11337925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MX" sz="1900">
                <a:solidFill>
                  <a:srgbClr val="000000"/>
                </a:solidFill>
              </a:rPr>
              <a:t>Generación de capacidades y estrategias para impulsar el sector de servicios vinculados a la agroindustria.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s-EC" sz="1900">
              <a:solidFill>
                <a:srgbClr val="000000"/>
              </a:solidFill>
            </a:endParaRPr>
          </a:p>
        </p:txBody>
      </p:sp>
      <p:sp>
        <p:nvSpPr>
          <p:cNvPr id="58377" name="Marcador de número de diapositiva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A1F787-7087-462E-AF98-29DA0AAC08B9}" type="slidenum">
              <a:rPr lang="es-EC"/>
              <a:pPr/>
              <a:t>15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196850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ítulo 6"/>
          <p:cNvSpPr>
            <a:spLocks noGrp="1"/>
          </p:cNvSpPr>
          <p:nvPr>
            <p:ph type="title"/>
          </p:nvPr>
        </p:nvSpPr>
        <p:spPr>
          <a:xfrm>
            <a:off x="117475" y="285750"/>
            <a:ext cx="10339388" cy="646113"/>
          </a:xfrm>
        </p:spPr>
        <p:txBody>
          <a:bodyPr>
            <a:spAutoFit/>
          </a:bodyPr>
          <a:lstStyle/>
          <a:p>
            <a:r>
              <a:rPr lang="es-MX" sz="4000" b="1" smtClean="0">
                <a:solidFill>
                  <a:srgbClr val="002060"/>
                </a:solidFill>
                <a:latin typeface="Franklin Gothic Medium Cond" pitchFamily="34" charset="0"/>
              </a:rPr>
              <a:t>Expectativas de cooperación con China</a:t>
            </a:r>
          </a:p>
        </p:txBody>
      </p:sp>
      <p:sp>
        <p:nvSpPr>
          <p:cNvPr id="60421" name="Rectángulo 19"/>
          <p:cNvSpPr>
            <a:spLocks noChangeArrowheads="1"/>
          </p:cNvSpPr>
          <p:nvPr/>
        </p:nvSpPr>
        <p:spPr bwMode="auto">
          <a:xfrm>
            <a:off x="465138" y="2144713"/>
            <a:ext cx="11337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EC" sz="1900">
                <a:solidFill>
                  <a:srgbClr val="000000"/>
                </a:solidFill>
              </a:rPr>
              <a:t>Fomentar convenios de inversión de empresas chinas especialmente en el proyecto “Puerto de Aguas Profundas” en Posorja.</a:t>
            </a:r>
          </a:p>
        </p:txBody>
      </p:sp>
      <p:sp>
        <p:nvSpPr>
          <p:cNvPr id="60422" name="Rectángulo 10"/>
          <p:cNvSpPr>
            <a:spLocks noChangeArrowheads="1"/>
          </p:cNvSpPr>
          <p:nvPr/>
        </p:nvSpPr>
        <p:spPr bwMode="auto">
          <a:xfrm>
            <a:off x="465138" y="1274763"/>
            <a:ext cx="11337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EC" sz="1900">
                <a:solidFill>
                  <a:srgbClr val="000000"/>
                </a:solidFill>
              </a:rPr>
              <a:t>Impulsar la Industria 4.0 en el país a través del la implementación de tecnologías que logren generar un mayor valor agregado en las cadenas de producción de la manufactura en el país.   </a:t>
            </a:r>
          </a:p>
        </p:txBody>
      </p:sp>
      <p:sp>
        <p:nvSpPr>
          <p:cNvPr id="60423" name="Rectángulo 18"/>
          <p:cNvSpPr>
            <a:spLocks noChangeArrowheads="1"/>
          </p:cNvSpPr>
          <p:nvPr/>
        </p:nvSpPr>
        <p:spPr bwMode="auto">
          <a:xfrm>
            <a:off x="465138" y="3027363"/>
            <a:ext cx="113379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EC" sz="1900">
                <a:solidFill>
                  <a:srgbClr val="000000"/>
                </a:solidFill>
              </a:rPr>
              <a:t>Dentro del marco del programa Made In China 2025 impulsar e incentivar la reestructuración, desarrollo e innovación del sector industrial para alcanzar una mayor eficiencia y calidad en la producción nacional.</a:t>
            </a:r>
          </a:p>
        </p:txBody>
      </p:sp>
      <p:sp>
        <p:nvSpPr>
          <p:cNvPr id="60424" name="Marcador de número de diapositiva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11F2B5-EE57-4048-9A92-28517265188E}" type="slidenum">
              <a:rPr lang="es-EC"/>
              <a:pPr/>
              <a:t>16</a:t>
            </a:fld>
            <a:endParaRPr lang="es-EC"/>
          </a:p>
        </p:txBody>
      </p:sp>
      <p:sp>
        <p:nvSpPr>
          <p:cNvPr id="60425" name="Rectángulo 20"/>
          <p:cNvSpPr>
            <a:spLocks noChangeArrowheads="1"/>
          </p:cNvSpPr>
          <p:nvPr/>
        </p:nvSpPr>
        <p:spPr bwMode="auto">
          <a:xfrm>
            <a:off x="465138" y="4125913"/>
            <a:ext cx="113379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EC" sz="1900">
                <a:solidFill>
                  <a:srgbClr val="000000"/>
                </a:solidFill>
              </a:rPr>
              <a:t>Promover estudios de factibilidad, desarrollo y transferencia tecnológica realizados por los gobiernos locales de ambos países con el objetivo de desarrollar tanto las ZEDE como las zonas industriales del país.   </a:t>
            </a:r>
          </a:p>
        </p:txBody>
      </p:sp>
      <p:sp>
        <p:nvSpPr>
          <p:cNvPr id="10" name="5 CuadroTexto"/>
          <p:cNvSpPr txBox="1"/>
          <p:nvPr/>
        </p:nvSpPr>
        <p:spPr>
          <a:xfrm>
            <a:off x="8552798" y="5258741"/>
            <a:ext cx="3639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Eva García Fabre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Ministra de Industrias y Productividad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egarcia@mipro.gob.ec</a:t>
            </a:r>
            <a:r>
              <a:rPr lang="es-EC" sz="1200" dirty="0" smtClean="0">
                <a:solidFill>
                  <a:prstClr val="black"/>
                </a:solidFill>
              </a:rPr>
              <a:t> </a:t>
            </a:r>
          </a:p>
          <a:p>
            <a:pPr algn="r"/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Alexandra Palacios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Coordinadora </a:t>
            </a:r>
            <a:r>
              <a:rPr lang="es-EC" sz="1200" dirty="0" smtClean="0">
                <a:solidFill>
                  <a:prstClr val="black"/>
                </a:solidFill>
              </a:rPr>
              <a:t>General de </a:t>
            </a:r>
            <a:r>
              <a:rPr lang="es-EC" sz="1200" dirty="0" smtClean="0">
                <a:solidFill>
                  <a:prstClr val="black"/>
                </a:solidFill>
              </a:rPr>
              <a:t>Estudios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Prospectivos y Macroeconómicos para la Industria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mpalacios@mipro.gob.ec</a:t>
            </a:r>
            <a:endParaRPr lang="es-EC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-87313"/>
            <a:ext cx="2084387" cy="82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0398125" cy="1212850"/>
          </a:xfrm>
        </p:spPr>
        <p:txBody>
          <a:bodyPr/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itchFamily="34" charset="0"/>
              </a:rPr>
              <a:t>Balanza Comercial Ecuador – China  </a:t>
            </a:r>
            <a:br>
              <a:rPr lang="es-MX" sz="4000" b="1" dirty="0" smtClean="0">
                <a:solidFill>
                  <a:srgbClr val="002060"/>
                </a:solidFill>
                <a:latin typeface="Franklin Gothic Medium Cond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itchFamily="34" charset="0"/>
              </a:rPr>
              <a:t>(millones de dólares FOB)</a:t>
            </a:r>
          </a:p>
        </p:txBody>
      </p:sp>
      <p:sp>
        <p:nvSpPr>
          <p:cNvPr id="31748" name="Rectángulo 19"/>
          <p:cNvSpPr>
            <a:spLocks noChangeArrowheads="1"/>
          </p:cNvSpPr>
          <p:nvPr/>
        </p:nvSpPr>
        <p:spPr bwMode="auto">
          <a:xfrm>
            <a:off x="2346325" y="6538913"/>
            <a:ext cx="5705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 sz="100" b="1" dirty="0">
              <a:solidFill>
                <a:srgbClr val="000000"/>
              </a:solidFill>
            </a:endParaRPr>
          </a:p>
          <a:p>
            <a:r>
              <a:rPr lang="es-MX" sz="1100" b="1" dirty="0">
                <a:solidFill>
                  <a:srgbClr val="000000"/>
                </a:solidFill>
              </a:rPr>
              <a:t>Nota: </a:t>
            </a:r>
            <a:r>
              <a:rPr lang="es-MX" sz="1100" dirty="0">
                <a:solidFill>
                  <a:srgbClr val="000000"/>
                </a:solidFill>
              </a:rPr>
              <a:t>Las cifras de importación corresponden a la procedencia de la mercancía.</a:t>
            </a:r>
          </a:p>
        </p:txBody>
      </p:sp>
      <p:sp>
        <p:nvSpPr>
          <p:cNvPr id="31749" name="2 CuadroTexto"/>
          <p:cNvSpPr txBox="1">
            <a:spLocks noChangeArrowheads="1"/>
          </p:cNvSpPr>
          <p:nvPr/>
        </p:nvSpPr>
        <p:spPr bwMode="auto">
          <a:xfrm>
            <a:off x="0" y="6419850"/>
            <a:ext cx="27543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Fuente: </a:t>
            </a:r>
            <a:r>
              <a:rPr lang="es-ES" sz="1100">
                <a:solidFill>
                  <a:srgbClr val="000000"/>
                </a:solidFill>
              </a:rPr>
              <a:t>BCE –  Comercio Exterior</a:t>
            </a:r>
          </a:p>
          <a:p>
            <a:pPr eaLnBrk="1" hangingPunct="1"/>
            <a:endParaRPr lang="es-ES" sz="100">
              <a:solidFill>
                <a:srgbClr val="000000"/>
              </a:solidFill>
            </a:endParaRPr>
          </a:p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Elaborado por: </a:t>
            </a:r>
            <a:r>
              <a:rPr lang="es-ES" sz="1100">
                <a:solidFill>
                  <a:srgbClr val="000000"/>
                </a:solidFill>
              </a:rPr>
              <a:t>CGEPMI 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0049"/>
              </p:ext>
            </p:extLst>
          </p:nvPr>
        </p:nvGraphicFramePr>
        <p:xfrm>
          <a:off x="438150" y="5029200"/>
          <a:ext cx="5427743" cy="952500"/>
        </p:xfrm>
        <a:graphic>
          <a:graphicData uri="http://schemas.openxmlformats.org/drawingml/2006/table">
            <a:tbl>
              <a:tblPr/>
              <a:tblGrid>
                <a:gridCol w="1528192">
                  <a:extLst>
                    <a:ext uri="{9D8B030D-6E8A-4147-A177-3AD203B41FA5}"/>
                  </a:extLst>
                </a:gridCol>
                <a:gridCol w="779910">
                  <a:extLst>
                    <a:ext uri="{9D8B030D-6E8A-4147-A177-3AD203B41FA5}"/>
                  </a:extLst>
                </a:gridCol>
                <a:gridCol w="779910">
                  <a:extLst>
                    <a:ext uri="{9D8B030D-6E8A-4147-A177-3AD203B41FA5}"/>
                  </a:extLst>
                </a:gridCol>
                <a:gridCol w="682646">
                  <a:extLst>
                    <a:ext uri="{9D8B030D-6E8A-4147-A177-3AD203B41FA5}"/>
                  </a:extLst>
                </a:gridCol>
                <a:gridCol w="877175"/>
                <a:gridCol w="779910"/>
              </a:tblGrid>
              <a:tr h="60583">
                <a:tc>
                  <a:txBody>
                    <a:bodyPr/>
                    <a:lstStyle/>
                    <a:p>
                      <a:pPr algn="l" rtl="0" fontAlgn="ctr"/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       </a:t>
                      </a:r>
                    </a:p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</a:t>
                      </a:r>
                      <a:r>
                        <a:rPr lang="es-EC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   </a:t>
                      </a:r>
                    </a:p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</a:t>
                      </a:r>
                      <a:r>
                        <a:rPr lang="es-EC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723,0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656,4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283,0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650,5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3.087,0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2.415,8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2.874,0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973,8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1.314,4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-2.364,0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-1.759,4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-2.102,1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-690,8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-663,9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1787" name="CuadroTexto 11"/>
          <p:cNvSpPr txBox="1">
            <a:spLocks noChangeArrowheads="1"/>
          </p:cNvSpPr>
          <p:nvPr/>
        </p:nvSpPr>
        <p:spPr bwMode="auto">
          <a:xfrm>
            <a:off x="252413" y="4686300"/>
            <a:ext cx="4057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s-EC" altLang="en-US" sz="1600" b="1">
                <a:solidFill>
                  <a:srgbClr val="000000"/>
                </a:solidFill>
                <a:latin typeface="Franklin Gothic Book" pitchFamily="34" charset="0"/>
              </a:rPr>
              <a:t>Balanza Comercial (millones de USD)</a:t>
            </a:r>
            <a:endParaRPr lang="en-US" altLang="en-US" sz="1600">
              <a:solidFill>
                <a:srgbClr val="000000"/>
              </a:solidFill>
              <a:latin typeface="Franklin Gothic Book" pitchFamily="34" charset="0"/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70548"/>
              </p:ext>
            </p:extLst>
          </p:nvPr>
        </p:nvGraphicFramePr>
        <p:xfrm>
          <a:off x="6457950" y="5008563"/>
          <a:ext cx="5273356" cy="952500"/>
        </p:xfrm>
        <a:graphic>
          <a:graphicData uri="http://schemas.openxmlformats.org/drawingml/2006/table">
            <a:tbl>
              <a:tblPr/>
              <a:tblGrid>
                <a:gridCol w="1770924">
                  <a:extLst>
                    <a:ext uri="{9D8B030D-6E8A-4147-A177-3AD203B41FA5}"/>
                  </a:extLst>
                </a:gridCol>
                <a:gridCol w="903786">
                  <a:extLst>
                    <a:ext uri="{9D8B030D-6E8A-4147-A177-3AD203B41FA5}"/>
                  </a:extLst>
                </a:gridCol>
                <a:gridCol w="903786">
                  <a:extLst>
                    <a:ext uri="{9D8B030D-6E8A-4147-A177-3AD203B41FA5}"/>
                  </a:extLst>
                </a:gridCol>
                <a:gridCol w="791074">
                  <a:extLst>
                    <a:ext uri="{9D8B030D-6E8A-4147-A177-3AD203B41FA5}"/>
                  </a:extLst>
                </a:gridCol>
                <a:gridCol w="903786"/>
              </a:tblGrid>
              <a:tr h="349700">
                <a:tc>
                  <a:txBody>
                    <a:bodyPr/>
                    <a:lstStyle/>
                    <a:p>
                      <a:pPr algn="l" rtl="0" fontAlgn="ctr"/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2018  </a:t>
                      </a:r>
                    </a:p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ene-</a:t>
                      </a:r>
                      <a:r>
                        <a:rPr lang="es-EC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may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49,0%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-9,2%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17,6%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129,8%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-8,6%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-21,7%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19,0%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35,0%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18,2%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25,6%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-19,5%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DFKai-SB" panose="03000509000000000000" pitchFamily="65" charset="-120"/>
                        </a:rPr>
                        <a:t>3,9%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1820" name="CuadroTexto 11"/>
          <p:cNvSpPr txBox="1">
            <a:spLocks noChangeArrowheads="1"/>
          </p:cNvSpPr>
          <p:nvPr/>
        </p:nvSpPr>
        <p:spPr bwMode="auto">
          <a:xfrm>
            <a:off x="6340475" y="4668838"/>
            <a:ext cx="4057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s-EC" altLang="en-US" sz="1600" b="1">
                <a:solidFill>
                  <a:srgbClr val="000000"/>
                </a:solidFill>
                <a:latin typeface="Franklin Gothic Book" pitchFamily="34" charset="0"/>
              </a:rPr>
              <a:t>Variación %</a:t>
            </a:r>
            <a:endParaRPr lang="en-US" altLang="en-US" sz="1600">
              <a:solidFill>
                <a:srgbClr val="000000"/>
              </a:solidFill>
              <a:latin typeface="Franklin Gothic Book" pitchFamily="34" charset="0"/>
            </a:endParaRPr>
          </a:p>
        </p:txBody>
      </p:sp>
      <p:sp>
        <p:nvSpPr>
          <p:cNvPr id="31822" name="Marcador de número de diapositiva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F735DE-8EF8-47AE-BAF7-36B02D5627B5}" type="slidenum">
              <a:rPr lang="es-EC"/>
              <a:pPr/>
              <a:t>2</a:t>
            </a:fld>
            <a:endParaRPr lang="es-EC"/>
          </a:p>
        </p:txBody>
      </p:sp>
      <p:graphicFrame>
        <p:nvGraphicFramePr>
          <p:cNvPr id="12" name="1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038555"/>
              </p:ext>
            </p:extLst>
          </p:nvPr>
        </p:nvGraphicFramePr>
        <p:xfrm>
          <a:off x="609600" y="1252538"/>
          <a:ext cx="10744200" cy="339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-87313"/>
            <a:ext cx="2084387" cy="82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0398125" cy="735013"/>
          </a:xfrm>
        </p:spPr>
        <p:txBody>
          <a:bodyPr/>
          <a:lstStyle/>
          <a:p>
            <a:r>
              <a:rPr lang="es-MX" sz="2900" b="1" dirty="0" smtClean="0">
                <a:solidFill>
                  <a:srgbClr val="002060"/>
                </a:solidFill>
                <a:latin typeface="Franklin Gothic Medium Cond" pitchFamily="34" charset="0"/>
              </a:rPr>
              <a:t>Principales productos de exportación e importación de Ecuador con China</a:t>
            </a:r>
            <a:r>
              <a:rPr lang="es-MX" sz="3600" b="1" dirty="0" smtClean="0">
                <a:solidFill>
                  <a:srgbClr val="002060"/>
                </a:solidFill>
                <a:latin typeface="Franklin Gothic Medium Cond" pitchFamily="34" charset="0"/>
              </a:rPr>
              <a:t/>
            </a:r>
            <a:br>
              <a:rPr lang="es-MX" sz="3600" b="1" dirty="0" smtClean="0">
                <a:solidFill>
                  <a:srgbClr val="002060"/>
                </a:solidFill>
                <a:latin typeface="Franklin Gothic Medium Cond" pitchFamily="34" charset="0"/>
              </a:rPr>
            </a:br>
            <a:r>
              <a:rPr lang="es-MX" sz="2000" b="1" dirty="0" smtClean="0">
                <a:solidFill>
                  <a:srgbClr val="002060"/>
                </a:solidFill>
                <a:latin typeface="Franklin Gothic Medium Cond" pitchFamily="34" charset="0"/>
              </a:rPr>
              <a:t>(millones de dólares FOB)</a:t>
            </a:r>
          </a:p>
        </p:txBody>
      </p:sp>
      <p:sp>
        <p:nvSpPr>
          <p:cNvPr id="33796" name="CuadroTexto 11"/>
          <p:cNvSpPr txBox="1">
            <a:spLocks noChangeArrowheads="1"/>
          </p:cNvSpPr>
          <p:nvPr/>
        </p:nvSpPr>
        <p:spPr bwMode="auto">
          <a:xfrm>
            <a:off x="211931" y="1126332"/>
            <a:ext cx="4059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s-EC" altLang="en-US" sz="1600" b="1" dirty="0">
                <a:solidFill>
                  <a:srgbClr val="000000"/>
                </a:solidFill>
                <a:latin typeface="Franklin Gothic Book" pitchFamily="34" charset="0"/>
              </a:rPr>
              <a:t>Principales productos exportados</a:t>
            </a:r>
            <a:endParaRPr lang="en-US" altLang="en-US" sz="1600" dirty="0">
              <a:solidFill>
                <a:srgbClr val="000000"/>
              </a:solidFill>
              <a:latin typeface="Franklin Gothic Book" pitchFamily="34" charset="0"/>
            </a:endParaRPr>
          </a:p>
        </p:txBody>
      </p:sp>
      <p:sp>
        <p:nvSpPr>
          <p:cNvPr id="33797" name="CuadroTexto 11"/>
          <p:cNvSpPr txBox="1">
            <a:spLocks noChangeArrowheads="1"/>
          </p:cNvSpPr>
          <p:nvPr/>
        </p:nvSpPr>
        <p:spPr bwMode="auto">
          <a:xfrm>
            <a:off x="6096000" y="451963"/>
            <a:ext cx="40941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s-EC" altLang="en-US" sz="1600" b="1" dirty="0">
                <a:solidFill>
                  <a:srgbClr val="000000"/>
                </a:solidFill>
                <a:latin typeface="Franklin Gothic Book" pitchFamily="34" charset="0"/>
              </a:rPr>
              <a:t>Principales productos importados</a:t>
            </a:r>
            <a:endParaRPr lang="en-US" altLang="en-US" sz="1600" dirty="0">
              <a:solidFill>
                <a:srgbClr val="000000"/>
              </a:solidFill>
              <a:latin typeface="Franklin Gothic Book" pitchFamily="34" charset="0"/>
            </a:endParaRPr>
          </a:p>
        </p:txBody>
      </p:sp>
      <p:sp>
        <p:nvSpPr>
          <p:cNvPr id="33798" name="Rectángulo 19"/>
          <p:cNvSpPr>
            <a:spLocks noChangeArrowheads="1"/>
          </p:cNvSpPr>
          <p:nvPr/>
        </p:nvSpPr>
        <p:spPr bwMode="auto">
          <a:xfrm>
            <a:off x="2241550" y="6315075"/>
            <a:ext cx="3467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s-MX" sz="100" b="1" dirty="0">
              <a:solidFill>
                <a:srgbClr val="000000"/>
              </a:solidFill>
            </a:endParaRPr>
          </a:p>
          <a:p>
            <a:pPr algn="just"/>
            <a:r>
              <a:rPr lang="es-MX" sz="1100" b="1" dirty="0">
                <a:solidFill>
                  <a:srgbClr val="000000"/>
                </a:solidFill>
              </a:rPr>
              <a:t>Nota: </a:t>
            </a:r>
            <a:r>
              <a:rPr lang="es-MX" sz="1100" dirty="0">
                <a:solidFill>
                  <a:srgbClr val="000000"/>
                </a:solidFill>
              </a:rPr>
              <a:t>Las cifras de importación corresponden a la procedencia de la mercancía.</a:t>
            </a:r>
          </a:p>
        </p:txBody>
      </p:sp>
      <p:sp>
        <p:nvSpPr>
          <p:cNvPr id="33799" name="2 CuadroTexto"/>
          <p:cNvSpPr txBox="1">
            <a:spLocks noChangeArrowheads="1"/>
          </p:cNvSpPr>
          <p:nvPr/>
        </p:nvSpPr>
        <p:spPr bwMode="auto">
          <a:xfrm>
            <a:off x="0" y="6319838"/>
            <a:ext cx="27543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Fuente: </a:t>
            </a:r>
            <a:r>
              <a:rPr lang="es-ES" sz="1100">
                <a:solidFill>
                  <a:srgbClr val="000000"/>
                </a:solidFill>
              </a:rPr>
              <a:t>BCE –  Comercio Exterior</a:t>
            </a:r>
          </a:p>
          <a:p>
            <a:pPr eaLnBrk="1" hangingPunct="1"/>
            <a:endParaRPr lang="es-ES" sz="100">
              <a:solidFill>
                <a:srgbClr val="000000"/>
              </a:solidFill>
            </a:endParaRPr>
          </a:p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Elaborado por: </a:t>
            </a:r>
            <a:r>
              <a:rPr lang="es-ES" sz="1100">
                <a:solidFill>
                  <a:srgbClr val="000000"/>
                </a:solidFill>
              </a:rPr>
              <a:t>CGEPMI 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92621"/>
              </p:ext>
            </p:extLst>
          </p:nvPr>
        </p:nvGraphicFramePr>
        <p:xfrm>
          <a:off x="211931" y="1704181"/>
          <a:ext cx="5660232" cy="3636645"/>
        </p:xfrm>
        <a:graphic>
          <a:graphicData uri="http://schemas.openxmlformats.org/drawingml/2006/table">
            <a:tbl>
              <a:tblPr/>
              <a:tblGrid>
                <a:gridCol w="2613965">
                  <a:extLst>
                    <a:ext uri="{9D8B030D-6E8A-4147-A177-3AD203B41FA5}"/>
                  </a:extLst>
                </a:gridCol>
                <a:gridCol w="802660">
                  <a:extLst>
                    <a:ext uri="{9D8B030D-6E8A-4147-A177-3AD203B41FA5}"/>
                  </a:extLst>
                </a:gridCol>
                <a:gridCol w="685910">
                  <a:extLst>
                    <a:ext uri="{9D8B030D-6E8A-4147-A177-3AD203B41FA5}"/>
                  </a:extLst>
                </a:gridCol>
                <a:gridCol w="904817"/>
                <a:gridCol w="652880"/>
              </a:tblGrid>
              <a:tr h="398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.</a:t>
                      </a:r>
                      <a:r>
                        <a:rPr lang="es-EC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 2017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</a:p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</a:t>
                      </a:r>
                      <a:r>
                        <a:rPr lang="es-EC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EC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. 2018</a:t>
                      </a:r>
                      <a:endParaRPr lang="es-EC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/>
                </a:extLst>
              </a:tr>
              <a:tr h="9943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Camarones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26,1%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217,0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56,0%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Banano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67,2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Otros Productos Mineros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Harina De Pescado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Otras Maderas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Desperdcios De Metales (Chatarra)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Concentrado De Plomo Y Cobre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Flores Naturales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Cacao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Artículos De Madera Y Corcho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Maderas Terciads Y Prensadas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Pescado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Otras Manufacturas De Metales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Otros Elaborados Del 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Otros Productos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Total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429,9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387,5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60502"/>
              </p:ext>
            </p:extLst>
          </p:nvPr>
        </p:nvGraphicFramePr>
        <p:xfrm>
          <a:off x="6167439" y="791688"/>
          <a:ext cx="5919789" cy="5995035"/>
        </p:xfrm>
        <a:graphic>
          <a:graphicData uri="http://schemas.openxmlformats.org/drawingml/2006/table">
            <a:tbl>
              <a:tblPr/>
              <a:tblGrid>
                <a:gridCol w="3267580">
                  <a:extLst>
                    <a:ext uri="{9D8B030D-6E8A-4147-A177-3AD203B41FA5}"/>
                  </a:extLst>
                </a:gridCol>
                <a:gridCol w="630020">
                  <a:extLst>
                    <a:ext uri="{9D8B030D-6E8A-4147-A177-3AD203B41FA5}"/>
                  </a:extLst>
                </a:gridCol>
                <a:gridCol w="722046">
                  <a:extLst>
                    <a:ext uri="{9D8B030D-6E8A-4147-A177-3AD203B41FA5}"/>
                  </a:extLst>
                </a:gridCol>
                <a:gridCol w="757215"/>
                <a:gridCol w="542928"/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</a:t>
                      </a:r>
                      <a:endParaRPr lang="es-EC" sz="1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1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.</a:t>
                      </a:r>
                    </a:p>
                    <a:p>
                      <a:pPr algn="ctr" rtl="0" fontAlgn="ctr"/>
                      <a:r>
                        <a:rPr lang="es-EC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 2017</a:t>
                      </a:r>
                      <a:endParaRPr lang="es-EC" sz="1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</a:p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</a:t>
                      </a:r>
                      <a:r>
                        <a:rPr lang="es-EC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EC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1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. 2018</a:t>
                      </a:r>
                      <a:endParaRPr lang="es-EC" sz="1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Reactores nucleares, calderas,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máquinas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478,5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Máquinas, aparatos y materiales eléctrico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,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471,5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226,4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Vehículos automóviles, tractores,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velocípedo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366,6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Fundición, hierro y acero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267,2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Plástico y sus manufacturas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Manufactuas de fundición, hierro o acero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64,0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Caucho y sus manufacturas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Productos químicos orgánicos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94,4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Juguetes, juegos y artículos para recreo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Instrumentos y aparatos de óptica,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fotografía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72,6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Productos diversos de las industrias químicas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Muebles; mobiliario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medico quirúrgico;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Abonos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24,4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Vidrio y sus manufacturas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Filamentos sintéticos o artificiales; tiras y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formas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diversas de metal común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Aluminio y sus manufacturas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Tejidos de punto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28,5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Papel y cartón; manufacturas de celulosa,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26,4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Productos químicos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inorgánicos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Productos cerámicos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Fibras sintéticas o artificiales disontinuas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22,2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Herramientas y útiles, artículos de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cuchillería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diversas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Prendas y complementos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, 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 vestir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,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Manufaturas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piedra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yeso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fraguable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, </a:t>
                      </a:r>
                      <a:r>
                        <a:rPr lang="pt-B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cemento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cuero; artículos de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talabartería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Algodón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Otros productos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75,5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2.867,5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1.311,5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4104" name="Marcador de número de diapositiva 3"/>
          <p:cNvSpPr>
            <a:spLocks noGrp="1"/>
          </p:cNvSpPr>
          <p:nvPr>
            <p:ph type="sldNum" sz="quarter" idx="12"/>
          </p:nvPr>
        </p:nvSpPr>
        <p:spPr bwMode="auto">
          <a:xfrm>
            <a:off x="9272588" y="6492875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094A564-35B9-4FCC-A3EC-A0C5B670B87B}" type="slidenum">
              <a:rPr lang="es-EC"/>
              <a:pPr/>
              <a:t>3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196850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ítulo 2"/>
          <p:cNvSpPr>
            <a:spLocks noGrp="1"/>
          </p:cNvSpPr>
          <p:nvPr>
            <p:ph type="title"/>
          </p:nvPr>
        </p:nvSpPr>
        <p:spPr>
          <a:xfrm>
            <a:off x="117475" y="15875"/>
            <a:ext cx="9890125" cy="1325563"/>
          </a:xfrm>
        </p:spPr>
        <p:txBody>
          <a:bodyPr/>
          <a:lstStyle/>
          <a:p>
            <a:pPr algn="just"/>
            <a:r>
              <a:rPr lang="es-MX" sz="4000" b="1" smtClean="0">
                <a:solidFill>
                  <a:srgbClr val="002060"/>
                </a:solidFill>
                <a:latin typeface="Franklin Gothic Medium Cond" pitchFamily="34" charset="0"/>
              </a:rPr>
              <a:t>Inversión Extranjera Directa de China en Ecuador</a:t>
            </a:r>
            <a:br>
              <a:rPr lang="es-MX" sz="4000" b="1" smtClean="0">
                <a:solidFill>
                  <a:srgbClr val="002060"/>
                </a:solidFill>
                <a:latin typeface="Franklin Gothic Medium Cond" pitchFamily="34" charset="0"/>
              </a:rPr>
            </a:br>
            <a:r>
              <a:rPr lang="es-MX" sz="2700" b="1" smtClean="0">
                <a:solidFill>
                  <a:srgbClr val="002060"/>
                </a:solidFill>
                <a:latin typeface="Franklin Gothic Medium Cond" pitchFamily="34" charset="0"/>
              </a:rPr>
              <a:t>(millones de USD)</a:t>
            </a:r>
          </a:p>
        </p:txBody>
      </p:sp>
      <p:sp>
        <p:nvSpPr>
          <p:cNvPr id="35844" name="CuadroTexto 29"/>
          <p:cNvSpPr txBox="1">
            <a:spLocks noChangeArrowheads="1"/>
          </p:cNvSpPr>
          <p:nvPr/>
        </p:nvSpPr>
        <p:spPr bwMode="auto">
          <a:xfrm>
            <a:off x="280988" y="6227763"/>
            <a:ext cx="5199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C" sz="1200" b="1">
                <a:solidFill>
                  <a:srgbClr val="000000"/>
                </a:solidFill>
                <a:latin typeface="Calibri" pitchFamily="34" charset="0"/>
              </a:rPr>
              <a:t>Fuente: </a:t>
            </a:r>
            <a:r>
              <a:rPr lang="es-EC" sz="1200">
                <a:solidFill>
                  <a:srgbClr val="000000"/>
                </a:solidFill>
                <a:latin typeface="Calibri" pitchFamily="34" charset="0"/>
              </a:rPr>
              <a:t>BCE</a:t>
            </a:r>
          </a:p>
          <a:p>
            <a:pPr eaLnBrk="1" hangingPunct="1"/>
            <a:r>
              <a:rPr lang="es-ES" sz="1200" b="1">
                <a:solidFill>
                  <a:srgbClr val="000000"/>
                </a:solidFill>
                <a:latin typeface="Calibri" pitchFamily="34" charset="0"/>
              </a:rPr>
              <a:t>Elaboración</a:t>
            </a:r>
            <a:r>
              <a:rPr lang="es-ES" sz="1200">
                <a:solidFill>
                  <a:srgbClr val="000000"/>
                </a:solidFill>
                <a:latin typeface="Calibri" pitchFamily="34" charset="0"/>
              </a:rPr>
              <a:t>: CGEPMI </a:t>
            </a:r>
          </a:p>
          <a:p>
            <a:pPr eaLnBrk="1" hangingPunct="1"/>
            <a:endParaRPr lang="es-EC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217488" y="4465638"/>
            <a:ext cx="9890125" cy="50165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Deuda Pública Externa: Deuda Bilateral Ecuador- China</a:t>
            </a:r>
            <a:endParaRPr lang="es-MX" sz="2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5846" name="Marcador de número de diapositiva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894830-F94B-476F-98E1-F3A14FB33117}" type="slidenum">
              <a:rPr lang="es-EC"/>
              <a:pPr/>
              <a:t>4</a:t>
            </a:fld>
            <a:endParaRPr lang="es-EC"/>
          </a:p>
        </p:txBody>
      </p:sp>
      <p:graphicFrame>
        <p:nvGraphicFramePr>
          <p:cNvPr id="10" name="Tabla 9"/>
          <p:cNvGraphicFramePr>
            <a:graphicFrameLocks noGrp="1"/>
          </p:cNvGraphicFramePr>
          <p:nvPr/>
        </p:nvGraphicFramePr>
        <p:xfrm>
          <a:off x="804863" y="5191125"/>
          <a:ext cx="10665158" cy="792480"/>
        </p:xfrm>
        <a:graphic>
          <a:graphicData uri="http://schemas.openxmlformats.org/drawingml/2006/table">
            <a:tbl>
              <a:tblPr/>
              <a:tblGrid>
                <a:gridCol w="2937213"/>
                <a:gridCol w="3518413"/>
                <a:gridCol w="4209532"/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C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DEUDA BILATERAL ECUADOR </a:t>
                      </a:r>
                      <a:r>
                        <a:rPr lang="es-EC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– CON</a:t>
                      </a:r>
                      <a:r>
                        <a:rPr lang="es-EC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 CHINA</a:t>
                      </a:r>
                      <a:r>
                        <a:rPr lang="es-EC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s-EC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AL </a:t>
                      </a:r>
                      <a:r>
                        <a:rPr lang="es-EC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30 DE</a:t>
                      </a:r>
                      <a:r>
                        <a:rPr lang="es-EC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 JUNIO</a:t>
                      </a:r>
                      <a:r>
                        <a:rPr lang="es-EC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s-EC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País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Deuda Bilateral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Porcentaje sobre la deuda total bilateral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China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USD </a:t>
                      </a:r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6.993,3 </a:t>
                      </a:r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20,6%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804863" y="1452563"/>
          <a:ext cx="10548618" cy="2595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7018"/>
                <a:gridCol w="1638300"/>
                <a:gridCol w="1714500"/>
                <a:gridCol w="1585875"/>
                <a:gridCol w="1512925"/>
              </a:tblGrid>
              <a:tr h="395708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Actividad</a:t>
                      </a:r>
                      <a:endParaRPr lang="es-MX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2015</a:t>
                      </a:r>
                      <a:endParaRPr lang="es-MX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2016</a:t>
                      </a:r>
                      <a:endParaRPr lang="es-MX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s-MX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 I </a:t>
                      </a:r>
                      <a:r>
                        <a:rPr lang="es-MX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Trim</a:t>
                      </a:r>
                      <a:endParaRPr lang="es-MX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Agricultura, silvicultura, caza y pesca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Comercio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Construcción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-2,0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Explotación de minas y canteras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62,3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6,1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  <a:latin typeface="Franklin Gothic Book" panose="020B0503020102020204" pitchFamily="34" charset="0"/>
                        </a:rPr>
                        <a:t>Industria manufacturera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-0,2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Servicios prestados a las empresas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20,0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-9,6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1" u="none" strike="noStrike" dirty="0">
                          <a:effectLst/>
                          <a:latin typeface="Franklin Gothic Book" panose="020B0503020102020204" pitchFamily="34" charset="0"/>
                        </a:rPr>
                        <a:t>Total general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113,9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57,8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84,7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-11112"/>
            <a:ext cx="2084387" cy="7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ítulo 2"/>
          <p:cNvSpPr>
            <a:spLocks noGrp="1"/>
          </p:cNvSpPr>
          <p:nvPr>
            <p:ph type="title"/>
          </p:nvPr>
        </p:nvSpPr>
        <p:spPr>
          <a:xfrm>
            <a:off x="0" y="-53975"/>
            <a:ext cx="8975725" cy="1325563"/>
          </a:xfrm>
        </p:spPr>
        <p:txBody>
          <a:bodyPr/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itchFamily="34" charset="0"/>
              </a:rPr>
              <a:t>Balanza comercial de bienes tecnológicos Ecuador – China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itchFamily="34" charset="0"/>
              </a:rPr>
              <a:t>(millones de USD)</a:t>
            </a:r>
          </a:p>
        </p:txBody>
      </p:sp>
      <p:sp>
        <p:nvSpPr>
          <p:cNvPr id="37892" name="2 CuadroTexto"/>
          <p:cNvSpPr txBox="1">
            <a:spLocks noChangeArrowheads="1"/>
          </p:cNvSpPr>
          <p:nvPr/>
        </p:nvSpPr>
        <p:spPr bwMode="auto">
          <a:xfrm>
            <a:off x="0" y="6634163"/>
            <a:ext cx="51101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Fuente: </a:t>
            </a:r>
            <a:r>
              <a:rPr lang="es-ES" sz="1100">
                <a:solidFill>
                  <a:srgbClr val="000000"/>
                </a:solidFill>
              </a:rPr>
              <a:t>BCE –  Comercio Exterior </a:t>
            </a:r>
            <a:r>
              <a:rPr lang="es-ES" sz="1100" b="1">
                <a:solidFill>
                  <a:srgbClr val="000000"/>
                </a:solidFill>
              </a:rPr>
              <a:t>Elaborado por: </a:t>
            </a:r>
            <a:r>
              <a:rPr lang="es-ES" sz="1100">
                <a:solidFill>
                  <a:srgbClr val="000000"/>
                </a:solidFill>
              </a:rPr>
              <a:t>CGEPMI </a:t>
            </a:r>
          </a:p>
          <a:p>
            <a:pPr eaLnBrk="1" hangingPunct="1"/>
            <a:endParaRPr lang="es-ES" sz="1100">
              <a:solidFill>
                <a:srgbClr val="000000"/>
              </a:solidFill>
            </a:endParaRPr>
          </a:p>
          <a:p>
            <a:pPr eaLnBrk="1" hangingPunct="1"/>
            <a:endParaRPr lang="es-ES" sz="100">
              <a:solidFill>
                <a:srgbClr val="000000"/>
              </a:solidFill>
            </a:endParaRPr>
          </a:p>
        </p:txBody>
      </p:sp>
      <p:sp>
        <p:nvSpPr>
          <p:cNvPr id="37893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9C0F92-0DC5-4B97-AE1A-1F2654295D5A}" type="slidenum">
              <a:rPr lang="es-EC"/>
              <a:pPr/>
              <a:t>5</a:t>
            </a:fld>
            <a:endParaRPr lang="es-EC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39269"/>
              </p:ext>
            </p:extLst>
          </p:nvPr>
        </p:nvGraphicFramePr>
        <p:xfrm>
          <a:off x="180975" y="4232275"/>
          <a:ext cx="7848599" cy="2425065"/>
        </p:xfrm>
        <a:graphic>
          <a:graphicData uri="http://schemas.openxmlformats.org/drawingml/2006/table">
            <a:tbl>
              <a:tblPr/>
              <a:tblGrid>
                <a:gridCol w="948558"/>
                <a:gridCol w="2316019"/>
                <a:gridCol w="638985"/>
                <a:gridCol w="637509"/>
                <a:gridCol w="543226"/>
                <a:gridCol w="583420"/>
                <a:gridCol w="611203"/>
                <a:gridCol w="541748"/>
                <a:gridCol w="444511"/>
                <a:gridCol w="583420"/>
              </a:tblGrid>
              <a:tr h="16192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Bienes tecnológicos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FOB e</a:t>
                      </a:r>
                      <a:r>
                        <a:rPr lang="es-MX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presado en millones de USD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Número de partidas arancelarias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953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b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</a:b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</a:t>
                      </a:r>
                      <a:r>
                        <a:rPr lang="es-MX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b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</a:b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</a:t>
                      </a:r>
                      <a:r>
                        <a:rPr lang="es-MX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548,2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538,9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434,4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209,7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801,5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571,6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301,7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1.390,5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973,0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1.389,1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651,0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2.740,1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2.083,5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2.538,3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1.162,4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75457"/>
              </p:ext>
            </p:extLst>
          </p:nvPr>
        </p:nvGraphicFramePr>
        <p:xfrm>
          <a:off x="8243887" y="1020764"/>
          <a:ext cx="3830789" cy="2661285"/>
        </p:xfrm>
        <a:graphic>
          <a:graphicData uri="http://schemas.openxmlformats.org/drawingml/2006/table">
            <a:tbl>
              <a:tblPr/>
              <a:tblGrid>
                <a:gridCol w="1242259"/>
                <a:gridCol w="2588530"/>
              </a:tblGrid>
              <a:tr h="144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Transformadores eléctricos,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convertidores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Antibióticos.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Instrumentos,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y </a:t>
                      </a:r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máquinas de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medida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Botones y botones de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presión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Cueros y pieles curtidos o «</a:t>
                      </a:r>
                      <a:r>
                        <a:rPr lang="es-MX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crust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»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Productos laminados planos de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hierro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Desechos, desperdicios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 </a:t>
                      </a:r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plástico.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Máquinas para </a:t>
                      </a:r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explanar, nivelar,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traillar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Poli acetales, los demás poliésteres 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67799"/>
              </p:ext>
            </p:extLst>
          </p:nvPr>
        </p:nvGraphicFramePr>
        <p:xfrm>
          <a:off x="8243888" y="4245453"/>
          <a:ext cx="3830789" cy="2463165"/>
        </p:xfrm>
        <a:graphic>
          <a:graphicData uri="http://schemas.openxmlformats.org/drawingml/2006/table">
            <a:tbl>
              <a:tblPr/>
              <a:tblGrid>
                <a:gridCol w="1152682"/>
                <a:gridCol w="2678107"/>
              </a:tblGrid>
              <a:tr h="144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Teléfonos, incluidos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(</a:t>
                      </a:r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celulares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Monitores y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proyectores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Motores y generadores,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eléctricos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. </a:t>
                      </a:r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laminados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 hierro-acero</a:t>
                      </a:r>
                      <a:r>
                        <a:rPr lang="es-MX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revestidos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Triciclos, </a:t>
                      </a:r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coches de pedal y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juguetes.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. laminados hierro-acero sin revestir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Automóviles de turismo y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demás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Máquinas y aparatos de clasificar,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cribar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Partes y accesorios de </a:t>
                      </a:r>
                      <a:r>
                        <a:rPr lang="es-MX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vehículos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069" name="CuadroTexto 11"/>
          <p:cNvSpPr txBox="1">
            <a:spLocks noChangeArrowheads="1"/>
          </p:cNvSpPr>
          <p:nvPr/>
        </p:nvSpPr>
        <p:spPr bwMode="auto">
          <a:xfrm>
            <a:off x="8078788" y="665166"/>
            <a:ext cx="40576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s-EC" altLang="en-US" sz="1600" b="1" dirty="0">
                <a:solidFill>
                  <a:srgbClr val="000000"/>
                </a:solidFill>
                <a:latin typeface="Franklin Gothic Book" pitchFamily="34" charset="0"/>
              </a:rPr>
              <a:t>Principales productos exportados</a:t>
            </a:r>
            <a:endParaRPr lang="en-US" altLang="en-US" sz="1600" dirty="0">
              <a:solidFill>
                <a:srgbClr val="000000"/>
              </a:solidFill>
              <a:latin typeface="Franklin Gothic Book" pitchFamily="34" charset="0"/>
            </a:endParaRPr>
          </a:p>
        </p:txBody>
      </p:sp>
      <p:sp>
        <p:nvSpPr>
          <p:cNvPr id="38070" name="CuadroTexto 11"/>
          <p:cNvSpPr txBox="1">
            <a:spLocks noChangeArrowheads="1"/>
          </p:cNvSpPr>
          <p:nvPr/>
        </p:nvSpPr>
        <p:spPr bwMode="auto">
          <a:xfrm>
            <a:off x="8099425" y="3851117"/>
            <a:ext cx="4092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s-EC" altLang="en-US" sz="1600" b="1" dirty="0">
                <a:solidFill>
                  <a:srgbClr val="000000"/>
                </a:solidFill>
                <a:latin typeface="Franklin Gothic Book" pitchFamily="34" charset="0"/>
              </a:rPr>
              <a:t>Principales productos importados</a:t>
            </a:r>
            <a:endParaRPr lang="en-US" altLang="en-US" sz="1600" dirty="0">
              <a:solidFill>
                <a:srgbClr val="000000"/>
              </a:solidFill>
              <a:latin typeface="Franklin Gothic Book" pitchFamily="34" charset="0"/>
            </a:endParaRPr>
          </a:p>
        </p:txBody>
      </p:sp>
      <p:graphicFrame>
        <p:nvGraphicFramePr>
          <p:cNvPr id="12" name="1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397575"/>
              </p:ext>
            </p:extLst>
          </p:nvPr>
        </p:nvGraphicFramePr>
        <p:xfrm>
          <a:off x="180974" y="1020764"/>
          <a:ext cx="7848600" cy="3194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196850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ítulo 2"/>
          <p:cNvSpPr>
            <a:spLocks noGrp="1"/>
          </p:cNvSpPr>
          <p:nvPr>
            <p:ph type="title"/>
          </p:nvPr>
        </p:nvSpPr>
        <p:spPr>
          <a:xfrm>
            <a:off x="117475" y="142875"/>
            <a:ext cx="9315450" cy="812800"/>
          </a:xfrm>
        </p:spPr>
        <p:txBody>
          <a:bodyPr/>
          <a:lstStyle/>
          <a:p>
            <a:r>
              <a:rPr lang="es-MX" sz="3800" b="1" smtClean="0">
                <a:solidFill>
                  <a:srgbClr val="002060"/>
                </a:solidFill>
                <a:latin typeface="Franklin Gothic Medium Cond" pitchFamily="34" charset="0"/>
              </a:rPr>
              <a:t>Comercio potencial Ecuador – China</a:t>
            </a:r>
          </a:p>
        </p:txBody>
      </p:sp>
      <p:sp>
        <p:nvSpPr>
          <p:cNvPr id="39940" name="2 CuadroTexto"/>
          <p:cNvSpPr txBox="1">
            <a:spLocks noChangeArrowheads="1"/>
          </p:cNvSpPr>
          <p:nvPr/>
        </p:nvSpPr>
        <p:spPr bwMode="auto">
          <a:xfrm>
            <a:off x="577850" y="6365875"/>
            <a:ext cx="51101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Fuente: </a:t>
            </a:r>
            <a:r>
              <a:rPr lang="es-ES" sz="1100">
                <a:solidFill>
                  <a:srgbClr val="000000"/>
                </a:solidFill>
              </a:rPr>
              <a:t>Trademap</a:t>
            </a:r>
            <a:endParaRPr lang="es-ES" sz="100">
              <a:solidFill>
                <a:srgbClr val="000000"/>
              </a:solidFill>
            </a:endParaRPr>
          </a:p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Elaborado por: </a:t>
            </a:r>
            <a:r>
              <a:rPr lang="es-ES" sz="1100">
                <a:solidFill>
                  <a:srgbClr val="000000"/>
                </a:solidFill>
              </a:rPr>
              <a:t>CGEPMI 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636588" y="1020763"/>
          <a:ext cx="10992960" cy="5094088"/>
        </p:xfrm>
        <a:graphic>
          <a:graphicData uri="http://schemas.openxmlformats.org/drawingml/2006/table">
            <a:tbl>
              <a:tblPr/>
              <a:tblGrid>
                <a:gridCol w="10992960"/>
              </a:tblGrid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Harina, polvo y "pellets", de pescado o de crustáceos, de moluscos o demás invertebrados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acuáticos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Coco, abacá [cáñamo de manila (Musa textilis Nee)], ramio y demás fibras textiles vegetales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294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Guayabas, mangos y mangostanes, frescos o secos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Aceite de palma y sus fracciones, incl. refinados, sin modificar químicamente (exc.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aceite)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Madera en plaquitas o escamillas (exc. de las especies utilizadas principalmente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como </a:t>
                      </a:r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tintóreas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Plena flor sin dividir o divididos con la flor, en estado húmedo, incl. el "wet blue", de cueros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Placas, láminas, hojas y tiras, de polímeros no celulares de propileno y sin esfuerzo, estratificación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Pasta de cacao, sin desgrasar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Extractos, esencias y concentrados de café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Frutos comestibles, sin cocer o cocidos en agua o vapor, congelados, incl. con adición de azúcar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Grasas y aceites de pescado y sus fracciones, incl. refinados, sin modificar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químicamente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Congelados de merluza "Merluccius spp., Urophycis spp."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406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Aparatos de radiotelemando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66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Preparaciones y conservas de pescado (</a:t>
                      </a:r>
                      <a:r>
                        <a:rPr lang="es-EC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exc</a:t>
                      </a:r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entero o en trozos)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Preparaciones y conservas de atún, de listado y de bonito "Sarda </a:t>
                      </a:r>
                      <a:r>
                        <a:rPr lang="es-EC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spp</a:t>
                      </a:r>
                      <a:r>
                        <a:rPr lang="es-EC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.", enteros o en </a:t>
                      </a:r>
                      <a:r>
                        <a:rPr lang="es-EC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trozos.</a:t>
                      </a:r>
                      <a:endParaRPr lang="es-EC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77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56B2DC-91F1-4B03-B2F5-D0B6A362D38A}" type="slidenum">
              <a:rPr lang="es-EC"/>
              <a:pPr/>
              <a:t>6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196850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ítulo 2"/>
          <p:cNvSpPr>
            <a:spLocks noGrp="1"/>
          </p:cNvSpPr>
          <p:nvPr>
            <p:ph type="title"/>
          </p:nvPr>
        </p:nvSpPr>
        <p:spPr>
          <a:xfrm>
            <a:off x="117475" y="15875"/>
            <a:ext cx="8850313" cy="1325563"/>
          </a:xfrm>
        </p:spPr>
        <p:txBody>
          <a:bodyPr/>
          <a:lstStyle/>
          <a:p>
            <a:r>
              <a:rPr lang="es-MX" sz="4000" b="1" smtClean="0">
                <a:solidFill>
                  <a:srgbClr val="002060"/>
                </a:solidFill>
                <a:latin typeface="Franklin Gothic Medium Cond" pitchFamily="34" charset="0"/>
              </a:rPr>
              <a:t>Balanza Comercial de China</a:t>
            </a:r>
            <a:br>
              <a:rPr lang="es-MX" sz="4000" b="1" smtClean="0">
                <a:solidFill>
                  <a:srgbClr val="002060"/>
                </a:solidFill>
                <a:latin typeface="Franklin Gothic Medium Cond" pitchFamily="34" charset="0"/>
              </a:rPr>
            </a:br>
            <a:r>
              <a:rPr lang="es-MX" sz="2400" b="1" smtClean="0">
                <a:solidFill>
                  <a:srgbClr val="002060"/>
                </a:solidFill>
                <a:latin typeface="Franklin Gothic Medium Cond" pitchFamily="34" charset="0"/>
              </a:rPr>
              <a:t>(millones de USD)</a:t>
            </a:r>
          </a:p>
        </p:txBody>
      </p:sp>
      <p:sp>
        <p:nvSpPr>
          <p:cNvPr id="41988" name="2 CuadroTexto"/>
          <p:cNvSpPr txBox="1">
            <a:spLocks noChangeArrowheads="1"/>
          </p:cNvSpPr>
          <p:nvPr/>
        </p:nvSpPr>
        <p:spPr bwMode="auto">
          <a:xfrm>
            <a:off x="258763" y="6262688"/>
            <a:ext cx="5110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000" b="1">
                <a:solidFill>
                  <a:srgbClr val="000000"/>
                </a:solidFill>
              </a:rPr>
              <a:t>Fuente: </a:t>
            </a:r>
            <a:r>
              <a:rPr lang="es-ES" sz="1000">
                <a:solidFill>
                  <a:srgbClr val="000000"/>
                </a:solidFill>
              </a:rPr>
              <a:t>Trademap</a:t>
            </a:r>
          </a:p>
          <a:p>
            <a:pPr eaLnBrk="1" hangingPunct="1"/>
            <a:r>
              <a:rPr lang="es-ES" sz="1000" b="1">
                <a:solidFill>
                  <a:srgbClr val="000000"/>
                </a:solidFill>
              </a:rPr>
              <a:t>Elaborado por: </a:t>
            </a:r>
            <a:r>
              <a:rPr lang="es-ES" sz="1000">
                <a:solidFill>
                  <a:srgbClr val="000000"/>
                </a:solidFill>
              </a:rPr>
              <a:t>CGEPMI </a:t>
            </a:r>
          </a:p>
        </p:txBody>
      </p:sp>
      <p:sp>
        <p:nvSpPr>
          <p:cNvPr id="4198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E1BC53-AF89-4FF8-B11B-EDDAB2F51455}" type="slidenum">
              <a:rPr lang="es-EC"/>
              <a:pPr/>
              <a:t>7</a:t>
            </a:fld>
            <a:endParaRPr lang="es-EC"/>
          </a:p>
        </p:txBody>
      </p:sp>
      <p:graphicFrame>
        <p:nvGraphicFramePr>
          <p:cNvPr id="10" name="1 Gráfico"/>
          <p:cNvGraphicFramePr/>
          <p:nvPr/>
        </p:nvGraphicFramePr>
        <p:xfrm>
          <a:off x="431074" y="1341438"/>
          <a:ext cx="10972800" cy="452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196850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0456863" cy="1020763"/>
          </a:xfrm>
        </p:spPr>
        <p:txBody>
          <a:bodyPr/>
          <a:lstStyle/>
          <a:p>
            <a:r>
              <a:rPr lang="es-MX" sz="3800" b="1" smtClean="0">
                <a:solidFill>
                  <a:srgbClr val="002060"/>
                </a:solidFill>
                <a:latin typeface="Franklin Gothic Medium Cond" pitchFamily="34" charset="0"/>
              </a:rPr>
              <a:t>Principales productos exportados de China al Mundo </a:t>
            </a:r>
            <a:br>
              <a:rPr lang="es-MX" sz="3800" b="1" smtClean="0">
                <a:solidFill>
                  <a:srgbClr val="002060"/>
                </a:solidFill>
                <a:latin typeface="Franklin Gothic Medium Cond" pitchFamily="34" charset="0"/>
              </a:rPr>
            </a:br>
            <a:r>
              <a:rPr lang="es-MX" sz="2700" b="1" smtClean="0">
                <a:solidFill>
                  <a:srgbClr val="002060"/>
                </a:solidFill>
                <a:latin typeface="Franklin Gothic Medium Cond" pitchFamily="34" charset="0"/>
              </a:rPr>
              <a:t>(millones de USD)</a:t>
            </a:r>
          </a:p>
        </p:txBody>
      </p:sp>
      <p:sp>
        <p:nvSpPr>
          <p:cNvPr id="44036" name="2 CuadroTexto"/>
          <p:cNvSpPr txBox="1">
            <a:spLocks noChangeArrowheads="1"/>
          </p:cNvSpPr>
          <p:nvPr/>
        </p:nvSpPr>
        <p:spPr bwMode="auto">
          <a:xfrm>
            <a:off x="273050" y="6411913"/>
            <a:ext cx="51101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Fuente: </a:t>
            </a:r>
            <a:r>
              <a:rPr lang="es-ES" sz="1100">
                <a:solidFill>
                  <a:srgbClr val="000000"/>
                </a:solidFill>
              </a:rPr>
              <a:t>Trademap</a:t>
            </a:r>
            <a:endParaRPr lang="es-ES" sz="100">
              <a:solidFill>
                <a:srgbClr val="000000"/>
              </a:solidFill>
            </a:endParaRPr>
          </a:p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Elaborado por: </a:t>
            </a:r>
            <a:r>
              <a:rPr lang="es-ES" sz="1100">
                <a:solidFill>
                  <a:srgbClr val="000000"/>
                </a:solidFill>
              </a:rPr>
              <a:t>CGEPMI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390525" y="1154113"/>
          <a:ext cx="11362764" cy="4887793"/>
        </p:xfrm>
        <a:graphic>
          <a:graphicData uri="http://schemas.openxmlformats.org/drawingml/2006/table">
            <a:tbl>
              <a:tblPr/>
              <a:tblGrid>
                <a:gridCol w="890634"/>
                <a:gridCol w="6562440"/>
                <a:gridCol w="861905"/>
                <a:gridCol w="775713"/>
                <a:gridCol w="847539"/>
                <a:gridCol w="660792"/>
                <a:gridCol w="763741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Todos los productos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2.273.468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2.097.637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2.271.796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'851712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Telefonía celular "teléfonos móviles" o radiotelefonía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124.266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116.091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127.266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'847130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Máquinas automáticas para tratamiento o procesamiento de datos, digitales, portátiles, de peso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90.387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79.577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89.749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'851770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Partes de telefonos, telefonos celulares o para radiofonias u otros aparatos de transmisión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49.583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48.320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50.776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'851762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Máquinas para la recepción, conversación y transmisión o regeneradores de voz, imagenes, incl</a:t>
                      </a:r>
                      <a:r>
                        <a:rPr lang="es-EC" sz="14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  <a:endParaRPr lang="es-EC" sz="14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32.436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31.907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36.156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'847330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Partes y accesorios para máquinas automáticas para tratamiento de información y demás máquinas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28.044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25.009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32.012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'854232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Circuitos electrónicos integrados con memoria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21.543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23.015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29.621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'854231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Circuitos electrónicos integrados tales como procesadores y controladores, sin combinación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30.313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26.221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27.198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'901380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Dispositivos de cristal líquido, n.c.o.p. y los demás instrumentos e aparatos de óptica de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31.190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25.954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25.929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2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'950300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Triciclos, patinetes, coches de pedal y juguetes similares con ruedas; coches y sillas de ruedas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15.664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18.383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24.261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'271019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Aceites medios y preparaciones, de petróleo o de mineral bituminoso, que no contienen </a:t>
                      </a:r>
                      <a:r>
                        <a:rPr lang="es-EC" sz="14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biodiesel</a:t>
                      </a:r>
                      <a:endParaRPr lang="es-EC" sz="14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15.556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15.175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19.759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'847170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Unidades de memoria para máquinas automáticas para tratamiento o procesamiento de datos, digitales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14.807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16.678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18.653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'640299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Calzado con suela y parte superior de caucho o plástico (</a:t>
                      </a:r>
                      <a:r>
                        <a:rPr lang="es-EC" sz="1400" b="0" i="0" u="none" strike="noStrike" kern="12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exc</a:t>
                      </a:r>
                      <a:r>
                        <a:rPr lang="es-EC" sz="1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. el que cubra el tobillo </a:t>
                      </a:r>
                      <a:r>
                        <a:rPr lang="es-EC" sz="14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 </a:t>
                      </a:r>
                      <a:endParaRPr lang="es-EC" sz="14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19.600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17.053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17.169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15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DF0F4A-9FE8-4107-BAAD-F2ED60C27DF6}" type="slidenum">
              <a:rPr lang="es-EC"/>
              <a:pPr/>
              <a:t>8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613" y="196850"/>
            <a:ext cx="20843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ítulo 2"/>
          <p:cNvSpPr>
            <a:spLocks noGrp="1"/>
          </p:cNvSpPr>
          <p:nvPr>
            <p:ph type="title"/>
          </p:nvPr>
        </p:nvSpPr>
        <p:spPr>
          <a:xfrm>
            <a:off x="117475" y="196850"/>
            <a:ext cx="10156825" cy="1208088"/>
          </a:xfrm>
        </p:spPr>
        <p:txBody>
          <a:bodyPr/>
          <a:lstStyle/>
          <a:p>
            <a:r>
              <a:rPr lang="es-MX" sz="3800" b="1" smtClean="0">
                <a:solidFill>
                  <a:srgbClr val="002060"/>
                </a:solidFill>
                <a:latin typeface="Franklin Gothic Medium Cond" pitchFamily="34" charset="0"/>
              </a:rPr>
              <a:t>Principales destinos de exportación de China Año 2017</a:t>
            </a:r>
            <a:r>
              <a:rPr lang="es-MX" sz="3900" b="1" smtClean="0">
                <a:solidFill>
                  <a:srgbClr val="002060"/>
                </a:solidFill>
                <a:latin typeface="Franklin Gothic Medium Cond" pitchFamily="34" charset="0"/>
              </a:rPr>
              <a:t/>
            </a:r>
            <a:br>
              <a:rPr lang="es-MX" sz="3900" b="1" smtClean="0">
                <a:solidFill>
                  <a:srgbClr val="002060"/>
                </a:solidFill>
                <a:latin typeface="Franklin Gothic Medium Cond" pitchFamily="34" charset="0"/>
              </a:rPr>
            </a:br>
            <a:r>
              <a:rPr lang="es-MX" sz="2400" b="1" smtClean="0">
                <a:solidFill>
                  <a:srgbClr val="002060"/>
                </a:solidFill>
                <a:latin typeface="Franklin Gothic Medium Cond" pitchFamily="34" charset="0"/>
              </a:rPr>
              <a:t>(millones de USD)</a:t>
            </a:r>
            <a:endParaRPr lang="es-MX" sz="3900" b="1" smtClean="0">
              <a:solidFill>
                <a:srgbClr val="002060"/>
              </a:solidFill>
              <a:latin typeface="Franklin Gothic Medium Cond" pitchFamily="34" charset="0"/>
            </a:endParaRPr>
          </a:p>
        </p:txBody>
      </p:sp>
      <p:sp>
        <p:nvSpPr>
          <p:cNvPr id="46084" name="2 CuadroTexto"/>
          <p:cNvSpPr txBox="1">
            <a:spLocks noChangeArrowheads="1"/>
          </p:cNvSpPr>
          <p:nvPr/>
        </p:nvSpPr>
        <p:spPr bwMode="auto">
          <a:xfrm>
            <a:off x="269875" y="5734050"/>
            <a:ext cx="51101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Fuente: </a:t>
            </a:r>
            <a:r>
              <a:rPr lang="es-ES" sz="1100">
                <a:solidFill>
                  <a:srgbClr val="000000"/>
                </a:solidFill>
              </a:rPr>
              <a:t>Trademap</a:t>
            </a:r>
            <a:endParaRPr lang="es-ES" sz="100">
              <a:solidFill>
                <a:srgbClr val="000000"/>
              </a:solidFill>
            </a:endParaRPr>
          </a:p>
          <a:p>
            <a:pPr eaLnBrk="1" hangingPunct="1"/>
            <a:r>
              <a:rPr lang="es-ES" sz="1100" b="1">
                <a:solidFill>
                  <a:srgbClr val="000000"/>
                </a:solidFill>
              </a:rPr>
              <a:t>Elaborado por: </a:t>
            </a:r>
            <a:r>
              <a:rPr lang="es-ES" sz="1100">
                <a:solidFill>
                  <a:srgbClr val="000000"/>
                </a:solidFill>
              </a:rPr>
              <a:t>CGEPMI </a:t>
            </a:r>
          </a:p>
        </p:txBody>
      </p:sp>
      <p:sp>
        <p:nvSpPr>
          <p:cNvPr id="46085" name="Rectángulo 7"/>
          <p:cNvSpPr>
            <a:spLocks noChangeArrowheads="1"/>
          </p:cNvSpPr>
          <p:nvPr/>
        </p:nvSpPr>
        <p:spPr bwMode="auto">
          <a:xfrm>
            <a:off x="269874" y="6175375"/>
            <a:ext cx="10661361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s-MX" sz="100" b="1" dirty="0">
              <a:solidFill>
                <a:srgbClr val="000000"/>
              </a:solidFill>
            </a:endParaRPr>
          </a:p>
          <a:p>
            <a:r>
              <a:rPr lang="es-MX" sz="1100" b="1" dirty="0">
                <a:solidFill>
                  <a:srgbClr val="000000"/>
                </a:solidFill>
              </a:rPr>
              <a:t>Nota: </a:t>
            </a:r>
            <a:r>
              <a:rPr lang="es-MX" sz="1100" dirty="0">
                <a:solidFill>
                  <a:srgbClr val="000000"/>
                </a:solidFill>
              </a:rPr>
              <a:t>El grafico muestra el 75,2% de las exportaciones totales de China (USD 1.707.271 millones)  hacia los diferentes países del mundo. </a:t>
            </a:r>
          </a:p>
          <a:p>
            <a:r>
              <a:rPr lang="es-MX" sz="1100" dirty="0">
                <a:solidFill>
                  <a:srgbClr val="000000"/>
                </a:solidFill>
              </a:rPr>
              <a:t>El  24,8% restante de países representan USD 564.525 millones.</a:t>
            </a:r>
          </a:p>
        </p:txBody>
      </p:sp>
      <p:sp>
        <p:nvSpPr>
          <p:cNvPr id="46086" name="6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F4BC-9BCB-43F5-9469-481479695D53}" type="slidenum">
              <a:rPr lang="es-EC"/>
              <a:pPr/>
              <a:t>9</a:t>
            </a:fld>
            <a:endParaRPr lang="es-EC"/>
          </a:p>
        </p:txBody>
      </p:sp>
      <p:graphicFrame>
        <p:nvGraphicFramePr>
          <p:cNvPr id="9" name="2 Gráfico"/>
          <p:cNvGraphicFramePr/>
          <p:nvPr/>
        </p:nvGraphicFramePr>
        <p:xfrm>
          <a:off x="389964" y="1396512"/>
          <a:ext cx="11414127" cy="433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-08-08_Cifras Comerciales Ecuador_Chin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08-08_Cifras Comerciales Ecuador_China1" id="{6E0CDDBB-3D44-46A6-8E74-191F7E46D378}" vid="{C2B70EF8-CD97-499F-BBB5-C0D487C3A97E}"/>
    </a:ext>
  </a:extLst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08-08_Cifras Comerciales Ecuador_China1" id="{6E0CDDBB-3D44-46A6-8E74-191F7E46D378}" vid="{01D953E2-34EF-4CCF-86DC-0AF662E82571}"/>
    </a:ext>
  </a:extLst>
</a:theme>
</file>

<file path=ppt/theme/theme3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08-08_Cifras Comerciales Ecuador_China1" id="{6E0CDDBB-3D44-46A6-8E74-191F7E46D378}" vid="{B47D9E3B-DD2C-409A-85F0-106243E69C70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Tema de 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Tema de 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2018-08-08_Cifras Comerciales Ecuador_China1</Template>
  <TotalTime>60</TotalTime>
  <Words>2829</Words>
  <Application>Microsoft Office PowerPoint</Application>
  <PresentationFormat>Panorámica</PresentationFormat>
  <Paragraphs>866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DFKai-SB</vt:lpstr>
      <vt:lpstr>Arial</vt:lpstr>
      <vt:lpstr>Calibri</vt:lpstr>
      <vt:lpstr>Calibri Light</vt:lpstr>
      <vt:lpstr>Franklin Gothic Book</vt:lpstr>
      <vt:lpstr>Franklin Gothic Demi Cond</vt:lpstr>
      <vt:lpstr>Franklin Gothic Medium Cond</vt:lpstr>
      <vt:lpstr>Wingdings</vt:lpstr>
      <vt:lpstr>2018-08-08_Cifras Comerciales Ecuador_China1</vt:lpstr>
      <vt:lpstr>2_Tema de Office</vt:lpstr>
      <vt:lpstr>3_Tema de Office</vt:lpstr>
      <vt:lpstr>  Ecuador – China</vt:lpstr>
      <vt:lpstr>Balanza Comercial Ecuador – China   (millones de dólares FOB)</vt:lpstr>
      <vt:lpstr>Principales productos de exportación e importación de Ecuador con China (millones de dólares FOB)</vt:lpstr>
      <vt:lpstr>Inversión Extranjera Directa de China en Ecuador (millones de USD)</vt:lpstr>
      <vt:lpstr>Balanza comercial de bienes tecnológicos Ecuador – China (millones de USD)</vt:lpstr>
      <vt:lpstr>Comercio potencial Ecuador – China</vt:lpstr>
      <vt:lpstr>Balanza Comercial de China (millones de USD)</vt:lpstr>
      <vt:lpstr>Principales productos exportados de China al Mundo  (millones de USD)</vt:lpstr>
      <vt:lpstr>Principales destinos de exportación de China Año 2017 (millones de USD)</vt:lpstr>
      <vt:lpstr>Principales productos importados por China desde el Mundo (millones de USD)</vt:lpstr>
      <vt:lpstr>Principales orígenes de importación de China Año 2017 (millones de USD)</vt:lpstr>
      <vt:lpstr>Comercio potencial China– Mundo</vt:lpstr>
      <vt:lpstr>Presentación de PowerPoint</vt:lpstr>
      <vt:lpstr>Presentación de PowerPoint</vt:lpstr>
      <vt:lpstr>Expectativas de cooperación con China</vt:lpstr>
      <vt:lpstr>Expectativas de cooperación con China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Ecuador – China</dc:title>
  <dc:creator>eenriquez</dc:creator>
  <cp:lastModifiedBy>Geovanna E. Espín Ruiz</cp:lastModifiedBy>
  <cp:revision>10</cp:revision>
  <cp:lastPrinted>2018-08-07T00:41:21Z</cp:lastPrinted>
  <dcterms:created xsi:type="dcterms:W3CDTF">2018-08-08T17:13:07Z</dcterms:created>
  <dcterms:modified xsi:type="dcterms:W3CDTF">2018-08-30T19:55:26Z</dcterms:modified>
</cp:coreProperties>
</file>