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6" r:id="rId1"/>
    <p:sldMasterId id="2147483943" r:id="rId2"/>
    <p:sldMasterId id="2147483955" r:id="rId3"/>
    <p:sldMasterId id="2147483967" r:id="rId4"/>
    <p:sldMasterId id="2147483979" r:id="rId5"/>
    <p:sldMasterId id="2147483991" r:id="rId6"/>
    <p:sldMasterId id="2147484003" r:id="rId7"/>
    <p:sldMasterId id="2147484015" r:id="rId8"/>
    <p:sldMasterId id="2147484027" r:id="rId9"/>
  </p:sldMasterIdLst>
  <p:notesMasterIdLst>
    <p:notesMasterId r:id="rId20"/>
  </p:notesMasterIdLst>
  <p:handoutMasterIdLst>
    <p:handoutMasterId r:id="rId21"/>
  </p:handoutMasterIdLst>
  <p:sldIdLst>
    <p:sldId id="271" r:id="rId10"/>
    <p:sldId id="295" r:id="rId11"/>
    <p:sldId id="274" r:id="rId12"/>
    <p:sldId id="288" r:id="rId13"/>
    <p:sldId id="289" r:id="rId14"/>
    <p:sldId id="290" r:id="rId15"/>
    <p:sldId id="291" r:id="rId16"/>
    <p:sldId id="294" r:id="rId17"/>
    <p:sldId id="292" r:id="rId18"/>
    <p:sldId id="293" r:id="rId19"/>
  </p:sldIdLst>
  <p:sldSz cx="12192000" cy="6858000"/>
  <p:notesSz cx="6797675" cy="9928225"/>
  <p:defaultTextStyle>
    <a:defPPr>
      <a:defRPr lang="es-E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a G. Morán Tapia" initials="JGMT" lastIdx="3" clrIdx="0">
    <p:extLst>
      <p:ext uri="{19B8F6BF-5375-455C-9EA6-DF929625EA0E}">
        <p15:presenceInfo xmlns:p15="http://schemas.microsoft.com/office/powerpoint/2012/main" userId="S-1-5-21-1358988534-460955180-2770620441-148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51" autoAdjust="0"/>
  </p:normalViewPr>
  <p:slideViewPr>
    <p:cSldViewPr snapToGrid="0" snapToObjects="1">
      <p:cViewPr varScale="1">
        <p:scale>
          <a:sx n="62" d="100"/>
          <a:sy n="62" d="100"/>
        </p:scale>
        <p:origin x="912" y="48"/>
      </p:cViewPr>
      <p:guideLst>
        <p:guide orient="horz" pos="2160"/>
        <p:guide pos="3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Hoja_de_c_lculo_de_Microsoft_Excel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file:///C:\Users\jpordonez\Desktop\CIFRAS%20COMERCIALES\CONTINENTE%20AMERICANO\COLOMBIA\2018-07-03_Cifras%20comerciales_Colombia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jpordonez\Desktop\CIFRAS%20COMERCIALES\CONTINENTE%20AMERICANO\COLOMBIA\2018-07-03_Cifras%20comerciales_Colombia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jpordonez\Desktop\CIFRAS%20COMERCIALES\CONTINENTE%20AMERICANO\COLOMBIA\2018-07-03_Cifras%20comerciales_Colombia.xlsx" TargetMode="External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2.6774627353482353E-2"/>
          <c:y val="2.2897199110491748E-2"/>
          <c:w val="0.96229634109039408"/>
          <c:h val="0.65364655710026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'Balanza comercial EEUU'!$B$2:$D$2</c:f>
              <c:strCache>
                <c:ptCount val="1"/>
                <c:pt idx="0">
                  <c:v>Exportaciones</c:v>
                </c:pt>
              </c:strCache>
            </c:strRef>
          </c:tx>
          <c:spPr>
            <a:gradFill rotWithShape="1">
              <a:gsLst>
                <a:gs pos="0">
                  <a:srgbClr val="9BBB59">
                    <a:satMod val="103000"/>
                    <a:lumMod val="102000"/>
                    <a:tint val="94000"/>
                  </a:srgbClr>
                </a:gs>
                <a:gs pos="50000">
                  <a:srgbClr val="9BBB59">
                    <a:satMod val="110000"/>
                    <a:lumMod val="100000"/>
                    <a:shade val="100000"/>
                  </a:srgbClr>
                </a:gs>
                <a:gs pos="100000">
                  <a:srgbClr val="9BBB59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6350" cap="flat" cmpd="sng" algn="ctr">
              <a:noFill/>
              <a:prstDash val="solid"/>
              <a:miter lim="800000"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9BBB59">
                  <a:lumMod val="60000"/>
                  <a:lumOff val="40000"/>
                </a:srgbClr>
              </a:solidFill>
              <a:ln w="6350" cap="flat" cmpd="sng" algn="ctr">
                <a:noFill/>
                <a:prstDash val="solid"/>
                <a:miter lim="800000"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9BBB59">
                  <a:lumMod val="60000"/>
                  <a:lumOff val="40000"/>
                </a:srgbClr>
              </a:solidFill>
              <a:ln w="6350" cap="flat" cmpd="sng" algn="ctr">
                <a:noFill/>
                <a:prstDash val="solid"/>
                <a:miter lim="800000"/>
              </a:ln>
              <a:effectLst/>
            </c:spPr>
          </c:dPt>
          <c:dLbls>
            <c:dLbl>
              <c:idx val="4"/>
              <c:layout>
                <c:manualLayout>
                  <c:x val="-6.1504665637391806E-3"/>
                  <c:y val="8.81750949097277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6.1504665637391806E-3"/>
                  <c:y val="8.81750949097282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'Balanza comercial EEUU'!$A$4:$A$10</c:f>
              <c:strCach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2017 
ene-abril</c:v>
                </c:pt>
                <c:pt idx="6">
                  <c:v>2018 
ene-abril</c:v>
                </c:pt>
              </c:strCache>
            </c:strRef>
          </c:cat>
          <c:val>
            <c:numRef>
              <c:f>'Balanza comercial EEUU'!$K$4:$K$10</c:f>
              <c:numCache>
                <c:formatCode>#,##0.0</c:formatCode>
                <c:ptCount val="7"/>
                <c:pt idx="0">
                  <c:v>912116.08014500001</c:v>
                </c:pt>
                <c:pt idx="1">
                  <c:v>951305.10261499998</c:v>
                </c:pt>
                <c:pt idx="2">
                  <c:v>784028.39882400003</c:v>
                </c:pt>
                <c:pt idx="3">
                  <c:v>810457.46121799992</c:v>
                </c:pt>
                <c:pt idx="4">
                  <c:v>763222.02226800006</c:v>
                </c:pt>
                <c:pt idx="5">
                  <c:v>254299.88066000002</c:v>
                </c:pt>
                <c:pt idx="6">
                  <c:v>272770.65145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ECF-401D-9732-2A2A012D0342}"/>
            </c:ext>
          </c:extLst>
        </c:ser>
        <c:ser>
          <c:idx val="1"/>
          <c:order val="1"/>
          <c:tx>
            <c:strRef>
              <c:f>'Balanza comercial EEUU'!$E$2:$G$2</c:f>
              <c:strCache>
                <c:ptCount val="1"/>
                <c:pt idx="0">
                  <c:v>Importaciones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4F81BD">
                  <a:lumMod val="60000"/>
                  <a:lumOff val="40000"/>
                </a:srgb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4F81BD">
                  <a:lumMod val="60000"/>
                  <a:lumOff val="40000"/>
                </a:srgbClr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4.6128499228043872E-3"/>
                  <c:y val="8.81750949097280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6.1504665637391806E-3"/>
                  <c:y val="2.204377372743205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9.2256998456087796E-3"/>
                  <c:y val="2.64525284729184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6.1504665637391806E-3"/>
                  <c:y val="4.408754745486410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6.1504665637391806E-3"/>
                  <c:y val="4.408754745486410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#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'Balanza comercial EEUU'!$A$4:$A$10</c:f>
              <c:strCach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2017 
ene-abril</c:v>
                </c:pt>
                <c:pt idx="6">
                  <c:v>2018 
ene-abril</c:v>
                </c:pt>
              </c:strCache>
            </c:strRef>
          </c:cat>
          <c:val>
            <c:numRef>
              <c:f>'Balanza comercial EEUU'!$N$4:$N$10</c:f>
              <c:numCache>
                <c:formatCode>#,##0.0</c:formatCode>
                <c:ptCount val="7"/>
                <c:pt idx="0">
                  <c:v>2218239.6067499998</c:v>
                </c:pt>
                <c:pt idx="1">
                  <c:v>2133268.8596190005</c:v>
                </c:pt>
                <c:pt idx="2">
                  <c:v>1708067.6782210001</c:v>
                </c:pt>
                <c:pt idx="3">
                  <c:v>1377643.0489150002</c:v>
                </c:pt>
                <c:pt idx="4">
                  <c:v>1661050.595276</c:v>
                </c:pt>
                <c:pt idx="5">
                  <c:v>492037.469301</c:v>
                </c:pt>
                <c:pt idx="6">
                  <c:v>588937.98158899997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ECF-401D-9732-2A2A012D0342}"/>
            </c:ext>
          </c:extLst>
        </c:ser>
        <c:ser>
          <c:idx val="2"/>
          <c:order val="2"/>
          <c:tx>
            <c:strRef>
              <c:f>'Balanza comercial EEUU'!$O$2:$Q$2</c:f>
              <c:strCache>
                <c:ptCount val="1"/>
                <c:pt idx="0">
                  <c:v>Balanza comercial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0504D">
                  <a:lumMod val="40000"/>
                  <a:lumOff val="60000"/>
                </a:srgbClr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3.8221358546589204E-3"/>
                  <c:y val="2.59889707173876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1.8414296573584024E-3"/>
                  <c:y val="1.38890638670167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6ECF-401D-9732-2A2A012D0342}"/>
                </c:ext>
                <c:ext xmlns:c15="http://schemas.microsoft.com/office/drawing/2012/chart" uri="{CE6537A1-D6FC-4f65-9D91-7224C49458BB}"/>
              </c:extLst>
            </c:dLbl>
            <c:numFmt formatCode="#,###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'Balanza comercial EEUU'!$A$4:$A$10</c:f>
              <c:strCach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2017 
ene-abril</c:v>
                </c:pt>
                <c:pt idx="6">
                  <c:v>2018 
ene-abril</c:v>
                </c:pt>
              </c:strCache>
            </c:strRef>
          </c:cat>
          <c:val>
            <c:numRef>
              <c:f>'Balanza comercial EEUU'!$Q$4:$Q$10</c:f>
              <c:numCache>
                <c:formatCode>#,##0.0</c:formatCode>
                <c:ptCount val="7"/>
                <c:pt idx="0">
                  <c:v>-1306123.5266049998</c:v>
                </c:pt>
                <c:pt idx="1">
                  <c:v>-1181963.7570040005</c:v>
                </c:pt>
                <c:pt idx="2">
                  <c:v>-924039.27939700009</c:v>
                </c:pt>
                <c:pt idx="3">
                  <c:v>-567185.58769700024</c:v>
                </c:pt>
                <c:pt idx="4">
                  <c:v>-897828.57300799992</c:v>
                </c:pt>
                <c:pt idx="5">
                  <c:v>-237737.58864099998</c:v>
                </c:pt>
                <c:pt idx="6">
                  <c:v>-316167.33013899997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ECF-401D-9732-2A2A012D03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43252784"/>
        <c:axId val="443255024"/>
      </c:barChart>
      <c:catAx>
        <c:axId val="44325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443255024"/>
        <c:crosses val="autoZero"/>
        <c:auto val="1"/>
        <c:lblAlgn val="ctr"/>
        <c:lblOffset val="100"/>
        <c:noMultiLvlLbl val="0"/>
      </c:catAx>
      <c:valAx>
        <c:axId val="443255024"/>
        <c:scaling>
          <c:orientation val="minMax"/>
        </c:scaling>
        <c:delete val="1"/>
        <c:axPos val="l"/>
        <c:numFmt formatCode="#,##0" sourceLinked="0"/>
        <c:majorTickMark val="none"/>
        <c:minorTickMark val="none"/>
        <c:tickLblPos val="nextTo"/>
        <c:crossAx val="443252784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3.5938903863432202E-3"/>
                <c:y val="0.10648148148148166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lang="es-ES" sz="1400" b="1" i="0" u="none" strike="noStrike" kern="1200" baseline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s-MX"/>
                    <a:t>Millones de USD FOB</a:t>
                  </a:r>
                </a:p>
              </c:rich>
            </c:tx>
            <c:spPr>
              <a:noFill/>
              <a:ln>
                <a:noFill/>
              </a:ln>
              <a:effectLst/>
            </c:sp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913071388619576"/>
          <c:y val="0.87944444822982337"/>
          <c:w val="0.72760420248351554"/>
          <c:h val="9.11268591426073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400" b="1" i="0" u="none" strike="noStrike" kern="1200" baseline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 b="1">
          <a:solidFill>
            <a:schemeClr val="tx1">
              <a:lumMod val="85000"/>
              <a:lumOff val="15000"/>
            </a:schemeClr>
          </a:solidFill>
        </a:defRPr>
      </a:pPr>
      <a:endParaRPr lang="es-EC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1272478108378051E-2"/>
          <c:y val="5.0925925925925923E-2"/>
          <c:w val="0.95636763988572226"/>
          <c:h val="0.739008874668240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'Intensidad tecnologica'!$A$3:$A$6</c:f>
              <c:strCache>
                <c:ptCount val="1"/>
                <c:pt idx="0">
                  <c:v>Exportaciones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'Intensidad tecnologica'!$C$2:$H$2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 ene-abril</c:v>
                </c:pt>
              </c:strCache>
            </c:strRef>
          </c:cat>
          <c:val>
            <c:numRef>
              <c:f>'Intensidad tecnologica'!$C$6:$H$6</c:f>
              <c:numCache>
                <c:formatCode>#,###,</c:formatCode>
                <c:ptCount val="6"/>
                <c:pt idx="0">
                  <c:v>420163.59267599997</c:v>
                </c:pt>
                <c:pt idx="1">
                  <c:v>459857.86584700004</c:v>
                </c:pt>
                <c:pt idx="2">
                  <c:v>339757.58703200001</c:v>
                </c:pt>
                <c:pt idx="3">
                  <c:v>217312.49458500001</c:v>
                </c:pt>
                <c:pt idx="4">
                  <c:v>224625.52751599997</c:v>
                </c:pt>
                <c:pt idx="5">
                  <c:v>70768.049547999995</c:v>
                </c:pt>
              </c:numCache>
            </c:numRef>
          </c:val>
        </c:ser>
        <c:ser>
          <c:idx val="1"/>
          <c:order val="1"/>
          <c:tx>
            <c:strRef>
              <c:f>'Intensidad tecnologica'!$A$7:$A$10</c:f>
              <c:strCache>
                <c:ptCount val="1"/>
                <c:pt idx="0">
                  <c:v>Importaciones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'Intensidad tecnologica'!$C$2:$H$2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 ene-abril</c:v>
                </c:pt>
              </c:strCache>
            </c:strRef>
          </c:cat>
          <c:val>
            <c:numRef>
              <c:f>'Intensidad tecnologica'!$C$10:$H$10</c:f>
              <c:numCache>
                <c:formatCode>#,###,</c:formatCode>
                <c:ptCount val="6"/>
                <c:pt idx="0">
                  <c:v>1650174.754927</c:v>
                </c:pt>
                <c:pt idx="1">
                  <c:v>1586615.0422650001</c:v>
                </c:pt>
                <c:pt idx="2">
                  <c:v>1300057.0362410001</c:v>
                </c:pt>
                <c:pt idx="3">
                  <c:v>1075940.7764580001</c:v>
                </c:pt>
                <c:pt idx="4">
                  <c:v>1274336.4516750001</c:v>
                </c:pt>
                <c:pt idx="5">
                  <c:v>442865.994512</c:v>
                </c:pt>
              </c:numCache>
            </c:numRef>
          </c:val>
        </c:ser>
        <c:ser>
          <c:idx val="2"/>
          <c:order val="2"/>
          <c:tx>
            <c:strRef>
              <c:f>'Intensidad tecnologica'!$B$14</c:f>
              <c:strCache>
                <c:ptCount val="1"/>
                <c:pt idx="0">
                  <c:v>Balanza comercial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'Intensidad tecnologica'!$C$2:$H$2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 ene-abril</c:v>
                </c:pt>
              </c:strCache>
            </c:strRef>
          </c:cat>
          <c:val>
            <c:numRef>
              <c:f>'Intensidad tecnologica'!$C$14:$H$14</c:f>
              <c:numCache>
                <c:formatCode>#,##0.0,</c:formatCode>
                <c:ptCount val="6"/>
                <c:pt idx="0">
                  <c:v>-1230011.1622510001</c:v>
                </c:pt>
                <c:pt idx="1">
                  <c:v>-1126757.1764179999</c:v>
                </c:pt>
                <c:pt idx="2">
                  <c:v>-960299.44920899998</c:v>
                </c:pt>
                <c:pt idx="3">
                  <c:v>-858628.28187300009</c:v>
                </c:pt>
                <c:pt idx="4">
                  <c:v>-1049710.9241590002</c:v>
                </c:pt>
                <c:pt idx="5">
                  <c:v>-372097.94496400002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399755728"/>
        <c:axId val="399756288"/>
      </c:barChart>
      <c:catAx>
        <c:axId val="399755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EC"/>
          </a:p>
        </c:txPr>
        <c:crossAx val="399756288"/>
        <c:crosses val="autoZero"/>
        <c:auto val="1"/>
        <c:lblAlgn val="ctr"/>
        <c:lblOffset val="100"/>
        <c:noMultiLvlLbl val="0"/>
      </c:catAx>
      <c:valAx>
        <c:axId val="399756288"/>
        <c:scaling>
          <c:orientation val="minMax"/>
        </c:scaling>
        <c:delete val="1"/>
        <c:axPos val="l"/>
        <c:numFmt formatCode="#,###," sourceLinked="1"/>
        <c:majorTickMark val="none"/>
        <c:minorTickMark val="none"/>
        <c:tickLblPos val="nextTo"/>
        <c:crossAx val="399755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185534109121351"/>
          <c:y val="0.92187445319335215"/>
          <c:w val="0.5715693679882935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s-EC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300">
          <a:solidFill>
            <a:schemeClr val="tx1"/>
          </a:solidFill>
        </a:defRPr>
      </a:pPr>
      <a:endParaRPr lang="es-EC"/>
    </a:p>
  </c:txPr>
  <c:externalData r:id="rId2">
    <c:autoUpdate val="0"/>
  </c:externalData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2183077557018241E-2"/>
          <c:y val="2.7572323071837053E-2"/>
          <c:w val="0.9756338448859635"/>
          <c:h val="0.821041610128930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'Balanza comercial Colombia'!$A$3</c:f>
              <c:strCache>
                <c:ptCount val="1"/>
                <c:pt idx="0">
                  <c:v>Exportaciones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'Balanza comercial Colombia'!$B$2:$F$2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'Balanza comercial Colombia'!$B$3:$F$3</c:f>
              <c:numCache>
                <c:formatCode>#,###,</c:formatCode>
                <c:ptCount val="5"/>
                <c:pt idx="0">
                  <c:v>58821870</c:v>
                </c:pt>
                <c:pt idx="1">
                  <c:v>54794812</c:v>
                </c:pt>
                <c:pt idx="2">
                  <c:v>35690767</c:v>
                </c:pt>
                <c:pt idx="3">
                  <c:v>31044991</c:v>
                </c:pt>
                <c:pt idx="4">
                  <c:v>37770123</c:v>
                </c:pt>
              </c:numCache>
            </c:numRef>
          </c:val>
        </c:ser>
        <c:ser>
          <c:idx val="1"/>
          <c:order val="1"/>
          <c:tx>
            <c:strRef>
              <c:f>'Balanza comercial Colombia'!$A$4</c:f>
              <c:strCache>
                <c:ptCount val="1"/>
                <c:pt idx="0">
                  <c:v>Importaciones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8878873737741622E-2"/>
                  <c:y val="4.280363109606282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'Balanza comercial Colombia'!$B$2:$F$2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'Balanza comercial Colombia'!$B$4:$F$4</c:f>
              <c:numCache>
                <c:formatCode>#,###,</c:formatCode>
                <c:ptCount val="5"/>
                <c:pt idx="0">
                  <c:v>59381197</c:v>
                </c:pt>
                <c:pt idx="1">
                  <c:v>64027610</c:v>
                </c:pt>
                <c:pt idx="2">
                  <c:v>54057599</c:v>
                </c:pt>
                <c:pt idx="3">
                  <c:v>44831143</c:v>
                </c:pt>
                <c:pt idx="4">
                  <c:v>46075705</c:v>
                </c:pt>
              </c:numCache>
            </c:numRef>
          </c:val>
        </c:ser>
        <c:ser>
          <c:idx val="2"/>
          <c:order val="2"/>
          <c:tx>
            <c:strRef>
              <c:f>'Balanza comercial Colombia'!$A$5</c:f>
              <c:strCache>
                <c:ptCount val="1"/>
                <c:pt idx="0">
                  <c:v>Balanza Comercial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'Balanza comercial Colombia'!$B$2:$F$2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'Balanza comercial Colombia'!$B$5:$F$5</c:f>
              <c:numCache>
                <c:formatCode>#,###,</c:formatCode>
                <c:ptCount val="5"/>
                <c:pt idx="0">
                  <c:v>-559327</c:v>
                </c:pt>
                <c:pt idx="1">
                  <c:v>-9232798</c:v>
                </c:pt>
                <c:pt idx="2">
                  <c:v>-18366832</c:v>
                </c:pt>
                <c:pt idx="3">
                  <c:v>-13786152</c:v>
                </c:pt>
                <c:pt idx="4">
                  <c:v>-8305582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99759648"/>
        <c:axId val="399760208"/>
      </c:barChart>
      <c:catAx>
        <c:axId val="39975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399760208"/>
        <c:crosses val="autoZero"/>
        <c:auto val="1"/>
        <c:lblAlgn val="ctr"/>
        <c:lblOffset val="100"/>
        <c:noMultiLvlLbl val="0"/>
      </c:catAx>
      <c:valAx>
        <c:axId val="399760208"/>
        <c:scaling>
          <c:orientation val="minMax"/>
        </c:scaling>
        <c:delete val="1"/>
        <c:axPos val="l"/>
        <c:numFmt formatCode="#,###," sourceLinked="1"/>
        <c:majorTickMark val="none"/>
        <c:minorTickMark val="none"/>
        <c:tickLblPos val="nextTo"/>
        <c:crossAx val="39975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658239383956626"/>
          <c:y val="0.94255187080284408"/>
          <c:w val="0.62683521232086759"/>
          <c:h val="4.2408680248881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s-EC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8216694423816619E-2"/>
          <c:y val="2.6141268480369725E-2"/>
          <c:w val="0.98178330557618343"/>
          <c:h val="0.7395761841368375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'X Colombia por paise'!$A$16:$A$34</c:f>
              <c:strCache>
                <c:ptCount val="19"/>
                <c:pt idx="0">
                  <c:v>Estados Unidos de América</c:v>
                </c:pt>
                <c:pt idx="1">
                  <c:v>Panamá</c:v>
                </c:pt>
                <c:pt idx="2">
                  <c:v>China</c:v>
                </c:pt>
                <c:pt idx="3">
                  <c:v>Países Bajos</c:v>
                </c:pt>
                <c:pt idx="4">
                  <c:v>México</c:v>
                </c:pt>
                <c:pt idx="5">
                  <c:v>Ecuador</c:v>
                </c:pt>
                <c:pt idx="6">
                  <c:v>Turquía</c:v>
                </c:pt>
                <c:pt idx="7">
                  <c:v>Brasil</c:v>
                </c:pt>
                <c:pt idx="8">
                  <c:v>Perú</c:v>
                </c:pt>
                <c:pt idx="9">
                  <c:v>Chile</c:v>
                </c:pt>
                <c:pt idx="10">
                  <c:v>España</c:v>
                </c:pt>
                <c:pt idx="11">
                  <c:v>Bahamas</c:v>
                </c:pt>
                <c:pt idx="12">
                  <c:v>Santa Lucía</c:v>
                </c:pt>
                <c:pt idx="13">
                  <c:v>Zona franca</c:v>
                </c:pt>
                <c:pt idx="14">
                  <c:v>Japón</c:v>
                </c:pt>
                <c:pt idx="15">
                  <c:v>Canadá</c:v>
                </c:pt>
                <c:pt idx="16">
                  <c:v>Bélgica</c:v>
                </c:pt>
                <c:pt idx="17">
                  <c:v>Italia</c:v>
                </c:pt>
                <c:pt idx="18">
                  <c:v>Alemania</c:v>
                </c:pt>
              </c:strCache>
            </c:strRef>
          </c:cat>
          <c:val>
            <c:numRef>
              <c:f>'X Colombia por paise'!$B$16:$B$34</c:f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'X Colombia por paise'!$A$16:$A$34</c:f>
              <c:strCache>
                <c:ptCount val="19"/>
                <c:pt idx="0">
                  <c:v>Estados Unidos de América</c:v>
                </c:pt>
                <c:pt idx="1">
                  <c:v>Panamá</c:v>
                </c:pt>
                <c:pt idx="2">
                  <c:v>China</c:v>
                </c:pt>
                <c:pt idx="3">
                  <c:v>Países Bajos</c:v>
                </c:pt>
                <c:pt idx="4">
                  <c:v>México</c:v>
                </c:pt>
                <c:pt idx="5">
                  <c:v>Ecuador</c:v>
                </c:pt>
                <c:pt idx="6">
                  <c:v>Turquía</c:v>
                </c:pt>
                <c:pt idx="7">
                  <c:v>Brasil</c:v>
                </c:pt>
                <c:pt idx="8">
                  <c:v>Perú</c:v>
                </c:pt>
                <c:pt idx="9">
                  <c:v>Chile</c:v>
                </c:pt>
                <c:pt idx="10">
                  <c:v>España</c:v>
                </c:pt>
                <c:pt idx="11">
                  <c:v>Bahamas</c:v>
                </c:pt>
                <c:pt idx="12">
                  <c:v>Santa Lucía</c:v>
                </c:pt>
                <c:pt idx="13">
                  <c:v>Zona franca</c:v>
                </c:pt>
                <c:pt idx="14">
                  <c:v>Japón</c:v>
                </c:pt>
                <c:pt idx="15">
                  <c:v>Canadá</c:v>
                </c:pt>
                <c:pt idx="16">
                  <c:v>Bélgica</c:v>
                </c:pt>
                <c:pt idx="17">
                  <c:v>Italia</c:v>
                </c:pt>
                <c:pt idx="18">
                  <c:v>Alemania</c:v>
                </c:pt>
              </c:strCache>
            </c:strRef>
          </c:cat>
          <c:val>
            <c:numRef>
              <c:f>'X Colombia por paise'!$C$16:$C$34</c:f>
            </c:numRef>
          </c:val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'X Colombia por paise'!$A$16:$A$34</c:f>
              <c:strCache>
                <c:ptCount val="19"/>
                <c:pt idx="0">
                  <c:v>Estados Unidos de América</c:v>
                </c:pt>
                <c:pt idx="1">
                  <c:v>Panamá</c:v>
                </c:pt>
                <c:pt idx="2">
                  <c:v>China</c:v>
                </c:pt>
                <c:pt idx="3">
                  <c:v>Países Bajos</c:v>
                </c:pt>
                <c:pt idx="4">
                  <c:v>México</c:v>
                </c:pt>
                <c:pt idx="5">
                  <c:v>Ecuador</c:v>
                </c:pt>
                <c:pt idx="6">
                  <c:v>Turquía</c:v>
                </c:pt>
                <c:pt idx="7">
                  <c:v>Brasil</c:v>
                </c:pt>
                <c:pt idx="8">
                  <c:v>Perú</c:v>
                </c:pt>
                <c:pt idx="9">
                  <c:v>Chile</c:v>
                </c:pt>
                <c:pt idx="10">
                  <c:v>España</c:v>
                </c:pt>
                <c:pt idx="11">
                  <c:v>Bahamas</c:v>
                </c:pt>
                <c:pt idx="12">
                  <c:v>Santa Lucía</c:v>
                </c:pt>
                <c:pt idx="13">
                  <c:v>Zona franca</c:v>
                </c:pt>
                <c:pt idx="14">
                  <c:v>Japón</c:v>
                </c:pt>
                <c:pt idx="15">
                  <c:v>Canadá</c:v>
                </c:pt>
                <c:pt idx="16">
                  <c:v>Bélgica</c:v>
                </c:pt>
                <c:pt idx="17">
                  <c:v>Italia</c:v>
                </c:pt>
                <c:pt idx="18">
                  <c:v>Alemania</c:v>
                </c:pt>
              </c:strCache>
            </c:strRef>
          </c:cat>
          <c:val>
            <c:numRef>
              <c:f>'X Colombia por paise'!$D$16:$D$34</c:f>
            </c:numRef>
          </c:val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'X Colombia por paise'!$A$16:$A$34</c:f>
              <c:strCache>
                <c:ptCount val="19"/>
                <c:pt idx="0">
                  <c:v>Estados Unidos de América</c:v>
                </c:pt>
                <c:pt idx="1">
                  <c:v>Panamá</c:v>
                </c:pt>
                <c:pt idx="2">
                  <c:v>China</c:v>
                </c:pt>
                <c:pt idx="3">
                  <c:v>Países Bajos</c:v>
                </c:pt>
                <c:pt idx="4">
                  <c:v>México</c:v>
                </c:pt>
                <c:pt idx="5">
                  <c:v>Ecuador</c:v>
                </c:pt>
                <c:pt idx="6">
                  <c:v>Turquía</c:v>
                </c:pt>
                <c:pt idx="7">
                  <c:v>Brasil</c:v>
                </c:pt>
                <c:pt idx="8">
                  <c:v>Perú</c:v>
                </c:pt>
                <c:pt idx="9">
                  <c:v>Chile</c:v>
                </c:pt>
                <c:pt idx="10">
                  <c:v>España</c:v>
                </c:pt>
                <c:pt idx="11">
                  <c:v>Bahamas</c:v>
                </c:pt>
                <c:pt idx="12">
                  <c:v>Santa Lucía</c:v>
                </c:pt>
                <c:pt idx="13">
                  <c:v>Zona franca</c:v>
                </c:pt>
                <c:pt idx="14">
                  <c:v>Japón</c:v>
                </c:pt>
                <c:pt idx="15">
                  <c:v>Canadá</c:v>
                </c:pt>
                <c:pt idx="16">
                  <c:v>Bélgica</c:v>
                </c:pt>
                <c:pt idx="17">
                  <c:v>Italia</c:v>
                </c:pt>
                <c:pt idx="18">
                  <c:v>Alemania</c:v>
                </c:pt>
              </c:strCache>
            </c:strRef>
          </c:cat>
          <c:val>
            <c:numRef>
              <c:f>'X Colombia por paise'!$E$16:$E$34</c:f>
            </c:numRef>
          </c:val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'X Colombia por paise'!$A$16:$A$34</c:f>
              <c:strCache>
                <c:ptCount val="19"/>
                <c:pt idx="0">
                  <c:v>Estados Unidos de América</c:v>
                </c:pt>
                <c:pt idx="1">
                  <c:v>Panamá</c:v>
                </c:pt>
                <c:pt idx="2">
                  <c:v>China</c:v>
                </c:pt>
                <c:pt idx="3">
                  <c:v>Países Bajos</c:v>
                </c:pt>
                <c:pt idx="4">
                  <c:v>México</c:v>
                </c:pt>
                <c:pt idx="5">
                  <c:v>Ecuador</c:v>
                </c:pt>
                <c:pt idx="6">
                  <c:v>Turquía</c:v>
                </c:pt>
                <c:pt idx="7">
                  <c:v>Brasil</c:v>
                </c:pt>
                <c:pt idx="8">
                  <c:v>Perú</c:v>
                </c:pt>
                <c:pt idx="9">
                  <c:v>Chile</c:v>
                </c:pt>
                <c:pt idx="10">
                  <c:v>España</c:v>
                </c:pt>
                <c:pt idx="11">
                  <c:v>Bahamas</c:v>
                </c:pt>
                <c:pt idx="12">
                  <c:v>Santa Lucía</c:v>
                </c:pt>
                <c:pt idx="13">
                  <c:v>Zona franca</c:v>
                </c:pt>
                <c:pt idx="14">
                  <c:v>Japón</c:v>
                </c:pt>
                <c:pt idx="15">
                  <c:v>Canadá</c:v>
                </c:pt>
                <c:pt idx="16">
                  <c:v>Bélgica</c:v>
                </c:pt>
                <c:pt idx="17">
                  <c:v>Italia</c:v>
                </c:pt>
                <c:pt idx="18">
                  <c:v>Alemania</c:v>
                </c:pt>
              </c:strCache>
            </c:strRef>
          </c:cat>
          <c:val>
            <c:numRef>
              <c:f>'X Colombia por paise'!$F$16:$F$34</c:f>
            </c:numRef>
          </c:val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'X Colombia por paise'!$A$16:$A$34</c:f>
              <c:strCache>
                <c:ptCount val="19"/>
                <c:pt idx="0">
                  <c:v>Estados Unidos de América</c:v>
                </c:pt>
                <c:pt idx="1">
                  <c:v>Panamá</c:v>
                </c:pt>
                <c:pt idx="2">
                  <c:v>China</c:v>
                </c:pt>
                <c:pt idx="3">
                  <c:v>Países Bajos</c:v>
                </c:pt>
                <c:pt idx="4">
                  <c:v>México</c:v>
                </c:pt>
                <c:pt idx="5">
                  <c:v>Ecuador</c:v>
                </c:pt>
                <c:pt idx="6">
                  <c:v>Turquía</c:v>
                </c:pt>
                <c:pt idx="7">
                  <c:v>Brasil</c:v>
                </c:pt>
                <c:pt idx="8">
                  <c:v>Perú</c:v>
                </c:pt>
                <c:pt idx="9">
                  <c:v>Chile</c:v>
                </c:pt>
                <c:pt idx="10">
                  <c:v>España</c:v>
                </c:pt>
                <c:pt idx="11">
                  <c:v>Bahamas</c:v>
                </c:pt>
                <c:pt idx="12">
                  <c:v>Santa Lucía</c:v>
                </c:pt>
                <c:pt idx="13">
                  <c:v>Zona franca</c:v>
                </c:pt>
                <c:pt idx="14">
                  <c:v>Japón</c:v>
                </c:pt>
                <c:pt idx="15">
                  <c:v>Canadá</c:v>
                </c:pt>
                <c:pt idx="16">
                  <c:v>Bélgica</c:v>
                </c:pt>
                <c:pt idx="17">
                  <c:v>Italia</c:v>
                </c:pt>
                <c:pt idx="18">
                  <c:v>Alemania</c:v>
                </c:pt>
              </c:strCache>
            </c:strRef>
          </c:cat>
          <c:val>
            <c:numRef>
              <c:f>'X Colombia por paise'!$G$16:$G$34</c:f>
            </c:numRef>
          </c:val>
        </c:ser>
        <c:ser>
          <c:idx val="6"/>
          <c:order val="6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'X Colombia por paise'!$A$16:$A$34</c:f>
              <c:strCache>
                <c:ptCount val="19"/>
                <c:pt idx="0">
                  <c:v>Estados Unidos de América</c:v>
                </c:pt>
                <c:pt idx="1">
                  <c:v>Panamá</c:v>
                </c:pt>
                <c:pt idx="2">
                  <c:v>China</c:v>
                </c:pt>
                <c:pt idx="3">
                  <c:v>Países Bajos</c:v>
                </c:pt>
                <c:pt idx="4">
                  <c:v>México</c:v>
                </c:pt>
                <c:pt idx="5">
                  <c:v>Ecuador</c:v>
                </c:pt>
                <c:pt idx="6">
                  <c:v>Turquía</c:v>
                </c:pt>
                <c:pt idx="7">
                  <c:v>Brasil</c:v>
                </c:pt>
                <c:pt idx="8">
                  <c:v>Perú</c:v>
                </c:pt>
                <c:pt idx="9">
                  <c:v>Chile</c:v>
                </c:pt>
                <c:pt idx="10">
                  <c:v>España</c:v>
                </c:pt>
                <c:pt idx="11">
                  <c:v>Bahamas</c:v>
                </c:pt>
                <c:pt idx="12">
                  <c:v>Santa Lucía</c:v>
                </c:pt>
                <c:pt idx="13">
                  <c:v>Zona franca</c:v>
                </c:pt>
                <c:pt idx="14">
                  <c:v>Japón</c:v>
                </c:pt>
                <c:pt idx="15">
                  <c:v>Canadá</c:v>
                </c:pt>
                <c:pt idx="16">
                  <c:v>Bélgica</c:v>
                </c:pt>
                <c:pt idx="17">
                  <c:v>Italia</c:v>
                </c:pt>
                <c:pt idx="18">
                  <c:v>Alemania</c:v>
                </c:pt>
              </c:strCache>
            </c:strRef>
          </c:cat>
          <c:val>
            <c:numRef>
              <c:f>'X Colombia por paise'!$H$16:$H$34</c:f>
            </c:numRef>
          </c:val>
        </c:ser>
        <c:ser>
          <c:idx val="7"/>
          <c:order val="7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'X Colombia por paise'!$A$16:$A$34</c:f>
              <c:strCache>
                <c:ptCount val="19"/>
                <c:pt idx="0">
                  <c:v>Estados Unidos de América</c:v>
                </c:pt>
                <c:pt idx="1">
                  <c:v>Panamá</c:v>
                </c:pt>
                <c:pt idx="2">
                  <c:v>China</c:v>
                </c:pt>
                <c:pt idx="3">
                  <c:v>Países Bajos</c:v>
                </c:pt>
                <c:pt idx="4">
                  <c:v>México</c:v>
                </c:pt>
                <c:pt idx="5">
                  <c:v>Ecuador</c:v>
                </c:pt>
                <c:pt idx="6">
                  <c:v>Turquía</c:v>
                </c:pt>
                <c:pt idx="7">
                  <c:v>Brasil</c:v>
                </c:pt>
                <c:pt idx="8">
                  <c:v>Perú</c:v>
                </c:pt>
                <c:pt idx="9">
                  <c:v>Chile</c:v>
                </c:pt>
                <c:pt idx="10">
                  <c:v>España</c:v>
                </c:pt>
                <c:pt idx="11">
                  <c:v>Bahamas</c:v>
                </c:pt>
                <c:pt idx="12">
                  <c:v>Santa Lucía</c:v>
                </c:pt>
                <c:pt idx="13">
                  <c:v>Zona franca</c:v>
                </c:pt>
                <c:pt idx="14">
                  <c:v>Japón</c:v>
                </c:pt>
                <c:pt idx="15">
                  <c:v>Canadá</c:v>
                </c:pt>
                <c:pt idx="16">
                  <c:v>Bélgica</c:v>
                </c:pt>
                <c:pt idx="17">
                  <c:v>Italia</c:v>
                </c:pt>
                <c:pt idx="18">
                  <c:v>Alemania</c:v>
                </c:pt>
              </c:strCache>
            </c:strRef>
          </c:cat>
          <c:val>
            <c:numRef>
              <c:f>'X Colombia por paise'!$I$16:$I$34</c:f>
            </c:numRef>
          </c:val>
        </c:ser>
        <c:ser>
          <c:idx val="8"/>
          <c:order val="8"/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'X Colombia por paise'!$A$16:$A$34</c:f>
              <c:strCache>
                <c:ptCount val="19"/>
                <c:pt idx="0">
                  <c:v>Estados Unidos de América</c:v>
                </c:pt>
                <c:pt idx="1">
                  <c:v>Panamá</c:v>
                </c:pt>
                <c:pt idx="2">
                  <c:v>China</c:v>
                </c:pt>
                <c:pt idx="3">
                  <c:v>Países Bajos</c:v>
                </c:pt>
                <c:pt idx="4">
                  <c:v>México</c:v>
                </c:pt>
                <c:pt idx="5">
                  <c:v>Ecuador</c:v>
                </c:pt>
                <c:pt idx="6">
                  <c:v>Turquía</c:v>
                </c:pt>
                <c:pt idx="7">
                  <c:v>Brasil</c:v>
                </c:pt>
                <c:pt idx="8">
                  <c:v>Perú</c:v>
                </c:pt>
                <c:pt idx="9">
                  <c:v>Chile</c:v>
                </c:pt>
                <c:pt idx="10">
                  <c:v>España</c:v>
                </c:pt>
                <c:pt idx="11">
                  <c:v>Bahamas</c:v>
                </c:pt>
                <c:pt idx="12">
                  <c:v>Santa Lucía</c:v>
                </c:pt>
                <c:pt idx="13">
                  <c:v>Zona franca</c:v>
                </c:pt>
                <c:pt idx="14">
                  <c:v>Japón</c:v>
                </c:pt>
                <c:pt idx="15">
                  <c:v>Canadá</c:v>
                </c:pt>
                <c:pt idx="16">
                  <c:v>Bélgica</c:v>
                </c:pt>
                <c:pt idx="17">
                  <c:v>Italia</c:v>
                </c:pt>
                <c:pt idx="18">
                  <c:v>Alemania</c:v>
                </c:pt>
              </c:strCache>
            </c:strRef>
          </c:cat>
          <c:val>
            <c:numRef>
              <c:f>'X Colombia por paise'!$J$16:$J$34</c:f>
            </c:numRef>
          </c:val>
        </c:ser>
        <c:ser>
          <c:idx val="9"/>
          <c:order val="9"/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'X Colombia por paise'!$A$16:$A$34</c:f>
              <c:strCache>
                <c:ptCount val="19"/>
                <c:pt idx="0">
                  <c:v>Estados Unidos de América</c:v>
                </c:pt>
                <c:pt idx="1">
                  <c:v>Panamá</c:v>
                </c:pt>
                <c:pt idx="2">
                  <c:v>China</c:v>
                </c:pt>
                <c:pt idx="3">
                  <c:v>Países Bajos</c:v>
                </c:pt>
                <c:pt idx="4">
                  <c:v>México</c:v>
                </c:pt>
                <c:pt idx="5">
                  <c:v>Ecuador</c:v>
                </c:pt>
                <c:pt idx="6">
                  <c:v>Turquía</c:v>
                </c:pt>
                <c:pt idx="7">
                  <c:v>Brasil</c:v>
                </c:pt>
                <c:pt idx="8">
                  <c:v>Perú</c:v>
                </c:pt>
                <c:pt idx="9">
                  <c:v>Chile</c:v>
                </c:pt>
                <c:pt idx="10">
                  <c:v>España</c:v>
                </c:pt>
                <c:pt idx="11">
                  <c:v>Bahamas</c:v>
                </c:pt>
                <c:pt idx="12">
                  <c:v>Santa Lucía</c:v>
                </c:pt>
                <c:pt idx="13">
                  <c:v>Zona franca</c:v>
                </c:pt>
                <c:pt idx="14">
                  <c:v>Japón</c:v>
                </c:pt>
                <c:pt idx="15">
                  <c:v>Canadá</c:v>
                </c:pt>
                <c:pt idx="16">
                  <c:v>Bélgica</c:v>
                </c:pt>
                <c:pt idx="17">
                  <c:v>Italia</c:v>
                </c:pt>
                <c:pt idx="18">
                  <c:v>Alemania</c:v>
                </c:pt>
              </c:strCache>
            </c:strRef>
          </c:cat>
          <c:val>
            <c:numRef>
              <c:f>'X Colombia por paise'!$K$16:$K$34</c:f>
            </c:numRef>
          </c:val>
        </c:ser>
        <c:ser>
          <c:idx val="10"/>
          <c:order val="10"/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'X Colombia por paise'!$A$16:$A$34</c:f>
              <c:strCache>
                <c:ptCount val="19"/>
                <c:pt idx="0">
                  <c:v>Estados Unidos de América</c:v>
                </c:pt>
                <c:pt idx="1">
                  <c:v>Panamá</c:v>
                </c:pt>
                <c:pt idx="2">
                  <c:v>China</c:v>
                </c:pt>
                <c:pt idx="3">
                  <c:v>Países Bajos</c:v>
                </c:pt>
                <c:pt idx="4">
                  <c:v>México</c:v>
                </c:pt>
                <c:pt idx="5">
                  <c:v>Ecuador</c:v>
                </c:pt>
                <c:pt idx="6">
                  <c:v>Turquía</c:v>
                </c:pt>
                <c:pt idx="7">
                  <c:v>Brasil</c:v>
                </c:pt>
                <c:pt idx="8">
                  <c:v>Perú</c:v>
                </c:pt>
                <c:pt idx="9">
                  <c:v>Chile</c:v>
                </c:pt>
                <c:pt idx="10">
                  <c:v>España</c:v>
                </c:pt>
                <c:pt idx="11">
                  <c:v>Bahamas</c:v>
                </c:pt>
                <c:pt idx="12">
                  <c:v>Santa Lucía</c:v>
                </c:pt>
                <c:pt idx="13">
                  <c:v>Zona franca</c:v>
                </c:pt>
                <c:pt idx="14">
                  <c:v>Japón</c:v>
                </c:pt>
                <c:pt idx="15">
                  <c:v>Canadá</c:v>
                </c:pt>
                <c:pt idx="16">
                  <c:v>Bélgica</c:v>
                </c:pt>
                <c:pt idx="17">
                  <c:v>Italia</c:v>
                </c:pt>
                <c:pt idx="18">
                  <c:v>Alemania</c:v>
                </c:pt>
              </c:strCache>
            </c:strRef>
          </c:cat>
          <c:val>
            <c:numRef>
              <c:f>'X Colombia por paise'!$L$16:$L$34</c:f>
            </c:numRef>
          </c:val>
        </c:ser>
        <c:ser>
          <c:idx val="11"/>
          <c:order val="11"/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'X Colombia por paise'!$A$16:$A$34</c:f>
              <c:strCache>
                <c:ptCount val="19"/>
                <c:pt idx="0">
                  <c:v>Estados Unidos de América</c:v>
                </c:pt>
                <c:pt idx="1">
                  <c:v>Panamá</c:v>
                </c:pt>
                <c:pt idx="2">
                  <c:v>China</c:v>
                </c:pt>
                <c:pt idx="3">
                  <c:v>Países Bajos</c:v>
                </c:pt>
                <c:pt idx="4">
                  <c:v>México</c:v>
                </c:pt>
                <c:pt idx="5">
                  <c:v>Ecuador</c:v>
                </c:pt>
                <c:pt idx="6">
                  <c:v>Turquía</c:v>
                </c:pt>
                <c:pt idx="7">
                  <c:v>Brasil</c:v>
                </c:pt>
                <c:pt idx="8">
                  <c:v>Perú</c:v>
                </c:pt>
                <c:pt idx="9">
                  <c:v>Chile</c:v>
                </c:pt>
                <c:pt idx="10">
                  <c:v>España</c:v>
                </c:pt>
                <c:pt idx="11">
                  <c:v>Bahamas</c:v>
                </c:pt>
                <c:pt idx="12">
                  <c:v>Santa Lucía</c:v>
                </c:pt>
                <c:pt idx="13">
                  <c:v>Zona franca</c:v>
                </c:pt>
                <c:pt idx="14">
                  <c:v>Japón</c:v>
                </c:pt>
                <c:pt idx="15">
                  <c:v>Canadá</c:v>
                </c:pt>
                <c:pt idx="16">
                  <c:v>Bélgica</c:v>
                </c:pt>
                <c:pt idx="17">
                  <c:v>Italia</c:v>
                </c:pt>
                <c:pt idx="18">
                  <c:v>Alemania</c:v>
                </c:pt>
              </c:strCache>
            </c:strRef>
          </c:cat>
          <c:val>
            <c:numRef>
              <c:f>'X Colombia por paise'!$M$16:$M$34</c:f>
            </c:numRef>
          </c:val>
        </c:ser>
        <c:ser>
          <c:idx val="12"/>
          <c:order val="12"/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'X Colombia por paise'!$A$16:$A$34</c:f>
              <c:strCache>
                <c:ptCount val="19"/>
                <c:pt idx="0">
                  <c:v>Estados Unidos de América</c:v>
                </c:pt>
                <c:pt idx="1">
                  <c:v>Panamá</c:v>
                </c:pt>
                <c:pt idx="2">
                  <c:v>China</c:v>
                </c:pt>
                <c:pt idx="3">
                  <c:v>Países Bajos</c:v>
                </c:pt>
                <c:pt idx="4">
                  <c:v>México</c:v>
                </c:pt>
                <c:pt idx="5">
                  <c:v>Ecuador</c:v>
                </c:pt>
                <c:pt idx="6">
                  <c:v>Turquía</c:v>
                </c:pt>
                <c:pt idx="7">
                  <c:v>Brasil</c:v>
                </c:pt>
                <c:pt idx="8">
                  <c:v>Perú</c:v>
                </c:pt>
                <c:pt idx="9">
                  <c:v>Chile</c:v>
                </c:pt>
                <c:pt idx="10">
                  <c:v>España</c:v>
                </c:pt>
                <c:pt idx="11">
                  <c:v>Bahamas</c:v>
                </c:pt>
                <c:pt idx="12">
                  <c:v>Santa Lucía</c:v>
                </c:pt>
                <c:pt idx="13">
                  <c:v>Zona franca</c:v>
                </c:pt>
                <c:pt idx="14">
                  <c:v>Japón</c:v>
                </c:pt>
                <c:pt idx="15">
                  <c:v>Canadá</c:v>
                </c:pt>
                <c:pt idx="16">
                  <c:v>Bélgica</c:v>
                </c:pt>
                <c:pt idx="17">
                  <c:v>Italia</c:v>
                </c:pt>
                <c:pt idx="18">
                  <c:v>Alemania</c:v>
                </c:pt>
              </c:strCache>
            </c:strRef>
          </c:cat>
          <c:val>
            <c:numRef>
              <c:f>'X Colombia por paise'!$N$16:$N$34</c:f>
            </c:numRef>
          </c:val>
        </c:ser>
        <c:ser>
          <c:idx val="13"/>
          <c:order val="13"/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'X Colombia por paise'!$A$16:$A$34</c:f>
              <c:strCache>
                <c:ptCount val="19"/>
                <c:pt idx="0">
                  <c:v>Estados Unidos de América</c:v>
                </c:pt>
                <c:pt idx="1">
                  <c:v>Panamá</c:v>
                </c:pt>
                <c:pt idx="2">
                  <c:v>China</c:v>
                </c:pt>
                <c:pt idx="3">
                  <c:v>Países Bajos</c:v>
                </c:pt>
                <c:pt idx="4">
                  <c:v>México</c:v>
                </c:pt>
                <c:pt idx="5">
                  <c:v>Ecuador</c:v>
                </c:pt>
                <c:pt idx="6">
                  <c:v>Turquía</c:v>
                </c:pt>
                <c:pt idx="7">
                  <c:v>Brasil</c:v>
                </c:pt>
                <c:pt idx="8">
                  <c:v>Perú</c:v>
                </c:pt>
                <c:pt idx="9">
                  <c:v>Chile</c:v>
                </c:pt>
                <c:pt idx="10">
                  <c:v>España</c:v>
                </c:pt>
                <c:pt idx="11">
                  <c:v>Bahamas</c:v>
                </c:pt>
                <c:pt idx="12">
                  <c:v>Santa Lucía</c:v>
                </c:pt>
                <c:pt idx="13">
                  <c:v>Zona franca</c:v>
                </c:pt>
                <c:pt idx="14">
                  <c:v>Japón</c:v>
                </c:pt>
                <c:pt idx="15">
                  <c:v>Canadá</c:v>
                </c:pt>
                <c:pt idx="16">
                  <c:v>Bélgica</c:v>
                </c:pt>
                <c:pt idx="17">
                  <c:v>Italia</c:v>
                </c:pt>
                <c:pt idx="18">
                  <c:v>Alemania</c:v>
                </c:pt>
              </c:strCache>
            </c:strRef>
          </c:cat>
          <c:val>
            <c:numRef>
              <c:f>'X Colombia por paise'!$O$16:$O$34</c:f>
            </c:numRef>
          </c:val>
        </c:ser>
        <c:ser>
          <c:idx val="14"/>
          <c:order val="14"/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'X Colombia por paise'!$A$16:$A$34</c:f>
              <c:strCache>
                <c:ptCount val="19"/>
                <c:pt idx="0">
                  <c:v>Estados Unidos de América</c:v>
                </c:pt>
                <c:pt idx="1">
                  <c:v>Panamá</c:v>
                </c:pt>
                <c:pt idx="2">
                  <c:v>China</c:v>
                </c:pt>
                <c:pt idx="3">
                  <c:v>Países Bajos</c:v>
                </c:pt>
                <c:pt idx="4">
                  <c:v>México</c:v>
                </c:pt>
                <c:pt idx="5">
                  <c:v>Ecuador</c:v>
                </c:pt>
                <c:pt idx="6">
                  <c:v>Turquía</c:v>
                </c:pt>
                <c:pt idx="7">
                  <c:v>Brasil</c:v>
                </c:pt>
                <c:pt idx="8">
                  <c:v>Perú</c:v>
                </c:pt>
                <c:pt idx="9">
                  <c:v>Chile</c:v>
                </c:pt>
                <c:pt idx="10">
                  <c:v>España</c:v>
                </c:pt>
                <c:pt idx="11">
                  <c:v>Bahamas</c:v>
                </c:pt>
                <c:pt idx="12">
                  <c:v>Santa Lucía</c:v>
                </c:pt>
                <c:pt idx="13">
                  <c:v>Zona franca</c:v>
                </c:pt>
                <c:pt idx="14">
                  <c:v>Japón</c:v>
                </c:pt>
                <c:pt idx="15">
                  <c:v>Canadá</c:v>
                </c:pt>
                <c:pt idx="16">
                  <c:v>Bélgica</c:v>
                </c:pt>
                <c:pt idx="17">
                  <c:v>Italia</c:v>
                </c:pt>
                <c:pt idx="18">
                  <c:v>Alemania</c:v>
                </c:pt>
              </c:strCache>
            </c:strRef>
          </c:cat>
          <c:val>
            <c:numRef>
              <c:f>'X Colombia por paise'!$P$16:$P$34</c:f>
            </c:numRef>
          </c:val>
        </c:ser>
        <c:ser>
          <c:idx val="15"/>
          <c:order val="15"/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'X Colombia por paise'!$A$16:$A$34</c:f>
              <c:strCache>
                <c:ptCount val="19"/>
                <c:pt idx="0">
                  <c:v>Estados Unidos de América</c:v>
                </c:pt>
                <c:pt idx="1">
                  <c:v>Panamá</c:v>
                </c:pt>
                <c:pt idx="2">
                  <c:v>China</c:v>
                </c:pt>
                <c:pt idx="3">
                  <c:v>Países Bajos</c:v>
                </c:pt>
                <c:pt idx="4">
                  <c:v>México</c:v>
                </c:pt>
                <c:pt idx="5">
                  <c:v>Ecuador</c:v>
                </c:pt>
                <c:pt idx="6">
                  <c:v>Turquía</c:v>
                </c:pt>
                <c:pt idx="7">
                  <c:v>Brasil</c:v>
                </c:pt>
                <c:pt idx="8">
                  <c:v>Perú</c:v>
                </c:pt>
                <c:pt idx="9">
                  <c:v>Chile</c:v>
                </c:pt>
                <c:pt idx="10">
                  <c:v>España</c:v>
                </c:pt>
                <c:pt idx="11">
                  <c:v>Bahamas</c:v>
                </c:pt>
                <c:pt idx="12">
                  <c:v>Santa Lucía</c:v>
                </c:pt>
                <c:pt idx="13">
                  <c:v>Zona franca</c:v>
                </c:pt>
                <c:pt idx="14">
                  <c:v>Japón</c:v>
                </c:pt>
                <c:pt idx="15">
                  <c:v>Canadá</c:v>
                </c:pt>
                <c:pt idx="16">
                  <c:v>Bélgica</c:v>
                </c:pt>
                <c:pt idx="17">
                  <c:v>Italia</c:v>
                </c:pt>
                <c:pt idx="18">
                  <c:v>Alemania</c:v>
                </c:pt>
              </c:strCache>
            </c:strRef>
          </c:cat>
          <c:val>
            <c:numRef>
              <c:f>'X Colombia por paise'!$Q$16:$Q$34</c:f>
            </c:numRef>
          </c:val>
        </c:ser>
        <c:ser>
          <c:idx val="16"/>
          <c:order val="16"/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'X Colombia por paise'!$A$16:$A$34</c:f>
              <c:strCache>
                <c:ptCount val="19"/>
                <c:pt idx="0">
                  <c:v>Estados Unidos de América</c:v>
                </c:pt>
                <c:pt idx="1">
                  <c:v>Panamá</c:v>
                </c:pt>
                <c:pt idx="2">
                  <c:v>China</c:v>
                </c:pt>
                <c:pt idx="3">
                  <c:v>Países Bajos</c:v>
                </c:pt>
                <c:pt idx="4">
                  <c:v>México</c:v>
                </c:pt>
                <c:pt idx="5">
                  <c:v>Ecuador</c:v>
                </c:pt>
                <c:pt idx="6">
                  <c:v>Turquía</c:v>
                </c:pt>
                <c:pt idx="7">
                  <c:v>Brasil</c:v>
                </c:pt>
                <c:pt idx="8">
                  <c:v>Perú</c:v>
                </c:pt>
                <c:pt idx="9">
                  <c:v>Chile</c:v>
                </c:pt>
                <c:pt idx="10">
                  <c:v>España</c:v>
                </c:pt>
                <c:pt idx="11">
                  <c:v>Bahamas</c:v>
                </c:pt>
                <c:pt idx="12">
                  <c:v>Santa Lucía</c:v>
                </c:pt>
                <c:pt idx="13">
                  <c:v>Zona franca</c:v>
                </c:pt>
                <c:pt idx="14">
                  <c:v>Japón</c:v>
                </c:pt>
                <c:pt idx="15">
                  <c:v>Canadá</c:v>
                </c:pt>
                <c:pt idx="16">
                  <c:v>Bélgica</c:v>
                </c:pt>
                <c:pt idx="17">
                  <c:v>Italia</c:v>
                </c:pt>
                <c:pt idx="18">
                  <c:v>Alemania</c:v>
                </c:pt>
              </c:strCache>
            </c:strRef>
          </c:cat>
          <c:val>
            <c:numRef>
              <c:f>'X Colombia por paise'!$R$16:$R$34</c:f>
              <c:numCache>
                <c:formatCode>#,###,</c:formatCode>
                <c:ptCount val="19"/>
                <c:pt idx="0">
                  <c:v>10975962</c:v>
                </c:pt>
                <c:pt idx="1">
                  <c:v>2699759</c:v>
                </c:pt>
                <c:pt idx="2">
                  <c:v>2004460</c:v>
                </c:pt>
                <c:pt idx="3">
                  <c:v>1542294</c:v>
                </c:pt>
                <c:pt idx="4">
                  <c:v>1536662</c:v>
                </c:pt>
                <c:pt idx="5">
                  <c:v>1465057</c:v>
                </c:pt>
                <c:pt idx="6">
                  <c:v>1405663</c:v>
                </c:pt>
                <c:pt idx="7">
                  <c:v>1363480</c:v>
                </c:pt>
                <c:pt idx="8">
                  <c:v>1113826</c:v>
                </c:pt>
                <c:pt idx="9">
                  <c:v>1037405</c:v>
                </c:pt>
                <c:pt idx="10">
                  <c:v>975000</c:v>
                </c:pt>
                <c:pt idx="11">
                  <c:v>797138</c:v>
                </c:pt>
                <c:pt idx="12">
                  <c:v>618784</c:v>
                </c:pt>
                <c:pt idx="13">
                  <c:v>558355</c:v>
                </c:pt>
                <c:pt idx="14">
                  <c:v>557359</c:v>
                </c:pt>
                <c:pt idx="15">
                  <c:v>526330</c:v>
                </c:pt>
                <c:pt idx="16">
                  <c:v>507133</c:v>
                </c:pt>
                <c:pt idx="17">
                  <c:v>480670</c:v>
                </c:pt>
                <c:pt idx="18">
                  <c:v>473226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00922832"/>
        <c:axId val="400923392"/>
      </c:barChart>
      <c:catAx>
        <c:axId val="40092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400923392"/>
        <c:crosses val="autoZero"/>
        <c:auto val="1"/>
        <c:lblAlgn val="ctr"/>
        <c:lblOffset val="100"/>
        <c:noMultiLvlLbl val="0"/>
      </c:catAx>
      <c:valAx>
        <c:axId val="400923392"/>
        <c:scaling>
          <c:orientation val="minMax"/>
        </c:scaling>
        <c:delete val="1"/>
        <c:axPos val="l"/>
        <c:numFmt formatCode="#,###," sourceLinked="1"/>
        <c:majorTickMark val="none"/>
        <c:minorTickMark val="none"/>
        <c:tickLblPos val="nextTo"/>
        <c:crossAx val="400922832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s-EC"/>
    </a:p>
  </c:txPr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0.7134</cdr:x>
      <cdr:y>0.02473</cdr:y>
    </cdr:from>
    <cdr:to>
      <cdr:x>0.71509</cdr:x>
      <cdr:y>0.85319</cdr:y>
    </cdr:to>
    <cdr:cxnSp macro="">
      <cdr:nvCxnSpPr>
        <cdr:cNvPr id="2" name="Conector recto 1"/>
        <cdr:cNvCxnSpPr/>
      </cdr:nvCxnSpPr>
      <cdr:spPr>
        <a:xfrm xmlns:a="http://schemas.openxmlformats.org/drawingml/2006/main" flipH="1" flipV="1">
          <a:off x="4740899" y="72510"/>
          <a:ext cx="11251" cy="2429057"/>
        </a:xfrm>
        <a:prstGeom xmlns:a="http://schemas.openxmlformats.org/drawingml/2006/main" prst="line">
          <a:avLst/>
        </a:prstGeom>
        <a:ln xmlns:a="http://schemas.openxmlformats.org/drawingml/2006/main" w="25400"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0.83507</cdr:x>
      <cdr:y>0</cdr:y>
    </cdr:from>
    <cdr:to>
      <cdr:x>0.83525</cdr:x>
      <cdr:y>1</cdr:y>
    </cdr:to>
    <cdr:cxnSp macro="">
      <cdr:nvCxnSpPr>
        <cdr:cNvPr id="2" name="Conector recto 1"/>
        <cdr:cNvCxnSpPr/>
      </cdr:nvCxnSpPr>
      <cdr:spPr>
        <a:xfrm xmlns:a="http://schemas.openxmlformats.org/drawingml/2006/main" flipH="1" flipV="1">
          <a:off x="4494050" y="0"/>
          <a:ext cx="960" cy="2743200"/>
        </a:xfrm>
        <a:prstGeom xmlns:a="http://schemas.openxmlformats.org/drawingml/2006/main" prst="line">
          <a:avLst/>
        </a:prstGeom>
        <a:ln xmlns:a="http://schemas.openxmlformats.org/drawingml/2006/main" w="25400"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BCCB3BC-C5DE-4B19-BC4C-F8A4947FDF7A}" type="datetimeFigureOut">
              <a:rPr lang="es-ES"/>
              <a:pPr>
                <a:defRPr/>
              </a:pPr>
              <a:t>30/08/2018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1115DD8-85B4-4C5C-826F-DC3B397DF87C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700337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75D6E56-2F6A-46DE-BA91-E8FF65E5CE99}" type="datetimeFigureOut">
              <a:rPr lang="en-US"/>
              <a:pPr>
                <a:defRPr/>
              </a:pPr>
              <a:t>8/30/2018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5" tIns="46442" rIns="92885" bIns="46442" rtlCol="0" anchor="ctr"/>
          <a:lstStyle/>
          <a:p>
            <a:pPr lvl="0"/>
            <a:endParaRPr lang="en-US" noProof="0" smtClean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959"/>
            <a:ext cx="5438140" cy="3909238"/>
          </a:xfrm>
          <a:prstGeom prst="rect">
            <a:avLst/>
          </a:prstGeom>
        </p:spPr>
        <p:txBody>
          <a:bodyPr vert="horz" lIns="92885" tIns="46442" rIns="92885" bIns="46442" rtlCol="0"/>
          <a:lstStyle/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n-US" noProof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C7F900A-380D-4ECE-9155-317F436922D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2072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1058F-DFAF-40BD-B202-ECD3978284C2}" type="slidenum">
              <a:rPr lang="es-EC" smtClean="0">
                <a:solidFill>
                  <a:prstClr val="black"/>
                </a:solidFill>
              </a:rPr>
              <a:pPr/>
              <a:t>1</a:t>
            </a:fld>
            <a:endParaRPr lang="es-EC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>
                <a:solidFill>
                  <a:prstClr val="black"/>
                </a:solidFill>
              </a:rPr>
              <a:t>Pag.</a:t>
            </a:r>
            <a:endParaRPr lang="es-EC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330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r>
              <a:rPr lang="es-MX" sz="1400" b="0" dirty="0" smtClean="0">
                <a:solidFill>
                  <a:prstClr val="black"/>
                </a:solidFill>
              </a:rPr>
              <a:t>Principales</a:t>
            </a:r>
            <a:r>
              <a:rPr lang="es-MX" sz="1400" b="0" baseline="0" dirty="0" smtClean="0">
                <a:solidFill>
                  <a:prstClr val="black"/>
                </a:solidFill>
              </a:rPr>
              <a:t> productos no petroleros</a:t>
            </a: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701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96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544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099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530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32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355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7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1364"/>
            <a:ext cx="71628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7" descr="LOGO PRINCIPAL HO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8" y="17976"/>
            <a:ext cx="2262716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8" t="22289" r="2"/>
          <a:stretch>
            <a:fillRect/>
          </a:stretch>
        </p:blipFill>
        <p:spPr bwMode="auto">
          <a:xfrm>
            <a:off x="6893985" y="777876"/>
            <a:ext cx="5149849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/>
          <p:cNvSpPr txBox="1"/>
          <p:nvPr userDrawn="1"/>
        </p:nvSpPr>
        <p:spPr>
          <a:xfrm>
            <a:off x="1" y="6606760"/>
            <a:ext cx="7864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Coordinación General de Estudios Prospectivos y Macroeconómicos para la Industria</a:t>
            </a:r>
            <a:endParaRPr lang="es-MX" sz="1100" b="1" dirty="0"/>
          </a:p>
        </p:txBody>
      </p:sp>
    </p:spTree>
    <p:extLst>
      <p:ext uri="{BB962C8B-B14F-4D97-AF65-F5344CB8AC3E}">
        <p14:creationId xmlns:p14="http://schemas.microsoft.com/office/powerpoint/2010/main" val="143693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C6B0A-1A7D-4EA0-A2DC-43B4B6FDE51D}" type="datetime1">
              <a:rPr lang="es-EC" smtClean="0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30432-381A-45E5-A272-6C9DD1ED904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8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01613-0290-444A-B396-9CE55CB47E98}" type="datetime1">
              <a:rPr lang="es-EC" smtClean="0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45BD2-A8F1-4A90-B01C-A8DAFB98F3E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18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7AA7-ABB1-47DD-9A60-F708F936E4B7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72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17DC-030B-4888-8C60-FDC37EA48FF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238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BF40-2347-4B04-8528-DA88A21424BF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35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A352-F463-4891-8B4B-58EC30DD7DAF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78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5C14-2855-47AF-8111-51EBF623BC8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46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399A-AD4D-4517-AF97-F35305CE13F9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90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B702-0523-499B-A1B9-A03D5E9409A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621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AEF0-2898-4F62-9CD2-285570F550BE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23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C93AF-E4A7-4AD2-9E11-BEB9E7933F45}" type="datetime1">
              <a:rPr lang="es-EC" smtClean="0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A4225-6ECB-451E-9248-8263EC39726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764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B0E4-B176-4401-9E90-2C71D2146CA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651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DF49-D8AD-45CB-B037-73BB433434E8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444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FCF3-D311-43CF-A3F4-C6A0BC799387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0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B3DE-8CD8-4AF8-B75B-44D6704FA94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870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B90D-1CA0-4E74-BBF9-0F33BE5A070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30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496-FBBF-457D-8DCF-CA9BBC2AFDD7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670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520E-D2D7-4E92-9372-2CC14ED75BA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0167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37BB-EAE1-4181-B26F-044F9B7218E9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253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0A05-4D62-4173-BE97-43E7253C8900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822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1D21-8E40-4F28-9698-4087AA8EACE9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79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06DFD-6669-4059-B4AF-6E58AFB87E68}" type="datetime1">
              <a:rPr lang="es-EC" smtClean="0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C09FD-0837-4CCE-B6AE-C86973B3C1F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564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130A-229D-49C6-8064-1D34F676B2C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6727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29F2-B367-43E8-B0F9-E47D876ED9D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008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44DE-EFC8-455D-A18E-FB9EE985F30F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8874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6154-996E-4EEE-B678-8B2275508B23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548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1277-3306-4993-983B-12315768EB1F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1948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994E-3D60-4EEA-99A2-2EB68F583F36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262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02EE-57A9-4EFB-A4A3-57EFB19D9A8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9317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B461-E59C-452D-89D4-7DBB9658ECA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6082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4010-0A99-4E59-92BB-83E3B15B0994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0370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208C-228E-4E1A-B186-4EB8E6517DE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70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7051E-6886-4B84-A1F0-2C2261E79047}" type="datetime1">
              <a:rPr lang="es-EC" smtClean="0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2E9BE-7D6F-49C5-9EE6-13D32CAA52E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15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B156-AF34-4F5A-AC9C-5A96248C2CE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8108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1CC4-3B18-46D1-BBB0-FB4784C4DE78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88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E254-C039-473D-ABEF-B68572BF36A9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1533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54B1-6B0D-4F22-84B4-09E7D74B96EF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6163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E61E-1618-473B-A89C-74B6F97AAD75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4916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29C3-BC96-4151-835C-270CA4E58E6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9273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65F-F4E1-46DD-B2D5-824D94CEF34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609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C808-7C82-4299-82C8-5386628ECB96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9922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4AC0-5D5B-4866-B88E-D8F9B066D12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8074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8E2B-B7DB-4110-B4B9-945A0C5551CE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4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04103-C137-472E-9B6F-92FE40EDF407}" type="datetime1">
              <a:rPr lang="es-EC" smtClean="0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1FCB1-D288-498F-9B46-44D2B80A7BE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876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4B66-553D-4C94-9E4C-86F2B1C2C17F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8540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9788-2E7D-4019-B4DE-BDE16A9717F5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6497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489C-8C89-4AE8-829F-4AA9285008E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573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0050-DB2A-44C4-A1DE-C0DFF0DA72D0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698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697F-A7F8-46D6-820D-2D25CC5362A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4807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41CA-A73E-44F9-A26B-5DFBEC522A2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1957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0393-40E3-4723-8517-485B7A70EEF5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87380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3847-D3A9-434E-8A9F-63D23B40B95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5761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BB70-B058-4506-888C-B36AA602F1A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4510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3E5F-C6DB-4190-B20E-35BBBFB43A20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69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48E59-D219-4B0D-A136-8C64C7912ACB}" type="datetime1">
              <a:rPr lang="es-EC" smtClean="0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6CACA-8FF8-4859-A125-5927AAAE6A9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064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E91C-F6C5-47C5-AB6A-6EA9B12374D4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071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6BD5-4749-44C7-A234-9A456CA4866E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44947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145A-216F-476F-A512-C53FC342CF7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50917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14DD-4391-4C81-9B4E-E3841FE9BBA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5835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BA36-A027-43FE-801A-05E32E456217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48378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BD7F8-F85B-4DA7-BADE-A8808EF70F55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43772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9C58-5177-4E56-BD06-B995D29952A5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4644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655C-7714-48CD-90D7-0AD7C48853D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76973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BE3D-BF16-437B-B503-B16978CDF689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3036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CB7F-AC79-4610-9ADD-73F6742B229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33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0D805-A9AF-4460-A24F-B97F7E2613D6}" type="datetime1">
              <a:rPr lang="es-EC" smtClean="0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E843F-D7F1-4CB4-B83B-BAEAE499F6B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907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A9D7-37BF-43C0-8F25-80C5B7D07DD4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83164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73F2-B981-474E-8A7F-F5D6F4964AB4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2533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1EAA-842A-4E60-9668-78E12358885F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0880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9C5B-056C-4D61-B1E3-E2F5DBD8B9AE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77644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78E4-BCBC-440B-9518-E360F11F7BE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7046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1B99-4E40-414D-A886-4DE11C7E4A94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05422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B5FA-EB69-40DD-8C4F-9555EE11897F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15917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A873-6A3D-4AF2-8DD7-89AF9CB13368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3464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EE7E-4712-4E24-9AE4-7FFF2DEEB31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37568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751D-1DDF-4AD4-A9D9-4E719FD60CD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11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5988A-08E9-44DA-BEED-D02CF5667F07}" type="datetime1">
              <a:rPr lang="es-EC" smtClean="0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D1860-4020-44B3-A902-5AC3966345C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838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CA9D-DDDE-49EC-B88F-C1BE0E1304A3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6024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9DD3-1DE3-44C5-A744-BF925DC47EAE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09676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8A2F-ECF4-4F09-BFC9-C8167C124EF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3356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909-BE3E-4ABB-9F74-9099FDCF18D7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46859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1D88-37F6-4C08-8CFB-EAFD06C4D73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5982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AEE8-3844-48C0-9F43-C6D12D842A18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0108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ECB1-9348-474F-BC6B-57810504A6C0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7025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A4A3-8115-4014-94CA-60C9C513501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0638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BBFE-D06C-40CE-A658-2303DC6C823E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4919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6DF86-AC41-4904-BDD1-8B7194B8B17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8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69CE3-3B45-4DC7-B59F-C10F33093CD2}" type="datetime1">
              <a:rPr lang="es-EC" smtClean="0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E9EB5-2387-4D9B-81EF-360B484CA43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6388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F232-466A-4187-820F-A9F418B7CBD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6624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7595-6BBF-49C7-BA94-0CF49923D63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7001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1E9D-CA17-4361-ABE9-0BED25B2C0B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91378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061A-C439-473F-B625-4A4C73CACC5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0544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58FB-749A-4498-B45D-7F35F447BBC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92243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96-568F-4698-9D20-30CDE1AEC595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307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0475-AF0C-408F-A116-ECC3EC10B41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79714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1893-0793-4329-96DB-968BD9A458D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57172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8165-9D0B-434A-86BB-28BA612DD506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22296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B829-0E7E-4CF4-B946-218C62D1DA1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81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título del patrón</a:t>
            </a:r>
            <a:endParaRPr lang="en-US" altLang="en-US" smtClean="0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Editar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  <a:endParaRPr lang="en-US" altLang="en-U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DC73AA4-7E51-4A93-A214-7823434EC827}" type="datetime1">
              <a:rPr lang="es-EC" smtClean="0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AB21498-B46F-42E6-A861-436C3D43C85C}" type="datetime1">
              <a:rPr lang="es-EC" smtClean="0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7AE0D9B-30C5-45F3-9C81-7B0E551543B4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30/08/2018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5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7C1A58-C868-4FC0-82E7-0A8647E8F447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30/08/2018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83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C06F5F3-58A6-45AC-AC68-05A086A6BE6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30/08/2018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71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C4B0BA-0B68-4DD5-AF28-6DC926EF498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30/08/2018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95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614DFC4-D4CD-4677-990D-D0893734A793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30/08/2018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5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4057FE-1569-4556-A6B7-985ABDC23CC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30/08/2018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9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60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3.xml"/><Relationship Id="rId4" Type="http://schemas.openxmlformats.org/officeDocument/2006/relationships/hyperlink" Target="mailto:egarcia@mipro.gob.e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4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0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982896" y="3040500"/>
            <a:ext cx="8369084" cy="1013340"/>
          </a:xfrm>
        </p:spPr>
        <p:txBody>
          <a:bodyPr>
            <a:noAutofit/>
          </a:bodyPr>
          <a:lstStyle/>
          <a:p>
            <a:r>
              <a:rPr lang="es-ES" altLang="en-US" sz="5400" b="1" dirty="0"/>
              <a:t/>
            </a:r>
            <a:br>
              <a:rPr lang="es-ES" altLang="en-US" sz="5400" b="1" dirty="0"/>
            </a:br>
            <a:r>
              <a:rPr lang="es-ES" altLang="en-US" sz="5400" b="1" dirty="0"/>
              <a:t> Ecuador </a:t>
            </a:r>
            <a:r>
              <a:rPr lang="es-ES" altLang="en-US" sz="5400" b="1" dirty="0" smtClean="0"/>
              <a:t>– Colombia</a:t>
            </a:r>
            <a:endParaRPr lang="es-EC" sz="5400" b="1" dirty="0"/>
          </a:p>
        </p:txBody>
      </p:sp>
      <p:sp>
        <p:nvSpPr>
          <p:cNvPr id="2" name="Rectángulo 1"/>
          <p:cNvSpPr/>
          <p:nvPr/>
        </p:nvSpPr>
        <p:spPr>
          <a:xfrm>
            <a:off x="10328423" y="6112877"/>
            <a:ext cx="13853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MX" sz="1600" b="1" dirty="0" smtClean="0">
                <a:solidFill>
                  <a:prstClr val="black"/>
                </a:solidFill>
                <a:latin typeface="Calibri"/>
              </a:rPr>
              <a:t>03 JULIO 2018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520" y="657039"/>
            <a:ext cx="5117835" cy="202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5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-4591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8" y="15469"/>
            <a:ext cx="10340277" cy="828931"/>
          </a:xfrm>
        </p:spPr>
        <p:txBody>
          <a:bodyPr>
            <a:normAutofit/>
          </a:bodyPr>
          <a:lstStyle/>
          <a:p>
            <a:r>
              <a:rPr lang="es-MX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Comercio potencial Colombia– Mundo</a:t>
            </a:r>
            <a:endParaRPr lang="es-MX" sz="24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3" name="2 CuadroTexto"/>
          <p:cNvSpPr txBox="1"/>
          <p:nvPr/>
        </p:nvSpPr>
        <p:spPr>
          <a:xfrm>
            <a:off x="844278" y="5759484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 err="1">
                <a:solidFill>
                  <a:prstClr val="black"/>
                </a:solidFill>
              </a:rPr>
              <a:t>Trademap</a:t>
            </a: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382422"/>
              </p:ext>
            </p:extLst>
          </p:nvPr>
        </p:nvGraphicFramePr>
        <p:xfrm>
          <a:off x="1141454" y="946090"/>
          <a:ext cx="9316191" cy="4297680"/>
        </p:xfrm>
        <a:graphic>
          <a:graphicData uri="http://schemas.openxmlformats.org/drawingml/2006/table">
            <a:tbl>
              <a:tblPr/>
              <a:tblGrid>
                <a:gridCol w="9316191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EC" sz="17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Descripción del producto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7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Café sin tostar ni descafeinar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7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Artículos de confitería sin cacao, incl. el chocolate blanco (exc. chicle)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7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Poli"cloruro de vinilo", en formas primarias, sin mezclar con otras sustancias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7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Polipropileno, en formas primarias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7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Compresas y tampones higiénicos, pañales para bebés y artículos similares, de cualquier materia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7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Perfumes y aguas de tocador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7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Ferroníquel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7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Azúcar de caña o remolacha y sacarosa químicamente pura, sólidos (</a:t>
                      </a:r>
                      <a:r>
                        <a:rPr lang="es-EC" sz="1700" b="0" i="0" u="none" strike="noStrike" dirty="0" err="1">
                          <a:solidFill>
                            <a:srgbClr val="002B54"/>
                          </a:solidFill>
                          <a:latin typeface="Calibri"/>
                        </a:rPr>
                        <a:t>exc</a:t>
                      </a:r>
                      <a:r>
                        <a:rPr lang="es-EC" sz="17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. los con adición de aromatizante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7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Extractos, esencias y concentrados de café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7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Oro, incl. el oro platinado, semilabrado, para uso no monetario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7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Abonos minerales o químicos con los tres elementos fertilizantes: nitrógeno, fósforo y potasio </a:t>
                      </a:r>
                      <a:r>
                        <a:rPr lang="es-EC" sz="170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1700" b="0" i="0" u="none" strike="noStrike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7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Preparaciones de belleza, maquillaje y para el cuidado de la piel, incl. las preparaciones </a:t>
                      </a:r>
                      <a:r>
                        <a:rPr lang="es-EC" sz="170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1700" b="0" i="0" u="none" strike="noStrike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7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Jabón, productos y preparaciones orgánicos tensoactivos usados como jabón, en barras, panes, </a:t>
                      </a:r>
                      <a:r>
                        <a:rPr lang="es-EC" sz="170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1700" b="0" i="0" u="none" strike="noStrike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7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Medicamentos, que contengan provitaminas, vitaminas, incl. los concentrados naturales, o sus </a:t>
                      </a:r>
                      <a:r>
                        <a:rPr lang="es-EC" sz="170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1700" b="0" i="0" u="none" strike="noStrike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7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Preparaciones capilares (</a:t>
                      </a:r>
                      <a:r>
                        <a:rPr lang="es-EC" sz="1700" b="0" i="0" u="none" strike="noStrike" dirty="0" err="1">
                          <a:solidFill>
                            <a:srgbClr val="002B54"/>
                          </a:solidFill>
                          <a:latin typeface="Calibri"/>
                        </a:rPr>
                        <a:t>exc</a:t>
                      </a:r>
                      <a:r>
                        <a:rPr lang="es-EC" sz="17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. </a:t>
                      </a:r>
                      <a:r>
                        <a:rPr lang="es-EC" sz="1700" b="0" i="0" u="none" strike="noStrike" dirty="0" err="1">
                          <a:solidFill>
                            <a:srgbClr val="002B54"/>
                          </a:solidFill>
                          <a:latin typeface="Calibri"/>
                        </a:rPr>
                        <a:t>champúes</a:t>
                      </a:r>
                      <a:r>
                        <a:rPr lang="es-EC" sz="17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, preparaciones para ondulación o desrizado permanentes, </a:t>
                      </a:r>
                      <a:r>
                        <a:rPr lang="es-EC" sz="1700" b="1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1700" b="0" i="0" u="none" strike="noStrike" dirty="0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5 CuadroTexto"/>
          <p:cNvSpPr txBox="1"/>
          <p:nvPr/>
        </p:nvSpPr>
        <p:spPr>
          <a:xfrm>
            <a:off x="8552798" y="5258741"/>
            <a:ext cx="36392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Eva García Fabre</a:t>
            </a:r>
          </a:p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Ministra de Industrias y Productividad</a:t>
            </a:r>
          </a:p>
          <a:p>
            <a:pPr algn="r"/>
            <a:r>
              <a:rPr lang="es-EC" sz="1200" dirty="0" smtClean="0">
                <a:solidFill>
                  <a:prstClr val="black"/>
                </a:solidFill>
                <a:hlinkClick r:id="rId4"/>
              </a:rPr>
              <a:t>egarcia@mipro.gob.ec</a:t>
            </a:r>
            <a:r>
              <a:rPr lang="es-EC" sz="1200" dirty="0" smtClean="0">
                <a:solidFill>
                  <a:prstClr val="black"/>
                </a:solidFill>
              </a:rPr>
              <a:t> </a:t>
            </a:r>
          </a:p>
          <a:p>
            <a:pPr algn="r"/>
            <a:endParaRPr lang="es-EC" sz="1200" dirty="0" smtClean="0">
              <a:solidFill>
                <a:prstClr val="black"/>
              </a:solidFill>
            </a:endParaRPr>
          </a:p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Alexandra Palacios</a:t>
            </a:r>
          </a:p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Coordinadora </a:t>
            </a:r>
            <a:r>
              <a:rPr lang="es-EC" sz="1200" dirty="0" smtClean="0">
                <a:solidFill>
                  <a:prstClr val="black"/>
                </a:solidFill>
              </a:rPr>
              <a:t>General de </a:t>
            </a:r>
            <a:r>
              <a:rPr lang="es-EC" sz="1200" dirty="0" smtClean="0">
                <a:solidFill>
                  <a:prstClr val="black"/>
                </a:solidFill>
              </a:rPr>
              <a:t>Estudios</a:t>
            </a:r>
            <a:endParaRPr lang="es-EC" sz="1200" dirty="0" smtClean="0">
              <a:solidFill>
                <a:prstClr val="black"/>
              </a:solidFill>
            </a:endParaRPr>
          </a:p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Prospectivos y Macroeconómicos para la Industria</a:t>
            </a:r>
            <a:endParaRPr lang="es-EC" sz="1200" dirty="0" smtClean="0">
              <a:solidFill>
                <a:prstClr val="black"/>
              </a:solidFill>
            </a:endParaRPr>
          </a:p>
          <a:p>
            <a:pPr algn="r"/>
            <a:r>
              <a:rPr lang="es-EC" sz="1200" dirty="0" smtClean="0">
                <a:solidFill>
                  <a:prstClr val="black"/>
                </a:solidFill>
                <a:hlinkClick r:id="rId4"/>
              </a:rPr>
              <a:t>mpalacios@mipro.gob.ec</a:t>
            </a:r>
            <a:endParaRPr lang="es-EC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5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-4630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-113490"/>
            <a:ext cx="10398231" cy="1212564"/>
          </a:xfrm>
        </p:spPr>
        <p:txBody>
          <a:bodyPr>
            <a:normAutofit/>
          </a:bodyPr>
          <a:lstStyle/>
          <a:p>
            <a:r>
              <a:rPr lang="es-MX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Balanza Comercial Ecuador – Colombia</a:t>
            </a:r>
            <a:br>
              <a:rPr lang="es-MX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</a:b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(millones </a:t>
            </a:r>
            <a:r>
              <a:rPr lang="es-MX" sz="24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 </a:t>
            </a: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USD)</a:t>
            </a:r>
            <a:endParaRPr lang="es-MX" sz="24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6" name="CuadroTexto 11"/>
          <p:cNvSpPr txBox="1">
            <a:spLocks noChangeArrowheads="1"/>
          </p:cNvSpPr>
          <p:nvPr/>
        </p:nvSpPr>
        <p:spPr bwMode="auto">
          <a:xfrm>
            <a:off x="6844937" y="435438"/>
            <a:ext cx="40588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s-EC" altLang="en-US" sz="1600" b="1" dirty="0">
                <a:solidFill>
                  <a:prstClr val="black"/>
                </a:solidFill>
                <a:latin typeface="Franklin Gothic Book" panose="020B0503020102020204" pitchFamily="34" charset="0"/>
              </a:rPr>
              <a:t>Principales </a:t>
            </a:r>
            <a:r>
              <a:rPr lang="es-EC" altLang="en-US" sz="1600" b="1" dirty="0" smtClean="0">
                <a:solidFill>
                  <a:prstClr val="black"/>
                </a:solidFill>
                <a:latin typeface="Franklin Gothic Book" panose="020B0503020102020204" pitchFamily="34" charset="0"/>
              </a:rPr>
              <a:t>productos exportados</a:t>
            </a:r>
            <a:endParaRPr lang="en-US" altLang="en-US" sz="1600" dirty="0">
              <a:solidFill>
                <a:prstClr val="black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" name="CuadroTexto 11"/>
          <p:cNvSpPr txBox="1">
            <a:spLocks noChangeArrowheads="1"/>
          </p:cNvSpPr>
          <p:nvPr/>
        </p:nvSpPr>
        <p:spPr bwMode="auto">
          <a:xfrm>
            <a:off x="6810413" y="3489002"/>
            <a:ext cx="40933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s-EC" altLang="en-US" sz="1600" b="1" dirty="0">
                <a:solidFill>
                  <a:prstClr val="black"/>
                </a:solidFill>
                <a:latin typeface="Franklin Gothic Book" panose="020B0503020102020204" pitchFamily="34" charset="0"/>
              </a:rPr>
              <a:t>Principales </a:t>
            </a:r>
            <a:r>
              <a:rPr lang="es-EC" altLang="en-US" sz="1600" b="1" dirty="0" smtClean="0">
                <a:solidFill>
                  <a:prstClr val="black"/>
                </a:solidFill>
                <a:latin typeface="Franklin Gothic Book" panose="020B0503020102020204" pitchFamily="34" charset="0"/>
              </a:rPr>
              <a:t>productos importados</a:t>
            </a:r>
            <a:endParaRPr lang="en-US" altLang="en-US" sz="1600" dirty="0">
              <a:solidFill>
                <a:prstClr val="black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343955" y="6419584"/>
            <a:ext cx="3663855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100" b="1" dirty="0" smtClean="0">
              <a:solidFill>
                <a:prstClr val="black"/>
              </a:solidFill>
            </a:endParaRPr>
          </a:p>
          <a:p>
            <a:r>
              <a:rPr lang="es-MX" sz="1100" b="1" dirty="0" smtClean="0">
                <a:solidFill>
                  <a:prstClr val="black"/>
                </a:solidFill>
              </a:rPr>
              <a:t>Nota</a:t>
            </a:r>
            <a:r>
              <a:rPr lang="es-MX" sz="1100" b="1" dirty="0">
                <a:solidFill>
                  <a:prstClr val="black"/>
                </a:solidFill>
              </a:rPr>
              <a:t>: </a:t>
            </a:r>
            <a:r>
              <a:rPr lang="es-MX" sz="1100" dirty="0">
                <a:solidFill>
                  <a:prstClr val="black"/>
                </a:solidFill>
              </a:rPr>
              <a:t>Las cifras de importación corresponden a la procedencia de la mercancía.</a:t>
            </a:r>
          </a:p>
        </p:txBody>
      </p:sp>
      <p:sp>
        <p:nvSpPr>
          <p:cNvPr id="23" name="2 CuadroTexto"/>
          <p:cNvSpPr txBox="1"/>
          <p:nvPr/>
        </p:nvSpPr>
        <p:spPr>
          <a:xfrm>
            <a:off x="0" y="6419584"/>
            <a:ext cx="2753587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>
                <a:solidFill>
                  <a:prstClr val="black"/>
                </a:solidFill>
              </a:rPr>
              <a:t>BCE –  Comercio </a:t>
            </a:r>
            <a:r>
              <a:rPr lang="es-ES" sz="1100" dirty="0" smtClean="0">
                <a:solidFill>
                  <a:prstClr val="black"/>
                </a:solidFill>
              </a:rPr>
              <a:t>Exterior</a:t>
            </a:r>
          </a:p>
          <a:p>
            <a:pPr eaLnBrk="1" hangingPunct="1">
              <a:defRPr/>
            </a:pP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/>
          </p:nvPr>
        </p:nvGraphicFramePr>
        <p:xfrm>
          <a:off x="6910250" y="763126"/>
          <a:ext cx="5215456" cy="2777490"/>
        </p:xfrm>
        <a:graphic>
          <a:graphicData uri="http://schemas.openxmlformats.org/drawingml/2006/table">
            <a:tbl>
              <a:tblPr/>
              <a:tblGrid>
                <a:gridCol w="2647889">
                  <a:extLst>
                    <a:ext uri="{9D8B030D-6E8A-4147-A177-3AD203B41FA5}">
                      <a16:colId xmlns:a16="http://schemas.microsoft.com/office/drawing/2014/main" xmlns="" val="604074008"/>
                    </a:ext>
                  </a:extLst>
                </a:gridCol>
                <a:gridCol w="805337">
                  <a:extLst>
                    <a:ext uri="{9D8B030D-6E8A-4147-A177-3AD203B41FA5}">
                      <a16:colId xmlns:a16="http://schemas.microsoft.com/office/drawing/2014/main" xmlns="" val="104615125"/>
                    </a:ext>
                  </a:extLst>
                </a:gridCol>
                <a:gridCol w="587410">
                  <a:extLst>
                    <a:ext uri="{9D8B030D-6E8A-4147-A177-3AD203B41FA5}">
                      <a16:colId xmlns:a16="http://schemas.microsoft.com/office/drawing/2014/main" xmlns="" val="3002262734"/>
                    </a:ext>
                  </a:extLst>
                </a:gridCol>
                <a:gridCol w="743131"/>
                <a:gridCol w="431689"/>
              </a:tblGrid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Producto</a:t>
                      </a:r>
                      <a:endParaRPr lang="es-EC" sz="9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</a:t>
                      </a:r>
                    </a:p>
                    <a:p>
                      <a:pPr algn="ctr" rtl="0" fontAlgn="ctr"/>
                      <a:r>
                        <a:rPr lang="es-EC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Millones USD</a:t>
                      </a:r>
                      <a:endParaRPr lang="es-EC" sz="9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9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Part</a:t>
                      </a:r>
                      <a:r>
                        <a:rPr lang="es-EC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.</a:t>
                      </a:r>
                      <a:r>
                        <a:rPr lang="es-EC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2017</a:t>
                      </a:r>
                      <a:endParaRPr lang="es-EC" sz="9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2018 ene-abr</a:t>
                      </a:r>
                    </a:p>
                    <a:p>
                      <a:pPr algn="ctr" rtl="0" fontAlgn="ctr"/>
                      <a:r>
                        <a:rPr lang="es-EC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Millones USD</a:t>
                      </a:r>
                      <a:endParaRPr lang="es-EC" sz="9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9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Part</a:t>
                      </a:r>
                      <a:r>
                        <a:rPr lang="es-EC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. 2018</a:t>
                      </a:r>
                      <a:endParaRPr lang="es-EC" sz="9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966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Extractos Y Aceites Vegetales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002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Enlatados De Pescado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7210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Otras Manufacturas De Metales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Otras Maderas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Manufacturas De Cuero, Plástico Y Caucho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Otros Químicos Y Farmacéuticos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Camarones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Azúcar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Otras Manufacturas De Fibras Textiles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Manufacturas De Papel Y Cartón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Vehículos Y Sus Partes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Harina De Pescado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Otras Mercancías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Aparatos Eléctricos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Máquina Ind. Y Sus Partes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Otros Productos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9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Total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/>
          </p:nvPr>
        </p:nvGraphicFramePr>
        <p:xfrm>
          <a:off x="6938730" y="3756378"/>
          <a:ext cx="5215456" cy="3075206"/>
        </p:xfrm>
        <a:graphic>
          <a:graphicData uri="http://schemas.openxmlformats.org/drawingml/2006/table">
            <a:tbl>
              <a:tblPr/>
              <a:tblGrid>
                <a:gridCol w="2465570">
                  <a:extLst>
                    <a:ext uri="{9D8B030D-6E8A-4147-A177-3AD203B41FA5}">
                      <a16:colId xmlns:a16="http://schemas.microsoft.com/office/drawing/2014/main" xmlns="" val="604074008"/>
                    </a:ext>
                  </a:extLst>
                </a:gridCol>
                <a:gridCol w="1043027">
                  <a:extLst>
                    <a:ext uri="{9D8B030D-6E8A-4147-A177-3AD203B41FA5}">
                      <a16:colId xmlns:a16="http://schemas.microsoft.com/office/drawing/2014/main" xmlns="" val="104615125"/>
                    </a:ext>
                  </a:extLst>
                </a:gridCol>
                <a:gridCol w="469318">
                  <a:extLst>
                    <a:ext uri="{9D8B030D-6E8A-4147-A177-3AD203B41FA5}">
                      <a16:colId xmlns:a16="http://schemas.microsoft.com/office/drawing/2014/main" xmlns="" val="3002262734"/>
                    </a:ext>
                  </a:extLst>
                </a:gridCol>
                <a:gridCol w="774401"/>
                <a:gridCol w="463140"/>
              </a:tblGrid>
              <a:tr h="288191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Producto</a:t>
                      </a:r>
                      <a:endParaRPr lang="es-EC" sz="105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</a:t>
                      </a:r>
                    </a:p>
                    <a:p>
                      <a:pPr algn="ctr" rtl="0" fontAlgn="ctr"/>
                      <a:r>
                        <a:rPr lang="es-EC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Millones USD</a:t>
                      </a:r>
                      <a:endParaRPr lang="es-EC" sz="9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9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Part</a:t>
                      </a:r>
                      <a:r>
                        <a:rPr lang="es-EC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.</a:t>
                      </a:r>
                      <a:r>
                        <a:rPr lang="es-EC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2017</a:t>
                      </a:r>
                      <a:endParaRPr lang="es-EC" sz="9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2018 ene-abr</a:t>
                      </a:r>
                    </a:p>
                    <a:p>
                      <a:pPr algn="ctr" rtl="0" fontAlgn="ctr"/>
                      <a:r>
                        <a:rPr lang="es-EC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Millones USD</a:t>
                      </a:r>
                      <a:endParaRPr lang="es-EC" sz="9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9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Part</a:t>
                      </a:r>
                      <a:r>
                        <a:rPr lang="es-EC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. 2018</a:t>
                      </a:r>
                      <a:endParaRPr lang="es-EC" sz="9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9669118"/>
                  </a:ext>
                </a:extLst>
              </a:tr>
              <a:tr h="145628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Vehículos automóviles, tractores, </a:t>
                      </a:r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velocípedos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002015"/>
                  </a:ext>
                </a:extLst>
              </a:tr>
              <a:tr h="145628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Productos diversos de las industrias químicas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7210366"/>
                  </a:ext>
                </a:extLst>
              </a:tr>
              <a:tr h="145628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Plástico y sus manufacturas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628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Productos farmacéuticos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628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Aceites esenciales y </a:t>
                      </a:r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resinoides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</a:t>
                      </a:r>
                      <a:r>
                        <a:rPr lang="es-MX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</a:t>
                      </a:r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perfumería</a:t>
                      </a:r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628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Reactores nucleares, calderas, máquinas, </a:t>
                      </a:r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aparatos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628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Papel y cartón; manufacturas de pasta de celulosa</a:t>
                      </a:r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628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Máquinas, aparatos y materiales eléctrico</a:t>
                      </a:r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628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Azúcares y artículos de confitería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628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Jabón, agentes de superficie orgánicos,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628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Manufacturas diversas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628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Manufactuas de fundición, hierro o acero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628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Tejidos de punto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628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Preparaciones alimenticias diversas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628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Prendas y complementos (accesorios), de vestir</a:t>
                      </a:r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628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Productos químicos orgánicos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628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Preparaciones a base de cereales, harina, almidón,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628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Otros productos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628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1,633.1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9" name="Gráfico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4792222"/>
              </p:ext>
            </p:extLst>
          </p:nvPr>
        </p:nvGraphicFramePr>
        <p:xfrm>
          <a:off x="103185" y="929641"/>
          <a:ext cx="6645499" cy="2897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43901"/>
              </p:ext>
            </p:extLst>
          </p:nvPr>
        </p:nvGraphicFramePr>
        <p:xfrm>
          <a:off x="117369" y="4096004"/>
          <a:ext cx="6618282" cy="952500"/>
        </p:xfrm>
        <a:graphic>
          <a:graphicData uri="http://schemas.openxmlformats.org/drawingml/2006/table">
            <a:tbl>
              <a:tblPr/>
              <a:tblGrid>
                <a:gridCol w="1447430">
                  <a:extLst>
                    <a:ext uri="{9D8B030D-6E8A-4147-A177-3AD203B41FA5}">
                      <a16:colId xmlns:a16="http://schemas.microsoft.com/office/drawing/2014/main" xmlns="" val="604074008"/>
                    </a:ext>
                  </a:extLst>
                </a:gridCol>
                <a:gridCol w="738693"/>
                <a:gridCol w="738693">
                  <a:extLst>
                    <a:ext uri="{9D8B030D-6E8A-4147-A177-3AD203B41FA5}">
                      <a16:colId xmlns:a16="http://schemas.microsoft.com/office/drawing/2014/main" xmlns="" val="104615125"/>
                    </a:ext>
                  </a:extLst>
                </a:gridCol>
                <a:gridCol w="738693">
                  <a:extLst>
                    <a:ext uri="{9D8B030D-6E8A-4147-A177-3AD203B41FA5}">
                      <a16:colId xmlns:a16="http://schemas.microsoft.com/office/drawing/2014/main" xmlns="" val="3002262734"/>
                    </a:ext>
                  </a:extLst>
                </a:gridCol>
                <a:gridCol w="738693">
                  <a:extLst>
                    <a:ext uri="{9D8B030D-6E8A-4147-A177-3AD203B41FA5}">
                      <a16:colId xmlns:a16="http://schemas.microsoft.com/office/drawing/2014/main" xmlns="" val="277210707"/>
                    </a:ext>
                  </a:extLst>
                </a:gridCol>
                <a:gridCol w="646569">
                  <a:extLst>
                    <a:ext uri="{9D8B030D-6E8A-4147-A177-3AD203B41FA5}">
                      <a16:colId xmlns:a16="http://schemas.microsoft.com/office/drawing/2014/main" xmlns="" val="2388542684"/>
                    </a:ext>
                  </a:extLst>
                </a:gridCol>
                <a:gridCol w="830818"/>
                <a:gridCol w="738693"/>
              </a:tblGrid>
              <a:tr h="0">
                <a:tc>
                  <a:txBody>
                    <a:bodyPr/>
                    <a:lstStyle/>
                    <a:p>
                      <a:pPr algn="l" rtl="0" fontAlgn="ctr"/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       ene-abr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2018    ene-abr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966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Exportaciones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912.1</a:t>
                      </a:r>
                      <a:endParaRPr lang="es-EC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951.3</a:t>
                      </a:r>
                      <a:endParaRPr lang="es-EC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784</a:t>
                      </a:r>
                      <a:endParaRPr lang="es-EC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810.5</a:t>
                      </a:r>
                      <a:endParaRPr lang="es-EC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763.2</a:t>
                      </a:r>
                      <a:endParaRPr lang="es-EC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254.3</a:t>
                      </a:r>
                      <a:endParaRPr lang="es-EC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272.8</a:t>
                      </a:r>
                      <a:endParaRPr lang="es-EC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002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Importaciones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2.218</a:t>
                      </a:r>
                      <a:endParaRPr lang="es-EC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2.133</a:t>
                      </a:r>
                      <a:endParaRPr lang="es-EC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1.708</a:t>
                      </a:r>
                      <a:endParaRPr lang="es-EC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1.377.6</a:t>
                      </a:r>
                      <a:endParaRPr lang="es-EC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1.661</a:t>
                      </a:r>
                      <a:endParaRPr lang="es-EC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492</a:t>
                      </a:r>
                      <a:endParaRPr lang="es-EC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588.9</a:t>
                      </a:r>
                      <a:endParaRPr lang="es-EC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7210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Balanza comercial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C" sz="105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s-EC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1.306</a:t>
                      </a:r>
                      <a:endParaRPr lang="es-EC" sz="105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C" sz="105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s-EC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1.181.9</a:t>
                      </a:r>
                      <a:endParaRPr lang="es-EC" sz="105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C" sz="105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s-EC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924</a:t>
                      </a:r>
                      <a:endParaRPr lang="es-EC" sz="105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C" sz="105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s-EC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567</a:t>
                      </a:r>
                      <a:endParaRPr lang="es-EC" sz="105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C" sz="105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s-EC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897.8</a:t>
                      </a:r>
                      <a:endParaRPr lang="es-EC" sz="105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C" sz="105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s-EC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237.7</a:t>
                      </a:r>
                      <a:endParaRPr lang="es-EC" sz="105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C" sz="105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s-EC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316.1</a:t>
                      </a:r>
                      <a:endParaRPr lang="es-EC" sz="105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82833593"/>
                  </a:ext>
                </a:extLst>
              </a:tr>
            </a:tbl>
          </a:graphicData>
        </a:graphic>
      </p:graphicFrame>
      <p:sp>
        <p:nvSpPr>
          <p:cNvPr id="14" name="CuadroTexto 11"/>
          <p:cNvSpPr txBox="1">
            <a:spLocks noChangeArrowheads="1"/>
          </p:cNvSpPr>
          <p:nvPr/>
        </p:nvSpPr>
        <p:spPr bwMode="auto">
          <a:xfrm>
            <a:off x="117369" y="3726672"/>
            <a:ext cx="40588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s-EC" altLang="en-US" sz="1600" b="1" dirty="0" smtClean="0">
                <a:solidFill>
                  <a:prstClr val="black"/>
                </a:solidFill>
                <a:latin typeface="Franklin Gothic Book" panose="020B0503020102020204" pitchFamily="34" charset="0"/>
              </a:rPr>
              <a:t>Balanza Comercial (millones de USD)</a:t>
            </a:r>
            <a:endParaRPr lang="en-US" altLang="en-US" sz="1600" dirty="0">
              <a:solidFill>
                <a:prstClr val="black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133071"/>
              </p:ext>
            </p:extLst>
          </p:nvPr>
        </p:nvGraphicFramePr>
        <p:xfrm>
          <a:off x="117369" y="5357714"/>
          <a:ext cx="6618281" cy="1015365"/>
        </p:xfrm>
        <a:graphic>
          <a:graphicData uri="http://schemas.openxmlformats.org/drawingml/2006/table">
            <a:tbl>
              <a:tblPr/>
              <a:tblGrid>
                <a:gridCol w="1897393">
                  <a:extLst>
                    <a:ext uri="{9D8B030D-6E8A-4147-A177-3AD203B41FA5}">
                      <a16:colId xmlns:a16="http://schemas.microsoft.com/office/drawing/2014/main" xmlns="" val="604074008"/>
                    </a:ext>
                  </a:extLst>
                </a:gridCol>
                <a:gridCol w="968330">
                  <a:extLst>
                    <a:ext uri="{9D8B030D-6E8A-4147-A177-3AD203B41FA5}">
                      <a16:colId xmlns:a16="http://schemas.microsoft.com/office/drawing/2014/main" xmlns="" val="104615125"/>
                    </a:ext>
                  </a:extLst>
                </a:gridCol>
                <a:gridCol w="968330">
                  <a:extLst>
                    <a:ext uri="{9D8B030D-6E8A-4147-A177-3AD203B41FA5}">
                      <a16:colId xmlns:a16="http://schemas.microsoft.com/office/drawing/2014/main" xmlns="" val="3002262734"/>
                    </a:ext>
                  </a:extLst>
                </a:gridCol>
                <a:gridCol w="968330">
                  <a:extLst>
                    <a:ext uri="{9D8B030D-6E8A-4147-A177-3AD203B41FA5}">
                      <a16:colId xmlns:a16="http://schemas.microsoft.com/office/drawing/2014/main" xmlns="" val="277210707"/>
                    </a:ext>
                  </a:extLst>
                </a:gridCol>
                <a:gridCol w="847568">
                  <a:extLst>
                    <a:ext uri="{9D8B030D-6E8A-4147-A177-3AD203B41FA5}">
                      <a16:colId xmlns:a16="http://schemas.microsoft.com/office/drawing/2014/main" xmlns="" val="2388542684"/>
                    </a:ext>
                  </a:extLst>
                </a:gridCol>
                <a:gridCol w="968330"/>
              </a:tblGrid>
              <a:tr h="0">
                <a:tc>
                  <a:txBody>
                    <a:bodyPr/>
                    <a:lstStyle/>
                    <a:p>
                      <a:pPr algn="l" rtl="0" fontAlgn="ctr"/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2018  </a:t>
                      </a:r>
                    </a:p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ene-</a:t>
                      </a:r>
                      <a:r>
                        <a:rPr lang="es-EC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abr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966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Exportaciones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4,3%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-17,6%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3,4%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-5,8%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7,3%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002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Importaciones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-3,8%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-19,9%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-19,3%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20,6%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19,7%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7210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Balanza comercial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 dirty="0" smtClean="0">
                          <a:solidFill>
                            <a:srgbClr val="000000"/>
                          </a:solidFill>
                          <a:latin typeface="Calibri Light"/>
                        </a:rPr>
                        <a:t>9,5</a:t>
                      </a:r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 dirty="0" smtClean="0">
                          <a:solidFill>
                            <a:srgbClr val="000000"/>
                          </a:solidFill>
                          <a:latin typeface="Calibri Light"/>
                        </a:rPr>
                        <a:t>21,8</a:t>
                      </a:r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 dirty="0" smtClean="0">
                          <a:solidFill>
                            <a:srgbClr val="000000"/>
                          </a:solidFill>
                          <a:latin typeface="Calibri Light"/>
                        </a:rPr>
                        <a:t>38,6</a:t>
                      </a:r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 dirty="0" smtClean="0">
                          <a:solidFill>
                            <a:srgbClr val="000000"/>
                          </a:solidFill>
                          <a:latin typeface="Calibri Light"/>
                        </a:rPr>
                        <a:t>-58,3</a:t>
                      </a:r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 smtClean="0">
                          <a:solidFill>
                            <a:srgbClr val="000000"/>
                          </a:solidFill>
                          <a:latin typeface="Calibri Light"/>
                        </a:rPr>
                        <a:t>-33,0</a:t>
                      </a:r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82833593"/>
                  </a:ext>
                </a:extLst>
              </a:tr>
            </a:tbl>
          </a:graphicData>
        </a:graphic>
      </p:graphicFrame>
      <p:sp>
        <p:nvSpPr>
          <p:cNvPr id="21" name="CuadroTexto 11"/>
          <p:cNvSpPr txBox="1">
            <a:spLocks noChangeArrowheads="1"/>
          </p:cNvSpPr>
          <p:nvPr/>
        </p:nvSpPr>
        <p:spPr bwMode="auto">
          <a:xfrm>
            <a:off x="117369" y="5048504"/>
            <a:ext cx="40588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s-EC" altLang="en-US" sz="1600" b="1" dirty="0" smtClean="0">
                <a:solidFill>
                  <a:prstClr val="black"/>
                </a:solidFill>
                <a:latin typeface="Franklin Gothic Book" panose="020B0503020102020204" pitchFamily="34" charset="0"/>
              </a:rPr>
              <a:t>Variación %</a:t>
            </a:r>
            <a:endParaRPr lang="en-US" altLang="en-US" sz="1600" dirty="0">
              <a:solidFill>
                <a:prstClr val="black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6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2684" y="30621"/>
            <a:ext cx="9889516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es-MX" sz="43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Inversión Extranjera Directa de Colombia en Ecuador</a:t>
            </a:r>
            <a:r>
              <a:rPr lang="es-MX" sz="40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/>
            </a:r>
            <a:br>
              <a:rPr lang="es-MX" sz="40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</a:br>
            <a:r>
              <a:rPr lang="es-MX" sz="31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(millones </a:t>
            </a:r>
            <a:r>
              <a:rPr lang="es-MX" sz="31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 </a:t>
            </a:r>
            <a:r>
              <a:rPr lang="es-MX" sz="31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USD)</a:t>
            </a:r>
            <a:endParaRPr lang="es-MX" sz="31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280858" y="6075144"/>
            <a:ext cx="5199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Fuente: </a:t>
            </a:r>
            <a:r>
              <a:rPr kumimoji="0" lang="es-EC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BCE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 smtClean="0">
                <a:solidFill>
                  <a:prstClr val="black"/>
                </a:solidFill>
              </a:rPr>
              <a:t>Elaboración</a:t>
            </a:r>
            <a:r>
              <a:rPr lang="es-ES" sz="1200" dirty="0" smtClean="0">
                <a:solidFill>
                  <a:prstClr val="black"/>
                </a:solidFill>
              </a:rPr>
              <a:t>: CGEPMI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866836"/>
              </p:ext>
            </p:extLst>
          </p:nvPr>
        </p:nvGraphicFramePr>
        <p:xfrm>
          <a:off x="731518" y="1540600"/>
          <a:ext cx="10835643" cy="403811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560683"/>
                <a:gridCol w="1054992"/>
                <a:gridCol w="1054992"/>
                <a:gridCol w="1054992"/>
                <a:gridCol w="1054992"/>
                <a:gridCol w="1054992"/>
              </a:tblGrid>
              <a:tr h="149356">
                <a:tc>
                  <a:txBody>
                    <a:bodyPr/>
                    <a:lstStyle/>
                    <a:p>
                      <a:pPr algn="l" fontAlgn="b"/>
                      <a:r>
                        <a:rPr lang="es-EC" sz="2400" u="none" strike="noStrike" dirty="0">
                          <a:effectLst/>
                        </a:rPr>
                        <a:t>Seleccione Actividad:</a:t>
                      </a:r>
                      <a:endParaRPr lang="es-EC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8" marR="7378" marT="737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C" sz="2400" u="none" strike="noStrike" dirty="0" smtClean="0">
                          <a:effectLst/>
                        </a:rPr>
                        <a:t>2013</a:t>
                      </a:r>
                      <a:endParaRPr lang="es-EC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8" marR="7378" marT="737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C" sz="2400" u="none" strike="noStrike" dirty="0">
                          <a:effectLst/>
                        </a:rPr>
                        <a:t> </a:t>
                      </a:r>
                      <a:r>
                        <a:rPr lang="es-EC" sz="2400" u="none" strike="noStrike" dirty="0" smtClean="0">
                          <a:effectLst/>
                        </a:rPr>
                        <a:t>2014</a:t>
                      </a:r>
                      <a:endParaRPr lang="es-EC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8" marR="7378" marT="737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C" sz="2400" u="none" strike="noStrike" dirty="0">
                          <a:effectLst/>
                        </a:rPr>
                        <a:t> </a:t>
                      </a:r>
                      <a:r>
                        <a:rPr lang="es-EC" sz="2400" u="none" strike="noStrike" dirty="0" smtClean="0">
                          <a:effectLst/>
                        </a:rPr>
                        <a:t>2015</a:t>
                      </a:r>
                      <a:endParaRPr lang="es-EC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8" marR="7378" marT="737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u="none" strike="noStrike" dirty="0">
                          <a:effectLst/>
                        </a:rPr>
                        <a:t> </a:t>
                      </a:r>
                      <a:r>
                        <a:rPr lang="es-EC" sz="2400" u="none" strike="noStrike" dirty="0" smtClean="0">
                          <a:effectLst/>
                        </a:rPr>
                        <a:t>2016</a:t>
                      </a:r>
                      <a:endParaRPr lang="es-EC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8" marR="7378" marT="737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u="none" strike="noStrike" dirty="0">
                          <a:effectLst/>
                        </a:rPr>
                        <a:t> </a:t>
                      </a:r>
                      <a:r>
                        <a:rPr lang="es-EC" sz="2400" u="none" strike="noStrike" dirty="0" smtClean="0">
                          <a:effectLst/>
                        </a:rPr>
                        <a:t>2017</a:t>
                      </a:r>
                      <a:endParaRPr lang="es-EC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8" marR="7378" marT="7378" marB="0" anchor="b">
                    <a:solidFill>
                      <a:schemeClr val="accent1"/>
                    </a:solidFill>
                  </a:tcPr>
                </a:tc>
              </a:tr>
              <a:tr h="149356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Agricultura, silvicultura, caza y pesca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5,4</a:t>
                      </a:r>
                    </a:p>
                  </a:txBody>
                  <a:tcPr marL="0" marR="0" marT="0" marB="0" anchor="b"/>
                </a:tc>
              </a:tr>
              <a:tr h="149356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Comercio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3,6</a:t>
                      </a:r>
                    </a:p>
                  </a:txBody>
                  <a:tcPr marL="0" marR="0" marT="0" marB="0" anchor="b"/>
                </a:tc>
              </a:tr>
              <a:tr h="149356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Construcción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</a:t>
                      </a:r>
                    </a:p>
                  </a:txBody>
                  <a:tcPr marL="0" marR="0" marT="0" marB="0" anchor="b"/>
                </a:tc>
              </a:tr>
              <a:tr h="149356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Electricidad, gas y agua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</a:t>
                      </a:r>
                    </a:p>
                  </a:txBody>
                  <a:tcPr marL="0" marR="0" marT="0" marB="0" anchor="b"/>
                </a:tc>
              </a:tr>
              <a:tr h="149356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Explotación de minas y canteras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</a:t>
                      </a:r>
                    </a:p>
                  </a:txBody>
                  <a:tcPr marL="0" marR="0" marT="0" marB="0" anchor="b"/>
                </a:tc>
              </a:tr>
              <a:tr h="149356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Industria manufacturera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-11,4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2,7</a:t>
                      </a:r>
                    </a:p>
                  </a:txBody>
                  <a:tcPr marL="0" marR="0" marT="0" marB="0" anchor="b"/>
                </a:tc>
              </a:tr>
              <a:tr h="149356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Servicios comunales, sociales y personales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</a:t>
                      </a:r>
                    </a:p>
                  </a:txBody>
                  <a:tcPr marL="0" marR="0" marT="0" marB="0" anchor="b"/>
                </a:tc>
              </a:tr>
              <a:tr h="149356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Servicios prestados a las empresas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1,1</a:t>
                      </a:r>
                    </a:p>
                  </a:txBody>
                  <a:tcPr marL="0" marR="0" marT="0" marB="0" anchor="b"/>
                </a:tc>
              </a:tr>
              <a:tr h="149356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Transporte, almacenamiento y comunicaciones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</a:t>
                      </a:r>
                    </a:p>
                  </a:txBody>
                  <a:tcPr marL="0" marR="0" marT="0" marB="0" anchor="b"/>
                </a:tc>
              </a:tr>
              <a:tr h="149356">
                <a:tc>
                  <a:txBody>
                    <a:bodyPr/>
                    <a:lstStyle/>
                    <a:p>
                      <a:pPr algn="l" fontAlgn="b"/>
                      <a:r>
                        <a:rPr lang="es-EC" sz="2400" u="none" strike="noStrike" dirty="0">
                          <a:effectLst/>
                        </a:rPr>
                        <a:t>Total general</a:t>
                      </a:r>
                      <a:endParaRPr lang="es-EC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8" marR="7378" marT="7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13,8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42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0399" y="-54152"/>
            <a:ext cx="8975116" cy="1325563"/>
          </a:xfrm>
        </p:spPr>
        <p:txBody>
          <a:bodyPr>
            <a:normAutofit/>
          </a:bodyPr>
          <a:lstStyle/>
          <a:p>
            <a:r>
              <a:rPr lang="es-MX" sz="38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Balanza comercial de bienes tecnológicos Ecuador </a:t>
            </a:r>
            <a:r>
              <a:rPr lang="es-MX" sz="38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– </a:t>
            </a:r>
            <a:r>
              <a:rPr lang="es-MX" sz="38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Colombia </a:t>
            </a: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(millones </a:t>
            </a:r>
            <a:r>
              <a:rPr lang="es-MX" sz="24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 </a:t>
            </a: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USD)</a:t>
            </a:r>
            <a:endParaRPr lang="es-MX" sz="24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3" name="2 CuadroTexto"/>
          <p:cNvSpPr txBox="1"/>
          <p:nvPr/>
        </p:nvSpPr>
        <p:spPr>
          <a:xfrm>
            <a:off x="373487" y="6316240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>
                <a:solidFill>
                  <a:prstClr val="black"/>
                </a:solidFill>
              </a:rPr>
              <a:t>BCE –  Comercio </a:t>
            </a:r>
            <a:r>
              <a:rPr lang="es-ES" sz="1100" dirty="0" smtClean="0">
                <a:solidFill>
                  <a:prstClr val="black"/>
                </a:solidFill>
              </a:rPr>
              <a:t>Exterior</a:t>
            </a:r>
          </a:p>
          <a:p>
            <a:pPr eaLnBrk="1" hangingPunct="1">
              <a:defRPr/>
            </a:pP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511420"/>
              </p:ext>
            </p:extLst>
          </p:nvPr>
        </p:nvGraphicFramePr>
        <p:xfrm>
          <a:off x="480815" y="3950230"/>
          <a:ext cx="11301882" cy="2320290"/>
        </p:xfrm>
        <a:graphic>
          <a:graphicData uri="http://schemas.openxmlformats.org/drawingml/2006/table">
            <a:tbl>
              <a:tblPr/>
              <a:tblGrid>
                <a:gridCol w="1138979"/>
                <a:gridCol w="2612572"/>
                <a:gridCol w="630680"/>
                <a:gridCol w="622558"/>
                <a:gridCol w="622558"/>
                <a:gridCol w="622558"/>
                <a:gridCol w="532229"/>
                <a:gridCol w="712887"/>
                <a:gridCol w="622558"/>
                <a:gridCol w="622558"/>
                <a:gridCol w="622558"/>
                <a:gridCol w="622558"/>
                <a:gridCol w="622558"/>
                <a:gridCol w="694071"/>
              </a:tblGrid>
              <a:tr h="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MX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Bienes tecnológicos</a:t>
                      </a:r>
                      <a:endParaRPr lang="es-MX" sz="1300" b="0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FOB </a:t>
                      </a:r>
                      <a:r>
                        <a:rPr lang="es-MX" sz="13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en millones </a:t>
                      </a:r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de USD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300" b="1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Número de partidas arancelarias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300" b="1" i="0" u="none" strike="noStrike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2018 </a:t>
                      </a:r>
                      <a:r>
                        <a:rPr lang="es-MX" sz="13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ene-abril</a:t>
                      </a:r>
                      <a:endParaRPr lang="es-MX" sz="1300" b="1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2018 </a:t>
                      </a:r>
                      <a:r>
                        <a:rPr lang="es-MX" sz="13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ene-abril</a:t>
                      </a:r>
                      <a:endParaRPr lang="es-MX" sz="1300" b="1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Exportaciones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alta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baja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tecnología media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Importaciones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alta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baja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tecnología media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937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1075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1.650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2.381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1.803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1" name="10 Gráfico"/>
          <p:cNvGraphicFramePr/>
          <p:nvPr>
            <p:extLst>
              <p:ext uri="{D42A27DB-BD31-4B8C-83A1-F6EECF244321}">
                <p14:modId xmlns:p14="http://schemas.microsoft.com/office/powerpoint/2010/main" val="3887449156"/>
              </p:ext>
            </p:extLst>
          </p:nvPr>
        </p:nvGraphicFramePr>
        <p:xfrm>
          <a:off x="1036320" y="989351"/>
          <a:ext cx="10134599" cy="2805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097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8" y="197115"/>
            <a:ext cx="9316191" cy="811845"/>
          </a:xfrm>
        </p:spPr>
        <p:txBody>
          <a:bodyPr>
            <a:normAutofit/>
          </a:bodyPr>
          <a:lstStyle/>
          <a:p>
            <a:r>
              <a:rPr lang="es-MX" sz="48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Comercio potencial Ecuador – Colombia</a:t>
            </a:r>
            <a:endParaRPr lang="es-MX" sz="32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3" name="2 CuadroTexto"/>
          <p:cNvSpPr txBox="1"/>
          <p:nvPr/>
        </p:nvSpPr>
        <p:spPr>
          <a:xfrm>
            <a:off x="577534" y="6365376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 err="1">
                <a:solidFill>
                  <a:prstClr val="black"/>
                </a:solidFill>
              </a:rPr>
              <a:t>Trademap</a:t>
            </a: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918222"/>
              </p:ext>
            </p:extLst>
          </p:nvPr>
        </p:nvGraphicFramePr>
        <p:xfrm>
          <a:off x="724423" y="1174099"/>
          <a:ext cx="10816179" cy="5057775"/>
        </p:xfrm>
        <a:graphic>
          <a:graphicData uri="http://schemas.openxmlformats.org/drawingml/2006/table">
            <a:tbl>
              <a:tblPr/>
              <a:tblGrid>
                <a:gridCol w="10816179"/>
              </a:tblGrid>
              <a:tr h="3429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Descripción del producto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 err="1">
                          <a:solidFill>
                            <a:srgbClr val="002B54"/>
                          </a:solidFill>
                          <a:latin typeface="Calibri"/>
                        </a:rPr>
                        <a:t>Cacao</a:t>
                      </a:r>
                      <a:r>
                        <a:rPr lang="pt-BR" sz="20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 </a:t>
                      </a:r>
                      <a:r>
                        <a:rPr lang="pt-BR" sz="2000" b="0" i="0" u="none" strike="noStrike" dirty="0" err="1">
                          <a:solidFill>
                            <a:srgbClr val="002B54"/>
                          </a:solidFill>
                          <a:latin typeface="Calibri"/>
                        </a:rPr>
                        <a:t>en</a:t>
                      </a:r>
                      <a:r>
                        <a:rPr lang="pt-BR" sz="20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 grano, </a:t>
                      </a:r>
                      <a:r>
                        <a:rPr lang="pt-BR" sz="2000" b="0" i="0" u="none" strike="noStrike" dirty="0" err="1">
                          <a:solidFill>
                            <a:srgbClr val="002B54"/>
                          </a:solidFill>
                          <a:latin typeface="Calibri"/>
                        </a:rPr>
                        <a:t>entero</a:t>
                      </a:r>
                      <a:r>
                        <a:rPr lang="pt-BR" sz="20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 o partido, </a:t>
                      </a:r>
                      <a:r>
                        <a:rPr lang="pt-BR" sz="2000" b="0" i="0" u="none" strike="noStrike" dirty="0" err="1">
                          <a:solidFill>
                            <a:srgbClr val="002B54"/>
                          </a:solidFill>
                          <a:latin typeface="Calibri"/>
                        </a:rPr>
                        <a:t>crudo</a:t>
                      </a:r>
                      <a:r>
                        <a:rPr lang="pt-BR" sz="20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 o tostado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Extractos, esencias y concentrados de café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Plomo en bruto, con antimonio como el otro elemento predominante en peso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Leche y nata "crema", en polvo, gránulos o demás formas sólidas, con un contenido de materias </a:t>
                      </a:r>
                      <a:r>
                        <a:rPr lang="es-EC" sz="200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2000" b="0" i="0" u="none" strike="noStrike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Confituras, jaleas y mermeladas, purés y pastas de frutas u otros frutos, obtenidos por cocción, </a:t>
                      </a:r>
                      <a:r>
                        <a:rPr lang="es-EC" sz="200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2000" b="0" i="0" u="none" strike="noStrike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Tubos rígidos, de polímeros de cloruro de vinilo, incl. con accesorios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Tejidos de algodón, con un alto contenido de algodón, pero &lt; 85% en peso, mezclado exclusiva </a:t>
                      </a:r>
                      <a:r>
                        <a:rPr lang="es-EC" sz="200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2000" b="0" i="0" u="none" strike="noStrike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Preparaciones y conservas de caballa, enteros o en trozos (exc. picados)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Rosales, sin injertar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Albacoras o atunes blancos "Thunnus alalunga", congelados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Palmitos, preparados o conservados, incl. con adición de azúcar u otro edulcorante o alcohol </a:t>
                      </a:r>
                      <a:r>
                        <a:rPr lang="es-EC" sz="200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2000" b="0" i="0" u="none" strike="noStrike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Guisantes "arvejas, chícharos" "Pisum sativum", preparados o conservados sin vinagre ni ácido </a:t>
                      </a:r>
                      <a:r>
                        <a:rPr lang="es-EC" sz="200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2000" b="0" i="0" u="none" strike="noStrike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Materias colorantes de origen vegetal o animal, incluidos los extractos tintóreos (excepto </a:t>
                      </a:r>
                      <a:r>
                        <a:rPr lang="es-EC" sz="200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2000" b="0" i="0" u="none" strike="noStrike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Vitaminas y sus derivados utilizados principalmente como vitaminas, sin mezclar (exc. vitaminas </a:t>
                      </a:r>
                      <a:r>
                        <a:rPr lang="es-EC" sz="200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2000" b="0" i="0" u="none" strike="noStrike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Formas para botones y demás partes de botones; esbozos de botones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</a:tbl>
          </a:graphicData>
        </a:graphic>
      </p:graphicFrame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6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9" y="15469"/>
            <a:ext cx="8850168" cy="1325563"/>
          </a:xfrm>
        </p:spPr>
        <p:txBody>
          <a:bodyPr>
            <a:normAutofit/>
          </a:bodyPr>
          <a:lstStyle/>
          <a:p>
            <a:r>
              <a:rPr lang="es-MX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Balanza Comercial de Colombia</a:t>
            </a:r>
            <a:br>
              <a:rPr lang="es-MX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</a:b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(millones </a:t>
            </a:r>
            <a:r>
              <a:rPr lang="es-MX" sz="24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 </a:t>
            </a: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USD)</a:t>
            </a:r>
            <a:endParaRPr lang="es-MX" sz="24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8" name="2 CuadroTexto"/>
          <p:cNvSpPr txBox="1"/>
          <p:nvPr/>
        </p:nvSpPr>
        <p:spPr>
          <a:xfrm>
            <a:off x="258025" y="6262469"/>
            <a:ext cx="5110163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000" b="1" dirty="0">
                <a:solidFill>
                  <a:prstClr val="black"/>
                </a:solidFill>
              </a:rPr>
              <a:t>Fuente: </a:t>
            </a:r>
            <a:r>
              <a:rPr lang="es-ES" sz="1000" dirty="0" err="1">
                <a:solidFill>
                  <a:prstClr val="black"/>
                </a:solidFill>
              </a:rPr>
              <a:t>Trademap</a:t>
            </a:r>
            <a:endParaRPr lang="es-ES" sz="10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000" b="1" dirty="0" smtClean="0">
                <a:solidFill>
                  <a:prstClr val="black"/>
                </a:solidFill>
              </a:rPr>
              <a:t>Elaborado por: </a:t>
            </a:r>
            <a:r>
              <a:rPr lang="es-ES" sz="1000" dirty="0" smtClean="0">
                <a:solidFill>
                  <a:prstClr val="black"/>
                </a:solidFill>
              </a:rPr>
              <a:t>CGEPMI </a:t>
            </a:r>
            <a:endParaRPr lang="es-ES" sz="1000" dirty="0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0600" y="6371590"/>
            <a:ext cx="2743200" cy="365125"/>
          </a:xfrm>
        </p:spPr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" name="9 Gráfico"/>
          <p:cNvGraphicFramePr/>
          <p:nvPr>
            <p:extLst>
              <p:ext uri="{D42A27DB-BD31-4B8C-83A1-F6EECF244321}">
                <p14:modId xmlns:p14="http://schemas.microsoft.com/office/powerpoint/2010/main" val="1327949785"/>
              </p:ext>
            </p:extLst>
          </p:nvPr>
        </p:nvGraphicFramePr>
        <p:xfrm>
          <a:off x="374754" y="1169233"/>
          <a:ext cx="11466725" cy="506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599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45720"/>
            <a:ext cx="10457645" cy="1245653"/>
          </a:xfrm>
        </p:spPr>
        <p:txBody>
          <a:bodyPr>
            <a:normAutofit/>
          </a:bodyPr>
          <a:lstStyle/>
          <a:p>
            <a:r>
              <a:rPr lang="es-MX" sz="38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Principales productos exportados de Colombia al Mundo </a:t>
            </a:r>
            <a:br>
              <a:rPr lang="es-MX" sz="38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</a:br>
            <a:r>
              <a:rPr lang="es-MX" sz="27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(millones de USD)</a:t>
            </a:r>
            <a:endParaRPr lang="es-MX" sz="27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3" name="2 CuadroTexto"/>
          <p:cNvSpPr txBox="1"/>
          <p:nvPr/>
        </p:nvSpPr>
        <p:spPr>
          <a:xfrm>
            <a:off x="272394" y="6411724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 err="1">
                <a:solidFill>
                  <a:prstClr val="black"/>
                </a:solidFill>
              </a:rPr>
              <a:t>Trademap</a:t>
            </a: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70006"/>
              </p:ext>
            </p:extLst>
          </p:nvPr>
        </p:nvGraphicFramePr>
        <p:xfrm>
          <a:off x="339629" y="1428533"/>
          <a:ext cx="11520675" cy="4674433"/>
        </p:xfrm>
        <a:graphic>
          <a:graphicData uri="http://schemas.openxmlformats.org/drawingml/2006/table">
            <a:tbl>
              <a:tblPr/>
              <a:tblGrid>
                <a:gridCol w="1126100"/>
                <a:gridCol w="4904591"/>
                <a:gridCol w="850571"/>
                <a:gridCol w="850571"/>
                <a:gridCol w="850571"/>
                <a:gridCol w="850571"/>
                <a:gridCol w="850571"/>
                <a:gridCol w="605118"/>
                <a:gridCol w="632011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Código</a:t>
                      </a:r>
                      <a:endParaRPr lang="es-MX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Descripción del Producto</a:t>
                      </a:r>
                      <a:endParaRPr lang="es-MX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</a:t>
                      </a:r>
                      <a:r>
                        <a:rPr lang="es-MX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s-MX" sz="16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  <a:endParaRPr lang="es-MX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</a:t>
                      </a:r>
                      <a:r>
                        <a:rPr lang="es-MX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s-MX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endParaRPr lang="es-MX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'TOTAL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Todos los productos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58.822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54.795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35.691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31.045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37.770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100,0%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100,0%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'270900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Aceites </a:t>
                      </a:r>
                      <a:r>
                        <a:rPr lang="pt-BR" sz="1400" b="0" i="0" u="none" strike="noStrike" dirty="0" err="1">
                          <a:solidFill>
                            <a:schemeClr val="tx1"/>
                          </a:solidFill>
                          <a:latin typeface="Calibri"/>
                        </a:rPr>
                        <a:t>crudos</a:t>
                      </a:r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 de petróleo o de mineral </a:t>
                      </a:r>
                      <a:r>
                        <a:rPr lang="pt-BR" sz="1400" b="0" i="0" u="none" strike="noStrike" dirty="0" err="1">
                          <a:solidFill>
                            <a:schemeClr val="tx1"/>
                          </a:solidFill>
                          <a:latin typeface="Calibri"/>
                        </a:rPr>
                        <a:t>bituminoso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27.644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25.761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12.834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8.060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10.916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26,0%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28,9%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'270112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Hulla bituminosa , incl. pulverizada, pero sin aglomerar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6.253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6.426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4.256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4.391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6.814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14,1%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18,0%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'090111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Café sin tostar ni descafeinar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1.884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2.473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2.527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2.418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2.514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7,8%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6,7%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'710812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Oro, incl. el oro platinado, en bruto, para uso no monetario (</a:t>
                      </a:r>
                      <a:r>
                        <a:rPr lang="es-EC" sz="1400" b="0" i="0" u="none" strike="noStrike" dirty="0" err="1">
                          <a:solidFill>
                            <a:schemeClr val="tx1"/>
                          </a:solidFill>
                          <a:latin typeface="Calibri"/>
                        </a:rPr>
                        <a:t>exc</a:t>
                      </a:r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. en polvo)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2.079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1.441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957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1.392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1.600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4,5%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4,2%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'271019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Aceites medios y preparaciones, de petróleo o de mineral bituminoso, que no contienen biodiesel, 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3.363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2.236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879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1.325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1.181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4,3%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'271012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Aceites ligeros y preparaciones, de petróleo o de minerales bituminosos que&gt; = 90% en volumen 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1.001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619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402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681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874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2,2%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'080390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Plátanos frescos o secos (plátanos excl.)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716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777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757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857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857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2,8%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'060319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Flores frescas y capullos, cortados, de una, para ramos o adornos (excepto rosas, claveles, 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581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614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608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632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692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1,8%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'270400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Coques y semicoques de hulla, lignito o turba, incluso aglomerados; carbón de retorta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434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383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303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246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573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0,8%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1,5%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'720260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Ferroníquel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680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641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430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328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361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'870323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Automóviles de turismo, incl. los del tipo familiar "break" o "station wagon" y los de carreras, 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615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266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288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336.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335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0,9%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'151110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Aceite de palma en bruto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116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169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214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209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333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0,7%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0,9%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39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>
          <a:xfrm>
            <a:off x="339629" y="1"/>
            <a:ext cx="10515600" cy="944811"/>
          </a:xfrm>
        </p:spPr>
        <p:txBody>
          <a:bodyPr>
            <a:normAutofit fontScale="90000"/>
          </a:bodyPr>
          <a:lstStyle/>
          <a:p>
            <a:r>
              <a:rPr lang="es-MX" sz="38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Principales productos importados por Colombia del Mundo </a:t>
            </a:r>
            <a:br>
              <a:rPr lang="es-MX" sz="38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</a:br>
            <a:r>
              <a:rPr lang="es-MX" sz="27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(millones </a:t>
            </a:r>
            <a:r>
              <a:rPr lang="es-MX" sz="27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 </a:t>
            </a:r>
            <a:r>
              <a:rPr lang="es-MX" sz="27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USD)</a:t>
            </a:r>
            <a:endParaRPr lang="es-MX" sz="27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6" name="2 CuadroTexto"/>
          <p:cNvSpPr txBox="1"/>
          <p:nvPr/>
        </p:nvSpPr>
        <p:spPr>
          <a:xfrm>
            <a:off x="272394" y="6411724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 err="1">
                <a:solidFill>
                  <a:prstClr val="black"/>
                </a:solidFill>
              </a:rPr>
              <a:t>Trademap</a:t>
            </a: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graphicFrame>
        <p:nvGraphicFramePr>
          <p:cNvPr id="7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827205"/>
              </p:ext>
            </p:extLst>
          </p:nvPr>
        </p:nvGraphicFramePr>
        <p:xfrm>
          <a:off x="339629" y="944812"/>
          <a:ext cx="11520675" cy="5253553"/>
        </p:xfrm>
        <a:graphic>
          <a:graphicData uri="http://schemas.openxmlformats.org/drawingml/2006/table">
            <a:tbl>
              <a:tblPr/>
              <a:tblGrid>
                <a:gridCol w="1126100"/>
                <a:gridCol w="5224631"/>
                <a:gridCol w="786563"/>
                <a:gridCol w="786563"/>
                <a:gridCol w="786563"/>
                <a:gridCol w="786563"/>
                <a:gridCol w="786563"/>
                <a:gridCol w="605118"/>
                <a:gridCol w="632011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Código</a:t>
                      </a:r>
                      <a:endParaRPr lang="es-MX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Descripción del Producto</a:t>
                      </a:r>
                      <a:endParaRPr lang="es-MX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</a:t>
                      </a:r>
                      <a:r>
                        <a:rPr lang="es-MX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s-MX" sz="14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  <a:endParaRPr lang="es-MX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</a:t>
                      </a:r>
                      <a:r>
                        <a:rPr lang="es-MX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s-MX" sz="1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endParaRPr lang="es-MX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'TOTAL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Todos los productos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59.382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64.028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54.058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44.831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46.076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100,0%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100,0%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'271012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Aceites ligeros y preparaciones, de petróleo o de minerales bituminosos que&gt; = 90% en volumen 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2.494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3.265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2.456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1.917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2.253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4,9%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'851712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Telefonía celular "teléfonos móviles" o radiotelefonía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1.497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1.668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1.572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1.211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1.537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2,7%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'271019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Aceites medios y preparaciones, de petróleo o de mineral bituminoso, que no contienen biodiesel, 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3.838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4.227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2.632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1.796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1.373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870323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Automóviles de turismo, incl. los del tipo familiar "break" o "</a:t>
                      </a:r>
                      <a:r>
                        <a:rPr lang="es-EC" sz="1400" b="0" i="0" u="none" strike="noStrike" dirty="0" err="1">
                          <a:solidFill>
                            <a:schemeClr val="tx1"/>
                          </a:solidFill>
                          <a:latin typeface="Calibri"/>
                        </a:rPr>
                        <a:t>station</a:t>
                      </a:r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 </a:t>
                      </a:r>
                      <a:r>
                        <a:rPr lang="es-EC" sz="1400" b="0" i="0" u="none" strike="noStrike" dirty="0" err="1">
                          <a:solidFill>
                            <a:schemeClr val="tx1"/>
                          </a:solidFill>
                          <a:latin typeface="Calibri"/>
                        </a:rPr>
                        <a:t>wagon</a:t>
                      </a:r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" y los de carreras, 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1.737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1.970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1.648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1.321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1.229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2,9%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2,7%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'300490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Medicamentos constituidos por productos mezclados o sin mezclar, preparados para usos terapéuticos 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933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1.053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1.058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1.014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962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'100590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Maíz (</a:t>
                      </a:r>
                      <a:r>
                        <a:rPr lang="es-EC" sz="1400" b="0" i="0" u="none" strike="noStrike" dirty="0" err="1">
                          <a:solidFill>
                            <a:schemeClr val="tx1"/>
                          </a:solidFill>
                          <a:latin typeface="Calibri"/>
                        </a:rPr>
                        <a:t>exc</a:t>
                      </a:r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. ??las de siembra para siembra)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997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922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934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850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896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1,9%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1,9%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'880240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Aviones y demás aeronaves para la propulsión con motor, de peso en vacío &gt; 15000 kg (</a:t>
                      </a:r>
                      <a:r>
                        <a:rPr lang="es-EC" sz="1400" b="0" i="0" u="none" strike="noStrike" dirty="0" err="1">
                          <a:solidFill>
                            <a:schemeClr val="tx1"/>
                          </a:solidFill>
                          <a:latin typeface="Calibri"/>
                        </a:rPr>
                        <a:t>exc</a:t>
                      </a:r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. helicópteros 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1.394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1.486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2.029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610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647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1,4%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1,4%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'847130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Máquinas automáticas para tratamiento o procesamiento de datos, digitales, portátiles, de peso 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1.036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1.180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710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558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506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1,2%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'852872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Aparatos receptores para televisión en color, sin radio receptor incorporado, aparatos reproductodes 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680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816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431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462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501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'230400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Tortas y demás residuos sólidos de la extracción del aceite de soja (soya), incluso molidos 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573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566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490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477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481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'100199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Trigo y morcajo (exc. ??las de siembra para la siembra, y el trigo duro)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481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559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438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458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439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'851762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Máquinas para la recepción, conversación y transmisión o regeneradores de voz, </a:t>
                      </a:r>
                      <a:r>
                        <a:rPr lang="es-EC" sz="1400" b="0" i="0" u="none" strike="noStrike" dirty="0" err="1">
                          <a:solidFill>
                            <a:schemeClr val="tx1"/>
                          </a:solidFill>
                          <a:latin typeface="Calibri"/>
                        </a:rPr>
                        <a:t>imagenes</a:t>
                      </a:r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, incl. 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627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706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557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418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422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0,9%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0,9%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987" y="1"/>
            <a:ext cx="2085013" cy="8230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9" y="15469"/>
            <a:ext cx="10156184" cy="1208213"/>
          </a:xfrm>
        </p:spPr>
        <p:txBody>
          <a:bodyPr>
            <a:normAutofit fontScale="90000"/>
          </a:bodyPr>
          <a:lstStyle/>
          <a:p>
            <a:r>
              <a:rPr lang="es-MX" sz="38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Principales destinos de exportación de </a:t>
            </a:r>
            <a:r>
              <a:rPr lang="es-MX" sz="38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Colombia Año 2017</a:t>
            </a:r>
            <a:r>
              <a:rPr lang="es-MX" sz="39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/>
            </a:r>
            <a:br>
              <a:rPr lang="es-MX" sz="39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</a:b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(millones de USD)</a:t>
            </a:r>
            <a:endParaRPr lang="es-MX" sz="39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5" name="2 CuadroTexto"/>
          <p:cNvSpPr txBox="1"/>
          <p:nvPr/>
        </p:nvSpPr>
        <p:spPr>
          <a:xfrm>
            <a:off x="269314" y="5910074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 err="1">
                <a:solidFill>
                  <a:prstClr val="black"/>
                </a:solidFill>
              </a:rPr>
              <a:t>Trademap</a:t>
            </a: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69313" y="6367301"/>
            <a:ext cx="971288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100" b="1" dirty="0" smtClean="0">
              <a:solidFill>
                <a:prstClr val="black"/>
              </a:solidFill>
            </a:endParaRPr>
          </a:p>
          <a:p>
            <a:r>
              <a:rPr lang="es-MX" sz="1100" b="1" dirty="0" smtClean="0">
                <a:solidFill>
                  <a:prstClr val="black"/>
                </a:solidFill>
              </a:rPr>
              <a:t>Nota</a:t>
            </a:r>
            <a:r>
              <a:rPr lang="es-MX" sz="1100" b="1" dirty="0">
                <a:solidFill>
                  <a:prstClr val="black"/>
                </a:solidFill>
              </a:rPr>
              <a:t>: </a:t>
            </a:r>
            <a:r>
              <a:rPr lang="es-MX" sz="1100" dirty="0" smtClean="0">
                <a:solidFill>
                  <a:prstClr val="black"/>
                </a:solidFill>
              </a:rPr>
              <a:t>El grafico muestra el 81,1% de las exportaciones totales de Colombia (USD 30.639 millones)  hacia los diferentes países del mundo. </a:t>
            </a:r>
          </a:p>
          <a:p>
            <a:r>
              <a:rPr lang="es-MX" sz="1100" dirty="0" smtClean="0">
                <a:solidFill>
                  <a:prstClr val="black"/>
                </a:solidFill>
              </a:rPr>
              <a:t>El 18,9% restante de países representan USD 7.131 millones.</a:t>
            </a:r>
            <a:endParaRPr lang="es-MX" sz="1100" dirty="0">
              <a:solidFill>
                <a:prstClr val="black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1" name="10 Gráfico"/>
          <p:cNvGraphicFramePr/>
          <p:nvPr>
            <p:extLst>
              <p:ext uri="{D42A27DB-BD31-4B8C-83A1-F6EECF244321}">
                <p14:modId xmlns:p14="http://schemas.microsoft.com/office/powerpoint/2010/main" val="618467634"/>
              </p:ext>
            </p:extLst>
          </p:nvPr>
        </p:nvGraphicFramePr>
        <p:xfrm>
          <a:off x="439962" y="1034322"/>
          <a:ext cx="11386278" cy="4875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659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2333</TotalTime>
  <Words>2051</Words>
  <Application>Microsoft Office PowerPoint</Application>
  <PresentationFormat>Panorámica</PresentationFormat>
  <Paragraphs>788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9</vt:i4>
      </vt:variant>
      <vt:variant>
        <vt:lpstr>Títulos de diapositiva</vt:lpstr>
      </vt:variant>
      <vt:variant>
        <vt:i4>10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Medium</vt:lpstr>
      <vt:lpstr>Franklin Gothic Medium Cond</vt:lpstr>
      <vt:lpstr>Diseño personalizado</vt:lpstr>
      <vt:lpstr>2_Tema de Office</vt:lpstr>
      <vt:lpstr>3_Tema de Office</vt:lpstr>
      <vt:lpstr>4_Tema de Office</vt:lpstr>
      <vt:lpstr>5_Tema de Office</vt:lpstr>
      <vt:lpstr>6_Tema de Office</vt:lpstr>
      <vt:lpstr>7_Tema de Office</vt:lpstr>
      <vt:lpstr>8_Tema de Office</vt:lpstr>
      <vt:lpstr>9_Tema de Office</vt:lpstr>
      <vt:lpstr>  Ecuador – Colombia</vt:lpstr>
      <vt:lpstr>Balanza Comercial Ecuador – Colombia (millones de USD)</vt:lpstr>
      <vt:lpstr>Inversión Extranjera Directa de Colombia en Ecuador (millones de USD)</vt:lpstr>
      <vt:lpstr>Balanza comercial de bienes tecnológicos Ecuador – Colombia (millones de USD)</vt:lpstr>
      <vt:lpstr>Comercio potencial Ecuador – Colombia</vt:lpstr>
      <vt:lpstr>Balanza Comercial de Colombia (millones de USD)</vt:lpstr>
      <vt:lpstr>Principales productos exportados de Colombia al Mundo  (millones de USD)</vt:lpstr>
      <vt:lpstr>Principales productos importados por Colombia del Mundo  (millones de USD)</vt:lpstr>
      <vt:lpstr>Principales destinos de exportación de Colombia Año 2017 (millones de USD)</vt:lpstr>
      <vt:lpstr>Comercio potencial Colombia– Mundo</vt:lpstr>
    </vt:vector>
  </TitlesOfParts>
  <Company>MIPRO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Coordinación General de Estudios Prospectivos y Macroeconómicos para la industria</dc:creator>
  <cp:lastModifiedBy>Geovanna E. Espín Ruiz</cp:lastModifiedBy>
  <cp:revision>569</cp:revision>
  <cp:lastPrinted>2017-10-16T17:33:27Z</cp:lastPrinted>
  <dcterms:created xsi:type="dcterms:W3CDTF">2015-09-03T16:47:27Z</dcterms:created>
  <dcterms:modified xsi:type="dcterms:W3CDTF">2018-08-30T19:53:01Z</dcterms:modified>
</cp:coreProperties>
</file>