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6" r:id="rId1"/>
    <p:sldMasterId id="2147483943" r:id="rId2"/>
    <p:sldMasterId id="2147483955" r:id="rId3"/>
    <p:sldMasterId id="2147483967" r:id="rId4"/>
    <p:sldMasterId id="2147483979" r:id="rId5"/>
    <p:sldMasterId id="2147483991" r:id="rId6"/>
    <p:sldMasterId id="2147484003" r:id="rId7"/>
    <p:sldMasterId id="2147484015" r:id="rId8"/>
    <p:sldMasterId id="2147484027" r:id="rId9"/>
  </p:sldMasterIdLst>
  <p:notesMasterIdLst>
    <p:notesMasterId r:id="rId32"/>
  </p:notesMasterIdLst>
  <p:handoutMasterIdLst>
    <p:handoutMasterId r:id="rId33"/>
  </p:handoutMasterIdLst>
  <p:sldIdLst>
    <p:sldId id="271" r:id="rId10"/>
    <p:sldId id="298" r:id="rId11"/>
    <p:sldId id="274" r:id="rId12"/>
    <p:sldId id="288" r:id="rId13"/>
    <p:sldId id="289" r:id="rId14"/>
    <p:sldId id="290" r:id="rId15"/>
    <p:sldId id="291" r:id="rId16"/>
    <p:sldId id="292" r:id="rId17"/>
    <p:sldId id="294" r:id="rId18"/>
    <p:sldId id="295" r:id="rId19"/>
    <p:sldId id="293" r:id="rId20"/>
    <p:sldId id="296" r:id="rId21"/>
    <p:sldId id="297" r:id="rId22"/>
    <p:sldId id="275" r:id="rId23"/>
    <p:sldId id="276" r:id="rId24"/>
    <p:sldId id="277" r:id="rId25"/>
    <p:sldId id="284" r:id="rId26"/>
    <p:sldId id="285" r:id="rId27"/>
    <p:sldId id="286" r:id="rId28"/>
    <p:sldId id="280" r:id="rId29"/>
    <p:sldId id="282" r:id="rId30"/>
    <p:sldId id="283" r:id="rId31"/>
  </p:sldIdLst>
  <p:sldSz cx="12192000" cy="6858000"/>
  <p:notesSz cx="9928225" cy="6797675"/>
  <p:defaultTextStyle>
    <a:defPPr>
      <a:defRPr lang="es-E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a G. Morán Tapia" initials="JGMT" lastIdx="3" clrIdx="0">
    <p:extLst>
      <p:ext uri="{19B8F6BF-5375-455C-9EA6-DF929625EA0E}">
        <p15:presenceInfo xmlns:p15="http://schemas.microsoft.com/office/powerpoint/2012/main" userId="S-1-5-21-1358988534-460955180-2770620441-148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51" autoAdjust="0"/>
  </p:normalViewPr>
  <p:slideViewPr>
    <p:cSldViewPr snapToGrid="0" snapToObjects="1">
      <p:cViewPr varScale="1">
        <p:scale>
          <a:sx n="62" d="100"/>
          <a:sy n="62" d="100"/>
        </p:scale>
        <p:origin x="912" y="36"/>
      </p:cViewPr>
      <p:guideLst>
        <p:guide orient="horz" pos="2160"/>
        <p:guide pos="38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34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Hoja_de_c_lculo_de_Microsoft_Excel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package" Target="../embeddings/Hoja_de_c_lculo_de_Microsoft_Excel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Hoja_de_c_lculo_de_Microsoft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espin\Desktop\CIFRAS%20COMERCIALES\CONTINENTE%20ASI&#193;TICO\REP&#218;BLICA%20DE%20COREA%20DEL%20SUR\2018-06-29_Cifras%20comerciales_CoreadelSur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enriquez\AppData\Local\Temp\Trade_Map_-_Lista_de_los_mercados_proveedores_para_un_producto_importado_por_Corea__Rep&#250;blica_d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2.6774627353482353E-2"/>
          <c:y val="5.477795275590551E-2"/>
          <c:w val="0.96229634109039408"/>
          <c:h val="0.674188278466074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'Balanza comercial Corea'!$B$2:$D$2</c:f>
              <c:strCache>
                <c:ptCount val="1"/>
                <c:pt idx="0">
                  <c:v>Exportaciones</c:v>
                </c:pt>
              </c:strCache>
            </c:strRef>
          </c:tx>
          <c:spPr>
            <a:gradFill rotWithShape="1">
              <a:gsLst>
                <a:gs pos="0">
                  <a:srgbClr val="9BBB59">
                    <a:satMod val="103000"/>
                    <a:lumMod val="102000"/>
                    <a:tint val="94000"/>
                  </a:srgbClr>
                </a:gs>
                <a:gs pos="50000">
                  <a:srgbClr val="9BBB59">
                    <a:satMod val="110000"/>
                    <a:lumMod val="100000"/>
                    <a:shade val="100000"/>
                  </a:srgbClr>
                </a:gs>
                <a:gs pos="100000">
                  <a:srgbClr val="9BBB59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 w="6350" cap="flat" cmpd="sng" algn="ctr">
              <a:noFill/>
              <a:prstDash val="solid"/>
              <a:miter lim="800000"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9BBB59">
                  <a:lumMod val="60000"/>
                  <a:lumOff val="40000"/>
                </a:srgbClr>
              </a:solidFill>
              <a:ln w="6350" cap="flat" cmpd="sng" algn="ctr">
                <a:noFill/>
                <a:prstDash val="solid"/>
                <a:miter lim="800000"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rgbClr val="9BBB59">
                  <a:lumMod val="60000"/>
                  <a:lumOff val="40000"/>
                </a:srgbClr>
              </a:solidFill>
              <a:ln w="6350" cap="flat" cmpd="sng" algn="ctr">
                <a:noFill/>
                <a:prstDash val="solid"/>
                <a:miter lim="800000"/>
              </a:ln>
              <a:effectLst/>
            </c:spPr>
          </c:dPt>
          <c:dLbls>
            <c:dLbl>
              <c:idx val="4"/>
              <c:layout>
                <c:manualLayout>
                  <c:x val="-6.1504665637391737E-3"/>
                  <c:y val="8.81750949097277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6.1504665637391737E-3"/>
                  <c:y val="8.817509490972813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00" b="1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'Balanza comercial Corea'!$A$4:$A$10</c:f>
              <c:strCache>
                <c:ptCount val="7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2017 
ene-may</c:v>
                </c:pt>
                <c:pt idx="6">
                  <c:v>2018 
ene-may</c:v>
                </c:pt>
              </c:strCache>
            </c:strRef>
          </c:cat>
          <c:val>
            <c:numRef>
              <c:f>'Balanza comercial Corea'!$K$4:$K$10</c:f>
              <c:numCache>
                <c:formatCode>##.##00.</c:formatCode>
                <c:ptCount val="7"/>
                <c:pt idx="0">
                  <c:v>45013.606780000002</c:v>
                </c:pt>
                <c:pt idx="1">
                  <c:v>57186.68217</c:v>
                </c:pt>
                <c:pt idx="2">
                  <c:v>173027.705483</c:v>
                </c:pt>
                <c:pt idx="3">
                  <c:v>82465.506235000008</c:v>
                </c:pt>
                <c:pt idx="4">
                  <c:v>114911.49708</c:v>
                </c:pt>
                <c:pt idx="5">
                  <c:v>45315.77031</c:v>
                </c:pt>
                <c:pt idx="6">
                  <c:v>40891.637921000001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ECF-401D-9732-2A2A012D0342}"/>
            </c:ext>
          </c:extLst>
        </c:ser>
        <c:ser>
          <c:idx val="1"/>
          <c:order val="1"/>
          <c:tx>
            <c:strRef>
              <c:f>'Balanza comercial Corea'!$E$2:$G$2</c:f>
              <c:strCache>
                <c:ptCount val="1"/>
                <c:pt idx="0">
                  <c:v>Importaciones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F81BD">
                  <a:lumMod val="60000"/>
                  <a:lumOff val="40000"/>
                </a:srgbClr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rgbClr val="4F81BD">
                  <a:lumMod val="60000"/>
                  <a:lumOff val="40000"/>
                </a:srgbClr>
              </a:solidFill>
              <a:ln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4.6128499228043802E-3"/>
                  <c:y val="8.817509490972794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6.1504665637391737E-3"/>
                  <c:y val="2.204377372743201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9.2256998456087605E-3"/>
                  <c:y val="2.645252847291844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6.1504665637391737E-3"/>
                  <c:y val="4.40875474548640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6.1504665637391737E-3"/>
                  <c:y val="4.40875474548640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00" b="1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'Balanza comercial Corea'!$A$4:$A$10</c:f>
              <c:strCache>
                <c:ptCount val="7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2017 
ene-may</c:v>
                </c:pt>
                <c:pt idx="6">
                  <c:v>2018 
ene-may</c:v>
                </c:pt>
              </c:strCache>
            </c:strRef>
          </c:cat>
          <c:val>
            <c:numRef>
              <c:f>'Balanza comercial Corea'!$N$4:$N$10</c:f>
              <c:numCache>
                <c:formatCode>##.##00.</c:formatCode>
                <c:ptCount val="7"/>
                <c:pt idx="0">
                  <c:v>943599.48288999998</c:v>
                </c:pt>
                <c:pt idx="1">
                  <c:v>843048.99537200003</c:v>
                </c:pt>
                <c:pt idx="2">
                  <c:v>741693.85800200002</c:v>
                </c:pt>
                <c:pt idx="3">
                  <c:v>498526.80309</c:v>
                </c:pt>
                <c:pt idx="4">
                  <c:v>583380.12061099999</c:v>
                </c:pt>
                <c:pt idx="5">
                  <c:v>218979.40533800001</c:v>
                </c:pt>
                <c:pt idx="6">
                  <c:v>243245.41372000001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ECF-401D-9732-2A2A012D0342}"/>
            </c:ext>
          </c:extLst>
        </c:ser>
        <c:ser>
          <c:idx val="2"/>
          <c:order val="2"/>
          <c:tx>
            <c:strRef>
              <c:f>'Balanza comercial Corea'!$O$2:$Q$2</c:f>
              <c:strCache>
                <c:ptCount val="1"/>
                <c:pt idx="0">
                  <c:v>Balanza comercial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C0504D">
                  <a:lumMod val="40000"/>
                  <a:lumOff val="60000"/>
                </a:srgbClr>
              </a:solidFill>
              <a:ln>
                <a:noFill/>
              </a:ln>
              <a:effectLst/>
            </c:spPr>
          </c:dPt>
          <c:dLbls>
            <c:dLbl>
              <c:idx val="3"/>
              <c:layout>
                <c:manualLayout>
                  <c:x val="1.8414296573584039E-3"/>
                  <c:y val="1.38890638670167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6ECF-401D-9732-2A2A012D0342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00" b="1" i="0" u="none" strike="noStrike" kern="1200" baseline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00" b="1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'Balanza comercial Corea'!$A$4:$A$10</c:f>
              <c:strCache>
                <c:ptCount val="7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2017 
ene-may</c:v>
                </c:pt>
                <c:pt idx="6">
                  <c:v>2018 
ene-may</c:v>
                </c:pt>
              </c:strCache>
            </c:strRef>
          </c:cat>
          <c:val>
            <c:numRef>
              <c:f>'Balanza comercial Corea'!$Q$4:$Q$10</c:f>
              <c:numCache>
                <c:formatCode>##.##00.</c:formatCode>
                <c:ptCount val="7"/>
                <c:pt idx="0">
                  <c:v>-898585.87610999995</c:v>
                </c:pt>
                <c:pt idx="1">
                  <c:v>-785862.31320199999</c:v>
                </c:pt>
                <c:pt idx="2">
                  <c:v>-568666.152519</c:v>
                </c:pt>
                <c:pt idx="3">
                  <c:v>-416061.29685499996</c:v>
                </c:pt>
                <c:pt idx="4">
                  <c:v>-468468.62353099999</c:v>
                </c:pt>
                <c:pt idx="5">
                  <c:v>-173663.63502800002</c:v>
                </c:pt>
                <c:pt idx="6">
                  <c:v>-202353.775799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ECF-401D-9732-2A2A012D03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88612960"/>
        <c:axId val="288612400"/>
      </c:barChart>
      <c:catAx>
        <c:axId val="288612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88612400"/>
        <c:crosses val="autoZero"/>
        <c:auto val="1"/>
        <c:lblAlgn val="ctr"/>
        <c:lblOffset val="100"/>
        <c:noMultiLvlLbl val="0"/>
      </c:catAx>
      <c:valAx>
        <c:axId val="288612400"/>
        <c:scaling>
          <c:orientation val="minMax"/>
        </c:scaling>
        <c:delete val="1"/>
        <c:axPos val="l"/>
        <c:numFmt formatCode="#,##0" sourceLinked="0"/>
        <c:majorTickMark val="none"/>
        <c:minorTickMark val="none"/>
        <c:tickLblPos val="nextTo"/>
        <c:crossAx val="288612960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3.5938903863432167E-3"/>
                <c:y val="0.10648148148148148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300" b="1" i="0" u="none" strike="noStrike" kern="1200" baseline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s-MX"/>
                    <a:t>Millones de USD FOB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00" b="1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5782836053587686E-2"/>
          <c:y val="0.90887314085739279"/>
          <c:w val="0.69539877439361319"/>
          <c:h val="9.11268591426071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1" i="0" u="none" strike="noStrike" kern="1200" baseline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300" b="1">
          <a:solidFill>
            <a:schemeClr val="tx1">
              <a:lumMod val="85000"/>
              <a:lumOff val="15000"/>
            </a:schemeClr>
          </a:solidFill>
        </a:defRPr>
      </a:pPr>
      <a:endParaRPr lang="es-EC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1272478108378051E-2"/>
          <c:y val="5.0925925925925923E-2"/>
          <c:w val="0.95636763988572226"/>
          <c:h val="0.76909667541557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'Intensidad tecnologica (2)'!$A$3:$A$6</c:f>
              <c:strCache>
                <c:ptCount val="1"/>
                <c:pt idx="0">
                  <c:v>Exportaciones</c:v>
                </c:pt>
              </c:strCache>
            </c:strRef>
          </c:tx>
          <c:spPr>
            <a:solidFill>
              <a:srgbClr val="70AD4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'Intensidad tecnologica (2)'!$C$2:$H$2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 
ene-may</c:v>
                </c:pt>
              </c:strCache>
            </c:strRef>
          </c:cat>
          <c:val>
            <c:numRef>
              <c:f>'Intensidad tecnologica (2)'!$C$6:$H$6</c:f>
              <c:numCache>
                <c:formatCode>##,##0.0,</c:formatCode>
                <c:ptCount val="6"/>
                <c:pt idx="0">
                  <c:v>794.46441000000004</c:v>
                </c:pt>
                <c:pt idx="1">
                  <c:v>1002.3116199999999</c:v>
                </c:pt>
                <c:pt idx="2">
                  <c:v>1125.45083</c:v>
                </c:pt>
                <c:pt idx="3">
                  <c:v>865.23980499999993</c:v>
                </c:pt>
                <c:pt idx="4">
                  <c:v>554.13513</c:v>
                </c:pt>
                <c:pt idx="5">
                  <c:v>741.29582000000005</c:v>
                </c:pt>
              </c:numCache>
            </c:numRef>
          </c:val>
        </c:ser>
        <c:ser>
          <c:idx val="1"/>
          <c:order val="1"/>
          <c:tx>
            <c:strRef>
              <c:f>'Intensidad tecnologica (2)'!$A$7:$A$10</c:f>
              <c:strCache>
                <c:ptCount val="1"/>
                <c:pt idx="0">
                  <c:v>Importaciones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'Intensidad tecnologica (2)'!$C$2:$H$2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 
ene-may</c:v>
                </c:pt>
              </c:strCache>
            </c:strRef>
          </c:cat>
          <c:val>
            <c:numRef>
              <c:f>'Intensidad tecnologica (2)'!$C$10:$H$10</c:f>
              <c:numCache>
                <c:formatCode>##,##0.0,</c:formatCode>
                <c:ptCount val="6"/>
                <c:pt idx="0">
                  <c:v>710464.04226200003</c:v>
                </c:pt>
                <c:pt idx="1">
                  <c:v>639948.31523000007</c:v>
                </c:pt>
                <c:pt idx="2">
                  <c:v>529266.93549599999</c:v>
                </c:pt>
                <c:pt idx="3">
                  <c:v>459111.91518799996</c:v>
                </c:pt>
                <c:pt idx="4">
                  <c:v>541341.06415700004</c:v>
                </c:pt>
                <c:pt idx="5">
                  <c:v>229306.70813099999</c:v>
                </c:pt>
              </c:numCache>
            </c:numRef>
          </c:val>
        </c:ser>
        <c:ser>
          <c:idx val="2"/>
          <c:order val="2"/>
          <c:tx>
            <c:strRef>
              <c:f>'Intensidad tecnologica (2)'!$B$14</c:f>
              <c:strCache>
                <c:ptCount val="1"/>
                <c:pt idx="0">
                  <c:v>Balanza comercial 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'Intensidad tecnologica (2)'!$C$2:$H$2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 
ene-may</c:v>
                </c:pt>
              </c:strCache>
            </c:strRef>
          </c:cat>
          <c:val>
            <c:numRef>
              <c:f>'Intensidad tecnologica (2)'!$C$14:$H$14</c:f>
              <c:numCache>
                <c:formatCode>#,##0.0,</c:formatCode>
                <c:ptCount val="6"/>
                <c:pt idx="0">
                  <c:v>-709669.57785200002</c:v>
                </c:pt>
                <c:pt idx="1">
                  <c:v>-638946.00361000001</c:v>
                </c:pt>
                <c:pt idx="2">
                  <c:v>-528141.484666</c:v>
                </c:pt>
                <c:pt idx="3">
                  <c:v>-458246.67538299994</c:v>
                </c:pt>
                <c:pt idx="4">
                  <c:v>-540786.92902700009</c:v>
                </c:pt>
                <c:pt idx="5">
                  <c:v>-228565.41231099999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288605680"/>
        <c:axId val="288606240"/>
      </c:barChart>
      <c:catAx>
        <c:axId val="288605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s-EC"/>
          </a:p>
        </c:txPr>
        <c:crossAx val="288606240"/>
        <c:crosses val="autoZero"/>
        <c:auto val="1"/>
        <c:lblAlgn val="ctr"/>
        <c:lblOffset val="100"/>
        <c:noMultiLvlLbl val="0"/>
      </c:catAx>
      <c:valAx>
        <c:axId val="288606240"/>
        <c:scaling>
          <c:orientation val="minMax"/>
        </c:scaling>
        <c:delete val="1"/>
        <c:axPos val="l"/>
        <c:numFmt formatCode="##,##0.0," sourceLinked="1"/>
        <c:majorTickMark val="none"/>
        <c:minorTickMark val="none"/>
        <c:tickLblPos val="nextTo"/>
        <c:crossAx val="288605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185534109121326"/>
          <c:y val="0.92187445319335115"/>
          <c:w val="0.5715693679882935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s-EC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s-EC"/>
    </a:p>
  </c:txPr>
  <c:externalData r:id="rId2">
    <c:autoUpdate val="0"/>
  </c:externalData>
  <c:userShapes r:id="rId3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218971631205674E-2"/>
          <c:y val="2.8386018148764281E-2"/>
          <c:w val="0.97562056737588698"/>
          <c:h val="0.779632656071794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'Balanza comercial CS'!$A$3</c:f>
              <c:strCache>
                <c:ptCount val="1"/>
                <c:pt idx="0">
                  <c:v>Exportaciones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'Balanza comercial CS'!$B$2:$F$2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'Balanza comercial CS'!$B$3:$F$3</c:f>
              <c:numCache>
                <c:formatCode>#,###,</c:formatCode>
                <c:ptCount val="5"/>
                <c:pt idx="0">
                  <c:v>559648708</c:v>
                </c:pt>
                <c:pt idx="1">
                  <c:v>573091134</c:v>
                </c:pt>
                <c:pt idx="2">
                  <c:v>526900733</c:v>
                </c:pt>
                <c:pt idx="3">
                  <c:v>495465606</c:v>
                </c:pt>
                <c:pt idx="4">
                  <c:v>573716618</c:v>
                </c:pt>
              </c:numCache>
            </c:numRef>
          </c:val>
        </c:ser>
        <c:ser>
          <c:idx val="1"/>
          <c:order val="1"/>
          <c:tx>
            <c:strRef>
              <c:f>'Balanza comercial CS'!$A$4</c:f>
              <c:strCache>
                <c:ptCount val="1"/>
                <c:pt idx="0">
                  <c:v>Importaciones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'Balanza comercial CS'!$B$2:$F$2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'Balanza comercial CS'!$B$4:$F$4</c:f>
              <c:numCache>
                <c:formatCode>#,###,</c:formatCode>
                <c:ptCount val="5"/>
                <c:pt idx="0">
                  <c:v>515560844</c:v>
                </c:pt>
                <c:pt idx="1">
                  <c:v>525563837</c:v>
                </c:pt>
                <c:pt idx="2">
                  <c:v>436547721</c:v>
                </c:pt>
                <c:pt idx="3">
                  <c:v>406059974</c:v>
                </c:pt>
                <c:pt idx="4">
                  <c:v>478413948</c:v>
                </c:pt>
              </c:numCache>
            </c:numRef>
          </c:val>
        </c:ser>
        <c:ser>
          <c:idx val="2"/>
          <c:order val="2"/>
          <c:tx>
            <c:strRef>
              <c:f>'Balanza comercial CS'!$A$5</c:f>
              <c:strCache>
                <c:ptCount val="1"/>
                <c:pt idx="0">
                  <c:v>Balanza Comercial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'Balanza comercial CS'!$B$2:$F$2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'Balanza comercial CS'!$B$5:$F$5</c:f>
              <c:numCache>
                <c:formatCode>#,###,</c:formatCode>
                <c:ptCount val="5"/>
                <c:pt idx="0">
                  <c:v>44087864</c:v>
                </c:pt>
                <c:pt idx="1">
                  <c:v>47527297</c:v>
                </c:pt>
                <c:pt idx="2">
                  <c:v>90353012</c:v>
                </c:pt>
                <c:pt idx="3">
                  <c:v>89405632</c:v>
                </c:pt>
                <c:pt idx="4">
                  <c:v>95302670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8611840"/>
        <c:axId val="288613520"/>
      </c:barChart>
      <c:catAx>
        <c:axId val="28861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88613520"/>
        <c:crosses val="autoZero"/>
        <c:auto val="1"/>
        <c:lblAlgn val="ctr"/>
        <c:lblOffset val="100"/>
        <c:noMultiLvlLbl val="0"/>
      </c:catAx>
      <c:valAx>
        <c:axId val="288613520"/>
        <c:scaling>
          <c:orientation val="minMax"/>
        </c:scaling>
        <c:delete val="1"/>
        <c:axPos val="l"/>
        <c:numFmt formatCode="#,###," sourceLinked="1"/>
        <c:majorTickMark val="none"/>
        <c:minorTickMark val="none"/>
        <c:tickLblPos val="nextTo"/>
        <c:crossAx val="288611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s-EC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43703417286167E-2"/>
          <c:y val="9.3475814958689188E-2"/>
          <c:w val="0.98562965827138371"/>
          <c:h val="0.5255729389437929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'X Corea por paise'!$A$16:$A$34</c:f>
              <c:strCache>
                <c:ptCount val="19"/>
                <c:pt idx="0">
                  <c:v>China</c:v>
                </c:pt>
                <c:pt idx="1">
                  <c:v>Estados Unidos de América</c:v>
                </c:pt>
                <c:pt idx="2">
                  <c:v>Viet Nam</c:v>
                </c:pt>
                <c:pt idx="3">
                  <c:v>Hong Kong</c:v>
                </c:pt>
                <c:pt idx="4">
                  <c:v>Japón</c:v>
                </c:pt>
                <c:pt idx="5">
                  <c:v>Australia</c:v>
                </c:pt>
                <c:pt idx="6">
                  <c:v>India</c:v>
                </c:pt>
                <c:pt idx="7">
                  <c:v>Taipei Chino</c:v>
                </c:pt>
                <c:pt idx="8">
                  <c:v>Singapur</c:v>
                </c:pt>
                <c:pt idx="9">
                  <c:v>México</c:v>
                </c:pt>
                <c:pt idx="10">
                  <c:v>Filipinas</c:v>
                </c:pt>
                <c:pt idx="11">
                  <c:v>Reino Unido</c:v>
                </c:pt>
                <c:pt idx="12">
                  <c:v>Alemania</c:v>
                </c:pt>
                <c:pt idx="13">
                  <c:v>Indonesia</c:v>
                </c:pt>
                <c:pt idx="14">
                  <c:v>Malasia</c:v>
                </c:pt>
                <c:pt idx="15">
                  <c:v>Tailandia</c:v>
                </c:pt>
                <c:pt idx="16">
                  <c:v>Rusia</c:v>
                </c:pt>
                <c:pt idx="17">
                  <c:v>Islas Marshall</c:v>
                </c:pt>
                <c:pt idx="18">
                  <c:v>Turquía</c:v>
                </c:pt>
              </c:strCache>
            </c:strRef>
          </c:cat>
          <c:val>
            <c:numRef>
              <c:f>'X Corea por paise'!$B$16:$B$34</c:f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'X Corea por paise'!$A$16:$A$34</c:f>
              <c:strCache>
                <c:ptCount val="19"/>
                <c:pt idx="0">
                  <c:v>China</c:v>
                </c:pt>
                <c:pt idx="1">
                  <c:v>Estados Unidos de América</c:v>
                </c:pt>
                <c:pt idx="2">
                  <c:v>Viet Nam</c:v>
                </c:pt>
                <c:pt idx="3">
                  <c:v>Hong Kong</c:v>
                </c:pt>
                <c:pt idx="4">
                  <c:v>Japón</c:v>
                </c:pt>
                <c:pt idx="5">
                  <c:v>Australia</c:v>
                </c:pt>
                <c:pt idx="6">
                  <c:v>India</c:v>
                </c:pt>
                <c:pt idx="7">
                  <c:v>Taipei Chino</c:v>
                </c:pt>
                <c:pt idx="8">
                  <c:v>Singapur</c:v>
                </c:pt>
                <c:pt idx="9">
                  <c:v>México</c:v>
                </c:pt>
                <c:pt idx="10">
                  <c:v>Filipinas</c:v>
                </c:pt>
                <c:pt idx="11">
                  <c:v>Reino Unido</c:v>
                </c:pt>
                <c:pt idx="12">
                  <c:v>Alemania</c:v>
                </c:pt>
                <c:pt idx="13">
                  <c:v>Indonesia</c:v>
                </c:pt>
                <c:pt idx="14">
                  <c:v>Malasia</c:v>
                </c:pt>
                <c:pt idx="15">
                  <c:v>Tailandia</c:v>
                </c:pt>
                <c:pt idx="16">
                  <c:v>Rusia</c:v>
                </c:pt>
                <c:pt idx="17">
                  <c:v>Islas Marshall</c:v>
                </c:pt>
                <c:pt idx="18">
                  <c:v>Turquía</c:v>
                </c:pt>
              </c:strCache>
            </c:strRef>
          </c:cat>
          <c:val>
            <c:numRef>
              <c:f>'X Corea por paise'!$C$16:$C$34</c:f>
            </c:numRef>
          </c:val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'X Corea por paise'!$A$16:$A$34</c:f>
              <c:strCache>
                <c:ptCount val="19"/>
                <c:pt idx="0">
                  <c:v>China</c:v>
                </c:pt>
                <c:pt idx="1">
                  <c:v>Estados Unidos de América</c:v>
                </c:pt>
                <c:pt idx="2">
                  <c:v>Viet Nam</c:v>
                </c:pt>
                <c:pt idx="3">
                  <c:v>Hong Kong</c:v>
                </c:pt>
                <c:pt idx="4">
                  <c:v>Japón</c:v>
                </c:pt>
                <c:pt idx="5">
                  <c:v>Australia</c:v>
                </c:pt>
                <c:pt idx="6">
                  <c:v>India</c:v>
                </c:pt>
                <c:pt idx="7">
                  <c:v>Taipei Chino</c:v>
                </c:pt>
                <c:pt idx="8">
                  <c:v>Singapur</c:v>
                </c:pt>
                <c:pt idx="9">
                  <c:v>México</c:v>
                </c:pt>
                <c:pt idx="10">
                  <c:v>Filipinas</c:v>
                </c:pt>
                <c:pt idx="11">
                  <c:v>Reino Unido</c:v>
                </c:pt>
                <c:pt idx="12">
                  <c:v>Alemania</c:v>
                </c:pt>
                <c:pt idx="13">
                  <c:v>Indonesia</c:v>
                </c:pt>
                <c:pt idx="14">
                  <c:v>Malasia</c:v>
                </c:pt>
                <c:pt idx="15">
                  <c:v>Tailandia</c:v>
                </c:pt>
                <c:pt idx="16">
                  <c:v>Rusia</c:v>
                </c:pt>
                <c:pt idx="17">
                  <c:v>Islas Marshall</c:v>
                </c:pt>
                <c:pt idx="18">
                  <c:v>Turquía</c:v>
                </c:pt>
              </c:strCache>
            </c:strRef>
          </c:cat>
          <c:val>
            <c:numRef>
              <c:f>'X Corea por paise'!$D$16:$D$34</c:f>
            </c:numRef>
          </c:val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'X Corea por paise'!$A$16:$A$34</c:f>
              <c:strCache>
                <c:ptCount val="19"/>
                <c:pt idx="0">
                  <c:v>China</c:v>
                </c:pt>
                <c:pt idx="1">
                  <c:v>Estados Unidos de América</c:v>
                </c:pt>
                <c:pt idx="2">
                  <c:v>Viet Nam</c:v>
                </c:pt>
                <c:pt idx="3">
                  <c:v>Hong Kong</c:v>
                </c:pt>
                <c:pt idx="4">
                  <c:v>Japón</c:v>
                </c:pt>
                <c:pt idx="5">
                  <c:v>Australia</c:v>
                </c:pt>
                <c:pt idx="6">
                  <c:v>India</c:v>
                </c:pt>
                <c:pt idx="7">
                  <c:v>Taipei Chino</c:v>
                </c:pt>
                <c:pt idx="8">
                  <c:v>Singapur</c:v>
                </c:pt>
                <c:pt idx="9">
                  <c:v>México</c:v>
                </c:pt>
                <c:pt idx="10">
                  <c:v>Filipinas</c:v>
                </c:pt>
                <c:pt idx="11">
                  <c:v>Reino Unido</c:v>
                </c:pt>
                <c:pt idx="12">
                  <c:v>Alemania</c:v>
                </c:pt>
                <c:pt idx="13">
                  <c:v>Indonesia</c:v>
                </c:pt>
                <c:pt idx="14">
                  <c:v>Malasia</c:v>
                </c:pt>
                <c:pt idx="15">
                  <c:v>Tailandia</c:v>
                </c:pt>
                <c:pt idx="16">
                  <c:v>Rusia</c:v>
                </c:pt>
                <c:pt idx="17">
                  <c:v>Islas Marshall</c:v>
                </c:pt>
                <c:pt idx="18">
                  <c:v>Turquía</c:v>
                </c:pt>
              </c:strCache>
            </c:strRef>
          </c:cat>
          <c:val>
            <c:numRef>
              <c:f>'X Corea por paise'!$E$16:$E$34</c:f>
            </c:numRef>
          </c:val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'X Corea por paise'!$A$16:$A$34</c:f>
              <c:strCache>
                <c:ptCount val="19"/>
                <c:pt idx="0">
                  <c:v>China</c:v>
                </c:pt>
                <c:pt idx="1">
                  <c:v>Estados Unidos de América</c:v>
                </c:pt>
                <c:pt idx="2">
                  <c:v>Viet Nam</c:v>
                </c:pt>
                <c:pt idx="3">
                  <c:v>Hong Kong</c:v>
                </c:pt>
                <c:pt idx="4">
                  <c:v>Japón</c:v>
                </c:pt>
                <c:pt idx="5">
                  <c:v>Australia</c:v>
                </c:pt>
                <c:pt idx="6">
                  <c:v>India</c:v>
                </c:pt>
                <c:pt idx="7">
                  <c:v>Taipei Chino</c:v>
                </c:pt>
                <c:pt idx="8">
                  <c:v>Singapur</c:v>
                </c:pt>
                <c:pt idx="9">
                  <c:v>México</c:v>
                </c:pt>
                <c:pt idx="10">
                  <c:v>Filipinas</c:v>
                </c:pt>
                <c:pt idx="11">
                  <c:v>Reino Unido</c:v>
                </c:pt>
                <c:pt idx="12">
                  <c:v>Alemania</c:v>
                </c:pt>
                <c:pt idx="13">
                  <c:v>Indonesia</c:v>
                </c:pt>
                <c:pt idx="14">
                  <c:v>Malasia</c:v>
                </c:pt>
                <c:pt idx="15">
                  <c:v>Tailandia</c:v>
                </c:pt>
                <c:pt idx="16">
                  <c:v>Rusia</c:v>
                </c:pt>
                <c:pt idx="17">
                  <c:v>Islas Marshall</c:v>
                </c:pt>
                <c:pt idx="18">
                  <c:v>Turquía</c:v>
                </c:pt>
              </c:strCache>
            </c:strRef>
          </c:cat>
          <c:val>
            <c:numRef>
              <c:f>'X Corea por paise'!$F$16:$F$34</c:f>
            </c:numRef>
          </c:val>
        </c:ser>
        <c:ser>
          <c:idx val="5"/>
          <c:order val="5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'X Corea por paise'!$A$16:$A$34</c:f>
              <c:strCache>
                <c:ptCount val="19"/>
                <c:pt idx="0">
                  <c:v>China</c:v>
                </c:pt>
                <c:pt idx="1">
                  <c:v>Estados Unidos de América</c:v>
                </c:pt>
                <c:pt idx="2">
                  <c:v>Viet Nam</c:v>
                </c:pt>
                <c:pt idx="3">
                  <c:v>Hong Kong</c:v>
                </c:pt>
                <c:pt idx="4">
                  <c:v>Japón</c:v>
                </c:pt>
                <c:pt idx="5">
                  <c:v>Australia</c:v>
                </c:pt>
                <c:pt idx="6">
                  <c:v>India</c:v>
                </c:pt>
                <c:pt idx="7">
                  <c:v>Taipei Chino</c:v>
                </c:pt>
                <c:pt idx="8">
                  <c:v>Singapur</c:v>
                </c:pt>
                <c:pt idx="9">
                  <c:v>México</c:v>
                </c:pt>
                <c:pt idx="10">
                  <c:v>Filipinas</c:v>
                </c:pt>
                <c:pt idx="11">
                  <c:v>Reino Unido</c:v>
                </c:pt>
                <c:pt idx="12">
                  <c:v>Alemania</c:v>
                </c:pt>
                <c:pt idx="13">
                  <c:v>Indonesia</c:v>
                </c:pt>
                <c:pt idx="14">
                  <c:v>Malasia</c:v>
                </c:pt>
                <c:pt idx="15">
                  <c:v>Tailandia</c:v>
                </c:pt>
                <c:pt idx="16">
                  <c:v>Rusia</c:v>
                </c:pt>
                <c:pt idx="17">
                  <c:v>Islas Marshall</c:v>
                </c:pt>
                <c:pt idx="18">
                  <c:v>Turquía</c:v>
                </c:pt>
              </c:strCache>
            </c:strRef>
          </c:cat>
          <c:val>
            <c:numRef>
              <c:f>'X Corea por paise'!$G$16:$G$34</c:f>
            </c:numRef>
          </c:val>
        </c:ser>
        <c:ser>
          <c:idx val="6"/>
          <c:order val="6"/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'X Corea por paise'!$A$16:$A$34</c:f>
              <c:strCache>
                <c:ptCount val="19"/>
                <c:pt idx="0">
                  <c:v>China</c:v>
                </c:pt>
                <c:pt idx="1">
                  <c:v>Estados Unidos de América</c:v>
                </c:pt>
                <c:pt idx="2">
                  <c:v>Viet Nam</c:v>
                </c:pt>
                <c:pt idx="3">
                  <c:v>Hong Kong</c:v>
                </c:pt>
                <c:pt idx="4">
                  <c:v>Japón</c:v>
                </c:pt>
                <c:pt idx="5">
                  <c:v>Australia</c:v>
                </c:pt>
                <c:pt idx="6">
                  <c:v>India</c:v>
                </c:pt>
                <c:pt idx="7">
                  <c:v>Taipei Chino</c:v>
                </c:pt>
                <c:pt idx="8">
                  <c:v>Singapur</c:v>
                </c:pt>
                <c:pt idx="9">
                  <c:v>México</c:v>
                </c:pt>
                <c:pt idx="10">
                  <c:v>Filipinas</c:v>
                </c:pt>
                <c:pt idx="11">
                  <c:v>Reino Unido</c:v>
                </c:pt>
                <c:pt idx="12">
                  <c:v>Alemania</c:v>
                </c:pt>
                <c:pt idx="13">
                  <c:v>Indonesia</c:v>
                </c:pt>
                <c:pt idx="14">
                  <c:v>Malasia</c:v>
                </c:pt>
                <c:pt idx="15">
                  <c:v>Tailandia</c:v>
                </c:pt>
                <c:pt idx="16">
                  <c:v>Rusia</c:v>
                </c:pt>
                <c:pt idx="17">
                  <c:v>Islas Marshall</c:v>
                </c:pt>
                <c:pt idx="18">
                  <c:v>Turquía</c:v>
                </c:pt>
              </c:strCache>
            </c:strRef>
          </c:cat>
          <c:val>
            <c:numRef>
              <c:f>'X Corea por paise'!$H$16:$H$34</c:f>
            </c:numRef>
          </c:val>
        </c:ser>
        <c:ser>
          <c:idx val="7"/>
          <c:order val="7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'X Corea por paise'!$A$16:$A$34</c:f>
              <c:strCache>
                <c:ptCount val="19"/>
                <c:pt idx="0">
                  <c:v>China</c:v>
                </c:pt>
                <c:pt idx="1">
                  <c:v>Estados Unidos de América</c:v>
                </c:pt>
                <c:pt idx="2">
                  <c:v>Viet Nam</c:v>
                </c:pt>
                <c:pt idx="3">
                  <c:v>Hong Kong</c:v>
                </c:pt>
                <c:pt idx="4">
                  <c:v>Japón</c:v>
                </c:pt>
                <c:pt idx="5">
                  <c:v>Australia</c:v>
                </c:pt>
                <c:pt idx="6">
                  <c:v>India</c:v>
                </c:pt>
                <c:pt idx="7">
                  <c:v>Taipei Chino</c:v>
                </c:pt>
                <c:pt idx="8">
                  <c:v>Singapur</c:v>
                </c:pt>
                <c:pt idx="9">
                  <c:v>México</c:v>
                </c:pt>
                <c:pt idx="10">
                  <c:v>Filipinas</c:v>
                </c:pt>
                <c:pt idx="11">
                  <c:v>Reino Unido</c:v>
                </c:pt>
                <c:pt idx="12">
                  <c:v>Alemania</c:v>
                </c:pt>
                <c:pt idx="13">
                  <c:v>Indonesia</c:v>
                </c:pt>
                <c:pt idx="14">
                  <c:v>Malasia</c:v>
                </c:pt>
                <c:pt idx="15">
                  <c:v>Tailandia</c:v>
                </c:pt>
                <c:pt idx="16">
                  <c:v>Rusia</c:v>
                </c:pt>
                <c:pt idx="17">
                  <c:v>Islas Marshall</c:v>
                </c:pt>
                <c:pt idx="18">
                  <c:v>Turquía</c:v>
                </c:pt>
              </c:strCache>
            </c:strRef>
          </c:cat>
          <c:val>
            <c:numRef>
              <c:f>'X Corea por paise'!$I$16:$I$34</c:f>
            </c:numRef>
          </c:val>
        </c:ser>
        <c:ser>
          <c:idx val="8"/>
          <c:order val="8"/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'X Corea por paise'!$A$16:$A$34</c:f>
              <c:strCache>
                <c:ptCount val="19"/>
                <c:pt idx="0">
                  <c:v>China</c:v>
                </c:pt>
                <c:pt idx="1">
                  <c:v>Estados Unidos de América</c:v>
                </c:pt>
                <c:pt idx="2">
                  <c:v>Viet Nam</c:v>
                </c:pt>
                <c:pt idx="3">
                  <c:v>Hong Kong</c:v>
                </c:pt>
                <c:pt idx="4">
                  <c:v>Japón</c:v>
                </c:pt>
                <c:pt idx="5">
                  <c:v>Australia</c:v>
                </c:pt>
                <c:pt idx="6">
                  <c:v>India</c:v>
                </c:pt>
                <c:pt idx="7">
                  <c:v>Taipei Chino</c:v>
                </c:pt>
                <c:pt idx="8">
                  <c:v>Singapur</c:v>
                </c:pt>
                <c:pt idx="9">
                  <c:v>México</c:v>
                </c:pt>
                <c:pt idx="10">
                  <c:v>Filipinas</c:v>
                </c:pt>
                <c:pt idx="11">
                  <c:v>Reino Unido</c:v>
                </c:pt>
                <c:pt idx="12">
                  <c:v>Alemania</c:v>
                </c:pt>
                <c:pt idx="13">
                  <c:v>Indonesia</c:v>
                </c:pt>
                <c:pt idx="14">
                  <c:v>Malasia</c:v>
                </c:pt>
                <c:pt idx="15">
                  <c:v>Tailandia</c:v>
                </c:pt>
                <c:pt idx="16">
                  <c:v>Rusia</c:v>
                </c:pt>
                <c:pt idx="17">
                  <c:v>Islas Marshall</c:v>
                </c:pt>
                <c:pt idx="18">
                  <c:v>Turquía</c:v>
                </c:pt>
              </c:strCache>
            </c:strRef>
          </c:cat>
          <c:val>
            <c:numRef>
              <c:f>'X Corea por paise'!$J$16:$J$34</c:f>
            </c:numRef>
          </c:val>
        </c:ser>
        <c:ser>
          <c:idx val="9"/>
          <c:order val="9"/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'X Corea por paise'!$A$16:$A$34</c:f>
              <c:strCache>
                <c:ptCount val="19"/>
                <c:pt idx="0">
                  <c:v>China</c:v>
                </c:pt>
                <c:pt idx="1">
                  <c:v>Estados Unidos de América</c:v>
                </c:pt>
                <c:pt idx="2">
                  <c:v>Viet Nam</c:v>
                </c:pt>
                <c:pt idx="3">
                  <c:v>Hong Kong</c:v>
                </c:pt>
                <c:pt idx="4">
                  <c:v>Japón</c:v>
                </c:pt>
                <c:pt idx="5">
                  <c:v>Australia</c:v>
                </c:pt>
                <c:pt idx="6">
                  <c:v>India</c:v>
                </c:pt>
                <c:pt idx="7">
                  <c:v>Taipei Chino</c:v>
                </c:pt>
                <c:pt idx="8">
                  <c:v>Singapur</c:v>
                </c:pt>
                <c:pt idx="9">
                  <c:v>México</c:v>
                </c:pt>
                <c:pt idx="10">
                  <c:v>Filipinas</c:v>
                </c:pt>
                <c:pt idx="11">
                  <c:v>Reino Unido</c:v>
                </c:pt>
                <c:pt idx="12">
                  <c:v>Alemania</c:v>
                </c:pt>
                <c:pt idx="13">
                  <c:v>Indonesia</c:v>
                </c:pt>
                <c:pt idx="14">
                  <c:v>Malasia</c:v>
                </c:pt>
                <c:pt idx="15">
                  <c:v>Tailandia</c:v>
                </c:pt>
                <c:pt idx="16">
                  <c:v>Rusia</c:v>
                </c:pt>
                <c:pt idx="17">
                  <c:v>Islas Marshall</c:v>
                </c:pt>
                <c:pt idx="18">
                  <c:v>Turquía</c:v>
                </c:pt>
              </c:strCache>
            </c:strRef>
          </c:cat>
          <c:val>
            <c:numRef>
              <c:f>'X Corea por paise'!$K$16:$K$34</c:f>
            </c:numRef>
          </c:val>
        </c:ser>
        <c:ser>
          <c:idx val="10"/>
          <c:order val="10"/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'X Corea por paise'!$A$16:$A$34</c:f>
              <c:strCache>
                <c:ptCount val="19"/>
                <c:pt idx="0">
                  <c:v>China</c:v>
                </c:pt>
                <c:pt idx="1">
                  <c:v>Estados Unidos de América</c:v>
                </c:pt>
                <c:pt idx="2">
                  <c:v>Viet Nam</c:v>
                </c:pt>
                <c:pt idx="3">
                  <c:v>Hong Kong</c:v>
                </c:pt>
                <c:pt idx="4">
                  <c:v>Japón</c:v>
                </c:pt>
                <c:pt idx="5">
                  <c:v>Australia</c:v>
                </c:pt>
                <c:pt idx="6">
                  <c:v>India</c:v>
                </c:pt>
                <c:pt idx="7">
                  <c:v>Taipei Chino</c:v>
                </c:pt>
                <c:pt idx="8">
                  <c:v>Singapur</c:v>
                </c:pt>
                <c:pt idx="9">
                  <c:v>México</c:v>
                </c:pt>
                <c:pt idx="10">
                  <c:v>Filipinas</c:v>
                </c:pt>
                <c:pt idx="11">
                  <c:v>Reino Unido</c:v>
                </c:pt>
                <c:pt idx="12">
                  <c:v>Alemania</c:v>
                </c:pt>
                <c:pt idx="13">
                  <c:v>Indonesia</c:v>
                </c:pt>
                <c:pt idx="14">
                  <c:v>Malasia</c:v>
                </c:pt>
                <c:pt idx="15">
                  <c:v>Tailandia</c:v>
                </c:pt>
                <c:pt idx="16">
                  <c:v>Rusia</c:v>
                </c:pt>
                <c:pt idx="17">
                  <c:v>Islas Marshall</c:v>
                </c:pt>
                <c:pt idx="18">
                  <c:v>Turquía</c:v>
                </c:pt>
              </c:strCache>
            </c:strRef>
          </c:cat>
          <c:val>
            <c:numRef>
              <c:f>'X Corea por paise'!$L$16:$L$34</c:f>
            </c:numRef>
          </c:val>
        </c:ser>
        <c:ser>
          <c:idx val="11"/>
          <c:order val="11"/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'X Corea por paise'!$A$16:$A$34</c:f>
              <c:strCache>
                <c:ptCount val="19"/>
                <c:pt idx="0">
                  <c:v>China</c:v>
                </c:pt>
                <c:pt idx="1">
                  <c:v>Estados Unidos de América</c:v>
                </c:pt>
                <c:pt idx="2">
                  <c:v>Viet Nam</c:v>
                </c:pt>
                <c:pt idx="3">
                  <c:v>Hong Kong</c:v>
                </c:pt>
                <c:pt idx="4">
                  <c:v>Japón</c:v>
                </c:pt>
                <c:pt idx="5">
                  <c:v>Australia</c:v>
                </c:pt>
                <c:pt idx="6">
                  <c:v>India</c:v>
                </c:pt>
                <c:pt idx="7">
                  <c:v>Taipei Chino</c:v>
                </c:pt>
                <c:pt idx="8">
                  <c:v>Singapur</c:v>
                </c:pt>
                <c:pt idx="9">
                  <c:v>México</c:v>
                </c:pt>
                <c:pt idx="10">
                  <c:v>Filipinas</c:v>
                </c:pt>
                <c:pt idx="11">
                  <c:v>Reino Unido</c:v>
                </c:pt>
                <c:pt idx="12">
                  <c:v>Alemania</c:v>
                </c:pt>
                <c:pt idx="13">
                  <c:v>Indonesia</c:v>
                </c:pt>
                <c:pt idx="14">
                  <c:v>Malasia</c:v>
                </c:pt>
                <c:pt idx="15">
                  <c:v>Tailandia</c:v>
                </c:pt>
                <c:pt idx="16">
                  <c:v>Rusia</c:v>
                </c:pt>
                <c:pt idx="17">
                  <c:v>Islas Marshall</c:v>
                </c:pt>
                <c:pt idx="18">
                  <c:v>Turquía</c:v>
                </c:pt>
              </c:strCache>
            </c:strRef>
          </c:cat>
          <c:val>
            <c:numRef>
              <c:f>'X Corea por paise'!$M$16:$M$34</c:f>
            </c:numRef>
          </c:val>
        </c:ser>
        <c:ser>
          <c:idx val="12"/>
          <c:order val="12"/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'X Corea por paise'!$A$16:$A$34</c:f>
              <c:strCache>
                <c:ptCount val="19"/>
                <c:pt idx="0">
                  <c:v>China</c:v>
                </c:pt>
                <c:pt idx="1">
                  <c:v>Estados Unidos de América</c:v>
                </c:pt>
                <c:pt idx="2">
                  <c:v>Viet Nam</c:v>
                </c:pt>
                <c:pt idx="3">
                  <c:v>Hong Kong</c:v>
                </c:pt>
                <c:pt idx="4">
                  <c:v>Japón</c:v>
                </c:pt>
                <c:pt idx="5">
                  <c:v>Australia</c:v>
                </c:pt>
                <c:pt idx="6">
                  <c:v>India</c:v>
                </c:pt>
                <c:pt idx="7">
                  <c:v>Taipei Chino</c:v>
                </c:pt>
                <c:pt idx="8">
                  <c:v>Singapur</c:v>
                </c:pt>
                <c:pt idx="9">
                  <c:v>México</c:v>
                </c:pt>
                <c:pt idx="10">
                  <c:v>Filipinas</c:v>
                </c:pt>
                <c:pt idx="11">
                  <c:v>Reino Unido</c:v>
                </c:pt>
                <c:pt idx="12">
                  <c:v>Alemania</c:v>
                </c:pt>
                <c:pt idx="13">
                  <c:v>Indonesia</c:v>
                </c:pt>
                <c:pt idx="14">
                  <c:v>Malasia</c:v>
                </c:pt>
                <c:pt idx="15">
                  <c:v>Tailandia</c:v>
                </c:pt>
                <c:pt idx="16">
                  <c:v>Rusia</c:v>
                </c:pt>
                <c:pt idx="17">
                  <c:v>Islas Marshall</c:v>
                </c:pt>
                <c:pt idx="18">
                  <c:v>Turquía</c:v>
                </c:pt>
              </c:strCache>
            </c:strRef>
          </c:cat>
          <c:val>
            <c:numRef>
              <c:f>'X Corea por paise'!$N$16:$N$34</c:f>
            </c:numRef>
          </c:val>
        </c:ser>
        <c:ser>
          <c:idx val="13"/>
          <c:order val="13"/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'X Corea por paise'!$A$16:$A$34</c:f>
              <c:strCache>
                <c:ptCount val="19"/>
                <c:pt idx="0">
                  <c:v>China</c:v>
                </c:pt>
                <c:pt idx="1">
                  <c:v>Estados Unidos de América</c:v>
                </c:pt>
                <c:pt idx="2">
                  <c:v>Viet Nam</c:v>
                </c:pt>
                <c:pt idx="3">
                  <c:v>Hong Kong</c:v>
                </c:pt>
                <c:pt idx="4">
                  <c:v>Japón</c:v>
                </c:pt>
                <c:pt idx="5">
                  <c:v>Australia</c:v>
                </c:pt>
                <c:pt idx="6">
                  <c:v>India</c:v>
                </c:pt>
                <c:pt idx="7">
                  <c:v>Taipei Chino</c:v>
                </c:pt>
                <c:pt idx="8">
                  <c:v>Singapur</c:v>
                </c:pt>
                <c:pt idx="9">
                  <c:v>México</c:v>
                </c:pt>
                <c:pt idx="10">
                  <c:v>Filipinas</c:v>
                </c:pt>
                <c:pt idx="11">
                  <c:v>Reino Unido</c:v>
                </c:pt>
                <c:pt idx="12">
                  <c:v>Alemania</c:v>
                </c:pt>
                <c:pt idx="13">
                  <c:v>Indonesia</c:v>
                </c:pt>
                <c:pt idx="14">
                  <c:v>Malasia</c:v>
                </c:pt>
                <c:pt idx="15">
                  <c:v>Tailandia</c:v>
                </c:pt>
                <c:pt idx="16">
                  <c:v>Rusia</c:v>
                </c:pt>
                <c:pt idx="17">
                  <c:v>Islas Marshall</c:v>
                </c:pt>
                <c:pt idx="18">
                  <c:v>Turquía</c:v>
                </c:pt>
              </c:strCache>
            </c:strRef>
          </c:cat>
          <c:val>
            <c:numRef>
              <c:f>'X Corea por paise'!$O$16:$O$34</c:f>
            </c:numRef>
          </c:val>
        </c:ser>
        <c:ser>
          <c:idx val="14"/>
          <c:order val="14"/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'X Corea por paise'!$A$16:$A$34</c:f>
              <c:strCache>
                <c:ptCount val="19"/>
                <c:pt idx="0">
                  <c:v>China</c:v>
                </c:pt>
                <c:pt idx="1">
                  <c:v>Estados Unidos de América</c:v>
                </c:pt>
                <c:pt idx="2">
                  <c:v>Viet Nam</c:v>
                </c:pt>
                <c:pt idx="3">
                  <c:v>Hong Kong</c:v>
                </c:pt>
                <c:pt idx="4">
                  <c:v>Japón</c:v>
                </c:pt>
                <c:pt idx="5">
                  <c:v>Australia</c:v>
                </c:pt>
                <c:pt idx="6">
                  <c:v>India</c:v>
                </c:pt>
                <c:pt idx="7">
                  <c:v>Taipei Chino</c:v>
                </c:pt>
                <c:pt idx="8">
                  <c:v>Singapur</c:v>
                </c:pt>
                <c:pt idx="9">
                  <c:v>México</c:v>
                </c:pt>
                <c:pt idx="10">
                  <c:v>Filipinas</c:v>
                </c:pt>
                <c:pt idx="11">
                  <c:v>Reino Unido</c:v>
                </c:pt>
                <c:pt idx="12">
                  <c:v>Alemania</c:v>
                </c:pt>
                <c:pt idx="13">
                  <c:v>Indonesia</c:v>
                </c:pt>
                <c:pt idx="14">
                  <c:v>Malasia</c:v>
                </c:pt>
                <c:pt idx="15">
                  <c:v>Tailandia</c:v>
                </c:pt>
                <c:pt idx="16">
                  <c:v>Rusia</c:v>
                </c:pt>
                <c:pt idx="17">
                  <c:v>Islas Marshall</c:v>
                </c:pt>
                <c:pt idx="18">
                  <c:v>Turquía</c:v>
                </c:pt>
              </c:strCache>
            </c:strRef>
          </c:cat>
          <c:val>
            <c:numRef>
              <c:f>'X Corea por paise'!$P$16:$P$34</c:f>
            </c:numRef>
          </c:val>
        </c:ser>
        <c:ser>
          <c:idx val="15"/>
          <c:order val="15"/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'X Corea por paise'!$A$16:$A$34</c:f>
              <c:strCache>
                <c:ptCount val="19"/>
                <c:pt idx="0">
                  <c:v>China</c:v>
                </c:pt>
                <c:pt idx="1">
                  <c:v>Estados Unidos de América</c:v>
                </c:pt>
                <c:pt idx="2">
                  <c:v>Viet Nam</c:v>
                </c:pt>
                <c:pt idx="3">
                  <c:v>Hong Kong</c:v>
                </c:pt>
                <c:pt idx="4">
                  <c:v>Japón</c:v>
                </c:pt>
                <c:pt idx="5">
                  <c:v>Australia</c:v>
                </c:pt>
                <c:pt idx="6">
                  <c:v>India</c:v>
                </c:pt>
                <c:pt idx="7">
                  <c:v>Taipei Chino</c:v>
                </c:pt>
                <c:pt idx="8">
                  <c:v>Singapur</c:v>
                </c:pt>
                <c:pt idx="9">
                  <c:v>México</c:v>
                </c:pt>
                <c:pt idx="10">
                  <c:v>Filipinas</c:v>
                </c:pt>
                <c:pt idx="11">
                  <c:v>Reino Unido</c:v>
                </c:pt>
                <c:pt idx="12">
                  <c:v>Alemania</c:v>
                </c:pt>
                <c:pt idx="13">
                  <c:v>Indonesia</c:v>
                </c:pt>
                <c:pt idx="14">
                  <c:v>Malasia</c:v>
                </c:pt>
                <c:pt idx="15">
                  <c:v>Tailandia</c:v>
                </c:pt>
                <c:pt idx="16">
                  <c:v>Rusia</c:v>
                </c:pt>
                <c:pt idx="17">
                  <c:v>Islas Marshall</c:v>
                </c:pt>
                <c:pt idx="18">
                  <c:v>Turquía</c:v>
                </c:pt>
              </c:strCache>
            </c:strRef>
          </c:cat>
          <c:val>
            <c:numRef>
              <c:f>'X Corea por paise'!$Q$16:$Q$34</c:f>
            </c:numRef>
          </c:val>
        </c:ser>
        <c:ser>
          <c:idx val="16"/>
          <c:order val="16"/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es-ES" sz="1500"/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'X Corea por paise'!$A$16:$A$34</c:f>
              <c:strCache>
                <c:ptCount val="19"/>
                <c:pt idx="0">
                  <c:v>China</c:v>
                </c:pt>
                <c:pt idx="1">
                  <c:v>Estados Unidos de América</c:v>
                </c:pt>
                <c:pt idx="2">
                  <c:v>Viet Nam</c:v>
                </c:pt>
                <c:pt idx="3">
                  <c:v>Hong Kong</c:v>
                </c:pt>
                <c:pt idx="4">
                  <c:v>Japón</c:v>
                </c:pt>
                <c:pt idx="5">
                  <c:v>Australia</c:v>
                </c:pt>
                <c:pt idx="6">
                  <c:v>India</c:v>
                </c:pt>
                <c:pt idx="7">
                  <c:v>Taipei Chino</c:v>
                </c:pt>
                <c:pt idx="8">
                  <c:v>Singapur</c:v>
                </c:pt>
                <c:pt idx="9">
                  <c:v>México</c:v>
                </c:pt>
                <c:pt idx="10">
                  <c:v>Filipinas</c:v>
                </c:pt>
                <c:pt idx="11">
                  <c:v>Reino Unido</c:v>
                </c:pt>
                <c:pt idx="12">
                  <c:v>Alemania</c:v>
                </c:pt>
                <c:pt idx="13">
                  <c:v>Indonesia</c:v>
                </c:pt>
                <c:pt idx="14">
                  <c:v>Malasia</c:v>
                </c:pt>
                <c:pt idx="15">
                  <c:v>Tailandia</c:v>
                </c:pt>
                <c:pt idx="16">
                  <c:v>Rusia</c:v>
                </c:pt>
                <c:pt idx="17">
                  <c:v>Islas Marshall</c:v>
                </c:pt>
                <c:pt idx="18">
                  <c:v>Turquía</c:v>
                </c:pt>
              </c:strCache>
            </c:strRef>
          </c:cat>
          <c:val>
            <c:numRef>
              <c:f>'X Corea por paise'!$R$16:$R$34</c:f>
              <c:numCache>
                <c:formatCode>#,###,</c:formatCode>
                <c:ptCount val="19"/>
                <c:pt idx="0">
                  <c:v>142115180</c:v>
                </c:pt>
                <c:pt idx="1">
                  <c:v>68854696</c:v>
                </c:pt>
                <c:pt idx="2">
                  <c:v>47749153</c:v>
                </c:pt>
                <c:pt idx="3">
                  <c:v>39115669</c:v>
                </c:pt>
                <c:pt idx="4">
                  <c:v>26827473</c:v>
                </c:pt>
                <c:pt idx="5">
                  <c:v>19851353</c:v>
                </c:pt>
                <c:pt idx="6">
                  <c:v>15055940</c:v>
                </c:pt>
                <c:pt idx="7">
                  <c:v>14884953</c:v>
                </c:pt>
                <c:pt idx="8">
                  <c:v>11648845</c:v>
                </c:pt>
                <c:pt idx="9">
                  <c:v>10932369</c:v>
                </c:pt>
                <c:pt idx="10">
                  <c:v>10595496</c:v>
                </c:pt>
                <c:pt idx="11">
                  <c:v>8629305</c:v>
                </c:pt>
                <c:pt idx="12">
                  <c:v>8483814</c:v>
                </c:pt>
                <c:pt idx="13">
                  <c:v>8410642</c:v>
                </c:pt>
                <c:pt idx="14">
                  <c:v>8045650</c:v>
                </c:pt>
                <c:pt idx="15">
                  <c:v>7469436</c:v>
                </c:pt>
                <c:pt idx="16">
                  <c:v>6908833</c:v>
                </c:pt>
                <c:pt idx="17">
                  <c:v>6867717</c:v>
                </c:pt>
                <c:pt idx="18">
                  <c:v>6155728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362973984"/>
        <c:axId val="362974544"/>
      </c:barChart>
      <c:catAx>
        <c:axId val="362973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vert="horz"/>
          <a:lstStyle/>
          <a:p>
            <a:pPr>
              <a:defRPr lang="es-ES" sz="1600"/>
            </a:pPr>
            <a:endParaRPr lang="es-EC"/>
          </a:p>
        </c:txPr>
        <c:crossAx val="362974544"/>
        <c:crosses val="autoZero"/>
        <c:auto val="1"/>
        <c:lblAlgn val="ctr"/>
        <c:lblOffset val="100"/>
        <c:noMultiLvlLbl val="0"/>
      </c:catAx>
      <c:valAx>
        <c:axId val="362974544"/>
        <c:scaling>
          <c:orientation val="minMax"/>
        </c:scaling>
        <c:delete val="1"/>
        <c:axPos val="l"/>
        <c:numFmt formatCode="#,###," sourceLinked="1"/>
        <c:majorTickMark val="none"/>
        <c:minorTickMark val="none"/>
        <c:tickLblPos val="nextTo"/>
        <c:crossAx val="362973984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s-EC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690480909565938E-2"/>
          <c:y val="2.1986986353393929E-2"/>
          <c:w val="0.97325930486662737"/>
          <c:h val="0.6096104167381813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070C0"/>
            </a:solidFill>
          </c:spPr>
          <c:invertIfNegative val="0"/>
          <c:dLbls>
            <c:dLbl>
              <c:idx val="1"/>
              <c:layout>
                <c:manualLayout>
                  <c:x val="-6.6079295154185024E-3"/>
                  <c:y val="-3.215434083601286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2.0190662497300428E-17"/>
                  <c:y val="-1.28617363344051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4.4052863436123144E-3"/>
                  <c:y val="-3.215434083601286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3.3039647577092512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2.2026431718061676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1400"/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'Trade_Map_-_Lista_de_los_mercad'!$A$17:$A$39</c:f>
              <c:strCache>
                <c:ptCount val="23"/>
                <c:pt idx="0">
                  <c:v>China</c:v>
                </c:pt>
                <c:pt idx="1">
                  <c:v>Japón</c:v>
                </c:pt>
                <c:pt idx="2">
                  <c:v>EE.UU.</c:v>
                </c:pt>
                <c:pt idx="3">
                  <c:v>Alemania</c:v>
                </c:pt>
                <c:pt idx="4">
                  <c:v>Arabia Saudita</c:v>
                </c:pt>
                <c:pt idx="5">
                  <c:v>Australia</c:v>
                </c:pt>
                <c:pt idx="6">
                  <c:v>Taipei Chino</c:v>
                </c:pt>
                <c:pt idx="7">
                  <c:v>Viet Nam</c:v>
                </c:pt>
                <c:pt idx="8">
                  <c:v>Rusia, Federación de</c:v>
                </c:pt>
                <c:pt idx="9">
                  <c:v>Qatar</c:v>
                </c:pt>
                <c:pt idx="10">
                  <c:v>Kuwait</c:v>
                </c:pt>
                <c:pt idx="11">
                  <c:v>Indonesia</c:v>
                </c:pt>
                <c:pt idx="12">
                  <c:v>Emiratos Árabes Unidos</c:v>
                </c:pt>
                <c:pt idx="13">
                  <c:v>Singapur</c:v>
                </c:pt>
                <c:pt idx="14">
                  <c:v>Malasia</c:v>
                </c:pt>
                <c:pt idx="15">
                  <c:v>Irán, República Islámica del</c:v>
                </c:pt>
                <c:pt idx="16">
                  <c:v>Iraq</c:v>
                </c:pt>
                <c:pt idx="17">
                  <c:v>Reino Unido</c:v>
                </c:pt>
                <c:pt idx="18">
                  <c:v>Países Bajos</c:v>
                </c:pt>
                <c:pt idx="19">
                  <c:v>Francia</c:v>
                </c:pt>
                <c:pt idx="20">
                  <c:v>Italia</c:v>
                </c:pt>
                <c:pt idx="21">
                  <c:v>Tailandia</c:v>
                </c:pt>
                <c:pt idx="22">
                  <c:v>Canadá</c:v>
                </c:pt>
              </c:strCache>
            </c:strRef>
          </c:cat>
          <c:val>
            <c:numRef>
              <c:f>'Trade_Map_-_Lista_de_los_mercad'!$K$17:$K$39</c:f>
              <c:numCache>
                <c:formatCode>#,##0</c:formatCode>
                <c:ptCount val="23"/>
                <c:pt idx="0">
                  <c:v>97856.885999999999</c:v>
                </c:pt>
                <c:pt idx="1">
                  <c:v>55133.802000000003</c:v>
                </c:pt>
                <c:pt idx="2">
                  <c:v>50901.449000000001</c:v>
                </c:pt>
                <c:pt idx="3">
                  <c:v>19747.269</c:v>
                </c:pt>
                <c:pt idx="4">
                  <c:v>19561.25</c:v>
                </c:pt>
                <c:pt idx="5">
                  <c:v>19126.143</c:v>
                </c:pt>
                <c:pt idx="6">
                  <c:v>18072.075000000001</c:v>
                </c:pt>
                <c:pt idx="7">
                  <c:v>16176.13</c:v>
                </c:pt>
                <c:pt idx="8">
                  <c:v>12049.114</c:v>
                </c:pt>
                <c:pt idx="9">
                  <c:v>11263.682000000001</c:v>
                </c:pt>
                <c:pt idx="10">
                  <c:v>9606.4869999999992</c:v>
                </c:pt>
                <c:pt idx="11">
                  <c:v>9571.2000000000007</c:v>
                </c:pt>
                <c:pt idx="12">
                  <c:v>9544.7790000000005</c:v>
                </c:pt>
                <c:pt idx="13">
                  <c:v>8904.384</c:v>
                </c:pt>
                <c:pt idx="14">
                  <c:v>8715.0490000000009</c:v>
                </c:pt>
                <c:pt idx="15">
                  <c:v>8013.8419999999996</c:v>
                </c:pt>
                <c:pt idx="16">
                  <c:v>6372.3959999999997</c:v>
                </c:pt>
                <c:pt idx="17">
                  <c:v>6317.7510000000002</c:v>
                </c:pt>
                <c:pt idx="18">
                  <c:v>6141.5280000000002</c:v>
                </c:pt>
                <c:pt idx="19">
                  <c:v>5752.4660000000003</c:v>
                </c:pt>
                <c:pt idx="20">
                  <c:v>5695.46</c:v>
                </c:pt>
                <c:pt idx="21">
                  <c:v>5201.9170000000004</c:v>
                </c:pt>
                <c:pt idx="22">
                  <c:v>5042.2240000000002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axId val="362977344"/>
        <c:axId val="362977904"/>
      </c:barChart>
      <c:catAx>
        <c:axId val="362977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 sz="1600"/>
            </a:pPr>
            <a:endParaRPr lang="es-EC"/>
          </a:p>
        </c:txPr>
        <c:crossAx val="362977904"/>
        <c:crosses val="autoZero"/>
        <c:auto val="1"/>
        <c:lblAlgn val="ctr"/>
        <c:lblOffset val="100"/>
        <c:noMultiLvlLbl val="0"/>
      </c:catAx>
      <c:valAx>
        <c:axId val="362977904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extTo"/>
        <c:crossAx val="3629773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F60F68-E45A-435C-81EE-6105E899E406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8E6D4B5B-63CA-4E13-AE18-DCE8CD00CBEF}">
      <dgm:prSet custT="1"/>
      <dgm:spPr/>
      <dgm:t>
        <a:bodyPr/>
        <a:lstStyle/>
        <a:p>
          <a:pPr algn="ctr"/>
          <a:r>
            <a:rPr lang="es-MX" sz="2000" b="1" dirty="0" smtClean="0"/>
            <a:t>ENE - DIC 2017 </a:t>
          </a:r>
        </a:p>
        <a:p>
          <a:pPr algn="ctr"/>
          <a:r>
            <a:rPr lang="es-MX" sz="2000" b="1" dirty="0" smtClean="0"/>
            <a:t>1.864  ecuatorianos salieron a Corea del Sur</a:t>
          </a:r>
          <a:endParaRPr lang="es-MX" sz="2000" b="1" dirty="0"/>
        </a:p>
      </dgm:t>
    </dgm:pt>
    <dgm:pt modelId="{D03039DC-875F-497C-9931-0833FDDD8BB1}" type="parTrans" cxnId="{91EC9618-6EB5-4B37-944E-D7CD9455B90A}">
      <dgm:prSet/>
      <dgm:spPr/>
      <dgm:t>
        <a:bodyPr/>
        <a:lstStyle/>
        <a:p>
          <a:endParaRPr lang="es-MX"/>
        </a:p>
      </dgm:t>
    </dgm:pt>
    <dgm:pt modelId="{CD7C25F6-CD00-453F-9C29-ABCA0FF513C6}" type="sibTrans" cxnId="{91EC9618-6EB5-4B37-944E-D7CD9455B90A}">
      <dgm:prSet/>
      <dgm:spPr/>
      <dgm:t>
        <a:bodyPr/>
        <a:lstStyle/>
        <a:p>
          <a:endParaRPr lang="es-MX"/>
        </a:p>
      </dgm:t>
    </dgm:pt>
    <dgm:pt modelId="{0B7A9D66-1776-4E3E-BDDF-6482CE1D7633}">
      <dgm:prSet custT="1"/>
      <dgm:spPr/>
      <dgm:t>
        <a:bodyPr/>
        <a:lstStyle/>
        <a:p>
          <a:pPr algn="ctr"/>
          <a:r>
            <a:rPr lang="es-MX" sz="2000" b="1" dirty="0" smtClean="0"/>
            <a:t>ENE - DIC 2017</a:t>
          </a:r>
        </a:p>
        <a:p>
          <a:pPr algn="ctr"/>
          <a:r>
            <a:rPr lang="es-MX" sz="2000" b="1" dirty="0" smtClean="0"/>
            <a:t>1.845 surcoreanos llegaron a Ecuador</a:t>
          </a:r>
        </a:p>
        <a:p>
          <a:pPr algn="ctr"/>
          <a:r>
            <a:rPr lang="es-MX" sz="2000" b="1" dirty="0" smtClean="0"/>
            <a:t> </a:t>
          </a:r>
        </a:p>
      </dgm:t>
    </dgm:pt>
    <dgm:pt modelId="{4C10F2F7-8120-4DB0-B875-375E748CFDC7}" type="parTrans" cxnId="{ED2C7C38-ADB0-4D55-B3F3-FB5799E9C4DC}">
      <dgm:prSet/>
      <dgm:spPr/>
      <dgm:t>
        <a:bodyPr/>
        <a:lstStyle/>
        <a:p>
          <a:endParaRPr lang="es-MX"/>
        </a:p>
      </dgm:t>
    </dgm:pt>
    <dgm:pt modelId="{D4F3D5A5-C0DD-4E7D-BC53-9F86039EE471}" type="sibTrans" cxnId="{ED2C7C38-ADB0-4D55-B3F3-FB5799E9C4DC}">
      <dgm:prSet/>
      <dgm:spPr/>
      <dgm:t>
        <a:bodyPr/>
        <a:lstStyle/>
        <a:p>
          <a:endParaRPr lang="es-MX"/>
        </a:p>
      </dgm:t>
    </dgm:pt>
    <dgm:pt modelId="{3FB3196F-B026-4A20-B9A0-38731A612D13}">
      <dgm:prSet custT="1"/>
      <dgm:spPr/>
      <dgm:t>
        <a:bodyPr/>
        <a:lstStyle/>
        <a:p>
          <a:endParaRPr lang="es-MX" sz="1600" dirty="0" smtClean="0">
            <a:solidFill>
              <a:schemeClr val="bg1"/>
            </a:solidFill>
          </a:endParaRPr>
        </a:p>
      </dgm:t>
    </dgm:pt>
    <dgm:pt modelId="{EE80C39C-27C7-4671-9EB6-FF52654E8D6F}" type="parTrans" cxnId="{C60E9B4D-D513-4847-B980-E85F7A2DB9CE}">
      <dgm:prSet/>
      <dgm:spPr/>
      <dgm:t>
        <a:bodyPr/>
        <a:lstStyle/>
        <a:p>
          <a:endParaRPr lang="es-MX"/>
        </a:p>
      </dgm:t>
    </dgm:pt>
    <dgm:pt modelId="{9F89F253-65C7-4FA6-8B23-20A786310870}" type="sibTrans" cxnId="{C60E9B4D-D513-4847-B980-E85F7A2DB9CE}">
      <dgm:prSet/>
      <dgm:spPr/>
      <dgm:t>
        <a:bodyPr/>
        <a:lstStyle/>
        <a:p>
          <a:endParaRPr lang="es-MX"/>
        </a:p>
      </dgm:t>
    </dgm:pt>
    <dgm:pt modelId="{19F408D4-9477-4D87-8BDC-98444CADA78C}">
      <dgm:prSet/>
      <dgm:spPr/>
      <dgm:t>
        <a:bodyPr/>
        <a:lstStyle/>
        <a:p>
          <a:endParaRPr lang="es-MX"/>
        </a:p>
      </dgm:t>
    </dgm:pt>
    <dgm:pt modelId="{313DE843-6707-4C53-B83A-B0EB7F0375B3}" type="parTrans" cxnId="{84C8B841-991C-4BFD-8BF1-40AFB95EF10B}">
      <dgm:prSet/>
      <dgm:spPr/>
      <dgm:t>
        <a:bodyPr/>
        <a:lstStyle/>
        <a:p>
          <a:endParaRPr lang="es-MX"/>
        </a:p>
      </dgm:t>
    </dgm:pt>
    <dgm:pt modelId="{A5FAC2FE-8CCE-42CE-B86F-D2A45472CF5F}" type="sibTrans" cxnId="{84C8B841-991C-4BFD-8BF1-40AFB95EF10B}">
      <dgm:prSet/>
      <dgm:spPr/>
      <dgm:t>
        <a:bodyPr/>
        <a:lstStyle/>
        <a:p>
          <a:endParaRPr lang="es-MX"/>
        </a:p>
      </dgm:t>
    </dgm:pt>
    <dgm:pt modelId="{6D9DE3B0-3F33-46A9-A69B-E08A55EC1B14}">
      <dgm:prSet/>
      <dgm:spPr/>
      <dgm:t>
        <a:bodyPr/>
        <a:lstStyle/>
        <a:p>
          <a:endParaRPr lang="es-MX"/>
        </a:p>
      </dgm:t>
    </dgm:pt>
    <dgm:pt modelId="{E1B37A70-A7CE-40F1-80CB-5A8D1D2DED33}" type="parTrans" cxnId="{D1ACC041-60FA-4C7B-AC7B-41E9C21A65A0}">
      <dgm:prSet/>
      <dgm:spPr/>
      <dgm:t>
        <a:bodyPr/>
        <a:lstStyle/>
        <a:p>
          <a:endParaRPr lang="es-MX"/>
        </a:p>
      </dgm:t>
    </dgm:pt>
    <dgm:pt modelId="{DBF03C97-1D4A-4D16-AB4E-D411EE3387F3}" type="sibTrans" cxnId="{D1ACC041-60FA-4C7B-AC7B-41E9C21A65A0}">
      <dgm:prSet/>
      <dgm:spPr/>
      <dgm:t>
        <a:bodyPr/>
        <a:lstStyle/>
        <a:p>
          <a:endParaRPr lang="es-MX"/>
        </a:p>
      </dgm:t>
    </dgm:pt>
    <dgm:pt modelId="{584A7744-B076-4177-B4D8-5873F595F95D}" type="pres">
      <dgm:prSet presAssocID="{15F60F68-E45A-435C-81EE-6105E899E406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B6111962-8B1D-492D-8342-F4ADB1136958}" type="pres">
      <dgm:prSet presAssocID="{15F60F68-E45A-435C-81EE-6105E899E406}" presName="ribbon" presStyleLbl="node1" presStyleIdx="0" presStyleCnt="1" custLinFactNeighborY="-2218"/>
      <dgm:spPr/>
    </dgm:pt>
    <dgm:pt modelId="{6A8D4FD8-8963-4E9B-A495-F9A35CAAA2B6}" type="pres">
      <dgm:prSet presAssocID="{15F60F68-E45A-435C-81EE-6105E899E406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24CAC00-48DE-48B5-88FA-AAD04DE81135}" type="pres">
      <dgm:prSet presAssocID="{15F60F68-E45A-435C-81EE-6105E899E406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43F82D17-DF96-45B7-92E5-2FEB0DA3C273}" type="presOf" srcId="{8E6D4B5B-63CA-4E13-AE18-DCE8CD00CBEF}" destId="{6A8D4FD8-8963-4E9B-A495-F9A35CAAA2B6}" srcOrd="0" destOrd="0" presId="urn:microsoft.com/office/officeart/2005/8/layout/arrow6"/>
    <dgm:cxn modelId="{79A88E41-74A6-4AE3-AF38-8A5C328B3C9D}" type="presOf" srcId="{0B7A9D66-1776-4E3E-BDDF-6482CE1D7633}" destId="{D24CAC00-48DE-48B5-88FA-AAD04DE81135}" srcOrd="0" destOrd="0" presId="urn:microsoft.com/office/officeart/2005/8/layout/arrow6"/>
    <dgm:cxn modelId="{FE321BD7-7146-425D-9C8B-A9C8A902B088}" type="presOf" srcId="{15F60F68-E45A-435C-81EE-6105E899E406}" destId="{584A7744-B076-4177-B4D8-5873F595F95D}" srcOrd="0" destOrd="0" presId="urn:microsoft.com/office/officeart/2005/8/layout/arrow6"/>
    <dgm:cxn modelId="{91EC9618-6EB5-4B37-944E-D7CD9455B90A}" srcId="{15F60F68-E45A-435C-81EE-6105E899E406}" destId="{8E6D4B5B-63CA-4E13-AE18-DCE8CD00CBEF}" srcOrd="0" destOrd="0" parTransId="{D03039DC-875F-497C-9931-0833FDDD8BB1}" sibTransId="{CD7C25F6-CD00-453F-9C29-ABCA0FF513C6}"/>
    <dgm:cxn modelId="{D1ACC041-60FA-4C7B-AC7B-41E9C21A65A0}" srcId="{15F60F68-E45A-435C-81EE-6105E899E406}" destId="{6D9DE3B0-3F33-46A9-A69B-E08A55EC1B14}" srcOrd="4" destOrd="0" parTransId="{E1B37A70-A7CE-40F1-80CB-5A8D1D2DED33}" sibTransId="{DBF03C97-1D4A-4D16-AB4E-D411EE3387F3}"/>
    <dgm:cxn modelId="{C60E9B4D-D513-4847-B980-E85F7A2DB9CE}" srcId="{15F60F68-E45A-435C-81EE-6105E899E406}" destId="{3FB3196F-B026-4A20-B9A0-38731A612D13}" srcOrd="2" destOrd="0" parTransId="{EE80C39C-27C7-4671-9EB6-FF52654E8D6F}" sibTransId="{9F89F253-65C7-4FA6-8B23-20A786310870}"/>
    <dgm:cxn modelId="{ED2C7C38-ADB0-4D55-B3F3-FB5799E9C4DC}" srcId="{15F60F68-E45A-435C-81EE-6105E899E406}" destId="{0B7A9D66-1776-4E3E-BDDF-6482CE1D7633}" srcOrd="1" destOrd="0" parTransId="{4C10F2F7-8120-4DB0-B875-375E748CFDC7}" sibTransId="{D4F3D5A5-C0DD-4E7D-BC53-9F86039EE471}"/>
    <dgm:cxn modelId="{84C8B841-991C-4BFD-8BF1-40AFB95EF10B}" srcId="{15F60F68-E45A-435C-81EE-6105E899E406}" destId="{19F408D4-9477-4D87-8BDC-98444CADA78C}" srcOrd="3" destOrd="0" parTransId="{313DE843-6707-4C53-B83A-B0EB7F0375B3}" sibTransId="{A5FAC2FE-8CCE-42CE-B86F-D2A45472CF5F}"/>
    <dgm:cxn modelId="{AE29561C-E9CD-4AC1-9B55-62538107F8EA}" type="presParOf" srcId="{584A7744-B076-4177-B4D8-5873F595F95D}" destId="{B6111962-8B1D-492D-8342-F4ADB1136958}" srcOrd="0" destOrd="0" presId="urn:microsoft.com/office/officeart/2005/8/layout/arrow6"/>
    <dgm:cxn modelId="{13DB0DC5-925E-4D80-B737-294679B2E3BF}" type="presParOf" srcId="{584A7744-B076-4177-B4D8-5873F595F95D}" destId="{6A8D4FD8-8963-4E9B-A495-F9A35CAAA2B6}" srcOrd="1" destOrd="0" presId="urn:microsoft.com/office/officeart/2005/8/layout/arrow6"/>
    <dgm:cxn modelId="{00760900-CCBD-44BF-A472-E94CB0317772}" type="presParOf" srcId="{584A7744-B076-4177-B4D8-5873F595F95D}" destId="{D24CAC00-48DE-48B5-88FA-AAD04DE81135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E8EEBA-A7A8-46F0-96BA-40453973CB0A}" type="doc">
      <dgm:prSet loTypeId="urn:microsoft.com/office/officeart/2005/8/layout/hierarchy4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EC"/>
        </a:p>
      </dgm:t>
    </dgm:pt>
    <dgm:pt modelId="{5D445F27-6DD3-447C-929A-DAF694225F16}">
      <dgm:prSet phldrT="[Texto]"/>
      <dgm:spPr/>
      <dgm:t>
        <a:bodyPr/>
        <a:lstStyle/>
        <a:p>
          <a:r>
            <a:rPr lang="es-MX" b="1" dirty="0" smtClean="0"/>
            <a:t>I. Programa de capacitación para mejorar el diseño de políticas concernientes a la economía digital en la industria</a:t>
          </a:r>
          <a:endParaRPr lang="es-EC" b="1" dirty="0"/>
        </a:p>
      </dgm:t>
    </dgm:pt>
    <dgm:pt modelId="{3B4CECD7-94F7-47EC-AB76-E644018DEB3A}" type="parTrans" cxnId="{6B1BA604-6DE2-4344-9C77-1DE5B92CA644}">
      <dgm:prSet/>
      <dgm:spPr/>
      <dgm:t>
        <a:bodyPr/>
        <a:lstStyle/>
        <a:p>
          <a:endParaRPr lang="es-EC"/>
        </a:p>
      </dgm:t>
    </dgm:pt>
    <dgm:pt modelId="{BDE9FDE7-9200-4E49-9615-57B1036B2C28}" type="sibTrans" cxnId="{6B1BA604-6DE2-4344-9C77-1DE5B92CA644}">
      <dgm:prSet/>
      <dgm:spPr/>
      <dgm:t>
        <a:bodyPr/>
        <a:lstStyle/>
        <a:p>
          <a:endParaRPr lang="es-EC"/>
        </a:p>
      </dgm:t>
    </dgm:pt>
    <dgm:pt modelId="{F37DE028-3CCD-4C3D-A350-082C9EDB563B}">
      <dgm:prSet phldrT="[Texto]" custT="1"/>
      <dgm:spPr/>
      <dgm:t>
        <a:bodyPr/>
        <a:lstStyle/>
        <a:p>
          <a:r>
            <a:rPr lang="es-MX" sz="2200" b="1" dirty="0" smtClean="0"/>
            <a:t>Objetivo: </a:t>
          </a:r>
          <a:r>
            <a:rPr lang="es-MX" sz="2200" b="0" dirty="0" smtClean="0"/>
            <a:t>I</a:t>
          </a:r>
          <a:r>
            <a:rPr lang="es-MX" sz="2200" dirty="0" smtClean="0"/>
            <a:t>ncrementar la capacitación en el diseño de políticas, acorde a las nuevas tendencias y casos exitosos de la incorporación de software (</a:t>
          </a:r>
          <a:r>
            <a:rPr lang="es-MX" sz="2200" dirty="0" err="1" smtClean="0"/>
            <a:t>TICs</a:t>
          </a:r>
          <a:r>
            <a:rPr lang="es-MX" sz="2200" dirty="0" smtClean="0"/>
            <a:t>) en la industria para la optimización de los procesos productivos</a:t>
          </a:r>
          <a:endParaRPr lang="es-EC" sz="2200" dirty="0"/>
        </a:p>
      </dgm:t>
    </dgm:pt>
    <dgm:pt modelId="{CFEB7548-8FDE-4CA9-8254-C8A08467966C}" type="parTrans" cxnId="{24936AF3-9625-4183-BC08-5BD3542E933D}">
      <dgm:prSet/>
      <dgm:spPr/>
      <dgm:t>
        <a:bodyPr/>
        <a:lstStyle/>
        <a:p>
          <a:endParaRPr lang="es-EC"/>
        </a:p>
      </dgm:t>
    </dgm:pt>
    <dgm:pt modelId="{1D82C673-8934-4729-A9BA-D578750A1829}" type="sibTrans" cxnId="{24936AF3-9625-4183-BC08-5BD3542E933D}">
      <dgm:prSet/>
      <dgm:spPr/>
      <dgm:t>
        <a:bodyPr/>
        <a:lstStyle/>
        <a:p>
          <a:endParaRPr lang="es-EC"/>
        </a:p>
      </dgm:t>
    </dgm:pt>
    <dgm:pt modelId="{0D1406BB-D2F6-4AC0-8A68-A3C3F6DC095E}">
      <dgm:prSet phldrT="[Texto]"/>
      <dgm:spPr/>
      <dgm:t>
        <a:bodyPr/>
        <a:lstStyle/>
        <a:p>
          <a:r>
            <a:rPr lang="es-MX" dirty="0" smtClean="0"/>
            <a:t>Mecanismos y estrategias para la implementación y operación del Programa de Desarrollo de Proveedores.</a:t>
          </a:r>
          <a:endParaRPr lang="es-EC" dirty="0"/>
        </a:p>
      </dgm:t>
    </dgm:pt>
    <dgm:pt modelId="{0C1F5BB3-67F5-4425-850E-C779714A8E2E}" type="parTrans" cxnId="{2A23E409-8924-475D-9DF1-A96E5ECBBB90}">
      <dgm:prSet/>
      <dgm:spPr/>
      <dgm:t>
        <a:bodyPr/>
        <a:lstStyle/>
        <a:p>
          <a:endParaRPr lang="es-EC"/>
        </a:p>
      </dgm:t>
    </dgm:pt>
    <dgm:pt modelId="{5821C392-8FC5-4706-89C7-CB6E8238E379}" type="sibTrans" cxnId="{2A23E409-8924-475D-9DF1-A96E5ECBBB90}">
      <dgm:prSet/>
      <dgm:spPr/>
      <dgm:t>
        <a:bodyPr/>
        <a:lstStyle/>
        <a:p>
          <a:endParaRPr lang="es-EC"/>
        </a:p>
      </dgm:t>
    </dgm:pt>
    <dgm:pt modelId="{A002EE32-91CE-44C6-A4D6-2AF029CC5614}">
      <dgm:prSet phldrT="[Texto]"/>
      <dgm:spPr/>
      <dgm:t>
        <a:bodyPr/>
        <a:lstStyle/>
        <a:p>
          <a:r>
            <a:rPr lang="es-MX" dirty="0" smtClean="0"/>
            <a:t>Políticas públicas para que el sector industrial se comprometa con la adopción de tecnologías (</a:t>
          </a:r>
          <a:r>
            <a:rPr lang="es-MX" dirty="0" err="1" smtClean="0"/>
            <a:t>TICs</a:t>
          </a:r>
          <a:r>
            <a:rPr lang="es-MX" dirty="0" smtClean="0"/>
            <a:t>).</a:t>
          </a:r>
          <a:endParaRPr lang="es-EC" dirty="0"/>
        </a:p>
      </dgm:t>
    </dgm:pt>
    <dgm:pt modelId="{D302978D-7DCB-4791-87C5-DC6598411A55}" type="parTrans" cxnId="{01784A47-8910-40CF-BD6C-2A20B34222F1}">
      <dgm:prSet/>
      <dgm:spPr/>
      <dgm:t>
        <a:bodyPr/>
        <a:lstStyle/>
        <a:p>
          <a:endParaRPr lang="es-EC"/>
        </a:p>
      </dgm:t>
    </dgm:pt>
    <dgm:pt modelId="{A9A86317-02D2-46E0-98A1-A899026F57E5}" type="sibTrans" cxnId="{01784A47-8910-40CF-BD6C-2A20B34222F1}">
      <dgm:prSet/>
      <dgm:spPr/>
      <dgm:t>
        <a:bodyPr/>
        <a:lstStyle/>
        <a:p>
          <a:endParaRPr lang="es-EC"/>
        </a:p>
      </dgm:t>
    </dgm:pt>
    <dgm:pt modelId="{D9B50D17-40E5-4A0B-A0B0-DDD8580AF904}">
      <dgm:prSet phldrT="[Texto]"/>
      <dgm:spPr/>
      <dgm:t>
        <a:bodyPr/>
        <a:lstStyle/>
        <a:p>
          <a:r>
            <a:rPr lang="es-MX" dirty="0" smtClean="0"/>
            <a:t>Mecanismos y estrategias para la implementación y operación de programas de transformación digital. </a:t>
          </a:r>
          <a:endParaRPr lang="es-EC" dirty="0"/>
        </a:p>
      </dgm:t>
    </dgm:pt>
    <dgm:pt modelId="{642F9384-831B-4787-930B-E14C5B55ECFC}" type="parTrans" cxnId="{66CA7BEE-88AB-4160-AAD6-F5C2FFB407BF}">
      <dgm:prSet/>
      <dgm:spPr/>
      <dgm:t>
        <a:bodyPr/>
        <a:lstStyle/>
        <a:p>
          <a:endParaRPr lang="es-EC"/>
        </a:p>
      </dgm:t>
    </dgm:pt>
    <dgm:pt modelId="{061856D6-E31B-4588-8841-A7102D176034}" type="sibTrans" cxnId="{66CA7BEE-88AB-4160-AAD6-F5C2FFB407BF}">
      <dgm:prSet/>
      <dgm:spPr/>
      <dgm:t>
        <a:bodyPr/>
        <a:lstStyle/>
        <a:p>
          <a:endParaRPr lang="es-EC"/>
        </a:p>
      </dgm:t>
    </dgm:pt>
    <dgm:pt modelId="{AC52730C-DA4E-4639-959D-A0FE0EE00FAE}">
      <dgm:prSet phldrT="[Texto]" custT="1"/>
      <dgm:spPr/>
      <dgm:t>
        <a:bodyPr/>
        <a:lstStyle/>
        <a:p>
          <a:r>
            <a:rPr lang="es-MX" sz="2000" dirty="0" smtClean="0"/>
            <a:t>Principales tópicos a considerar</a:t>
          </a:r>
          <a:endParaRPr lang="es-EC" sz="2000" dirty="0"/>
        </a:p>
      </dgm:t>
    </dgm:pt>
    <dgm:pt modelId="{7624E92C-147D-4832-A824-AD40217B7669}" type="parTrans" cxnId="{A4A5E1E0-82A0-4212-9979-E7E856FE2285}">
      <dgm:prSet/>
      <dgm:spPr/>
      <dgm:t>
        <a:bodyPr/>
        <a:lstStyle/>
        <a:p>
          <a:endParaRPr lang="es-EC"/>
        </a:p>
      </dgm:t>
    </dgm:pt>
    <dgm:pt modelId="{28B5F0EE-C38E-48C1-99C3-9E5B7E658791}" type="sibTrans" cxnId="{A4A5E1E0-82A0-4212-9979-E7E856FE2285}">
      <dgm:prSet/>
      <dgm:spPr/>
      <dgm:t>
        <a:bodyPr/>
        <a:lstStyle/>
        <a:p>
          <a:endParaRPr lang="es-EC"/>
        </a:p>
      </dgm:t>
    </dgm:pt>
    <dgm:pt modelId="{F9B6C0FB-62D9-4C75-8384-A5F5F0780A1C}" type="pres">
      <dgm:prSet presAssocID="{C9E8EEBA-A7A8-46F0-96BA-40453973CB0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C0BD57B8-8AC0-40B5-ABF2-265DE8365770}" type="pres">
      <dgm:prSet presAssocID="{5D445F27-6DD3-447C-929A-DAF694225F16}" presName="vertOne" presStyleCnt="0"/>
      <dgm:spPr/>
    </dgm:pt>
    <dgm:pt modelId="{F8267406-5061-4EF4-BED7-ED90BE5C6C81}" type="pres">
      <dgm:prSet presAssocID="{5D445F27-6DD3-447C-929A-DAF694225F1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C"/>
        </a:p>
      </dgm:t>
    </dgm:pt>
    <dgm:pt modelId="{44F278E5-687B-4883-AEFC-F3CC1912F7C7}" type="pres">
      <dgm:prSet presAssocID="{5D445F27-6DD3-447C-929A-DAF694225F16}" presName="parTransOne" presStyleCnt="0"/>
      <dgm:spPr/>
    </dgm:pt>
    <dgm:pt modelId="{FDCF9AFE-D5CE-4191-9D37-F4C5A573BC70}" type="pres">
      <dgm:prSet presAssocID="{5D445F27-6DD3-447C-929A-DAF694225F16}" presName="horzOne" presStyleCnt="0"/>
      <dgm:spPr/>
    </dgm:pt>
    <dgm:pt modelId="{467DF99C-5BE9-438C-BAC6-CDB3D7372AA1}" type="pres">
      <dgm:prSet presAssocID="{F37DE028-3CCD-4C3D-A350-082C9EDB563B}" presName="vertTwo" presStyleCnt="0"/>
      <dgm:spPr/>
    </dgm:pt>
    <dgm:pt modelId="{8519C551-7CD9-47A5-BFA2-48822951B4BE}" type="pres">
      <dgm:prSet presAssocID="{F37DE028-3CCD-4C3D-A350-082C9EDB563B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s-EC"/>
        </a:p>
      </dgm:t>
    </dgm:pt>
    <dgm:pt modelId="{B26959CD-553B-4914-8845-34E9ED6DC953}" type="pres">
      <dgm:prSet presAssocID="{F37DE028-3CCD-4C3D-A350-082C9EDB563B}" presName="parTransTwo" presStyleCnt="0"/>
      <dgm:spPr/>
    </dgm:pt>
    <dgm:pt modelId="{190EF711-61B1-483D-8BB4-71A74B066AB3}" type="pres">
      <dgm:prSet presAssocID="{F37DE028-3CCD-4C3D-A350-082C9EDB563B}" presName="horzTwo" presStyleCnt="0"/>
      <dgm:spPr/>
    </dgm:pt>
    <dgm:pt modelId="{BF3AC62C-184C-4CAA-80CA-916DB8F26576}" type="pres">
      <dgm:prSet presAssocID="{AC52730C-DA4E-4639-959D-A0FE0EE00FAE}" presName="vertThree" presStyleCnt="0"/>
      <dgm:spPr/>
    </dgm:pt>
    <dgm:pt modelId="{0804A85E-6D36-4318-86E1-3C321FDCD479}" type="pres">
      <dgm:prSet presAssocID="{AC52730C-DA4E-4639-959D-A0FE0EE00FAE}" presName="txThree" presStyleLbl="node3" presStyleIdx="0" presStyleCnt="1" custScaleY="3967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00A8ABBF-9DC9-4081-849A-F36CC9A85222}" type="pres">
      <dgm:prSet presAssocID="{AC52730C-DA4E-4639-959D-A0FE0EE00FAE}" presName="parTransThree" presStyleCnt="0"/>
      <dgm:spPr/>
    </dgm:pt>
    <dgm:pt modelId="{673D8F64-B27E-43F8-A2CE-EE274FBD002B}" type="pres">
      <dgm:prSet presAssocID="{AC52730C-DA4E-4639-959D-A0FE0EE00FAE}" presName="horzThree" presStyleCnt="0"/>
      <dgm:spPr/>
    </dgm:pt>
    <dgm:pt modelId="{9DC422DF-C3A7-4A94-9F91-F90E264840EE}" type="pres">
      <dgm:prSet presAssocID="{0D1406BB-D2F6-4AC0-8A68-A3C3F6DC095E}" presName="vertFour" presStyleCnt="0">
        <dgm:presLayoutVars>
          <dgm:chPref val="3"/>
        </dgm:presLayoutVars>
      </dgm:prSet>
      <dgm:spPr/>
    </dgm:pt>
    <dgm:pt modelId="{617D846B-D2F1-4EB7-8CF0-D5D6E26FF790}" type="pres">
      <dgm:prSet presAssocID="{0D1406BB-D2F6-4AC0-8A68-A3C3F6DC095E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6BADF4E4-FB16-459A-A2D1-5BBF071A4AA9}" type="pres">
      <dgm:prSet presAssocID="{0D1406BB-D2F6-4AC0-8A68-A3C3F6DC095E}" presName="horzFour" presStyleCnt="0"/>
      <dgm:spPr/>
    </dgm:pt>
    <dgm:pt modelId="{BB4863A8-F351-423B-A273-1B87394F803A}" type="pres">
      <dgm:prSet presAssocID="{5821C392-8FC5-4706-89C7-CB6E8238E379}" presName="sibSpaceFour" presStyleCnt="0"/>
      <dgm:spPr/>
    </dgm:pt>
    <dgm:pt modelId="{C3424DBC-1E2A-4C35-9970-C7E5834A59EB}" type="pres">
      <dgm:prSet presAssocID="{A002EE32-91CE-44C6-A4D6-2AF029CC5614}" presName="vertFour" presStyleCnt="0">
        <dgm:presLayoutVars>
          <dgm:chPref val="3"/>
        </dgm:presLayoutVars>
      </dgm:prSet>
      <dgm:spPr/>
    </dgm:pt>
    <dgm:pt modelId="{DE82728A-930A-4608-86A3-6EBA3C9F4773}" type="pres">
      <dgm:prSet presAssocID="{A002EE32-91CE-44C6-A4D6-2AF029CC5614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286B87EC-1F99-427B-B4D5-EF7142575751}" type="pres">
      <dgm:prSet presAssocID="{A002EE32-91CE-44C6-A4D6-2AF029CC5614}" presName="horzFour" presStyleCnt="0"/>
      <dgm:spPr/>
    </dgm:pt>
    <dgm:pt modelId="{75BFE422-B307-49A9-8DB2-9D5349E2740A}" type="pres">
      <dgm:prSet presAssocID="{A9A86317-02D2-46E0-98A1-A899026F57E5}" presName="sibSpaceFour" presStyleCnt="0"/>
      <dgm:spPr/>
    </dgm:pt>
    <dgm:pt modelId="{85E2482D-6B03-43D7-B261-F2347580F066}" type="pres">
      <dgm:prSet presAssocID="{D9B50D17-40E5-4A0B-A0B0-DDD8580AF904}" presName="vertFour" presStyleCnt="0">
        <dgm:presLayoutVars>
          <dgm:chPref val="3"/>
        </dgm:presLayoutVars>
      </dgm:prSet>
      <dgm:spPr/>
    </dgm:pt>
    <dgm:pt modelId="{402BA30A-3543-478F-B479-F6F209EDC720}" type="pres">
      <dgm:prSet presAssocID="{D9B50D17-40E5-4A0B-A0B0-DDD8580AF904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1561FA09-4B36-480A-9080-994C5DE389A8}" type="pres">
      <dgm:prSet presAssocID="{D9B50D17-40E5-4A0B-A0B0-DDD8580AF904}" presName="horzFour" presStyleCnt="0"/>
      <dgm:spPr/>
    </dgm:pt>
  </dgm:ptLst>
  <dgm:cxnLst>
    <dgm:cxn modelId="{2A23E409-8924-475D-9DF1-A96E5ECBBB90}" srcId="{AC52730C-DA4E-4639-959D-A0FE0EE00FAE}" destId="{0D1406BB-D2F6-4AC0-8A68-A3C3F6DC095E}" srcOrd="0" destOrd="0" parTransId="{0C1F5BB3-67F5-4425-850E-C779714A8E2E}" sibTransId="{5821C392-8FC5-4706-89C7-CB6E8238E379}"/>
    <dgm:cxn modelId="{01784A47-8910-40CF-BD6C-2A20B34222F1}" srcId="{AC52730C-DA4E-4639-959D-A0FE0EE00FAE}" destId="{A002EE32-91CE-44C6-A4D6-2AF029CC5614}" srcOrd="1" destOrd="0" parTransId="{D302978D-7DCB-4791-87C5-DC6598411A55}" sibTransId="{A9A86317-02D2-46E0-98A1-A899026F57E5}"/>
    <dgm:cxn modelId="{E4D584D6-DA69-4A73-AD77-B0D495CD04A2}" type="presOf" srcId="{AC52730C-DA4E-4639-959D-A0FE0EE00FAE}" destId="{0804A85E-6D36-4318-86E1-3C321FDCD479}" srcOrd="0" destOrd="0" presId="urn:microsoft.com/office/officeart/2005/8/layout/hierarchy4"/>
    <dgm:cxn modelId="{42D5348F-BE60-49F2-8520-369A846E6139}" type="presOf" srcId="{A002EE32-91CE-44C6-A4D6-2AF029CC5614}" destId="{DE82728A-930A-4608-86A3-6EBA3C9F4773}" srcOrd="0" destOrd="0" presId="urn:microsoft.com/office/officeart/2005/8/layout/hierarchy4"/>
    <dgm:cxn modelId="{922ED83D-3B42-4431-A72A-81CEEA8308C1}" type="presOf" srcId="{F37DE028-3CCD-4C3D-A350-082C9EDB563B}" destId="{8519C551-7CD9-47A5-BFA2-48822951B4BE}" srcOrd="0" destOrd="0" presId="urn:microsoft.com/office/officeart/2005/8/layout/hierarchy4"/>
    <dgm:cxn modelId="{A4A5E1E0-82A0-4212-9979-E7E856FE2285}" srcId="{F37DE028-3CCD-4C3D-A350-082C9EDB563B}" destId="{AC52730C-DA4E-4639-959D-A0FE0EE00FAE}" srcOrd="0" destOrd="0" parTransId="{7624E92C-147D-4832-A824-AD40217B7669}" sibTransId="{28B5F0EE-C38E-48C1-99C3-9E5B7E658791}"/>
    <dgm:cxn modelId="{66CA7BEE-88AB-4160-AAD6-F5C2FFB407BF}" srcId="{AC52730C-DA4E-4639-959D-A0FE0EE00FAE}" destId="{D9B50D17-40E5-4A0B-A0B0-DDD8580AF904}" srcOrd="2" destOrd="0" parTransId="{642F9384-831B-4787-930B-E14C5B55ECFC}" sibTransId="{061856D6-E31B-4588-8841-A7102D176034}"/>
    <dgm:cxn modelId="{24936AF3-9625-4183-BC08-5BD3542E933D}" srcId="{5D445F27-6DD3-447C-929A-DAF694225F16}" destId="{F37DE028-3CCD-4C3D-A350-082C9EDB563B}" srcOrd="0" destOrd="0" parTransId="{CFEB7548-8FDE-4CA9-8254-C8A08467966C}" sibTransId="{1D82C673-8934-4729-A9BA-D578750A1829}"/>
    <dgm:cxn modelId="{34DF2844-536E-43A6-8A46-BAE377600581}" type="presOf" srcId="{5D445F27-6DD3-447C-929A-DAF694225F16}" destId="{F8267406-5061-4EF4-BED7-ED90BE5C6C81}" srcOrd="0" destOrd="0" presId="urn:microsoft.com/office/officeart/2005/8/layout/hierarchy4"/>
    <dgm:cxn modelId="{AA0F39A4-CAC8-48D3-837B-C1D68464BCB9}" type="presOf" srcId="{C9E8EEBA-A7A8-46F0-96BA-40453973CB0A}" destId="{F9B6C0FB-62D9-4C75-8384-A5F5F0780A1C}" srcOrd="0" destOrd="0" presId="urn:microsoft.com/office/officeart/2005/8/layout/hierarchy4"/>
    <dgm:cxn modelId="{3BA0D529-F8A6-4522-86E8-5ED97CBD3008}" type="presOf" srcId="{0D1406BB-D2F6-4AC0-8A68-A3C3F6DC095E}" destId="{617D846B-D2F1-4EB7-8CF0-D5D6E26FF790}" srcOrd="0" destOrd="0" presId="urn:microsoft.com/office/officeart/2005/8/layout/hierarchy4"/>
    <dgm:cxn modelId="{E8A11BBD-9EC7-4386-A18B-9E9881858AB9}" type="presOf" srcId="{D9B50D17-40E5-4A0B-A0B0-DDD8580AF904}" destId="{402BA30A-3543-478F-B479-F6F209EDC720}" srcOrd="0" destOrd="0" presId="urn:microsoft.com/office/officeart/2005/8/layout/hierarchy4"/>
    <dgm:cxn modelId="{6B1BA604-6DE2-4344-9C77-1DE5B92CA644}" srcId="{C9E8EEBA-A7A8-46F0-96BA-40453973CB0A}" destId="{5D445F27-6DD3-447C-929A-DAF694225F16}" srcOrd="0" destOrd="0" parTransId="{3B4CECD7-94F7-47EC-AB76-E644018DEB3A}" sibTransId="{BDE9FDE7-9200-4E49-9615-57B1036B2C28}"/>
    <dgm:cxn modelId="{26CD1E46-E928-4E2B-9F82-FFC140B8F3AB}" type="presParOf" srcId="{F9B6C0FB-62D9-4C75-8384-A5F5F0780A1C}" destId="{C0BD57B8-8AC0-40B5-ABF2-265DE8365770}" srcOrd="0" destOrd="0" presId="urn:microsoft.com/office/officeart/2005/8/layout/hierarchy4"/>
    <dgm:cxn modelId="{7BAE3DF9-BBF7-480E-B35B-0298ADBC6CA7}" type="presParOf" srcId="{C0BD57B8-8AC0-40B5-ABF2-265DE8365770}" destId="{F8267406-5061-4EF4-BED7-ED90BE5C6C81}" srcOrd="0" destOrd="0" presId="urn:microsoft.com/office/officeart/2005/8/layout/hierarchy4"/>
    <dgm:cxn modelId="{ACDA0726-2437-4FCD-AEBE-9FCAD5D9D0C9}" type="presParOf" srcId="{C0BD57B8-8AC0-40B5-ABF2-265DE8365770}" destId="{44F278E5-687B-4883-AEFC-F3CC1912F7C7}" srcOrd="1" destOrd="0" presId="urn:microsoft.com/office/officeart/2005/8/layout/hierarchy4"/>
    <dgm:cxn modelId="{23AF324D-1646-4951-931B-7A0EBB4825AD}" type="presParOf" srcId="{C0BD57B8-8AC0-40B5-ABF2-265DE8365770}" destId="{FDCF9AFE-D5CE-4191-9D37-F4C5A573BC70}" srcOrd="2" destOrd="0" presId="urn:microsoft.com/office/officeart/2005/8/layout/hierarchy4"/>
    <dgm:cxn modelId="{A78BB6E1-F733-4203-914B-24CC21FF5670}" type="presParOf" srcId="{FDCF9AFE-D5CE-4191-9D37-F4C5A573BC70}" destId="{467DF99C-5BE9-438C-BAC6-CDB3D7372AA1}" srcOrd="0" destOrd="0" presId="urn:microsoft.com/office/officeart/2005/8/layout/hierarchy4"/>
    <dgm:cxn modelId="{23E20B7A-6405-438B-B9E9-D2548B2E527B}" type="presParOf" srcId="{467DF99C-5BE9-438C-BAC6-CDB3D7372AA1}" destId="{8519C551-7CD9-47A5-BFA2-48822951B4BE}" srcOrd="0" destOrd="0" presId="urn:microsoft.com/office/officeart/2005/8/layout/hierarchy4"/>
    <dgm:cxn modelId="{010B4756-A564-4843-8DCD-D3E7B1B442B1}" type="presParOf" srcId="{467DF99C-5BE9-438C-BAC6-CDB3D7372AA1}" destId="{B26959CD-553B-4914-8845-34E9ED6DC953}" srcOrd="1" destOrd="0" presId="urn:microsoft.com/office/officeart/2005/8/layout/hierarchy4"/>
    <dgm:cxn modelId="{ED53D5BC-D661-4561-8FE2-D069319ED2FB}" type="presParOf" srcId="{467DF99C-5BE9-438C-BAC6-CDB3D7372AA1}" destId="{190EF711-61B1-483D-8BB4-71A74B066AB3}" srcOrd="2" destOrd="0" presId="urn:microsoft.com/office/officeart/2005/8/layout/hierarchy4"/>
    <dgm:cxn modelId="{7CFBDE64-3264-45C6-81E9-801FF0790286}" type="presParOf" srcId="{190EF711-61B1-483D-8BB4-71A74B066AB3}" destId="{BF3AC62C-184C-4CAA-80CA-916DB8F26576}" srcOrd="0" destOrd="0" presId="urn:microsoft.com/office/officeart/2005/8/layout/hierarchy4"/>
    <dgm:cxn modelId="{5DBF67F2-636A-458E-8D2C-B3F487614798}" type="presParOf" srcId="{BF3AC62C-184C-4CAA-80CA-916DB8F26576}" destId="{0804A85E-6D36-4318-86E1-3C321FDCD479}" srcOrd="0" destOrd="0" presId="urn:microsoft.com/office/officeart/2005/8/layout/hierarchy4"/>
    <dgm:cxn modelId="{0365A9DA-6F5C-4419-AB4C-0300216D6000}" type="presParOf" srcId="{BF3AC62C-184C-4CAA-80CA-916DB8F26576}" destId="{00A8ABBF-9DC9-4081-849A-F36CC9A85222}" srcOrd="1" destOrd="0" presId="urn:microsoft.com/office/officeart/2005/8/layout/hierarchy4"/>
    <dgm:cxn modelId="{B4EA021E-658C-4830-BF2D-89C7827290FA}" type="presParOf" srcId="{BF3AC62C-184C-4CAA-80CA-916DB8F26576}" destId="{673D8F64-B27E-43F8-A2CE-EE274FBD002B}" srcOrd="2" destOrd="0" presId="urn:microsoft.com/office/officeart/2005/8/layout/hierarchy4"/>
    <dgm:cxn modelId="{C9C067DB-DE04-4900-A656-2A44603E79B6}" type="presParOf" srcId="{673D8F64-B27E-43F8-A2CE-EE274FBD002B}" destId="{9DC422DF-C3A7-4A94-9F91-F90E264840EE}" srcOrd="0" destOrd="0" presId="urn:microsoft.com/office/officeart/2005/8/layout/hierarchy4"/>
    <dgm:cxn modelId="{759F7644-057F-4F12-9808-33C12A9EF043}" type="presParOf" srcId="{9DC422DF-C3A7-4A94-9F91-F90E264840EE}" destId="{617D846B-D2F1-4EB7-8CF0-D5D6E26FF790}" srcOrd="0" destOrd="0" presId="urn:microsoft.com/office/officeart/2005/8/layout/hierarchy4"/>
    <dgm:cxn modelId="{1B75C88C-8285-4139-9AB1-B734347E81B7}" type="presParOf" srcId="{9DC422DF-C3A7-4A94-9F91-F90E264840EE}" destId="{6BADF4E4-FB16-459A-A2D1-5BBF071A4AA9}" srcOrd="1" destOrd="0" presId="urn:microsoft.com/office/officeart/2005/8/layout/hierarchy4"/>
    <dgm:cxn modelId="{11A68F0E-8F50-44B8-89E7-BFDF3457D79C}" type="presParOf" srcId="{673D8F64-B27E-43F8-A2CE-EE274FBD002B}" destId="{BB4863A8-F351-423B-A273-1B87394F803A}" srcOrd="1" destOrd="0" presId="urn:microsoft.com/office/officeart/2005/8/layout/hierarchy4"/>
    <dgm:cxn modelId="{784A91B9-25E4-4B90-8674-B7FD3B618319}" type="presParOf" srcId="{673D8F64-B27E-43F8-A2CE-EE274FBD002B}" destId="{C3424DBC-1E2A-4C35-9970-C7E5834A59EB}" srcOrd="2" destOrd="0" presId="urn:microsoft.com/office/officeart/2005/8/layout/hierarchy4"/>
    <dgm:cxn modelId="{3A67F520-3341-4E04-8C51-55FA25CACECE}" type="presParOf" srcId="{C3424DBC-1E2A-4C35-9970-C7E5834A59EB}" destId="{DE82728A-930A-4608-86A3-6EBA3C9F4773}" srcOrd="0" destOrd="0" presId="urn:microsoft.com/office/officeart/2005/8/layout/hierarchy4"/>
    <dgm:cxn modelId="{52BB179D-ABC0-45AB-B852-54375ED9BAAE}" type="presParOf" srcId="{C3424DBC-1E2A-4C35-9970-C7E5834A59EB}" destId="{286B87EC-1F99-427B-B4D5-EF7142575751}" srcOrd="1" destOrd="0" presId="urn:microsoft.com/office/officeart/2005/8/layout/hierarchy4"/>
    <dgm:cxn modelId="{70863C1C-0592-4786-8C1A-AC55DEAECF09}" type="presParOf" srcId="{673D8F64-B27E-43F8-A2CE-EE274FBD002B}" destId="{75BFE422-B307-49A9-8DB2-9D5349E2740A}" srcOrd="3" destOrd="0" presId="urn:microsoft.com/office/officeart/2005/8/layout/hierarchy4"/>
    <dgm:cxn modelId="{AFF41D6A-CE3E-42B6-84B1-37B1583F8F15}" type="presParOf" srcId="{673D8F64-B27E-43F8-A2CE-EE274FBD002B}" destId="{85E2482D-6B03-43D7-B261-F2347580F066}" srcOrd="4" destOrd="0" presId="urn:microsoft.com/office/officeart/2005/8/layout/hierarchy4"/>
    <dgm:cxn modelId="{96B23B4C-9413-4D24-9957-91116C902A93}" type="presParOf" srcId="{85E2482D-6B03-43D7-B261-F2347580F066}" destId="{402BA30A-3543-478F-B479-F6F209EDC720}" srcOrd="0" destOrd="0" presId="urn:microsoft.com/office/officeart/2005/8/layout/hierarchy4"/>
    <dgm:cxn modelId="{0B6067D0-D4BA-4F0C-974E-6DFBA80FB5C3}" type="presParOf" srcId="{85E2482D-6B03-43D7-B261-F2347580F066}" destId="{1561FA09-4B36-480A-9080-994C5DE389A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E8EEBA-A7A8-46F0-96BA-40453973CB0A}" type="doc">
      <dgm:prSet loTypeId="urn:microsoft.com/office/officeart/2005/8/layout/hierarchy4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EC"/>
        </a:p>
      </dgm:t>
    </dgm:pt>
    <dgm:pt modelId="{5D445F27-6DD3-447C-929A-DAF694225F16}">
      <dgm:prSet phldrT="[Texto]"/>
      <dgm:spPr/>
      <dgm:t>
        <a:bodyPr/>
        <a:lstStyle/>
        <a:p>
          <a:r>
            <a:rPr lang="es-EC" b="1" dirty="0" smtClean="0"/>
            <a:t>II. Programa de capacitación para mejorar las capacidades técnicas y conocimiento relacionado al capital semilla y de riesgo </a:t>
          </a:r>
          <a:endParaRPr lang="es-EC" b="1" dirty="0"/>
        </a:p>
      </dgm:t>
    </dgm:pt>
    <dgm:pt modelId="{3B4CECD7-94F7-47EC-AB76-E644018DEB3A}" type="parTrans" cxnId="{6B1BA604-6DE2-4344-9C77-1DE5B92CA644}">
      <dgm:prSet/>
      <dgm:spPr/>
      <dgm:t>
        <a:bodyPr/>
        <a:lstStyle/>
        <a:p>
          <a:endParaRPr lang="es-EC"/>
        </a:p>
      </dgm:t>
    </dgm:pt>
    <dgm:pt modelId="{BDE9FDE7-9200-4E49-9615-57B1036B2C28}" type="sibTrans" cxnId="{6B1BA604-6DE2-4344-9C77-1DE5B92CA644}">
      <dgm:prSet/>
      <dgm:spPr/>
      <dgm:t>
        <a:bodyPr/>
        <a:lstStyle/>
        <a:p>
          <a:endParaRPr lang="es-EC"/>
        </a:p>
      </dgm:t>
    </dgm:pt>
    <dgm:pt modelId="{F37DE028-3CCD-4C3D-A350-082C9EDB563B}">
      <dgm:prSet phldrT="[Texto]" custT="1"/>
      <dgm:spPr/>
      <dgm:t>
        <a:bodyPr/>
        <a:lstStyle/>
        <a:p>
          <a:r>
            <a:rPr lang="es-MX" sz="2200" b="1" dirty="0" smtClean="0"/>
            <a:t>Objetivo: </a:t>
          </a:r>
          <a:r>
            <a:rPr lang="es-MX" sz="2200" b="0" dirty="0" smtClean="0"/>
            <a:t>Incrementar el desarrollo </a:t>
          </a:r>
          <a:r>
            <a:rPr lang="es-MX" sz="2200" dirty="0" smtClean="0"/>
            <a:t>y fortalecimiento de las habilidades y conocimiento técnico de los funcionarios públicos del Ecuador en relación a los mecanismos para fomentar el capital semilla y de riesgo, así como los instrumentos necesarios de financiamiento internacional para consolidar un ecosistema de emprendimiento</a:t>
          </a:r>
          <a:endParaRPr lang="es-EC" sz="2200" dirty="0"/>
        </a:p>
      </dgm:t>
    </dgm:pt>
    <dgm:pt modelId="{CFEB7548-8FDE-4CA9-8254-C8A08467966C}" type="parTrans" cxnId="{24936AF3-9625-4183-BC08-5BD3542E933D}">
      <dgm:prSet/>
      <dgm:spPr/>
      <dgm:t>
        <a:bodyPr/>
        <a:lstStyle/>
        <a:p>
          <a:endParaRPr lang="es-EC"/>
        </a:p>
      </dgm:t>
    </dgm:pt>
    <dgm:pt modelId="{1D82C673-8934-4729-A9BA-D578750A1829}" type="sibTrans" cxnId="{24936AF3-9625-4183-BC08-5BD3542E933D}">
      <dgm:prSet/>
      <dgm:spPr/>
      <dgm:t>
        <a:bodyPr/>
        <a:lstStyle/>
        <a:p>
          <a:endParaRPr lang="es-EC"/>
        </a:p>
      </dgm:t>
    </dgm:pt>
    <dgm:pt modelId="{0D1406BB-D2F6-4AC0-8A68-A3C3F6DC095E}">
      <dgm:prSet phldrT="[Texto]"/>
      <dgm:spPr/>
      <dgm:t>
        <a:bodyPr/>
        <a:lstStyle/>
        <a:p>
          <a:r>
            <a:rPr lang="es-MX" dirty="0" smtClean="0"/>
            <a:t>Evolución y aprendizaje de los mecanismos para fomentar el capital semilla y de riesgo en Corea</a:t>
          </a:r>
          <a:endParaRPr lang="es-EC" dirty="0"/>
        </a:p>
      </dgm:t>
    </dgm:pt>
    <dgm:pt modelId="{0C1F5BB3-67F5-4425-850E-C779714A8E2E}" type="parTrans" cxnId="{2A23E409-8924-475D-9DF1-A96E5ECBBB90}">
      <dgm:prSet/>
      <dgm:spPr/>
      <dgm:t>
        <a:bodyPr/>
        <a:lstStyle/>
        <a:p>
          <a:endParaRPr lang="es-EC"/>
        </a:p>
      </dgm:t>
    </dgm:pt>
    <dgm:pt modelId="{5821C392-8FC5-4706-89C7-CB6E8238E379}" type="sibTrans" cxnId="{2A23E409-8924-475D-9DF1-A96E5ECBBB90}">
      <dgm:prSet/>
      <dgm:spPr/>
      <dgm:t>
        <a:bodyPr/>
        <a:lstStyle/>
        <a:p>
          <a:endParaRPr lang="es-EC"/>
        </a:p>
      </dgm:t>
    </dgm:pt>
    <dgm:pt modelId="{A002EE32-91CE-44C6-A4D6-2AF029CC5614}">
      <dgm:prSet phldrT="[Texto]"/>
      <dgm:spPr/>
      <dgm:t>
        <a:bodyPr/>
        <a:lstStyle/>
        <a:p>
          <a:r>
            <a:rPr lang="es-MX" dirty="0" smtClean="0"/>
            <a:t>Mecanismos e instrumentos de financiamiento internacional para el emprendimiento y creación de nuevas compañías</a:t>
          </a:r>
          <a:endParaRPr lang="es-EC" dirty="0"/>
        </a:p>
      </dgm:t>
    </dgm:pt>
    <dgm:pt modelId="{D302978D-7DCB-4791-87C5-DC6598411A55}" type="parTrans" cxnId="{01784A47-8910-40CF-BD6C-2A20B34222F1}">
      <dgm:prSet/>
      <dgm:spPr/>
      <dgm:t>
        <a:bodyPr/>
        <a:lstStyle/>
        <a:p>
          <a:endParaRPr lang="es-EC"/>
        </a:p>
      </dgm:t>
    </dgm:pt>
    <dgm:pt modelId="{A9A86317-02D2-46E0-98A1-A899026F57E5}" type="sibTrans" cxnId="{01784A47-8910-40CF-BD6C-2A20B34222F1}">
      <dgm:prSet/>
      <dgm:spPr/>
      <dgm:t>
        <a:bodyPr/>
        <a:lstStyle/>
        <a:p>
          <a:endParaRPr lang="es-EC"/>
        </a:p>
      </dgm:t>
    </dgm:pt>
    <dgm:pt modelId="{D9B50D17-40E5-4A0B-A0B0-DDD8580AF904}">
      <dgm:prSet phldrT="[Texto]"/>
      <dgm:spPr/>
      <dgm:t>
        <a:bodyPr/>
        <a:lstStyle/>
        <a:p>
          <a:r>
            <a:rPr lang="es-MX" dirty="0" smtClean="0"/>
            <a:t>Mecanismos y estrategias para la implementación y operación de programas de capital semilla y financiamiento de capital de riesgo </a:t>
          </a:r>
          <a:endParaRPr lang="es-EC" dirty="0"/>
        </a:p>
      </dgm:t>
    </dgm:pt>
    <dgm:pt modelId="{642F9384-831B-4787-930B-E14C5B55ECFC}" type="parTrans" cxnId="{66CA7BEE-88AB-4160-AAD6-F5C2FFB407BF}">
      <dgm:prSet/>
      <dgm:spPr/>
      <dgm:t>
        <a:bodyPr/>
        <a:lstStyle/>
        <a:p>
          <a:endParaRPr lang="es-EC"/>
        </a:p>
      </dgm:t>
    </dgm:pt>
    <dgm:pt modelId="{061856D6-E31B-4588-8841-A7102D176034}" type="sibTrans" cxnId="{66CA7BEE-88AB-4160-AAD6-F5C2FFB407BF}">
      <dgm:prSet/>
      <dgm:spPr/>
      <dgm:t>
        <a:bodyPr/>
        <a:lstStyle/>
        <a:p>
          <a:endParaRPr lang="es-EC"/>
        </a:p>
      </dgm:t>
    </dgm:pt>
    <dgm:pt modelId="{AC52730C-DA4E-4639-959D-A0FE0EE00FAE}">
      <dgm:prSet phldrT="[Texto]" custT="1"/>
      <dgm:spPr/>
      <dgm:t>
        <a:bodyPr/>
        <a:lstStyle/>
        <a:p>
          <a:r>
            <a:rPr lang="es-MX" sz="2000" dirty="0" smtClean="0"/>
            <a:t>Principales Tópicos a considerar</a:t>
          </a:r>
          <a:endParaRPr lang="es-EC" sz="2000" dirty="0"/>
        </a:p>
      </dgm:t>
    </dgm:pt>
    <dgm:pt modelId="{7624E92C-147D-4832-A824-AD40217B7669}" type="parTrans" cxnId="{A4A5E1E0-82A0-4212-9979-E7E856FE2285}">
      <dgm:prSet/>
      <dgm:spPr/>
      <dgm:t>
        <a:bodyPr/>
        <a:lstStyle/>
        <a:p>
          <a:endParaRPr lang="es-EC"/>
        </a:p>
      </dgm:t>
    </dgm:pt>
    <dgm:pt modelId="{28B5F0EE-C38E-48C1-99C3-9E5B7E658791}" type="sibTrans" cxnId="{A4A5E1E0-82A0-4212-9979-E7E856FE2285}">
      <dgm:prSet/>
      <dgm:spPr/>
      <dgm:t>
        <a:bodyPr/>
        <a:lstStyle/>
        <a:p>
          <a:endParaRPr lang="es-EC"/>
        </a:p>
      </dgm:t>
    </dgm:pt>
    <dgm:pt modelId="{F9B6C0FB-62D9-4C75-8384-A5F5F0780A1C}" type="pres">
      <dgm:prSet presAssocID="{C9E8EEBA-A7A8-46F0-96BA-40453973CB0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C0BD57B8-8AC0-40B5-ABF2-265DE8365770}" type="pres">
      <dgm:prSet presAssocID="{5D445F27-6DD3-447C-929A-DAF694225F16}" presName="vertOne" presStyleCnt="0"/>
      <dgm:spPr/>
    </dgm:pt>
    <dgm:pt modelId="{F8267406-5061-4EF4-BED7-ED90BE5C6C81}" type="pres">
      <dgm:prSet presAssocID="{5D445F27-6DD3-447C-929A-DAF694225F1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C"/>
        </a:p>
      </dgm:t>
    </dgm:pt>
    <dgm:pt modelId="{44F278E5-687B-4883-AEFC-F3CC1912F7C7}" type="pres">
      <dgm:prSet presAssocID="{5D445F27-6DD3-447C-929A-DAF694225F16}" presName="parTransOne" presStyleCnt="0"/>
      <dgm:spPr/>
    </dgm:pt>
    <dgm:pt modelId="{FDCF9AFE-D5CE-4191-9D37-F4C5A573BC70}" type="pres">
      <dgm:prSet presAssocID="{5D445F27-6DD3-447C-929A-DAF694225F16}" presName="horzOne" presStyleCnt="0"/>
      <dgm:spPr/>
    </dgm:pt>
    <dgm:pt modelId="{467DF99C-5BE9-438C-BAC6-CDB3D7372AA1}" type="pres">
      <dgm:prSet presAssocID="{F37DE028-3CCD-4C3D-A350-082C9EDB563B}" presName="vertTwo" presStyleCnt="0"/>
      <dgm:spPr/>
    </dgm:pt>
    <dgm:pt modelId="{8519C551-7CD9-47A5-BFA2-48822951B4BE}" type="pres">
      <dgm:prSet presAssocID="{F37DE028-3CCD-4C3D-A350-082C9EDB563B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s-EC"/>
        </a:p>
      </dgm:t>
    </dgm:pt>
    <dgm:pt modelId="{B26959CD-553B-4914-8845-34E9ED6DC953}" type="pres">
      <dgm:prSet presAssocID="{F37DE028-3CCD-4C3D-A350-082C9EDB563B}" presName="parTransTwo" presStyleCnt="0"/>
      <dgm:spPr/>
    </dgm:pt>
    <dgm:pt modelId="{190EF711-61B1-483D-8BB4-71A74B066AB3}" type="pres">
      <dgm:prSet presAssocID="{F37DE028-3CCD-4C3D-A350-082C9EDB563B}" presName="horzTwo" presStyleCnt="0"/>
      <dgm:spPr/>
    </dgm:pt>
    <dgm:pt modelId="{BF3AC62C-184C-4CAA-80CA-916DB8F26576}" type="pres">
      <dgm:prSet presAssocID="{AC52730C-DA4E-4639-959D-A0FE0EE00FAE}" presName="vertThree" presStyleCnt="0"/>
      <dgm:spPr/>
    </dgm:pt>
    <dgm:pt modelId="{0804A85E-6D36-4318-86E1-3C321FDCD479}" type="pres">
      <dgm:prSet presAssocID="{AC52730C-DA4E-4639-959D-A0FE0EE00FAE}" presName="txThree" presStyleLbl="node3" presStyleIdx="0" presStyleCnt="1" custScaleY="3967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00A8ABBF-9DC9-4081-849A-F36CC9A85222}" type="pres">
      <dgm:prSet presAssocID="{AC52730C-DA4E-4639-959D-A0FE0EE00FAE}" presName="parTransThree" presStyleCnt="0"/>
      <dgm:spPr/>
    </dgm:pt>
    <dgm:pt modelId="{673D8F64-B27E-43F8-A2CE-EE274FBD002B}" type="pres">
      <dgm:prSet presAssocID="{AC52730C-DA4E-4639-959D-A0FE0EE00FAE}" presName="horzThree" presStyleCnt="0"/>
      <dgm:spPr/>
    </dgm:pt>
    <dgm:pt modelId="{9DC422DF-C3A7-4A94-9F91-F90E264840EE}" type="pres">
      <dgm:prSet presAssocID="{0D1406BB-D2F6-4AC0-8A68-A3C3F6DC095E}" presName="vertFour" presStyleCnt="0">
        <dgm:presLayoutVars>
          <dgm:chPref val="3"/>
        </dgm:presLayoutVars>
      </dgm:prSet>
      <dgm:spPr/>
    </dgm:pt>
    <dgm:pt modelId="{617D846B-D2F1-4EB7-8CF0-D5D6E26FF790}" type="pres">
      <dgm:prSet presAssocID="{0D1406BB-D2F6-4AC0-8A68-A3C3F6DC095E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6BADF4E4-FB16-459A-A2D1-5BBF071A4AA9}" type="pres">
      <dgm:prSet presAssocID="{0D1406BB-D2F6-4AC0-8A68-A3C3F6DC095E}" presName="horzFour" presStyleCnt="0"/>
      <dgm:spPr/>
    </dgm:pt>
    <dgm:pt modelId="{BB4863A8-F351-423B-A273-1B87394F803A}" type="pres">
      <dgm:prSet presAssocID="{5821C392-8FC5-4706-89C7-CB6E8238E379}" presName="sibSpaceFour" presStyleCnt="0"/>
      <dgm:spPr/>
    </dgm:pt>
    <dgm:pt modelId="{C3424DBC-1E2A-4C35-9970-C7E5834A59EB}" type="pres">
      <dgm:prSet presAssocID="{A002EE32-91CE-44C6-A4D6-2AF029CC5614}" presName="vertFour" presStyleCnt="0">
        <dgm:presLayoutVars>
          <dgm:chPref val="3"/>
        </dgm:presLayoutVars>
      </dgm:prSet>
      <dgm:spPr/>
    </dgm:pt>
    <dgm:pt modelId="{DE82728A-930A-4608-86A3-6EBA3C9F4773}" type="pres">
      <dgm:prSet presAssocID="{A002EE32-91CE-44C6-A4D6-2AF029CC5614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286B87EC-1F99-427B-B4D5-EF7142575751}" type="pres">
      <dgm:prSet presAssocID="{A002EE32-91CE-44C6-A4D6-2AF029CC5614}" presName="horzFour" presStyleCnt="0"/>
      <dgm:spPr/>
    </dgm:pt>
    <dgm:pt modelId="{75BFE422-B307-49A9-8DB2-9D5349E2740A}" type="pres">
      <dgm:prSet presAssocID="{A9A86317-02D2-46E0-98A1-A899026F57E5}" presName="sibSpaceFour" presStyleCnt="0"/>
      <dgm:spPr/>
    </dgm:pt>
    <dgm:pt modelId="{85E2482D-6B03-43D7-B261-F2347580F066}" type="pres">
      <dgm:prSet presAssocID="{D9B50D17-40E5-4A0B-A0B0-DDD8580AF904}" presName="vertFour" presStyleCnt="0">
        <dgm:presLayoutVars>
          <dgm:chPref val="3"/>
        </dgm:presLayoutVars>
      </dgm:prSet>
      <dgm:spPr/>
    </dgm:pt>
    <dgm:pt modelId="{402BA30A-3543-478F-B479-F6F209EDC720}" type="pres">
      <dgm:prSet presAssocID="{D9B50D17-40E5-4A0B-A0B0-DDD8580AF904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1561FA09-4B36-480A-9080-994C5DE389A8}" type="pres">
      <dgm:prSet presAssocID="{D9B50D17-40E5-4A0B-A0B0-DDD8580AF904}" presName="horzFour" presStyleCnt="0"/>
      <dgm:spPr/>
    </dgm:pt>
  </dgm:ptLst>
  <dgm:cxnLst>
    <dgm:cxn modelId="{2A23E409-8924-475D-9DF1-A96E5ECBBB90}" srcId="{AC52730C-DA4E-4639-959D-A0FE0EE00FAE}" destId="{0D1406BB-D2F6-4AC0-8A68-A3C3F6DC095E}" srcOrd="0" destOrd="0" parTransId="{0C1F5BB3-67F5-4425-850E-C779714A8E2E}" sibTransId="{5821C392-8FC5-4706-89C7-CB6E8238E379}"/>
    <dgm:cxn modelId="{5502AAC6-FFF0-41BB-8957-4194A6516373}" type="presOf" srcId="{C9E8EEBA-A7A8-46F0-96BA-40453973CB0A}" destId="{F9B6C0FB-62D9-4C75-8384-A5F5F0780A1C}" srcOrd="0" destOrd="0" presId="urn:microsoft.com/office/officeart/2005/8/layout/hierarchy4"/>
    <dgm:cxn modelId="{3E5FFE73-9A92-4386-87CC-19E7CCE9302E}" type="presOf" srcId="{AC52730C-DA4E-4639-959D-A0FE0EE00FAE}" destId="{0804A85E-6D36-4318-86E1-3C321FDCD479}" srcOrd="0" destOrd="0" presId="urn:microsoft.com/office/officeart/2005/8/layout/hierarchy4"/>
    <dgm:cxn modelId="{01784A47-8910-40CF-BD6C-2A20B34222F1}" srcId="{AC52730C-DA4E-4639-959D-A0FE0EE00FAE}" destId="{A002EE32-91CE-44C6-A4D6-2AF029CC5614}" srcOrd="1" destOrd="0" parTransId="{D302978D-7DCB-4791-87C5-DC6598411A55}" sibTransId="{A9A86317-02D2-46E0-98A1-A899026F57E5}"/>
    <dgm:cxn modelId="{4CEF871A-A262-4CAF-99E0-3BA1B1956FB9}" type="presOf" srcId="{F37DE028-3CCD-4C3D-A350-082C9EDB563B}" destId="{8519C551-7CD9-47A5-BFA2-48822951B4BE}" srcOrd="0" destOrd="0" presId="urn:microsoft.com/office/officeart/2005/8/layout/hierarchy4"/>
    <dgm:cxn modelId="{2FD4A9E8-8BBC-407D-809D-86ACDA5EB126}" type="presOf" srcId="{A002EE32-91CE-44C6-A4D6-2AF029CC5614}" destId="{DE82728A-930A-4608-86A3-6EBA3C9F4773}" srcOrd="0" destOrd="0" presId="urn:microsoft.com/office/officeart/2005/8/layout/hierarchy4"/>
    <dgm:cxn modelId="{A4A5E1E0-82A0-4212-9979-E7E856FE2285}" srcId="{F37DE028-3CCD-4C3D-A350-082C9EDB563B}" destId="{AC52730C-DA4E-4639-959D-A0FE0EE00FAE}" srcOrd="0" destOrd="0" parTransId="{7624E92C-147D-4832-A824-AD40217B7669}" sibTransId="{28B5F0EE-C38E-48C1-99C3-9E5B7E658791}"/>
    <dgm:cxn modelId="{A8A7EC8F-58B0-49D2-99E3-E8A804EBD193}" type="presOf" srcId="{D9B50D17-40E5-4A0B-A0B0-DDD8580AF904}" destId="{402BA30A-3543-478F-B479-F6F209EDC720}" srcOrd="0" destOrd="0" presId="urn:microsoft.com/office/officeart/2005/8/layout/hierarchy4"/>
    <dgm:cxn modelId="{66CA7BEE-88AB-4160-AAD6-F5C2FFB407BF}" srcId="{AC52730C-DA4E-4639-959D-A0FE0EE00FAE}" destId="{D9B50D17-40E5-4A0B-A0B0-DDD8580AF904}" srcOrd="2" destOrd="0" parTransId="{642F9384-831B-4787-930B-E14C5B55ECFC}" sibTransId="{061856D6-E31B-4588-8841-A7102D176034}"/>
    <dgm:cxn modelId="{24936AF3-9625-4183-BC08-5BD3542E933D}" srcId="{5D445F27-6DD3-447C-929A-DAF694225F16}" destId="{F37DE028-3CCD-4C3D-A350-082C9EDB563B}" srcOrd="0" destOrd="0" parTransId="{CFEB7548-8FDE-4CA9-8254-C8A08467966C}" sibTransId="{1D82C673-8934-4729-A9BA-D578750A1829}"/>
    <dgm:cxn modelId="{5D05E8BF-DF19-4D8B-8772-CBA0877A7E34}" type="presOf" srcId="{0D1406BB-D2F6-4AC0-8A68-A3C3F6DC095E}" destId="{617D846B-D2F1-4EB7-8CF0-D5D6E26FF790}" srcOrd="0" destOrd="0" presId="urn:microsoft.com/office/officeart/2005/8/layout/hierarchy4"/>
    <dgm:cxn modelId="{EE797F4B-5CD7-440F-A008-7348345D0173}" type="presOf" srcId="{5D445F27-6DD3-447C-929A-DAF694225F16}" destId="{F8267406-5061-4EF4-BED7-ED90BE5C6C81}" srcOrd="0" destOrd="0" presId="urn:microsoft.com/office/officeart/2005/8/layout/hierarchy4"/>
    <dgm:cxn modelId="{6B1BA604-6DE2-4344-9C77-1DE5B92CA644}" srcId="{C9E8EEBA-A7A8-46F0-96BA-40453973CB0A}" destId="{5D445F27-6DD3-447C-929A-DAF694225F16}" srcOrd="0" destOrd="0" parTransId="{3B4CECD7-94F7-47EC-AB76-E644018DEB3A}" sibTransId="{BDE9FDE7-9200-4E49-9615-57B1036B2C28}"/>
    <dgm:cxn modelId="{B926DCC0-A753-4E87-9DD0-3D93E25A4C20}" type="presParOf" srcId="{F9B6C0FB-62D9-4C75-8384-A5F5F0780A1C}" destId="{C0BD57B8-8AC0-40B5-ABF2-265DE8365770}" srcOrd="0" destOrd="0" presId="urn:microsoft.com/office/officeart/2005/8/layout/hierarchy4"/>
    <dgm:cxn modelId="{335C7182-9E68-48B3-947C-7835FDDC2E33}" type="presParOf" srcId="{C0BD57B8-8AC0-40B5-ABF2-265DE8365770}" destId="{F8267406-5061-4EF4-BED7-ED90BE5C6C81}" srcOrd="0" destOrd="0" presId="urn:microsoft.com/office/officeart/2005/8/layout/hierarchy4"/>
    <dgm:cxn modelId="{964A2C8B-46DE-4ECC-847C-546A0D8697BB}" type="presParOf" srcId="{C0BD57B8-8AC0-40B5-ABF2-265DE8365770}" destId="{44F278E5-687B-4883-AEFC-F3CC1912F7C7}" srcOrd="1" destOrd="0" presId="urn:microsoft.com/office/officeart/2005/8/layout/hierarchy4"/>
    <dgm:cxn modelId="{6A4CFAA8-E80C-42C5-847F-C3300F6881B6}" type="presParOf" srcId="{C0BD57B8-8AC0-40B5-ABF2-265DE8365770}" destId="{FDCF9AFE-D5CE-4191-9D37-F4C5A573BC70}" srcOrd="2" destOrd="0" presId="urn:microsoft.com/office/officeart/2005/8/layout/hierarchy4"/>
    <dgm:cxn modelId="{0C631A66-DB22-4E5B-ADBB-E17EFA8F6121}" type="presParOf" srcId="{FDCF9AFE-D5CE-4191-9D37-F4C5A573BC70}" destId="{467DF99C-5BE9-438C-BAC6-CDB3D7372AA1}" srcOrd="0" destOrd="0" presId="urn:microsoft.com/office/officeart/2005/8/layout/hierarchy4"/>
    <dgm:cxn modelId="{AE27A689-1F78-4CFB-9E93-74965D079F03}" type="presParOf" srcId="{467DF99C-5BE9-438C-BAC6-CDB3D7372AA1}" destId="{8519C551-7CD9-47A5-BFA2-48822951B4BE}" srcOrd="0" destOrd="0" presId="urn:microsoft.com/office/officeart/2005/8/layout/hierarchy4"/>
    <dgm:cxn modelId="{8FACF2B3-54F3-45A3-B7D2-58779D772157}" type="presParOf" srcId="{467DF99C-5BE9-438C-BAC6-CDB3D7372AA1}" destId="{B26959CD-553B-4914-8845-34E9ED6DC953}" srcOrd="1" destOrd="0" presId="urn:microsoft.com/office/officeart/2005/8/layout/hierarchy4"/>
    <dgm:cxn modelId="{28444FE8-787D-4E2A-A691-464C1E8FFB84}" type="presParOf" srcId="{467DF99C-5BE9-438C-BAC6-CDB3D7372AA1}" destId="{190EF711-61B1-483D-8BB4-71A74B066AB3}" srcOrd="2" destOrd="0" presId="urn:microsoft.com/office/officeart/2005/8/layout/hierarchy4"/>
    <dgm:cxn modelId="{78B04DC1-32B3-4A56-B30E-8B3DF7D38489}" type="presParOf" srcId="{190EF711-61B1-483D-8BB4-71A74B066AB3}" destId="{BF3AC62C-184C-4CAA-80CA-916DB8F26576}" srcOrd="0" destOrd="0" presId="urn:microsoft.com/office/officeart/2005/8/layout/hierarchy4"/>
    <dgm:cxn modelId="{F42D5957-28B6-4A6C-9609-D0D9711ED8C0}" type="presParOf" srcId="{BF3AC62C-184C-4CAA-80CA-916DB8F26576}" destId="{0804A85E-6D36-4318-86E1-3C321FDCD479}" srcOrd="0" destOrd="0" presId="urn:microsoft.com/office/officeart/2005/8/layout/hierarchy4"/>
    <dgm:cxn modelId="{9A13665B-540D-4AD8-8F61-049B8F90CE31}" type="presParOf" srcId="{BF3AC62C-184C-4CAA-80CA-916DB8F26576}" destId="{00A8ABBF-9DC9-4081-849A-F36CC9A85222}" srcOrd="1" destOrd="0" presId="urn:microsoft.com/office/officeart/2005/8/layout/hierarchy4"/>
    <dgm:cxn modelId="{C3EA04C8-9152-47FE-BB62-F2F0A9FA4FBD}" type="presParOf" srcId="{BF3AC62C-184C-4CAA-80CA-916DB8F26576}" destId="{673D8F64-B27E-43F8-A2CE-EE274FBD002B}" srcOrd="2" destOrd="0" presId="urn:microsoft.com/office/officeart/2005/8/layout/hierarchy4"/>
    <dgm:cxn modelId="{FEA60D1A-28AC-4254-89C0-D74577BBB322}" type="presParOf" srcId="{673D8F64-B27E-43F8-A2CE-EE274FBD002B}" destId="{9DC422DF-C3A7-4A94-9F91-F90E264840EE}" srcOrd="0" destOrd="0" presId="urn:microsoft.com/office/officeart/2005/8/layout/hierarchy4"/>
    <dgm:cxn modelId="{2127BD24-C2AF-4640-B404-54E57E322928}" type="presParOf" srcId="{9DC422DF-C3A7-4A94-9F91-F90E264840EE}" destId="{617D846B-D2F1-4EB7-8CF0-D5D6E26FF790}" srcOrd="0" destOrd="0" presId="urn:microsoft.com/office/officeart/2005/8/layout/hierarchy4"/>
    <dgm:cxn modelId="{E27B91A3-81CB-4079-B0AA-036BDFDE7AB9}" type="presParOf" srcId="{9DC422DF-C3A7-4A94-9F91-F90E264840EE}" destId="{6BADF4E4-FB16-459A-A2D1-5BBF071A4AA9}" srcOrd="1" destOrd="0" presId="urn:microsoft.com/office/officeart/2005/8/layout/hierarchy4"/>
    <dgm:cxn modelId="{83D5B5BF-A49C-4F38-A108-1E6216110ECC}" type="presParOf" srcId="{673D8F64-B27E-43F8-A2CE-EE274FBD002B}" destId="{BB4863A8-F351-423B-A273-1B87394F803A}" srcOrd="1" destOrd="0" presId="urn:microsoft.com/office/officeart/2005/8/layout/hierarchy4"/>
    <dgm:cxn modelId="{49878C2E-1A05-48B6-A8D9-868165309B7D}" type="presParOf" srcId="{673D8F64-B27E-43F8-A2CE-EE274FBD002B}" destId="{C3424DBC-1E2A-4C35-9970-C7E5834A59EB}" srcOrd="2" destOrd="0" presId="urn:microsoft.com/office/officeart/2005/8/layout/hierarchy4"/>
    <dgm:cxn modelId="{48D27DCA-731C-4E97-B400-4A2123FF83EF}" type="presParOf" srcId="{C3424DBC-1E2A-4C35-9970-C7E5834A59EB}" destId="{DE82728A-930A-4608-86A3-6EBA3C9F4773}" srcOrd="0" destOrd="0" presId="urn:microsoft.com/office/officeart/2005/8/layout/hierarchy4"/>
    <dgm:cxn modelId="{19279B31-8C99-4D09-80E3-06CD3BEE72DD}" type="presParOf" srcId="{C3424DBC-1E2A-4C35-9970-C7E5834A59EB}" destId="{286B87EC-1F99-427B-B4D5-EF7142575751}" srcOrd="1" destOrd="0" presId="urn:microsoft.com/office/officeart/2005/8/layout/hierarchy4"/>
    <dgm:cxn modelId="{9D17428F-E871-4EBD-A12C-486923392A88}" type="presParOf" srcId="{673D8F64-B27E-43F8-A2CE-EE274FBD002B}" destId="{75BFE422-B307-49A9-8DB2-9D5349E2740A}" srcOrd="3" destOrd="0" presId="urn:microsoft.com/office/officeart/2005/8/layout/hierarchy4"/>
    <dgm:cxn modelId="{2C739816-0DE5-4D79-8EA8-53E1E5E13F55}" type="presParOf" srcId="{673D8F64-B27E-43F8-A2CE-EE274FBD002B}" destId="{85E2482D-6B03-43D7-B261-F2347580F066}" srcOrd="4" destOrd="0" presId="urn:microsoft.com/office/officeart/2005/8/layout/hierarchy4"/>
    <dgm:cxn modelId="{DF212AAD-E347-4AEA-81AE-D86F4FD20FA6}" type="presParOf" srcId="{85E2482D-6B03-43D7-B261-F2347580F066}" destId="{402BA30A-3543-478F-B479-F6F209EDC720}" srcOrd="0" destOrd="0" presId="urn:microsoft.com/office/officeart/2005/8/layout/hierarchy4"/>
    <dgm:cxn modelId="{A312F2C5-D469-4DA8-B9B0-DBC64BA5CAD3}" type="presParOf" srcId="{85E2482D-6B03-43D7-B261-F2347580F066}" destId="{1561FA09-4B36-480A-9080-994C5DE389A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E8EEBA-A7A8-46F0-96BA-40453973CB0A}" type="doc">
      <dgm:prSet loTypeId="urn:microsoft.com/office/officeart/2005/8/layout/hierarchy4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EC"/>
        </a:p>
      </dgm:t>
    </dgm:pt>
    <dgm:pt modelId="{5D445F27-6DD3-447C-929A-DAF694225F16}">
      <dgm:prSet phldrT="[Texto]"/>
      <dgm:spPr/>
      <dgm:t>
        <a:bodyPr/>
        <a:lstStyle/>
        <a:p>
          <a:r>
            <a:rPr lang="es-MX" b="1" dirty="0" smtClean="0"/>
            <a:t>III. Programa de capacitación para identificar las metodologías disponibles en  el levantamiento de necesidades de capacitación del sector industrial</a:t>
          </a:r>
          <a:r>
            <a:rPr lang="es-EC" b="1" dirty="0" smtClean="0"/>
            <a:t> </a:t>
          </a:r>
          <a:endParaRPr lang="es-EC" b="1" dirty="0"/>
        </a:p>
      </dgm:t>
    </dgm:pt>
    <dgm:pt modelId="{3B4CECD7-94F7-47EC-AB76-E644018DEB3A}" type="parTrans" cxnId="{6B1BA604-6DE2-4344-9C77-1DE5B92CA644}">
      <dgm:prSet/>
      <dgm:spPr/>
      <dgm:t>
        <a:bodyPr/>
        <a:lstStyle/>
        <a:p>
          <a:endParaRPr lang="es-EC"/>
        </a:p>
      </dgm:t>
    </dgm:pt>
    <dgm:pt modelId="{BDE9FDE7-9200-4E49-9615-57B1036B2C28}" type="sibTrans" cxnId="{6B1BA604-6DE2-4344-9C77-1DE5B92CA644}">
      <dgm:prSet/>
      <dgm:spPr/>
      <dgm:t>
        <a:bodyPr/>
        <a:lstStyle/>
        <a:p>
          <a:endParaRPr lang="es-EC"/>
        </a:p>
      </dgm:t>
    </dgm:pt>
    <dgm:pt modelId="{F37DE028-3CCD-4C3D-A350-082C9EDB563B}">
      <dgm:prSet phldrT="[Texto]" custT="1"/>
      <dgm:spPr/>
      <dgm:t>
        <a:bodyPr/>
        <a:lstStyle/>
        <a:p>
          <a:r>
            <a:rPr lang="es-MX" sz="2200" b="1" dirty="0" smtClean="0"/>
            <a:t>Objetivo: </a:t>
          </a:r>
          <a:r>
            <a:rPr lang="es-MX" sz="2200" b="0" dirty="0" smtClean="0"/>
            <a:t>Incrementar la transferencia de conocimiento en  </a:t>
          </a:r>
          <a:r>
            <a:rPr lang="es-MX" sz="2200" dirty="0" smtClean="0"/>
            <a:t>metodologías, procesos, articulaciones, experiencias, historias de éxito y planteamiento de indicadores de desempeño que ha ejecutado Corea para mejorar la productividad del sector industrial, mediante la identificación de necesidades de capacitación por parte del sector industrial</a:t>
          </a:r>
          <a:endParaRPr lang="es-EC" sz="2200" dirty="0"/>
        </a:p>
      </dgm:t>
    </dgm:pt>
    <dgm:pt modelId="{CFEB7548-8FDE-4CA9-8254-C8A08467966C}" type="parTrans" cxnId="{24936AF3-9625-4183-BC08-5BD3542E933D}">
      <dgm:prSet/>
      <dgm:spPr/>
      <dgm:t>
        <a:bodyPr/>
        <a:lstStyle/>
        <a:p>
          <a:endParaRPr lang="es-EC"/>
        </a:p>
      </dgm:t>
    </dgm:pt>
    <dgm:pt modelId="{1D82C673-8934-4729-A9BA-D578750A1829}" type="sibTrans" cxnId="{24936AF3-9625-4183-BC08-5BD3542E933D}">
      <dgm:prSet/>
      <dgm:spPr/>
      <dgm:t>
        <a:bodyPr/>
        <a:lstStyle/>
        <a:p>
          <a:endParaRPr lang="es-EC"/>
        </a:p>
      </dgm:t>
    </dgm:pt>
    <dgm:pt modelId="{0D1406BB-D2F6-4AC0-8A68-A3C3F6DC095E}">
      <dgm:prSet phldrT="[Texto]"/>
      <dgm:spPr/>
      <dgm:t>
        <a:bodyPr/>
        <a:lstStyle/>
        <a:p>
          <a:r>
            <a:rPr lang="es-MX" dirty="0" smtClean="0"/>
            <a:t>Contribución del Sistema nacional de capacitación profesional  en la productividad</a:t>
          </a:r>
          <a:endParaRPr lang="es-EC" dirty="0"/>
        </a:p>
      </dgm:t>
    </dgm:pt>
    <dgm:pt modelId="{0C1F5BB3-67F5-4425-850E-C779714A8E2E}" type="parTrans" cxnId="{2A23E409-8924-475D-9DF1-A96E5ECBBB90}">
      <dgm:prSet/>
      <dgm:spPr/>
      <dgm:t>
        <a:bodyPr/>
        <a:lstStyle/>
        <a:p>
          <a:endParaRPr lang="es-EC"/>
        </a:p>
      </dgm:t>
    </dgm:pt>
    <dgm:pt modelId="{5821C392-8FC5-4706-89C7-CB6E8238E379}" type="sibTrans" cxnId="{2A23E409-8924-475D-9DF1-A96E5ECBBB90}">
      <dgm:prSet/>
      <dgm:spPr/>
      <dgm:t>
        <a:bodyPr/>
        <a:lstStyle/>
        <a:p>
          <a:endParaRPr lang="es-EC"/>
        </a:p>
      </dgm:t>
    </dgm:pt>
    <dgm:pt modelId="{A002EE32-91CE-44C6-A4D6-2AF029CC5614}">
      <dgm:prSet phldrT="[Texto]"/>
      <dgm:spPr/>
      <dgm:t>
        <a:bodyPr/>
        <a:lstStyle/>
        <a:p>
          <a:r>
            <a:rPr lang="es-MX" dirty="0" smtClean="0"/>
            <a:t>Diseño de Políticas para promover la calificación de operadores de capacitación</a:t>
          </a:r>
          <a:endParaRPr lang="es-EC" dirty="0"/>
        </a:p>
      </dgm:t>
    </dgm:pt>
    <dgm:pt modelId="{D302978D-7DCB-4791-87C5-DC6598411A55}" type="parTrans" cxnId="{01784A47-8910-40CF-BD6C-2A20B34222F1}">
      <dgm:prSet/>
      <dgm:spPr/>
      <dgm:t>
        <a:bodyPr/>
        <a:lstStyle/>
        <a:p>
          <a:endParaRPr lang="es-EC"/>
        </a:p>
      </dgm:t>
    </dgm:pt>
    <dgm:pt modelId="{A9A86317-02D2-46E0-98A1-A899026F57E5}" type="sibTrans" cxnId="{01784A47-8910-40CF-BD6C-2A20B34222F1}">
      <dgm:prSet/>
      <dgm:spPr/>
      <dgm:t>
        <a:bodyPr/>
        <a:lstStyle/>
        <a:p>
          <a:endParaRPr lang="es-EC"/>
        </a:p>
      </dgm:t>
    </dgm:pt>
    <dgm:pt modelId="{D9B50D17-40E5-4A0B-A0B0-DDD8580AF904}">
      <dgm:prSet phldrT="[Texto]"/>
      <dgm:spPr/>
      <dgm:t>
        <a:bodyPr/>
        <a:lstStyle/>
        <a:p>
          <a:r>
            <a:rPr lang="es-EC" dirty="0" smtClean="0"/>
            <a:t>Diseño de Políticas para promover la capacitación de talento humano en el sector industrial</a:t>
          </a:r>
          <a:endParaRPr lang="es-EC" dirty="0"/>
        </a:p>
      </dgm:t>
    </dgm:pt>
    <dgm:pt modelId="{642F9384-831B-4787-930B-E14C5B55ECFC}" type="parTrans" cxnId="{66CA7BEE-88AB-4160-AAD6-F5C2FFB407BF}">
      <dgm:prSet/>
      <dgm:spPr/>
      <dgm:t>
        <a:bodyPr/>
        <a:lstStyle/>
        <a:p>
          <a:endParaRPr lang="es-EC"/>
        </a:p>
      </dgm:t>
    </dgm:pt>
    <dgm:pt modelId="{061856D6-E31B-4588-8841-A7102D176034}" type="sibTrans" cxnId="{66CA7BEE-88AB-4160-AAD6-F5C2FFB407BF}">
      <dgm:prSet/>
      <dgm:spPr/>
      <dgm:t>
        <a:bodyPr/>
        <a:lstStyle/>
        <a:p>
          <a:endParaRPr lang="es-EC"/>
        </a:p>
      </dgm:t>
    </dgm:pt>
    <dgm:pt modelId="{AC52730C-DA4E-4639-959D-A0FE0EE00FAE}">
      <dgm:prSet phldrT="[Texto]" custT="1"/>
      <dgm:spPr/>
      <dgm:t>
        <a:bodyPr/>
        <a:lstStyle/>
        <a:p>
          <a:r>
            <a:rPr lang="es-MX" sz="2000" dirty="0" smtClean="0"/>
            <a:t>Principales Tópicos a considerar</a:t>
          </a:r>
          <a:endParaRPr lang="es-EC" sz="2000" dirty="0"/>
        </a:p>
      </dgm:t>
    </dgm:pt>
    <dgm:pt modelId="{7624E92C-147D-4832-A824-AD40217B7669}" type="parTrans" cxnId="{A4A5E1E0-82A0-4212-9979-E7E856FE2285}">
      <dgm:prSet/>
      <dgm:spPr/>
      <dgm:t>
        <a:bodyPr/>
        <a:lstStyle/>
        <a:p>
          <a:endParaRPr lang="es-EC"/>
        </a:p>
      </dgm:t>
    </dgm:pt>
    <dgm:pt modelId="{28B5F0EE-C38E-48C1-99C3-9E5B7E658791}" type="sibTrans" cxnId="{A4A5E1E0-82A0-4212-9979-E7E856FE2285}">
      <dgm:prSet/>
      <dgm:spPr/>
      <dgm:t>
        <a:bodyPr/>
        <a:lstStyle/>
        <a:p>
          <a:endParaRPr lang="es-EC"/>
        </a:p>
      </dgm:t>
    </dgm:pt>
    <dgm:pt modelId="{CA924CD6-747C-4AA7-9592-BA58050D9CA4}">
      <dgm:prSet phldrT="[Texto]"/>
      <dgm:spPr/>
      <dgm:t>
        <a:bodyPr/>
        <a:lstStyle/>
        <a:p>
          <a:r>
            <a:rPr lang="es-EC" dirty="0" smtClean="0"/>
            <a:t>Establecimiento de Procesos  y estandarización  de  perfiles  profesionales para la capacitación continua</a:t>
          </a:r>
          <a:endParaRPr lang="es-EC" dirty="0"/>
        </a:p>
      </dgm:t>
    </dgm:pt>
    <dgm:pt modelId="{19E0A5E5-DC1E-41E1-B869-70C6A8D81413}" type="parTrans" cxnId="{1596AD9E-422A-4069-84D6-FB7582884C36}">
      <dgm:prSet/>
      <dgm:spPr/>
      <dgm:t>
        <a:bodyPr/>
        <a:lstStyle/>
        <a:p>
          <a:endParaRPr lang="es-MX"/>
        </a:p>
      </dgm:t>
    </dgm:pt>
    <dgm:pt modelId="{0E4FD5EC-7068-4770-94E2-BC6385608E33}" type="sibTrans" cxnId="{1596AD9E-422A-4069-84D6-FB7582884C36}">
      <dgm:prSet/>
      <dgm:spPr/>
      <dgm:t>
        <a:bodyPr/>
        <a:lstStyle/>
        <a:p>
          <a:endParaRPr lang="es-MX"/>
        </a:p>
      </dgm:t>
    </dgm:pt>
    <dgm:pt modelId="{7922B3B0-D770-4D17-95E2-9FDC6FF080AD}">
      <dgm:prSet phldrT="[Texto]"/>
      <dgm:spPr/>
      <dgm:t>
        <a:bodyPr/>
        <a:lstStyle/>
        <a:p>
          <a:r>
            <a:rPr lang="es-EC" dirty="0" smtClean="0"/>
            <a:t>Propuesta de Indicadores de resultados para cerrar las brechas en las necesidades de capacitación </a:t>
          </a:r>
          <a:endParaRPr lang="es-EC" dirty="0"/>
        </a:p>
      </dgm:t>
    </dgm:pt>
    <dgm:pt modelId="{C377B8DF-4794-45CF-93D4-66695A74F9FF}" type="parTrans" cxnId="{0C9F9596-3266-4D01-8257-21A5DF78603D}">
      <dgm:prSet/>
      <dgm:spPr/>
      <dgm:t>
        <a:bodyPr/>
        <a:lstStyle/>
        <a:p>
          <a:endParaRPr lang="es-MX"/>
        </a:p>
      </dgm:t>
    </dgm:pt>
    <dgm:pt modelId="{C36F988F-F02F-4BD8-BA8B-3541CFCD896D}" type="sibTrans" cxnId="{0C9F9596-3266-4D01-8257-21A5DF78603D}">
      <dgm:prSet/>
      <dgm:spPr/>
      <dgm:t>
        <a:bodyPr/>
        <a:lstStyle/>
        <a:p>
          <a:endParaRPr lang="es-MX"/>
        </a:p>
      </dgm:t>
    </dgm:pt>
    <dgm:pt modelId="{93B6EFE4-7A1F-4DB7-A944-AC033E396F1A}">
      <dgm:prSet phldrT="[Texto]"/>
      <dgm:spPr/>
      <dgm:t>
        <a:bodyPr/>
        <a:lstStyle/>
        <a:p>
          <a:r>
            <a:rPr lang="es-EC" dirty="0" smtClean="0"/>
            <a:t>Análisis de la Situación actual de la industria en relación a la capacitación  del talento humano</a:t>
          </a:r>
          <a:endParaRPr lang="es-EC" dirty="0"/>
        </a:p>
      </dgm:t>
    </dgm:pt>
    <dgm:pt modelId="{CF626D1A-353C-406C-9DFC-9D1A56414BEC}" type="parTrans" cxnId="{0415C8FE-A1FD-4605-B4C3-AA0860D4F2C3}">
      <dgm:prSet/>
      <dgm:spPr/>
      <dgm:t>
        <a:bodyPr/>
        <a:lstStyle/>
        <a:p>
          <a:endParaRPr lang="es-MX"/>
        </a:p>
      </dgm:t>
    </dgm:pt>
    <dgm:pt modelId="{E4AEE561-B2E5-4A20-8F11-8FF1E3008E4C}" type="sibTrans" cxnId="{0415C8FE-A1FD-4605-B4C3-AA0860D4F2C3}">
      <dgm:prSet/>
      <dgm:spPr/>
      <dgm:t>
        <a:bodyPr/>
        <a:lstStyle/>
        <a:p>
          <a:endParaRPr lang="es-MX"/>
        </a:p>
      </dgm:t>
    </dgm:pt>
    <dgm:pt modelId="{F9B6C0FB-62D9-4C75-8384-A5F5F0780A1C}" type="pres">
      <dgm:prSet presAssocID="{C9E8EEBA-A7A8-46F0-96BA-40453973CB0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C0BD57B8-8AC0-40B5-ABF2-265DE8365770}" type="pres">
      <dgm:prSet presAssocID="{5D445F27-6DD3-447C-929A-DAF694225F16}" presName="vertOne" presStyleCnt="0"/>
      <dgm:spPr/>
    </dgm:pt>
    <dgm:pt modelId="{F8267406-5061-4EF4-BED7-ED90BE5C6C81}" type="pres">
      <dgm:prSet presAssocID="{5D445F27-6DD3-447C-929A-DAF694225F1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C"/>
        </a:p>
      </dgm:t>
    </dgm:pt>
    <dgm:pt modelId="{44F278E5-687B-4883-AEFC-F3CC1912F7C7}" type="pres">
      <dgm:prSet presAssocID="{5D445F27-6DD3-447C-929A-DAF694225F16}" presName="parTransOne" presStyleCnt="0"/>
      <dgm:spPr/>
    </dgm:pt>
    <dgm:pt modelId="{FDCF9AFE-D5CE-4191-9D37-F4C5A573BC70}" type="pres">
      <dgm:prSet presAssocID="{5D445F27-6DD3-447C-929A-DAF694225F16}" presName="horzOne" presStyleCnt="0"/>
      <dgm:spPr/>
    </dgm:pt>
    <dgm:pt modelId="{467DF99C-5BE9-438C-BAC6-CDB3D7372AA1}" type="pres">
      <dgm:prSet presAssocID="{F37DE028-3CCD-4C3D-A350-082C9EDB563B}" presName="vertTwo" presStyleCnt="0"/>
      <dgm:spPr/>
    </dgm:pt>
    <dgm:pt modelId="{8519C551-7CD9-47A5-BFA2-48822951B4BE}" type="pres">
      <dgm:prSet presAssocID="{F37DE028-3CCD-4C3D-A350-082C9EDB563B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s-EC"/>
        </a:p>
      </dgm:t>
    </dgm:pt>
    <dgm:pt modelId="{B26959CD-553B-4914-8845-34E9ED6DC953}" type="pres">
      <dgm:prSet presAssocID="{F37DE028-3CCD-4C3D-A350-082C9EDB563B}" presName="parTransTwo" presStyleCnt="0"/>
      <dgm:spPr/>
    </dgm:pt>
    <dgm:pt modelId="{190EF711-61B1-483D-8BB4-71A74B066AB3}" type="pres">
      <dgm:prSet presAssocID="{F37DE028-3CCD-4C3D-A350-082C9EDB563B}" presName="horzTwo" presStyleCnt="0"/>
      <dgm:spPr/>
    </dgm:pt>
    <dgm:pt modelId="{BF3AC62C-184C-4CAA-80CA-916DB8F26576}" type="pres">
      <dgm:prSet presAssocID="{AC52730C-DA4E-4639-959D-A0FE0EE00FAE}" presName="vertThree" presStyleCnt="0"/>
      <dgm:spPr/>
    </dgm:pt>
    <dgm:pt modelId="{0804A85E-6D36-4318-86E1-3C321FDCD479}" type="pres">
      <dgm:prSet presAssocID="{AC52730C-DA4E-4639-959D-A0FE0EE00FAE}" presName="txThree" presStyleLbl="node3" presStyleIdx="0" presStyleCnt="1" custScaleY="3967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00A8ABBF-9DC9-4081-849A-F36CC9A85222}" type="pres">
      <dgm:prSet presAssocID="{AC52730C-DA4E-4639-959D-A0FE0EE00FAE}" presName="parTransThree" presStyleCnt="0"/>
      <dgm:spPr/>
    </dgm:pt>
    <dgm:pt modelId="{673D8F64-B27E-43F8-A2CE-EE274FBD002B}" type="pres">
      <dgm:prSet presAssocID="{AC52730C-DA4E-4639-959D-A0FE0EE00FAE}" presName="horzThree" presStyleCnt="0"/>
      <dgm:spPr/>
    </dgm:pt>
    <dgm:pt modelId="{9DC422DF-C3A7-4A94-9F91-F90E264840EE}" type="pres">
      <dgm:prSet presAssocID="{0D1406BB-D2F6-4AC0-8A68-A3C3F6DC095E}" presName="vertFour" presStyleCnt="0">
        <dgm:presLayoutVars>
          <dgm:chPref val="3"/>
        </dgm:presLayoutVars>
      </dgm:prSet>
      <dgm:spPr/>
    </dgm:pt>
    <dgm:pt modelId="{617D846B-D2F1-4EB7-8CF0-D5D6E26FF790}" type="pres">
      <dgm:prSet presAssocID="{0D1406BB-D2F6-4AC0-8A68-A3C3F6DC095E}" presName="txFour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6BADF4E4-FB16-459A-A2D1-5BBF071A4AA9}" type="pres">
      <dgm:prSet presAssocID="{0D1406BB-D2F6-4AC0-8A68-A3C3F6DC095E}" presName="horzFour" presStyleCnt="0"/>
      <dgm:spPr/>
    </dgm:pt>
    <dgm:pt modelId="{BB4863A8-F351-423B-A273-1B87394F803A}" type="pres">
      <dgm:prSet presAssocID="{5821C392-8FC5-4706-89C7-CB6E8238E379}" presName="sibSpaceFour" presStyleCnt="0"/>
      <dgm:spPr/>
    </dgm:pt>
    <dgm:pt modelId="{E483DDD8-1192-4FA3-95CA-42F56CA98D78}" type="pres">
      <dgm:prSet presAssocID="{CA924CD6-747C-4AA7-9592-BA58050D9CA4}" presName="vertFour" presStyleCnt="0">
        <dgm:presLayoutVars>
          <dgm:chPref val="3"/>
        </dgm:presLayoutVars>
      </dgm:prSet>
      <dgm:spPr/>
    </dgm:pt>
    <dgm:pt modelId="{F4B86378-87CF-460D-97EE-3C9E70598663}" type="pres">
      <dgm:prSet presAssocID="{CA924CD6-747C-4AA7-9592-BA58050D9CA4}" presName="txFour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A2A339A1-61A0-4811-97EA-1C51CCE0FCF2}" type="pres">
      <dgm:prSet presAssocID="{CA924CD6-747C-4AA7-9592-BA58050D9CA4}" presName="horzFour" presStyleCnt="0"/>
      <dgm:spPr/>
    </dgm:pt>
    <dgm:pt modelId="{401E778A-1482-4684-912C-5CACE9106BF6}" type="pres">
      <dgm:prSet presAssocID="{0E4FD5EC-7068-4770-94E2-BC6385608E33}" presName="sibSpaceFour" presStyleCnt="0"/>
      <dgm:spPr/>
    </dgm:pt>
    <dgm:pt modelId="{C3424DBC-1E2A-4C35-9970-C7E5834A59EB}" type="pres">
      <dgm:prSet presAssocID="{A002EE32-91CE-44C6-A4D6-2AF029CC5614}" presName="vertFour" presStyleCnt="0">
        <dgm:presLayoutVars>
          <dgm:chPref val="3"/>
        </dgm:presLayoutVars>
      </dgm:prSet>
      <dgm:spPr/>
    </dgm:pt>
    <dgm:pt modelId="{DE82728A-930A-4608-86A3-6EBA3C9F4773}" type="pres">
      <dgm:prSet presAssocID="{A002EE32-91CE-44C6-A4D6-2AF029CC5614}" presName="txFour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286B87EC-1F99-427B-B4D5-EF7142575751}" type="pres">
      <dgm:prSet presAssocID="{A002EE32-91CE-44C6-A4D6-2AF029CC5614}" presName="horzFour" presStyleCnt="0"/>
      <dgm:spPr/>
    </dgm:pt>
    <dgm:pt modelId="{75BFE422-B307-49A9-8DB2-9D5349E2740A}" type="pres">
      <dgm:prSet presAssocID="{A9A86317-02D2-46E0-98A1-A899026F57E5}" presName="sibSpaceFour" presStyleCnt="0"/>
      <dgm:spPr/>
    </dgm:pt>
    <dgm:pt modelId="{85E2482D-6B03-43D7-B261-F2347580F066}" type="pres">
      <dgm:prSet presAssocID="{D9B50D17-40E5-4A0B-A0B0-DDD8580AF904}" presName="vertFour" presStyleCnt="0">
        <dgm:presLayoutVars>
          <dgm:chPref val="3"/>
        </dgm:presLayoutVars>
      </dgm:prSet>
      <dgm:spPr/>
    </dgm:pt>
    <dgm:pt modelId="{402BA30A-3543-478F-B479-F6F209EDC720}" type="pres">
      <dgm:prSet presAssocID="{D9B50D17-40E5-4A0B-A0B0-DDD8580AF904}" presName="txFour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1561FA09-4B36-480A-9080-994C5DE389A8}" type="pres">
      <dgm:prSet presAssocID="{D9B50D17-40E5-4A0B-A0B0-DDD8580AF904}" presName="horzFour" presStyleCnt="0"/>
      <dgm:spPr/>
    </dgm:pt>
    <dgm:pt modelId="{37C346B6-2DF6-477D-B213-320324882827}" type="pres">
      <dgm:prSet presAssocID="{061856D6-E31B-4588-8841-A7102D176034}" presName="sibSpaceFour" presStyleCnt="0"/>
      <dgm:spPr/>
    </dgm:pt>
    <dgm:pt modelId="{1469BEFC-EDF3-47C3-8898-ED140E4618A2}" type="pres">
      <dgm:prSet presAssocID="{7922B3B0-D770-4D17-95E2-9FDC6FF080AD}" presName="vertFour" presStyleCnt="0">
        <dgm:presLayoutVars>
          <dgm:chPref val="3"/>
        </dgm:presLayoutVars>
      </dgm:prSet>
      <dgm:spPr/>
    </dgm:pt>
    <dgm:pt modelId="{485E94F6-8728-4285-A59A-1E81A00F333E}" type="pres">
      <dgm:prSet presAssocID="{7922B3B0-D770-4D17-95E2-9FDC6FF080AD}" presName="txFour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23E700C2-8145-4BBE-8D9A-89CBB3E60C7D}" type="pres">
      <dgm:prSet presAssocID="{7922B3B0-D770-4D17-95E2-9FDC6FF080AD}" presName="horzFour" presStyleCnt="0"/>
      <dgm:spPr/>
    </dgm:pt>
    <dgm:pt modelId="{15454BDC-B8D5-47DA-AE58-DB9FF6F1851D}" type="pres">
      <dgm:prSet presAssocID="{C36F988F-F02F-4BD8-BA8B-3541CFCD896D}" presName="sibSpaceFour" presStyleCnt="0"/>
      <dgm:spPr/>
    </dgm:pt>
    <dgm:pt modelId="{B486A9F9-1A78-4583-9614-3F85FA9C8F50}" type="pres">
      <dgm:prSet presAssocID="{93B6EFE4-7A1F-4DB7-A944-AC033E396F1A}" presName="vertFour" presStyleCnt="0">
        <dgm:presLayoutVars>
          <dgm:chPref val="3"/>
        </dgm:presLayoutVars>
      </dgm:prSet>
      <dgm:spPr/>
    </dgm:pt>
    <dgm:pt modelId="{A5074CF2-840A-4902-9DC2-A1E6C31984EA}" type="pres">
      <dgm:prSet presAssocID="{93B6EFE4-7A1F-4DB7-A944-AC033E396F1A}" presName="txFour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3D55A514-ED04-47F9-842B-6538EA849126}" type="pres">
      <dgm:prSet presAssocID="{93B6EFE4-7A1F-4DB7-A944-AC033E396F1A}" presName="horzFour" presStyleCnt="0"/>
      <dgm:spPr/>
    </dgm:pt>
  </dgm:ptLst>
  <dgm:cxnLst>
    <dgm:cxn modelId="{2A23E409-8924-475D-9DF1-A96E5ECBBB90}" srcId="{AC52730C-DA4E-4639-959D-A0FE0EE00FAE}" destId="{0D1406BB-D2F6-4AC0-8A68-A3C3F6DC095E}" srcOrd="0" destOrd="0" parTransId="{0C1F5BB3-67F5-4425-850E-C779714A8E2E}" sibTransId="{5821C392-8FC5-4706-89C7-CB6E8238E379}"/>
    <dgm:cxn modelId="{F30EDC7B-AB90-4626-8CF7-F655BE81806C}" type="presOf" srcId="{A002EE32-91CE-44C6-A4D6-2AF029CC5614}" destId="{DE82728A-930A-4608-86A3-6EBA3C9F4773}" srcOrd="0" destOrd="0" presId="urn:microsoft.com/office/officeart/2005/8/layout/hierarchy4"/>
    <dgm:cxn modelId="{1DD5718B-E8F2-4A87-BAAB-C7E6231DBDB4}" type="presOf" srcId="{AC52730C-DA4E-4639-959D-A0FE0EE00FAE}" destId="{0804A85E-6D36-4318-86E1-3C321FDCD479}" srcOrd="0" destOrd="0" presId="urn:microsoft.com/office/officeart/2005/8/layout/hierarchy4"/>
    <dgm:cxn modelId="{6B1BA604-6DE2-4344-9C77-1DE5B92CA644}" srcId="{C9E8EEBA-A7A8-46F0-96BA-40453973CB0A}" destId="{5D445F27-6DD3-447C-929A-DAF694225F16}" srcOrd="0" destOrd="0" parTransId="{3B4CECD7-94F7-47EC-AB76-E644018DEB3A}" sibTransId="{BDE9FDE7-9200-4E49-9615-57B1036B2C28}"/>
    <dgm:cxn modelId="{24936AF3-9625-4183-BC08-5BD3542E933D}" srcId="{5D445F27-6DD3-447C-929A-DAF694225F16}" destId="{F37DE028-3CCD-4C3D-A350-082C9EDB563B}" srcOrd="0" destOrd="0" parTransId="{CFEB7548-8FDE-4CA9-8254-C8A08467966C}" sibTransId="{1D82C673-8934-4729-A9BA-D578750A1829}"/>
    <dgm:cxn modelId="{93FE254B-496B-4CE4-8E7D-F0950A1767BE}" type="presOf" srcId="{7922B3B0-D770-4D17-95E2-9FDC6FF080AD}" destId="{485E94F6-8728-4285-A59A-1E81A00F333E}" srcOrd="0" destOrd="0" presId="urn:microsoft.com/office/officeart/2005/8/layout/hierarchy4"/>
    <dgm:cxn modelId="{A4A5E1E0-82A0-4212-9979-E7E856FE2285}" srcId="{F37DE028-3CCD-4C3D-A350-082C9EDB563B}" destId="{AC52730C-DA4E-4639-959D-A0FE0EE00FAE}" srcOrd="0" destOrd="0" parTransId="{7624E92C-147D-4832-A824-AD40217B7669}" sibTransId="{28B5F0EE-C38E-48C1-99C3-9E5B7E658791}"/>
    <dgm:cxn modelId="{2E74E8AA-324C-4805-A551-28A992CB1CBB}" type="presOf" srcId="{F37DE028-3CCD-4C3D-A350-082C9EDB563B}" destId="{8519C551-7CD9-47A5-BFA2-48822951B4BE}" srcOrd="0" destOrd="0" presId="urn:microsoft.com/office/officeart/2005/8/layout/hierarchy4"/>
    <dgm:cxn modelId="{DB03D181-58A7-4073-ABAF-FB8FA5913CA0}" type="presOf" srcId="{0D1406BB-D2F6-4AC0-8A68-A3C3F6DC095E}" destId="{617D846B-D2F1-4EB7-8CF0-D5D6E26FF790}" srcOrd="0" destOrd="0" presId="urn:microsoft.com/office/officeart/2005/8/layout/hierarchy4"/>
    <dgm:cxn modelId="{9C2763AD-1DD5-48EF-9B39-2448245D9DB8}" type="presOf" srcId="{CA924CD6-747C-4AA7-9592-BA58050D9CA4}" destId="{F4B86378-87CF-460D-97EE-3C9E70598663}" srcOrd="0" destOrd="0" presId="urn:microsoft.com/office/officeart/2005/8/layout/hierarchy4"/>
    <dgm:cxn modelId="{1596AD9E-422A-4069-84D6-FB7582884C36}" srcId="{AC52730C-DA4E-4639-959D-A0FE0EE00FAE}" destId="{CA924CD6-747C-4AA7-9592-BA58050D9CA4}" srcOrd="1" destOrd="0" parTransId="{19E0A5E5-DC1E-41E1-B869-70C6A8D81413}" sibTransId="{0E4FD5EC-7068-4770-94E2-BC6385608E33}"/>
    <dgm:cxn modelId="{60D7C084-DC5C-4FB1-B3C4-1486A13A64B6}" type="presOf" srcId="{D9B50D17-40E5-4A0B-A0B0-DDD8580AF904}" destId="{402BA30A-3543-478F-B479-F6F209EDC720}" srcOrd="0" destOrd="0" presId="urn:microsoft.com/office/officeart/2005/8/layout/hierarchy4"/>
    <dgm:cxn modelId="{26592568-F149-4A41-8B47-2FB7A34DE19C}" type="presOf" srcId="{5D445F27-6DD3-447C-929A-DAF694225F16}" destId="{F8267406-5061-4EF4-BED7-ED90BE5C6C81}" srcOrd="0" destOrd="0" presId="urn:microsoft.com/office/officeart/2005/8/layout/hierarchy4"/>
    <dgm:cxn modelId="{01784A47-8910-40CF-BD6C-2A20B34222F1}" srcId="{AC52730C-DA4E-4639-959D-A0FE0EE00FAE}" destId="{A002EE32-91CE-44C6-A4D6-2AF029CC5614}" srcOrd="2" destOrd="0" parTransId="{D302978D-7DCB-4791-87C5-DC6598411A55}" sibTransId="{A9A86317-02D2-46E0-98A1-A899026F57E5}"/>
    <dgm:cxn modelId="{66CA7BEE-88AB-4160-AAD6-F5C2FFB407BF}" srcId="{AC52730C-DA4E-4639-959D-A0FE0EE00FAE}" destId="{D9B50D17-40E5-4A0B-A0B0-DDD8580AF904}" srcOrd="3" destOrd="0" parTransId="{642F9384-831B-4787-930B-E14C5B55ECFC}" sibTransId="{061856D6-E31B-4588-8841-A7102D176034}"/>
    <dgm:cxn modelId="{635F5FF4-137D-4669-BAD1-2BA491BD47A1}" type="presOf" srcId="{C9E8EEBA-A7A8-46F0-96BA-40453973CB0A}" destId="{F9B6C0FB-62D9-4C75-8384-A5F5F0780A1C}" srcOrd="0" destOrd="0" presId="urn:microsoft.com/office/officeart/2005/8/layout/hierarchy4"/>
    <dgm:cxn modelId="{0415C8FE-A1FD-4605-B4C3-AA0860D4F2C3}" srcId="{AC52730C-DA4E-4639-959D-A0FE0EE00FAE}" destId="{93B6EFE4-7A1F-4DB7-A944-AC033E396F1A}" srcOrd="5" destOrd="0" parTransId="{CF626D1A-353C-406C-9DFC-9D1A56414BEC}" sibTransId="{E4AEE561-B2E5-4A20-8F11-8FF1E3008E4C}"/>
    <dgm:cxn modelId="{0C9F9596-3266-4D01-8257-21A5DF78603D}" srcId="{AC52730C-DA4E-4639-959D-A0FE0EE00FAE}" destId="{7922B3B0-D770-4D17-95E2-9FDC6FF080AD}" srcOrd="4" destOrd="0" parTransId="{C377B8DF-4794-45CF-93D4-66695A74F9FF}" sibTransId="{C36F988F-F02F-4BD8-BA8B-3541CFCD896D}"/>
    <dgm:cxn modelId="{50498AD0-9AF9-4B80-958B-DC7016A060E8}" type="presOf" srcId="{93B6EFE4-7A1F-4DB7-A944-AC033E396F1A}" destId="{A5074CF2-840A-4902-9DC2-A1E6C31984EA}" srcOrd="0" destOrd="0" presId="urn:microsoft.com/office/officeart/2005/8/layout/hierarchy4"/>
    <dgm:cxn modelId="{441BE706-C556-4095-A0AC-13C5394F9E5C}" type="presParOf" srcId="{F9B6C0FB-62D9-4C75-8384-A5F5F0780A1C}" destId="{C0BD57B8-8AC0-40B5-ABF2-265DE8365770}" srcOrd="0" destOrd="0" presId="urn:microsoft.com/office/officeart/2005/8/layout/hierarchy4"/>
    <dgm:cxn modelId="{BB768D5F-C84E-470E-A31B-E02E954E3170}" type="presParOf" srcId="{C0BD57B8-8AC0-40B5-ABF2-265DE8365770}" destId="{F8267406-5061-4EF4-BED7-ED90BE5C6C81}" srcOrd="0" destOrd="0" presId="urn:microsoft.com/office/officeart/2005/8/layout/hierarchy4"/>
    <dgm:cxn modelId="{54B11C26-3EF4-4043-B8D6-436B17BA5FEF}" type="presParOf" srcId="{C0BD57B8-8AC0-40B5-ABF2-265DE8365770}" destId="{44F278E5-687B-4883-AEFC-F3CC1912F7C7}" srcOrd="1" destOrd="0" presId="urn:microsoft.com/office/officeart/2005/8/layout/hierarchy4"/>
    <dgm:cxn modelId="{13859512-4222-455E-B053-2A93B25705C0}" type="presParOf" srcId="{C0BD57B8-8AC0-40B5-ABF2-265DE8365770}" destId="{FDCF9AFE-D5CE-4191-9D37-F4C5A573BC70}" srcOrd="2" destOrd="0" presId="urn:microsoft.com/office/officeart/2005/8/layout/hierarchy4"/>
    <dgm:cxn modelId="{08918DCB-46B0-41C6-BE11-9A39C827450B}" type="presParOf" srcId="{FDCF9AFE-D5CE-4191-9D37-F4C5A573BC70}" destId="{467DF99C-5BE9-438C-BAC6-CDB3D7372AA1}" srcOrd="0" destOrd="0" presId="urn:microsoft.com/office/officeart/2005/8/layout/hierarchy4"/>
    <dgm:cxn modelId="{6C6B75DC-B3D8-4940-9B71-1E444EA0194E}" type="presParOf" srcId="{467DF99C-5BE9-438C-BAC6-CDB3D7372AA1}" destId="{8519C551-7CD9-47A5-BFA2-48822951B4BE}" srcOrd="0" destOrd="0" presId="urn:microsoft.com/office/officeart/2005/8/layout/hierarchy4"/>
    <dgm:cxn modelId="{51CB50B6-F7C6-44EC-AB14-B0DCC44C702C}" type="presParOf" srcId="{467DF99C-5BE9-438C-BAC6-CDB3D7372AA1}" destId="{B26959CD-553B-4914-8845-34E9ED6DC953}" srcOrd="1" destOrd="0" presId="urn:microsoft.com/office/officeart/2005/8/layout/hierarchy4"/>
    <dgm:cxn modelId="{2133A882-CC5B-4CDD-AB67-E7DEA9666CD8}" type="presParOf" srcId="{467DF99C-5BE9-438C-BAC6-CDB3D7372AA1}" destId="{190EF711-61B1-483D-8BB4-71A74B066AB3}" srcOrd="2" destOrd="0" presId="urn:microsoft.com/office/officeart/2005/8/layout/hierarchy4"/>
    <dgm:cxn modelId="{54F8474C-BA2F-4E12-87EC-3E0E2C77C0BC}" type="presParOf" srcId="{190EF711-61B1-483D-8BB4-71A74B066AB3}" destId="{BF3AC62C-184C-4CAA-80CA-916DB8F26576}" srcOrd="0" destOrd="0" presId="urn:microsoft.com/office/officeart/2005/8/layout/hierarchy4"/>
    <dgm:cxn modelId="{CD217CDF-4800-4A1B-A449-F2325090CFF5}" type="presParOf" srcId="{BF3AC62C-184C-4CAA-80CA-916DB8F26576}" destId="{0804A85E-6D36-4318-86E1-3C321FDCD479}" srcOrd="0" destOrd="0" presId="urn:microsoft.com/office/officeart/2005/8/layout/hierarchy4"/>
    <dgm:cxn modelId="{A264F029-9472-44AB-B5F5-2BC2F72A0D80}" type="presParOf" srcId="{BF3AC62C-184C-4CAA-80CA-916DB8F26576}" destId="{00A8ABBF-9DC9-4081-849A-F36CC9A85222}" srcOrd="1" destOrd="0" presId="urn:microsoft.com/office/officeart/2005/8/layout/hierarchy4"/>
    <dgm:cxn modelId="{FA54F1A3-55A6-4D50-9D37-EF72DA351EAD}" type="presParOf" srcId="{BF3AC62C-184C-4CAA-80CA-916DB8F26576}" destId="{673D8F64-B27E-43F8-A2CE-EE274FBD002B}" srcOrd="2" destOrd="0" presId="urn:microsoft.com/office/officeart/2005/8/layout/hierarchy4"/>
    <dgm:cxn modelId="{C34EBD3F-7D61-4915-AF8D-9F190F2811E6}" type="presParOf" srcId="{673D8F64-B27E-43F8-A2CE-EE274FBD002B}" destId="{9DC422DF-C3A7-4A94-9F91-F90E264840EE}" srcOrd="0" destOrd="0" presId="urn:microsoft.com/office/officeart/2005/8/layout/hierarchy4"/>
    <dgm:cxn modelId="{F66F49D7-32CA-4D2F-AD3F-9983229F2B2B}" type="presParOf" srcId="{9DC422DF-C3A7-4A94-9F91-F90E264840EE}" destId="{617D846B-D2F1-4EB7-8CF0-D5D6E26FF790}" srcOrd="0" destOrd="0" presId="urn:microsoft.com/office/officeart/2005/8/layout/hierarchy4"/>
    <dgm:cxn modelId="{4D24C394-D026-49D5-A99E-1C685B5201E9}" type="presParOf" srcId="{9DC422DF-C3A7-4A94-9F91-F90E264840EE}" destId="{6BADF4E4-FB16-459A-A2D1-5BBF071A4AA9}" srcOrd="1" destOrd="0" presId="urn:microsoft.com/office/officeart/2005/8/layout/hierarchy4"/>
    <dgm:cxn modelId="{8030D15B-DEB4-4A7C-B92F-996567FEA7CD}" type="presParOf" srcId="{673D8F64-B27E-43F8-A2CE-EE274FBD002B}" destId="{BB4863A8-F351-423B-A273-1B87394F803A}" srcOrd="1" destOrd="0" presId="urn:microsoft.com/office/officeart/2005/8/layout/hierarchy4"/>
    <dgm:cxn modelId="{B4686E53-FEA3-4FA0-AE18-47E1C03E5C65}" type="presParOf" srcId="{673D8F64-B27E-43F8-A2CE-EE274FBD002B}" destId="{E483DDD8-1192-4FA3-95CA-42F56CA98D78}" srcOrd="2" destOrd="0" presId="urn:microsoft.com/office/officeart/2005/8/layout/hierarchy4"/>
    <dgm:cxn modelId="{45856BF4-FE68-41D7-AE6F-220DA098CC30}" type="presParOf" srcId="{E483DDD8-1192-4FA3-95CA-42F56CA98D78}" destId="{F4B86378-87CF-460D-97EE-3C9E70598663}" srcOrd="0" destOrd="0" presId="urn:microsoft.com/office/officeart/2005/8/layout/hierarchy4"/>
    <dgm:cxn modelId="{E8B7CACA-9B5C-4603-BBD4-2462CDA4D4A0}" type="presParOf" srcId="{E483DDD8-1192-4FA3-95CA-42F56CA98D78}" destId="{A2A339A1-61A0-4811-97EA-1C51CCE0FCF2}" srcOrd="1" destOrd="0" presId="urn:microsoft.com/office/officeart/2005/8/layout/hierarchy4"/>
    <dgm:cxn modelId="{61C8CEFD-DB0C-477D-BA3A-4C149D5BD4EF}" type="presParOf" srcId="{673D8F64-B27E-43F8-A2CE-EE274FBD002B}" destId="{401E778A-1482-4684-912C-5CACE9106BF6}" srcOrd="3" destOrd="0" presId="urn:microsoft.com/office/officeart/2005/8/layout/hierarchy4"/>
    <dgm:cxn modelId="{22CEE0E3-AB51-4865-9BA1-C67803F6F145}" type="presParOf" srcId="{673D8F64-B27E-43F8-A2CE-EE274FBD002B}" destId="{C3424DBC-1E2A-4C35-9970-C7E5834A59EB}" srcOrd="4" destOrd="0" presId="urn:microsoft.com/office/officeart/2005/8/layout/hierarchy4"/>
    <dgm:cxn modelId="{03285732-1CA1-42AE-8E14-91A0D9EFB182}" type="presParOf" srcId="{C3424DBC-1E2A-4C35-9970-C7E5834A59EB}" destId="{DE82728A-930A-4608-86A3-6EBA3C9F4773}" srcOrd="0" destOrd="0" presId="urn:microsoft.com/office/officeart/2005/8/layout/hierarchy4"/>
    <dgm:cxn modelId="{D7D4D058-6147-447A-8F67-0FE65A3CDCD5}" type="presParOf" srcId="{C3424DBC-1E2A-4C35-9970-C7E5834A59EB}" destId="{286B87EC-1F99-427B-B4D5-EF7142575751}" srcOrd="1" destOrd="0" presId="urn:microsoft.com/office/officeart/2005/8/layout/hierarchy4"/>
    <dgm:cxn modelId="{8DD6C6B6-8EA2-4D0B-8271-4167D1D4ED54}" type="presParOf" srcId="{673D8F64-B27E-43F8-A2CE-EE274FBD002B}" destId="{75BFE422-B307-49A9-8DB2-9D5349E2740A}" srcOrd="5" destOrd="0" presId="urn:microsoft.com/office/officeart/2005/8/layout/hierarchy4"/>
    <dgm:cxn modelId="{C9ACB156-FD80-4E6C-B945-E9111C20D8BE}" type="presParOf" srcId="{673D8F64-B27E-43F8-A2CE-EE274FBD002B}" destId="{85E2482D-6B03-43D7-B261-F2347580F066}" srcOrd="6" destOrd="0" presId="urn:microsoft.com/office/officeart/2005/8/layout/hierarchy4"/>
    <dgm:cxn modelId="{9EF96C14-1437-49BB-8F13-27634C1A0589}" type="presParOf" srcId="{85E2482D-6B03-43D7-B261-F2347580F066}" destId="{402BA30A-3543-478F-B479-F6F209EDC720}" srcOrd="0" destOrd="0" presId="urn:microsoft.com/office/officeart/2005/8/layout/hierarchy4"/>
    <dgm:cxn modelId="{E97A3708-5FAD-4113-95D2-7FA7A17A58E9}" type="presParOf" srcId="{85E2482D-6B03-43D7-B261-F2347580F066}" destId="{1561FA09-4B36-480A-9080-994C5DE389A8}" srcOrd="1" destOrd="0" presId="urn:microsoft.com/office/officeart/2005/8/layout/hierarchy4"/>
    <dgm:cxn modelId="{36ACB0CE-00EB-4359-BD16-ABC9FD4E994E}" type="presParOf" srcId="{673D8F64-B27E-43F8-A2CE-EE274FBD002B}" destId="{37C346B6-2DF6-477D-B213-320324882827}" srcOrd="7" destOrd="0" presId="urn:microsoft.com/office/officeart/2005/8/layout/hierarchy4"/>
    <dgm:cxn modelId="{F99DA7F6-F334-45D6-AD90-8AA873E91F77}" type="presParOf" srcId="{673D8F64-B27E-43F8-A2CE-EE274FBD002B}" destId="{1469BEFC-EDF3-47C3-8898-ED140E4618A2}" srcOrd="8" destOrd="0" presId="urn:microsoft.com/office/officeart/2005/8/layout/hierarchy4"/>
    <dgm:cxn modelId="{81012B3A-D7D6-4D17-9A5A-D0AC321FD502}" type="presParOf" srcId="{1469BEFC-EDF3-47C3-8898-ED140E4618A2}" destId="{485E94F6-8728-4285-A59A-1E81A00F333E}" srcOrd="0" destOrd="0" presId="urn:microsoft.com/office/officeart/2005/8/layout/hierarchy4"/>
    <dgm:cxn modelId="{07E7B2FD-294B-4A6B-A845-5D669B4A6586}" type="presParOf" srcId="{1469BEFC-EDF3-47C3-8898-ED140E4618A2}" destId="{23E700C2-8145-4BBE-8D9A-89CBB3E60C7D}" srcOrd="1" destOrd="0" presId="urn:microsoft.com/office/officeart/2005/8/layout/hierarchy4"/>
    <dgm:cxn modelId="{E7981CB4-B96F-4FDD-9B92-4BC2B3DE110D}" type="presParOf" srcId="{673D8F64-B27E-43F8-A2CE-EE274FBD002B}" destId="{15454BDC-B8D5-47DA-AE58-DB9FF6F1851D}" srcOrd="9" destOrd="0" presId="urn:microsoft.com/office/officeart/2005/8/layout/hierarchy4"/>
    <dgm:cxn modelId="{B8B495D1-4970-44EC-A7F4-73E100FB48E0}" type="presParOf" srcId="{673D8F64-B27E-43F8-A2CE-EE274FBD002B}" destId="{B486A9F9-1A78-4583-9614-3F85FA9C8F50}" srcOrd="10" destOrd="0" presId="urn:microsoft.com/office/officeart/2005/8/layout/hierarchy4"/>
    <dgm:cxn modelId="{387B44ED-88AA-4D00-BE56-1CCEEBB26D0B}" type="presParOf" srcId="{B486A9F9-1A78-4583-9614-3F85FA9C8F50}" destId="{A5074CF2-840A-4902-9DC2-A1E6C31984EA}" srcOrd="0" destOrd="0" presId="urn:microsoft.com/office/officeart/2005/8/layout/hierarchy4"/>
    <dgm:cxn modelId="{0EEE4794-0D01-42F1-9C7F-3E161CF6CDF9}" type="presParOf" srcId="{B486A9F9-1A78-4583-9614-3F85FA9C8F50}" destId="{3D55A514-ED04-47F9-842B-6538EA84912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E8EEBA-A7A8-46F0-96BA-40453973CB0A}" type="doc">
      <dgm:prSet loTypeId="urn:microsoft.com/office/officeart/2005/8/layout/hierarchy4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EC"/>
        </a:p>
      </dgm:t>
    </dgm:pt>
    <dgm:pt modelId="{5D445F27-6DD3-447C-929A-DAF694225F16}">
      <dgm:prSet phldrT="[Texto]"/>
      <dgm:spPr/>
      <dgm:t>
        <a:bodyPr/>
        <a:lstStyle/>
        <a:p>
          <a:r>
            <a:rPr lang="es-MX" b="1" dirty="0" smtClean="0"/>
            <a:t>IV. Otros Programas</a:t>
          </a:r>
          <a:endParaRPr lang="es-EC" b="1" dirty="0"/>
        </a:p>
      </dgm:t>
    </dgm:pt>
    <dgm:pt modelId="{3B4CECD7-94F7-47EC-AB76-E644018DEB3A}" type="parTrans" cxnId="{6B1BA604-6DE2-4344-9C77-1DE5B92CA644}">
      <dgm:prSet/>
      <dgm:spPr/>
      <dgm:t>
        <a:bodyPr/>
        <a:lstStyle/>
        <a:p>
          <a:endParaRPr lang="es-EC"/>
        </a:p>
      </dgm:t>
    </dgm:pt>
    <dgm:pt modelId="{BDE9FDE7-9200-4E49-9615-57B1036B2C28}" type="sibTrans" cxnId="{6B1BA604-6DE2-4344-9C77-1DE5B92CA644}">
      <dgm:prSet/>
      <dgm:spPr/>
      <dgm:t>
        <a:bodyPr/>
        <a:lstStyle/>
        <a:p>
          <a:endParaRPr lang="es-EC"/>
        </a:p>
      </dgm:t>
    </dgm:pt>
    <dgm:pt modelId="{F37DE028-3CCD-4C3D-A350-082C9EDB563B}">
      <dgm:prSet phldrT="[Texto]" custT="1"/>
      <dgm:spPr/>
      <dgm:t>
        <a:bodyPr/>
        <a:lstStyle/>
        <a:p>
          <a:r>
            <a:rPr lang="es-ES_tradnl" sz="2200" dirty="0" smtClean="0"/>
            <a:t>Asistencia Técnica en la implementación de modelos de gestión de los Centros de Desarrollo Empresariales Ciudadanos, CEDEC, incubadoras tecnológicas, incubadoras de Empresas productivas y Centros de Innovación.</a:t>
          </a:r>
          <a:endParaRPr lang="es-EC" sz="2200" dirty="0"/>
        </a:p>
      </dgm:t>
    </dgm:pt>
    <dgm:pt modelId="{CFEB7548-8FDE-4CA9-8254-C8A08467966C}" type="parTrans" cxnId="{24936AF3-9625-4183-BC08-5BD3542E933D}">
      <dgm:prSet/>
      <dgm:spPr/>
      <dgm:t>
        <a:bodyPr/>
        <a:lstStyle/>
        <a:p>
          <a:endParaRPr lang="es-EC"/>
        </a:p>
      </dgm:t>
    </dgm:pt>
    <dgm:pt modelId="{1D82C673-8934-4729-A9BA-D578750A1829}" type="sibTrans" cxnId="{24936AF3-9625-4183-BC08-5BD3542E933D}">
      <dgm:prSet/>
      <dgm:spPr/>
      <dgm:t>
        <a:bodyPr/>
        <a:lstStyle/>
        <a:p>
          <a:endParaRPr lang="es-EC"/>
        </a:p>
      </dgm:t>
    </dgm:pt>
    <dgm:pt modelId="{AC52730C-DA4E-4639-959D-A0FE0EE00FAE}">
      <dgm:prSet phldrT="[Texto]" custT="1"/>
      <dgm:spPr/>
      <dgm:t>
        <a:bodyPr/>
        <a:lstStyle/>
        <a:p>
          <a:r>
            <a:rPr lang="es-ES_tradnl" sz="2200" dirty="0" smtClean="0"/>
            <a:t>Promover el intercambio de buenas prácticas en la aplicación de software para actividades de negocio electrónico.</a:t>
          </a:r>
          <a:endParaRPr lang="es-EC" sz="2200" dirty="0"/>
        </a:p>
      </dgm:t>
    </dgm:pt>
    <dgm:pt modelId="{7624E92C-147D-4832-A824-AD40217B7669}" type="parTrans" cxnId="{A4A5E1E0-82A0-4212-9979-E7E856FE2285}">
      <dgm:prSet/>
      <dgm:spPr/>
      <dgm:t>
        <a:bodyPr/>
        <a:lstStyle/>
        <a:p>
          <a:endParaRPr lang="es-EC"/>
        </a:p>
      </dgm:t>
    </dgm:pt>
    <dgm:pt modelId="{28B5F0EE-C38E-48C1-99C3-9E5B7E658791}" type="sibTrans" cxnId="{A4A5E1E0-82A0-4212-9979-E7E856FE2285}">
      <dgm:prSet/>
      <dgm:spPr/>
      <dgm:t>
        <a:bodyPr/>
        <a:lstStyle/>
        <a:p>
          <a:endParaRPr lang="es-EC"/>
        </a:p>
      </dgm:t>
    </dgm:pt>
    <dgm:pt modelId="{93B6EFE4-7A1F-4DB7-A944-AC033E396F1A}">
      <dgm:prSet phldrT="[Texto]" custT="1"/>
      <dgm:spPr/>
      <dgm:t>
        <a:bodyPr/>
        <a:lstStyle/>
        <a:p>
          <a:r>
            <a:rPr lang="es-ES_tradnl" sz="2200" dirty="0" smtClean="0"/>
            <a:t>Promover el intercambio de conocimientos para la aplicación de modelo de agricultura intensiva como complementariedad a los polos de desarrollo productivos.</a:t>
          </a:r>
          <a:endParaRPr lang="es-EC" sz="2200" dirty="0"/>
        </a:p>
      </dgm:t>
    </dgm:pt>
    <dgm:pt modelId="{CF626D1A-353C-406C-9DFC-9D1A56414BEC}" type="parTrans" cxnId="{0415C8FE-A1FD-4605-B4C3-AA0860D4F2C3}">
      <dgm:prSet/>
      <dgm:spPr/>
      <dgm:t>
        <a:bodyPr/>
        <a:lstStyle/>
        <a:p>
          <a:endParaRPr lang="es-MX"/>
        </a:p>
      </dgm:t>
    </dgm:pt>
    <dgm:pt modelId="{E4AEE561-B2E5-4A20-8F11-8FF1E3008E4C}" type="sibTrans" cxnId="{0415C8FE-A1FD-4605-B4C3-AA0860D4F2C3}">
      <dgm:prSet/>
      <dgm:spPr/>
      <dgm:t>
        <a:bodyPr/>
        <a:lstStyle/>
        <a:p>
          <a:endParaRPr lang="es-MX"/>
        </a:p>
      </dgm:t>
    </dgm:pt>
    <dgm:pt modelId="{F9B6C0FB-62D9-4C75-8384-A5F5F0780A1C}" type="pres">
      <dgm:prSet presAssocID="{C9E8EEBA-A7A8-46F0-96BA-40453973CB0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C0BD57B8-8AC0-40B5-ABF2-265DE8365770}" type="pres">
      <dgm:prSet presAssocID="{5D445F27-6DD3-447C-929A-DAF694225F16}" presName="vertOne" presStyleCnt="0"/>
      <dgm:spPr/>
    </dgm:pt>
    <dgm:pt modelId="{F8267406-5061-4EF4-BED7-ED90BE5C6C81}" type="pres">
      <dgm:prSet presAssocID="{5D445F27-6DD3-447C-929A-DAF694225F1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C"/>
        </a:p>
      </dgm:t>
    </dgm:pt>
    <dgm:pt modelId="{44F278E5-687B-4883-AEFC-F3CC1912F7C7}" type="pres">
      <dgm:prSet presAssocID="{5D445F27-6DD3-447C-929A-DAF694225F16}" presName="parTransOne" presStyleCnt="0"/>
      <dgm:spPr/>
    </dgm:pt>
    <dgm:pt modelId="{FDCF9AFE-D5CE-4191-9D37-F4C5A573BC70}" type="pres">
      <dgm:prSet presAssocID="{5D445F27-6DD3-447C-929A-DAF694225F16}" presName="horzOne" presStyleCnt="0"/>
      <dgm:spPr/>
    </dgm:pt>
    <dgm:pt modelId="{467DF99C-5BE9-438C-BAC6-CDB3D7372AA1}" type="pres">
      <dgm:prSet presAssocID="{F37DE028-3CCD-4C3D-A350-082C9EDB563B}" presName="vertTwo" presStyleCnt="0"/>
      <dgm:spPr/>
    </dgm:pt>
    <dgm:pt modelId="{8519C551-7CD9-47A5-BFA2-48822951B4BE}" type="pres">
      <dgm:prSet presAssocID="{F37DE028-3CCD-4C3D-A350-082C9EDB563B}" presName="txTwo" presStyleLbl="node2" presStyleIdx="0" presStyleCnt="1" custScaleY="73223">
        <dgm:presLayoutVars>
          <dgm:chPref val="3"/>
        </dgm:presLayoutVars>
      </dgm:prSet>
      <dgm:spPr/>
      <dgm:t>
        <a:bodyPr/>
        <a:lstStyle/>
        <a:p>
          <a:endParaRPr lang="es-EC"/>
        </a:p>
      </dgm:t>
    </dgm:pt>
    <dgm:pt modelId="{B26959CD-553B-4914-8845-34E9ED6DC953}" type="pres">
      <dgm:prSet presAssocID="{F37DE028-3CCD-4C3D-A350-082C9EDB563B}" presName="parTransTwo" presStyleCnt="0"/>
      <dgm:spPr/>
    </dgm:pt>
    <dgm:pt modelId="{190EF711-61B1-483D-8BB4-71A74B066AB3}" type="pres">
      <dgm:prSet presAssocID="{F37DE028-3CCD-4C3D-A350-082C9EDB563B}" presName="horzTwo" presStyleCnt="0"/>
      <dgm:spPr/>
    </dgm:pt>
    <dgm:pt modelId="{BF3AC62C-184C-4CAA-80CA-916DB8F26576}" type="pres">
      <dgm:prSet presAssocID="{AC52730C-DA4E-4639-959D-A0FE0EE00FAE}" presName="vertThree" presStyleCnt="0"/>
      <dgm:spPr/>
    </dgm:pt>
    <dgm:pt modelId="{0804A85E-6D36-4318-86E1-3C321FDCD479}" type="pres">
      <dgm:prSet presAssocID="{AC52730C-DA4E-4639-959D-A0FE0EE00FAE}" presName="txThree" presStyleLbl="node3" presStyleIdx="0" presStyleCnt="1" custScaleY="63024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00A8ABBF-9DC9-4081-849A-F36CC9A85222}" type="pres">
      <dgm:prSet presAssocID="{AC52730C-DA4E-4639-959D-A0FE0EE00FAE}" presName="parTransThree" presStyleCnt="0"/>
      <dgm:spPr/>
    </dgm:pt>
    <dgm:pt modelId="{673D8F64-B27E-43F8-A2CE-EE274FBD002B}" type="pres">
      <dgm:prSet presAssocID="{AC52730C-DA4E-4639-959D-A0FE0EE00FAE}" presName="horzThree" presStyleCnt="0"/>
      <dgm:spPr/>
    </dgm:pt>
    <dgm:pt modelId="{B486A9F9-1A78-4583-9614-3F85FA9C8F50}" type="pres">
      <dgm:prSet presAssocID="{93B6EFE4-7A1F-4DB7-A944-AC033E396F1A}" presName="vertFour" presStyleCnt="0">
        <dgm:presLayoutVars>
          <dgm:chPref val="3"/>
        </dgm:presLayoutVars>
      </dgm:prSet>
      <dgm:spPr/>
    </dgm:pt>
    <dgm:pt modelId="{A5074CF2-840A-4902-9DC2-A1E6C31984EA}" type="pres">
      <dgm:prSet presAssocID="{93B6EFE4-7A1F-4DB7-A944-AC033E396F1A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3D55A514-ED04-47F9-842B-6538EA849126}" type="pres">
      <dgm:prSet presAssocID="{93B6EFE4-7A1F-4DB7-A944-AC033E396F1A}" presName="horzFour" presStyleCnt="0"/>
      <dgm:spPr/>
    </dgm:pt>
  </dgm:ptLst>
  <dgm:cxnLst>
    <dgm:cxn modelId="{83170AFB-0253-429A-A431-707749F15ED9}" type="presOf" srcId="{93B6EFE4-7A1F-4DB7-A944-AC033E396F1A}" destId="{A5074CF2-840A-4902-9DC2-A1E6C31984EA}" srcOrd="0" destOrd="0" presId="urn:microsoft.com/office/officeart/2005/8/layout/hierarchy4"/>
    <dgm:cxn modelId="{24E8FA5A-8135-48FD-8506-38AD3C88350B}" type="presOf" srcId="{5D445F27-6DD3-447C-929A-DAF694225F16}" destId="{F8267406-5061-4EF4-BED7-ED90BE5C6C81}" srcOrd="0" destOrd="0" presId="urn:microsoft.com/office/officeart/2005/8/layout/hierarchy4"/>
    <dgm:cxn modelId="{4BD4FFC2-C312-4DC6-B3EB-9DB35426DDA5}" type="presOf" srcId="{C9E8EEBA-A7A8-46F0-96BA-40453973CB0A}" destId="{F9B6C0FB-62D9-4C75-8384-A5F5F0780A1C}" srcOrd="0" destOrd="0" presId="urn:microsoft.com/office/officeart/2005/8/layout/hierarchy4"/>
    <dgm:cxn modelId="{EDBA0949-3649-43E8-9A74-EB9DABF01CE8}" type="presOf" srcId="{AC52730C-DA4E-4639-959D-A0FE0EE00FAE}" destId="{0804A85E-6D36-4318-86E1-3C321FDCD479}" srcOrd="0" destOrd="0" presId="urn:microsoft.com/office/officeart/2005/8/layout/hierarchy4"/>
    <dgm:cxn modelId="{A4A5E1E0-82A0-4212-9979-E7E856FE2285}" srcId="{F37DE028-3CCD-4C3D-A350-082C9EDB563B}" destId="{AC52730C-DA4E-4639-959D-A0FE0EE00FAE}" srcOrd="0" destOrd="0" parTransId="{7624E92C-147D-4832-A824-AD40217B7669}" sibTransId="{28B5F0EE-C38E-48C1-99C3-9E5B7E658791}"/>
    <dgm:cxn modelId="{24936AF3-9625-4183-BC08-5BD3542E933D}" srcId="{5D445F27-6DD3-447C-929A-DAF694225F16}" destId="{F37DE028-3CCD-4C3D-A350-082C9EDB563B}" srcOrd="0" destOrd="0" parTransId="{CFEB7548-8FDE-4CA9-8254-C8A08467966C}" sibTransId="{1D82C673-8934-4729-A9BA-D578750A1829}"/>
    <dgm:cxn modelId="{0415C8FE-A1FD-4605-B4C3-AA0860D4F2C3}" srcId="{AC52730C-DA4E-4639-959D-A0FE0EE00FAE}" destId="{93B6EFE4-7A1F-4DB7-A944-AC033E396F1A}" srcOrd="0" destOrd="0" parTransId="{CF626D1A-353C-406C-9DFC-9D1A56414BEC}" sibTransId="{E4AEE561-B2E5-4A20-8F11-8FF1E3008E4C}"/>
    <dgm:cxn modelId="{3B3B5D47-BA8B-48C7-B86E-516A985698DE}" type="presOf" srcId="{F37DE028-3CCD-4C3D-A350-082C9EDB563B}" destId="{8519C551-7CD9-47A5-BFA2-48822951B4BE}" srcOrd="0" destOrd="0" presId="urn:microsoft.com/office/officeart/2005/8/layout/hierarchy4"/>
    <dgm:cxn modelId="{6B1BA604-6DE2-4344-9C77-1DE5B92CA644}" srcId="{C9E8EEBA-A7A8-46F0-96BA-40453973CB0A}" destId="{5D445F27-6DD3-447C-929A-DAF694225F16}" srcOrd="0" destOrd="0" parTransId="{3B4CECD7-94F7-47EC-AB76-E644018DEB3A}" sibTransId="{BDE9FDE7-9200-4E49-9615-57B1036B2C28}"/>
    <dgm:cxn modelId="{7F720F41-66EF-4E57-921E-E0AE3D9AE2B6}" type="presParOf" srcId="{F9B6C0FB-62D9-4C75-8384-A5F5F0780A1C}" destId="{C0BD57B8-8AC0-40B5-ABF2-265DE8365770}" srcOrd="0" destOrd="0" presId="urn:microsoft.com/office/officeart/2005/8/layout/hierarchy4"/>
    <dgm:cxn modelId="{507620FB-8CC5-4859-911D-93FC6FED46FB}" type="presParOf" srcId="{C0BD57B8-8AC0-40B5-ABF2-265DE8365770}" destId="{F8267406-5061-4EF4-BED7-ED90BE5C6C81}" srcOrd="0" destOrd="0" presId="urn:microsoft.com/office/officeart/2005/8/layout/hierarchy4"/>
    <dgm:cxn modelId="{DCFC6E4A-9AC3-49CE-96EB-D2300EB184F9}" type="presParOf" srcId="{C0BD57B8-8AC0-40B5-ABF2-265DE8365770}" destId="{44F278E5-687B-4883-AEFC-F3CC1912F7C7}" srcOrd="1" destOrd="0" presId="urn:microsoft.com/office/officeart/2005/8/layout/hierarchy4"/>
    <dgm:cxn modelId="{690B150F-A396-4FC2-B539-646898BD944A}" type="presParOf" srcId="{C0BD57B8-8AC0-40B5-ABF2-265DE8365770}" destId="{FDCF9AFE-D5CE-4191-9D37-F4C5A573BC70}" srcOrd="2" destOrd="0" presId="urn:microsoft.com/office/officeart/2005/8/layout/hierarchy4"/>
    <dgm:cxn modelId="{6188E084-FCE8-4ADB-8FC9-C5796140E239}" type="presParOf" srcId="{FDCF9AFE-D5CE-4191-9D37-F4C5A573BC70}" destId="{467DF99C-5BE9-438C-BAC6-CDB3D7372AA1}" srcOrd="0" destOrd="0" presId="urn:microsoft.com/office/officeart/2005/8/layout/hierarchy4"/>
    <dgm:cxn modelId="{988DD57D-61CC-45FB-B43F-023FA2601EF6}" type="presParOf" srcId="{467DF99C-5BE9-438C-BAC6-CDB3D7372AA1}" destId="{8519C551-7CD9-47A5-BFA2-48822951B4BE}" srcOrd="0" destOrd="0" presId="urn:microsoft.com/office/officeart/2005/8/layout/hierarchy4"/>
    <dgm:cxn modelId="{2575D028-FE54-4AD9-8751-3C644A2CFCD6}" type="presParOf" srcId="{467DF99C-5BE9-438C-BAC6-CDB3D7372AA1}" destId="{B26959CD-553B-4914-8845-34E9ED6DC953}" srcOrd="1" destOrd="0" presId="urn:microsoft.com/office/officeart/2005/8/layout/hierarchy4"/>
    <dgm:cxn modelId="{9CE01F70-E36C-4C6E-8CD1-F67B9F60FD4B}" type="presParOf" srcId="{467DF99C-5BE9-438C-BAC6-CDB3D7372AA1}" destId="{190EF711-61B1-483D-8BB4-71A74B066AB3}" srcOrd="2" destOrd="0" presId="urn:microsoft.com/office/officeart/2005/8/layout/hierarchy4"/>
    <dgm:cxn modelId="{DA4C581C-FE85-475E-9C68-B3D3FC451BE4}" type="presParOf" srcId="{190EF711-61B1-483D-8BB4-71A74B066AB3}" destId="{BF3AC62C-184C-4CAA-80CA-916DB8F26576}" srcOrd="0" destOrd="0" presId="urn:microsoft.com/office/officeart/2005/8/layout/hierarchy4"/>
    <dgm:cxn modelId="{6CB5F17F-FCD7-4942-B5E9-834A8B4BDA2B}" type="presParOf" srcId="{BF3AC62C-184C-4CAA-80CA-916DB8F26576}" destId="{0804A85E-6D36-4318-86E1-3C321FDCD479}" srcOrd="0" destOrd="0" presId="urn:microsoft.com/office/officeart/2005/8/layout/hierarchy4"/>
    <dgm:cxn modelId="{87D54BC0-F7A1-40D8-8989-AC9CD10C5F65}" type="presParOf" srcId="{BF3AC62C-184C-4CAA-80CA-916DB8F26576}" destId="{00A8ABBF-9DC9-4081-849A-F36CC9A85222}" srcOrd="1" destOrd="0" presId="urn:microsoft.com/office/officeart/2005/8/layout/hierarchy4"/>
    <dgm:cxn modelId="{519F092B-6911-4C46-8BC6-7E7F96F7ADE0}" type="presParOf" srcId="{BF3AC62C-184C-4CAA-80CA-916DB8F26576}" destId="{673D8F64-B27E-43F8-A2CE-EE274FBD002B}" srcOrd="2" destOrd="0" presId="urn:microsoft.com/office/officeart/2005/8/layout/hierarchy4"/>
    <dgm:cxn modelId="{AB64B60B-3676-4479-89D4-AC44EB7018B3}" type="presParOf" srcId="{673D8F64-B27E-43F8-A2CE-EE274FBD002B}" destId="{B486A9F9-1A78-4583-9614-3F85FA9C8F50}" srcOrd="0" destOrd="0" presId="urn:microsoft.com/office/officeart/2005/8/layout/hierarchy4"/>
    <dgm:cxn modelId="{2673A775-E736-4337-B7FB-DF3D0B3298C3}" type="presParOf" srcId="{B486A9F9-1A78-4583-9614-3F85FA9C8F50}" destId="{A5074CF2-840A-4902-9DC2-A1E6C31984EA}" srcOrd="0" destOrd="0" presId="urn:microsoft.com/office/officeart/2005/8/layout/hierarchy4"/>
    <dgm:cxn modelId="{CBAF0328-80D3-48CB-8C02-9C1FC25F94C6}" type="presParOf" srcId="{B486A9F9-1A78-4583-9614-3F85FA9C8F50}" destId="{3D55A514-ED04-47F9-842B-6538EA84912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E8EEBA-A7A8-46F0-96BA-40453973CB0A}" type="doc">
      <dgm:prSet loTypeId="urn:microsoft.com/office/officeart/2005/8/layout/hierarchy4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EC"/>
        </a:p>
      </dgm:t>
    </dgm:pt>
    <dgm:pt modelId="{5D445F27-6DD3-447C-929A-DAF694225F16}">
      <dgm:prSet phldrT="[Texto]" custT="1"/>
      <dgm:spPr/>
      <dgm:t>
        <a:bodyPr/>
        <a:lstStyle/>
        <a:p>
          <a:r>
            <a:rPr lang="es-ES_tradnl" sz="2200" dirty="0" smtClean="0"/>
            <a:t>Rueda de Negocios para la presentación de potenciales proyectos de inversión de Alianzas Público Privada (APP)</a:t>
          </a:r>
          <a:endParaRPr lang="es-EC" sz="2200" dirty="0"/>
        </a:p>
      </dgm:t>
    </dgm:pt>
    <dgm:pt modelId="{3B4CECD7-94F7-47EC-AB76-E644018DEB3A}" type="parTrans" cxnId="{6B1BA604-6DE2-4344-9C77-1DE5B92CA644}">
      <dgm:prSet/>
      <dgm:spPr/>
      <dgm:t>
        <a:bodyPr/>
        <a:lstStyle/>
        <a:p>
          <a:endParaRPr lang="es-EC"/>
        </a:p>
      </dgm:t>
    </dgm:pt>
    <dgm:pt modelId="{BDE9FDE7-9200-4E49-9615-57B1036B2C28}" type="sibTrans" cxnId="{6B1BA604-6DE2-4344-9C77-1DE5B92CA644}">
      <dgm:prSet/>
      <dgm:spPr/>
      <dgm:t>
        <a:bodyPr/>
        <a:lstStyle/>
        <a:p>
          <a:endParaRPr lang="es-EC"/>
        </a:p>
      </dgm:t>
    </dgm:pt>
    <dgm:pt modelId="{F37DE028-3CCD-4C3D-A350-082C9EDB563B}">
      <dgm:prSet phldrT="[Texto]" custT="1"/>
      <dgm:spPr/>
      <dgm:t>
        <a:bodyPr/>
        <a:lstStyle/>
        <a:p>
          <a:r>
            <a:rPr lang="es-ES_tradnl" sz="2200" dirty="0" smtClean="0"/>
            <a:t>Apoyar y fortalecer los laboratorios en alimentos en campos especializados, ejemplo transgénicos, para nuestros laboratorios en el INEN.  </a:t>
          </a:r>
          <a:endParaRPr lang="es-EC" sz="2200" dirty="0"/>
        </a:p>
      </dgm:t>
    </dgm:pt>
    <dgm:pt modelId="{CFEB7548-8FDE-4CA9-8254-C8A08467966C}" type="parTrans" cxnId="{24936AF3-9625-4183-BC08-5BD3542E933D}">
      <dgm:prSet/>
      <dgm:spPr/>
      <dgm:t>
        <a:bodyPr/>
        <a:lstStyle/>
        <a:p>
          <a:endParaRPr lang="es-EC"/>
        </a:p>
      </dgm:t>
    </dgm:pt>
    <dgm:pt modelId="{1D82C673-8934-4729-A9BA-D578750A1829}" type="sibTrans" cxnId="{24936AF3-9625-4183-BC08-5BD3542E933D}">
      <dgm:prSet/>
      <dgm:spPr/>
      <dgm:t>
        <a:bodyPr/>
        <a:lstStyle/>
        <a:p>
          <a:endParaRPr lang="es-EC"/>
        </a:p>
      </dgm:t>
    </dgm:pt>
    <dgm:pt modelId="{AC52730C-DA4E-4639-959D-A0FE0EE00FAE}">
      <dgm:prSet phldrT="[Texto]" custT="1"/>
      <dgm:spPr/>
      <dgm:t>
        <a:bodyPr/>
        <a:lstStyle/>
        <a:p>
          <a:r>
            <a:rPr lang="es-ES_tradnl" sz="2200" dirty="0" smtClean="0"/>
            <a:t>Apoyar  y fortalecer a los laboratorios en el sector automotriz (CCICEV) referente a ensayos para potenciar la exportación de vehículos. </a:t>
          </a:r>
          <a:endParaRPr lang="es-EC" sz="2200" dirty="0"/>
        </a:p>
      </dgm:t>
    </dgm:pt>
    <dgm:pt modelId="{7624E92C-147D-4832-A824-AD40217B7669}" type="parTrans" cxnId="{A4A5E1E0-82A0-4212-9979-E7E856FE2285}">
      <dgm:prSet/>
      <dgm:spPr/>
      <dgm:t>
        <a:bodyPr/>
        <a:lstStyle/>
        <a:p>
          <a:endParaRPr lang="es-EC"/>
        </a:p>
      </dgm:t>
    </dgm:pt>
    <dgm:pt modelId="{28B5F0EE-C38E-48C1-99C3-9E5B7E658791}" type="sibTrans" cxnId="{A4A5E1E0-82A0-4212-9979-E7E856FE2285}">
      <dgm:prSet/>
      <dgm:spPr/>
      <dgm:t>
        <a:bodyPr/>
        <a:lstStyle/>
        <a:p>
          <a:endParaRPr lang="es-EC"/>
        </a:p>
      </dgm:t>
    </dgm:pt>
    <dgm:pt modelId="{93B6EFE4-7A1F-4DB7-A944-AC033E396F1A}">
      <dgm:prSet phldrT="[Texto]" custT="1"/>
      <dgm:spPr/>
      <dgm:t>
        <a:bodyPr/>
        <a:lstStyle/>
        <a:p>
          <a:r>
            <a:rPr lang="es-ES_tradnl" sz="2200" dirty="0" smtClean="0"/>
            <a:t>Apoyar y fortalecer a  los laboratorios en el sector de cerámica para realizar ensayos  de calidad</a:t>
          </a:r>
          <a:endParaRPr lang="es-EC" sz="2200" dirty="0"/>
        </a:p>
      </dgm:t>
    </dgm:pt>
    <dgm:pt modelId="{CF626D1A-353C-406C-9DFC-9D1A56414BEC}" type="parTrans" cxnId="{0415C8FE-A1FD-4605-B4C3-AA0860D4F2C3}">
      <dgm:prSet/>
      <dgm:spPr/>
      <dgm:t>
        <a:bodyPr/>
        <a:lstStyle/>
        <a:p>
          <a:endParaRPr lang="es-MX"/>
        </a:p>
      </dgm:t>
    </dgm:pt>
    <dgm:pt modelId="{E4AEE561-B2E5-4A20-8F11-8FF1E3008E4C}" type="sibTrans" cxnId="{0415C8FE-A1FD-4605-B4C3-AA0860D4F2C3}">
      <dgm:prSet/>
      <dgm:spPr/>
      <dgm:t>
        <a:bodyPr/>
        <a:lstStyle/>
        <a:p>
          <a:endParaRPr lang="es-MX"/>
        </a:p>
      </dgm:t>
    </dgm:pt>
    <dgm:pt modelId="{F9B6C0FB-62D9-4C75-8384-A5F5F0780A1C}" type="pres">
      <dgm:prSet presAssocID="{C9E8EEBA-A7A8-46F0-96BA-40453973CB0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C0BD57B8-8AC0-40B5-ABF2-265DE8365770}" type="pres">
      <dgm:prSet presAssocID="{5D445F27-6DD3-447C-929A-DAF694225F16}" presName="vertOne" presStyleCnt="0"/>
      <dgm:spPr/>
    </dgm:pt>
    <dgm:pt modelId="{F8267406-5061-4EF4-BED7-ED90BE5C6C81}" type="pres">
      <dgm:prSet presAssocID="{5D445F27-6DD3-447C-929A-DAF694225F16}" presName="txOne" presStyleLbl="node0" presStyleIdx="0" presStyleCnt="1" custScaleY="70503">
        <dgm:presLayoutVars>
          <dgm:chPref val="3"/>
        </dgm:presLayoutVars>
      </dgm:prSet>
      <dgm:spPr/>
      <dgm:t>
        <a:bodyPr/>
        <a:lstStyle/>
        <a:p>
          <a:endParaRPr lang="es-EC"/>
        </a:p>
      </dgm:t>
    </dgm:pt>
    <dgm:pt modelId="{44F278E5-687B-4883-AEFC-F3CC1912F7C7}" type="pres">
      <dgm:prSet presAssocID="{5D445F27-6DD3-447C-929A-DAF694225F16}" presName="parTransOne" presStyleCnt="0"/>
      <dgm:spPr/>
    </dgm:pt>
    <dgm:pt modelId="{FDCF9AFE-D5CE-4191-9D37-F4C5A573BC70}" type="pres">
      <dgm:prSet presAssocID="{5D445F27-6DD3-447C-929A-DAF694225F16}" presName="horzOne" presStyleCnt="0"/>
      <dgm:spPr/>
    </dgm:pt>
    <dgm:pt modelId="{467DF99C-5BE9-438C-BAC6-CDB3D7372AA1}" type="pres">
      <dgm:prSet presAssocID="{F37DE028-3CCD-4C3D-A350-082C9EDB563B}" presName="vertTwo" presStyleCnt="0"/>
      <dgm:spPr/>
    </dgm:pt>
    <dgm:pt modelId="{8519C551-7CD9-47A5-BFA2-48822951B4BE}" type="pres">
      <dgm:prSet presAssocID="{F37DE028-3CCD-4C3D-A350-082C9EDB563B}" presName="txTwo" presStyleLbl="node2" presStyleIdx="0" presStyleCnt="1" custScaleY="123977">
        <dgm:presLayoutVars>
          <dgm:chPref val="3"/>
        </dgm:presLayoutVars>
      </dgm:prSet>
      <dgm:spPr/>
      <dgm:t>
        <a:bodyPr/>
        <a:lstStyle/>
        <a:p>
          <a:endParaRPr lang="es-EC"/>
        </a:p>
      </dgm:t>
    </dgm:pt>
    <dgm:pt modelId="{B26959CD-553B-4914-8845-34E9ED6DC953}" type="pres">
      <dgm:prSet presAssocID="{F37DE028-3CCD-4C3D-A350-082C9EDB563B}" presName="parTransTwo" presStyleCnt="0"/>
      <dgm:spPr/>
    </dgm:pt>
    <dgm:pt modelId="{190EF711-61B1-483D-8BB4-71A74B066AB3}" type="pres">
      <dgm:prSet presAssocID="{F37DE028-3CCD-4C3D-A350-082C9EDB563B}" presName="horzTwo" presStyleCnt="0"/>
      <dgm:spPr/>
    </dgm:pt>
    <dgm:pt modelId="{BF3AC62C-184C-4CAA-80CA-916DB8F26576}" type="pres">
      <dgm:prSet presAssocID="{AC52730C-DA4E-4639-959D-A0FE0EE00FAE}" presName="vertThree" presStyleCnt="0"/>
      <dgm:spPr/>
    </dgm:pt>
    <dgm:pt modelId="{0804A85E-6D36-4318-86E1-3C321FDCD479}" type="pres">
      <dgm:prSet presAssocID="{AC52730C-DA4E-4639-959D-A0FE0EE00FAE}" presName="txThree" presStyleLbl="node3" presStyleIdx="0" presStyleCnt="1" custScaleY="87017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00A8ABBF-9DC9-4081-849A-F36CC9A85222}" type="pres">
      <dgm:prSet presAssocID="{AC52730C-DA4E-4639-959D-A0FE0EE00FAE}" presName="parTransThree" presStyleCnt="0"/>
      <dgm:spPr/>
    </dgm:pt>
    <dgm:pt modelId="{673D8F64-B27E-43F8-A2CE-EE274FBD002B}" type="pres">
      <dgm:prSet presAssocID="{AC52730C-DA4E-4639-959D-A0FE0EE00FAE}" presName="horzThree" presStyleCnt="0"/>
      <dgm:spPr/>
    </dgm:pt>
    <dgm:pt modelId="{B486A9F9-1A78-4583-9614-3F85FA9C8F50}" type="pres">
      <dgm:prSet presAssocID="{93B6EFE4-7A1F-4DB7-A944-AC033E396F1A}" presName="vertFour" presStyleCnt="0">
        <dgm:presLayoutVars>
          <dgm:chPref val="3"/>
        </dgm:presLayoutVars>
      </dgm:prSet>
      <dgm:spPr/>
    </dgm:pt>
    <dgm:pt modelId="{A5074CF2-840A-4902-9DC2-A1E6C31984EA}" type="pres">
      <dgm:prSet presAssocID="{93B6EFE4-7A1F-4DB7-A944-AC033E396F1A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3D55A514-ED04-47F9-842B-6538EA849126}" type="pres">
      <dgm:prSet presAssocID="{93B6EFE4-7A1F-4DB7-A944-AC033E396F1A}" presName="horzFour" presStyleCnt="0"/>
      <dgm:spPr/>
    </dgm:pt>
  </dgm:ptLst>
  <dgm:cxnLst>
    <dgm:cxn modelId="{3B55BBD5-8AC7-4EA7-9E01-FD5858B5C95E}" type="presOf" srcId="{93B6EFE4-7A1F-4DB7-A944-AC033E396F1A}" destId="{A5074CF2-840A-4902-9DC2-A1E6C31984EA}" srcOrd="0" destOrd="0" presId="urn:microsoft.com/office/officeart/2005/8/layout/hierarchy4"/>
    <dgm:cxn modelId="{01B069D2-AF2C-4323-9DE5-8549D2448DCC}" type="presOf" srcId="{AC52730C-DA4E-4639-959D-A0FE0EE00FAE}" destId="{0804A85E-6D36-4318-86E1-3C321FDCD479}" srcOrd="0" destOrd="0" presId="urn:microsoft.com/office/officeart/2005/8/layout/hierarchy4"/>
    <dgm:cxn modelId="{D680E9DC-A564-4C65-8446-4D41F4E2D5A8}" type="presOf" srcId="{F37DE028-3CCD-4C3D-A350-082C9EDB563B}" destId="{8519C551-7CD9-47A5-BFA2-48822951B4BE}" srcOrd="0" destOrd="0" presId="urn:microsoft.com/office/officeart/2005/8/layout/hierarchy4"/>
    <dgm:cxn modelId="{034BA8A3-17BF-4A10-A4FC-3B8B04660F08}" type="presOf" srcId="{C9E8EEBA-A7A8-46F0-96BA-40453973CB0A}" destId="{F9B6C0FB-62D9-4C75-8384-A5F5F0780A1C}" srcOrd="0" destOrd="0" presId="urn:microsoft.com/office/officeart/2005/8/layout/hierarchy4"/>
    <dgm:cxn modelId="{A4A5E1E0-82A0-4212-9979-E7E856FE2285}" srcId="{F37DE028-3CCD-4C3D-A350-082C9EDB563B}" destId="{AC52730C-DA4E-4639-959D-A0FE0EE00FAE}" srcOrd="0" destOrd="0" parTransId="{7624E92C-147D-4832-A824-AD40217B7669}" sibTransId="{28B5F0EE-C38E-48C1-99C3-9E5B7E658791}"/>
    <dgm:cxn modelId="{24936AF3-9625-4183-BC08-5BD3542E933D}" srcId="{5D445F27-6DD3-447C-929A-DAF694225F16}" destId="{F37DE028-3CCD-4C3D-A350-082C9EDB563B}" srcOrd="0" destOrd="0" parTransId="{CFEB7548-8FDE-4CA9-8254-C8A08467966C}" sibTransId="{1D82C673-8934-4729-A9BA-D578750A1829}"/>
    <dgm:cxn modelId="{702523A3-739F-43FC-B334-0DEEEDAC8A35}" type="presOf" srcId="{5D445F27-6DD3-447C-929A-DAF694225F16}" destId="{F8267406-5061-4EF4-BED7-ED90BE5C6C81}" srcOrd="0" destOrd="0" presId="urn:microsoft.com/office/officeart/2005/8/layout/hierarchy4"/>
    <dgm:cxn modelId="{0415C8FE-A1FD-4605-B4C3-AA0860D4F2C3}" srcId="{AC52730C-DA4E-4639-959D-A0FE0EE00FAE}" destId="{93B6EFE4-7A1F-4DB7-A944-AC033E396F1A}" srcOrd="0" destOrd="0" parTransId="{CF626D1A-353C-406C-9DFC-9D1A56414BEC}" sibTransId="{E4AEE561-B2E5-4A20-8F11-8FF1E3008E4C}"/>
    <dgm:cxn modelId="{6B1BA604-6DE2-4344-9C77-1DE5B92CA644}" srcId="{C9E8EEBA-A7A8-46F0-96BA-40453973CB0A}" destId="{5D445F27-6DD3-447C-929A-DAF694225F16}" srcOrd="0" destOrd="0" parTransId="{3B4CECD7-94F7-47EC-AB76-E644018DEB3A}" sibTransId="{BDE9FDE7-9200-4E49-9615-57B1036B2C28}"/>
    <dgm:cxn modelId="{3E8A9180-39FE-4D92-87D7-DA00A7EA0766}" type="presParOf" srcId="{F9B6C0FB-62D9-4C75-8384-A5F5F0780A1C}" destId="{C0BD57B8-8AC0-40B5-ABF2-265DE8365770}" srcOrd="0" destOrd="0" presId="urn:microsoft.com/office/officeart/2005/8/layout/hierarchy4"/>
    <dgm:cxn modelId="{E5BD8B39-20AF-47CE-99CD-7983FBCE2E19}" type="presParOf" srcId="{C0BD57B8-8AC0-40B5-ABF2-265DE8365770}" destId="{F8267406-5061-4EF4-BED7-ED90BE5C6C81}" srcOrd="0" destOrd="0" presId="urn:microsoft.com/office/officeart/2005/8/layout/hierarchy4"/>
    <dgm:cxn modelId="{92E17968-403C-4853-BDD9-141BED5FF9AC}" type="presParOf" srcId="{C0BD57B8-8AC0-40B5-ABF2-265DE8365770}" destId="{44F278E5-687B-4883-AEFC-F3CC1912F7C7}" srcOrd="1" destOrd="0" presId="urn:microsoft.com/office/officeart/2005/8/layout/hierarchy4"/>
    <dgm:cxn modelId="{FE31E8A5-6AF3-42BD-ACA7-C29BA996685B}" type="presParOf" srcId="{C0BD57B8-8AC0-40B5-ABF2-265DE8365770}" destId="{FDCF9AFE-D5CE-4191-9D37-F4C5A573BC70}" srcOrd="2" destOrd="0" presId="urn:microsoft.com/office/officeart/2005/8/layout/hierarchy4"/>
    <dgm:cxn modelId="{08F33162-6497-45DD-97D5-9977B24B1F86}" type="presParOf" srcId="{FDCF9AFE-D5CE-4191-9D37-F4C5A573BC70}" destId="{467DF99C-5BE9-438C-BAC6-CDB3D7372AA1}" srcOrd="0" destOrd="0" presId="urn:microsoft.com/office/officeart/2005/8/layout/hierarchy4"/>
    <dgm:cxn modelId="{8F113FC2-0D9A-42F0-98BD-B7381A5E114D}" type="presParOf" srcId="{467DF99C-5BE9-438C-BAC6-CDB3D7372AA1}" destId="{8519C551-7CD9-47A5-BFA2-48822951B4BE}" srcOrd="0" destOrd="0" presId="urn:microsoft.com/office/officeart/2005/8/layout/hierarchy4"/>
    <dgm:cxn modelId="{B1259215-0DC7-4C40-9A77-E2B75B1ECECA}" type="presParOf" srcId="{467DF99C-5BE9-438C-BAC6-CDB3D7372AA1}" destId="{B26959CD-553B-4914-8845-34E9ED6DC953}" srcOrd="1" destOrd="0" presId="urn:microsoft.com/office/officeart/2005/8/layout/hierarchy4"/>
    <dgm:cxn modelId="{B126A28A-73C1-43BE-83FE-FD02C8EA1919}" type="presParOf" srcId="{467DF99C-5BE9-438C-BAC6-CDB3D7372AA1}" destId="{190EF711-61B1-483D-8BB4-71A74B066AB3}" srcOrd="2" destOrd="0" presId="urn:microsoft.com/office/officeart/2005/8/layout/hierarchy4"/>
    <dgm:cxn modelId="{CD72DCCB-139A-4C00-8F71-F7D0DA0A6DA5}" type="presParOf" srcId="{190EF711-61B1-483D-8BB4-71A74B066AB3}" destId="{BF3AC62C-184C-4CAA-80CA-916DB8F26576}" srcOrd="0" destOrd="0" presId="urn:microsoft.com/office/officeart/2005/8/layout/hierarchy4"/>
    <dgm:cxn modelId="{49F9C107-B982-4C51-88B8-A42033B8E934}" type="presParOf" srcId="{BF3AC62C-184C-4CAA-80CA-916DB8F26576}" destId="{0804A85E-6D36-4318-86E1-3C321FDCD479}" srcOrd="0" destOrd="0" presId="urn:microsoft.com/office/officeart/2005/8/layout/hierarchy4"/>
    <dgm:cxn modelId="{7ABD9474-CAFA-4AEB-A49F-2605F1D409AA}" type="presParOf" srcId="{BF3AC62C-184C-4CAA-80CA-916DB8F26576}" destId="{00A8ABBF-9DC9-4081-849A-F36CC9A85222}" srcOrd="1" destOrd="0" presId="urn:microsoft.com/office/officeart/2005/8/layout/hierarchy4"/>
    <dgm:cxn modelId="{ABD43CC8-9A1E-4879-BF52-E039D5E89EB4}" type="presParOf" srcId="{BF3AC62C-184C-4CAA-80CA-916DB8F26576}" destId="{673D8F64-B27E-43F8-A2CE-EE274FBD002B}" srcOrd="2" destOrd="0" presId="urn:microsoft.com/office/officeart/2005/8/layout/hierarchy4"/>
    <dgm:cxn modelId="{515BF737-9DC7-43A7-92C6-32AD6ABE99D9}" type="presParOf" srcId="{673D8F64-B27E-43F8-A2CE-EE274FBD002B}" destId="{B486A9F9-1A78-4583-9614-3F85FA9C8F50}" srcOrd="0" destOrd="0" presId="urn:microsoft.com/office/officeart/2005/8/layout/hierarchy4"/>
    <dgm:cxn modelId="{592AE0CF-A08E-4129-814B-AA035B6B1EA8}" type="presParOf" srcId="{B486A9F9-1A78-4583-9614-3F85FA9C8F50}" destId="{A5074CF2-840A-4902-9DC2-A1E6C31984EA}" srcOrd="0" destOrd="0" presId="urn:microsoft.com/office/officeart/2005/8/layout/hierarchy4"/>
    <dgm:cxn modelId="{A7BF9623-6E93-4072-8682-1AF96A52C0F0}" type="presParOf" srcId="{B486A9F9-1A78-4583-9614-3F85FA9C8F50}" destId="{3D55A514-ED04-47F9-842B-6538EA84912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9E8EEBA-A7A8-46F0-96BA-40453973CB0A}" type="doc">
      <dgm:prSet loTypeId="urn:microsoft.com/office/officeart/2005/8/layout/hierarchy4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EC"/>
        </a:p>
      </dgm:t>
    </dgm:pt>
    <dgm:pt modelId="{5D445F27-6DD3-447C-929A-DAF694225F16}">
      <dgm:prSet phldrT="[Texto]" custT="1"/>
      <dgm:spPr/>
      <dgm:t>
        <a:bodyPr/>
        <a:lstStyle/>
        <a:p>
          <a:r>
            <a:rPr lang="es-ES" sz="2200" dirty="0" smtClean="0"/>
            <a:t>Fortalecimiento de capacidades e intercambio de conocimientos sobre tecnologías en materia de Producción más Limpia para las empresas MIPYMES,  en eficiencia energética, gestión de residuos sólidos, gestión sostenible de los ecosistemas y responsabilidad social.</a:t>
          </a:r>
          <a:endParaRPr lang="es-EC" sz="2200" dirty="0"/>
        </a:p>
      </dgm:t>
    </dgm:pt>
    <dgm:pt modelId="{3B4CECD7-94F7-47EC-AB76-E644018DEB3A}" type="parTrans" cxnId="{6B1BA604-6DE2-4344-9C77-1DE5B92CA644}">
      <dgm:prSet/>
      <dgm:spPr/>
      <dgm:t>
        <a:bodyPr/>
        <a:lstStyle/>
        <a:p>
          <a:endParaRPr lang="es-EC"/>
        </a:p>
      </dgm:t>
    </dgm:pt>
    <dgm:pt modelId="{BDE9FDE7-9200-4E49-9615-57B1036B2C28}" type="sibTrans" cxnId="{6B1BA604-6DE2-4344-9C77-1DE5B92CA644}">
      <dgm:prSet/>
      <dgm:spPr/>
      <dgm:t>
        <a:bodyPr/>
        <a:lstStyle/>
        <a:p>
          <a:endParaRPr lang="es-EC"/>
        </a:p>
      </dgm:t>
    </dgm:pt>
    <dgm:pt modelId="{F37DE028-3CCD-4C3D-A350-082C9EDB563B}">
      <dgm:prSet phldrT="[Texto]" custT="1"/>
      <dgm:spPr/>
      <dgm:t>
        <a:bodyPr/>
        <a:lstStyle/>
        <a:p>
          <a:r>
            <a:rPr lang="es-ES" sz="2200" dirty="0" smtClean="0"/>
            <a:t>Asistencia Técnica para mejoramiento de las capacidades de las organizaciones artesanales  de mujeres como agentes de cambio y desarrollo. </a:t>
          </a:r>
          <a:endParaRPr lang="es-EC" sz="2200" dirty="0"/>
        </a:p>
      </dgm:t>
    </dgm:pt>
    <dgm:pt modelId="{CFEB7548-8FDE-4CA9-8254-C8A08467966C}" type="parTrans" cxnId="{24936AF3-9625-4183-BC08-5BD3542E933D}">
      <dgm:prSet/>
      <dgm:spPr/>
      <dgm:t>
        <a:bodyPr/>
        <a:lstStyle/>
        <a:p>
          <a:endParaRPr lang="es-EC"/>
        </a:p>
      </dgm:t>
    </dgm:pt>
    <dgm:pt modelId="{1D82C673-8934-4729-A9BA-D578750A1829}" type="sibTrans" cxnId="{24936AF3-9625-4183-BC08-5BD3542E933D}">
      <dgm:prSet/>
      <dgm:spPr/>
      <dgm:t>
        <a:bodyPr/>
        <a:lstStyle/>
        <a:p>
          <a:endParaRPr lang="es-EC"/>
        </a:p>
      </dgm:t>
    </dgm:pt>
    <dgm:pt modelId="{F9B6C0FB-62D9-4C75-8384-A5F5F0780A1C}" type="pres">
      <dgm:prSet presAssocID="{C9E8EEBA-A7A8-46F0-96BA-40453973CB0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C0BD57B8-8AC0-40B5-ABF2-265DE8365770}" type="pres">
      <dgm:prSet presAssocID="{5D445F27-6DD3-447C-929A-DAF694225F16}" presName="vertOne" presStyleCnt="0"/>
      <dgm:spPr/>
    </dgm:pt>
    <dgm:pt modelId="{F8267406-5061-4EF4-BED7-ED90BE5C6C81}" type="pres">
      <dgm:prSet presAssocID="{5D445F27-6DD3-447C-929A-DAF694225F16}" presName="txOne" presStyleLbl="node0" presStyleIdx="0" presStyleCnt="1" custScaleY="70503">
        <dgm:presLayoutVars>
          <dgm:chPref val="3"/>
        </dgm:presLayoutVars>
      </dgm:prSet>
      <dgm:spPr/>
      <dgm:t>
        <a:bodyPr/>
        <a:lstStyle/>
        <a:p>
          <a:endParaRPr lang="es-EC"/>
        </a:p>
      </dgm:t>
    </dgm:pt>
    <dgm:pt modelId="{44F278E5-687B-4883-AEFC-F3CC1912F7C7}" type="pres">
      <dgm:prSet presAssocID="{5D445F27-6DD3-447C-929A-DAF694225F16}" presName="parTransOne" presStyleCnt="0"/>
      <dgm:spPr/>
    </dgm:pt>
    <dgm:pt modelId="{FDCF9AFE-D5CE-4191-9D37-F4C5A573BC70}" type="pres">
      <dgm:prSet presAssocID="{5D445F27-6DD3-447C-929A-DAF694225F16}" presName="horzOne" presStyleCnt="0"/>
      <dgm:spPr/>
    </dgm:pt>
    <dgm:pt modelId="{467DF99C-5BE9-438C-BAC6-CDB3D7372AA1}" type="pres">
      <dgm:prSet presAssocID="{F37DE028-3CCD-4C3D-A350-082C9EDB563B}" presName="vertTwo" presStyleCnt="0"/>
      <dgm:spPr/>
    </dgm:pt>
    <dgm:pt modelId="{8519C551-7CD9-47A5-BFA2-48822951B4BE}" type="pres">
      <dgm:prSet presAssocID="{F37DE028-3CCD-4C3D-A350-082C9EDB563B}" presName="txTwo" presStyleLbl="node2" presStyleIdx="0" presStyleCnt="1" custScaleY="62013">
        <dgm:presLayoutVars>
          <dgm:chPref val="3"/>
        </dgm:presLayoutVars>
      </dgm:prSet>
      <dgm:spPr/>
      <dgm:t>
        <a:bodyPr/>
        <a:lstStyle/>
        <a:p>
          <a:endParaRPr lang="es-EC"/>
        </a:p>
      </dgm:t>
    </dgm:pt>
    <dgm:pt modelId="{190EF711-61B1-483D-8BB4-71A74B066AB3}" type="pres">
      <dgm:prSet presAssocID="{F37DE028-3CCD-4C3D-A350-082C9EDB563B}" presName="horzTwo" presStyleCnt="0"/>
      <dgm:spPr/>
    </dgm:pt>
  </dgm:ptLst>
  <dgm:cxnLst>
    <dgm:cxn modelId="{1658079A-C1F3-4A44-94EB-D8C867C114B2}" type="presOf" srcId="{5D445F27-6DD3-447C-929A-DAF694225F16}" destId="{F8267406-5061-4EF4-BED7-ED90BE5C6C81}" srcOrd="0" destOrd="0" presId="urn:microsoft.com/office/officeart/2005/8/layout/hierarchy4"/>
    <dgm:cxn modelId="{7235A7C6-2291-43D5-B0AC-4D634DF16B43}" type="presOf" srcId="{F37DE028-3CCD-4C3D-A350-082C9EDB563B}" destId="{8519C551-7CD9-47A5-BFA2-48822951B4BE}" srcOrd="0" destOrd="0" presId="urn:microsoft.com/office/officeart/2005/8/layout/hierarchy4"/>
    <dgm:cxn modelId="{6B1BA604-6DE2-4344-9C77-1DE5B92CA644}" srcId="{C9E8EEBA-A7A8-46F0-96BA-40453973CB0A}" destId="{5D445F27-6DD3-447C-929A-DAF694225F16}" srcOrd="0" destOrd="0" parTransId="{3B4CECD7-94F7-47EC-AB76-E644018DEB3A}" sibTransId="{BDE9FDE7-9200-4E49-9615-57B1036B2C28}"/>
    <dgm:cxn modelId="{40D340DD-7689-4B25-97E7-8113F2E1CD3B}" type="presOf" srcId="{C9E8EEBA-A7A8-46F0-96BA-40453973CB0A}" destId="{F9B6C0FB-62D9-4C75-8384-A5F5F0780A1C}" srcOrd="0" destOrd="0" presId="urn:microsoft.com/office/officeart/2005/8/layout/hierarchy4"/>
    <dgm:cxn modelId="{24936AF3-9625-4183-BC08-5BD3542E933D}" srcId="{5D445F27-6DD3-447C-929A-DAF694225F16}" destId="{F37DE028-3CCD-4C3D-A350-082C9EDB563B}" srcOrd="0" destOrd="0" parTransId="{CFEB7548-8FDE-4CA9-8254-C8A08467966C}" sibTransId="{1D82C673-8934-4729-A9BA-D578750A1829}"/>
    <dgm:cxn modelId="{477024BA-ACE2-475A-B932-266F351BE8A5}" type="presParOf" srcId="{F9B6C0FB-62D9-4C75-8384-A5F5F0780A1C}" destId="{C0BD57B8-8AC0-40B5-ABF2-265DE8365770}" srcOrd="0" destOrd="0" presId="urn:microsoft.com/office/officeart/2005/8/layout/hierarchy4"/>
    <dgm:cxn modelId="{E6194341-AE3F-45E7-A25B-DB5026737AEC}" type="presParOf" srcId="{C0BD57B8-8AC0-40B5-ABF2-265DE8365770}" destId="{F8267406-5061-4EF4-BED7-ED90BE5C6C81}" srcOrd="0" destOrd="0" presId="urn:microsoft.com/office/officeart/2005/8/layout/hierarchy4"/>
    <dgm:cxn modelId="{4DE2AB49-5E59-47AD-8D53-6EB48021A694}" type="presParOf" srcId="{C0BD57B8-8AC0-40B5-ABF2-265DE8365770}" destId="{44F278E5-687B-4883-AEFC-F3CC1912F7C7}" srcOrd="1" destOrd="0" presId="urn:microsoft.com/office/officeart/2005/8/layout/hierarchy4"/>
    <dgm:cxn modelId="{C80D1EDB-3084-4D16-B489-F9F05BB13893}" type="presParOf" srcId="{C0BD57B8-8AC0-40B5-ABF2-265DE8365770}" destId="{FDCF9AFE-D5CE-4191-9D37-F4C5A573BC70}" srcOrd="2" destOrd="0" presId="urn:microsoft.com/office/officeart/2005/8/layout/hierarchy4"/>
    <dgm:cxn modelId="{AD9B1D0C-7C98-4F89-B083-64A868F34A50}" type="presParOf" srcId="{FDCF9AFE-D5CE-4191-9D37-F4C5A573BC70}" destId="{467DF99C-5BE9-438C-BAC6-CDB3D7372AA1}" srcOrd="0" destOrd="0" presId="urn:microsoft.com/office/officeart/2005/8/layout/hierarchy4"/>
    <dgm:cxn modelId="{9B8EC5FC-14E1-4CEF-A9B0-3FD6284BB082}" type="presParOf" srcId="{467DF99C-5BE9-438C-BAC6-CDB3D7372AA1}" destId="{8519C551-7CD9-47A5-BFA2-48822951B4BE}" srcOrd="0" destOrd="0" presId="urn:microsoft.com/office/officeart/2005/8/layout/hierarchy4"/>
    <dgm:cxn modelId="{764E0BB9-1F01-47BB-B51D-86478E2EC9C6}" type="presParOf" srcId="{467DF99C-5BE9-438C-BAC6-CDB3D7372AA1}" destId="{190EF711-61B1-483D-8BB4-71A74B066AB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0.71524</cdr:x>
      <cdr:y>0.00547</cdr:y>
    </cdr:from>
    <cdr:to>
      <cdr:x>0.71538</cdr:x>
      <cdr:y>0.87983</cdr:y>
    </cdr:to>
    <cdr:cxnSp macro="">
      <cdr:nvCxnSpPr>
        <cdr:cNvPr id="2" name="Conector recto 1"/>
        <cdr:cNvCxnSpPr/>
      </cdr:nvCxnSpPr>
      <cdr:spPr>
        <a:xfrm xmlns:a="http://schemas.openxmlformats.org/drawingml/2006/main" flipH="1" flipV="1">
          <a:off x="5917259" y="15553"/>
          <a:ext cx="1158" cy="2486586"/>
        </a:xfrm>
        <a:prstGeom xmlns:a="http://schemas.openxmlformats.org/drawingml/2006/main" prst="line">
          <a:avLst/>
        </a:prstGeom>
        <a:ln xmlns:a="http://schemas.openxmlformats.org/drawingml/2006/main" w="25400"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0.83507</cdr:x>
      <cdr:y>0</cdr:y>
    </cdr:from>
    <cdr:to>
      <cdr:x>0.83525</cdr:x>
      <cdr:y>1</cdr:y>
    </cdr:to>
    <cdr:cxnSp macro="">
      <cdr:nvCxnSpPr>
        <cdr:cNvPr id="2" name="Conector recto 1"/>
        <cdr:cNvCxnSpPr/>
      </cdr:nvCxnSpPr>
      <cdr:spPr>
        <a:xfrm xmlns:a="http://schemas.openxmlformats.org/drawingml/2006/main" flipH="1" flipV="1">
          <a:off x="4494050" y="0"/>
          <a:ext cx="960" cy="2743200"/>
        </a:xfrm>
        <a:prstGeom xmlns:a="http://schemas.openxmlformats.org/drawingml/2006/main" prst="line">
          <a:avLst/>
        </a:prstGeom>
        <a:ln xmlns:a="http://schemas.openxmlformats.org/drawingml/2006/main" w="25400"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BCCB3BC-C5DE-4B19-BC4C-F8A4947FDF7A}" type="datetimeFigureOut">
              <a:rPr lang="es-ES"/>
              <a:pPr>
                <a:defRPr/>
              </a:pPr>
              <a:t>30/08/2018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1115DD8-85B4-4C5C-826F-DC3B397DF87C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700337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41064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41064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75D6E56-2F6A-46DE-BA91-E8FF65E5CE99}" type="datetimeFigureOut">
              <a:rPr lang="en-US"/>
              <a:pPr>
                <a:defRPr/>
              </a:pPr>
              <a:t>8/30/2018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85" tIns="46442" rIns="92885" bIns="46442" rtlCol="0" anchor="ctr"/>
          <a:lstStyle/>
          <a:p>
            <a:pPr lvl="0"/>
            <a:endParaRPr lang="en-US" noProof="0" smtClean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92823" y="3271382"/>
            <a:ext cx="7942580" cy="2676584"/>
          </a:xfrm>
          <a:prstGeom prst="rect">
            <a:avLst/>
          </a:prstGeom>
        </p:spPr>
        <p:txBody>
          <a:bodyPr vert="horz" lIns="92885" tIns="46442" rIns="92885" bIns="46442" rtlCol="0"/>
          <a:lstStyle/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n-US" noProof="0" smtClean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41063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41063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C7F900A-380D-4ECE-9155-317F436922D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2072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925763" y="849313"/>
            <a:ext cx="4076700" cy="2293937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1058F-DFAF-40BD-B202-ECD3978284C2}" type="slidenum">
              <a:rPr lang="es-EC" smtClean="0">
                <a:solidFill>
                  <a:prstClr val="black"/>
                </a:solidFill>
              </a:rPr>
              <a:pPr/>
              <a:t>1</a:t>
            </a:fld>
            <a:endParaRPr lang="es-EC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>
                <a:solidFill>
                  <a:prstClr val="black"/>
                </a:solidFill>
              </a:rPr>
              <a:t>Pag.</a:t>
            </a:r>
            <a:endParaRPr lang="es-EC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330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95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77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27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41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86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11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83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83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83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83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569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2884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1400" b="0" dirty="0" err="1" smtClean="0">
                <a:solidFill>
                  <a:prstClr val="black"/>
                </a:solidFill>
              </a:rPr>
              <a:t>Koica</a:t>
            </a:r>
            <a:r>
              <a:rPr lang="es-MX" sz="1400" b="0" dirty="0" smtClean="0">
                <a:solidFill>
                  <a:prstClr val="black"/>
                </a:solidFill>
              </a:rPr>
              <a:t>:</a:t>
            </a:r>
            <a:r>
              <a:rPr lang="es-MX" sz="1400" b="0" baseline="0" dirty="0" smtClean="0">
                <a:solidFill>
                  <a:prstClr val="black"/>
                </a:solidFill>
              </a:rPr>
              <a:t> 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Agencia brinda cooperación técnica bilateral a través de los siguientes programas: envío de voluntarios, programa de expertos, proyectos a nivel nacional, capacitación de talento humano a través de cursos cortos globales, cursos país, becas para postgrado y apoyo a organizaciones no gubernamentales coreanas.</a:t>
            </a: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82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2884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Kotra</a:t>
            </a:r>
            <a:r>
              <a:rPr lang="es-E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Oficina Comercial del Gobierno Corea, es el principal Organismo de Corea responsable de la expansión al exterior de empresas y de la apertura de nuevos mercados</a:t>
            </a: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672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2884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Kotra</a:t>
            </a:r>
            <a:r>
              <a:rPr lang="es-E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Oficina Comercial del Gobierno Corea, es el principal Organismo de Corea responsable de la expansión al exterior de empresas y de la apertura de nuevos mercados</a:t>
            </a: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48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96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544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099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530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832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355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74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1364"/>
            <a:ext cx="71628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7" descr="LOGO PRINCIPAL HO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8" y="17976"/>
            <a:ext cx="2262716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8" t="22289" r="2"/>
          <a:stretch>
            <a:fillRect/>
          </a:stretch>
        </p:blipFill>
        <p:spPr bwMode="auto">
          <a:xfrm>
            <a:off x="6893985" y="777876"/>
            <a:ext cx="5149849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/>
          <p:cNvSpPr txBox="1"/>
          <p:nvPr userDrawn="1"/>
        </p:nvSpPr>
        <p:spPr>
          <a:xfrm>
            <a:off x="1" y="6606760"/>
            <a:ext cx="78646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Coordinación General de Estudios Prospectivos y Macroeconómicos para la Industria</a:t>
            </a:r>
            <a:endParaRPr lang="es-MX" sz="1100" b="1" dirty="0"/>
          </a:p>
        </p:txBody>
      </p:sp>
    </p:spTree>
    <p:extLst>
      <p:ext uri="{BB962C8B-B14F-4D97-AF65-F5344CB8AC3E}">
        <p14:creationId xmlns:p14="http://schemas.microsoft.com/office/powerpoint/2010/main" val="143693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C6B0A-1A7D-4EA0-A2DC-43B4B6FDE51D}" type="datetime1">
              <a:rPr lang="es-EC" smtClean="0"/>
              <a:pPr>
                <a:defRPr/>
              </a:pPr>
              <a:t>30/08/2018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30432-381A-45E5-A272-6C9DD1ED904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8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01613-0290-444A-B396-9CE55CB47E98}" type="datetime1">
              <a:rPr lang="es-EC" smtClean="0"/>
              <a:pPr>
                <a:defRPr/>
              </a:pPr>
              <a:t>30/08/2018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45BD2-A8F1-4A90-B01C-A8DAFB98F3E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18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7AA7-ABB1-47DD-9A60-F708F936E4B7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720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D17DC-030B-4888-8C60-FDC37EA48FFB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238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BF40-2347-4B04-8528-DA88A21424BF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35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A352-F463-4891-8B4B-58EC30DD7DAF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578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5C14-2855-47AF-8111-51EBF623BC8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646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399A-AD4D-4517-AF97-F35305CE13F9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90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B702-0523-499B-A1B9-A03D5E9409A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6212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AEF0-2898-4F62-9CD2-285570F550BE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23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C93AF-E4A7-4AD2-9E11-BEB9E7933F45}" type="datetime1">
              <a:rPr lang="es-EC" smtClean="0"/>
              <a:pPr>
                <a:defRPr/>
              </a:pPr>
              <a:t>30/08/2018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A4225-6ECB-451E-9248-8263EC39726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764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B0E4-B176-4401-9E90-2C71D2146CA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651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DF49-D8AD-45CB-B037-73BB433434E8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444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FCF3-D311-43CF-A3F4-C6A0BC799387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40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B3DE-8CD8-4AF8-B75B-44D6704FA94B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3870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B90D-1CA0-4E74-BBF9-0F33BE5A070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30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496-FBBF-457D-8DCF-CA9BBC2AFDD7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9670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520E-D2D7-4E92-9372-2CC14ED75BA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0167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537BB-EAE1-4181-B26F-044F9B7218E9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1253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0A05-4D62-4173-BE97-43E7253C8900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6822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1D21-8E40-4F28-9698-4087AA8EACE9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79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06DFD-6669-4059-B4AF-6E58AFB87E68}" type="datetime1">
              <a:rPr lang="es-EC" smtClean="0"/>
              <a:pPr>
                <a:defRPr/>
              </a:pPr>
              <a:t>30/08/2018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C09FD-0837-4CCE-B6AE-C86973B3C1F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564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130A-229D-49C6-8064-1D34F676B2C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6727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729F2-B367-43E8-B0F9-E47D876ED9DA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008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44DE-EFC8-455D-A18E-FB9EE985F30F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8874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6154-996E-4EEE-B678-8B2275508B23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548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1277-3306-4993-983B-12315768EB1F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1948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994E-3D60-4EEA-99A2-2EB68F583F36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1262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02EE-57A9-4EFB-A4A3-57EFB19D9A8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9317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B461-E59C-452D-89D4-7DBB9658ECAA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6082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4010-0A99-4E59-92BB-83E3B15B0994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0370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208C-228E-4E1A-B186-4EB8E6517DEB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70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7051E-6886-4B84-A1F0-2C2261E79047}" type="datetime1">
              <a:rPr lang="es-EC" smtClean="0"/>
              <a:pPr>
                <a:defRPr/>
              </a:pPr>
              <a:t>30/08/2018</a:t>
            </a:fld>
            <a:endParaRPr lang="en-U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2E9BE-7D6F-49C5-9EE6-13D32CAA52E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15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B156-AF34-4F5A-AC9C-5A96248C2CEB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8108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1CC4-3B18-46D1-BBB0-FB4784C4DE78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388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E254-C039-473D-ABEF-B68572BF36A9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1533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54B1-6B0D-4F22-84B4-09E7D74B96EF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6163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E61E-1618-473B-A89C-74B6F97AAD75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4916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29C3-BC96-4151-835C-270CA4E58E6A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9273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65F-F4E1-46DD-B2D5-824D94CEF34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609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C808-7C82-4299-82C8-5386628ECB96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9922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4AC0-5D5B-4866-B88E-D8F9B066D12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8074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8E2B-B7DB-4110-B4B9-945A0C5551CE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44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04103-C137-472E-9B6F-92FE40EDF407}" type="datetime1">
              <a:rPr lang="es-EC" smtClean="0"/>
              <a:pPr>
                <a:defRPr/>
              </a:pPr>
              <a:t>30/08/2018</a:t>
            </a:fld>
            <a:endParaRPr lang="en-US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1FCB1-D288-498F-9B46-44D2B80A7BE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876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4B66-553D-4C94-9E4C-86F2B1C2C17F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8540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9788-2E7D-4019-B4DE-BDE16A9717F5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6497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489C-8C89-4AE8-829F-4AA9285008EA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8573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0050-DB2A-44C4-A1DE-C0DFF0DA72D0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7698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697F-A7F8-46D6-820D-2D25CC5362AD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4807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41CA-A73E-44F9-A26B-5DFBEC522A2B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1957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0393-40E3-4723-8517-485B7A70EEF5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87380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3847-D3A9-434E-8A9F-63D23B40B95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5761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BB70-B058-4506-888C-B36AA602F1A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45102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3E5F-C6DB-4190-B20E-35BBBFB43A20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69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48E59-D219-4B0D-A136-8C64C7912ACB}" type="datetime1">
              <a:rPr lang="es-EC" smtClean="0"/>
              <a:pPr>
                <a:defRPr/>
              </a:pPr>
              <a:t>30/08/2018</a:t>
            </a:fld>
            <a:endParaRPr lang="en-US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6CACA-8FF8-4859-A125-5927AAAE6A9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064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E91C-F6C5-47C5-AB6A-6EA9B12374D4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5071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6BD5-4749-44C7-A234-9A456CA4866E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44947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145A-216F-476F-A512-C53FC342CF7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50917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14DD-4391-4C81-9B4E-E3841FE9BBAB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5835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BA36-A027-43FE-801A-05E32E456217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48378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BD7F8-F85B-4DA7-BADE-A8808EF70F55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43772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9C58-5177-4E56-BD06-B995D29952A5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84644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655C-7714-48CD-90D7-0AD7C48853DA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76973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BE3D-BF16-437B-B503-B16978CDF689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3036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CB7F-AC79-4610-9ADD-73F6742B229A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33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0D805-A9AF-4460-A24F-B97F7E2613D6}" type="datetime1">
              <a:rPr lang="es-EC" smtClean="0"/>
              <a:pPr>
                <a:defRPr/>
              </a:pPr>
              <a:t>30/08/2018</a:t>
            </a:fld>
            <a:endParaRPr lang="en-US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E843F-D7F1-4CB4-B83B-BAEAE499F6B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9078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A9D7-37BF-43C0-8F25-80C5B7D07DD4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83164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73F2-B981-474E-8A7F-F5D6F4964AB4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32533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1EAA-842A-4E60-9668-78E12358885F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0880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9C5B-056C-4D61-B1E3-E2F5DBD8B9AE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77644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478E4-BCBC-440B-9518-E360F11F7BE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87046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1B99-4E40-414D-A886-4DE11C7E4A94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05422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B5FA-EB69-40DD-8C4F-9555EE11897F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15917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A873-6A3D-4AF2-8DD7-89AF9CB13368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3464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EE7E-4712-4E24-9AE4-7FFF2DEEB31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37568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751D-1DDF-4AD4-A9D9-4E719FD60CD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11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5988A-08E9-44DA-BEED-D02CF5667F07}" type="datetime1">
              <a:rPr lang="es-EC" smtClean="0"/>
              <a:pPr>
                <a:defRPr/>
              </a:pPr>
              <a:t>30/08/2018</a:t>
            </a:fld>
            <a:endParaRPr lang="en-U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D1860-4020-44B3-A902-5AC3966345C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838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CA9D-DDDE-49EC-B88F-C1BE0E1304A3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6024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9DD3-1DE3-44C5-A744-BF925DC47EAE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09676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8A2F-ECF4-4F09-BFC9-C8167C124EFD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3356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4909-BE3E-4ABB-9F74-9099FDCF18D7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46859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1D88-37F6-4C08-8CFB-EAFD06C4D73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5982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AEE8-3844-48C0-9F43-C6D12D842A18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0108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ECB1-9348-474F-BC6B-57810504A6C0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7025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A4A3-8115-4014-94CA-60C9C513501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0638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BBFE-D06C-40CE-A658-2303DC6C823E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49195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BCD8-4A56-4147-A414-645FEF73EB56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86B6-600B-45BD-AC1F-75494F87EDB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656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69CE3-3B45-4DC7-B59F-C10F33093CD2}" type="datetime1">
              <a:rPr lang="es-EC" smtClean="0"/>
              <a:pPr>
                <a:defRPr/>
              </a:pPr>
              <a:t>30/08/2018</a:t>
            </a:fld>
            <a:endParaRPr lang="en-U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E9EB5-2387-4D9B-81EF-360B484CA43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6388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BCD8-4A56-4147-A414-645FEF73EB56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86B6-600B-45BD-AC1F-75494F87EDB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56707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BCD8-4A56-4147-A414-645FEF73EB56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86B6-600B-45BD-AC1F-75494F87EDB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43202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BCD8-4A56-4147-A414-645FEF73EB56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86B6-600B-45BD-AC1F-75494F87EDB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32223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BCD8-4A56-4147-A414-645FEF73EB56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86B6-600B-45BD-AC1F-75494F87EDB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24447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BCD8-4A56-4147-A414-645FEF73EB56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86B6-600B-45BD-AC1F-75494F87EDB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59810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BCD8-4A56-4147-A414-645FEF73EB56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86B6-600B-45BD-AC1F-75494F87EDB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0078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BCD8-4A56-4147-A414-645FEF73EB56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86B6-600B-45BD-AC1F-75494F87EDB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20137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BCD8-4A56-4147-A414-645FEF73EB56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86B6-600B-45BD-AC1F-75494F87EDB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76965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BCD8-4A56-4147-A414-645FEF73EB56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86B6-600B-45BD-AC1F-75494F87EDB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67583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BCD8-4A56-4147-A414-645FEF73EB56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86B6-600B-45BD-AC1F-75494F87EDB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75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título del patrón</a:t>
            </a:r>
            <a:endParaRPr lang="en-US" altLang="en-US" smtClean="0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Editar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  <a:endParaRPr lang="en-US" altLang="en-US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DC73AA4-7E51-4A93-A214-7823434EC827}" type="datetime1">
              <a:rPr lang="es-EC" smtClean="0"/>
              <a:pPr>
                <a:defRPr/>
              </a:pPr>
              <a:t>30/08/2018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871F5D-6A98-4F4E-A64E-97222555014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AB21498-B46F-42E6-A861-436C3D43C85C}" type="datetime1">
              <a:rPr lang="es-EC" smtClean="0"/>
              <a:pPr>
                <a:defRPr/>
              </a:pPr>
              <a:t>30/08/2018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871F5D-6A98-4F4E-A64E-972225550148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7AE0D9B-30C5-45F3-9C81-7B0E551543B4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30/08/2018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871F5D-6A98-4F4E-A64E-9722255501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95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7C1A58-C868-4FC0-82E7-0A8647E8F447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30/08/2018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871F5D-6A98-4F4E-A64E-9722255501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83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C06F5F3-58A6-45AC-AC68-05A086A6BE6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30/08/2018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871F5D-6A98-4F4E-A64E-9722255501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71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C4B0BA-0B68-4DD5-AF28-6DC926EF498B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30/08/2018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871F5D-6A98-4F4E-A64E-9722255501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95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614DFC4-D4CD-4677-990D-D0893734A793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30/08/2018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871F5D-6A98-4F4E-A64E-9722255501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5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E4057FE-1569-4556-A6B7-985ABDC23CC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30/08/2018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871F5D-6A98-4F4E-A64E-9722255501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9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fld id="{ADBFBCD8-4A56-4147-A414-645FEF73EB56}" type="datetimeFigureOut">
              <a:rPr lang="es-MX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</a:pPr>
              <a:t>30/08/2018</a:t>
            </a:fld>
            <a:endParaRPr lang="es-MX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endParaRPr lang="es-MX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fld id="{01AA86B6-600B-45BD-AC1F-75494F87EDB2}" type="slidenum">
              <a:rPr lang="es-MX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s-MX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8891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2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4.xml"/><Relationship Id="rId4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Relationship Id="rId4" Type="http://schemas.openxmlformats.org/officeDocument/2006/relationships/hyperlink" Target="mailto:egarcia@mipro.gob.e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0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2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982896" y="3040500"/>
            <a:ext cx="8369084" cy="1013340"/>
          </a:xfrm>
        </p:spPr>
        <p:txBody>
          <a:bodyPr>
            <a:noAutofit/>
          </a:bodyPr>
          <a:lstStyle/>
          <a:p>
            <a:r>
              <a:rPr lang="es-ES" altLang="en-US" sz="5400" b="1" dirty="0"/>
              <a:t/>
            </a:r>
            <a:br>
              <a:rPr lang="es-ES" altLang="en-US" sz="5400" b="1" dirty="0"/>
            </a:br>
            <a:r>
              <a:rPr lang="es-ES" altLang="en-US" sz="5400" b="1" dirty="0"/>
              <a:t> Ecuador </a:t>
            </a:r>
            <a:r>
              <a:rPr lang="es-ES" altLang="en-US" sz="5400" b="1" dirty="0" smtClean="0"/>
              <a:t>– Corea del Sur</a:t>
            </a:r>
            <a:endParaRPr lang="es-EC" sz="5400" b="1" dirty="0"/>
          </a:p>
        </p:txBody>
      </p:sp>
      <p:sp>
        <p:nvSpPr>
          <p:cNvPr id="2" name="Rectángulo 1"/>
          <p:cNvSpPr/>
          <p:nvPr/>
        </p:nvSpPr>
        <p:spPr>
          <a:xfrm>
            <a:off x="10328423" y="6112877"/>
            <a:ext cx="16269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MX" sz="1600" b="1" dirty="0" smtClean="0">
                <a:solidFill>
                  <a:prstClr val="black"/>
                </a:solidFill>
                <a:latin typeface="Calibri"/>
              </a:rPr>
              <a:t>01 AGOSTO 2018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520" y="657039"/>
            <a:ext cx="5117835" cy="202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5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368" y="15469"/>
            <a:ext cx="10347431" cy="1208213"/>
          </a:xfrm>
        </p:spPr>
        <p:txBody>
          <a:bodyPr>
            <a:normAutofit fontScale="90000"/>
          </a:bodyPr>
          <a:lstStyle/>
          <a:p>
            <a:r>
              <a:rPr lang="es-MX" sz="38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Principales </a:t>
            </a:r>
            <a:r>
              <a:rPr lang="es-MX" sz="38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orígenes de importación de Corea del Sur Año 2017</a:t>
            </a:r>
            <a:r>
              <a:rPr lang="es-MX" sz="39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/>
            </a:r>
            <a:br>
              <a:rPr lang="es-MX" sz="39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</a:b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(millones de USD)</a:t>
            </a:r>
            <a:endParaRPr lang="es-MX" sz="39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5" name="2 CuadroTexto"/>
          <p:cNvSpPr txBox="1"/>
          <p:nvPr/>
        </p:nvSpPr>
        <p:spPr>
          <a:xfrm>
            <a:off x="269315" y="5733380"/>
            <a:ext cx="5110163" cy="4462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100" b="1" dirty="0">
                <a:solidFill>
                  <a:prstClr val="black"/>
                </a:solidFill>
              </a:rPr>
              <a:t>Fuente: </a:t>
            </a:r>
            <a:r>
              <a:rPr lang="es-ES" sz="1100" dirty="0" err="1">
                <a:solidFill>
                  <a:prstClr val="black"/>
                </a:solidFill>
              </a:rPr>
              <a:t>Trademap</a:t>
            </a:r>
            <a:endParaRPr lang="es-ES" sz="100" dirty="0" smtClean="0">
              <a:solidFill>
                <a:prstClr val="black"/>
              </a:solidFill>
            </a:endParaRPr>
          </a:p>
          <a:p>
            <a:pPr eaLnBrk="1" hangingPunct="1">
              <a:defRPr/>
            </a:pPr>
            <a:r>
              <a:rPr lang="es-ES" sz="1100" b="1" dirty="0" smtClean="0">
                <a:solidFill>
                  <a:prstClr val="black"/>
                </a:solidFill>
              </a:rPr>
              <a:t>Elaborado por: </a:t>
            </a:r>
            <a:r>
              <a:rPr lang="es-ES" sz="1100" dirty="0" smtClean="0">
                <a:solidFill>
                  <a:prstClr val="black"/>
                </a:solidFill>
              </a:rPr>
              <a:t>CGEPMI </a:t>
            </a:r>
            <a:endParaRPr lang="es-ES" sz="1100" dirty="0">
              <a:solidFill>
                <a:prstClr val="black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69314" y="6190607"/>
            <a:ext cx="971288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sz="100" b="1" dirty="0" smtClean="0">
              <a:solidFill>
                <a:prstClr val="black"/>
              </a:solidFill>
            </a:endParaRPr>
          </a:p>
          <a:p>
            <a:r>
              <a:rPr lang="es-MX" sz="1100" b="1" dirty="0" smtClean="0">
                <a:solidFill>
                  <a:prstClr val="black"/>
                </a:solidFill>
              </a:rPr>
              <a:t>Nota</a:t>
            </a:r>
            <a:r>
              <a:rPr lang="es-MX" sz="1100" b="1" dirty="0">
                <a:solidFill>
                  <a:prstClr val="black"/>
                </a:solidFill>
              </a:rPr>
              <a:t>: </a:t>
            </a:r>
            <a:r>
              <a:rPr lang="es-MX" sz="1100" dirty="0" smtClean="0">
                <a:solidFill>
                  <a:prstClr val="black"/>
                </a:solidFill>
              </a:rPr>
              <a:t>El grafico muestra el 86,7% de las exportaciones totales de Corea del Sur (USD 414.767 millones)  hacia los diferentes países del mundo. </a:t>
            </a:r>
          </a:p>
          <a:p>
            <a:r>
              <a:rPr lang="es-MX" sz="1100" dirty="0" smtClean="0">
                <a:solidFill>
                  <a:prstClr val="black"/>
                </a:solidFill>
              </a:rPr>
              <a:t>El 13,3% restante de países representan USD  63.647 millones.</a:t>
            </a:r>
            <a:endParaRPr lang="es-MX" sz="1100" dirty="0">
              <a:solidFill>
                <a:prstClr val="black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3" name="1 Gráfico"/>
          <p:cNvGraphicFramePr/>
          <p:nvPr>
            <p:extLst>
              <p:ext uri="{D42A27DB-BD31-4B8C-83A1-F6EECF244321}">
                <p14:modId xmlns:p14="http://schemas.microsoft.com/office/powerpoint/2010/main" val="912522356"/>
              </p:ext>
            </p:extLst>
          </p:nvPr>
        </p:nvGraphicFramePr>
        <p:xfrm>
          <a:off x="254000" y="1378857"/>
          <a:ext cx="11531600" cy="4107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8597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-4591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368" y="15469"/>
            <a:ext cx="10340277" cy="1049444"/>
          </a:xfrm>
        </p:spPr>
        <p:txBody>
          <a:bodyPr>
            <a:normAutofit/>
          </a:bodyPr>
          <a:lstStyle/>
          <a:p>
            <a:r>
              <a:rPr lang="es-MX" sz="40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Comercio potencial Corea del Sur– Mundo</a:t>
            </a:r>
            <a:endParaRPr lang="es-MX" sz="24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3" name="2 CuadroTexto"/>
          <p:cNvSpPr txBox="1"/>
          <p:nvPr/>
        </p:nvSpPr>
        <p:spPr>
          <a:xfrm>
            <a:off x="289865" y="6411724"/>
            <a:ext cx="5110163" cy="4462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100" b="1" dirty="0">
                <a:solidFill>
                  <a:prstClr val="black"/>
                </a:solidFill>
              </a:rPr>
              <a:t>Fuente: </a:t>
            </a:r>
            <a:r>
              <a:rPr lang="es-ES" sz="1100" dirty="0" err="1">
                <a:solidFill>
                  <a:prstClr val="black"/>
                </a:solidFill>
              </a:rPr>
              <a:t>Trademap</a:t>
            </a:r>
            <a:endParaRPr lang="es-ES" sz="100" dirty="0" smtClean="0">
              <a:solidFill>
                <a:prstClr val="black"/>
              </a:solidFill>
            </a:endParaRPr>
          </a:p>
          <a:p>
            <a:pPr eaLnBrk="1" hangingPunct="1">
              <a:defRPr/>
            </a:pPr>
            <a:r>
              <a:rPr lang="es-ES" sz="1100" b="1" dirty="0" smtClean="0">
                <a:solidFill>
                  <a:prstClr val="black"/>
                </a:solidFill>
              </a:rPr>
              <a:t>Elaborado por: </a:t>
            </a:r>
            <a:r>
              <a:rPr lang="es-ES" sz="1100" dirty="0" smtClean="0">
                <a:solidFill>
                  <a:prstClr val="black"/>
                </a:solidFill>
              </a:rPr>
              <a:t>CGEPMI </a:t>
            </a:r>
            <a:endParaRPr lang="es-ES" sz="1100" dirty="0">
              <a:solidFill>
                <a:prstClr val="black"/>
              </a:solidFill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04799"/>
              </p:ext>
            </p:extLst>
          </p:nvPr>
        </p:nvGraphicFramePr>
        <p:xfrm>
          <a:off x="564776" y="1064913"/>
          <a:ext cx="11134165" cy="5137867"/>
        </p:xfrm>
        <a:graphic>
          <a:graphicData uri="http://schemas.openxmlformats.org/drawingml/2006/table">
            <a:tbl>
              <a:tblPr/>
              <a:tblGrid>
                <a:gridCol w="11134165"/>
              </a:tblGrid>
              <a:tr h="422992">
                <a:tc>
                  <a:txBody>
                    <a:bodyPr/>
                    <a:lstStyle/>
                    <a:p>
                      <a:pPr algn="l" fontAlgn="ctr"/>
                      <a:r>
                        <a:rPr lang="es-EC" sz="2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Descripción del producto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Dispositivos de cristal líquido, n.c.o.p. y los demás instrumentos e aparatos de óptica de </a:t>
                      </a:r>
                      <a:r>
                        <a:rPr lang="es-EC" sz="2000" b="1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EC" sz="2000" b="0" i="0" u="none" strike="noStrike">
                        <a:solidFill>
                          <a:srgbClr val="002B5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Barcos cisterna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Plataformas de perforación o explotación, flotantes o sumergibles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Barcos para transporte de mercancías, así como los concebidos para transporte mixto de personas </a:t>
                      </a:r>
                      <a:r>
                        <a:rPr lang="es-EC" sz="2000" b="1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EC" sz="2000" b="0" i="0" u="none" strike="noStrike">
                        <a:solidFill>
                          <a:srgbClr val="002B5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P-Xileno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Unidades de memoria para máquinas automáticas para tratamiento o procesamiento de datos, digitales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Circuitos impresos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Dispositivos material semiconductor fotosensibles, incl. las células fotovoltaicas aunque estén </a:t>
                      </a:r>
                      <a:r>
                        <a:rPr lang="es-EC" sz="2000" b="1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EC" sz="2000" b="0" i="0" u="none" strike="noStrike">
                        <a:solidFill>
                          <a:srgbClr val="002B5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Partes identificables como destinadas, exclusiva o principalmente, a los aparatos de las partidas </a:t>
                      </a:r>
                      <a:r>
                        <a:rPr lang="es-EC" sz="2000" b="1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EC" sz="2000" b="0" i="0" u="none" strike="noStrike">
                        <a:solidFill>
                          <a:srgbClr val="002B5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Construcciones y partes de construcciones, de fundición, hierro o acero (exc. puentes y partes </a:t>
                      </a:r>
                      <a:r>
                        <a:rPr lang="es-EC" sz="2000" b="1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EC" sz="2000" b="0" i="0" u="none" strike="noStrike">
                        <a:solidFill>
                          <a:srgbClr val="002B5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Cuadros y armarios de interruptores y combinaciones simil. de aparatos, para control o distribución </a:t>
                      </a:r>
                      <a:r>
                        <a:rPr lang="es-EC" sz="2000" b="1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EC" sz="2000" b="0" i="0" u="none" strike="noStrike">
                        <a:solidFill>
                          <a:srgbClr val="002B5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Barcos faro, barcos bomba, pontones grúa y demás barcos en los que la navegación sea accesoria </a:t>
                      </a:r>
                      <a:r>
                        <a:rPr lang="es-EC" sz="2000" b="1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EC" sz="2000" b="0" i="0" u="none" strike="noStrike">
                        <a:solidFill>
                          <a:srgbClr val="002B5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Preparaciones de belleza, maquillaje y para el cuidado de la piel, incl. las preparaciones </a:t>
                      </a:r>
                      <a:r>
                        <a:rPr lang="es-EC" sz="2000" b="1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EC" sz="2000" b="0" i="0" u="none" strike="noStrike">
                        <a:solidFill>
                          <a:srgbClr val="002B5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Convertidores estáticos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 dirty="0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Partes de máquinas o aparatos de las partidas 8426, 8429 u 8430, </a:t>
                      </a:r>
                      <a:r>
                        <a:rPr lang="es-EC" sz="2000" b="0" i="0" u="none" strike="noStrike" dirty="0" err="1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n.c.o.p</a:t>
                      </a:r>
                      <a:r>
                        <a:rPr lang="es-EC" sz="2000" b="0" i="0" u="none" strike="noStrike" dirty="0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45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0"/>
            <a:ext cx="89019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C" sz="4000" dirty="0" smtClean="0">
                <a:solidFill>
                  <a:srgbClr val="5B9BD5">
                    <a:lumMod val="50000"/>
                  </a:srgbClr>
                </a:solidFill>
                <a:latin typeface="Franklin Gothic Demi Cond" panose="020B0706030402020204" pitchFamily="34" charset="0"/>
              </a:rPr>
              <a:t>Cuadro comparativo cifras económicas Ecuador – Corea del Sur (año 2017)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187" y="0"/>
            <a:ext cx="2778741" cy="1099588"/>
          </a:xfrm>
          <a:prstGeom prst="rect">
            <a:avLst/>
          </a:prstGeom>
        </p:spPr>
      </p:pic>
      <p:graphicFrame>
        <p:nvGraphicFramePr>
          <p:cNvPr id="8" name="1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194669"/>
              </p:ext>
            </p:extLst>
          </p:nvPr>
        </p:nvGraphicFramePr>
        <p:xfrm>
          <a:off x="766737" y="1453549"/>
          <a:ext cx="10583433" cy="417671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036396"/>
                <a:gridCol w="1787937"/>
                <a:gridCol w="1759100"/>
              </a:tblGrid>
              <a:tr h="486734">
                <a:tc>
                  <a:txBody>
                    <a:bodyPr/>
                    <a:lstStyle/>
                    <a:p>
                      <a:pPr algn="l" fontAlgn="b"/>
                      <a:r>
                        <a:rPr lang="es-EC" sz="2400" b="1" u="none" strike="noStrike" dirty="0">
                          <a:solidFill>
                            <a:schemeClr val="bg1"/>
                          </a:solidFill>
                        </a:rPr>
                        <a:t>  </a:t>
                      </a:r>
                      <a:r>
                        <a:rPr lang="es-EC" sz="2400" b="1" u="none" strike="noStrike" dirty="0" smtClean="0">
                          <a:solidFill>
                            <a:schemeClr val="bg1"/>
                          </a:solidFill>
                        </a:rPr>
                        <a:t>Variable</a:t>
                      </a:r>
                      <a:endParaRPr lang="es-EC" sz="24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400" b="1" u="none" strike="noStrike" dirty="0">
                          <a:solidFill>
                            <a:schemeClr val="bg1"/>
                          </a:solidFill>
                        </a:rPr>
                        <a:t>Ecuador</a:t>
                      </a:r>
                      <a:endParaRPr lang="es-EC" sz="24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400" b="1" u="none" strike="noStrike" dirty="0" smtClean="0">
                          <a:solidFill>
                            <a:schemeClr val="bg1"/>
                          </a:solidFill>
                        </a:rPr>
                        <a:t>Corea del Sur</a:t>
                      </a:r>
                      <a:endParaRPr lang="es-EC" sz="24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Habitantes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16.776.977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51.446.201</a:t>
                      </a:r>
                      <a:endParaRPr lang="es-MX" sz="18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Deuda Pública (Millones de USD)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800" u="none" strike="noStrike" dirty="0" smtClean="0">
                          <a:latin typeface="+mn-lt"/>
                        </a:rPr>
                        <a:t>46.536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584.747 </a:t>
                      </a:r>
                      <a:endParaRPr lang="es-MX" sz="18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Deuda Pública Total (% PIB)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44,6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38,2</a:t>
                      </a:r>
                      <a:endParaRPr lang="es-MX" sz="18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Tasa de empleo (%)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60,4</a:t>
                      </a:r>
                      <a:endParaRPr lang="es-MX" sz="18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Tasa de Desempleo (%)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es-MX" sz="18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PIB Per cápita (USD corrientes)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6.216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80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29.744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PIB   (millones USD corrientes)  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104.296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80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1.530.750 </a:t>
                      </a:r>
                      <a:endParaRPr lang="es-MX" sz="18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PIB Per cápita (USD </a:t>
                      </a:r>
                      <a:r>
                        <a:rPr lang="it-IT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constantes)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4.229*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26.152**</a:t>
                      </a:r>
                      <a:endParaRPr lang="es-MX" sz="18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PIB   (millones USD </a:t>
                      </a:r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constantes)   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70.956*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1.345.945**</a:t>
                      </a:r>
                      <a:endParaRPr lang="es-MX" sz="18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FBKF (% del PIB)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800" u="none" strike="noStrike" dirty="0" smtClean="0">
                          <a:latin typeface="+mn-lt"/>
                        </a:rPr>
                        <a:t>25,4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31,1</a:t>
                      </a:r>
                      <a:endParaRPr lang="es-MX" sz="18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FBKF </a:t>
                      </a:r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millones USD corrientes) 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800" u="none" strike="noStrike" dirty="0" smtClean="0">
                          <a:latin typeface="+mn-lt"/>
                        </a:rPr>
                        <a:t>26.496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476.384</a:t>
                      </a:r>
                      <a:endParaRPr lang="es-MX" sz="18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VAB Manufacturero (millones de USD corrientes)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800" u="none" strike="noStrike" dirty="0" smtClean="0">
                          <a:latin typeface="+mn-lt"/>
                        </a:rPr>
                        <a:t>14.983</a:t>
                      </a:r>
                      <a:endParaRPr lang="es-EC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422.065</a:t>
                      </a:r>
                      <a:endParaRPr lang="es-MX" sz="18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Crecimiento del PIB (%) 2017-2016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2,4*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3,1**</a:t>
                      </a:r>
                      <a:endParaRPr lang="es-MX" sz="18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43839" y="6335970"/>
            <a:ext cx="44297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EC" sz="1000" b="1" dirty="0"/>
              <a:t>Fuente: </a:t>
            </a:r>
            <a:r>
              <a:rPr lang="es-EC" sz="1000" dirty="0" smtClean="0"/>
              <a:t> BCE, INEC, Banco Mundial, IMF, KOSIS, BANK OF KOREA</a:t>
            </a:r>
          </a:p>
          <a:p>
            <a:pPr eaLnBrk="1" hangingPunct="1">
              <a:defRPr/>
            </a:pPr>
            <a:r>
              <a:rPr lang="es-EC" sz="1000" b="1" dirty="0" smtClean="0"/>
              <a:t>Elaboración:</a:t>
            </a:r>
            <a:r>
              <a:rPr lang="es-EC" sz="1000" dirty="0" smtClean="0"/>
              <a:t> </a:t>
            </a:r>
            <a:r>
              <a:rPr lang="es-ES" sz="1000" dirty="0">
                <a:solidFill>
                  <a:prstClr val="black"/>
                </a:solidFill>
              </a:rPr>
              <a:t>CGEPMI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70000" y="6028491"/>
            <a:ext cx="1254434" cy="553998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C" sz="1000" dirty="0" smtClean="0"/>
              <a:t>   *Base 100=2007</a:t>
            </a:r>
          </a:p>
          <a:p>
            <a:pPr algn="just"/>
            <a:r>
              <a:rPr lang="es-EC" sz="1000" dirty="0" smtClean="0"/>
              <a:t>** </a:t>
            </a:r>
            <a:r>
              <a:rPr lang="es-EC" sz="1000" dirty="0"/>
              <a:t>Base 100=2010</a:t>
            </a:r>
          </a:p>
          <a:p>
            <a:endParaRPr lang="es-EC" sz="1000" dirty="0" smtClean="0"/>
          </a:p>
        </p:txBody>
      </p:sp>
    </p:spTree>
    <p:extLst>
      <p:ext uri="{BB962C8B-B14F-4D97-AF65-F5344CB8AC3E}">
        <p14:creationId xmlns:p14="http://schemas.microsoft.com/office/powerpoint/2010/main" val="384982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0"/>
            <a:ext cx="9836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C" sz="4400" dirty="0" smtClean="0">
                <a:solidFill>
                  <a:srgbClr val="5B9BD5">
                    <a:lumMod val="50000"/>
                  </a:srgbClr>
                </a:solidFill>
                <a:latin typeface="Franklin Gothic Demi Cond" panose="020B0706030402020204" pitchFamily="34" charset="0"/>
              </a:rPr>
              <a:t>Turismo Ecuador – Corea del Sur </a:t>
            </a:r>
            <a:endParaRPr lang="es-EC" sz="3600" dirty="0" smtClean="0">
              <a:solidFill>
                <a:srgbClr val="5B9BD5">
                  <a:lumMod val="50000"/>
                </a:srgbClr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187" y="0"/>
            <a:ext cx="2778741" cy="109958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43839" y="6341954"/>
            <a:ext cx="33107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EC" sz="1000" b="1" dirty="0"/>
              <a:t>Fuente: </a:t>
            </a:r>
            <a:r>
              <a:rPr lang="es-EC" sz="1000" dirty="0" smtClean="0"/>
              <a:t> INEC - MIGRACIÓN</a:t>
            </a:r>
          </a:p>
          <a:p>
            <a:pPr eaLnBrk="1" hangingPunct="1">
              <a:defRPr/>
            </a:pPr>
            <a:r>
              <a:rPr lang="es-EC" sz="1000" b="1" dirty="0" smtClean="0"/>
              <a:t>Elaboración:</a:t>
            </a:r>
            <a:r>
              <a:rPr lang="es-EC" sz="1000" dirty="0" smtClean="0"/>
              <a:t> </a:t>
            </a:r>
            <a:r>
              <a:rPr lang="es-ES" sz="1000" dirty="0">
                <a:solidFill>
                  <a:prstClr val="black"/>
                </a:solidFill>
              </a:rPr>
              <a:t>CGEPMI 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100862833"/>
              </p:ext>
            </p:extLst>
          </p:nvPr>
        </p:nvGraphicFramePr>
        <p:xfrm>
          <a:off x="2326105" y="927521"/>
          <a:ext cx="8312331" cy="5414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451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046176594"/>
              </p:ext>
            </p:extLst>
          </p:nvPr>
        </p:nvGraphicFramePr>
        <p:xfrm>
          <a:off x="741082" y="899410"/>
          <a:ext cx="10890623" cy="4942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0" y="5197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s-MX" sz="4000" b="1" dirty="0" smtClean="0">
                <a:solidFill>
                  <a:srgbClr val="002060"/>
                </a:solidFill>
                <a:latin typeface="Franklin Gothic Medium Cond" panose="020B0606030402020204" pitchFamily="34" charset="0"/>
                <a:ea typeface="+mj-ea"/>
                <a:cs typeface="+mj-cs"/>
              </a:rPr>
              <a:t>Propuestas  </a:t>
            </a:r>
            <a:r>
              <a:rPr lang="es-MX" sz="4000" b="1" dirty="0">
                <a:solidFill>
                  <a:srgbClr val="002060"/>
                </a:solidFill>
                <a:latin typeface="Franklin Gothic Medium Cond" panose="020B0606030402020204" pitchFamily="34" charset="0"/>
                <a:ea typeface="+mj-ea"/>
                <a:cs typeface="+mj-cs"/>
              </a:rPr>
              <a:t>de cooperación identificadas Mipro – Corea del Sur 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699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762952614"/>
              </p:ext>
            </p:extLst>
          </p:nvPr>
        </p:nvGraphicFramePr>
        <p:xfrm>
          <a:off x="741082" y="899410"/>
          <a:ext cx="10890623" cy="4942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810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606870302"/>
              </p:ext>
            </p:extLst>
          </p:nvPr>
        </p:nvGraphicFramePr>
        <p:xfrm>
          <a:off x="741082" y="479686"/>
          <a:ext cx="11131128" cy="5571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30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606870302"/>
              </p:ext>
            </p:extLst>
          </p:nvPr>
        </p:nvGraphicFramePr>
        <p:xfrm>
          <a:off x="741082" y="479686"/>
          <a:ext cx="11131128" cy="506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30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606870302"/>
              </p:ext>
            </p:extLst>
          </p:nvPr>
        </p:nvGraphicFramePr>
        <p:xfrm>
          <a:off x="741082" y="479686"/>
          <a:ext cx="11131128" cy="506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300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606870302"/>
              </p:ext>
            </p:extLst>
          </p:nvPr>
        </p:nvGraphicFramePr>
        <p:xfrm>
          <a:off x="741082" y="1349115"/>
          <a:ext cx="11131128" cy="3867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30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7901" y="-31256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369" y="15469"/>
            <a:ext cx="8850168" cy="98324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Balanza Comercial Ecuador – Corea del Sur</a:t>
            </a:r>
            <a:br>
              <a:rPr lang="es-MX" sz="40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</a:br>
            <a:r>
              <a:rPr lang="es-MX" sz="24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(millones de </a:t>
            </a: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 USD </a:t>
            </a:r>
            <a:r>
              <a:rPr lang="es-MX" sz="24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FOB)</a:t>
            </a:r>
          </a:p>
        </p:txBody>
      </p:sp>
      <p:sp>
        <p:nvSpPr>
          <p:cNvPr id="16" name="CuadroTexto 11"/>
          <p:cNvSpPr txBox="1">
            <a:spLocks noChangeArrowheads="1"/>
          </p:cNvSpPr>
          <p:nvPr/>
        </p:nvSpPr>
        <p:spPr bwMode="auto">
          <a:xfrm>
            <a:off x="6853587" y="647795"/>
            <a:ext cx="5008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EC" altLang="en-US" sz="1800" b="1" dirty="0">
                <a:solidFill>
                  <a:prstClr val="black"/>
                </a:solidFill>
                <a:latin typeface="Franklin Gothic Book" panose="020B0503020102020204" pitchFamily="34" charset="0"/>
              </a:rPr>
              <a:t>Principales </a:t>
            </a:r>
            <a:r>
              <a:rPr lang="es-EC" altLang="en-US" sz="1800" b="1" dirty="0" smtClean="0">
                <a:solidFill>
                  <a:prstClr val="black"/>
                </a:solidFill>
                <a:latin typeface="Franklin Gothic Book" panose="020B0503020102020204" pitchFamily="34" charset="0"/>
              </a:rPr>
              <a:t>productos exportados </a:t>
            </a:r>
            <a:endParaRPr lang="en-US" altLang="en-US" sz="1800" dirty="0">
              <a:solidFill>
                <a:prstClr val="black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" name="CuadroTexto 11"/>
          <p:cNvSpPr txBox="1">
            <a:spLocks noChangeArrowheads="1"/>
          </p:cNvSpPr>
          <p:nvPr/>
        </p:nvSpPr>
        <p:spPr bwMode="auto">
          <a:xfrm>
            <a:off x="6853587" y="3479278"/>
            <a:ext cx="40933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EC" altLang="en-US" sz="1800" b="1" dirty="0">
                <a:solidFill>
                  <a:prstClr val="black"/>
                </a:solidFill>
                <a:latin typeface="Franklin Gothic Book" panose="020B0503020102020204" pitchFamily="34" charset="0"/>
              </a:rPr>
              <a:t>Principales </a:t>
            </a:r>
            <a:r>
              <a:rPr lang="es-EC" altLang="en-US" sz="1800" b="1" dirty="0" smtClean="0">
                <a:solidFill>
                  <a:prstClr val="black"/>
                </a:solidFill>
                <a:latin typeface="Franklin Gothic Book" panose="020B0503020102020204" pitchFamily="34" charset="0"/>
              </a:rPr>
              <a:t>productos importados</a:t>
            </a:r>
            <a:endParaRPr lang="en-US" altLang="en-US" sz="1800" dirty="0">
              <a:solidFill>
                <a:prstClr val="black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/>
          </p:nvPr>
        </p:nvGraphicFramePr>
        <p:xfrm>
          <a:off x="117369" y="4172204"/>
          <a:ext cx="6618282" cy="952500"/>
        </p:xfrm>
        <a:graphic>
          <a:graphicData uri="http://schemas.openxmlformats.org/drawingml/2006/table">
            <a:tbl>
              <a:tblPr/>
              <a:tblGrid>
                <a:gridCol w="1447430">
                  <a:extLst>
                    <a:ext uri="{9D8B030D-6E8A-4147-A177-3AD203B41FA5}">
                      <a16:colId xmlns:a16="http://schemas.microsoft.com/office/drawing/2014/main" xmlns="" val="604074008"/>
                    </a:ext>
                  </a:extLst>
                </a:gridCol>
                <a:gridCol w="738693"/>
                <a:gridCol w="738693">
                  <a:extLst>
                    <a:ext uri="{9D8B030D-6E8A-4147-A177-3AD203B41FA5}">
                      <a16:colId xmlns:a16="http://schemas.microsoft.com/office/drawing/2014/main" xmlns="" val="104615125"/>
                    </a:ext>
                  </a:extLst>
                </a:gridCol>
                <a:gridCol w="738693">
                  <a:extLst>
                    <a:ext uri="{9D8B030D-6E8A-4147-A177-3AD203B41FA5}">
                      <a16:colId xmlns:a16="http://schemas.microsoft.com/office/drawing/2014/main" xmlns="" val="3002262734"/>
                    </a:ext>
                  </a:extLst>
                </a:gridCol>
                <a:gridCol w="738693">
                  <a:extLst>
                    <a:ext uri="{9D8B030D-6E8A-4147-A177-3AD203B41FA5}">
                      <a16:colId xmlns:a16="http://schemas.microsoft.com/office/drawing/2014/main" xmlns="" val="277210707"/>
                    </a:ext>
                  </a:extLst>
                </a:gridCol>
                <a:gridCol w="646569">
                  <a:extLst>
                    <a:ext uri="{9D8B030D-6E8A-4147-A177-3AD203B41FA5}">
                      <a16:colId xmlns:a16="http://schemas.microsoft.com/office/drawing/2014/main" xmlns="" val="2388542684"/>
                    </a:ext>
                  </a:extLst>
                </a:gridCol>
                <a:gridCol w="830818"/>
                <a:gridCol w="738693"/>
              </a:tblGrid>
              <a:tr h="0">
                <a:tc>
                  <a:txBody>
                    <a:bodyPr/>
                    <a:lstStyle/>
                    <a:p>
                      <a:pPr algn="l" rtl="0" fontAlgn="ctr"/>
                      <a:endParaRPr lang="es-EC" sz="12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2017</a:t>
                      </a:r>
                      <a:endParaRPr lang="es-EC" sz="12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2017       ene-</a:t>
                      </a:r>
                      <a:r>
                        <a:rPr lang="es-EC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may</a:t>
                      </a:r>
                      <a:endParaRPr lang="es-EC" sz="12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2018    ene-</a:t>
                      </a:r>
                      <a:r>
                        <a:rPr lang="es-EC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may</a:t>
                      </a:r>
                      <a:endParaRPr lang="es-EC" sz="12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9669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Exportaciones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57,2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173,0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82,5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114,9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45,3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40,9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4002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Importaciones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943,6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843,0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741,7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498,5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583,4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219,0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243,2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7210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Balanza comercial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-898,6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-785,9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-568,7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-416,1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-468,5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-173,7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-202,4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82833593"/>
                  </a:ext>
                </a:extLst>
              </a:tr>
            </a:tbl>
          </a:graphicData>
        </a:graphic>
      </p:graphicFrame>
      <p:sp>
        <p:nvSpPr>
          <p:cNvPr id="20" name="Rectángulo 19"/>
          <p:cNvSpPr/>
          <p:nvPr/>
        </p:nvSpPr>
        <p:spPr>
          <a:xfrm>
            <a:off x="1800704" y="6600573"/>
            <a:ext cx="53503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endParaRPr lang="es-MX" sz="100" b="1" dirty="0" smtClean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MX" sz="1100" b="1" dirty="0" smtClean="0">
                <a:solidFill>
                  <a:prstClr val="black"/>
                </a:solidFill>
                <a:latin typeface="Calibri" panose="020F0502020204030204"/>
              </a:rPr>
              <a:t>Nota</a:t>
            </a:r>
            <a:r>
              <a:rPr lang="es-MX" sz="1100" b="1" dirty="0">
                <a:solidFill>
                  <a:prstClr val="black"/>
                </a:solidFill>
                <a:latin typeface="Calibri" panose="020F0502020204030204"/>
              </a:rPr>
              <a:t>: </a:t>
            </a:r>
            <a:r>
              <a:rPr lang="es-MX" sz="1100" dirty="0">
                <a:solidFill>
                  <a:prstClr val="black"/>
                </a:solidFill>
                <a:latin typeface="Calibri" panose="020F0502020204030204"/>
              </a:rPr>
              <a:t>Las cifras de importación corresponden a la procedencia de la mercancía.</a:t>
            </a:r>
          </a:p>
        </p:txBody>
      </p:sp>
      <p:sp>
        <p:nvSpPr>
          <p:cNvPr id="23" name="2 CuadroTexto"/>
          <p:cNvSpPr txBox="1"/>
          <p:nvPr/>
        </p:nvSpPr>
        <p:spPr>
          <a:xfrm>
            <a:off x="1" y="6416056"/>
            <a:ext cx="5110163" cy="4462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100" b="1" dirty="0">
                <a:solidFill>
                  <a:prstClr val="black"/>
                </a:solidFill>
                <a:latin typeface="Calibri" panose="020F0502020204030204"/>
              </a:rPr>
              <a:t>Fuente: </a:t>
            </a:r>
            <a:r>
              <a:rPr lang="es-ES" sz="1100" dirty="0">
                <a:solidFill>
                  <a:prstClr val="black"/>
                </a:solidFill>
                <a:latin typeface="Calibri" panose="020F0502020204030204"/>
              </a:rPr>
              <a:t>BCE –  Comercio </a:t>
            </a:r>
            <a:r>
              <a:rPr lang="es-ES" sz="1100" dirty="0" smtClean="0">
                <a:solidFill>
                  <a:prstClr val="black"/>
                </a:solidFill>
                <a:latin typeface="Calibri" panose="020F0502020204030204"/>
              </a:rPr>
              <a:t>Exterior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1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100" b="1" dirty="0" smtClean="0">
                <a:solidFill>
                  <a:prstClr val="black"/>
                </a:solidFill>
                <a:latin typeface="Calibri" panose="020F0502020204030204"/>
              </a:rPr>
              <a:t>Elaborado por: </a:t>
            </a:r>
            <a:r>
              <a:rPr lang="es-ES" sz="1100" dirty="0" smtClean="0">
                <a:solidFill>
                  <a:prstClr val="black"/>
                </a:solidFill>
                <a:latin typeface="Calibri" panose="020F0502020204030204"/>
              </a:rPr>
              <a:t>CGEPMI </a:t>
            </a:r>
            <a:endParaRPr lang="es-ES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/>
          </p:nvPr>
        </p:nvGraphicFramePr>
        <p:xfrm>
          <a:off x="6967472" y="1008978"/>
          <a:ext cx="5115590" cy="2460034"/>
        </p:xfrm>
        <a:graphic>
          <a:graphicData uri="http://schemas.openxmlformats.org/drawingml/2006/table">
            <a:tbl>
              <a:tblPr/>
              <a:tblGrid>
                <a:gridCol w="2426875">
                  <a:extLst>
                    <a:ext uri="{9D8B030D-6E8A-4147-A177-3AD203B41FA5}">
                      <a16:colId xmlns:a16="http://schemas.microsoft.com/office/drawing/2014/main" xmlns="" val="604074008"/>
                    </a:ext>
                  </a:extLst>
                </a:gridCol>
                <a:gridCol w="555981">
                  <a:extLst>
                    <a:ext uri="{9D8B030D-6E8A-4147-A177-3AD203B41FA5}">
                      <a16:colId xmlns:a16="http://schemas.microsoft.com/office/drawing/2014/main" xmlns="" val="104615125"/>
                    </a:ext>
                  </a:extLst>
                </a:gridCol>
                <a:gridCol w="735857">
                  <a:extLst>
                    <a:ext uri="{9D8B030D-6E8A-4147-A177-3AD203B41FA5}">
                      <a16:colId xmlns:a16="http://schemas.microsoft.com/office/drawing/2014/main" xmlns="" val="3002262734"/>
                    </a:ext>
                  </a:extLst>
                </a:gridCol>
                <a:gridCol w="817619"/>
                <a:gridCol w="579258"/>
              </a:tblGrid>
              <a:tr h="349096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Producto</a:t>
                      </a:r>
                      <a:endParaRPr lang="es-EC" sz="11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2017</a:t>
                      </a:r>
                    </a:p>
                    <a:p>
                      <a:pPr algn="ctr" rtl="0" fontAlgn="ctr"/>
                      <a:r>
                        <a:rPr lang="es-EC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Millones  USD</a:t>
                      </a:r>
                      <a:endParaRPr lang="es-EC" sz="11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Part</a:t>
                      </a:r>
                      <a:r>
                        <a:rPr lang="es-EC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.</a:t>
                      </a:r>
                    </a:p>
                    <a:p>
                      <a:pPr algn="ctr" rtl="0" fontAlgn="ctr"/>
                      <a:r>
                        <a:rPr lang="es-EC" sz="11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2017</a:t>
                      </a:r>
                      <a:endParaRPr lang="es-EC" sz="11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2018</a:t>
                      </a:r>
                    </a:p>
                    <a:p>
                      <a:pPr algn="ctr" rtl="0" fontAlgn="ctr"/>
                      <a:r>
                        <a:rPr lang="es-EC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ene-</a:t>
                      </a:r>
                      <a:r>
                        <a:rPr lang="es-EC" sz="11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may</a:t>
                      </a:r>
                      <a:endParaRPr lang="es-EC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algn="ctr" rtl="0" fontAlgn="ctr"/>
                      <a:r>
                        <a:rPr lang="es-EC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Millones USD</a:t>
                      </a:r>
                      <a:endParaRPr lang="es-EC" sz="11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Part</a:t>
                      </a:r>
                      <a:r>
                        <a:rPr lang="es-EC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. 2018</a:t>
                      </a:r>
                      <a:endParaRPr lang="es-EC" sz="11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9669118"/>
                  </a:ext>
                </a:extLst>
              </a:tr>
              <a:tr h="1897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Camarones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s-EC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62,7%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51,8%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4002015"/>
                  </a:ext>
                </a:extLst>
              </a:tr>
              <a:tr h="1897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Banano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s-EC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20,7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18,1%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13,5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33,3%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7210366"/>
                  </a:ext>
                </a:extLst>
              </a:tr>
              <a:tr h="1897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Desperdicios de metales (chatarra)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s-EC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17,0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14,9%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6,2%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Pescado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s-EC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1,0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2,7%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Café industrializado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s-EC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0,5</a:t>
                      </a:r>
                      <a:endParaRPr lang="es-EC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Otros elaborados del mar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s-EC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0,4</a:t>
                      </a:r>
                      <a:endParaRPr lang="es-EC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Elaborados de banano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s-EC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0,4</a:t>
                      </a:r>
                      <a:endParaRPr lang="es-EC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Harina de pescado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s-EC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0,4</a:t>
                      </a:r>
                      <a:endParaRPr lang="es-EC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Otros productos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s-EC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2,0%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3,4%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44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Total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s-EC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114,4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100,0%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40,4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100,0%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/>
          </p:nvPr>
        </p:nvGraphicFramePr>
        <p:xfrm>
          <a:off x="6967471" y="3807936"/>
          <a:ext cx="5115592" cy="3012484"/>
        </p:xfrm>
        <a:graphic>
          <a:graphicData uri="http://schemas.openxmlformats.org/drawingml/2006/table">
            <a:tbl>
              <a:tblPr/>
              <a:tblGrid>
                <a:gridCol w="2781836">
                  <a:extLst>
                    <a:ext uri="{9D8B030D-6E8A-4147-A177-3AD203B41FA5}">
                      <a16:colId xmlns:a16="http://schemas.microsoft.com/office/drawing/2014/main" xmlns="" val="604074008"/>
                    </a:ext>
                  </a:extLst>
                </a:gridCol>
                <a:gridCol w="592428">
                  <a:extLst>
                    <a:ext uri="{9D8B030D-6E8A-4147-A177-3AD203B41FA5}">
                      <a16:colId xmlns:a16="http://schemas.microsoft.com/office/drawing/2014/main" xmlns="" val="104615125"/>
                    </a:ext>
                  </a:extLst>
                </a:gridCol>
                <a:gridCol w="566671">
                  <a:extLst>
                    <a:ext uri="{9D8B030D-6E8A-4147-A177-3AD203B41FA5}">
                      <a16:colId xmlns:a16="http://schemas.microsoft.com/office/drawing/2014/main" xmlns="" val="3002262734"/>
                    </a:ext>
                  </a:extLst>
                </a:gridCol>
                <a:gridCol w="597794"/>
                <a:gridCol w="576863"/>
              </a:tblGrid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Producto</a:t>
                      </a:r>
                      <a:endParaRPr lang="es-EC" sz="11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2017</a:t>
                      </a:r>
                    </a:p>
                    <a:p>
                      <a:pPr algn="ctr" rtl="0" fontAlgn="ctr"/>
                      <a:r>
                        <a:rPr lang="es-EC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Millones USD</a:t>
                      </a:r>
                      <a:endParaRPr lang="es-EC" sz="11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Part</a:t>
                      </a:r>
                      <a:r>
                        <a:rPr lang="es-EC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.</a:t>
                      </a:r>
                      <a:r>
                        <a:rPr lang="es-EC" sz="11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2017</a:t>
                      </a:r>
                      <a:endParaRPr lang="es-EC" sz="11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2018 ene-</a:t>
                      </a:r>
                      <a:r>
                        <a:rPr lang="es-EC" sz="11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may</a:t>
                      </a:r>
                      <a:endParaRPr lang="es-EC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algn="ctr" rtl="0" fontAlgn="ctr"/>
                      <a:r>
                        <a:rPr lang="es-EC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Millones USD</a:t>
                      </a:r>
                      <a:endParaRPr lang="es-EC" sz="11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Part</a:t>
                      </a:r>
                      <a:r>
                        <a:rPr lang="es-EC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. 2018</a:t>
                      </a:r>
                      <a:endParaRPr lang="es-EC" sz="11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9669118"/>
                  </a:ext>
                </a:extLst>
              </a:tr>
              <a:tr h="1897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Vehículos automóviles, tractores,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301,6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51,8%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116,3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47,9%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4002015"/>
                  </a:ext>
                </a:extLst>
              </a:tr>
              <a:tr h="1897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Máquinas, aparatos y materiales eléctrico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66,1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11,4%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38,0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15,7%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7210366"/>
                  </a:ext>
                </a:extLst>
              </a:tr>
              <a:tr h="1897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Máquinas, </a:t>
                      </a:r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ap. 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y artefactos mecánicos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62,1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10,7%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26,0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10,7%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Plástico y sus manufacturas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35,8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6,2%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8,3%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Productos químicos orgánicos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22,3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3,8%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11,3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4,6%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Caucho y sus manufacturas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18,5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3,2%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Productos farmacéuticos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13,6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2,3%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Instrum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. y aparatos de óptica, </a:t>
                      </a:r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fotografía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11,5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2,0%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Fundición, hierro y acero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Productos químicos inorgánicos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Otros productos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38,0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6,5%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13,2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5,5%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44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Total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581,6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100,0%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242,5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100,0%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1" name="CuadroTexto 11"/>
          <p:cNvSpPr txBox="1">
            <a:spLocks noChangeArrowheads="1"/>
          </p:cNvSpPr>
          <p:nvPr/>
        </p:nvSpPr>
        <p:spPr bwMode="auto">
          <a:xfrm>
            <a:off x="117369" y="3802872"/>
            <a:ext cx="40588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EC" altLang="en-US" sz="1600" b="1" dirty="0" smtClean="0">
                <a:solidFill>
                  <a:prstClr val="black"/>
                </a:solidFill>
                <a:latin typeface="Franklin Gothic Book" panose="020B0503020102020204" pitchFamily="34" charset="0"/>
              </a:rPr>
              <a:t>Balanza Comercial (millones de USD)</a:t>
            </a:r>
            <a:endParaRPr lang="en-US" altLang="en-US" sz="1600" dirty="0">
              <a:solidFill>
                <a:prstClr val="black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/>
          </p:nvPr>
        </p:nvGraphicFramePr>
        <p:xfrm>
          <a:off x="117369" y="5433914"/>
          <a:ext cx="6618281" cy="952500"/>
        </p:xfrm>
        <a:graphic>
          <a:graphicData uri="http://schemas.openxmlformats.org/drawingml/2006/table">
            <a:tbl>
              <a:tblPr/>
              <a:tblGrid>
                <a:gridCol w="1897393">
                  <a:extLst>
                    <a:ext uri="{9D8B030D-6E8A-4147-A177-3AD203B41FA5}">
                      <a16:colId xmlns:a16="http://schemas.microsoft.com/office/drawing/2014/main" xmlns="" val="604074008"/>
                    </a:ext>
                  </a:extLst>
                </a:gridCol>
                <a:gridCol w="968330">
                  <a:extLst>
                    <a:ext uri="{9D8B030D-6E8A-4147-A177-3AD203B41FA5}">
                      <a16:colId xmlns:a16="http://schemas.microsoft.com/office/drawing/2014/main" xmlns="" val="104615125"/>
                    </a:ext>
                  </a:extLst>
                </a:gridCol>
                <a:gridCol w="968330">
                  <a:extLst>
                    <a:ext uri="{9D8B030D-6E8A-4147-A177-3AD203B41FA5}">
                      <a16:colId xmlns:a16="http://schemas.microsoft.com/office/drawing/2014/main" xmlns="" val="3002262734"/>
                    </a:ext>
                  </a:extLst>
                </a:gridCol>
                <a:gridCol w="968330">
                  <a:extLst>
                    <a:ext uri="{9D8B030D-6E8A-4147-A177-3AD203B41FA5}">
                      <a16:colId xmlns:a16="http://schemas.microsoft.com/office/drawing/2014/main" xmlns="" val="277210707"/>
                    </a:ext>
                  </a:extLst>
                </a:gridCol>
                <a:gridCol w="847568">
                  <a:extLst>
                    <a:ext uri="{9D8B030D-6E8A-4147-A177-3AD203B41FA5}">
                      <a16:colId xmlns:a16="http://schemas.microsoft.com/office/drawing/2014/main" xmlns="" val="2388542684"/>
                    </a:ext>
                  </a:extLst>
                </a:gridCol>
                <a:gridCol w="968330"/>
              </a:tblGrid>
              <a:tr h="0">
                <a:tc>
                  <a:txBody>
                    <a:bodyPr/>
                    <a:lstStyle/>
                    <a:p>
                      <a:pPr algn="l" rtl="0" fontAlgn="ctr"/>
                      <a:endParaRPr lang="es-EC" sz="12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2017</a:t>
                      </a:r>
                      <a:endParaRPr lang="es-EC" sz="12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2018  </a:t>
                      </a:r>
                    </a:p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ene-</a:t>
                      </a:r>
                      <a:r>
                        <a:rPr lang="es-EC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may</a:t>
                      </a:r>
                      <a:endParaRPr lang="es-EC" sz="12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9669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Exportaciones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27,0%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202,6%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-52,3%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39,3%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-9,8%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4002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Importaciones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-10,7%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-12,0%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-32,8%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17,0%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11,1%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7210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Balanza comercial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12,5%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27,6%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26,8%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-12,6%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-16,5%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82833593"/>
                  </a:ext>
                </a:extLst>
              </a:tr>
            </a:tbl>
          </a:graphicData>
        </a:graphic>
      </p:graphicFrame>
      <p:sp>
        <p:nvSpPr>
          <p:cNvPr id="24" name="CuadroTexto 11"/>
          <p:cNvSpPr txBox="1">
            <a:spLocks noChangeArrowheads="1"/>
          </p:cNvSpPr>
          <p:nvPr/>
        </p:nvSpPr>
        <p:spPr bwMode="auto">
          <a:xfrm>
            <a:off x="117369" y="5124704"/>
            <a:ext cx="40588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EC" altLang="en-US" sz="1600" b="1" dirty="0" smtClean="0">
                <a:solidFill>
                  <a:prstClr val="black"/>
                </a:solidFill>
                <a:latin typeface="Franklin Gothic Book" panose="020B0503020102020204" pitchFamily="34" charset="0"/>
              </a:rPr>
              <a:t>Variación %</a:t>
            </a:r>
            <a:endParaRPr lang="en-US" altLang="en-US" sz="1600" dirty="0">
              <a:solidFill>
                <a:prstClr val="black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9" name="Gráfico 18"/>
          <p:cNvGraphicFramePr>
            <a:graphicFrameLocks/>
          </p:cNvGraphicFramePr>
          <p:nvPr>
            <p:extLst/>
          </p:nvPr>
        </p:nvGraphicFramePr>
        <p:xfrm>
          <a:off x="0" y="1033146"/>
          <a:ext cx="6853587" cy="2843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3436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369" y="15469"/>
            <a:ext cx="10263760" cy="1325563"/>
          </a:xfrm>
        </p:spPr>
        <p:txBody>
          <a:bodyPr>
            <a:normAutofit/>
          </a:bodyPr>
          <a:lstStyle/>
          <a:p>
            <a:r>
              <a:rPr lang="es-MX" sz="40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Actividades de trabajo realizadas por la cooperación coreana </a:t>
            </a:r>
            <a:r>
              <a:rPr lang="es-MX" sz="4000" b="1" dirty="0" err="1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Koica</a:t>
            </a:r>
            <a:r>
              <a:rPr lang="es-MX" sz="40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 – Nipa en el Ecuador</a:t>
            </a:r>
            <a:endParaRPr lang="es-MX" sz="24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8932" y="1225689"/>
            <a:ext cx="118430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000" dirty="0" smtClean="0">
                <a:latin typeface="+mn-lt"/>
              </a:rPr>
              <a:t>En Enero 2017 </a:t>
            </a:r>
            <a:r>
              <a:rPr lang="es-EC" sz="2000" dirty="0">
                <a:latin typeface="+mn-lt"/>
              </a:rPr>
              <a:t>el Subsecretario de Mipymes y Artesanías, junto con el experto Coreano Sr. </a:t>
            </a:r>
            <a:r>
              <a:rPr lang="es-EC" sz="2000" dirty="0" err="1">
                <a:latin typeface="+mn-lt"/>
              </a:rPr>
              <a:t>Rah</a:t>
            </a:r>
            <a:r>
              <a:rPr lang="es-EC" sz="2000" dirty="0">
                <a:latin typeface="+mn-lt"/>
              </a:rPr>
              <a:t> </a:t>
            </a:r>
            <a:r>
              <a:rPr lang="es-EC" sz="2000" dirty="0" err="1">
                <a:latin typeface="+mn-lt"/>
              </a:rPr>
              <a:t>Kwangchan</a:t>
            </a:r>
            <a:r>
              <a:rPr lang="es-EC" sz="2000" dirty="0">
                <a:latin typeface="+mn-lt"/>
              </a:rPr>
              <a:t> diseñaron un esquema de trabajo </a:t>
            </a:r>
            <a:r>
              <a:rPr lang="es-EC" sz="2000" dirty="0" smtClean="0">
                <a:latin typeface="+mn-lt"/>
              </a:rPr>
              <a:t>para 2017: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EC" sz="2000" dirty="0">
                <a:latin typeface="+mn-lt"/>
              </a:rPr>
              <a:t>Sugerir propuestas para promover los productos de las Mipymes ecuatorianas  en los mercados nacionales, regionales e internacionales con el fomento de la productividad y la </a:t>
            </a:r>
            <a:r>
              <a:rPr lang="es-EC" sz="2000" dirty="0" smtClean="0">
                <a:latin typeface="+mn-lt"/>
              </a:rPr>
              <a:t>competitividad</a:t>
            </a:r>
            <a:endParaRPr lang="es-MX" sz="2000" dirty="0">
              <a:latin typeface="+mn-lt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EC" sz="2000" dirty="0">
                <a:latin typeface="+mn-lt"/>
              </a:rPr>
              <a:t>Proponer el plan de desarrollo para las Mipymes ecuatorianas para fortalecer </a:t>
            </a:r>
            <a:r>
              <a:rPr lang="es-EC" sz="2000" dirty="0" smtClean="0">
                <a:latin typeface="+mn-lt"/>
              </a:rPr>
              <a:t>estas  industrias </a:t>
            </a:r>
            <a:r>
              <a:rPr lang="es-EC" sz="2000" dirty="0">
                <a:latin typeface="+mn-lt"/>
              </a:rPr>
              <a:t>con la expansión </a:t>
            </a:r>
            <a:r>
              <a:rPr lang="es-EC" sz="2000" dirty="0" smtClean="0">
                <a:latin typeface="+mn-lt"/>
              </a:rPr>
              <a:t>del financiamiento </a:t>
            </a:r>
            <a:r>
              <a:rPr lang="es-EC" sz="2000" dirty="0">
                <a:latin typeface="+mn-lt"/>
              </a:rPr>
              <a:t>para las Mipymes</a:t>
            </a:r>
            <a:r>
              <a:rPr lang="es-EC" sz="2000" dirty="0" smtClean="0">
                <a:latin typeface="+mn-lt"/>
              </a:rPr>
              <a:t>.</a:t>
            </a:r>
            <a:r>
              <a:rPr lang="es-EC" sz="2000" dirty="0">
                <a:latin typeface="+mn-lt"/>
              </a:rPr>
              <a:t> </a:t>
            </a:r>
            <a:endParaRPr lang="es-MX" sz="2000" dirty="0">
              <a:latin typeface="+mn-lt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EC" sz="2000" dirty="0">
                <a:latin typeface="+mn-lt"/>
              </a:rPr>
              <a:t>Introducción de políticas de PYMES de Corea para desarrollar medidas de política </a:t>
            </a:r>
            <a:r>
              <a:rPr lang="es-EC" sz="2000" dirty="0" smtClean="0">
                <a:latin typeface="+mn-lt"/>
              </a:rPr>
              <a:t> para  el crecimiento</a:t>
            </a:r>
            <a:r>
              <a:rPr lang="es-EC" sz="2000" dirty="0">
                <a:latin typeface="+mn-lt"/>
              </a:rPr>
              <a:t>, desarrollo </a:t>
            </a:r>
            <a:r>
              <a:rPr lang="es-EC" sz="2000" dirty="0" smtClean="0">
                <a:latin typeface="+mn-lt"/>
              </a:rPr>
              <a:t> </a:t>
            </a:r>
            <a:r>
              <a:rPr lang="es-EC" sz="2000" dirty="0">
                <a:latin typeface="+mn-lt"/>
              </a:rPr>
              <a:t>y la mejora de la productividad de las Mipymes de </a:t>
            </a:r>
            <a:r>
              <a:rPr lang="es-EC" sz="2000" dirty="0" smtClean="0">
                <a:latin typeface="+mn-lt"/>
              </a:rPr>
              <a:t>Ecuador</a:t>
            </a:r>
          </a:p>
          <a:p>
            <a:pPr lvl="1"/>
            <a:endParaRPr lang="es-EC" sz="2000" dirty="0" smtClean="0">
              <a:latin typeface="+mn-lt"/>
            </a:endParaRPr>
          </a:p>
          <a:p>
            <a:pPr marL="282575" lvl="1" indent="-282575">
              <a:buFont typeface="Arial" panose="020B0604020202020204" pitchFamily="34" charset="0"/>
              <a:buChar char="•"/>
            </a:pPr>
            <a:r>
              <a:rPr lang="es-EC" sz="2000" dirty="0" smtClean="0">
                <a:latin typeface="+mn-lt"/>
              </a:rPr>
              <a:t>Cooperación </a:t>
            </a:r>
            <a:r>
              <a:rPr lang="es-EC" sz="2000" dirty="0">
                <a:latin typeface="+mn-lt"/>
              </a:rPr>
              <a:t>enfocada en los sectores priorizados (Textil, Metalmecánico, Cuero Calzado y Madera y </a:t>
            </a:r>
            <a:r>
              <a:rPr lang="es-EC" sz="2000" dirty="0" smtClean="0">
                <a:latin typeface="+mn-lt"/>
              </a:rPr>
              <a:t>Muebles)</a:t>
            </a:r>
          </a:p>
          <a:p>
            <a:pPr marL="282575" lvl="1" indent="-282575">
              <a:buFont typeface="Arial" panose="020B0604020202020204" pitchFamily="34" charset="0"/>
              <a:buChar char="•"/>
            </a:pPr>
            <a:endParaRPr lang="es-EC" sz="2000" dirty="0">
              <a:latin typeface="+mn-lt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EC" sz="2000" dirty="0" smtClean="0">
                <a:latin typeface="+mn-lt"/>
              </a:rPr>
              <a:t>Resultados </a:t>
            </a:r>
            <a:endParaRPr lang="es-MX" sz="2000" dirty="0">
              <a:latin typeface="+mn-lt"/>
            </a:endParaRPr>
          </a:p>
          <a:p>
            <a:pPr marL="739775" indent="-285750">
              <a:buFont typeface="Wingdings" panose="05000000000000000000" pitchFamily="2" charset="2"/>
              <a:buChar char="ü"/>
            </a:pPr>
            <a:r>
              <a:rPr lang="es-EC" sz="2000" dirty="0">
                <a:latin typeface="+mn-lt"/>
              </a:rPr>
              <a:t>Se proporcionó bases legales para  comparación y apoyo en el desarrollo tecnológico para Mipymes  locales.</a:t>
            </a:r>
            <a:endParaRPr lang="es-MX" sz="2000" dirty="0">
              <a:latin typeface="+mn-lt"/>
            </a:endParaRPr>
          </a:p>
          <a:p>
            <a:pPr marL="739775" indent="-285750">
              <a:buFont typeface="Wingdings" panose="05000000000000000000" pitchFamily="2" charset="2"/>
              <a:buChar char="ü"/>
            </a:pPr>
            <a:r>
              <a:rPr lang="es-EC" sz="2000" dirty="0">
                <a:latin typeface="+mn-lt"/>
              </a:rPr>
              <a:t>Fomentar las empresas de mujeres mediante la presentación de la Ley de Promoción de Empresas Venture.</a:t>
            </a:r>
            <a:endParaRPr lang="es-MX" sz="2000" dirty="0">
              <a:latin typeface="+mn-lt"/>
            </a:endParaRPr>
          </a:p>
          <a:p>
            <a:pPr marL="739775" indent="-285750">
              <a:buFont typeface="Wingdings" panose="05000000000000000000" pitchFamily="2" charset="2"/>
              <a:buChar char="ü"/>
            </a:pPr>
            <a:r>
              <a:rPr lang="es-EC" sz="2000" dirty="0">
                <a:latin typeface="+mn-lt"/>
              </a:rPr>
              <a:t>Propuesta de política local de promoción de PYME </a:t>
            </a:r>
            <a:r>
              <a:rPr lang="es-EC" sz="2000" dirty="0" smtClean="0">
                <a:latin typeface="+mn-lt"/>
              </a:rPr>
              <a:t>.</a:t>
            </a:r>
            <a:endParaRPr lang="es-MX" sz="2000" dirty="0">
              <a:latin typeface="+mn-lt"/>
            </a:endParaRPr>
          </a:p>
          <a:p>
            <a:pPr marL="282575" lvl="1" indent="-282575">
              <a:buFont typeface="Arial" panose="020B0604020202020204" pitchFamily="34" charset="0"/>
              <a:buChar char="•"/>
            </a:pPr>
            <a:endParaRPr lang="es-EC" sz="2000" dirty="0">
              <a:latin typeface="+mn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58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98120" y="441255"/>
            <a:ext cx="10263760" cy="578891"/>
          </a:xfrm>
        </p:spPr>
        <p:txBody>
          <a:bodyPr>
            <a:noAutofit/>
          </a:bodyPr>
          <a:lstStyle/>
          <a:p>
            <a:r>
              <a:rPr lang="es-MX" sz="40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Actividades de trabajo realizadas por la cooperación coreana KOTRA - Calidad</a:t>
            </a:r>
            <a:endParaRPr lang="es-MX" sz="40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98120" y="1229193"/>
            <a:ext cx="11582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lvl="1" indent="-282575"/>
            <a:endParaRPr lang="es-EC" sz="2000" b="1" dirty="0" smtClean="0">
              <a:latin typeface="+mn-lt"/>
            </a:endParaRPr>
          </a:p>
          <a:p>
            <a:pPr marL="742950" lvl="2" indent="-285750" algn="just">
              <a:buFont typeface="Wingdings" panose="05000000000000000000" pitchFamily="2" charset="2"/>
              <a:buChar char="ü"/>
            </a:pPr>
            <a:r>
              <a:rPr lang="es-EC" sz="2200" dirty="0" smtClean="0">
                <a:latin typeface="+mn-lt"/>
              </a:rPr>
              <a:t>En 2012 el MIPRO</a:t>
            </a:r>
            <a:r>
              <a:rPr lang="es-ES_tradnl" sz="2200" dirty="0" smtClean="0">
                <a:latin typeface="+mn-lt"/>
              </a:rPr>
              <a:t> </a:t>
            </a:r>
            <a:r>
              <a:rPr lang="es-ES_tradnl" sz="2200" dirty="0">
                <a:latin typeface="+mn-lt"/>
              </a:rPr>
              <a:t>y otros entes del Sistema de la </a:t>
            </a:r>
            <a:r>
              <a:rPr lang="es-ES_tradnl" sz="2200" dirty="0" smtClean="0">
                <a:latin typeface="+mn-lt"/>
              </a:rPr>
              <a:t>Calidad del Ecuador, SDC </a:t>
            </a:r>
            <a:r>
              <a:rPr lang="es-ES_tradnl" sz="2200" dirty="0">
                <a:latin typeface="+mn-lt"/>
              </a:rPr>
              <a:t>recibieron un curso sobre el MILAGRO COREANO en temas de calidad y su aplicación a los diferentes sectores. </a:t>
            </a:r>
            <a:endParaRPr lang="es-ES_tradnl" sz="2200" dirty="0" smtClean="0">
              <a:latin typeface="+mn-lt"/>
            </a:endParaRPr>
          </a:p>
          <a:p>
            <a:pPr marL="742950" lvl="2" indent="-285750" algn="just">
              <a:buFont typeface="Wingdings" panose="05000000000000000000" pitchFamily="2" charset="2"/>
              <a:buChar char="ü"/>
            </a:pPr>
            <a:r>
              <a:rPr lang="es-ES_tradnl" sz="2200" dirty="0">
                <a:latin typeface="+mn-lt"/>
              </a:rPr>
              <a:t>El MIPRO como ente rector del </a:t>
            </a:r>
            <a:r>
              <a:rPr lang="es-ES_tradnl" sz="2200" dirty="0" smtClean="0">
                <a:latin typeface="+mn-lt"/>
              </a:rPr>
              <a:t>SDC realizó gestiones </a:t>
            </a:r>
            <a:r>
              <a:rPr lang="es-ES_tradnl" sz="2200" dirty="0">
                <a:latin typeface="+mn-lt"/>
              </a:rPr>
              <a:t>de intercambio de </a:t>
            </a:r>
            <a:r>
              <a:rPr lang="es-ES_tradnl" sz="2200" dirty="0" smtClean="0">
                <a:latin typeface="+mn-lt"/>
              </a:rPr>
              <a:t>experiencias con la incorporación </a:t>
            </a:r>
            <a:r>
              <a:rPr lang="es-ES_tradnl" sz="2200" dirty="0">
                <a:latin typeface="+mn-lt"/>
              </a:rPr>
              <a:t>de un técnico </a:t>
            </a:r>
            <a:r>
              <a:rPr lang="es-ES_tradnl" sz="2200" dirty="0" err="1">
                <a:latin typeface="+mn-lt"/>
              </a:rPr>
              <a:t>senior</a:t>
            </a:r>
            <a:r>
              <a:rPr lang="es-ES_tradnl" sz="2200" dirty="0">
                <a:latin typeface="+mn-lt"/>
              </a:rPr>
              <a:t> </a:t>
            </a:r>
            <a:r>
              <a:rPr lang="es-ES_tradnl" sz="2200" dirty="0" smtClean="0">
                <a:latin typeface="+mn-lt"/>
              </a:rPr>
              <a:t>Coreano especialista </a:t>
            </a:r>
            <a:r>
              <a:rPr lang="es-ES_tradnl" sz="2200" dirty="0">
                <a:latin typeface="+mn-lt"/>
              </a:rPr>
              <a:t>en calidad durante un </a:t>
            </a:r>
            <a:r>
              <a:rPr lang="es-ES_tradnl" sz="2200" dirty="0" smtClean="0">
                <a:latin typeface="+mn-lt"/>
              </a:rPr>
              <a:t>año.</a:t>
            </a:r>
          </a:p>
          <a:p>
            <a:pPr marL="742950" lvl="2" indent="-285750" algn="just">
              <a:buFont typeface="Wingdings" panose="05000000000000000000" pitchFamily="2" charset="2"/>
              <a:buChar char="ü"/>
            </a:pPr>
            <a:r>
              <a:rPr lang="es-EC" sz="2200" dirty="0">
                <a:latin typeface="+mn-lt"/>
              </a:rPr>
              <a:t>En 2016, mediante </a:t>
            </a:r>
            <a:r>
              <a:rPr lang="es-EC" sz="2200" dirty="0" smtClean="0">
                <a:latin typeface="+mn-lt"/>
              </a:rPr>
              <a:t>la gestión </a:t>
            </a:r>
            <a:r>
              <a:rPr lang="es-EC" sz="2200" dirty="0">
                <a:latin typeface="+mn-lt"/>
              </a:rPr>
              <a:t>de cooperación entre el MIPRO y KTR-KOTRA, el INEN recibió equipos de alta tecnología para fortalecer sus laboratorios del sector </a:t>
            </a:r>
            <a:r>
              <a:rPr lang="es-EC" sz="2200" dirty="0" smtClean="0">
                <a:latin typeface="+mn-lt"/>
              </a:rPr>
              <a:t>de alimentos </a:t>
            </a:r>
            <a:r>
              <a:rPr lang="es-EC" sz="2200" dirty="0">
                <a:latin typeface="+mn-lt"/>
              </a:rPr>
              <a:t>y se concretó la visita de técnicos coreanos para el montaje e instalación de </a:t>
            </a:r>
            <a:r>
              <a:rPr lang="es-EC" sz="2200" dirty="0" smtClean="0">
                <a:latin typeface="+mn-lt"/>
              </a:rPr>
              <a:t>éstos </a:t>
            </a:r>
            <a:r>
              <a:rPr lang="es-EC" sz="2200" dirty="0">
                <a:latin typeface="+mn-lt"/>
              </a:rPr>
              <a:t>y la capacitación al personal técnico del INEN. </a:t>
            </a:r>
            <a:endParaRPr lang="es-EC" sz="2200" dirty="0" smtClean="0">
              <a:latin typeface="+mn-lt"/>
            </a:endParaRPr>
          </a:p>
          <a:p>
            <a:pPr marL="742950" lvl="2" indent="-285750" algn="just">
              <a:buFont typeface="Wingdings" panose="05000000000000000000" pitchFamily="2" charset="2"/>
              <a:buChar char="ü"/>
            </a:pPr>
            <a:r>
              <a:rPr lang="es-EC" sz="2200" dirty="0">
                <a:latin typeface="+mn-lt"/>
              </a:rPr>
              <a:t>En 2017, se concretó una nueva donación de cromatografías de gases, </a:t>
            </a:r>
            <a:r>
              <a:rPr lang="es-EC" sz="2200" dirty="0" err="1">
                <a:latin typeface="+mn-lt"/>
              </a:rPr>
              <a:t>vortex</a:t>
            </a:r>
            <a:r>
              <a:rPr lang="es-EC" sz="2200" dirty="0">
                <a:latin typeface="+mn-lt"/>
              </a:rPr>
              <a:t>, evaporadores rotativos, entre otras </a:t>
            </a:r>
            <a:r>
              <a:rPr lang="es-EC" sz="2200" dirty="0" smtClean="0">
                <a:latin typeface="+mn-lt"/>
              </a:rPr>
              <a:t>herramientas.</a:t>
            </a:r>
            <a:endParaRPr lang="es-MX" sz="2200" dirty="0">
              <a:latin typeface="+mn-lt"/>
            </a:endParaRPr>
          </a:p>
          <a:p>
            <a:pPr marL="739775" indent="-342900" algn="just">
              <a:buFont typeface="Wingdings" panose="05000000000000000000" pitchFamily="2" charset="2"/>
              <a:buChar char="ü"/>
            </a:pPr>
            <a:r>
              <a:rPr lang="es-ES_tradnl" sz="2200" dirty="0" smtClean="0">
                <a:latin typeface="+mn-lt"/>
              </a:rPr>
              <a:t>En agosto de </a:t>
            </a:r>
            <a:r>
              <a:rPr lang="es-ES_tradnl" sz="2200" dirty="0">
                <a:latin typeface="+mn-lt"/>
              </a:rPr>
              <a:t>2017, </a:t>
            </a:r>
            <a:r>
              <a:rPr lang="es-ES_tradnl" sz="2200" dirty="0" smtClean="0">
                <a:latin typeface="+mn-lt"/>
              </a:rPr>
              <a:t>se realizó un Seminario de Alto Nivel con funcionarios Coreanos para identificar políticas y estudios prioritarios del sistema nacional de Calidad.</a:t>
            </a:r>
            <a:endParaRPr lang="es-MX" sz="2200" dirty="0">
              <a:latin typeface="+mn-lt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14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82880" y="486746"/>
            <a:ext cx="10263760" cy="578891"/>
          </a:xfrm>
        </p:spPr>
        <p:txBody>
          <a:bodyPr>
            <a:noAutofit/>
          </a:bodyPr>
          <a:lstStyle/>
          <a:p>
            <a:r>
              <a:rPr lang="es-MX" sz="40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Actividades de trabajo realizadas por la cooperación coreana KOTRA - Calidad</a:t>
            </a:r>
            <a:endParaRPr lang="es-MX" sz="40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82880" y="1690706"/>
            <a:ext cx="11353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9775" indent="-282575" algn="just">
              <a:buFont typeface="Wingdings" panose="05000000000000000000" pitchFamily="2" charset="2"/>
              <a:buChar char="ü"/>
            </a:pPr>
            <a:r>
              <a:rPr lang="es-ES_tradnl" sz="2200" dirty="0" smtClean="0">
                <a:latin typeface="+mn-lt"/>
              </a:rPr>
              <a:t>En enero </a:t>
            </a:r>
            <a:r>
              <a:rPr lang="es-ES_tradnl" sz="2200" dirty="0">
                <a:latin typeface="+mn-lt"/>
              </a:rPr>
              <a:t>de 2018, </a:t>
            </a:r>
            <a:r>
              <a:rPr lang="es-EC" sz="2200" dirty="0">
                <a:latin typeface="+mn-lt"/>
              </a:rPr>
              <a:t>funcionarios de las entidades encargadas del Sistema de Calidad del país, viajaron a Seúl como parte del KNOWLEDGE SHARING PROGRAM, en el cual presentaron informes de diagnóstico </a:t>
            </a:r>
            <a:r>
              <a:rPr lang="es-EC" sz="2200" dirty="0" smtClean="0">
                <a:latin typeface="+mn-lt"/>
              </a:rPr>
              <a:t> y se llegaron a acuerdos técnicos en los siguientes temas</a:t>
            </a:r>
          </a:p>
          <a:p>
            <a:pPr marL="1797050" lvl="0" indent="-536575" algn="just">
              <a:buFont typeface="+mj-lt"/>
              <a:buAutoNum type="arabicPeriod"/>
            </a:pPr>
            <a:r>
              <a:rPr lang="es-ES_tradnl" sz="2200" dirty="0" smtClean="0">
                <a:latin typeface="+mn-lt"/>
              </a:rPr>
              <a:t>Fortalecimiento de la Capacidad de  Estandarización en el  Ecuador </a:t>
            </a:r>
            <a:endParaRPr lang="es-MX" sz="2200" dirty="0" smtClean="0">
              <a:latin typeface="+mn-lt"/>
            </a:endParaRPr>
          </a:p>
          <a:p>
            <a:pPr marL="1797050" lvl="0" indent="-536575" algn="just">
              <a:buFont typeface="+mj-lt"/>
              <a:buAutoNum type="arabicPeriod"/>
            </a:pPr>
            <a:r>
              <a:rPr lang="es-ES_tradnl" sz="2200" dirty="0" smtClean="0">
                <a:latin typeface="+mn-lt"/>
              </a:rPr>
              <a:t> Sistema  de la Regulación Técnica en el Ecuador </a:t>
            </a:r>
            <a:endParaRPr lang="es-MX" sz="2200" dirty="0" smtClean="0">
              <a:latin typeface="+mn-lt"/>
            </a:endParaRPr>
          </a:p>
          <a:p>
            <a:pPr marL="1797050" lvl="0" indent="-536575" algn="just">
              <a:buFont typeface="+mj-lt"/>
              <a:buAutoNum type="arabicPeriod"/>
            </a:pPr>
            <a:r>
              <a:rPr lang="es-EC" sz="2200" dirty="0" smtClean="0">
                <a:latin typeface="+mn-lt"/>
              </a:rPr>
              <a:t> Fortalecimiento de la Capacidad </a:t>
            </a:r>
            <a:r>
              <a:rPr lang="es-EC" sz="2200" dirty="0" err="1" smtClean="0">
                <a:latin typeface="+mn-lt"/>
              </a:rPr>
              <a:t>Metrológica</a:t>
            </a:r>
            <a:r>
              <a:rPr lang="es-EC" sz="2200" dirty="0" smtClean="0">
                <a:latin typeface="+mn-lt"/>
              </a:rPr>
              <a:t> del Ecuador. </a:t>
            </a:r>
            <a:endParaRPr lang="es-MX" sz="2200" dirty="0" smtClean="0">
              <a:latin typeface="+mn-lt"/>
            </a:endParaRPr>
          </a:p>
          <a:p>
            <a:pPr marL="739775" indent="-282575">
              <a:buFont typeface="Wingdings" panose="05000000000000000000" pitchFamily="2" charset="2"/>
              <a:buChar char="ü"/>
            </a:pPr>
            <a:endParaRPr lang="es-EC" sz="1600" dirty="0" smtClean="0"/>
          </a:p>
          <a:p>
            <a:pPr marL="739775" indent="-282575">
              <a:buFont typeface="Wingdings" panose="05000000000000000000" pitchFamily="2" charset="2"/>
              <a:buChar char="ü"/>
            </a:pPr>
            <a:endParaRPr lang="es-MX" sz="160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5 CuadroTexto"/>
          <p:cNvSpPr txBox="1"/>
          <p:nvPr/>
        </p:nvSpPr>
        <p:spPr>
          <a:xfrm>
            <a:off x="8552798" y="5258741"/>
            <a:ext cx="36392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C" sz="1200" dirty="0" smtClean="0">
                <a:solidFill>
                  <a:prstClr val="black"/>
                </a:solidFill>
              </a:rPr>
              <a:t>Eva García Fabre</a:t>
            </a:r>
          </a:p>
          <a:p>
            <a:pPr algn="r"/>
            <a:r>
              <a:rPr lang="es-EC" sz="1200" dirty="0" smtClean="0">
                <a:solidFill>
                  <a:prstClr val="black"/>
                </a:solidFill>
              </a:rPr>
              <a:t>Ministra de Industrias y Productividad</a:t>
            </a:r>
          </a:p>
          <a:p>
            <a:pPr algn="r"/>
            <a:r>
              <a:rPr lang="es-EC" sz="1200" dirty="0" smtClean="0">
                <a:solidFill>
                  <a:prstClr val="black"/>
                </a:solidFill>
                <a:hlinkClick r:id="rId4"/>
              </a:rPr>
              <a:t>egarcia@mipro.gob.ec</a:t>
            </a:r>
            <a:r>
              <a:rPr lang="es-EC" sz="1200" dirty="0" smtClean="0">
                <a:solidFill>
                  <a:prstClr val="black"/>
                </a:solidFill>
              </a:rPr>
              <a:t> </a:t>
            </a:r>
          </a:p>
          <a:p>
            <a:pPr algn="r"/>
            <a:endParaRPr lang="es-EC" sz="1200" dirty="0" smtClean="0">
              <a:solidFill>
                <a:prstClr val="black"/>
              </a:solidFill>
            </a:endParaRPr>
          </a:p>
          <a:p>
            <a:pPr algn="r"/>
            <a:r>
              <a:rPr lang="es-EC" sz="1200" dirty="0" smtClean="0">
                <a:solidFill>
                  <a:prstClr val="black"/>
                </a:solidFill>
              </a:rPr>
              <a:t>Alexandra Palacios</a:t>
            </a:r>
          </a:p>
          <a:p>
            <a:pPr algn="r"/>
            <a:r>
              <a:rPr lang="es-EC" sz="1200" dirty="0" smtClean="0">
                <a:solidFill>
                  <a:prstClr val="black"/>
                </a:solidFill>
              </a:rPr>
              <a:t>Coordinadora </a:t>
            </a:r>
            <a:r>
              <a:rPr lang="es-EC" sz="1200" dirty="0" smtClean="0">
                <a:solidFill>
                  <a:prstClr val="black"/>
                </a:solidFill>
              </a:rPr>
              <a:t>General de </a:t>
            </a:r>
            <a:r>
              <a:rPr lang="es-EC" sz="1200" dirty="0" smtClean="0">
                <a:solidFill>
                  <a:prstClr val="black"/>
                </a:solidFill>
              </a:rPr>
              <a:t>Estudios</a:t>
            </a:r>
            <a:endParaRPr lang="es-EC" sz="1200" dirty="0" smtClean="0">
              <a:solidFill>
                <a:prstClr val="black"/>
              </a:solidFill>
            </a:endParaRPr>
          </a:p>
          <a:p>
            <a:pPr algn="r"/>
            <a:r>
              <a:rPr lang="es-EC" sz="1200" dirty="0" smtClean="0">
                <a:solidFill>
                  <a:prstClr val="black"/>
                </a:solidFill>
              </a:rPr>
              <a:t>Prospectivos y Macroeconómicos para la Industria</a:t>
            </a:r>
            <a:endParaRPr lang="es-EC" sz="1200" dirty="0" smtClean="0">
              <a:solidFill>
                <a:prstClr val="black"/>
              </a:solidFill>
            </a:endParaRPr>
          </a:p>
          <a:p>
            <a:pPr algn="r"/>
            <a:r>
              <a:rPr lang="es-EC" sz="1200" dirty="0" smtClean="0">
                <a:solidFill>
                  <a:prstClr val="black"/>
                </a:solidFill>
                <a:hlinkClick r:id="rId4"/>
              </a:rPr>
              <a:t>mpalacios@mipro.gob.ec</a:t>
            </a:r>
            <a:endParaRPr lang="es-EC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25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369" y="15469"/>
            <a:ext cx="9889516" cy="1325563"/>
          </a:xfrm>
        </p:spPr>
        <p:txBody>
          <a:bodyPr>
            <a:normAutofit fontScale="90000"/>
          </a:bodyPr>
          <a:lstStyle/>
          <a:p>
            <a:pPr algn="just"/>
            <a:r>
              <a:rPr lang="es-MX" sz="40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Inversión Extranjera Directa de Corea del Sur en Ecuador</a:t>
            </a:r>
            <a:r>
              <a:rPr lang="es-MX" sz="40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/>
            </a:r>
            <a:br>
              <a:rPr lang="es-MX" sz="40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</a:br>
            <a:r>
              <a:rPr lang="es-MX" sz="27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(miles </a:t>
            </a:r>
            <a:r>
              <a:rPr lang="es-MX" sz="27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de </a:t>
            </a:r>
            <a:r>
              <a:rPr lang="es-MX" sz="27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USD)</a:t>
            </a:r>
            <a:endParaRPr lang="es-MX" sz="27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280858" y="6227760"/>
            <a:ext cx="5199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Fuente: </a:t>
            </a:r>
            <a:r>
              <a:rPr kumimoji="0" lang="es-EC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BCE-MEF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 smtClean="0">
                <a:solidFill>
                  <a:prstClr val="black"/>
                </a:solidFill>
              </a:rPr>
              <a:t>Elaboración</a:t>
            </a:r>
            <a:r>
              <a:rPr lang="es-ES" sz="1200" dirty="0" smtClean="0">
                <a:solidFill>
                  <a:prstClr val="black"/>
                </a:solidFill>
              </a:rPr>
              <a:t>: CGEPMI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ítulo 2"/>
          <p:cNvSpPr txBox="1">
            <a:spLocks/>
          </p:cNvSpPr>
          <p:nvPr/>
        </p:nvSpPr>
        <p:spPr>
          <a:xfrm>
            <a:off x="153076" y="4928767"/>
            <a:ext cx="9889516" cy="502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fontAlgn="auto">
              <a:spcAft>
                <a:spcPts val="0"/>
              </a:spcAft>
            </a:pPr>
            <a:r>
              <a:rPr lang="es-MX" sz="32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Deuda Pública Externa: Deuda Bilateral Ecuador- Corea del Sur</a:t>
            </a:r>
            <a:endParaRPr lang="es-MX" sz="20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60878"/>
              </p:ext>
            </p:extLst>
          </p:nvPr>
        </p:nvGraphicFramePr>
        <p:xfrm>
          <a:off x="1509436" y="5431209"/>
          <a:ext cx="9661484" cy="701040"/>
        </p:xfrm>
        <a:graphic>
          <a:graphicData uri="http://schemas.openxmlformats.org/drawingml/2006/table">
            <a:tbl>
              <a:tblPr/>
              <a:tblGrid>
                <a:gridCol w="2660799"/>
                <a:gridCol w="3187303"/>
                <a:gridCol w="3813382"/>
              </a:tblGrid>
              <a:tr h="2190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C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DEUDA BILATERAL ECUADOR - CON </a:t>
                      </a:r>
                      <a:r>
                        <a:rPr lang="es-EC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COREA DEL SUR </a:t>
                      </a:r>
                      <a:r>
                        <a:rPr lang="es-EC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 </a:t>
                      </a:r>
                      <a:r>
                        <a:rPr lang="es-EC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DE</a:t>
                      </a:r>
                      <a:r>
                        <a:rPr lang="es-EC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JUNIO</a:t>
                      </a:r>
                      <a:r>
                        <a:rPr lang="es-EC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C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País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Deuda Bilateral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Porcentaje sobre la deuda total bilateral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Corea del Sur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 </a:t>
                      </a:r>
                      <a:r>
                        <a:rPr lang="es-EC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63,4 </a:t>
                      </a:r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0,2%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946551"/>
              </p:ext>
            </p:extLst>
          </p:nvPr>
        </p:nvGraphicFramePr>
        <p:xfrm>
          <a:off x="960120" y="1302908"/>
          <a:ext cx="10256520" cy="3387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71022"/>
                <a:gridCol w="1147583"/>
                <a:gridCol w="1147583"/>
                <a:gridCol w="1147583"/>
                <a:gridCol w="1147583"/>
                <a:gridCol w="1147583"/>
                <a:gridCol w="1147583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Actividad</a:t>
                      </a:r>
                      <a:endParaRPr lang="es-MX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2013</a:t>
                      </a:r>
                      <a:endParaRPr lang="es-MX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2014</a:t>
                      </a:r>
                      <a:endParaRPr lang="es-MX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2015</a:t>
                      </a:r>
                      <a:endParaRPr lang="es-MX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2016</a:t>
                      </a:r>
                      <a:endParaRPr lang="es-MX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</a:t>
                      </a:r>
                      <a:endParaRPr lang="es-MX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2018 I </a:t>
                      </a:r>
                      <a:r>
                        <a:rPr lang="es-MX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Trim</a:t>
                      </a:r>
                      <a:endParaRPr lang="es-MX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effectLst/>
                        </a:rPr>
                        <a:t>Agricultura, silvicultura, caza y pesca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effectLst/>
                        </a:rPr>
                        <a:t>Comercio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787,3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effectLst/>
                        </a:rPr>
                        <a:t>Construcción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3065,0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effectLst/>
                        </a:rPr>
                        <a:t>Electricidad, gas y agua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</a:t>
                      </a: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>
                          <a:effectLst/>
                        </a:rPr>
                        <a:t>Explotación de minas y canteras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>
                          <a:effectLst/>
                        </a:rPr>
                        <a:t>Industria manufacturera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>
                          <a:effectLst/>
                        </a:rPr>
                        <a:t>Servicios comunales, sociales y personales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>
                          <a:effectLst/>
                        </a:rPr>
                        <a:t>Servicios prestados a las empresas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1" u="none" strike="noStrike" dirty="0">
                          <a:effectLst/>
                        </a:rPr>
                        <a:t>Total general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808,6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794,4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3071,5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C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42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0399" y="-54152"/>
            <a:ext cx="8975116" cy="1325563"/>
          </a:xfrm>
        </p:spPr>
        <p:txBody>
          <a:bodyPr>
            <a:normAutofit/>
          </a:bodyPr>
          <a:lstStyle/>
          <a:p>
            <a:r>
              <a:rPr lang="es-MX" sz="38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Balanza comercial de bienes tecnológicos Ecuador </a:t>
            </a:r>
            <a:r>
              <a:rPr lang="es-MX" sz="38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– </a:t>
            </a:r>
            <a:r>
              <a:rPr lang="es-MX" sz="38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Corea del Sur  </a:t>
            </a: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(millones </a:t>
            </a:r>
            <a:r>
              <a:rPr lang="es-MX" sz="24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de </a:t>
            </a: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USD)</a:t>
            </a:r>
            <a:endParaRPr lang="es-MX" sz="24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3" name="2 CuadroTexto"/>
          <p:cNvSpPr txBox="1"/>
          <p:nvPr/>
        </p:nvSpPr>
        <p:spPr>
          <a:xfrm>
            <a:off x="0" y="6411724"/>
            <a:ext cx="5110163" cy="4462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100" b="1" dirty="0">
                <a:solidFill>
                  <a:prstClr val="black"/>
                </a:solidFill>
              </a:rPr>
              <a:t>Fuente: </a:t>
            </a:r>
            <a:r>
              <a:rPr lang="es-ES" sz="1100" dirty="0">
                <a:solidFill>
                  <a:prstClr val="black"/>
                </a:solidFill>
              </a:rPr>
              <a:t>BCE –  Comercio </a:t>
            </a:r>
            <a:r>
              <a:rPr lang="es-ES" sz="1100" dirty="0" smtClean="0">
                <a:solidFill>
                  <a:prstClr val="black"/>
                </a:solidFill>
              </a:rPr>
              <a:t>Exterior</a:t>
            </a:r>
          </a:p>
          <a:p>
            <a:pPr eaLnBrk="1" hangingPunct="1">
              <a:defRPr/>
            </a:pPr>
            <a:endParaRPr lang="es-ES" sz="100" dirty="0" smtClean="0">
              <a:solidFill>
                <a:prstClr val="black"/>
              </a:solidFill>
            </a:endParaRPr>
          </a:p>
          <a:p>
            <a:pPr eaLnBrk="1" hangingPunct="1">
              <a:defRPr/>
            </a:pPr>
            <a:r>
              <a:rPr lang="es-ES" sz="1100" b="1" dirty="0" smtClean="0">
                <a:solidFill>
                  <a:prstClr val="black"/>
                </a:solidFill>
              </a:rPr>
              <a:t>Elaborado por: </a:t>
            </a:r>
            <a:r>
              <a:rPr lang="es-ES" sz="1100" dirty="0" smtClean="0">
                <a:solidFill>
                  <a:prstClr val="black"/>
                </a:solidFill>
              </a:rPr>
              <a:t>CGEPMI </a:t>
            </a:r>
            <a:endParaRPr lang="es-ES" sz="1100" dirty="0">
              <a:solidFill>
                <a:prstClr val="black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94319"/>
              </p:ext>
            </p:extLst>
          </p:nvPr>
        </p:nvGraphicFramePr>
        <p:xfrm>
          <a:off x="480815" y="1199656"/>
          <a:ext cx="1130188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386895"/>
              </p:ext>
            </p:extLst>
          </p:nvPr>
        </p:nvGraphicFramePr>
        <p:xfrm>
          <a:off x="480821" y="4001293"/>
          <a:ext cx="11317889" cy="2414336"/>
        </p:xfrm>
        <a:graphic>
          <a:graphicData uri="http://schemas.openxmlformats.org/drawingml/2006/table">
            <a:tbl>
              <a:tblPr/>
              <a:tblGrid>
                <a:gridCol w="1082508"/>
                <a:gridCol w="3386855"/>
                <a:gridCol w="561446"/>
                <a:gridCol w="561446"/>
                <a:gridCol w="561446"/>
                <a:gridCol w="561446"/>
                <a:gridCol w="561446"/>
                <a:gridCol w="649167"/>
                <a:gridCol w="473725"/>
                <a:gridCol w="561446"/>
                <a:gridCol w="561446"/>
                <a:gridCol w="561446"/>
                <a:gridCol w="609026"/>
                <a:gridCol w="625040"/>
              </a:tblGrid>
              <a:tr h="199177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Bienes tecnológicos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FOB expresado en millones de USD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Número de partidas arancelarias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2865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2013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2014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2018 </a:t>
                      </a:r>
                      <a:b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ene-</a:t>
                      </a:r>
                      <a:r>
                        <a:rPr lang="es-MX" sz="13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may</a:t>
                      </a:r>
                      <a:endParaRPr lang="es-MX" sz="1300" b="1" i="0" u="none" strike="noStrike" dirty="0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2013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2014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2018 </a:t>
                      </a:r>
                      <a:b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ene-</a:t>
                      </a:r>
                      <a:r>
                        <a:rPr lang="es-MX" sz="13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may</a:t>
                      </a:r>
                      <a:endParaRPr lang="es-MX" sz="1300" b="1" i="0" u="none" strike="noStrike" dirty="0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</a:tr>
              <a:tr h="19917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Exportaciones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Manufacturas de alta tecnología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17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Manufacturas de baja tecnología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84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Manufacturas de tecnología media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17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17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Importaciones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Manufacturas de alta tecnología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66,9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52,8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42,5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67,7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82,2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43,1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17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Manufacturas de baja tecnología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49,2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47,3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41,4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25,6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30,4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340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318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368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84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Manufacturas de tecnología media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594,4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539,9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445,3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365,8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428,7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174,6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740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701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705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666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710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518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17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710,5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639,9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529,3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459,1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541,3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229,3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1.421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1.425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1.306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1.239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1.335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1.006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7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368" y="197115"/>
            <a:ext cx="9316191" cy="811845"/>
          </a:xfrm>
        </p:spPr>
        <p:txBody>
          <a:bodyPr>
            <a:normAutofit fontScale="90000"/>
          </a:bodyPr>
          <a:lstStyle/>
          <a:p>
            <a:r>
              <a:rPr lang="es-MX" sz="48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Comercio potencial Ecuador – Corea del Sur</a:t>
            </a:r>
            <a:endParaRPr lang="es-MX" sz="32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3" name="2 CuadroTexto"/>
          <p:cNvSpPr txBox="1"/>
          <p:nvPr/>
        </p:nvSpPr>
        <p:spPr>
          <a:xfrm>
            <a:off x="577534" y="6365376"/>
            <a:ext cx="5110163" cy="4462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100" b="1" dirty="0">
                <a:solidFill>
                  <a:prstClr val="black"/>
                </a:solidFill>
              </a:rPr>
              <a:t>Fuente: </a:t>
            </a:r>
            <a:r>
              <a:rPr lang="es-ES" sz="1100" dirty="0" err="1">
                <a:solidFill>
                  <a:prstClr val="black"/>
                </a:solidFill>
              </a:rPr>
              <a:t>Trademap</a:t>
            </a:r>
            <a:endParaRPr lang="es-ES" sz="100" dirty="0" smtClean="0">
              <a:solidFill>
                <a:prstClr val="black"/>
              </a:solidFill>
            </a:endParaRPr>
          </a:p>
          <a:p>
            <a:pPr eaLnBrk="1" hangingPunct="1">
              <a:defRPr/>
            </a:pPr>
            <a:r>
              <a:rPr lang="es-ES" sz="1100" b="1" dirty="0" smtClean="0">
                <a:solidFill>
                  <a:prstClr val="black"/>
                </a:solidFill>
              </a:rPr>
              <a:t>Elaborado por: </a:t>
            </a:r>
            <a:r>
              <a:rPr lang="es-ES" sz="1100" dirty="0" smtClean="0">
                <a:solidFill>
                  <a:prstClr val="black"/>
                </a:solidFill>
              </a:rPr>
              <a:t>CGEPMI </a:t>
            </a:r>
            <a:endParaRPr lang="es-ES" sz="1100" dirty="0">
              <a:solidFill>
                <a:prstClr val="black"/>
              </a:solidFill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918222"/>
              </p:ext>
            </p:extLst>
          </p:nvPr>
        </p:nvGraphicFramePr>
        <p:xfrm>
          <a:off x="724423" y="1174099"/>
          <a:ext cx="10816179" cy="5057775"/>
        </p:xfrm>
        <a:graphic>
          <a:graphicData uri="http://schemas.openxmlformats.org/drawingml/2006/table">
            <a:tbl>
              <a:tblPr/>
              <a:tblGrid>
                <a:gridCol w="10816179"/>
              </a:tblGrid>
              <a:tr h="3429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Descripción del producto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Harina, polvo y "pellets", de pescado o de crustáceos, de moluscos o demás invertebrados acuáticos, </a:t>
                      </a:r>
                      <a:r>
                        <a:rPr lang="es-EC" sz="2000" b="1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EC" sz="2000" b="0" i="0" u="none" strike="noStrike">
                        <a:solidFill>
                          <a:srgbClr val="002B5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Extractos, esencias y concentrados de café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Cacao en grano, entero o partido, crudo o tostado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Plomo refinado, en bruto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Frutos comestibles, sin cocer o cocidos en agua o vapor, congelados, incl. con adición de azúcar </a:t>
                      </a:r>
                      <a:r>
                        <a:rPr lang="es-EC" sz="2000" b="1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EC" sz="2000" b="0" i="0" u="none" strike="noStrike">
                        <a:solidFill>
                          <a:srgbClr val="002B5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Café sin tostar ni descafeinar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Alcohol etílico sin desnaturalizar con grado alcohólico volumétrico &gt;= 80% vol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Guayabas, mangos y mangostanes, frescos o secos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Piñas "ananás", frescas o secas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Hortalizas, incl. "silvestres", aunque estén cocidas en agua o vapor, congeladas (exc. patatas </a:t>
                      </a:r>
                      <a:r>
                        <a:rPr lang="es-EC" sz="2000" b="1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EC" sz="2000" b="0" i="0" u="none" strike="noStrike">
                        <a:solidFill>
                          <a:srgbClr val="002B5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Artículos de confitería sin cacao, incl. el chocolate blanco (exc. chicle)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Preparaciones y conservas de pescado (exc. entero o en trozos)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Preparaciones y conservas de atún, de listado y de bonito "Sarda spp.", enteros o en trozos </a:t>
                      </a:r>
                      <a:r>
                        <a:rPr lang="es-EC" sz="2000" b="1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EC" sz="2000" b="0" i="0" u="none" strike="noStrike">
                        <a:solidFill>
                          <a:srgbClr val="002B5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Plomo en bruto, con antimonio como el otro elemento predominante en peso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 dirty="0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Pasta de cacao, sin desgrasar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</a:tbl>
          </a:graphicData>
        </a:graphic>
      </p:graphicFrame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60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369" y="15469"/>
            <a:ext cx="8850168" cy="1325563"/>
          </a:xfrm>
        </p:spPr>
        <p:txBody>
          <a:bodyPr>
            <a:normAutofit/>
          </a:bodyPr>
          <a:lstStyle/>
          <a:p>
            <a:r>
              <a:rPr lang="es-MX" sz="40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Balanza Comercial de Corea del Sur</a:t>
            </a:r>
            <a:br>
              <a:rPr lang="es-MX" sz="40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</a:b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(millones </a:t>
            </a:r>
            <a:r>
              <a:rPr lang="es-MX" sz="24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de </a:t>
            </a: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USD)</a:t>
            </a:r>
            <a:endParaRPr lang="es-MX" sz="24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8" name="2 CuadroTexto"/>
          <p:cNvSpPr txBox="1"/>
          <p:nvPr/>
        </p:nvSpPr>
        <p:spPr>
          <a:xfrm>
            <a:off x="258025" y="6262469"/>
            <a:ext cx="5110163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000" b="1" dirty="0">
                <a:solidFill>
                  <a:prstClr val="black"/>
                </a:solidFill>
              </a:rPr>
              <a:t>Fuente: </a:t>
            </a:r>
            <a:r>
              <a:rPr lang="es-ES" sz="1000" dirty="0" err="1">
                <a:solidFill>
                  <a:prstClr val="black"/>
                </a:solidFill>
              </a:rPr>
              <a:t>Trademap</a:t>
            </a:r>
            <a:endParaRPr lang="es-ES" sz="1000" dirty="0" smtClean="0">
              <a:solidFill>
                <a:prstClr val="black"/>
              </a:solidFill>
            </a:endParaRPr>
          </a:p>
          <a:p>
            <a:pPr eaLnBrk="1" hangingPunct="1">
              <a:defRPr/>
            </a:pPr>
            <a:r>
              <a:rPr lang="es-ES" sz="1000" b="1" dirty="0" smtClean="0">
                <a:solidFill>
                  <a:prstClr val="black"/>
                </a:solidFill>
              </a:rPr>
              <a:t>Elaborado por: </a:t>
            </a:r>
            <a:r>
              <a:rPr lang="es-ES" sz="1000" dirty="0" smtClean="0">
                <a:solidFill>
                  <a:prstClr val="black"/>
                </a:solidFill>
              </a:rPr>
              <a:t>CGEPMI </a:t>
            </a:r>
            <a:endParaRPr lang="es-ES" sz="1000" dirty="0">
              <a:solidFill>
                <a:prstClr val="black"/>
              </a:solidFill>
            </a:endParaRPr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7328062"/>
              </p:ext>
            </p:extLst>
          </p:nvPr>
        </p:nvGraphicFramePr>
        <p:xfrm>
          <a:off x="365760" y="1341032"/>
          <a:ext cx="11460480" cy="492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95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0"/>
            <a:ext cx="10457645" cy="1245653"/>
          </a:xfrm>
        </p:spPr>
        <p:txBody>
          <a:bodyPr>
            <a:normAutofit fontScale="90000"/>
          </a:bodyPr>
          <a:lstStyle/>
          <a:p>
            <a:r>
              <a:rPr lang="es-MX" sz="38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Principales productos exportados de Corea del Sur al Mundo </a:t>
            </a:r>
            <a:br>
              <a:rPr lang="es-MX" sz="38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</a:br>
            <a:r>
              <a:rPr lang="es-MX" sz="27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(millones </a:t>
            </a:r>
            <a:r>
              <a:rPr lang="es-MX" sz="27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de </a:t>
            </a:r>
            <a:r>
              <a:rPr lang="es-MX" sz="27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USD)</a:t>
            </a:r>
            <a:endParaRPr lang="es-MX" sz="27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3" name="2 CuadroTexto"/>
          <p:cNvSpPr txBox="1"/>
          <p:nvPr/>
        </p:nvSpPr>
        <p:spPr>
          <a:xfrm>
            <a:off x="272394" y="6411724"/>
            <a:ext cx="5110163" cy="4462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100" b="1" dirty="0">
                <a:solidFill>
                  <a:prstClr val="black"/>
                </a:solidFill>
              </a:rPr>
              <a:t>Fuente: </a:t>
            </a:r>
            <a:r>
              <a:rPr lang="es-ES" sz="1100" dirty="0" err="1">
                <a:solidFill>
                  <a:prstClr val="black"/>
                </a:solidFill>
              </a:rPr>
              <a:t>Trademap</a:t>
            </a:r>
            <a:endParaRPr lang="es-ES" sz="100" dirty="0" smtClean="0">
              <a:solidFill>
                <a:prstClr val="black"/>
              </a:solidFill>
            </a:endParaRPr>
          </a:p>
          <a:p>
            <a:pPr eaLnBrk="1" hangingPunct="1">
              <a:defRPr/>
            </a:pPr>
            <a:r>
              <a:rPr lang="es-ES" sz="1100" b="1" dirty="0" smtClean="0">
                <a:solidFill>
                  <a:prstClr val="black"/>
                </a:solidFill>
              </a:rPr>
              <a:t>Elaborado por: </a:t>
            </a:r>
            <a:r>
              <a:rPr lang="es-ES" sz="1100" dirty="0" smtClean="0">
                <a:solidFill>
                  <a:prstClr val="black"/>
                </a:solidFill>
              </a:rPr>
              <a:t>CGEPMI </a:t>
            </a:r>
            <a:endParaRPr lang="es-ES" sz="1100" dirty="0">
              <a:solidFill>
                <a:prstClr val="black"/>
              </a:solidFill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815663"/>
              </p:ext>
            </p:extLst>
          </p:nvPr>
        </p:nvGraphicFramePr>
        <p:xfrm>
          <a:off x="339629" y="1389613"/>
          <a:ext cx="11456133" cy="4749333"/>
        </p:xfrm>
        <a:graphic>
          <a:graphicData uri="http://schemas.openxmlformats.org/drawingml/2006/table">
            <a:tbl>
              <a:tblPr/>
              <a:tblGrid>
                <a:gridCol w="1001491"/>
                <a:gridCol w="6711023"/>
                <a:gridCol w="779284"/>
                <a:gridCol w="825125"/>
                <a:gridCol w="733443"/>
                <a:gridCol w="687604"/>
                <a:gridCol w="718163"/>
              </a:tblGrid>
              <a:tr h="35281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Código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Descripción del producto</a:t>
                      </a:r>
                    </a:p>
                    <a:p>
                      <a:pPr algn="ctr" fontAlgn="ctr"/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Part</a:t>
                      </a:r>
                      <a:r>
                        <a:rPr lang="es-MX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r>
                        <a:rPr lang="es-MX" sz="14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Part</a:t>
                      </a:r>
                      <a:r>
                        <a:rPr lang="es-MX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r>
                        <a:rPr lang="es-MX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</a:tr>
              <a:tr h="183322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'TOTAL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Todos los productos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526.901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495.466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573.717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19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'854232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Circuitos electrónicos integrados con memoria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28.857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31.612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60.507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6,4%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10,5%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322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'271019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Aceites medios y preparaciones, de petróleo o de mineral bituminoso, que no contienen biodiesel, </a:t>
                      </a:r>
                      <a:r>
                        <a:rPr lang="es-EC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22.784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18.939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25.257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3,8%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4,4%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19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'854231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Circuitos electrónicos integrados tales como procesadores y controladores, sin combinación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19.888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17.066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21.363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3,4%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3,7%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749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'870323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Automóviles de turismo, incl. los del tipo familiar "break" o "</a:t>
                      </a:r>
                      <a:r>
                        <a:rPr lang="es-EC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station</a:t>
                      </a:r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C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wagon</a:t>
                      </a:r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" y los de carreras, </a:t>
                      </a:r>
                      <a:r>
                        <a:rPr lang="es-EC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24.061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22.008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19.134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4,4%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3,3%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749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'901380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Dispositivos de cristal líquido, </a:t>
                      </a:r>
                      <a:r>
                        <a:rPr lang="es-EC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n.c.o.p</a:t>
                      </a:r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 y los demás instrumentos e aparatos de óptica de </a:t>
                      </a:r>
                      <a:r>
                        <a:rPr lang="es-EC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20.955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15.607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14.479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3,1%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2,5%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19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'890120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Barcos cisterna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12.761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16.323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13.149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3,3%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2,3%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749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'890520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Plataformas de perforación o explotación, flotantes o sumergibles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2.493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11.785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2,1%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19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'890190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Barcos para transporte de mercancías, así como los concebidos para transporte mixto de personas </a:t>
                      </a:r>
                      <a:r>
                        <a:rPr lang="es-EC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8.777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8.817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10.890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19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'870899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Partes y accesorios de tractores, vehículos automóviles para transporte de &gt;= 10 personas,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11.857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9.655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8.789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19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'271012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Aceites ligeros y preparaciones, de petróleo o de minerales bituminosos que&gt; = 90% en volumen </a:t>
                      </a:r>
                      <a:r>
                        <a:rPr lang="es-EC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EC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7.886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6.529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8.199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322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'854890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Partes eléctricas de máquinas o de aparatos, no expresadas ni comprendidas en otra parte del </a:t>
                      </a:r>
                      <a:r>
                        <a:rPr lang="es-EC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EC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8.053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322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'852990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Partes identificables como destinadas, exclusiva o principalmente, a emisores y a receptores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5.854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6.179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7.995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39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369" y="15469"/>
            <a:ext cx="10156184" cy="1208213"/>
          </a:xfrm>
        </p:spPr>
        <p:txBody>
          <a:bodyPr>
            <a:normAutofit fontScale="90000"/>
          </a:bodyPr>
          <a:lstStyle/>
          <a:p>
            <a:r>
              <a:rPr lang="es-MX" sz="38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Principales destinos de exportación de </a:t>
            </a:r>
            <a:r>
              <a:rPr lang="es-MX" sz="38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Corea del Sur Año 2017</a:t>
            </a:r>
            <a:r>
              <a:rPr lang="es-MX" sz="39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/>
            </a:r>
            <a:br>
              <a:rPr lang="es-MX" sz="39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</a:b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(millones de USD)</a:t>
            </a:r>
            <a:endParaRPr lang="es-MX" sz="39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5" name="2 CuadroTexto"/>
          <p:cNvSpPr txBox="1"/>
          <p:nvPr/>
        </p:nvSpPr>
        <p:spPr>
          <a:xfrm>
            <a:off x="269315" y="5733380"/>
            <a:ext cx="5110163" cy="4462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100" b="1" dirty="0">
                <a:solidFill>
                  <a:prstClr val="black"/>
                </a:solidFill>
              </a:rPr>
              <a:t>Fuente: </a:t>
            </a:r>
            <a:r>
              <a:rPr lang="es-ES" sz="1100" dirty="0" err="1">
                <a:solidFill>
                  <a:prstClr val="black"/>
                </a:solidFill>
              </a:rPr>
              <a:t>Trademap</a:t>
            </a:r>
            <a:endParaRPr lang="es-ES" sz="100" dirty="0" smtClean="0">
              <a:solidFill>
                <a:prstClr val="black"/>
              </a:solidFill>
            </a:endParaRPr>
          </a:p>
          <a:p>
            <a:pPr eaLnBrk="1" hangingPunct="1">
              <a:defRPr/>
            </a:pPr>
            <a:r>
              <a:rPr lang="es-ES" sz="1100" b="1" dirty="0" smtClean="0">
                <a:solidFill>
                  <a:prstClr val="black"/>
                </a:solidFill>
              </a:rPr>
              <a:t>Elaborado por: </a:t>
            </a:r>
            <a:r>
              <a:rPr lang="es-ES" sz="1100" dirty="0" smtClean="0">
                <a:solidFill>
                  <a:prstClr val="black"/>
                </a:solidFill>
              </a:rPr>
              <a:t>CGEPMI </a:t>
            </a:r>
            <a:endParaRPr lang="es-ES" sz="1100" dirty="0">
              <a:solidFill>
                <a:prstClr val="black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69314" y="6190607"/>
            <a:ext cx="971288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sz="100" b="1" dirty="0" smtClean="0">
              <a:solidFill>
                <a:prstClr val="black"/>
              </a:solidFill>
            </a:endParaRPr>
          </a:p>
          <a:p>
            <a:r>
              <a:rPr lang="es-MX" sz="1100" b="1" dirty="0" smtClean="0">
                <a:solidFill>
                  <a:prstClr val="black"/>
                </a:solidFill>
              </a:rPr>
              <a:t>Nota</a:t>
            </a:r>
            <a:r>
              <a:rPr lang="es-MX" sz="1100" b="1" dirty="0">
                <a:solidFill>
                  <a:prstClr val="black"/>
                </a:solidFill>
              </a:rPr>
              <a:t>: </a:t>
            </a:r>
            <a:r>
              <a:rPr lang="es-MX" sz="1100" dirty="0" smtClean="0">
                <a:solidFill>
                  <a:prstClr val="black"/>
                </a:solidFill>
              </a:rPr>
              <a:t>El grafico muestra el 81,7% de las exportaciones totales de Corea del Sur (USD 468.602 millones)  hacia los diferentes países del mundo. </a:t>
            </a:r>
          </a:p>
          <a:p>
            <a:r>
              <a:rPr lang="es-MX" sz="1100" dirty="0" smtClean="0">
                <a:solidFill>
                  <a:prstClr val="black"/>
                </a:solidFill>
              </a:rPr>
              <a:t>El 18,3% restante de países representan USD 105.115 millones.</a:t>
            </a:r>
            <a:endParaRPr lang="es-MX" sz="1100" dirty="0">
              <a:solidFill>
                <a:prstClr val="black"/>
              </a:solidFill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0632941"/>
              </p:ext>
            </p:extLst>
          </p:nvPr>
        </p:nvGraphicFramePr>
        <p:xfrm>
          <a:off x="269314" y="1020147"/>
          <a:ext cx="11648366" cy="4437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97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0"/>
            <a:ext cx="10457645" cy="1245653"/>
          </a:xfrm>
        </p:spPr>
        <p:txBody>
          <a:bodyPr>
            <a:normAutofit fontScale="90000"/>
          </a:bodyPr>
          <a:lstStyle/>
          <a:p>
            <a:r>
              <a:rPr lang="es-MX" sz="38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Principales productos importados del Mundo a Corea del Sur </a:t>
            </a:r>
            <a:br>
              <a:rPr lang="es-MX" sz="38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</a:br>
            <a:r>
              <a:rPr lang="es-MX" sz="27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(millones </a:t>
            </a:r>
            <a:r>
              <a:rPr lang="es-MX" sz="27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de </a:t>
            </a:r>
            <a:r>
              <a:rPr lang="es-MX" sz="27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USD)</a:t>
            </a:r>
            <a:endParaRPr lang="es-MX" sz="27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3" name="2 CuadroTexto"/>
          <p:cNvSpPr txBox="1"/>
          <p:nvPr/>
        </p:nvSpPr>
        <p:spPr>
          <a:xfrm>
            <a:off x="272394" y="6411724"/>
            <a:ext cx="5110163" cy="4462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100" b="1" dirty="0">
                <a:solidFill>
                  <a:prstClr val="black"/>
                </a:solidFill>
              </a:rPr>
              <a:t>Fuente: </a:t>
            </a:r>
            <a:r>
              <a:rPr lang="es-ES" sz="1100" dirty="0" err="1">
                <a:solidFill>
                  <a:prstClr val="black"/>
                </a:solidFill>
              </a:rPr>
              <a:t>Trademap</a:t>
            </a:r>
            <a:endParaRPr lang="es-ES" sz="100" dirty="0" smtClean="0">
              <a:solidFill>
                <a:prstClr val="black"/>
              </a:solidFill>
            </a:endParaRPr>
          </a:p>
          <a:p>
            <a:pPr eaLnBrk="1" hangingPunct="1">
              <a:defRPr/>
            </a:pPr>
            <a:r>
              <a:rPr lang="es-ES" sz="1100" b="1" dirty="0" smtClean="0">
                <a:solidFill>
                  <a:prstClr val="black"/>
                </a:solidFill>
              </a:rPr>
              <a:t>Elaborado por: </a:t>
            </a:r>
            <a:r>
              <a:rPr lang="es-ES" sz="1100" dirty="0" smtClean="0">
                <a:solidFill>
                  <a:prstClr val="black"/>
                </a:solidFill>
              </a:rPr>
              <a:t>CGEPMI </a:t>
            </a:r>
            <a:endParaRPr lang="es-ES" sz="1100" dirty="0">
              <a:solidFill>
                <a:prstClr val="black"/>
              </a:solidFill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714390"/>
              </p:ext>
            </p:extLst>
          </p:nvPr>
        </p:nvGraphicFramePr>
        <p:xfrm>
          <a:off x="272394" y="1230413"/>
          <a:ext cx="11630046" cy="5013523"/>
        </p:xfrm>
        <a:graphic>
          <a:graphicData uri="http://schemas.openxmlformats.org/drawingml/2006/table">
            <a:tbl>
              <a:tblPr/>
              <a:tblGrid>
                <a:gridCol w="945236"/>
                <a:gridCol w="6882420"/>
                <a:gridCol w="791518"/>
                <a:gridCol w="838079"/>
                <a:gridCol w="744957"/>
                <a:gridCol w="698399"/>
                <a:gridCol w="729437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Código</a:t>
                      </a:r>
                      <a:endParaRPr lang="es-MX" sz="145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Descripción del producto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5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Part</a:t>
                      </a:r>
                      <a:r>
                        <a:rPr lang="es-MX" sz="14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r>
                        <a:rPr lang="es-MX" sz="145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  <a:endParaRPr lang="es-MX" sz="145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5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Part</a:t>
                      </a:r>
                      <a:r>
                        <a:rPr lang="es-MX" sz="14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r>
                        <a:rPr lang="es-MX" sz="14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endParaRPr lang="es-MX" sz="145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algn="l" fontAlgn="b"/>
                      <a:endParaRPr lang="es-EC" sz="14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Todos los productos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436.548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406.060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478.414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1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100,0%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1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100,0%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 algn="l" fontAlgn="b"/>
                      <a:r>
                        <a:rPr lang="es-EC" sz="145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'27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5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Combustibles minerales, aceites minerales y productos de su destilación; materias bituminosas; </a:t>
                      </a:r>
                      <a:r>
                        <a:rPr lang="es-EC" sz="1450" b="1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...</a:t>
                      </a:r>
                      <a:endParaRPr lang="es-EC" sz="14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103.421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81.688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109.961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20,1%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23,0%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 algn="l" fontAlgn="b"/>
                      <a:r>
                        <a:rPr lang="es-EC" sz="145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'85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5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Máquinas, aparatos y material eléctrico, y sus partes; aparatos de grabación o reproducción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77.756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75.145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82.864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18,5%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17,3%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 algn="l" fontAlgn="b"/>
                      <a:r>
                        <a:rPr lang="es-EC" sz="145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'84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5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Máquinas, aparatos y artefactos mecánicos, reactores nucleares, calderas; partes de estas máquinas </a:t>
                      </a:r>
                      <a:r>
                        <a:rPr lang="es-EC" sz="1450" b="1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...</a:t>
                      </a:r>
                      <a:endParaRPr lang="es-EC" sz="14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46.448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46.036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60.549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11,3%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12,7%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 algn="l" fontAlgn="b"/>
                      <a:r>
                        <a:rPr lang="es-EC" sz="145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'90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5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Instrumentos y aparatos de óptica, fotografía o cinematografía, de medida, control o precisión;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18.121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17.472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21.655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4,3%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4,5%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 algn="l" fontAlgn="b"/>
                      <a:r>
                        <a:rPr lang="es-EC" sz="145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'72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5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Fundición, hierro y acero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15.410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14.323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16.548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3,5%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3,5%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 algn="l" fontAlgn="b"/>
                      <a:r>
                        <a:rPr lang="es-EC" sz="145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'87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5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Vehículos automóviles, tractores, velocípedos y demás vehículos terrestres, sus partes y accesorios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15.015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15.235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15.721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3,8%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3,3%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 algn="l" fontAlgn="b"/>
                      <a:r>
                        <a:rPr lang="es-EC" sz="145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'26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5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Minerales metalíferos, escorias y cenizas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12.066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10.877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14.145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2,7%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3,0%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 algn="l" fontAlgn="b"/>
                      <a:r>
                        <a:rPr lang="es-EC" sz="145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'29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5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Productos químicos orgánicos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12.033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10.944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12.752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2,7%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2,7%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 algn="l" fontAlgn="b"/>
                      <a:r>
                        <a:rPr lang="es-EC" sz="145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'39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5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Plástico y sus manufacturas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9.953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10.063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11.105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2,5%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2,3%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 algn="l" fontAlgn="b"/>
                      <a:r>
                        <a:rPr lang="es-EC" sz="145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'38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Productos diversos de las industrias químicas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6.492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6.660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7.481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1,6%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1,6%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 algn="l" fontAlgn="b"/>
                      <a:r>
                        <a:rPr lang="es-EC" sz="145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'28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Productos químicos inorgánicos; compuestos inorgánicos u orgánicos de metal precioso, de elementos </a:t>
                      </a:r>
                      <a:r>
                        <a:rPr lang="es-EC" sz="145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...</a:t>
                      </a:r>
                      <a:endParaRPr lang="es-EC" sz="145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5.781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5.369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7.204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1,3%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1,5%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 algn="l" fontAlgn="b"/>
                      <a:r>
                        <a:rPr lang="es-EC" sz="145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'76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5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Aluminio y sus manufacturas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5.997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5.422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6.461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1,3%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1,4%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lvl="1" algn="l" defTabSz="914400" rtl="0" eaLnBrk="1" fontAlgn="b" latinLnBrk="0" hangingPunct="1"/>
                      <a:r>
                        <a:rPr lang="es-EC" sz="145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'73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145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Manufacturas de fundición, de hierro o acero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7.999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6.512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6.364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1,6%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1,3%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lvl="1" algn="l" defTabSz="914400" rtl="0" eaLnBrk="1" fontAlgn="b" latinLnBrk="0" hangingPunct="1"/>
                      <a:r>
                        <a:rPr lang="es-EC" sz="145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'74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C" sz="145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Cobre y sus manufacturas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5.494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5.098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5.676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1,3%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5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1,2%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82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3322</TotalTime>
  <Words>3095</Words>
  <Application>Microsoft Office PowerPoint</Application>
  <PresentationFormat>Panorámica</PresentationFormat>
  <Paragraphs>832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9</vt:i4>
      </vt:variant>
      <vt:variant>
        <vt:lpstr>Títulos de diapositiva</vt:lpstr>
      </vt:variant>
      <vt:variant>
        <vt:i4>22</vt:i4>
      </vt:variant>
    </vt:vector>
  </HeadingPairs>
  <TitlesOfParts>
    <vt:vector size="38" baseType="lpstr">
      <vt:lpstr>Arial</vt:lpstr>
      <vt:lpstr>Calibri</vt:lpstr>
      <vt:lpstr>Calibri Light</vt:lpstr>
      <vt:lpstr>Franklin Gothic Book</vt:lpstr>
      <vt:lpstr>Franklin Gothic Demi Cond</vt:lpstr>
      <vt:lpstr>Franklin Gothic Medium Cond</vt:lpstr>
      <vt:lpstr>Wingdings</vt:lpstr>
      <vt:lpstr>Diseño personalizado</vt:lpstr>
      <vt:lpstr>2_Tema de Office</vt:lpstr>
      <vt:lpstr>3_Tema de Office</vt:lpstr>
      <vt:lpstr>4_Tema de Office</vt:lpstr>
      <vt:lpstr>5_Tema de Office</vt:lpstr>
      <vt:lpstr>6_Tema de Office</vt:lpstr>
      <vt:lpstr>7_Tema de Office</vt:lpstr>
      <vt:lpstr>8_Tema de Office</vt:lpstr>
      <vt:lpstr>Tema de Office</vt:lpstr>
      <vt:lpstr>  Ecuador – Corea del Sur</vt:lpstr>
      <vt:lpstr>Balanza Comercial Ecuador – Corea del Sur (millones de  USD FOB)</vt:lpstr>
      <vt:lpstr>Inversión Extranjera Directa de Corea del Sur en Ecuador (miles de USD)</vt:lpstr>
      <vt:lpstr>Balanza comercial de bienes tecnológicos Ecuador – Corea del Sur  (millones de USD)</vt:lpstr>
      <vt:lpstr>Comercio potencial Ecuador – Corea del Sur</vt:lpstr>
      <vt:lpstr>Balanza Comercial de Corea del Sur (millones de USD)</vt:lpstr>
      <vt:lpstr>Principales productos exportados de Corea del Sur al Mundo  (millones de USD)</vt:lpstr>
      <vt:lpstr>Principales destinos de exportación de Corea del Sur Año 2017 (millones de USD)</vt:lpstr>
      <vt:lpstr>Principales productos importados del Mundo a Corea del Sur  (millones de USD)</vt:lpstr>
      <vt:lpstr>Principales orígenes de importación de Corea del Sur Año 2017 (millones de USD)</vt:lpstr>
      <vt:lpstr>Comercio potencial Corea del Sur– Mundo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Actividades de trabajo realizadas por la cooperación coreana Koica – Nipa en el Ecuador</vt:lpstr>
      <vt:lpstr>Actividades de trabajo realizadas por la cooperación coreana KOTRA - Calidad</vt:lpstr>
      <vt:lpstr>Actividades de trabajo realizadas por la cooperación coreana KOTRA - Calidad</vt:lpstr>
    </vt:vector>
  </TitlesOfParts>
  <Company>MIPRO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Coordinación General de Estudios Prospectivos y Macroeconómicos para la industria</dc:creator>
  <cp:lastModifiedBy>Geovanna E. Espín Ruiz</cp:lastModifiedBy>
  <cp:revision>595</cp:revision>
  <cp:lastPrinted>2018-07-31T17:53:58Z</cp:lastPrinted>
  <dcterms:created xsi:type="dcterms:W3CDTF">2015-09-03T16:47:27Z</dcterms:created>
  <dcterms:modified xsi:type="dcterms:W3CDTF">2018-08-30T19:54:01Z</dcterms:modified>
</cp:coreProperties>
</file>