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4.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5.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 id="2147483943" r:id="rId2"/>
    <p:sldMasterId id="2147483955" r:id="rId3"/>
  </p:sldMasterIdLst>
  <p:notesMasterIdLst>
    <p:notesMasterId r:id="rId34"/>
  </p:notesMasterIdLst>
  <p:handoutMasterIdLst>
    <p:handoutMasterId r:id="rId35"/>
  </p:handoutMasterIdLst>
  <p:sldIdLst>
    <p:sldId id="285" r:id="rId4"/>
    <p:sldId id="303" r:id="rId5"/>
    <p:sldId id="294" r:id="rId6"/>
    <p:sldId id="295" r:id="rId7"/>
    <p:sldId id="296" r:id="rId8"/>
    <p:sldId id="297" r:id="rId9"/>
    <p:sldId id="298" r:id="rId10"/>
    <p:sldId id="299" r:id="rId11"/>
    <p:sldId id="300" r:id="rId12"/>
    <p:sldId id="302" r:id="rId13"/>
    <p:sldId id="304" r:id="rId14"/>
    <p:sldId id="305" r:id="rId15"/>
    <p:sldId id="273" r:id="rId16"/>
    <p:sldId id="287" r:id="rId17"/>
    <p:sldId id="280" r:id="rId18"/>
    <p:sldId id="288" r:id="rId19"/>
    <p:sldId id="289" r:id="rId20"/>
    <p:sldId id="279" r:id="rId21"/>
    <p:sldId id="306" r:id="rId22"/>
    <p:sldId id="307" r:id="rId23"/>
    <p:sldId id="282" r:id="rId24"/>
    <p:sldId id="308" r:id="rId25"/>
    <p:sldId id="293" r:id="rId26"/>
    <p:sldId id="275" r:id="rId27"/>
    <p:sldId id="310" r:id="rId28"/>
    <p:sldId id="309" r:id="rId29"/>
    <p:sldId id="311" r:id="rId30"/>
    <p:sldId id="290" r:id="rId31"/>
    <p:sldId id="291" r:id="rId32"/>
    <p:sldId id="283" r:id="rId33"/>
  </p:sldIdLst>
  <p:sldSz cx="12192000" cy="6858000"/>
  <p:notesSz cx="6985000" cy="9271000"/>
  <p:defaultTextStyle>
    <a:defPPr>
      <a:defRPr lang="es-E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ana G. Morán Tapia" initials="JGMT" lastIdx="3" clrIdx="0">
    <p:extLst>
      <p:ext uri="{19B8F6BF-5375-455C-9EA6-DF929625EA0E}">
        <p15:presenceInfo xmlns:p15="http://schemas.microsoft.com/office/powerpoint/2012/main" userId="S-1-5-21-1358988534-460955180-2770620441-148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snapToObjects="1">
      <p:cViewPr varScale="1">
        <p:scale>
          <a:sx n="71" d="100"/>
          <a:sy n="71" d="100"/>
        </p:scale>
        <p:origin x="594" y="6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Hoja_de_c_lculo_de_Microsoft_Excel1.xlsx"/></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package" Target="../embeddings/Hoja_de_c_lculo_de_Microsoft_Excel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eenriquez\AppData\Local\Temp\Trade_Map_-_Lista_de_los_productos_exportados_por_Estados_Unidos_de_Am&#233;rica.xls"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eenriquez\AppData\Local\Temp\Trade_Map_-_Lista_de_los_mercados_importadores_para_un_producto_exportado_por_Estados_Unidos_de_Am&#233;rica.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eenriquez\AppData\Local\Temp\Trade_Map_-_Lista_de_los_mercados_proveedores_para_un_producto_importado_por_Estados_Unidos_de_Am&#233;rica.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2.6774627353482353E-2"/>
          <c:y val="5.4777952755905523E-2"/>
          <c:w val="0.96229634109039408"/>
          <c:h val="0.67418827846607565"/>
        </c:manualLayout>
      </c:layout>
      <c:barChart>
        <c:barDir val="col"/>
        <c:grouping val="clustered"/>
        <c:varyColors val="0"/>
        <c:ser>
          <c:idx val="0"/>
          <c:order val="0"/>
          <c:tx>
            <c:strRef>
              <c:f>'Balanza comercial EE.UU.'!$B$2:$D$2</c:f>
              <c:strCache>
                <c:ptCount val="1"/>
                <c:pt idx="0">
                  <c:v>Exportaciones</c:v>
                </c:pt>
              </c:strCache>
            </c:strRef>
          </c:tx>
          <c:spPr>
            <a:gradFill rotWithShape="1">
              <a:gsLst>
                <a:gs pos="0">
                  <a:srgbClr val="9BBB59">
                    <a:satMod val="103000"/>
                    <a:lumMod val="102000"/>
                    <a:tint val="94000"/>
                  </a:srgbClr>
                </a:gs>
                <a:gs pos="50000">
                  <a:srgbClr val="9BBB59">
                    <a:satMod val="110000"/>
                    <a:lumMod val="100000"/>
                    <a:shade val="100000"/>
                  </a:srgbClr>
                </a:gs>
                <a:gs pos="100000">
                  <a:srgbClr val="9BBB59">
                    <a:lumMod val="99000"/>
                    <a:satMod val="120000"/>
                    <a:shade val="78000"/>
                  </a:srgbClr>
                </a:gs>
              </a:gsLst>
              <a:lin ang="5400000" scaled="0"/>
            </a:gradFill>
            <a:ln w="6350" cap="flat" cmpd="sng" algn="ctr">
              <a:noFill/>
              <a:prstDash val="solid"/>
              <a:miter lim="800000"/>
            </a:ln>
            <a:effectLst/>
          </c:spPr>
          <c:invertIfNegative val="0"/>
          <c:dPt>
            <c:idx val="4"/>
            <c:invertIfNegative val="0"/>
            <c:bubble3D val="0"/>
            <c:spPr>
              <a:solidFill>
                <a:srgbClr val="9BBB59">
                  <a:lumMod val="60000"/>
                  <a:lumOff val="40000"/>
                </a:srgbClr>
              </a:solidFill>
              <a:ln w="6350" cap="flat" cmpd="sng" algn="ctr">
                <a:noFill/>
                <a:prstDash val="solid"/>
                <a:miter lim="800000"/>
              </a:ln>
              <a:effectLst/>
            </c:spPr>
          </c:dPt>
          <c:dLbls>
            <c:dLbl>
              <c:idx val="2"/>
              <c:layout>
                <c:manualLayout>
                  <c:x val="-6.1504665637391771E-3"/>
                  <c:y val="8.817509490972774E-3"/>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6.1504665637391771E-3"/>
                  <c:y val="8.8175094909728208E-3"/>
                </c:manualLayout>
              </c:layout>
              <c:showLegendKey val="0"/>
              <c:showVal val="1"/>
              <c:showCatName val="0"/>
              <c:showSerName val="0"/>
              <c:showPercent val="0"/>
              <c:showBubbleSize val="0"/>
              <c:extLst>
                <c:ext xmlns:c15="http://schemas.microsoft.com/office/drawing/2012/chart" uri="{CE6537A1-D6FC-4f65-9D91-7224C49458BB}"/>
              </c:extLst>
            </c:dLbl>
            <c:numFmt formatCode="#,##0" sourceLinked="0"/>
            <c:spPr>
              <a:noFill/>
              <a:ln>
                <a:noFill/>
              </a:ln>
              <a:effectLst/>
            </c:spPr>
            <c:txPr>
              <a:bodyPr rot="0" spcFirstLastPara="1" vertOverflow="ellipsis" vert="horz" wrap="square" anchor="ctr" anchorCtr="1"/>
              <a:lstStyle/>
              <a:p>
                <a:pPr>
                  <a:defRPr lang="es-ES" sz="1400" b="1" i="0" u="none" strike="noStrike" kern="1200" baseline="0">
                    <a:solidFill>
                      <a:schemeClr val="tx1">
                        <a:lumMod val="85000"/>
                        <a:lumOff val="15000"/>
                      </a:schemeClr>
                    </a:solidFill>
                    <a:latin typeface="+mn-lt"/>
                    <a:ea typeface="+mn-ea"/>
                    <a:cs typeface="+mn-cs"/>
                  </a:defRPr>
                </a:pPr>
                <a:endParaRPr lang="es-EC"/>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'Balanza comercial EE.UU.'!$A$4:$A$10</c15:sqref>
                  </c15:fullRef>
                </c:ext>
              </c:extLst>
              <c:f>'Balanza comercial EE.UU.'!$A$6:$A$10</c:f>
              <c:strCache>
                <c:ptCount val="5"/>
                <c:pt idx="0">
                  <c:v>2015</c:v>
                </c:pt>
                <c:pt idx="1">
                  <c:v>2016</c:v>
                </c:pt>
                <c:pt idx="2">
                  <c:v>2017</c:v>
                </c:pt>
                <c:pt idx="3">
                  <c:v>2017 
ene-jun</c:v>
                </c:pt>
                <c:pt idx="4">
                  <c:v>2018 
ene-jun</c:v>
                </c:pt>
              </c:strCache>
            </c:strRef>
          </c:cat>
          <c:val>
            <c:numRef>
              <c:extLst>
                <c:ext xmlns:c15="http://schemas.microsoft.com/office/drawing/2012/chart" uri="{02D57815-91ED-43cb-92C2-25804820EDAC}">
                  <c15:fullRef>
                    <c15:sqref>'Balanza comercial EE.UU.'!$K$4:$K$10</c15:sqref>
                  </c15:fullRef>
                </c:ext>
              </c:extLst>
              <c:f>'Balanza comercial EE.UU.'!$K$6:$K$10</c:f>
              <c:numCache>
                <c:formatCode>##,##0.0,</c:formatCode>
                <c:ptCount val="5"/>
                <c:pt idx="0">
                  <c:v>7197271.5889790002</c:v>
                </c:pt>
                <c:pt idx="1">
                  <c:v>5410919.9761939999</c:v>
                </c:pt>
                <c:pt idx="2">
                  <c:v>6025418.4704750003</c:v>
                </c:pt>
                <c:pt idx="3">
                  <c:v>3113940.9827509997</c:v>
                </c:pt>
                <c:pt idx="4">
                  <c:v>3101597.65454</c:v>
                </c:pt>
              </c:numCache>
            </c:numRef>
          </c:val>
          <c:extLst xmlns:c16r2="http://schemas.microsoft.com/office/drawing/2015/06/chart">
            <c:ext xmlns:c16="http://schemas.microsoft.com/office/drawing/2014/chart" uri="{C3380CC4-5D6E-409C-BE32-E72D297353CC}">
              <c16:uniqueId val="{00000000-6ECF-401D-9732-2A2A012D0342}"/>
            </c:ext>
          </c:extLst>
        </c:ser>
        <c:ser>
          <c:idx val="1"/>
          <c:order val="1"/>
          <c:tx>
            <c:strRef>
              <c:f>'Balanza comercial EE.UU.'!$E$2:$G$2</c:f>
              <c:strCache>
                <c:ptCount val="1"/>
                <c:pt idx="0">
                  <c:v>Importaciones</c:v>
                </c:pt>
              </c:strCache>
            </c:strRef>
          </c:tx>
          <c:spPr>
            <a:solidFill>
              <a:srgbClr val="0070C0"/>
            </a:solidFill>
            <a:ln>
              <a:noFill/>
            </a:ln>
            <a:effectLst/>
          </c:spPr>
          <c:invertIfNegative val="0"/>
          <c:dPt>
            <c:idx val="4"/>
            <c:invertIfNegative val="0"/>
            <c:bubble3D val="0"/>
            <c:spPr>
              <a:solidFill>
                <a:srgbClr val="4F81BD">
                  <a:lumMod val="60000"/>
                  <a:lumOff val="40000"/>
                </a:srgbClr>
              </a:solidFill>
              <a:ln>
                <a:noFill/>
              </a:ln>
              <a:effectLst/>
            </c:spPr>
          </c:dPt>
          <c:dLbls>
            <c:dLbl>
              <c:idx val="2"/>
              <c:layout>
                <c:manualLayout>
                  <c:x val="9.2256998456087709E-3"/>
                  <c:y val="2.645252847291845E-2"/>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4"/>
              <c:layout>
                <c:manualLayout>
                  <c:x val="6.1504665637391771E-3"/>
                  <c:y val="4.4087547454864096E-3"/>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5"/>
              <c:layout>
                <c:manualLayout>
                  <c:x val="6.1504665637391771E-3"/>
                  <c:y val="4.4087547454864096E-3"/>
                </c:manualLayout>
              </c:layout>
              <c:dLblPos val="outEnd"/>
              <c:showLegendKey val="0"/>
              <c:showVal val="1"/>
              <c:showCatName val="0"/>
              <c:showSerName val="0"/>
              <c:showPercent val="0"/>
              <c:showBubbleSize val="0"/>
              <c:extLst>
                <c:ext xmlns:c15="http://schemas.microsoft.com/office/drawing/2012/chart" uri="{CE6537A1-D6FC-4f65-9D91-7224C49458BB}"/>
              </c:extLst>
            </c:dLbl>
            <c:numFmt formatCode="#,##0" sourceLinked="0"/>
            <c:spPr>
              <a:noFill/>
              <a:ln>
                <a:noFill/>
              </a:ln>
              <a:effectLst/>
            </c:spPr>
            <c:txPr>
              <a:bodyPr rot="0" spcFirstLastPara="1" vertOverflow="ellipsis" vert="horz" wrap="square" anchor="ctr" anchorCtr="1"/>
              <a:lstStyle/>
              <a:p>
                <a:pPr>
                  <a:defRPr lang="es-ES" sz="1400" b="1" i="0" u="none" strike="noStrike" kern="1200" baseline="0">
                    <a:solidFill>
                      <a:schemeClr val="tx1">
                        <a:lumMod val="85000"/>
                        <a:lumOff val="15000"/>
                      </a:schemeClr>
                    </a:solidFill>
                    <a:latin typeface="+mn-lt"/>
                    <a:ea typeface="+mn-ea"/>
                    <a:cs typeface="+mn-cs"/>
                  </a:defRPr>
                </a:pPr>
                <a:endParaRPr lang="es-EC"/>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'Balanza comercial EE.UU.'!$A$4:$A$10</c15:sqref>
                  </c15:fullRef>
                </c:ext>
              </c:extLst>
              <c:f>'Balanza comercial EE.UU.'!$A$6:$A$10</c:f>
              <c:strCache>
                <c:ptCount val="5"/>
                <c:pt idx="0">
                  <c:v>2015</c:v>
                </c:pt>
                <c:pt idx="1">
                  <c:v>2016</c:v>
                </c:pt>
                <c:pt idx="2">
                  <c:v>2017</c:v>
                </c:pt>
                <c:pt idx="3">
                  <c:v>2017 
ene-jun</c:v>
                </c:pt>
                <c:pt idx="4">
                  <c:v>2018 
ene-jun</c:v>
                </c:pt>
              </c:strCache>
            </c:strRef>
          </c:cat>
          <c:val>
            <c:numRef>
              <c:extLst>
                <c:ext xmlns:c15="http://schemas.microsoft.com/office/drawing/2012/chart" uri="{02D57815-91ED-43cb-92C2-25804820EDAC}">
                  <c15:fullRef>
                    <c15:sqref>'Balanza comercial EE.UU.'!$N$4:$N$10</c15:sqref>
                  </c15:fullRef>
                </c:ext>
              </c:extLst>
              <c:f>'Balanza comercial EE.UU.'!$N$6:$N$10</c:f>
              <c:numCache>
                <c:formatCode>##,##0.0,</c:formatCode>
                <c:ptCount val="5"/>
                <c:pt idx="0">
                  <c:v>5488695.9700129991</c:v>
                </c:pt>
                <c:pt idx="1">
                  <c:v>3890065.750087</c:v>
                </c:pt>
                <c:pt idx="2">
                  <c:v>4293069.5989880003</c:v>
                </c:pt>
                <c:pt idx="3">
                  <c:v>2196703.475871</c:v>
                </c:pt>
                <c:pt idx="4">
                  <c:v>2568382.9002</c:v>
                </c:pt>
              </c:numCache>
            </c:numRef>
          </c:val>
          <c:extLst xmlns:c16r2="http://schemas.microsoft.com/office/drawing/2015/06/chart">
            <c:ext xmlns:c16="http://schemas.microsoft.com/office/drawing/2014/chart" uri="{C3380CC4-5D6E-409C-BE32-E72D297353CC}">
              <c16:uniqueId val="{00000001-6ECF-401D-9732-2A2A012D0342}"/>
            </c:ext>
          </c:extLst>
        </c:ser>
        <c:ser>
          <c:idx val="2"/>
          <c:order val="2"/>
          <c:tx>
            <c:strRef>
              <c:f>'Balanza comercial EE.UU.'!$O$2:$Q$2</c:f>
              <c:strCache>
                <c:ptCount val="1"/>
                <c:pt idx="0">
                  <c:v>Balanza comercial</c:v>
                </c:pt>
              </c:strCache>
            </c:strRef>
          </c:tx>
          <c:spPr>
            <a:solidFill>
              <a:srgbClr val="C0504D"/>
            </a:solidFill>
            <a:ln>
              <a:noFill/>
            </a:ln>
            <a:effectLst/>
          </c:spPr>
          <c:invertIfNegative val="0"/>
          <c:dPt>
            <c:idx val="4"/>
            <c:invertIfNegative val="0"/>
            <c:bubble3D val="0"/>
            <c:spPr>
              <a:solidFill>
                <a:srgbClr val="C0504D">
                  <a:lumMod val="40000"/>
                  <a:lumOff val="60000"/>
                </a:srgbClr>
              </a:solidFill>
              <a:ln>
                <a:noFill/>
              </a:ln>
              <a:effectLst/>
            </c:spPr>
          </c:dPt>
          <c:dLbls>
            <c:dLbl>
              <c:idx val="1"/>
              <c:layout>
                <c:manualLayout>
                  <c:x val="1.8414296573584033E-3"/>
                  <c:y val="1.388906386701670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6ECF-401D-9732-2A2A012D0342}"/>
                </c:ext>
                <c:ext xmlns:c15="http://schemas.microsoft.com/office/drawing/2012/chart" uri="{CE6537A1-D6FC-4f65-9D91-7224C49458BB}"/>
              </c:extLst>
            </c:dLbl>
            <c:dLbl>
              <c:idx val="5"/>
              <c:numFmt formatCode="#,##0.0" sourceLinked="0"/>
              <c:spPr>
                <a:noFill/>
                <a:ln>
                  <a:noFill/>
                </a:ln>
                <a:effectLst/>
              </c:spPr>
              <c:txPr>
                <a:bodyPr rot="0" spcFirstLastPara="1" vertOverflow="ellipsis" vert="horz" wrap="square" anchor="ctr" anchorCtr="1"/>
                <a:lstStyle/>
                <a:p>
                  <a:pPr>
                    <a:defRPr lang="es-ES" sz="1400" b="1" i="0" u="none" strike="noStrike" kern="1200" baseline="0">
                      <a:solidFill>
                        <a:schemeClr val="tx1">
                          <a:lumMod val="85000"/>
                          <a:lumOff val="15000"/>
                        </a:schemeClr>
                      </a:solidFill>
                      <a:latin typeface="+mn-lt"/>
                      <a:ea typeface="+mn-ea"/>
                      <a:cs typeface="+mn-cs"/>
                    </a:defRPr>
                  </a:pPr>
                  <a:endParaRPr lang="es-EC"/>
                </a:p>
              </c:txPr>
              <c:showLegendKey val="0"/>
              <c:showVal val="1"/>
              <c:showCatName val="0"/>
              <c:showSerName val="0"/>
              <c:showPercent val="0"/>
              <c:showBubbleSize val="0"/>
            </c:dLbl>
            <c:numFmt formatCode="#,##0" sourceLinked="0"/>
            <c:spPr>
              <a:noFill/>
              <a:ln>
                <a:noFill/>
              </a:ln>
              <a:effectLst/>
            </c:spPr>
            <c:txPr>
              <a:bodyPr rot="0" spcFirstLastPara="1" vertOverflow="ellipsis" vert="horz" wrap="square" anchor="ctr" anchorCtr="1"/>
              <a:lstStyle/>
              <a:p>
                <a:pPr>
                  <a:defRPr lang="es-ES" sz="1400" b="1" i="0" u="none" strike="noStrike" kern="1200" baseline="0">
                    <a:solidFill>
                      <a:schemeClr val="tx1">
                        <a:lumMod val="85000"/>
                        <a:lumOff val="15000"/>
                      </a:schemeClr>
                    </a:solidFill>
                    <a:latin typeface="+mn-lt"/>
                    <a:ea typeface="+mn-ea"/>
                    <a:cs typeface="+mn-cs"/>
                  </a:defRPr>
                </a:pPr>
                <a:endParaRPr lang="es-EC"/>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'Balanza comercial EE.UU.'!$A$4:$A$10</c15:sqref>
                  </c15:fullRef>
                </c:ext>
              </c:extLst>
              <c:f>'Balanza comercial EE.UU.'!$A$6:$A$10</c:f>
              <c:strCache>
                <c:ptCount val="5"/>
                <c:pt idx="0">
                  <c:v>2015</c:v>
                </c:pt>
                <c:pt idx="1">
                  <c:v>2016</c:v>
                </c:pt>
                <c:pt idx="2">
                  <c:v>2017</c:v>
                </c:pt>
                <c:pt idx="3">
                  <c:v>2017 
ene-jun</c:v>
                </c:pt>
                <c:pt idx="4">
                  <c:v>2018 
ene-jun</c:v>
                </c:pt>
              </c:strCache>
            </c:strRef>
          </c:cat>
          <c:val>
            <c:numRef>
              <c:extLst>
                <c:ext xmlns:c15="http://schemas.microsoft.com/office/drawing/2012/chart" uri="{02D57815-91ED-43cb-92C2-25804820EDAC}">
                  <c15:fullRef>
                    <c15:sqref>'Balanza comercial EE.UU.'!$Q$4:$Q$10</c15:sqref>
                  </c15:fullRef>
                </c:ext>
              </c:extLst>
              <c:f>'Balanza comercial EE.UU.'!$Q$6:$Q$10</c:f>
              <c:numCache>
                <c:formatCode>##,##0.0,</c:formatCode>
                <c:ptCount val="5"/>
                <c:pt idx="0">
                  <c:v>1708575.6189660011</c:v>
                </c:pt>
                <c:pt idx="1">
                  <c:v>1520854.2261069999</c:v>
                </c:pt>
                <c:pt idx="2">
                  <c:v>1732348.871487</c:v>
                </c:pt>
                <c:pt idx="3">
                  <c:v>917237.50687999977</c:v>
                </c:pt>
                <c:pt idx="4">
                  <c:v>533214.75433999998</c:v>
                </c:pt>
              </c:numCache>
            </c:numRef>
          </c:val>
          <c:extLst xmlns:c16r2="http://schemas.microsoft.com/office/drawing/2015/06/chart">
            <c:ext xmlns:c16="http://schemas.microsoft.com/office/drawing/2014/chart" uri="{C3380CC4-5D6E-409C-BE32-E72D297353CC}">
              <c16:uniqueId val="{00000002-6ECF-401D-9732-2A2A012D0342}"/>
            </c:ext>
          </c:extLst>
        </c:ser>
        <c:dLbls>
          <c:showLegendKey val="0"/>
          <c:showVal val="0"/>
          <c:showCatName val="0"/>
          <c:showSerName val="0"/>
          <c:showPercent val="0"/>
          <c:showBubbleSize val="0"/>
        </c:dLbls>
        <c:gapWidth val="100"/>
        <c:axId val="228282176"/>
        <c:axId val="228282736"/>
      </c:barChart>
      <c:catAx>
        <c:axId val="2282821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ES" sz="1400" b="0" i="0" u="none" strike="noStrike" kern="1200" baseline="0">
                <a:solidFill>
                  <a:schemeClr val="tx1"/>
                </a:solidFill>
                <a:latin typeface="+mn-lt"/>
                <a:ea typeface="+mn-ea"/>
                <a:cs typeface="+mn-cs"/>
              </a:defRPr>
            </a:pPr>
            <a:endParaRPr lang="es-EC"/>
          </a:p>
        </c:txPr>
        <c:crossAx val="228282736"/>
        <c:crosses val="autoZero"/>
        <c:auto val="1"/>
        <c:lblAlgn val="ctr"/>
        <c:lblOffset val="100"/>
        <c:noMultiLvlLbl val="0"/>
      </c:catAx>
      <c:valAx>
        <c:axId val="228282736"/>
        <c:scaling>
          <c:orientation val="minMax"/>
        </c:scaling>
        <c:delete val="1"/>
        <c:axPos val="l"/>
        <c:numFmt formatCode="#,##0" sourceLinked="0"/>
        <c:majorTickMark val="none"/>
        <c:minorTickMark val="none"/>
        <c:tickLblPos val="nextTo"/>
        <c:crossAx val="228282176"/>
        <c:crosses val="autoZero"/>
        <c:crossBetween val="between"/>
        <c:dispUnits>
          <c:builtInUnit val="thousands"/>
          <c:dispUnitsLbl>
            <c:layout>
              <c:manualLayout>
                <c:xMode val="edge"/>
                <c:yMode val="edge"/>
                <c:x val="3.5938903863432185E-3"/>
                <c:y val="0.10648148148148157"/>
              </c:manualLayout>
            </c:layout>
            <c:tx>
              <c:rich>
                <a:bodyPr rot="-5400000" spcFirstLastPara="1" vertOverflow="ellipsis" vert="horz" wrap="square" anchor="ctr" anchorCtr="1"/>
                <a:lstStyle/>
                <a:p>
                  <a:pPr>
                    <a:defRPr lang="es-ES" sz="1400" b="1" i="0" u="none" strike="noStrike" kern="1200" baseline="0">
                      <a:solidFill>
                        <a:schemeClr val="tx1">
                          <a:lumMod val="85000"/>
                          <a:lumOff val="15000"/>
                        </a:schemeClr>
                      </a:solidFill>
                      <a:latin typeface="+mn-lt"/>
                      <a:ea typeface="+mn-ea"/>
                      <a:cs typeface="+mn-cs"/>
                    </a:defRPr>
                  </a:pPr>
                  <a:r>
                    <a:rPr lang="es-MX"/>
                    <a:t>Millones de USD FOB</a:t>
                  </a:r>
                </a:p>
              </c:rich>
            </c:tx>
            <c:spPr>
              <a:noFill/>
              <a:ln>
                <a:noFill/>
              </a:ln>
              <a:effectLst/>
            </c:spPr>
            <c:txPr>
              <a:bodyPr rot="-5400000" spcFirstLastPara="1" vertOverflow="ellipsis" vert="horz" wrap="square" anchor="ctr" anchorCtr="1"/>
              <a:lstStyle/>
              <a:p>
                <a:pPr>
                  <a:defRPr lang="es-ES" sz="1400" b="1" i="0" u="none" strike="noStrike" kern="1200" baseline="0">
                    <a:solidFill>
                      <a:schemeClr val="tx1">
                        <a:lumMod val="85000"/>
                        <a:lumOff val="15000"/>
                      </a:schemeClr>
                    </a:solidFill>
                    <a:latin typeface="+mn-lt"/>
                    <a:ea typeface="+mn-ea"/>
                    <a:cs typeface="+mn-cs"/>
                  </a:defRPr>
                </a:pPr>
                <a:endParaRPr lang="es-EC"/>
              </a:p>
            </c:txPr>
          </c:dispUnitsLbl>
        </c:dispUnits>
      </c:valAx>
      <c:spPr>
        <a:noFill/>
        <a:ln>
          <a:noFill/>
        </a:ln>
        <a:effectLst/>
      </c:spPr>
    </c:plotArea>
    <c:legend>
      <c:legendPos val="b"/>
      <c:layout>
        <c:manualLayout>
          <c:xMode val="edge"/>
          <c:yMode val="edge"/>
          <c:x val="0.20881846736371071"/>
          <c:y val="0.90887314085739257"/>
          <c:w val="0.5823630652725782"/>
          <c:h val="9.1126859142607264E-2"/>
        </c:manualLayout>
      </c:layout>
      <c:overlay val="0"/>
      <c:spPr>
        <a:noFill/>
        <a:ln>
          <a:noFill/>
        </a:ln>
        <a:effectLst/>
      </c:spPr>
      <c:txPr>
        <a:bodyPr rot="0" spcFirstLastPara="1" vertOverflow="ellipsis" vert="horz" wrap="square" anchor="ctr" anchorCtr="1"/>
        <a:lstStyle/>
        <a:p>
          <a:pPr>
            <a:defRPr lang="es-ES" sz="1400" b="1" i="0" u="none" strike="noStrike" kern="1200" baseline="0">
              <a:solidFill>
                <a:schemeClr val="tx1">
                  <a:lumMod val="85000"/>
                  <a:lumOff val="15000"/>
                </a:schemeClr>
              </a:solidFill>
              <a:latin typeface="+mn-lt"/>
              <a:ea typeface="+mn-ea"/>
              <a:cs typeface="+mn-cs"/>
            </a:defRPr>
          </a:pPr>
          <a:endParaRPr lang="es-EC"/>
        </a:p>
      </c:txPr>
    </c:legend>
    <c:plotVisOnly val="1"/>
    <c:dispBlanksAs val="gap"/>
    <c:showDLblsOverMax val="0"/>
  </c:chart>
  <c:spPr>
    <a:noFill/>
    <a:ln w="9525" cap="flat" cmpd="sng" algn="ctr">
      <a:noFill/>
      <a:round/>
    </a:ln>
    <a:effectLst/>
  </c:spPr>
  <c:txPr>
    <a:bodyPr/>
    <a:lstStyle/>
    <a:p>
      <a:pPr>
        <a:defRPr sz="1400" b="1">
          <a:solidFill>
            <a:schemeClr val="tx1">
              <a:lumMod val="85000"/>
              <a:lumOff val="15000"/>
            </a:schemeClr>
          </a:solidFill>
        </a:defRPr>
      </a:pPr>
      <a:endParaRPr lang="es-EC"/>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1272478108378051E-2"/>
          <c:y val="5.0925925925925923E-2"/>
          <c:w val="0.95636763988572226"/>
          <c:h val="0.70891149023038813"/>
        </c:manualLayout>
      </c:layout>
      <c:barChart>
        <c:barDir val="col"/>
        <c:grouping val="clustered"/>
        <c:varyColors val="0"/>
        <c:ser>
          <c:idx val="0"/>
          <c:order val="0"/>
          <c:tx>
            <c:strRef>
              <c:f>'Intensidad tecnologica'!$A$3:$A$6</c:f>
              <c:strCache>
                <c:ptCount val="1"/>
                <c:pt idx="0">
                  <c:v>Exportaciones</c:v>
                </c:pt>
              </c:strCache>
            </c:strRef>
          </c:tx>
          <c:spPr>
            <a:solidFill>
              <a:schemeClr val="accent1"/>
            </a:solidFill>
            <a:ln>
              <a:noFill/>
            </a:ln>
            <a:effectLst/>
          </c:spPr>
          <c:invertIfNegative val="0"/>
          <c:dLbls>
            <c:spPr>
              <a:noFill/>
              <a:ln>
                <a:noFill/>
              </a:ln>
              <a:effectLst/>
            </c:spPr>
            <c:txPr>
              <a:bodyPr rot="0" vert="horz"/>
              <a:lstStyle/>
              <a:p>
                <a:pPr>
                  <a:defRPr lang="es-ES"/>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'Intensidad tecnologica'!$C$2:$H$2</c:f>
              <c:strCache>
                <c:ptCount val="4"/>
                <c:pt idx="0">
                  <c:v>2015</c:v>
                </c:pt>
                <c:pt idx="1">
                  <c:v>2016</c:v>
                </c:pt>
                <c:pt idx="2">
                  <c:v>2017</c:v>
                </c:pt>
                <c:pt idx="3">
                  <c:v>2018 
ene-jun</c:v>
                </c:pt>
              </c:strCache>
            </c:strRef>
          </c:cat>
          <c:val>
            <c:numRef>
              <c:f>'Intensidad tecnologica'!$C$6:$H$6</c:f>
              <c:numCache>
                <c:formatCode>#,###.0,</c:formatCode>
                <c:ptCount val="4"/>
                <c:pt idx="0">
                  <c:v>135679.43828599999</c:v>
                </c:pt>
                <c:pt idx="1">
                  <c:v>133752.41744200001</c:v>
                </c:pt>
                <c:pt idx="2">
                  <c:v>120899.872336</c:v>
                </c:pt>
                <c:pt idx="3">
                  <c:v>65906.199273999999</c:v>
                </c:pt>
              </c:numCache>
            </c:numRef>
          </c:val>
        </c:ser>
        <c:ser>
          <c:idx val="1"/>
          <c:order val="1"/>
          <c:tx>
            <c:strRef>
              <c:f>'Intensidad tecnologica'!$A$7:$A$10</c:f>
              <c:strCache>
                <c:ptCount val="1"/>
                <c:pt idx="0">
                  <c:v>Importaciones</c:v>
                </c:pt>
              </c:strCache>
            </c:strRef>
          </c:tx>
          <c:spPr>
            <a:solidFill>
              <a:schemeClr val="accent2"/>
            </a:solidFill>
            <a:ln>
              <a:noFill/>
            </a:ln>
            <a:effectLst/>
          </c:spPr>
          <c:invertIfNegative val="0"/>
          <c:dLbls>
            <c:spPr>
              <a:noFill/>
              <a:ln>
                <a:noFill/>
              </a:ln>
              <a:effectLst/>
            </c:spPr>
            <c:txPr>
              <a:bodyPr rot="0" vert="horz"/>
              <a:lstStyle/>
              <a:p>
                <a:pPr>
                  <a:defRPr lang="es-ES"/>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'Intensidad tecnologica'!$C$2:$H$2</c:f>
              <c:strCache>
                <c:ptCount val="4"/>
                <c:pt idx="0">
                  <c:v>2015</c:v>
                </c:pt>
                <c:pt idx="1">
                  <c:v>2016</c:v>
                </c:pt>
                <c:pt idx="2">
                  <c:v>2017</c:v>
                </c:pt>
                <c:pt idx="3">
                  <c:v>2018 
ene-jun</c:v>
                </c:pt>
              </c:strCache>
            </c:strRef>
          </c:cat>
          <c:val>
            <c:numRef>
              <c:f>'Intensidad tecnologica'!$C$10:$H$10</c:f>
              <c:numCache>
                <c:formatCode>#,###.0,</c:formatCode>
                <c:ptCount val="4"/>
                <c:pt idx="0">
                  <c:v>2550473.0169659988</c:v>
                </c:pt>
                <c:pt idx="1">
                  <c:v>1732895.9652839995</c:v>
                </c:pt>
                <c:pt idx="2">
                  <c:v>2010409.6648760007</c:v>
                </c:pt>
                <c:pt idx="3">
                  <c:v>1135543.8058559999</c:v>
                </c:pt>
              </c:numCache>
            </c:numRef>
          </c:val>
        </c:ser>
        <c:ser>
          <c:idx val="2"/>
          <c:order val="2"/>
          <c:tx>
            <c:strRef>
              <c:f>'Intensidad tecnologica'!$B$14</c:f>
              <c:strCache>
                <c:ptCount val="1"/>
                <c:pt idx="0">
                  <c:v>Balanza comercial </c:v>
                </c:pt>
              </c:strCache>
            </c:strRef>
          </c:tx>
          <c:spPr>
            <a:solidFill>
              <a:schemeClr val="accent3"/>
            </a:solidFill>
            <a:ln>
              <a:noFill/>
            </a:ln>
            <a:effectLst/>
          </c:spPr>
          <c:invertIfNegative val="0"/>
          <c:dLbls>
            <c:spPr>
              <a:noFill/>
              <a:ln>
                <a:noFill/>
              </a:ln>
              <a:effectLst/>
            </c:spPr>
            <c:txPr>
              <a:bodyPr rot="0" vert="horz"/>
              <a:lstStyle/>
              <a:p>
                <a:pPr>
                  <a:defRPr lang="es-ES"/>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'Intensidad tecnologica'!$C$2:$H$2</c:f>
              <c:strCache>
                <c:ptCount val="4"/>
                <c:pt idx="0">
                  <c:v>2015</c:v>
                </c:pt>
                <c:pt idx="1">
                  <c:v>2016</c:v>
                </c:pt>
                <c:pt idx="2">
                  <c:v>2017</c:v>
                </c:pt>
                <c:pt idx="3">
                  <c:v>2018 
ene-jun</c:v>
                </c:pt>
              </c:strCache>
            </c:strRef>
          </c:cat>
          <c:val>
            <c:numRef>
              <c:f>'Intensidad tecnologica'!$C$14:$H$14</c:f>
              <c:numCache>
                <c:formatCode>#,##0.0,</c:formatCode>
                <c:ptCount val="4"/>
                <c:pt idx="0">
                  <c:v>-2414793.5786800003</c:v>
                </c:pt>
                <c:pt idx="1">
                  <c:v>-1599143.5478420001</c:v>
                </c:pt>
                <c:pt idx="2">
                  <c:v>-1889509.7925400008</c:v>
                </c:pt>
                <c:pt idx="3">
                  <c:v>-1069637.6065820006</c:v>
                </c:pt>
              </c:numCache>
            </c:numRef>
          </c:val>
        </c:ser>
        <c:dLbls>
          <c:showLegendKey val="0"/>
          <c:showVal val="0"/>
          <c:showCatName val="0"/>
          <c:showSerName val="0"/>
          <c:showPercent val="0"/>
          <c:showBubbleSize val="0"/>
        </c:dLbls>
        <c:gapWidth val="80"/>
        <c:axId val="179824400"/>
        <c:axId val="179825520"/>
      </c:barChart>
      <c:catAx>
        <c:axId val="179824400"/>
        <c:scaling>
          <c:orientation val="minMax"/>
        </c:scaling>
        <c:delete val="0"/>
        <c:axPos val="b"/>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vert="horz"/>
          <a:lstStyle/>
          <a:p>
            <a:pPr>
              <a:defRPr lang="es-ES"/>
            </a:pPr>
            <a:endParaRPr lang="es-EC"/>
          </a:p>
        </c:txPr>
        <c:crossAx val="179825520"/>
        <c:crosses val="autoZero"/>
        <c:auto val="1"/>
        <c:lblAlgn val="ctr"/>
        <c:lblOffset val="100"/>
        <c:noMultiLvlLbl val="0"/>
      </c:catAx>
      <c:valAx>
        <c:axId val="179825520"/>
        <c:scaling>
          <c:orientation val="minMax"/>
        </c:scaling>
        <c:delete val="1"/>
        <c:axPos val="l"/>
        <c:numFmt formatCode="#,###.0," sourceLinked="1"/>
        <c:majorTickMark val="none"/>
        <c:minorTickMark val="none"/>
        <c:tickLblPos val="nextTo"/>
        <c:crossAx val="179824400"/>
        <c:crosses val="autoZero"/>
        <c:crossBetween val="between"/>
      </c:valAx>
      <c:spPr>
        <a:noFill/>
        <a:ln>
          <a:noFill/>
        </a:ln>
        <a:effectLst/>
      </c:spPr>
    </c:plotArea>
    <c:legend>
      <c:legendPos val="b"/>
      <c:layout>
        <c:manualLayout>
          <c:xMode val="edge"/>
          <c:yMode val="edge"/>
          <c:x val="0.21989426777570412"/>
          <c:y val="0.92187445319335115"/>
          <c:w val="0.5715693679882935"/>
          <c:h val="7.8125546806649182E-2"/>
        </c:manualLayout>
      </c:layout>
      <c:overlay val="0"/>
      <c:spPr>
        <a:noFill/>
        <a:ln>
          <a:noFill/>
        </a:ln>
        <a:effectLst/>
      </c:spPr>
      <c:txPr>
        <a:bodyPr rot="0" vert="horz"/>
        <a:lstStyle/>
        <a:p>
          <a:pPr>
            <a:defRPr lang="es-ES"/>
          </a:pPr>
          <a:endParaRPr lang="es-EC"/>
        </a:p>
      </c:txPr>
    </c:legend>
    <c:plotVisOnly val="1"/>
    <c:dispBlanksAs val="gap"/>
    <c:showDLblsOverMax val="0"/>
  </c:chart>
  <c:spPr>
    <a:noFill/>
    <a:ln w="9525" cap="flat" cmpd="sng" algn="ctr">
      <a:noFill/>
      <a:round/>
    </a:ln>
    <a:effectLst/>
  </c:spPr>
  <c:txPr>
    <a:bodyPr/>
    <a:lstStyle/>
    <a:p>
      <a:pPr>
        <a:defRPr sz="1400">
          <a:solidFill>
            <a:schemeClr val="tx1"/>
          </a:solidFill>
        </a:defRPr>
      </a:pPr>
      <a:endParaRPr lang="es-EC"/>
    </a:p>
  </c:txPr>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3.0555555555555579E-2"/>
          <c:y val="0"/>
          <c:w val="0.90266797900262385"/>
          <c:h val="0.81328072186968059"/>
        </c:manualLayout>
      </c:layout>
      <c:barChart>
        <c:barDir val="col"/>
        <c:grouping val="clustered"/>
        <c:varyColors val="0"/>
        <c:ser>
          <c:idx val="0"/>
          <c:order val="0"/>
          <c:tx>
            <c:strRef>
              <c:f>'Trade_Map_-_Lista_de_los_produc'!$F$13:$H$13</c:f>
              <c:strCache>
                <c:ptCount val="1"/>
                <c:pt idx="0">
                  <c:v>EXPORTACIONES</c:v>
                </c:pt>
              </c:strCache>
            </c:strRef>
          </c:tx>
          <c:spPr>
            <a:solidFill>
              <a:schemeClr val="accent3"/>
            </a:solidFill>
          </c:spPr>
          <c:invertIfNegative val="0"/>
          <c:dLbls>
            <c:dLbl>
              <c:idx val="0"/>
              <c:layout>
                <c:manualLayout>
                  <c:x val="-4.8896338415023322E-3"/>
                  <c:y val="-2.9152076282031418E-3"/>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7.3344507622534489E-3"/>
                  <c:y val="-2.9152076282031418E-3"/>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7.3344507622534914E-3"/>
                  <c:y val="-2.9152076282031687E-3"/>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lang="es-ES"/>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'Trade_Map_-_Lista_de_los_produc'!$F$14:$H$14</c:f>
              <c:numCache>
                <c:formatCode>General</c:formatCode>
                <c:ptCount val="3"/>
                <c:pt idx="0">
                  <c:v>2015</c:v>
                </c:pt>
                <c:pt idx="1">
                  <c:v>2016</c:v>
                </c:pt>
                <c:pt idx="2">
                  <c:v>2017</c:v>
                </c:pt>
              </c:numCache>
            </c:numRef>
          </c:cat>
          <c:val>
            <c:numRef>
              <c:f>'Trade_Map_-_Lista_de_los_produc'!$F$15:$H$15</c:f>
              <c:numCache>
                <c:formatCode>#,##0</c:formatCode>
                <c:ptCount val="3"/>
                <c:pt idx="0">
                  <c:v>1501845.8640000001</c:v>
                </c:pt>
                <c:pt idx="1">
                  <c:v>1451010.702</c:v>
                </c:pt>
                <c:pt idx="2">
                  <c:v>1546732.8810000001</c:v>
                </c:pt>
              </c:numCache>
            </c:numRef>
          </c:val>
        </c:ser>
        <c:ser>
          <c:idx val="1"/>
          <c:order val="1"/>
          <c:tx>
            <c:strRef>
              <c:f>'Trade_Map_-_Lista_de_los_produc'!$K$13:$M$13</c:f>
              <c:strCache>
                <c:ptCount val="1"/>
                <c:pt idx="0">
                  <c:v>IMPORTACIONES</c:v>
                </c:pt>
              </c:strCache>
            </c:strRef>
          </c:tx>
          <c:spPr>
            <a:solidFill>
              <a:schemeClr val="accent1"/>
            </a:solidFill>
          </c:spPr>
          <c:invertIfNegative val="0"/>
          <c:dLbls>
            <c:spPr>
              <a:noFill/>
              <a:ln>
                <a:noFill/>
              </a:ln>
              <a:effectLst/>
            </c:spPr>
            <c:txPr>
              <a:bodyPr/>
              <a:lstStyle/>
              <a:p>
                <a:pPr>
                  <a:defRPr lang="es-ES"/>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'Trade_Map_-_Lista_de_los_produc'!$F$14:$H$14</c:f>
              <c:numCache>
                <c:formatCode>General</c:formatCode>
                <c:ptCount val="3"/>
                <c:pt idx="0">
                  <c:v>2015</c:v>
                </c:pt>
                <c:pt idx="1">
                  <c:v>2016</c:v>
                </c:pt>
                <c:pt idx="2">
                  <c:v>2017</c:v>
                </c:pt>
              </c:numCache>
            </c:numRef>
          </c:cat>
          <c:val>
            <c:numRef>
              <c:f>'Trade_Map_-_Lista_de_los_produc'!$K$15:$M$15</c:f>
              <c:numCache>
                <c:formatCode>#,##0</c:formatCode>
                <c:ptCount val="3"/>
                <c:pt idx="0">
                  <c:v>2313424.5690000001</c:v>
                </c:pt>
                <c:pt idx="1">
                  <c:v>2275391.15</c:v>
                </c:pt>
                <c:pt idx="2">
                  <c:v>2409480.182</c:v>
                </c:pt>
              </c:numCache>
            </c:numRef>
          </c:val>
        </c:ser>
        <c:ser>
          <c:idx val="2"/>
          <c:order val="2"/>
          <c:tx>
            <c:strRef>
              <c:f>'Trade_Map_-_Lista_de_los_produc'!$N$13:$P$13</c:f>
              <c:strCache>
                <c:ptCount val="1"/>
                <c:pt idx="0">
                  <c:v>BALANZA COMERCIAL</c:v>
                </c:pt>
              </c:strCache>
            </c:strRef>
          </c:tx>
          <c:spPr>
            <a:solidFill>
              <a:srgbClr val="990000"/>
            </a:solidFill>
          </c:spPr>
          <c:invertIfNegative val="0"/>
          <c:dLbls>
            <c:spPr>
              <a:noFill/>
              <a:ln>
                <a:noFill/>
              </a:ln>
              <a:effectLst/>
            </c:spPr>
            <c:txPr>
              <a:bodyPr/>
              <a:lstStyle/>
              <a:p>
                <a:pPr>
                  <a:defRPr lang="es-ES"/>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'Trade_Map_-_Lista_de_los_produc'!$F$14:$H$14</c:f>
              <c:numCache>
                <c:formatCode>General</c:formatCode>
                <c:ptCount val="3"/>
                <c:pt idx="0">
                  <c:v>2015</c:v>
                </c:pt>
                <c:pt idx="1">
                  <c:v>2016</c:v>
                </c:pt>
                <c:pt idx="2">
                  <c:v>2017</c:v>
                </c:pt>
              </c:numCache>
            </c:numRef>
          </c:cat>
          <c:val>
            <c:numRef>
              <c:f>'Trade_Map_-_Lista_de_los_produc'!$N$15:$P$15</c:f>
              <c:numCache>
                <c:formatCode>#,##0</c:formatCode>
                <c:ptCount val="3"/>
                <c:pt idx="0">
                  <c:v>-811578.70500000007</c:v>
                </c:pt>
                <c:pt idx="1">
                  <c:v>-824380.44799999986</c:v>
                </c:pt>
                <c:pt idx="2">
                  <c:v>-862747.30099999998</c:v>
                </c:pt>
              </c:numCache>
            </c:numRef>
          </c:val>
        </c:ser>
        <c:dLbls>
          <c:showLegendKey val="0"/>
          <c:showVal val="0"/>
          <c:showCatName val="0"/>
          <c:showSerName val="0"/>
          <c:showPercent val="0"/>
          <c:showBubbleSize val="0"/>
        </c:dLbls>
        <c:gapWidth val="136"/>
        <c:axId val="173179904"/>
        <c:axId val="173180464"/>
      </c:barChart>
      <c:catAx>
        <c:axId val="173179904"/>
        <c:scaling>
          <c:orientation val="minMax"/>
        </c:scaling>
        <c:delete val="0"/>
        <c:axPos val="b"/>
        <c:numFmt formatCode="General" sourceLinked="1"/>
        <c:majorTickMark val="out"/>
        <c:minorTickMark val="none"/>
        <c:tickLblPos val="low"/>
        <c:txPr>
          <a:bodyPr/>
          <a:lstStyle/>
          <a:p>
            <a:pPr>
              <a:defRPr lang="es-ES"/>
            </a:pPr>
            <a:endParaRPr lang="es-EC"/>
          </a:p>
        </c:txPr>
        <c:crossAx val="173180464"/>
        <c:crosses val="autoZero"/>
        <c:auto val="1"/>
        <c:lblAlgn val="ctr"/>
        <c:lblOffset val="100"/>
        <c:noMultiLvlLbl val="0"/>
      </c:catAx>
      <c:valAx>
        <c:axId val="173180464"/>
        <c:scaling>
          <c:orientation val="minMax"/>
        </c:scaling>
        <c:delete val="1"/>
        <c:axPos val="l"/>
        <c:numFmt formatCode="#,##0" sourceLinked="1"/>
        <c:majorTickMark val="out"/>
        <c:minorTickMark val="none"/>
        <c:tickLblPos val="nextTo"/>
        <c:crossAx val="173179904"/>
        <c:crosses val="autoZero"/>
        <c:crossBetween val="between"/>
      </c:valAx>
    </c:plotArea>
    <c:legend>
      <c:legendPos val="r"/>
      <c:layout>
        <c:manualLayout>
          <c:xMode val="edge"/>
          <c:yMode val="edge"/>
          <c:x val="1.3779090113735787E-2"/>
          <c:y val="0.89757217847768966"/>
          <c:w val="0.95010979877515311"/>
          <c:h val="9.8373797025371718E-2"/>
        </c:manualLayout>
      </c:layout>
      <c:overlay val="0"/>
      <c:txPr>
        <a:bodyPr/>
        <a:lstStyle/>
        <a:p>
          <a:pPr>
            <a:defRPr lang="es-ES"/>
          </a:pPr>
          <a:endParaRPr lang="es-EC"/>
        </a:p>
      </c:txPr>
    </c:legend>
    <c:plotVisOnly val="1"/>
    <c:dispBlanksAs val="gap"/>
    <c:showDLblsOverMax val="0"/>
  </c:chart>
  <c:spPr>
    <a:ln>
      <a:noFill/>
    </a:ln>
  </c:spPr>
  <c:txPr>
    <a:bodyPr/>
    <a:lstStyle/>
    <a:p>
      <a:pPr>
        <a:defRPr sz="1400"/>
      </a:pPr>
      <a:endParaRPr lang="es-EC"/>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2306610253000826E-2"/>
          <c:y val="0.10387456698793462"/>
          <c:w val="0.97538677949399832"/>
          <c:h val="0.5877688739269864"/>
        </c:manualLayout>
      </c:layout>
      <c:barChart>
        <c:barDir val="col"/>
        <c:grouping val="clustered"/>
        <c:varyColors val="0"/>
        <c:ser>
          <c:idx val="0"/>
          <c:order val="0"/>
          <c:invertIfNegative val="0"/>
          <c:dLbls>
            <c:spPr>
              <a:noFill/>
              <a:ln>
                <a:noFill/>
              </a:ln>
              <a:effectLst/>
            </c:spPr>
            <c:txPr>
              <a:bodyPr rot="-5400000" vert="horz"/>
              <a:lstStyle/>
              <a:p>
                <a:pPr>
                  <a:defRPr lang="es-ES" sz="1400"/>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'Trade_Map_-_Lista_de_los_mercad'!$A$17:$A$36</c:f>
              <c:strCache>
                <c:ptCount val="20"/>
                <c:pt idx="0">
                  <c:v>Canadá</c:v>
                </c:pt>
                <c:pt idx="1">
                  <c:v>México</c:v>
                </c:pt>
                <c:pt idx="2">
                  <c:v>China</c:v>
                </c:pt>
                <c:pt idx="3">
                  <c:v>Japón</c:v>
                </c:pt>
                <c:pt idx="4">
                  <c:v>Reino Unido</c:v>
                </c:pt>
                <c:pt idx="5">
                  <c:v>Alemania</c:v>
                </c:pt>
                <c:pt idx="6">
                  <c:v>Corea</c:v>
                </c:pt>
                <c:pt idx="7">
                  <c:v>Países Bajos</c:v>
                </c:pt>
                <c:pt idx="8">
                  <c:v>Hong Kong, China</c:v>
                </c:pt>
                <c:pt idx="9">
                  <c:v>Brasil</c:v>
                </c:pt>
                <c:pt idx="10">
                  <c:v>Francia</c:v>
                </c:pt>
                <c:pt idx="11">
                  <c:v>Bélgica</c:v>
                </c:pt>
                <c:pt idx="12">
                  <c:v>Singapur</c:v>
                </c:pt>
                <c:pt idx="13">
                  <c:v>Taipei Chino</c:v>
                </c:pt>
                <c:pt idx="14">
                  <c:v>India</c:v>
                </c:pt>
                <c:pt idx="15">
                  <c:v>Australia</c:v>
                </c:pt>
                <c:pt idx="16">
                  <c:v>Suiza</c:v>
                </c:pt>
                <c:pt idx="17">
                  <c:v>Emiratos Árabes 
Unidos</c:v>
                </c:pt>
                <c:pt idx="18">
                  <c:v>Italia</c:v>
                </c:pt>
                <c:pt idx="19">
                  <c:v>Arabia Saudita</c:v>
                </c:pt>
              </c:strCache>
            </c:strRef>
          </c:cat>
          <c:val>
            <c:numRef>
              <c:f>'Trade_Map_-_Lista_de_los_mercad'!$G$17:$G$36</c:f>
              <c:numCache>
                <c:formatCode>#,##0</c:formatCode>
                <c:ptCount val="20"/>
                <c:pt idx="0">
                  <c:v>282471.68099999987</c:v>
                </c:pt>
                <c:pt idx="1">
                  <c:v>242988.663</c:v>
                </c:pt>
                <c:pt idx="2">
                  <c:v>130369.53</c:v>
                </c:pt>
                <c:pt idx="3">
                  <c:v>67695.891999999993</c:v>
                </c:pt>
                <c:pt idx="4">
                  <c:v>56328.789000000004</c:v>
                </c:pt>
                <c:pt idx="5">
                  <c:v>53492.758000000002</c:v>
                </c:pt>
                <c:pt idx="6">
                  <c:v>48276.642</c:v>
                </c:pt>
                <c:pt idx="7">
                  <c:v>42230.483</c:v>
                </c:pt>
                <c:pt idx="8">
                  <c:v>40024.329000000005</c:v>
                </c:pt>
                <c:pt idx="9">
                  <c:v>37076.915000000001</c:v>
                </c:pt>
                <c:pt idx="10">
                  <c:v>34198.157000000007</c:v>
                </c:pt>
                <c:pt idx="11">
                  <c:v>29910.727999999999</c:v>
                </c:pt>
                <c:pt idx="12">
                  <c:v>29753.083999999999</c:v>
                </c:pt>
                <c:pt idx="13">
                  <c:v>25754.350999999988</c:v>
                </c:pt>
                <c:pt idx="14">
                  <c:v>25700.46200000001</c:v>
                </c:pt>
                <c:pt idx="15">
                  <c:v>24601.474999999999</c:v>
                </c:pt>
                <c:pt idx="16">
                  <c:v>21722.172999999992</c:v>
                </c:pt>
                <c:pt idx="17">
                  <c:v>20005.428000000011</c:v>
                </c:pt>
                <c:pt idx="18">
                  <c:v>18326.378000000001</c:v>
                </c:pt>
                <c:pt idx="19">
                  <c:v>16260.511</c:v>
                </c:pt>
              </c:numCache>
            </c:numRef>
          </c:val>
        </c:ser>
        <c:dLbls>
          <c:showLegendKey val="0"/>
          <c:showVal val="0"/>
          <c:showCatName val="0"/>
          <c:showSerName val="0"/>
          <c:showPercent val="0"/>
          <c:showBubbleSize val="0"/>
        </c:dLbls>
        <c:gapWidth val="78"/>
        <c:axId val="173182704"/>
        <c:axId val="173183264"/>
      </c:barChart>
      <c:catAx>
        <c:axId val="173182704"/>
        <c:scaling>
          <c:orientation val="minMax"/>
        </c:scaling>
        <c:delete val="0"/>
        <c:axPos val="b"/>
        <c:numFmt formatCode="General" sourceLinked="0"/>
        <c:majorTickMark val="out"/>
        <c:minorTickMark val="none"/>
        <c:tickLblPos val="nextTo"/>
        <c:txPr>
          <a:bodyPr rot="-5400000" vert="horz"/>
          <a:lstStyle/>
          <a:p>
            <a:pPr>
              <a:defRPr lang="es-ES" sz="1300"/>
            </a:pPr>
            <a:endParaRPr lang="es-EC"/>
          </a:p>
        </c:txPr>
        <c:crossAx val="173183264"/>
        <c:crosses val="autoZero"/>
        <c:auto val="1"/>
        <c:lblAlgn val="ctr"/>
        <c:lblOffset val="100"/>
        <c:tickLblSkip val="1"/>
        <c:noMultiLvlLbl val="0"/>
      </c:catAx>
      <c:valAx>
        <c:axId val="173183264"/>
        <c:scaling>
          <c:orientation val="minMax"/>
        </c:scaling>
        <c:delete val="1"/>
        <c:axPos val="l"/>
        <c:numFmt formatCode="#,##0" sourceLinked="1"/>
        <c:majorTickMark val="out"/>
        <c:minorTickMark val="none"/>
        <c:tickLblPos val="nextTo"/>
        <c:crossAx val="173182704"/>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2877115356554602E-2"/>
          <c:y val="8.316987079844379E-2"/>
          <c:w val="0.97424576928689111"/>
          <c:h val="0.64467885899227495"/>
        </c:manualLayout>
      </c:layout>
      <c:barChart>
        <c:barDir val="col"/>
        <c:grouping val="clustered"/>
        <c:varyColors val="0"/>
        <c:ser>
          <c:idx val="0"/>
          <c:order val="0"/>
          <c:invertIfNegative val="0"/>
          <c:dLbls>
            <c:spPr>
              <a:noFill/>
              <a:ln>
                <a:noFill/>
              </a:ln>
              <a:effectLst/>
            </c:spPr>
            <c:txPr>
              <a:bodyPr rot="-5400000" vert="horz"/>
              <a:lstStyle/>
              <a:p>
                <a:pPr>
                  <a:defRPr lang="es-ES"/>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'Trade_Map_-_Lista_de_los_mercad'!$A$17:$A$37</c:f>
              <c:strCache>
                <c:ptCount val="21"/>
                <c:pt idx="0">
                  <c:v>China</c:v>
                </c:pt>
                <c:pt idx="1">
                  <c:v>México</c:v>
                </c:pt>
                <c:pt idx="2">
                  <c:v>Canadá</c:v>
                </c:pt>
                <c:pt idx="3">
                  <c:v>Japón</c:v>
                </c:pt>
                <c:pt idx="4">
                  <c:v>Alemania</c:v>
                </c:pt>
                <c:pt idx="5">
                  <c:v>Corea</c:v>
                </c:pt>
                <c:pt idx="6">
                  <c:v>Reino Unido</c:v>
                </c:pt>
                <c:pt idx="7">
                  <c:v>Italia</c:v>
                </c:pt>
                <c:pt idx="8">
                  <c:v>India</c:v>
                </c:pt>
                <c:pt idx="9">
                  <c:v>Francia</c:v>
                </c:pt>
                <c:pt idx="10">
                  <c:v>Irlanda</c:v>
                </c:pt>
                <c:pt idx="11">
                  <c:v>Viet Nam</c:v>
                </c:pt>
                <c:pt idx="12">
                  <c:v>Taipei Chino</c:v>
                </c:pt>
                <c:pt idx="13">
                  <c:v>Malasia</c:v>
                </c:pt>
                <c:pt idx="14">
                  <c:v>Suiza</c:v>
                </c:pt>
                <c:pt idx="15">
                  <c:v>Tailandia</c:v>
                </c:pt>
                <c:pt idx="16">
                  <c:v>Brasil</c:v>
                </c:pt>
                <c:pt idx="17">
                  <c:v>Israel</c:v>
                </c:pt>
                <c:pt idx="18">
                  <c:v>Indonesia</c:v>
                </c:pt>
                <c:pt idx="19">
                  <c:v>Singapur</c:v>
                </c:pt>
                <c:pt idx="20">
                  <c:v>Arabia Saudita</c:v>
                </c:pt>
              </c:strCache>
            </c:strRef>
          </c:cat>
          <c:val>
            <c:numRef>
              <c:f>'Trade_Map_-_Lista_de_los_mercad'!$G$17:$G$37</c:f>
              <c:numCache>
                <c:formatCode>#,##0</c:formatCode>
                <c:ptCount val="21"/>
                <c:pt idx="0">
                  <c:v>526188.49</c:v>
                </c:pt>
                <c:pt idx="1">
                  <c:v>316990.61300000001</c:v>
                </c:pt>
                <c:pt idx="2">
                  <c:v>307181.92500000016</c:v>
                </c:pt>
                <c:pt idx="3">
                  <c:v>139860.18599999999</c:v>
                </c:pt>
                <c:pt idx="4">
                  <c:v>120174.59299999995</c:v>
                </c:pt>
                <c:pt idx="5">
                  <c:v>73171.235000000001</c:v>
                </c:pt>
                <c:pt idx="6">
                  <c:v>54090.528999999995</c:v>
                </c:pt>
                <c:pt idx="7">
                  <c:v>51405.998</c:v>
                </c:pt>
                <c:pt idx="8">
                  <c:v>50601.305</c:v>
                </c:pt>
                <c:pt idx="9">
                  <c:v>50033.159999999996</c:v>
                </c:pt>
                <c:pt idx="10">
                  <c:v>49071.936000000002</c:v>
                </c:pt>
                <c:pt idx="11">
                  <c:v>48426.512000000002</c:v>
                </c:pt>
                <c:pt idx="12">
                  <c:v>43975.908000000003</c:v>
                </c:pt>
                <c:pt idx="13">
                  <c:v>38141.113000000005</c:v>
                </c:pt>
                <c:pt idx="14">
                  <c:v>36584.034</c:v>
                </c:pt>
                <c:pt idx="15">
                  <c:v>32293.631999999991</c:v>
                </c:pt>
                <c:pt idx="16">
                  <c:v>30530.829999999991</c:v>
                </c:pt>
                <c:pt idx="17">
                  <c:v>22370.547999999999</c:v>
                </c:pt>
                <c:pt idx="18">
                  <c:v>21151.667000000001</c:v>
                </c:pt>
                <c:pt idx="19">
                  <c:v>19649.698</c:v>
                </c:pt>
                <c:pt idx="20">
                  <c:v>19611.463000000011</c:v>
                </c:pt>
              </c:numCache>
            </c:numRef>
          </c:val>
        </c:ser>
        <c:dLbls>
          <c:showLegendKey val="0"/>
          <c:showVal val="0"/>
          <c:showCatName val="0"/>
          <c:showSerName val="0"/>
          <c:showPercent val="0"/>
          <c:showBubbleSize val="0"/>
        </c:dLbls>
        <c:gapWidth val="78"/>
        <c:axId val="173185504"/>
        <c:axId val="173186064"/>
      </c:barChart>
      <c:catAx>
        <c:axId val="173185504"/>
        <c:scaling>
          <c:orientation val="minMax"/>
        </c:scaling>
        <c:delete val="0"/>
        <c:axPos val="b"/>
        <c:numFmt formatCode="General" sourceLinked="0"/>
        <c:majorTickMark val="out"/>
        <c:minorTickMark val="none"/>
        <c:tickLblPos val="nextTo"/>
        <c:txPr>
          <a:bodyPr rot="-5400000" vert="horz"/>
          <a:lstStyle/>
          <a:p>
            <a:pPr>
              <a:defRPr lang="es-ES"/>
            </a:pPr>
            <a:endParaRPr lang="es-EC"/>
          </a:p>
        </c:txPr>
        <c:crossAx val="173186064"/>
        <c:crosses val="autoZero"/>
        <c:auto val="1"/>
        <c:lblAlgn val="ctr"/>
        <c:lblOffset val="100"/>
        <c:tickLblSkip val="1"/>
        <c:noMultiLvlLbl val="0"/>
      </c:catAx>
      <c:valAx>
        <c:axId val="173186064"/>
        <c:scaling>
          <c:orientation val="minMax"/>
        </c:scaling>
        <c:delete val="1"/>
        <c:axPos val="l"/>
        <c:numFmt formatCode="#,##0" sourceLinked="1"/>
        <c:majorTickMark val="out"/>
        <c:minorTickMark val="none"/>
        <c:tickLblPos val="nextTo"/>
        <c:crossAx val="173185504"/>
        <c:crosses val="autoZero"/>
        <c:crossBetween val="between"/>
      </c:valAx>
    </c:plotArea>
    <c:plotVisOnly val="1"/>
    <c:dispBlanksAs val="gap"/>
    <c:showDLblsOverMax val="0"/>
  </c:chart>
  <c:txPr>
    <a:bodyPr/>
    <a:lstStyle/>
    <a:p>
      <a:pPr>
        <a:defRPr sz="1400"/>
      </a:pPr>
      <a:endParaRPr lang="es-EC"/>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F60F68-E45A-435C-81EE-6105E899E406}"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es-MX"/>
        </a:p>
      </dgm:t>
    </dgm:pt>
    <dgm:pt modelId="{8E6D4B5B-63CA-4E13-AE18-DCE8CD00CBEF}">
      <dgm:prSet custT="1"/>
      <dgm:spPr/>
      <dgm:t>
        <a:bodyPr/>
        <a:lstStyle/>
        <a:p>
          <a:pPr algn="ctr"/>
          <a:r>
            <a:rPr lang="es-MX" sz="1800" b="1" dirty="0" smtClean="0"/>
            <a:t>ENE – JUN 2018</a:t>
          </a:r>
        </a:p>
        <a:p>
          <a:pPr algn="ctr"/>
          <a:r>
            <a:rPr lang="es-MX" sz="1800" b="1" dirty="0" smtClean="0"/>
            <a:t>193.027</a:t>
          </a:r>
          <a:r>
            <a:rPr lang="es-MX" sz="1800" b="0" i="0" u="none" dirty="0" smtClean="0"/>
            <a:t> </a:t>
          </a:r>
          <a:r>
            <a:rPr lang="es-MX" sz="1800" b="1" dirty="0" smtClean="0"/>
            <a:t>ECUATORIANOS SALIERON A EE.UU.</a:t>
          </a:r>
        </a:p>
      </dgm:t>
    </dgm:pt>
    <dgm:pt modelId="{D03039DC-875F-497C-9931-0833FDDD8BB1}" type="parTrans" cxnId="{91EC9618-6EB5-4B37-944E-D7CD9455B90A}">
      <dgm:prSet/>
      <dgm:spPr/>
      <dgm:t>
        <a:bodyPr/>
        <a:lstStyle/>
        <a:p>
          <a:endParaRPr lang="es-MX"/>
        </a:p>
      </dgm:t>
    </dgm:pt>
    <dgm:pt modelId="{CD7C25F6-CD00-453F-9C29-ABCA0FF513C6}" type="sibTrans" cxnId="{91EC9618-6EB5-4B37-944E-D7CD9455B90A}">
      <dgm:prSet/>
      <dgm:spPr/>
      <dgm:t>
        <a:bodyPr/>
        <a:lstStyle/>
        <a:p>
          <a:endParaRPr lang="es-MX"/>
        </a:p>
      </dgm:t>
    </dgm:pt>
    <dgm:pt modelId="{0B7A9D66-1776-4E3E-BDDF-6482CE1D7633}">
      <dgm:prSet custT="1"/>
      <dgm:spPr/>
      <dgm:t>
        <a:bodyPr/>
        <a:lstStyle/>
        <a:p>
          <a:pPr algn="ctr"/>
          <a:r>
            <a:rPr lang="es-MX" sz="1800" b="1" dirty="0" smtClean="0"/>
            <a:t>ENE - JUN 2018</a:t>
          </a:r>
        </a:p>
        <a:p>
          <a:pPr algn="ctr"/>
          <a:r>
            <a:rPr lang="es-MX" sz="1800" b="1" dirty="0" smtClean="0"/>
            <a:t>187.705 ESTADOUNIDENSES ENTRARON ECUADOR</a:t>
          </a:r>
        </a:p>
        <a:p>
          <a:pPr algn="ctr"/>
          <a:r>
            <a:rPr lang="es-MX" sz="1800" b="1" dirty="0" smtClean="0"/>
            <a:t> </a:t>
          </a:r>
        </a:p>
      </dgm:t>
    </dgm:pt>
    <dgm:pt modelId="{4C10F2F7-8120-4DB0-B875-375E748CFDC7}" type="parTrans" cxnId="{ED2C7C38-ADB0-4D55-B3F3-FB5799E9C4DC}">
      <dgm:prSet/>
      <dgm:spPr/>
      <dgm:t>
        <a:bodyPr/>
        <a:lstStyle/>
        <a:p>
          <a:endParaRPr lang="es-MX"/>
        </a:p>
      </dgm:t>
    </dgm:pt>
    <dgm:pt modelId="{D4F3D5A5-C0DD-4E7D-BC53-9F86039EE471}" type="sibTrans" cxnId="{ED2C7C38-ADB0-4D55-B3F3-FB5799E9C4DC}">
      <dgm:prSet/>
      <dgm:spPr/>
      <dgm:t>
        <a:bodyPr/>
        <a:lstStyle/>
        <a:p>
          <a:endParaRPr lang="es-MX"/>
        </a:p>
      </dgm:t>
    </dgm:pt>
    <dgm:pt modelId="{3FB3196F-B026-4A20-B9A0-38731A612D13}">
      <dgm:prSet custT="1"/>
      <dgm:spPr/>
      <dgm:t>
        <a:bodyPr/>
        <a:lstStyle/>
        <a:p>
          <a:endParaRPr lang="es-MX" sz="1600" dirty="0" smtClean="0">
            <a:solidFill>
              <a:schemeClr val="bg1"/>
            </a:solidFill>
          </a:endParaRPr>
        </a:p>
      </dgm:t>
    </dgm:pt>
    <dgm:pt modelId="{EE80C39C-27C7-4671-9EB6-FF52654E8D6F}" type="parTrans" cxnId="{C60E9B4D-D513-4847-B980-E85F7A2DB9CE}">
      <dgm:prSet/>
      <dgm:spPr/>
      <dgm:t>
        <a:bodyPr/>
        <a:lstStyle/>
        <a:p>
          <a:endParaRPr lang="es-MX"/>
        </a:p>
      </dgm:t>
    </dgm:pt>
    <dgm:pt modelId="{9F89F253-65C7-4FA6-8B23-20A786310870}" type="sibTrans" cxnId="{C60E9B4D-D513-4847-B980-E85F7A2DB9CE}">
      <dgm:prSet/>
      <dgm:spPr/>
      <dgm:t>
        <a:bodyPr/>
        <a:lstStyle/>
        <a:p>
          <a:endParaRPr lang="es-MX"/>
        </a:p>
      </dgm:t>
    </dgm:pt>
    <dgm:pt modelId="{19F408D4-9477-4D87-8BDC-98444CADA78C}">
      <dgm:prSet/>
      <dgm:spPr/>
      <dgm:t>
        <a:bodyPr/>
        <a:lstStyle/>
        <a:p>
          <a:endParaRPr lang="es-MX" dirty="0"/>
        </a:p>
      </dgm:t>
    </dgm:pt>
    <dgm:pt modelId="{313DE843-6707-4C53-B83A-B0EB7F0375B3}" type="parTrans" cxnId="{84C8B841-991C-4BFD-8BF1-40AFB95EF10B}">
      <dgm:prSet/>
      <dgm:spPr/>
      <dgm:t>
        <a:bodyPr/>
        <a:lstStyle/>
        <a:p>
          <a:endParaRPr lang="es-MX"/>
        </a:p>
      </dgm:t>
    </dgm:pt>
    <dgm:pt modelId="{A5FAC2FE-8CCE-42CE-B86F-D2A45472CF5F}" type="sibTrans" cxnId="{84C8B841-991C-4BFD-8BF1-40AFB95EF10B}">
      <dgm:prSet/>
      <dgm:spPr/>
      <dgm:t>
        <a:bodyPr/>
        <a:lstStyle/>
        <a:p>
          <a:endParaRPr lang="es-MX"/>
        </a:p>
      </dgm:t>
    </dgm:pt>
    <dgm:pt modelId="{6D9DE3B0-3F33-46A9-A69B-E08A55EC1B14}">
      <dgm:prSet/>
      <dgm:spPr/>
      <dgm:t>
        <a:bodyPr/>
        <a:lstStyle/>
        <a:p>
          <a:endParaRPr lang="es-MX" dirty="0"/>
        </a:p>
      </dgm:t>
    </dgm:pt>
    <dgm:pt modelId="{E1B37A70-A7CE-40F1-80CB-5A8D1D2DED33}" type="parTrans" cxnId="{D1ACC041-60FA-4C7B-AC7B-41E9C21A65A0}">
      <dgm:prSet/>
      <dgm:spPr/>
      <dgm:t>
        <a:bodyPr/>
        <a:lstStyle/>
        <a:p>
          <a:endParaRPr lang="es-MX"/>
        </a:p>
      </dgm:t>
    </dgm:pt>
    <dgm:pt modelId="{DBF03C97-1D4A-4D16-AB4E-D411EE3387F3}" type="sibTrans" cxnId="{D1ACC041-60FA-4C7B-AC7B-41E9C21A65A0}">
      <dgm:prSet/>
      <dgm:spPr/>
      <dgm:t>
        <a:bodyPr/>
        <a:lstStyle/>
        <a:p>
          <a:endParaRPr lang="es-MX"/>
        </a:p>
      </dgm:t>
    </dgm:pt>
    <dgm:pt modelId="{584A7744-B076-4177-B4D8-5873F595F95D}" type="pres">
      <dgm:prSet presAssocID="{15F60F68-E45A-435C-81EE-6105E899E406}" presName="compositeShape" presStyleCnt="0">
        <dgm:presLayoutVars>
          <dgm:chMax val="2"/>
          <dgm:dir/>
          <dgm:resizeHandles val="exact"/>
        </dgm:presLayoutVars>
      </dgm:prSet>
      <dgm:spPr/>
      <dgm:t>
        <a:bodyPr/>
        <a:lstStyle/>
        <a:p>
          <a:endParaRPr lang="es-MX"/>
        </a:p>
      </dgm:t>
    </dgm:pt>
    <dgm:pt modelId="{B6111962-8B1D-492D-8342-F4ADB1136958}" type="pres">
      <dgm:prSet presAssocID="{15F60F68-E45A-435C-81EE-6105E899E406}" presName="ribbon" presStyleLbl="node1" presStyleIdx="0" presStyleCnt="1" custScaleX="119523"/>
      <dgm:spPr/>
    </dgm:pt>
    <dgm:pt modelId="{6A8D4FD8-8963-4E9B-A495-F9A35CAAA2B6}" type="pres">
      <dgm:prSet presAssocID="{15F60F68-E45A-435C-81EE-6105E899E406}" presName="leftArrowText" presStyleLbl="node1" presStyleIdx="0" presStyleCnt="1" custLinFactNeighborX="-11885" custLinFactNeighborY="-873">
        <dgm:presLayoutVars>
          <dgm:chMax val="0"/>
          <dgm:bulletEnabled val="1"/>
        </dgm:presLayoutVars>
      </dgm:prSet>
      <dgm:spPr/>
      <dgm:t>
        <a:bodyPr/>
        <a:lstStyle/>
        <a:p>
          <a:endParaRPr lang="es-MX"/>
        </a:p>
      </dgm:t>
    </dgm:pt>
    <dgm:pt modelId="{D24CAC00-48DE-48B5-88FA-AAD04DE81135}" type="pres">
      <dgm:prSet presAssocID="{15F60F68-E45A-435C-81EE-6105E899E406}" presName="rightArrowText" presStyleLbl="node1" presStyleIdx="0" presStyleCnt="1" custLinFactNeighborX="1437" custLinFactNeighborY="2734">
        <dgm:presLayoutVars>
          <dgm:chMax val="0"/>
          <dgm:bulletEnabled val="1"/>
        </dgm:presLayoutVars>
      </dgm:prSet>
      <dgm:spPr/>
      <dgm:t>
        <a:bodyPr/>
        <a:lstStyle/>
        <a:p>
          <a:endParaRPr lang="es-MX"/>
        </a:p>
      </dgm:t>
    </dgm:pt>
  </dgm:ptLst>
  <dgm:cxnLst>
    <dgm:cxn modelId="{D1ACC041-60FA-4C7B-AC7B-41E9C21A65A0}" srcId="{15F60F68-E45A-435C-81EE-6105E899E406}" destId="{6D9DE3B0-3F33-46A9-A69B-E08A55EC1B14}" srcOrd="4" destOrd="0" parTransId="{E1B37A70-A7CE-40F1-80CB-5A8D1D2DED33}" sibTransId="{DBF03C97-1D4A-4D16-AB4E-D411EE3387F3}"/>
    <dgm:cxn modelId="{ED2C7C38-ADB0-4D55-B3F3-FB5799E9C4DC}" srcId="{15F60F68-E45A-435C-81EE-6105E899E406}" destId="{0B7A9D66-1776-4E3E-BDDF-6482CE1D7633}" srcOrd="1" destOrd="0" parTransId="{4C10F2F7-8120-4DB0-B875-375E748CFDC7}" sibTransId="{D4F3D5A5-C0DD-4E7D-BC53-9F86039EE471}"/>
    <dgm:cxn modelId="{56134D12-8440-4C39-81E1-35765A10BDAD}" type="presOf" srcId="{15F60F68-E45A-435C-81EE-6105E899E406}" destId="{584A7744-B076-4177-B4D8-5873F595F95D}" srcOrd="0" destOrd="0" presId="urn:microsoft.com/office/officeart/2005/8/layout/arrow6"/>
    <dgm:cxn modelId="{91EC9618-6EB5-4B37-944E-D7CD9455B90A}" srcId="{15F60F68-E45A-435C-81EE-6105E899E406}" destId="{8E6D4B5B-63CA-4E13-AE18-DCE8CD00CBEF}" srcOrd="0" destOrd="0" parTransId="{D03039DC-875F-497C-9931-0833FDDD8BB1}" sibTransId="{CD7C25F6-CD00-453F-9C29-ABCA0FF513C6}"/>
    <dgm:cxn modelId="{84C8B841-991C-4BFD-8BF1-40AFB95EF10B}" srcId="{15F60F68-E45A-435C-81EE-6105E899E406}" destId="{19F408D4-9477-4D87-8BDC-98444CADA78C}" srcOrd="3" destOrd="0" parTransId="{313DE843-6707-4C53-B83A-B0EB7F0375B3}" sibTransId="{A5FAC2FE-8CCE-42CE-B86F-D2A45472CF5F}"/>
    <dgm:cxn modelId="{B22AE707-B2D6-4DEA-9C34-7FD4F94F6E94}" type="presOf" srcId="{8E6D4B5B-63CA-4E13-AE18-DCE8CD00CBEF}" destId="{6A8D4FD8-8963-4E9B-A495-F9A35CAAA2B6}" srcOrd="0" destOrd="0" presId="urn:microsoft.com/office/officeart/2005/8/layout/arrow6"/>
    <dgm:cxn modelId="{B65DF5E0-4FDF-4FD7-8D9F-3A809BE67E27}" type="presOf" srcId="{0B7A9D66-1776-4E3E-BDDF-6482CE1D7633}" destId="{D24CAC00-48DE-48B5-88FA-AAD04DE81135}" srcOrd="0" destOrd="0" presId="urn:microsoft.com/office/officeart/2005/8/layout/arrow6"/>
    <dgm:cxn modelId="{C60E9B4D-D513-4847-B980-E85F7A2DB9CE}" srcId="{15F60F68-E45A-435C-81EE-6105E899E406}" destId="{3FB3196F-B026-4A20-B9A0-38731A612D13}" srcOrd="2" destOrd="0" parTransId="{EE80C39C-27C7-4671-9EB6-FF52654E8D6F}" sibTransId="{9F89F253-65C7-4FA6-8B23-20A786310870}"/>
    <dgm:cxn modelId="{2DC60E2C-9A06-498E-B536-67F7304BA9DE}" type="presParOf" srcId="{584A7744-B076-4177-B4D8-5873F595F95D}" destId="{B6111962-8B1D-492D-8342-F4ADB1136958}" srcOrd="0" destOrd="0" presId="urn:microsoft.com/office/officeart/2005/8/layout/arrow6"/>
    <dgm:cxn modelId="{D05396F5-C877-4138-B3D9-83CA4B5DC2C2}" type="presParOf" srcId="{584A7744-B076-4177-B4D8-5873F595F95D}" destId="{6A8D4FD8-8963-4E9B-A495-F9A35CAAA2B6}" srcOrd="1" destOrd="0" presId="urn:microsoft.com/office/officeart/2005/8/layout/arrow6"/>
    <dgm:cxn modelId="{3C0D9C6A-EED7-44EE-A1A3-116BBB18C8FA}" type="presParOf" srcId="{584A7744-B076-4177-B4D8-5873F595F95D}" destId="{D24CAC00-48DE-48B5-88FA-AAD04DE81135}" srcOrd="2" destOrd="0" presId="urn:microsoft.com/office/officeart/2005/8/layout/arrow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81FF85-486C-4BA3-BB5F-022F171C39EC}" type="doc">
      <dgm:prSet loTypeId="urn:microsoft.com/office/officeart/2005/8/layout/hList1" loCatId="list" qsTypeId="urn:microsoft.com/office/officeart/2005/8/quickstyle/simple1" qsCatId="simple" csTypeId="urn:microsoft.com/office/officeart/2005/8/colors/accent1_2" csCatId="accent1" phldr="0"/>
      <dgm:spPr/>
      <dgm:t>
        <a:bodyPr/>
        <a:lstStyle/>
        <a:p>
          <a:endParaRPr lang="es-MX"/>
        </a:p>
      </dgm:t>
    </dgm:pt>
    <dgm:pt modelId="{ABBEB83B-DB30-46C5-899F-1B91139F5088}" type="pres">
      <dgm:prSet presAssocID="{9481FF85-486C-4BA3-BB5F-022F171C39EC}" presName="Name0" presStyleCnt="0">
        <dgm:presLayoutVars>
          <dgm:dir/>
          <dgm:animLvl val="lvl"/>
          <dgm:resizeHandles val="exact"/>
        </dgm:presLayoutVars>
      </dgm:prSet>
      <dgm:spPr/>
      <dgm:t>
        <a:bodyPr/>
        <a:lstStyle/>
        <a:p>
          <a:endParaRPr lang="es-MX"/>
        </a:p>
      </dgm:t>
    </dgm:pt>
  </dgm:ptLst>
  <dgm:cxnLst>
    <dgm:cxn modelId="{09E01DC9-0DB9-4276-A02A-78F6B2D611C7}" type="presOf" srcId="{9481FF85-486C-4BA3-BB5F-022F171C39EC}" destId="{ABBEB83B-DB30-46C5-899F-1B91139F5088}" srcOrd="0" destOrd="0" presId="urn:microsoft.com/office/officeart/2005/8/layout/h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FE81A0-7800-4C67-9866-32247BF7B8FC}" type="doc">
      <dgm:prSet loTypeId="urn:microsoft.com/office/officeart/2005/8/layout/default#2" loCatId="list" qsTypeId="urn:microsoft.com/office/officeart/2005/8/quickstyle/simple1" qsCatId="simple" csTypeId="urn:microsoft.com/office/officeart/2005/8/colors/accent1_1" csCatId="accent1" phldr="1"/>
      <dgm:spPr/>
      <dgm:t>
        <a:bodyPr/>
        <a:lstStyle/>
        <a:p>
          <a:endParaRPr lang="es-MX"/>
        </a:p>
      </dgm:t>
    </dgm:pt>
    <dgm:pt modelId="{DE154F29-E363-43D2-94BC-90A873E5B229}" type="pres">
      <dgm:prSet presAssocID="{DAFE81A0-7800-4C67-9866-32247BF7B8FC}" presName="diagram" presStyleCnt="0">
        <dgm:presLayoutVars>
          <dgm:dir/>
          <dgm:resizeHandles val="exact"/>
        </dgm:presLayoutVars>
      </dgm:prSet>
      <dgm:spPr/>
      <dgm:t>
        <a:bodyPr/>
        <a:lstStyle/>
        <a:p>
          <a:endParaRPr lang="es-MX"/>
        </a:p>
      </dgm:t>
    </dgm:pt>
  </dgm:ptLst>
  <dgm:cxnLst>
    <dgm:cxn modelId="{CA916C20-E89B-414A-893A-37222FD373F7}" type="presOf" srcId="{DAFE81A0-7800-4C67-9866-32247BF7B8FC}" destId="{DE154F29-E363-43D2-94BC-90A873E5B229}" srcOrd="0" destOrd="0" presId="urn:microsoft.com/office/officeart/2005/8/layout/default#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0.60504</cdr:x>
      <cdr:y>0.00547</cdr:y>
    </cdr:from>
    <cdr:to>
      <cdr:x>0.60518</cdr:x>
      <cdr:y>0.87983</cdr:y>
    </cdr:to>
    <cdr:cxnSp macro="">
      <cdr:nvCxnSpPr>
        <cdr:cNvPr id="2" name="Conector recto 1"/>
        <cdr:cNvCxnSpPr/>
      </cdr:nvCxnSpPr>
      <cdr:spPr>
        <a:xfrm xmlns:a="http://schemas.openxmlformats.org/drawingml/2006/main" flipH="1" flipV="1">
          <a:off x="5005605" y="15556"/>
          <a:ext cx="1158" cy="2486587"/>
        </a:xfrm>
        <a:prstGeom xmlns:a="http://schemas.openxmlformats.org/drawingml/2006/main" prst="line">
          <a:avLst/>
        </a:prstGeom>
        <a:ln xmlns:a="http://schemas.openxmlformats.org/drawingml/2006/main" w="25400">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0.76002</cdr:x>
      <cdr:y>0</cdr:y>
    </cdr:from>
    <cdr:to>
      <cdr:x>0.76245</cdr:x>
      <cdr:y>0.87899</cdr:y>
    </cdr:to>
    <cdr:cxnSp macro="">
      <cdr:nvCxnSpPr>
        <cdr:cNvPr id="2" name="Conector recto 1"/>
        <cdr:cNvCxnSpPr/>
      </cdr:nvCxnSpPr>
      <cdr:spPr>
        <a:xfrm xmlns:a="http://schemas.openxmlformats.org/drawingml/2006/main" flipH="1" flipV="1">
          <a:off x="7204121" y="0"/>
          <a:ext cx="23074" cy="2411245"/>
        </a:xfrm>
        <a:prstGeom xmlns:a="http://schemas.openxmlformats.org/drawingml/2006/main" prst="line">
          <a:avLst/>
        </a:prstGeom>
        <a:ln xmlns:a="http://schemas.openxmlformats.org/drawingml/2006/main" w="25400">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26833" cy="463550"/>
          </a:xfrm>
          <a:prstGeom prst="rect">
            <a:avLst/>
          </a:prstGeom>
        </p:spPr>
        <p:txBody>
          <a:bodyPr vert="horz" lIns="92885" tIns="46442" rIns="92885" bIns="46442" rtlCol="0"/>
          <a:lstStyle>
            <a:lvl1pPr algn="l" eaLnBrk="1" fontAlgn="auto" hangingPunct="1">
              <a:spcBef>
                <a:spcPts val="0"/>
              </a:spcBef>
              <a:spcAft>
                <a:spcPts val="0"/>
              </a:spcAft>
              <a:defRPr sz="1200">
                <a:latin typeface="+mn-lt"/>
                <a:cs typeface="+mn-cs"/>
              </a:defRPr>
            </a:lvl1pPr>
          </a:lstStyle>
          <a:p>
            <a:pPr>
              <a:defRPr/>
            </a:pPr>
            <a:endParaRPr lang="es-ES"/>
          </a:p>
        </p:txBody>
      </p:sp>
      <p:sp>
        <p:nvSpPr>
          <p:cNvPr id="3" name="Marcador de fecha 2"/>
          <p:cNvSpPr>
            <a:spLocks noGrp="1"/>
          </p:cNvSpPr>
          <p:nvPr>
            <p:ph type="dt" sz="quarter" idx="1"/>
          </p:nvPr>
        </p:nvSpPr>
        <p:spPr>
          <a:xfrm>
            <a:off x="3956550" y="0"/>
            <a:ext cx="3026833" cy="463550"/>
          </a:xfrm>
          <a:prstGeom prst="rect">
            <a:avLst/>
          </a:prstGeom>
        </p:spPr>
        <p:txBody>
          <a:bodyPr vert="horz" lIns="92885" tIns="46442" rIns="92885" bIns="46442" rtlCol="0"/>
          <a:lstStyle>
            <a:lvl1pPr algn="r" eaLnBrk="1" fontAlgn="auto" hangingPunct="1">
              <a:spcBef>
                <a:spcPts val="0"/>
              </a:spcBef>
              <a:spcAft>
                <a:spcPts val="0"/>
              </a:spcAft>
              <a:defRPr sz="1200">
                <a:latin typeface="+mn-lt"/>
                <a:cs typeface="+mn-cs"/>
              </a:defRPr>
            </a:lvl1pPr>
          </a:lstStyle>
          <a:p>
            <a:pPr>
              <a:defRPr/>
            </a:pPr>
            <a:fld id="{2BCCB3BC-C5DE-4B19-BC4C-F8A4947FDF7A}" type="datetimeFigureOut">
              <a:rPr lang="es-ES"/>
              <a:pPr>
                <a:defRPr/>
              </a:pPr>
              <a:t>30/08/2018</a:t>
            </a:fld>
            <a:endParaRPr lang="es-ES"/>
          </a:p>
        </p:txBody>
      </p:sp>
      <p:sp>
        <p:nvSpPr>
          <p:cNvPr id="4" name="Marcador de pie de página 3"/>
          <p:cNvSpPr>
            <a:spLocks noGrp="1"/>
          </p:cNvSpPr>
          <p:nvPr>
            <p:ph type="ftr" sz="quarter" idx="2"/>
          </p:nvPr>
        </p:nvSpPr>
        <p:spPr>
          <a:xfrm>
            <a:off x="0" y="8805841"/>
            <a:ext cx="3026833" cy="463550"/>
          </a:xfrm>
          <a:prstGeom prst="rect">
            <a:avLst/>
          </a:prstGeom>
        </p:spPr>
        <p:txBody>
          <a:bodyPr vert="horz" lIns="92885" tIns="46442" rIns="92885" bIns="46442" rtlCol="0" anchor="b"/>
          <a:lstStyle>
            <a:lvl1pPr algn="l" eaLnBrk="1" fontAlgn="auto" hangingPunct="1">
              <a:spcBef>
                <a:spcPts val="0"/>
              </a:spcBef>
              <a:spcAft>
                <a:spcPts val="0"/>
              </a:spcAft>
              <a:defRPr sz="1200">
                <a:latin typeface="+mn-lt"/>
                <a:cs typeface="+mn-cs"/>
              </a:defRPr>
            </a:lvl1pPr>
          </a:lstStyle>
          <a:p>
            <a:pPr>
              <a:defRPr/>
            </a:pPr>
            <a:endParaRPr lang="es-ES"/>
          </a:p>
        </p:txBody>
      </p:sp>
      <p:sp>
        <p:nvSpPr>
          <p:cNvPr id="5" name="Marcador de número de diapositiva 4"/>
          <p:cNvSpPr>
            <a:spLocks noGrp="1"/>
          </p:cNvSpPr>
          <p:nvPr>
            <p:ph type="sldNum" sz="quarter" idx="3"/>
          </p:nvPr>
        </p:nvSpPr>
        <p:spPr>
          <a:xfrm>
            <a:off x="3956550" y="8805841"/>
            <a:ext cx="3026833" cy="463550"/>
          </a:xfrm>
          <a:prstGeom prst="rect">
            <a:avLst/>
          </a:prstGeom>
        </p:spPr>
        <p:txBody>
          <a:bodyPr vert="horz" wrap="square" lIns="92885" tIns="46442" rIns="92885" bIns="46442"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1115DD8-85B4-4C5C-826F-DC3B397DF87C}" type="slidenum">
              <a:rPr lang="es-ES" altLang="en-US"/>
              <a:pPr>
                <a:defRPr/>
              </a:pPr>
              <a:t>‹Nº›</a:t>
            </a:fld>
            <a:endParaRPr lang="es-ES" altLang="en-US"/>
          </a:p>
        </p:txBody>
      </p:sp>
    </p:spTree>
    <p:extLst>
      <p:ext uri="{BB962C8B-B14F-4D97-AF65-F5344CB8AC3E}">
        <p14:creationId xmlns:p14="http://schemas.microsoft.com/office/powerpoint/2010/main" val="107003379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26833" cy="465160"/>
          </a:xfrm>
          <a:prstGeom prst="rect">
            <a:avLst/>
          </a:prstGeom>
        </p:spPr>
        <p:txBody>
          <a:bodyPr vert="horz" lIns="92885" tIns="46442" rIns="92885" bIns="46442" rtlCol="0"/>
          <a:lstStyle>
            <a:lvl1pPr algn="l" eaLnBrk="1" hangingPunct="1">
              <a:defRPr sz="1200"/>
            </a:lvl1pPr>
          </a:lstStyle>
          <a:p>
            <a:pPr>
              <a:defRPr/>
            </a:pPr>
            <a:endParaRPr lang="en-US"/>
          </a:p>
        </p:txBody>
      </p:sp>
      <p:sp>
        <p:nvSpPr>
          <p:cNvPr id="3" name="Marcador de fecha 2"/>
          <p:cNvSpPr>
            <a:spLocks noGrp="1"/>
          </p:cNvSpPr>
          <p:nvPr>
            <p:ph type="dt" idx="1"/>
          </p:nvPr>
        </p:nvSpPr>
        <p:spPr>
          <a:xfrm>
            <a:off x="3956550" y="0"/>
            <a:ext cx="3026833" cy="465160"/>
          </a:xfrm>
          <a:prstGeom prst="rect">
            <a:avLst/>
          </a:prstGeom>
        </p:spPr>
        <p:txBody>
          <a:bodyPr vert="horz" lIns="92885" tIns="46442" rIns="92885" bIns="46442" rtlCol="0"/>
          <a:lstStyle>
            <a:lvl1pPr algn="r" eaLnBrk="1" hangingPunct="1">
              <a:defRPr sz="1200"/>
            </a:lvl1pPr>
          </a:lstStyle>
          <a:p>
            <a:pPr>
              <a:defRPr/>
            </a:pPr>
            <a:fld id="{875D6E56-2F6A-46DE-BA91-E8FF65E5CE99}" type="datetimeFigureOut">
              <a:rPr lang="en-US"/>
              <a:pPr>
                <a:defRPr/>
              </a:pPr>
              <a:t>8/30/2018</a:t>
            </a:fld>
            <a:endParaRPr lang="en-US"/>
          </a:p>
        </p:txBody>
      </p:sp>
      <p:sp>
        <p:nvSpPr>
          <p:cNvPr id="4" name="Marcador de imagen de diapositiva 3"/>
          <p:cNvSpPr>
            <a:spLocks noGrp="1" noRot="1" noChangeAspect="1"/>
          </p:cNvSpPr>
          <p:nvPr>
            <p:ph type="sldImg" idx="2"/>
          </p:nvPr>
        </p:nvSpPr>
        <p:spPr>
          <a:xfrm>
            <a:off x="711200" y="1158875"/>
            <a:ext cx="5562600" cy="3128963"/>
          </a:xfrm>
          <a:prstGeom prst="rect">
            <a:avLst/>
          </a:prstGeom>
          <a:noFill/>
          <a:ln w="12700">
            <a:solidFill>
              <a:prstClr val="black"/>
            </a:solidFill>
          </a:ln>
        </p:spPr>
        <p:txBody>
          <a:bodyPr vert="horz" lIns="92885" tIns="46442" rIns="92885" bIns="46442" rtlCol="0" anchor="ctr"/>
          <a:lstStyle/>
          <a:p>
            <a:pPr lvl="0"/>
            <a:endParaRPr lang="en-US" noProof="0" smtClean="0"/>
          </a:p>
        </p:txBody>
      </p:sp>
      <p:sp>
        <p:nvSpPr>
          <p:cNvPr id="5" name="Marcador de notas 4"/>
          <p:cNvSpPr>
            <a:spLocks noGrp="1"/>
          </p:cNvSpPr>
          <p:nvPr>
            <p:ph type="body" sz="quarter" idx="3"/>
          </p:nvPr>
        </p:nvSpPr>
        <p:spPr>
          <a:xfrm>
            <a:off x="698500" y="4461669"/>
            <a:ext cx="5588000" cy="3650456"/>
          </a:xfrm>
          <a:prstGeom prst="rect">
            <a:avLst/>
          </a:prstGeom>
        </p:spPr>
        <p:txBody>
          <a:bodyPr vert="horz" lIns="92885" tIns="46442" rIns="92885" bIns="46442" rtlCol="0"/>
          <a:lstStyle/>
          <a:p>
            <a:pPr lvl="0"/>
            <a:r>
              <a:rPr lang="es-ES" noProof="0" smtClean="0"/>
              <a:t>Editar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smtClean="0"/>
          </a:p>
        </p:txBody>
      </p:sp>
      <p:sp>
        <p:nvSpPr>
          <p:cNvPr id="6" name="Marcador de pie de página 5"/>
          <p:cNvSpPr>
            <a:spLocks noGrp="1"/>
          </p:cNvSpPr>
          <p:nvPr>
            <p:ph type="ftr" sz="quarter" idx="4"/>
          </p:nvPr>
        </p:nvSpPr>
        <p:spPr>
          <a:xfrm>
            <a:off x="0" y="8805841"/>
            <a:ext cx="3026833" cy="465159"/>
          </a:xfrm>
          <a:prstGeom prst="rect">
            <a:avLst/>
          </a:prstGeom>
        </p:spPr>
        <p:txBody>
          <a:bodyPr vert="horz" lIns="92885" tIns="46442" rIns="92885" bIns="46442" rtlCol="0" anchor="b"/>
          <a:lstStyle>
            <a:lvl1pPr algn="l" eaLnBrk="1" hangingPunct="1">
              <a:defRPr sz="1200"/>
            </a:lvl1pPr>
          </a:lstStyle>
          <a:p>
            <a:pPr>
              <a:defRPr/>
            </a:pPr>
            <a:endParaRPr lang="en-US"/>
          </a:p>
        </p:txBody>
      </p:sp>
      <p:sp>
        <p:nvSpPr>
          <p:cNvPr id="7" name="Marcador de número de diapositiva 6"/>
          <p:cNvSpPr>
            <a:spLocks noGrp="1"/>
          </p:cNvSpPr>
          <p:nvPr>
            <p:ph type="sldNum" sz="quarter" idx="5"/>
          </p:nvPr>
        </p:nvSpPr>
        <p:spPr>
          <a:xfrm>
            <a:off x="3956550" y="8805841"/>
            <a:ext cx="3026833" cy="465159"/>
          </a:xfrm>
          <a:prstGeom prst="rect">
            <a:avLst/>
          </a:prstGeom>
        </p:spPr>
        <p:txBody>
          <a:bodyPr vert="horz" lIns="92885" tIns="46442" rIns="92885" bIns="46442" rtlCol="0" anchor="b"/>
          <a:lstStyle>
            <a:lvl1pPr algn="r" eaLnBrk="1" hangingPunct="1">
              <a:defRPr sz="1200"/>
            </a:lvl1pPr>
          </a:lstStyle>
          <a:p>
            <a:pPr>
              <a:defRPr/>
            </a:pPr>
            <a:fld id="{4C7F900A-380D-4ECE-9155-317F436922DA}" type="slidenum">
              <a:rPr lang="en-US"/>
              <a:pPr>
                <a:defRPr/>
              </a:pPr>
              <a:t>‹Nº›</a:t>
            </a:fld>
            <a:endParaRPr lang="en-US"/>
          </a:p>
        </p:txBody>
      </p:sp>
    </p:spTree>
    <p:extLst>
      <p:ext uri="{BB962C8B-B14F-4D97-AF65-F5344CB8AC3E}">
        <p14:creationId xmlns:p14="http://schemas.microsoft.com/office/powerpoint/2010/main" val="271762072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12788" y="1158875"/>
            <a:ext cx="5559425" cy="3127375"/>
          </a:xfrm>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10"/>
          </p:nvPr>
        </p:nvSpPr>
        <p:spPr/>
        <p:txBody>
          <a:bodyPr/>
          <a:lstStyle/>
          <a:p>
            <a:fld id="{63D1058F-DFAF-40BD-B202-ECD3978284C2}" type="slidenum">
              <a:rPr lang="es-EC" smtClean="0">
                <a:solidFill>
                  <a:prstClr val="black"/>
                </a:solidFill>
              </a:rPr>
              <a:pPr/>
              <a:t>1</a:t>
            </a:fld>
            <a:endParaRPr lang="es-EC">
              <a:solidFill>
                <a:prstClr val="black"/>
              </a:solidFill>
            </a:endParaRPr>
          </a:p>
        </p:txBody>
      </p:sp>
      <p:sp>
        <p:nvSpPr>
          <p:cNvPr id="5" name="Marcador de pie de página 4"/>
          <p:cNvSpPr>
            <a:spLocks noGrp="1"/>
          </p:cNvSpPr>
          <p:nvPr>
            <p:ph type="ftr" sz="quarter" idx="11"/>
          </p:nvPr>
        </p:nvSpPr>
        <p:spPr/>
        <p:txBody>
          <a:bodyPr/>
          <a:lstStyle/>
          <a:p>
            <a:r>
              <a:rPr lang="es-EC" smtClean="0">
                <a:solidFill>
                  <a:prstClr val="black"/>
                </a:solidFill>
              </a:rPr>
              <a:t>Pag.</a:t>
            </a:r>
            <a:endParaRPr lang="es-EC">
              <a:solidFill>
                <a:prstClr val="black"/>
              </a:solidFill>
            </a:endParaRPr>
          </a:p>
        </p:txBody>
      </p:sp>
    </p:spTree>
    <p:extLst>
      <p:ext uri="{BB962C8B-B14F-4D97-AF65-F5344CB8AC3E}">
        <p14:creationId xmlns:p14="http://schemas.microsoft.com/office/powerpoint/2010/main" val="924330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10</a:t>
            </a:fld>
            <a:endParaRPr lang="en-US">
              <a:solidFill>
                <a:prstClr val="black"/>
              </a:solidFill>
            </a:endParaRPr>
          </a:p>
        </p:txBody>
      </p:sp>
    </p:spTree>
    <p:extLst>
      <p:ext uri="{BB962C8B-B14F-4D97-AF65-F5344CB8AC3E}">
        <p14:creationId xmlns:p14="http://schemas.microsoft.com/office/powerpoint/2010/main" val="1120729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11</a:t>
            </a:fld>
            <a:endParaRPr lang="en-US">
              <a:solidFill>
                <a:prstClr val="black"/>
              </a:solidFill>
            </a:endParaRPr>
          </a:p>
        </p:txBody>
      </p:sp>
    </p:spTree>
    <p:extLst>
      <p:ext uri="{BB962C8B-B14F-4D97-AF65-F5344CB8AC3E}">
        <p14:creationId xmlns:p14="http://schemas.microsoft.com/office/powerpoint/2010/main" val="542455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12</a:t>
            </a:fld>
            <a:endParaRPr lang="en-US">
              <a:solidFill>
                <a:prstClr val="black"/>
              </a:solidFill>
            </a:endParaRPr>
          </a:p>
        </p:txBody>
      </p:sp>
    </p:spTree>
    <p:extLst>
      <p:ext uri="{BB962C8B-B14F-4D97-AF65-F5344CB8AC3E}">
        <p14:creationId xmlns:p14="http://schemas.microsoft.com/office/powerpoint/2010/main" val="2919759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Principales</a:t>
            </a:r>
            <a:r>
              <a:rPr lang="es-MX" sz="1400" b="0" baseline="0" dirty="0" smtClean="0">
                <a:solidFill>
                  <a:prstClr val="black"/>
                </a:solidFill>
              </a:rPr>
              <a:t> productos no petroleros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pPr>
                <a:defRPr/>
              </a:pPr>
              <a:t>13</a:t>
            </a:fld>
            <a:endParaRPr lang="en-US"/>
          </a:p>
        </p:txBody>
      </p:sp>
    </p:spTree>
    <p:extLst>
      <p:ext uri="{BB962C8B-B14F-4D97-AF65-F5344CB8AC3E}">
        <p14:creationId xmlns:p14="http://schemas.microsoft.com/office/powerpoint/2010/main" val="3063447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Principales</a:t>
            </a:r>
            <a:r>
              <a:rPr lang="es-MX" sz="1400" b="0" baseline="0" dirty="0" smtClean="0">
                <a:solidFill>
                  <a:prstClr val="black"/>
                </a:solidFill>
              </a:rPr>
              <a:t> productos no petroleros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14</a:t>
            </a:fld>
            <a:endParaRPr lang="en-US">
              <a:solidFill>
                <a:prstClr val="black"/>
              </a:solidFill>
            </a:endParaRPr>
          </a:p>
        </p:txBody>
      </p:sp>
    </p:spTree>
    <p:extLst>
      <p:ext uri="{BB962C8B-B14F-4D97-AF65-F5344CB8AC3E}">
        <p14:creationId xmlns:p14="http://schemas.microsoft.com/office/powerpoint/2010/main" val="699678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15</a:t>
            </a:fld>
            <a:endParaRPr lang="en-US">
              <a:solidFill>
                <a:prstClr val="black"/>
              </a:solidFill>
            </a:endParaRPr>
          </a:p>
        </p:txBody>
      </p:sp>
    </p:spTree>
    <p:extLst>
      <p:ext uri="{BB962C8B-B14F-4D97-AF65-F5344CB8AC3E}">
        <p14:creationId xmlns:p14="http://schemas.microsoft.com/office/powerpoint/2010/main" val="2946280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16</a:t>
            </a:fld>
            <a:endParaRPr lang="en-US">
              <a:solidFill>
                <a:prstClr val="black"/>
              </a:solidFill>
            </a:endParaRPr>
          </a:p>
        </p:txBody>
      </p:sp>
    </p:spTree>
    <p:extLst>
      <p:ext uri="{BB962C8B-B14F-4D97-AF65-F5344CB8AC3E}">
        <p14:creationId xmlns:p14="http://schemas.microsoft.com/office/powerpoint/2010/main" val="2511262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17</a:t>
            </a:fld>
            <a:endParaRPr lang="en-US">
              <a:solidFill>
                <a:prstClr val="black"/>
              </a:solidFill>
            </a:endParaRPr>
          </a:p>
        </p:txBody>
      </p:sp>
    </p:spTree>
    <p:extLst>
      <p:ext uri="{BB962C8B-B14F-4D97-AF65-F5344CB8AC3E}">
        <p14:creationId xmlns:p14="http://schemas.microsoft.com/office/powerpoint/2010/main" val="2511262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18</a:t>
            </a:fld>
            <a:endParaRPr lang="en-US">
              <a:solidFill>
                <a:prstClr val="black"/>
              </a:solidFill>
            </a:endParaRPr>
          </a:p>
        </p:txBody>
      </p:sp>
    </p:spTree>
    <p:extLst>
      <p:ext uri="{BB962C8B-B14F-4D97-AF65-F5344CB8AC3E}">
        <p14:creationId xmlns:p14="http://schemas.microsoft.com/office/powerpoint/2010/main" val="3850357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19</a:t>
            </a:fld>
            <a:endParaRPr lang="en-US">
              <a:solidFill>
                <a:prstClr val="black"/>
              </a:solidFill>
            </a:endParaRPr>
          </a:p>
        </p:txBody>
      </p:sp>
    </p:spTree>
    <p:extLst>
      <p:ext uri="{BB962C8B-B14F-4D97-AF65-F5344CB8AC3E}">
        <p14:creationId xmlns:p14="http://schemas.microsoft.com/office/powerpoint/2010/main" val="317919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2</a:t>
            </a:fld>
            <a:endParaRPr lang="en-US">
              <a:solidFill>
                <a:prstClr val="black"/>
              </a:solidFill>
            </a:endParaRPr>
          </a:p>
        </p:txBody>
      </p:sp>
    </p:spTree>
    <p:extLst>
      <p:ext uri="{BB962C8B-B14F-4D97-AF65-F5344CB8AC3E}">
        <p14:creationId xmlns:p14="http://schemas.microsoft.com/office/powerpoint/2010/main" val="685675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pPr>
                <a:defRPr/>
              </a:pPr>
              <a:t>20</a:t>
            </a:fld>
            <a:endParaRPr lang="en-US"/>
          </a:p>
        </p:txBody>
      </p:sp>
    </p:spTree>
    <p:extLst>
      <p:ext uri="{BB962C8B-B14F-4D97-AF65-F5344CB8AC3E}">
        <p14:creationId xmlns:p14="http://schemas.microsoft.com/office/powerpoint/2010/main" val="3519924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21</a:t>
            </a:fld>
            <a:endParaRPr lang="en-US">
              <a:solidFill>
                <a:prstClr val="black"/>
              </a:solidFill>
            </a:endParaRPr>
          </a:p>
        </p:txBody>
      </p:sp>
    </p:spTree>
    <p:extLst>
      <p:ext uri="{BB962C8B-B14F-4D97-AF65-F5344CB8AC3E}">
        <p14:creationId xmlns:p14="http://schemas.microsoft.com/office/powerpoint/2010/main" val="2616580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22</a:t>
            </a:fld>
            <a:endParaRPr lang="en-US">
              <a:solidFill>
                <a:prstClr val="black"/>
              </a:solidFill>
            </a:endParaRPr>
          </a:p>
        </p:txBody>
      </p:sp>
    </p:spTree>
    <p:extLst>
      <p:ext uri="{BB962C8B-B14F-4D97-AF65-F5344CB8AC3E}">
        <p14:creationId xmlns:p14="http://schemas.microsoft.com/office/powerpoint/2010/main" val="2278096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23</a:t>
            </a:fld>
            <a:endParaRPr lang="en-US">
              <a:solidFill>
                <a:prstClr val="black"/>
              </a:solidFill>
            </a:endParaRPr>
          </a:p>
        </p:txBody>
      </p:sp>
    </p:spTree>
    <p:extLst>
      <p:ext uri="{BB962C8B-B14F-4D97-AF65-F5344CB8AC3E}">
        <p14:creationId xmlns:p14="http://schemas.microsoft.com/office/powerpoint/2010/main" val="2375582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pPr>
                <a:defRPr/>
              </a:pPr>
              <a:t>24</a:t>
            </a:fld>
            <a:endParaRPr lang="en-US"/>
          </a:p>
        </p:txBody>
      </p:sp>
    </p:spTree>
    <p:extLst>
      <p:ext uri="{BB962C8B-B14F-4D97-AF65-F5344CB8AC3E}">
        <p14:creationId xmlns:p14="http://schemas.microsoft.com/office/powerpoint/2010/main" val="1214582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25</a:t>
            </a:fld>
            <a:endParaRPr lang="en-US">
              <a:solidFill>
                <a:prstClr val="black"/>
              </a:solidFill>
            </a:endParaRPr>
          </a:p>
        </p:txBody>
      </p:sp>
    </p:spTree>
    <p:extLst>
      <p:ext uri="{BB962C8B-B14F-4D97-AF65-F5344CB8AC3E}">
        <p14:creationId xmlns:p14="http://schemas.microsoft.com/office/powerpoint/2010/main" val="4243805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26</a:t>
            </a:fld>
            <a:endParaRPr lang="en-US">
              <a:solidFill>
                <a:prstClr val="black"/>
              </a:solidFill>
            </a:endParaRPr>
          </a:p>
        </p:txBody>
      </p:sp>
    </p:spTree>
    <p:extLst>
      <p:ext uri="{BB962C8B-B14F-4D97-AF65-F5344CB8AC3E}">
        <p14:creationId xmlns:p14="http://schemas.microsoft.com/office/powerpoint/2010/main" val="408034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pie de página 3"/>
          <p:cNvSpPr>
            <a:spLocks noGrp="1"/>
          </p:cNvSpPr>
          <p:nvPr>
            <p:ph type="ftr" sz="quarter" idx="10"/>
          </p:nvPr>
        </p:nvSpPr>
        <p:spPr/>
        <p:txBody>
          <a:bodyPr/>
          <a:lstStyle/>
          <a:p>
            <a:pPr>
              <a:defRPr/>
            </a:pPr>
            <a:endParaRPr lang="en-US"/>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pPr>
                <a:defRPr/>
              </a:pPr>
              <a:t>28</a:t>
            </a:fld>
            <a:endParaRPr lang="en-US"/>
          </a:p>
        </p:txBody>
      </p:sp>
    </p:spTree>
    <p:extLst>
      <p:ext uri="{BB962C8B-B14F-4D97-AF65-F5344CB8AC3E}">
        <p14:creationId xmlns:p14="http://schemas.microsoft.com/office/powerpoint/2010/main" val="3283927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pie de página 3"/>
          <p:cNvSpPr>
            <a:spLocks noGrp="1"/>
          </p:cNvSpPr>
          <p:nvPr>
            <p:ph type="ftr" sz="quarter" idx="10"/>
          </p:nvPr>
        </p:nvSpPr>
        <p:spPr/>
        <p:txBody>
          <a:bodyPr/>
          <a:lstStyle/>
          <a:p>
            <a:pPr>
              <a:defRPr/>
            </a:pPr>
            <a:endParaRPr lang="en-US"/>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pPr>
                <a:defRPr/>
              </a:pPr>
              <a:t>29</a:t>
            </a:fld>
            <a:endParaRPr lang="en-US"/>
          </a:p>
        </p:txBody>
      </p:sp>
    </p:spTree>
    <p:extLst>
      <p:ext uri="{BB962C8B-B14F-4D97-AF65-F5344CB8AC3E}">
        <p14:creationId xmlns:p14="http://schemas.microsoft.com/office/powerpoint/2010/main" val="2656775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30</a:t>
            </a:fld>
            <a:endParaRPr lang="en-US">
              <a:solidFill>
                <a:prstClr val="black"/>
              </a:solidFill>
            </a:endParaRPr>
          </a:p>
        </p:txBody>
      </p:sp>
    </p:spTree>
    <p:extLst>
      <p:ext uri="{BB962C8B-B14F-4D97-AF65-F5344CB8AC3E}">
        <p14:creationId xmlns:p14="http://schemas.microsoft.com/office/powerpoint/2010/main" val="4291874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1499535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4</a:t>
            </a:fld>
            <a:endParaRPr lang="en-US">
              <a:solidFill>
                <a:prstClr val="black"/>
              </a:solidFill>
            </a:endParaRPr>
          </a:p>
        </p:txBody>
      </p:sp>
    </p:spTree>
    <p:extLst>
      <p:ext uri="{BB962C8B-B14F-4D97-AF65-F5344CB8AC3E}">
        <p14:creationId xmlns:p14="http://schemas.microsoft.com/office/powerpoint/2010/main" val="2662192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1859193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6</a:t>
            </a:fld>
            <a:endParaRPr lang="en-US">
              <a:solidFill>
                <a:prstClr val="black"/>
              </a:solidFill>
            </a:endParaRPr>
          </a:p>
        </p:txBody>
      </p:sp>
    </p:spTree>
    <p:extLst>
      <p:ext uri="{BB962C8B-B14F-4D97-AF65-F5344CB8AC3E}">
        <p14:creationId xmlns:p14="http://schemas.microsoft.com/office/powerpoint/2010/main" val="271259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7</a:t>
            </a:fld>
            <a:endParaRPr lang="en-US">
              <a:solidFill>
                <a:prstClr val="black"/>
              </a:solidFill>
            </a:endParaRPr>
          </a:p>
        </p:txBody>
      </p:sp>
    </p:spTree>
    <p:extLst>
      <p:ext uri="{BB962C8B-B14F-4D97-AF65-F5344CB8AC3E}">
        <p14:creationId xmlns:p14="http://schemas.microsoft.com/office/powerpoint/2010/main" val="1586312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8</a:t>
            </a:fld>
            <a:endParaRPr lang="en-US">
              <a:solidFill>
                <a:prstClr val="black"/>
              </a:solidFill>
            </a:endParaRPr>
          </a:p>
        </p:txBody>
      </p:sp>
    </p:spTree>
    <p:extLst>
      <p:ext uri="{BB962C8B-B14F-4D97-AF65-F5344CB8AC3E}">
        <p14:creationId xmlns:p14="http://schemas.microsoft.com/office/powerpoint/2010/main" val="3742378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9</a:t>
            </a:fld>
            <a:endParaRPr lang="en-US">
              <a:solidFill>
                <a:prstClr val="black"/>
              </a:solidFill>
            </a:endParaRPr>
          </a:p>
        </p:txBody>
      </p:sp>
    </p:spTree>
    <p:extLst>
      <p:ext uri="{BB962C8B-B14F-4D97-AF65-F5344CB8AC3E}">
        <p14:creationId xmlns:p14="http://schemas.microsoft.com/office/powerpoint/2010/main" val="2148453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41364"/>
            <a:ext cx="71628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7" descr="LOGO PRINCIPAL HO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018" y="17976"/>
            <a:ext cx="2262716"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8"/>
          <p:cNvPicPr>
            <a:picLocks noChangeAspect="1"/>
          </p:cNvPicPr>
          <p:nvPr userDrawn="1"/>
        </p:nvPicPr>
        <p:blipFill>
          <a:blip r:embed="rId2">
            <a:extLst>
              <a:ext uri="{28A0092B-C50C-407E-A947-70E740481C1C}">
                <a14:useLocalDpi xmlns:a14="http://schemas.microsoft.com/office/drawing/2010/main" val="0"/>
              </a:ext>
            </a:extLst>
          </a:blip>
          <a:srcRect l="28078" t="22289" r="2"/>
          <a:stretch>
            <a:fillRect/>
          </a:stretch>
        </p:blipFill>
        <p:spPr bwMode="auto">
          <a:xfrm>
            <a:off x="6893985" y="777876"/>
            <a:ext cx="5149849" cy="1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p:cNvSpPr txBox="1"/>
          <p:nvPr userDrawn="1"/>
        </p:nvSpPr>
        <p:spPr>
          <a:xfrm>
            <a:off x="1" y="6606760"/>
            <a:ext cx="7864699" cy="261610"/>
          </a:xfrm>
          <a:prstGeom prst="rect">
            <a:avLst/>
          </a:prstGeom>
          <a:noFill/>
        </p:spPr>
        <p:txBody>
          <a:bodyPr wrap="square" rtlCol="0">
            <a:spAutoFit/>
          </a:bodyPr>
          <a:lstStyle/>
          <a:p>
            <a:r>
              <a:rPr lang="es-MX" sz="1100" b="1" dirty="0" smtClean="0"/>
              <a:t>Coordinación General de Estudios Prospectivos y Macroeconómicos para la Industria</a:t>
            </a:r>
            <a:endParaRPr lang="es-MX" sz="1100" b="1" dirty="0"/>
          </a:p>
        </p:txBody>
      </p:sp>
    </p:spTree>
    <p:extLst>
      <p:ext uri="{BB962C8B-B14F-4D97-AF65-F5344CB8AC3E}">
        <p14:creationId xmlns:p14="http://schemas.microsoft.com/office/powerpoint/2010/main" val="143693894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lvl1pPr>
              <a:defRPr/>
            </a:lvl1pPr>
          </a:lstStyle>
          <a:p>
            <a:pPr>
              <a:defRPr/>
            </a:pPr>
            <a:endParaRPr lang="en-US"/>
          </a:p>
        </p:txBody>
      </p:sp>
      <p:sp>
        <p:nvSpPr>
          <p:cNvPr id="5" name="Marcador de pie de página 4"/>
          <p:cNvSpPr>
            <a:spLocks noGrp="1"/>
          </p:cNvSpPr>
          <p:nvPr>
            <p:ph type="ftr" sz="quarter" idx="11"/>
          </p:nvPr>
        </p:nvSpPr>
        <p:spPr/>
        <p:txBody>
          <a:bodyPr/>
          <a:lstStyle>
            <a:lvl1pPr>
              <a:defRPr/>
            </a:lvl1pPr>
          </a:lstStyle>
          <a:p>
            <a:pPr>
              <a:defRPr/>
            </a:pPr>
            <a:endParaRPr lang="en-US"/>
          </a:p>
        </p:txBody>
      </p:sp>
      <p:sp>
        <p:nvSpPr>
          <p:cNvPr id="6" name="Marcador de número de diapositiva 5"/>
          <p:cNvSpPr>
            <a:spLocks noGrp="1"/>
          </p:cNvSpPr>
          <p:nvPr>
            <p:ph type="sldNum" sz="quarter" idx="12"/>
          </p:nvPr>
        </p:nvSpPr>
        <p:spPr/>
        <p:txBody>
          <a:bodyPr/>
          <a:lstStyle>
            <a:lvl1pPr>
              <a:defRPr/>
            </a:lvl1pPr>
          </a:lstStyle>
          <a:p>
            <a:pPr>
              <a:defRPr/>
            </a:pPr>
            <a:fld id="{3BF30432-381A-45E5-A272-6C9DD1ED9045}" type="slidenum">
              <a:rPr lang="en-US"/>
              <a:pPr>
                <a:defRPr/>
              </a:pPr>
              <a:t>‹Nº›</a:t>
            </a:fld>
            <a:endParaRPr lang="en-US"/>
          </a:p>
        </p:txBody>
      </p:sp>
    </p:spTree>
    <p:extLst>
      <p:ext uri="{BB962C8B-B14F-4D97-AF65-F5344CB8AC3E}">
        <p14:creationId xmlns:p14="http://schemas.microsoft.com/office/powerpoint/2010/main" val="362798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1" y="365125"/>
            <a:ext cx="76835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lvl1pPr>
              <a:defRPr/>
            </a:lvl1pPr>
          </a:lstStyle>
          <a:p>
            <a:pPr>
              <a:defRPr/>
            </a:pPr>
            <a:endParaRPr lang="en-US"/>
          </a:p>
        </p:txBody>
      </p:sp>
      <p:sp>
        <p:nvSpPr>
          <p:cNvPr id="5" name="Marcador de pie de página 4"/>
          <p:cNvSpPr>
            <a:spLocks noGrp="1"/>
          </p:cNvSpPr>
          <p:nvPr>
            <p:ph type="ftr" sz="quarter" idx="11"/>
          </p:nvPr>
        </p:nvSpPr>
        <p:spPr/>
        <p:txBody>
          <a:bodyPr/>
          <a:lstStyle>
            <a:lvl1pPr>
              <a:defRPr/>
            </a:lvl1pPr>
          </a:lstStyle>
          <a:p>
            <a:pPr>
              <a:defRPr/>
            </a:pPr>
            <a:endParaRPr lang="en-US"/>
          </a:p>
        </p:txBody>
      </p:sp>
      <p:sp>
        <p:nvSpPr>
          <p:cNvPr id="6" name="Marcador de número de diapositiva 5"/>
          <p:cNvSpPr>
            <a:spLocks noGrp="1"/>
          </p:cNvSpPr>
          <p:nvPr>
            <p:ph type="sldNum" sz="quarter" idx="12"/>
          </p:nvPr>
        </p:nvSpPr>
        <p:spPr/>
        <p:txBody>
          <a:bodyPr/>
          <a:lstStyle>
            <a:lvl1pPr>
              <a:defRPr/>
            </a:lvl1pPr>
          </a:lstStyle>
          <a:p>
            <a:pPr>
              <a:defRPr/>
            </a:pPr>
            <a:fld id="{D8A45BD2-A8F1-4A90-B01C-A8DAFB98F3E8}" type="slidenum">
              <a:rPr lang="en-US"/>
              <a:pPr>
                <a:defRPr/>
              </a:pPr>
              <a:t>‹Nº›</a:t>
            </a:fld>
            <a:endParaRPr lang="en-US"/>
          </a:p>
        </p:txBody>
      </p:sp>
    </p:spTree>
    <p:extLst>
      <p:ext uri="{BB962C8B-B14F-4D97-AF65-F5344CB8AC3E}">
        <p14:creationId xmlns:p14="http://schemas.microsoft.com/office/powerpoint/2010/main" val="2611518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FD6DF86-AC41-4904-BDD1-8B7194B8B172}"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829720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48DF232-466A-4187-820F-A9F418B7CBDA}"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930238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E037595-6BBF-49C7-BA94-0CF49923D63D}"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776835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EF61E9D-CA17-4361-ABE9-0BED25B2C0BC}"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91157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393061A-C439-473F-B625-4A4C73CACC52}" type="datetime1">
              <a:rPr lang="es-EC" smtClean="0">
                <a:solidFill>
                  <a:prstClr val="black">
                    <a:tint val="75000"/>
                  </a:prstClr>
                </a:solidFill>
              </a:rPr>
              <a:pPr/>
              <a:t>30/08/2018</a:t>
            </a:fld>
            <a:endParaRPr lang="es-EC">
              <a:solidFill>
                <a:prstClr val="black">
                  <a:tint val="75000"/>
                </a:prstClr>
              </a:solidFill>
            </a:endParaRPr>
          </a:p>
        </p:txBody>
      </p:sp>
      <p:sp>
        <p:nvSpPr>
          <p:cNvPr id="8" name="Footer Placeholder 7"/>
          <p:cNvSpPr>
            <a:spLocks noGrp="1"/>
          </p:cNvSpPr>
          <p:nvPr>
            <p:ph type="ftr" sz="quarter" idx="11"/>
          </p:nvPr>
        </p:nvSpPr>
        <p:spPr/>
        <p:txBody>
          <a:bodyPr/>
          <a:lstStyle/>
          <a:p>
            <a:endParaRPr lang="es-EC">
              <a:solidFill>
                <a:prstClr val="black">
                  <a:tint val="75000"/>
                </a:prstClr>
              </a:solidFill>
            </a:endParaRPr>
          </a:p>
        </p:txBody>
      </p:sp>
      <p:sp>
        <p:nvSpPr>
          <p:cNvPr id="9" name="Slide Number Placeholder 8"/>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970646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B0258FB-749A-4498-B45D-7F35F447BBCD}" type="datetime1">
              <a:rPr lang="es-EC" smtClean="0">
                <a:solidFill>
                  <a:prstClr val="black">
                    <a:tint val="75000"/>
                  </a:prstClr>
                </a:solidFill>
              </a:rPr>
              <a:pPr/>
              <a:t>30/08/2018</a:t>
            </a:fld>
            <a:endParaRPr lang="es-EC">
              <a:solidFill>
                <a:prstClr val="black">
                  <a:tint val="75000"/>
                </a:prstClr>
              </a:solidFill>
            </a:endParaRPr>
          </a:p>
        </p:txBody>
      </p:sp>
      <p:sp>
        <p:nvSpPr>
          <p:cNvPr id="4" name="Footer Placeholder 3"/>
          <p:cNvSpPr>
            <a:spLocks noGrp="1"/>
          </p:cNvSpPr>
          <p:nvPr>
            <p:ph type="ftr" sz="quarter" idx="11"/>
          </p:nvPr>
        </p:nvSpPr>
        <p:spPr/>
        <p:txBody>
          <a:bodyPr/>
          <a:lstStyle/>
          <a:p>
            <a:endParaRPr lang="es-EC">
              <a:solidFill>
                <a:prstClr val="black">
                  <a:tint val="75000"/>
                </a:prstClr>
              </a:solidFill>
            </a:endParaRPr>
          </a:p>
        </p:txBody>
      </p:sp>
      <p:sp>
        <p:nvSpPr>
          <p:cNvPr id="5" name="Slide Number Placeholder 4"/>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079490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91E96-568F-4698-9D20-30CDE1AEC595}" type="datetime1">
              <a:rPr lang="es-EC" smtClean="0">
                <a:solidFill>
                  <a:prstClr val="black">
                    <a:tint val="75000"/>
                  </a:prstClr>
                </a:solidFill>
              </a:rPr>
              <a:pPr/>
              <a:t>30/08/2018</a:t>
            </a:fld>
            <a:endParaRPr lang="es-EC">
              <a:solidFill>
                <a:prstClr val="black">
                  <a:tint val="75000"/>
                </a:prstClr>
              </a:solidFill>
            </a:endParaRPr>
          </a:p>
        </p:txBody>
      </p:sp>
      <p:sp>
        <p:nvSpPr>
          <p:cNvPr id="3" name="Footer Placeholder 2"/>
          <p:cNvSpPr>
            <a:spLocks noGrp="1"/>
          </p:cNvSpPr>
          <p:nvPr>
            <p:ph type="ftr" sz="quarter" idx="11"/>
          </p:nvPr>
        </p:nvSpPr>
        <p:spPr/>
        <p:txBody>
          <a:bodyPr/>
          <a:lstStyle/>
          <a:p>
            <a:endParaRPr lang="es-EC">
              <a:solidFill>
                <a:prstClr val="black">
                  <a:tint val="75000"/>
                </a:prstClr>
              </a:solidFill>
            </a:endParaRPr>
          </a:p>
        </p:txBody>
      </p:sp>
      <p:sp>
        <p:nvSpPr>
          <p:cNvPr id="4" name="Slide Number Placeholder 3"/>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045621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FD0475-AF0C-408F-A116-ECC3EC10B41B}"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93623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lvl1pPr>
              <a:defRPr/>
            </a:lvl1pPr>
          </a:lstStyle>
          <a:p>
            <a:pPr>
              <a:defRPr/>
            </a:pPr>
            <a:endParaRPr lang="en-US"/>
          </a:p>
        </p:txBody>
      </p:sp>
      <p:sp>
        <p:nvSpPr>
          <p:cNvPr id="5" name="Marcador de pie de página 4"/>
          <p:cNvSpPr>
            <a:spLocks noGrp="1"/>
          </p:cNvSpPr>
          <p:nvPr>
            <p:ph type="ftr" sz="quarter" idx="11"/>
          </p:nvPr>
        </p:nvSpPr>
        <p:spPr/>
        <p:txBody>
          <a:bodyPr/>
          <a:lstStyle>
            <a:lvl1pPr>
              <a:defRPr/>
            </a:lvl1pPr>
          </a:lstStyle>
          <a:p>
            <a:pPr>
              <a:defRPr/>
            </a:pPr>
            <a:endParaRPr lang="en-US"/>
          </a:p>
        </p:txBody>
      </p:sp>
      <p:sp>
        <p:nvSpPr>
          <p:cNvPr id="6" name="Marcador de número de diapositiva 5"/>
          <p:cNvSpPr>
            <a:spLocks noGrp="1"/>
          </p:cNvSpPr>
          <p:nvPr>
            <p:ph type="sldNum" sz="quarter" idx="12"/>
          </p:nvPr>
        </p:nvSpPr>
        <p:spPr/>
        <p:txBody>
          <a:bodyPr/>
          <a:lstStyle>
            <a:lvl1pPr>
              <a:defRPr/>
            </a:lvl1pPr>
          </a:lstStyle>
          <a:p>
            <a:pPr>
              <a:defRPr/>
            </a:pPr>
            <a:fld id="{8B5A4225-6ECB-451E-9248-8263EC39726A}" type="slidenum">
              <a:rPr lang="en-US"/>
              <a:pPr>
                <a:defRPr/>
              </a:pPr>
              <a:t>‹Nº›</a:t>
            </a:fld>
            <a:endParaRPr lang="en-US"/>
          </a:p>
        </p:txBody>
      </p:sp>
    </p:spTree>
    <p:extLst>
      <p:ext uri="{BB962C8B-B14F-4D97-AF65-F5344CB8AC3E}">
        <p14:creationId xmlns:p14="http://schemas.microsoft.com/office/powerpoint/2010/main" val="30001764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4A01893-0793-4329-96DB-968BD9A458D2}"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982651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7068165-9D0B-434A-86BB-28BA612DD506}"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9358444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7EB829-0E7E-4CF4-B946-218C62D1DA11}"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839401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280CA51-370B-48DD-855B-BEC09FD48D46}"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0346616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3367A37-7103-4C53-AF76-51C394A37587}"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8238092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ECDB035-D10E-4108-8B6E-60BFDF090090}"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686885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BD345B-21D6-4B3E-8B6F-692E5F8E1732}"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6637125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39488CB-820A-4D76-A5CA-756969D86620}" type="datetime1">
              <a:rPr lang="es-EC" smtClean="0">
                <a:solidFill>
                  <a:prstClr val="black">
                    <a:tint val="75000"/>
                  </a:prstClr>
                </a:solidFill>
              </a:rPr>
              <a:pPr/>
              <a:t>30/08/2018</a:t>
            </a:fld>
            <a:endParaRPr lang="es-EC">
              <a:solidFill>
                <a:prstClr val="black">
                  <a:tint val="75000"/>
                </a:prstClr>
              </a:solidFill>
            </a:endParaRPr>
          </a:p>
        </p:txBody>
      </p:sp>
      <p:sp>
        <p:nvSpPr>
          <p:cNvPr id="8" name="Footer Placeholder 7"/>
          <p:cNvSpPr>
            <a:spLocks noGrp="1"/>
          </p:cNvSpPr>
          <p:nvPr>
            <p:ph type="ftr" sz="quarter" idx="11"/>
          </p:nvPr>
        </p:nvSpPr>
        <p:spPr/>
        <p:txBody>
          <a:bodyPr/>
          <a:lstStyle/>
          <a:p>
            <a:endParaRPr lang="es-EC">
              <a:solidFill>
                <a:prstClr val="black">
                  <a:tint val="75000"/>
                </a:prstClr>
              </a:solidFill>
            </a:endParaRPr>
          </a:p>
        </p:txBody>
      </p:sp>
      <p:sp>
        <p:nvSpPr>
          <p:cNvPr id="9" name="Slide Number Placeholder 8"/>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9389795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AF089A0-2F6D-48C7-ACC5-DA8E1FB4769C}" type="datetime1">
              <a:rPr lang="es-EC" smtClean="0">
                <a:solidFill>
                  <a:prstClr val="black">
                    <a:tint val="75000"/>
                  </a:prstClr>
                </a:solidFill>
              </a:rPr>
              <a:pPr/>
              <a:t>30/08/2018</a:t>
            </a:fld>
            <a:endParaRPr lang="es-EC">
              <a:solidFill>
                <a:prstClr val="black">
                  <a:tint val="75000"/>
                </a:prstClr>
              </a:solidFill>
            </a:endParaRPr>
          </a:p>
        </p:txBody>
      </p:sp>
      <p:sp>
        <p:nvSpPr>
          <p:cNvPr id="4" name="Footer Placeholder 3"/>
          <p:cNvSpPr>
            <a:spLocks noGrp="1"/>
          </p:cNvSpPr>
          <p:nvPr>
            <p:ph type="ftr" sz="quarter" idx="11"/>
          </p:nvPr>
        </p:nvSpPr>
        <p:spPr/>
        <p:txBody>
          <a:bodyPr/>
          <a:lstStyle/>
          <a:p>
            <a:endParaRPr lang="es-EC">
              <a:solidFill>
                <a:prstClr val="black">
                  <a:tint val="75000"/>
                </a:prstClr>
              </a:solidFill>
            </a:endParaRPr>
          </a:p>
        </p:txBody>
      </p:sp>
      <p:sp>
        <p:nvSpPr>
          <p:cNvPr id="5" name="Slide Number Placeholder 4"/>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3491603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7C55D6-B5B3-4E34-8979-70996C82ACB3}" type="datetime1">
              <a:rPr lang="es-EC" smtClean="0">
                <a:solidFill>
                  <a:prstClr val="black">
                    <a:tint val="75000"/>
                  </a:prstClr>
                </a:solidFill>
              </a:rPr>
              <a:pPr/>
              <a:t>30/08/2018</a:t>
            </a:fld>
            <a:endParaRPr lang="es-EC">
              <a:solidFill>
                <a:prstClr val="black">
                  <a:tint val="75000"/>
                </a:prstClr>
              </a:solidFill>
            </a:endParaRPr>
          </a:p>
        </p:txBody>
      </p:sp>
      <p:sp>
        <p:nvSpPr>
          <p:cNvPr id="3" name="Footer Placeholder 2"/>
          <p:cNvSpPr>
            <a:spLocks noGrp="1"/>
          </p:cNvSpPr>
          <p:nvPr>
            <p:ph type="ftr" sz="quarter" idx="11"/>
          </p:nvPr>
        </p:nvSpPr>
        <p:spPr/>
        <p:txBody>
          <a:bodyPr/>
          <a:lstStyle/>
          <a:p>
            <a:endParaRPr lang="es-EC">
              <a:solidFill>
                <a:prstClr val="black">
                  <a:tint val="75000"/>
                </a:prstClr>
              </a:solidFill>
            </a:endParaRPr>
          </a:p>
        </p:txBody>
      </p:sp>
      <p:sp>
        <p:nvSpPr>
          <p:cNvPr id="4" name="Slide Number Placeholder 3"/>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899576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39"/>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lvl1pPr>
              <a:defRPr/>
            </a:lvl1pPr>
          </a:lstStyle>
          <a:p>
            <a:pPr>
              <a:defRPr/>
            </a:pPr>
            <a:endParaRPr lang="en-US"/>
          </a:p>
        </p:txBody>
      </p:sp>
      <p:sp>
        <p:nvSpPr>
          <p:cNvPr id="5" name="Marcador de pie de página 4"/>
          <p:cNvSpPr>
            <a:spLocks noGrp="1"/>
          </p:cNvSpPr>
          <p:nvPr>
            <p:ph type="ftr" sz="quarter" idx="11"/>
          </p:nvPr>
        </p:nvSpPr>
        <p:spPr/>
        <p:txBody>
          <a:bodyPr/>
          <a:lstStyle>
            <a:lvl1pPr>
              <a:defRPr/>
            </a:lvl1pPr>
          </a:lstStyle>
          <a:p>
            <a:pPr>
              <a:defRPr/>
            </a:pPr>
            <a:endParaRPr lang="en-US"/>
          </a:p>
        </p:txBody>
      </p:sp>
      <p:sp>
        <p:nvSpPr>
          <p:cNvPr id="6" name="Marcador de número de diapositiva 5"/>
          <p:cNvSpPr>
            <a:spLocks noGrp="1"/>
          </p:cNvSpPr>
          <p:nvPr>
            <p:ph type="sldNum" sz="quarter" idx="12"/>
          </p:nvPr>
        </p:nvSpPr>
        <p:spPr/>
        <p:txBody>
          <a:bodyPr/>
          <a:lstStyle>
            <a:lvl1pPr>
              <a:defRPr/>
            </a:lvl1pPr>
          </a:lstStyle>
          <a:p>
            <a:pPr>
              <a:defRPr/>
            </a:pPr>
            <a:fld id="{1A4C09FD-0837-4CCE-B6AE-C86973B3C1FC}" type="slidenum">
              <a:rPr lang="en-US"/>
              <a:pPr>
                <a:defRPr/>
              </a:pPr>
              <a:t>‹Nº›</a:t>
            </a:fld>
            <a:endParaRPr lang="en-US"/>
          </a:p>
        </p:txBody>
      </p:sp>
    </p:spTree>
    <p:extLst>
      <p:ext uri="{BB962C8B-B14F-4D97-AF65-F5344CB8AC3E}">
        <p14:creationId xmlns:p14="http://schemas.microsoft.com/office/powerpoint/2010/main" val="1393956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8F1786F-04CA-42D1-B746-91B4C124C25D}"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269875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3CA5AEC-6E8A-4310-A3EA-D601048438F4}"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7003154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6C94BB6-0CC2-41E2-ACE8-5D8D3111841E}"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42024357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ED59011-A2E0-41F0-B035-D72A0F2B94FC}"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67958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5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97600" y="1825625"/>
            <a:ext cx="515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3"/>
          <p:cNvSpPr>
            <a:spLocks noGrp="1"/>
          </p:cNvSpPr>
          <p:nvPr>
            <p:ph type="dt" sz="half" idx="10"/>
          </p:nvPr>
        </p:nvSpPr>
        <p:spPr/>
        <p:txBody>
          <a:bodyPr/>
          <a:lstStyle>
            <a:lvl1pPr>
              <a:defRPr/>
            </a:lvl1pPr>
          </a:lstStyle>
          <a:p>
            <a:pPr>
              <a:defRPr/>
            </a:pPr>
            <a:endParaRPr lang="en-US"/>
          </a:p>
        </p:txBody>
      </p:sp>
      <p:sp>
        <p:nvSpPr>
          <p:cNvPr id="6" name="Marcador de pie de página 4"/>
          <p:cNvSpPr>
            <a:spLocks noGrp="1"/>
          </p:cNvSpPr>
          <p:nvPr>
            <p:ph type="ftr" sz="quarter" idx="11"/>
          </p:nvPr>
        </p:nvSpPr>
        <p:spPr/>
        <p:txBody>
          <a:bodyPr/>
          <a:lstStyle>
            <a:lvl1pPr>
              <a:defRPr/>
            </a:lvl1pPr>
          </a:lstStyle>
          <a:p>
            <a:pPr>
              <a:defRPr/>
            </a:pPr>
            <a:endParaRPr lang="en-US"/>
          </a:p>
        </p:txBody>
      </p:sp>
      <p:sp>
        <p:nvSpPr>
          <p:cNvPr id="7" name="Marcador de número de diapositiva 5"/>
          <p:cNvSpPr>
            <a:spLocks noGrp="1"/>
          </p:cNvSpPr>
          <p:nvPr>
            <p:ph type="sldNum" sz="quarter" idx="12"/>
          </p:nvPr>
        </p:nvSpPr>
        <p:spPr/>
        <p:txBody>
          <a:bodyPr/>
          <a:lstStyle>
            <a:lvl1pPr>
              <a:defRPr/>
            </a:lvl1pPr>
          </a:lstStyle>
          <a:p>
            <a:pPr>
              <a:defRPr/>
            </a:pPr>
            <a:fld id="{D392E9BE-7D6F-49C5-9EE6-13D32CAA52E8}" type="slidenum">
              <a:rPr lang="en-US"/>
              <a:pPr>
                <a:defRPr/>
              </a:pPr>
              <a:t>‹Nº›</a:t>
            </a:fld>
            <a:endParaRPr lang="en-US"/>
          </a:p>
        </p:txBody>
      </p:sp>
    </p:spTree>
    <p:extLst>
      <p:ext uri="{BB962C8B-B14F-4D97-AF65-F5344CB8AC3E}">
        <p14:creationId xmlns:p14="http://schemas.microsoft.com/office/powerpoint/2010/main" val="9389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40317" y="365126"/>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40318" y="2505075"/>
            <a:ext cx="5158316"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71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3"/>
          <p:cNvSpPr>
            <a:spLocks noGrp="1"/>
          </p:cNvSpPr>
          <p:nvPr>
            <p:ph type="dt" sz="half" idx="10"/>
          </p:nvPr>
        </p:nvSpPr>
        <p:spPr/>
        <p:txBody>
          <a:bodyPr/>
          <a:lstStyle>
            <a:lvl1pPr>
              <a:defRPr/>
            </a:lvl1pPr>
          </a:lstStyle>
          <a:p>
            <a:pPr>
              <a:defRPr/>
            </a:pPr>
            <a:endParaRPr lang="en-US"/>
          </a:p>
        </p:txBody>
      </p:sp>
      <p:sp>
        <p:nvSpPr>
          <p:cNvPr id="8" name="Marcador de pie de página 4"/>
          <p:cNvSpPr>
            <a:spLocks noGrp="1"/>
          </p:cNvSpPr>
          <p:nvPr>
            <p:ph type="ftr" sz="quarter" idx="11"/>
          </p:nvPr>
        </p:nvSpPr>
        <p:spPr/>
        <p:txBody>
          <a:bodyPr/>
          <a:lstStyle>
            <a:lvl1pPr>
              <a:defRPr/>
            </a:lvl1pPr>
          </a:lstStyle>
          <a:p>
            <a:pPr>
              <a:defRPr/>
            </a:pPr>
            <a:endParaRPr lang="en-US"/>
          </a:p>
        </p:txBody>
      </p:sp>
      <p:sp>
        <p:nvSpPr>
          <p:cNvPr id="9" name="Marcador de número de diapositiva 5"/>
          <p:cNvSpPr>
            <a:spLocks noGrp="1"/>
          </p:cNvSpPr>
          <p:nvPr>
            <p:ph type="sldNum" sz="quarter" idx="12"/>
          </p:nvPr>
        </p:nvSpPr>
        <p:spPr/>
        <p:txBody>
          <a:bodyPr/>
          <a:lstStyle>
            <a:lvl1pPr>
              <a:defRPr/>
            </a:lvl1pPr>
          </a:lstStyle>
          <a:p>
            <a:pPr>
              <a:defRPr/>
            </a:pPr>
            <a:fld id="{C4D1FCB1-D288-498F-9B46-44D2B80A7BE2}" type="slidenum">
              <a:rPr lang="en-US"/>
              <a:pPr>
                <a:defRPr/>
              </a:pPr>
              <a:t>‹Nº›</a:t>
            </a:fld>
            <a:endParaRPr lang="en-US"/>
          </a:p>
        </p:txBody>
      </p:sp>
    </p:spTree>
    <p:extLst>
      <p:ext uri="{BB962C8B-B14F-4D97-AF65-F5344CB8AC3E}">
        <p14:creationId xmlns:p14="http://schemas.microsoft.com/office/powerpoint/2010/main" val="4080987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3"/>
          <p:cNvSpPr>
            <a:spLocks noGrp="1"/>
          </p:cNvSpPr>
          <p:nvPr>
            <p:ph type="dt" sz="half" idx="10"/>
          </p:nvPr>
        </p:nvSpPr>
        <p:spPr/>
        <p:txBody>
          <a:bodyPr/>
          <a:lstStyle>
            <a:lvl1pPr>
              <a:defRPr/>
            </a:lvl1pPr>
          </a:lstStyle>
          <a:p>
            <a:pPr>
              <a:defRPr/>
            </a:pPr>
            <a:endParaRPr lang="en-US"/>
          </a:p>
        </p:txBody>
      </p:sp>
      <p:sp>
        <p:nvSpPr>
          <p:cNvPr id="4" name="Marcador de pie de página 4"/>
          <p:cNvSpPr>
            <a:spLocks noGrp="1"/>
          </p:cNvSpPr>
          <p:nvPr>
            <p:ph type="ftr" sz="quarter" idx="11"/>
          </p:nvPr>
        </p:nvSpPr>
        <p:spPr/>
        <p:txBody>
          <a:bodyPr/>
          <a:lstStyle>
            <a:lvl1pPr>
              <a:defRPr/>
            </a:lvl1pPr>
          </a:lstStyle>
          <a:p>
            <a:pPr>
              <a:defRPr/>
            </a:pPr>
            <a:endParaRPr lang="en-US"/>
          </a:p>
        </p:txBody>
      </p:sp>
      <p:sp>
        <p:nvSpPr>
          <p:cNvPr id="5" name="Marcador de número de diapositiva 5"/>
          <p:cNvSpPr>
            <a:spLocks noGrp="1"/>
          </p:cNvSpPr>
          <p:nvPr>
            <p:ph type="sldNum" sz="quarter" idx="12"/>
          </p:nvPr>
        </p:nvSpPr>
        <p:spPr/>
        <p:txBody>
          <a:bodyPr/>
          <a:lstStyle>
            <a:lvl1pPr>
              <a:defRPr/>
            </a:lvl1pPr>
          </a:lstStyle>
          <a:p>
            <a:pPr>
              <a:defRPr/>
            </a:pPr>
            <a:fld id="{DAD6CACA-8FF8-4859-A125-5927AAAE6A98}" type="slidenum">
              <a:rPr lang="en-US"/>
              <a:pPr>
                <a:defRPr/>
              </a:pPr>
              <a:t>‹Nº›</a:t>
            </a:fld>
            <a:endParaRPr lang="en-US"/>
          </a:p>
        </p:txBody>
      </p:sp>
    </p:spTree>
    <p:extLst>
      <p:ext uri="{BB962C8B-B14F-4D97-AF65-F5344CB8AC3E}">
        <p14:creationId xmlns:p14="http://schemas.microsoft.com/office/powerpoint/2010/main" val="341800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endParaRPr lang="en-US"/>
          </a:p>
        </p:txBody>
      </p:sp>
      <p:sp>
        <p:nvSpPr>
          <p:cNvPr id="3" name="Marcador de pie de página 4"/>
          <p:cNvSpPr>
            <a:spLocks noGrp="1"/>
          </p:cNvSpPr>
          <p:nvPr>
            <p:ph type="ftr" sz="quarter" idx="11"/>
          </p:nvPr>
        </p:nvSpPr>
        <p:spPr/>
        <p:txBody>
          <a:bodyPr/>
          <a:lstStyle>
            <a:lvl1pPr>
              <a:defRPr/>
            </a:lvl1pPr>
          </a:lstStyle>
          <a:p>
            <a:pPr>
              <a:defRPr/>
            </a:pPr>
            <a:endParaRPr lang="en-US"/>
          </a:p>
        </p:txBody>
      </p:sp>
      <p:sp>
        <p:nvSpPr>
          <p:cNvPr id="4" name="Marcador de número de diapositiva 5"/>
          <p:cNvSpPr>
            <a:spLocks noGrp="1"/>
          </p:cNvSpPr>
          <p:nvPr>
            <p:ph type="sldNum" sz="quarter" idx="12"/>
          </p:nvPr>
        </p:nvSpPr>
        <p:spPr/>
        <p:txBody>
          <a:bodyPr/>
          <a:lstStyle>
            <a:lvl1pPr>
              <a:defRPr/>
            </a:lvl1pPr>
          </a:lstStyle>
          <a:p>
            <a:pPr>
              <a:defRPr/>
            </a:pPr>
            <a:fld id="{2ADE843F-D7F1-4CB4-B83B-BAEAE499F6B8}" type="slidenum">
              <a:rPr lang="en-US"/>
              <a:pPr>
                <a:defRPr/>
              </a:pPr>
              <a:t>‹Nº›</a:t>
            </a:fld>
            <a:endParaRPr lang="en-US"/>
          </a:p>
        </p:txBody>
      </p:sp>
    </p:spTree>
    <p:extLst>
      <p:ext uri="{BB962C8B-B14F-4D97-AF65-F5344CB8AC3E}">
        <p14:creationId xmlns:p14="http://schemas.microsoft.com/office/powerpoint/2010/main" val="233799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3"/>
          <p:cNvSpPr>
            <a:spLocks noGrp="1"/>
          </p:cNvSpPr>
          <p:nvPr>
            <p:ph type="dt" sz="half" idx="10"/>
          </p:nvPr>
        </p:nvSpPr>
        <p:spPr/>
        <p:txBody>
          <a:bodyPr/>
          <a:lstStyle>
            <a:lvl1pPr>
              <a:defRPr/>
            </a:lvl1pPr>
          </a:lstStyle>
          <a:p>
            <a:pPr>
              <a:defRPr/>
            </a:pPr>
            <a:endParaRPr lang="en-US"/>
          </a:p>
        </p:txBody>
      </p:sp>
      <p:sp>
        <p:nvSpPr>
          <p:cNvPr id="6" name="Marcador de pie de página 4"/>
          <p:cNvSpPr>
            <a:spLocks noGrp="1"/>
          </p:cNvSpPr>
          <p:nvPr>
            <p:ph type="ftr" sz="quarter" idx="11"/>
          </p:nvPr>
        </p:nvSpPr>
        <p:spPr/>
        <p:txBody>
          <a:bodyPr/>
          <a:lstStyle>
            <a:lvl1pPr>
              <a:defRPr/>
            </a:lvl1pPr>
          </a:lstStyle>
          <a:p>
            <a:pPr>
              <a:defRPr/>
            </a:pPr>
            <a:endParaRPr lang="en-US"/>
          </a:p>
        </p:txBody>
      </p:sp>
      <p:sp>
        <p:nvSpPr>
          <p:cNvPr id="7" name="Marcador de número de diapositiva 5"/>
          <p:cNvSpPr>
            <a:spLocks noGrp="1"/>
          </p:cNvSpPr>
          <p:nvPr>
            <p:ph type="sldNum" sz="quarter" idx="12"/>
          </p:nvPr>
        </p:nvSpPr>
        <p:spPr/>
        <p:txBody>
          <a:bodyPr/>
          <a:lstStyle>
            <a:lvl1pPr>
              <a:defRPr/>
            </a:lvl1pPr>
          </a:lstStyle>
          <a:p>
            <a:pPr>
              <a:defRPr/>
            </a:pPr>
            <a:fld id="{9D0D1860-4020-44B3-A902-5AC3966345C7}" type="slidenum">
              <a:rPr lang="en-US"/>
              <a:pPr>
                <a:defRPr/>
              </a:pPr>
              <a:t>‹Nº›</a:t>
            </a:fld>
            <a:endParaRPr lang="en-US"/>
          </a:p>
        </p:txBody>
      </p:sp>
    </p:spTree>
    <p:extLst>
      <p:ext uri="{BB962C8B-B14F-4D97-AF65-F5344CB8AC3E}">
        <p14:creationId xmlns:p14="http://schemas.microsoft.com/office/powerpoint/2010/main" val="506268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717" y="987426"/>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3"/>
          <p:cNvSpPr>
            <a:spLocks noGrp="1"/>
          </p:cNvSpPr>
          <p:nvPr>
            <p:ph type="dt" sz="half" idx="10"/>
          </p:nvPr>
        </p:nvSpPr>
        <p:spPr/>
        <p:txBody>
          <a:bodyPr/>
          <a:lstStyle>
            <a:lvl1pPr>
              <a:defRPr/>
            </a:lvl1pPr>
          </a:lstStyle>
          <a:p>
            <a:pPr>
              <a:defRPr/>
            </a:pPr>
            <a:endParaRPr lang="en-US"/>
          </a:p>
        </p:txBody>
      </p:sp>
      <p:sp>
        <p:nvSpPr>
          <p:cNvPr id="6" name="Marcador de pie de página 4"/>
          <p:cNvSpPr>
            <a:spLocks noGrp="1"/>
          </p:cNvSpPr>
          <p:nvPr>
            <p:ph type="ftr" sz="quarter" idx="11"/>
          </p:nvPr>
        </p:nvSpPr>
        <p:spPr/>
        <p:txBody>
          <a:bodyPr/>
          <a:lstStyle>
            <a:lvl1pPr>
              <a:defRPr/>
            </a:lvl1pPr>
          </a:lstStyle>
          <a:p>
            <a:pPr>
              <a:defRPr/>
            </a:pPr>
            <a:endParaRPr lang="en-US"/>
          </a:p>
        </p:txBody>
      </p:sp>
      <p:sp>
        <p:nvSpPr>
          <p:cNvPr id="7" name="Marcador de número de diapositiva 5"/>
          <p:cNvSpPr>
            <a:spLocks noGrp="1"/>
          </p:cNvSpPr>
          <p:nvPr>
            <p:ph type="sldNum" sz="quarter" idx="12"/>
          </p:nvPr>
        </p:nvSpPr>
        <p:spPr/>
        <p:txBody>
          <a:bodyPr/>
          <a:lstStyle>
            <a:lvl1pPr>
              <a:defRPr/>
            </a:lvl1pPr>
          </a:lstStyle>
          <a:p>
            <a:pPr>
              <a:defRPr/>
            </a:pPr>
            <a:fld id="{77DE9EB5-2387-4D9B-81EF-360B484CA433}" type="slidenum">
              <a:rPr lang="en-US"/>
              <a:pPr>
                <a:defRPr/>
              </a:pPr>
              <a:t>‹Nº›</a:t>
            </a:fld>
            <a:endParaRPr lang="en-US"/>
          </a:p>
        </p:txBody>
      </p:sp>
    </p:spTree>
    <p:extLst>
      <p:ext uri="{BB962C8B-B14F-4D97-AF65-F5344CB8AC3E}">
        <p14:creationId xmlns:p14="http://schemas.microsoft.com/office/powerpoint/2010/main" val="3134563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smtClean="0"/>
              <a:t>Haga clic para modificar el estilo de título del patrón</a:t>
            </a:r>
            <a:endParaRPr lang="en-US" altLang="en-US" smtClean="0"/>
          </a:p>
        </p:txBody>
      </p:sp>
      <p:sp>
        <p:nvSpPr>
          <p:cNvPr id="1027" name="Marcador de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Editar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endParaRPr lang="en-US" altLang="en-US" smtClean="0"/>
          </a:p>
        </p:txBody>
      </p:sp>
      <p:sp>
        <p:nvSpPr>
          <p:cNvPr id="4" name="Marcador de fecha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Marcador de pie de página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Marcador de número de diapositiva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a:defRPr/>
            </a:pPr>
            <a:fld id="{7E871F5D-6A98-4F4E-A64E-972225550148}"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912"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E871F5D-6A98-4F4E-A64E-972225550148}" type="slidenum">
              <a:rPr lang="en-US" smtClean="0"/>
              <a:pPr>
                <a:defRPr/>
              </a:pPr>
              <a:t>‹Nº›</a:t>
            </a:fld>
            <a:endParaRPr lang="en-US"/>
          </a:p>
        </p:txBody>
      </p:sp>
    </p:spTree>
    <p:extLst>
      <p:ext uri="{BB962C8B-B14F-4D97-AF65-F5344CB8AC3E}">
        <p14:creationId xmlns:p14="http://schemas.microsoft.com/office/powerpoint/2010/main" val="3793123296"/>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0F2EEBC-BB02-4D3C-93AD-B11E55A6715B}" type="datetime1">
              <a:rPr lang="es-EC" smtClean="0">
                <a:solidFill>
                  <a:prstClr val="black">
                    <a:tint val="75000"/>
                  </a:prstClr>
                </a:solidFill>
              </a:rPr>
              <a:pPr>
                <a:defRPr/>
              </a:pPr>
              <a:t>30/08/2018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E871F5D-6A98-4F4E-A64E-972225550148}" type="slidenum">
              <a:rPr lang="en-US" smtClean="0">
                <a:solidFill>
                  <a:prstClr val="black">
                    <a:tint val="75000"/>
                  </a:prstClr>
                </a:solidFill>
              </a:rPr>
              <a:pPr>
                <a:defRPr/>
              </a:pPr>
              <a:t>‹Nº›</a:t>
            </a:fld>
            <a:endParaRPr lang="en-US">
              <a:solidFill>
                <a:prstClr val="black">
                  <a:tint val="75000"/>
                </a:prstClr>
              </a:solidFill>
            </a:endParaRPr>
          </a:p>
        </p:txBody>
      </p:sp>
    </p:spTree>
    <p:extLst>
      <p:ext uri="{BB962C8B-B14F-4D97-AF65-F5344CB8AC3E}">
        <p14:creationId xmlns:p14="http://schemas.microsoft.com/office/powerpoint/2010/main" val="1736829431"/>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chart" Target="../charts/char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chart" Target="../charts/char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notesSlide" Target="../notesSlides/notesSlide28.xml"/><Relationship Id="rId16" Type="http://schemas.openxmlformats.org/officeDocument/2006/relationships/diagramQuickStyle" Target="../diagrams/quickStyle3.xml"/><Relationship Id="rId1" Type="http://schemas.openxmlformats.org/officeDocument/2006/relationships/slideLayout" Target="../slideLayouts/slideLayout1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7.xml"/><Relationship Id="rId4" Type="http://schemas.openxmlformats.org/officeDocument/2006/relationships/hyperlink" Target="mailto:egarcia@mipro.gob.ec"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931928" y="2518569"/>
            <a:ext cx="8369084" cy="1013340"/>
          </a:xfrm>
        </p:spPr>
        <p:txBody>
          <a:bodyPr>
            <a:noAutofit/>
          </a:bodyPr>
          <a:lstStyle/>
          <a:p>
            <a:r>
              <a:rPr lang="es-ES" altLang="en-US" sz="4400" dirty="0"/>
              <a:t/>
            </a:r>
            <a:br>
              <a:rPr lang="es-ES" altLang="en-US" sz="4400" dirty="0"/>
            </a:br>
            <a:r>
              <a:rPr lang="es-ES" altLang="en-US" sz="4400" dirty="0"/>
              <a:t> Ecuador </a:t>
            </a:r>
            <a:r>
              <a:rPr lang="es-ES" altLang="en-US" sz="4400" dirty="0" smtClean="0"/>
              <a:t>– Estados Unidos</a:t>
            </a:r>
            <a:endParaRPr lang="es-EC" sz="4400" dirty="0"/>
          </a:p>
        </p:txBody>
      </p:sp>
      <p:sp>
        <p:nvSpPr>
          <p:cNvPr id="2" name="Rectángulo 1"/>
          <p:cNvSpPr/>
          <p:nvPr/>
        </p:nvSpPr>
        <p:spPr>
          <a:xfrm>
            <a:off x="9907007" y="6001308"/>
            <a:ext cx="1492845" cy="338554"/>
          </a:xfrm>
          <a:prstGeom prst="rect">
            <a:avLst/>
          </a:prstGeom>
        </p:spPr>
        <p:txBody>
          <a:bodyPr wrap="none">
            <a:spAutoFit/>
          </a:bodyPr>
          <a:lstStyle/>
          <a:p>
            <a:pPr defTabSz="685800" eaLnBrk="1" fontAlgn="auto" hangingPunct="1">
              <a:spcBef>
                <a:spcPts val="0"/>
              </a:spcBef>
              <a:spcAft>
                <a:spcPts val="0"/>
              </a:spcAft>
            </a:pPr>
            <a:r>
              <a:rPr lang="es-MX" sz="1600" b="1" smtClean="0">
                <a:solidFill>
                  <a:prstClr val="black"/>
                </a:solidFill>
                <a:latin typeface="Calibri"/>
              </a:rPr>
              <a:t>17 </a:t>
            </a:r>
            <a:r>
              <a:rPr lang="es-MX" sz="1600" b="1" dirty="0" smtClean="0">
                <a:solidFill>
                  <a:prstClr val="black"/>
                </a:solidFill>
                <a:latin typeface="Calibri"/>
              </a:rPr>
              <a:t>Agosto 2018</a:t>
            </a:r>
            <a:endParaRPr lang="es-EC" sz="1600" b="1" dirty="0">
              <a:solidFill>
                <a:prstClr val="black"/>
              </a:solidFill>
              <a:latin typeface="Calibri"/>
            </a:endParaRPr>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7007" y="237819"/>
            <a:ext cx="2084056" cy="824691"/>
          </a:xfrm>
          <a:prstGeom prst="rect">
            <a:avLst/>
          </a:prstGeom>
        </p:spPr>
      </p:pic>
    </p:spTree>
    <p:extLst>
      <p:ext uri="{BB962C8B-B14F-4D97-AF65-F5344CB8AC3E}">
        <p14:creationId xmlns:p14="http://schemas.microsoft.com/office/powerpoint/2010/main" val="1732151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0" y="0"/>
            <a:ext cx="10681855" cy="646331"/>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Estados Unidos</a:t>
            </a:r>
            <a:r>
              <a:rPr lang="es-MX" sz="4000" b="1" dirty="0" smtClean="0">
                <a:solidFill>
                  <a:srgbClr val="002060"/>
                </a:solidFill>
                <a:latin typeface="Franklin Gothic Medium Cond" panose="020B0606030402020204" pitchFamily="34" charset="0"/>
                <a:ea typeface="+mj-ea"/>
                <a:cs typeface="+mj-cs"/>
              </a:rPr>
              <a:t> – </a:t>
            </a:r>
            <a:r>
              <a:rPr lang="es-MX" sz="4000" b="1" dirty="0" smtClean="0">
                <a:solidFill>
                  <a:srgbClr val="002060"/>
                </a:solidFill>
                <a:latin typeface="Franklin Gothic Medium Cond" panose="020B0606030402020204" pitchFamily="34" charset="0"/>
              </a:rPr>
              <a:t>Fondos para sus PYMES</a:t>
            </a:r>
            <a:endParaRPr lang="es-MX" sz="4000" b="1" dirty="0">
              <a:solidFill>
                <a:srgbClr val="002060"/>
              </a:solidFill>
              <a:latin typeface="Franklin Gothic Medium Cond" panose="020B0606030402020204" pitchFamily="34" charset="0"/>
            </a:endParaRPr>
          </a:p>
        </p:txBody>
      </p:sp>
      <p:sp>
        <p:nvSpPr>
          <p:cNvPr id="10" name="Rectángulo 12"/>
          <p:cNvSpPr/>
          <p:nvPr/>
        </p:nvSpPr>
        <p:spPr>
          <a:xfrm>
            <a:off x="193183" y="769779"/>
            <a:ext cx="11597036" cy="5755422"/>
          </a:xfrm>
          <a:prstGeom prst="rect">
            <a:avLst/>
          </a:prstGeom>
        </p:spPr>
        <p:txBody>
          <a:bodyPr wrap="square">
            <a:spAutoFit/>
          </a:bodyPr>
          <a:lstStyle/>
          <a:p>
            <a:pPr algn="just"/>
            <a:endParaRPr lang="es-MX" sz="2800" dirty="0" smtClean="0">
              <a:latin typeface="+mn-lt"/>
            </a:endParaRPr>
          </a:p>
          <a:p>
            <a:pPr marL="457200" indent="-457200" algn="just">
              <a:buFont typeface="Wingdings" pitchFamily="2" charset="2"/>
              <a:buChar char="ü"/>
            </a:pPr>
            <a:r>
              <a:rPr lang="es-MX" sz="2000" dirty="0" smtClean="0">
                <a:latin typeface="+mn-lt"/>
              </a:rPr>
              <a:t>Estados </a:t>
            </a:r>
            <a:r>
              <a:rPr lang="es-MX" sz="2000" dirty="0">
                <a:latin typeface="+mn-lt"/>
              </a:rPr>
              <a:t>Unidos posee uno de los más sólidos y efectivos sistemas de apoyo a los pequeños negocios que se han creado. Se trata del </a:t>
            </a:r>
            <a:r>
              <a:rPr lang="es-MX" sz="2000" b="1" dirty="0">
                <a:latin typeface="+mn-lt"/>
              </a:rPr>
              <a:t>Programa de Asistencia Financiera de la Agencia Federal para el Desarrollo de la Pequeña Empresa</a:t>
            </a:r>
            <a:r>
              <a:rPr lang="es-MX" sz="2000" dirty="0">
                <a:latin typeface="+mn-lt"/>
              </a:rPr>
              <a:t>, cuyo objetivo principal es brindar apoyo a grupos minoritarios como hispanos, asiáticos, africanos y americanos de menores recursos. </a:t>
            </a:r>
            <a:endParaRPr lang="es-MX" sz="2000" dirty="0" smtClean="0">
              <a:latin typeface="+mn-lt"/>
            </a:endParaRPr>
          </a:p>
          <a:p>
            <a:pPr marL="457200" indent="-457200" algn="just">
              <a:buFont typeface="Wingdings" pitchFamily="2" charset="2"/>
              <a:buChar char="ü"/>
            </a:pPr>
            <a:endParaRPr lang="es-MX" sz="2000" dirty="0" smtClean="0">
              <a:latin typeface="+mn-lt"/>
            </a:endParaRPr>
          </a:p>
          <a:p>
            <a:pPr marL="457200" indent="-457200" algn="just">
              <a:buFont typeface="Wingdings" pitchFamily="2" charset="2"/>
              <a:buChar char="ü"/>
            </a:pPr>
            <a:r>
              <a:rPr lang="es-MX" sz="2000" dirty="0">
                <a:latin typeface="+mn-lt"/>
              </a:rPr>
              <a:t>Las SBA (por sus siglas en </a:t>
            </a:r>
            <a:r>
              <a:rPr lang="es-MX" sz="2000" dirty="0" smtClean="0">
                <a:latin typeface="+mn-lt"/>
              </a:rPr>
              <a:t>inglés Small Business </a:t>
            </a:r>
            <a:r>
              <a:rPr lang="es-MX" sz="2000" dirty="0" err="1" smtClean="0">
                <a:latin typeface="+mn-lt"/>
              </a:rPr>
              <a:t>Administration</a:t>
            </a:r>
            <a:r>
              <a:rPr lang="es-MX" sz="2000" dirty="0" smtClean="0">
                <a:latin typeface="+mn-lt"/>
              </a:rPr>
              <a:t>), </a:t>
            </a:r>
            <a:r>
              <a:rPr lang="es-MX" sz="2000" dirty="0">
                <a:latin typeface="+mn-lt"/>
              </a:rPr>
              <a:t>brindan garantías que se requieren para presentarlas a los bancos, cubriendo hasta </a:t>
            </a:r>
            <a:r>
              <a:rPr lang="es-MX" sz="2000" dirty="0" smtClean="0">
                <a:latin typeface="+mn-lt"/>
              </a:rPr>
              <a:t>USD 750.000  o </a:t>
            </a:r>
            <a:r>
              <a:rPr lang="es-MX" sz="2000" dirty="0">
                <a:latin typeface="+mn-lt"/>
              </a:rPr>
              <a:t>un 75% de la totalidad del monto financiado. El programa se ajusta a las necesidades particulares de cada negocio. Según este organismo “los pequeños negocios son los que impulsan la economía del país”. </a:t>
            </a:r>
            <a:endParaRPr lang="es-MX" sz="2000" dirty="0" smtClean="0">
              <a:latin typeface="+mn-lt"/>
            </a:endParaRPr>
          </a:p>
          <a:p>
            <a:pPr marL="457200" indent="-457200" algn="just">
              <a:buFont typeface="Wingdings" pitchFamily="2" charset="2"/>
              <a:buChar char="ü"/>
            </a:pPr>
            <a:endParaRPr lang="es-MX" sz="2000" dirty="0">
              <a:latin typeface="+mn-lt"/>
            </a:endParaRPr>
          </a:p>
          <a:p>
            <a:pPr marL="457200" indent="-457200" algn="just">
              <a:buFont typeface="Wingdings" pitchFamily="2" charset="2"/>
              <a:buChar char="ü"/>
            </a:pPr>
            <a:r>
              <a:rPr lang="es-MX" sz="2000" dirty="0">
                <a:latin typeface="+mn-lt"/>
              </a:rPr>
              <a:t>Los planes de financiamiento abarcan actividades para la adquisición, construcción, mejoras, o renovación de locales o equipos. El programa ofrece oportunidades a los empresarios jubilados de poner su experiencia al servicio del Estado, en el área de asesoría para nuevos negocios o empresas con poca estabilidad, y promueve el </a:t>
            </a:r>
            <a:r>
              <a:rPr lang="es-MX" sz="2000" dirty="0" err="1">
                <a:latin typeface="+mn-lt"/>
              </a:rPr>
              <a:t>joint</a:t>
            </a:r>
            <a:r>
              <a:rPr lang="es-MX" sz="2000" dirty="0">
                <a:latin typeface="+mn-lt"/>
              </a:rPr>
              <a:t> </a:t>
            </a:r>
            <a:r>
              <a:rPr lang="es-MX" sz="2000" dirty="0" err="1">
                <a:latin typeface="+mn-lt"/>
              </a:rPr>
              <a:t>venture</a:t>
            </a:r>
            <a:r>
              <a:rPr lang="es-MX" sz="2000" dirty="0">
                <a:latin typeface="+mn-lt"/>
              </a:rPr>
              <a:t> para negocios con potencial de exportación.</a:t>
            </a:r>
          </a:p>
          <a:p>
            <a:pPr marL="457200" indent="-457200" algn="just">
              <a:buFont typeface="Wingdings" pitchFamily="2" charset="2"/>
              <a:buChar char="ü"/>
            </a:pPr>
            <a:endParaRPr lang="es-MX" sz="2000" dirty="0">
              <a:latin typeface="+mn-lt"/>
            </a:endParaRPr>
          </a:p>
          <a:p>
            <a:pPr marL="457200" indent="-457200" algn="just">
              <a:buFont typeface="Wingdings" pitchFamily="2" charset="2"/>
              <a:buChar char="ü"/>
            </a:pPr>
            <a:r>
              <a:rPr lang="es-MX" sz="2000" dirty="0">
                <a:latin typeface="+mn-lt"/>
              </a:rPr>
              <a:t>La SBA también otorga préstamos a personas que han perdido sus viviendas o negocios debido a inundaciones, huracanes, y demás eventos naturales causantes de desastres.</a:t>
            </a:r>
            <a:endParaRPr lang="es-MX" sz="2000" dirty="0" smtClean="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10</a:t>
            </a:fld>
            <a:endParaRPr lang="es-EC">
              <a:solidFill>
                <a:prstClr val="black">
                  <a:tint val="75000"/>
                </a:prstClr>
              </a:solidFill>
            </a:endParaRPr>
          </a:p>
        </p:txBody>
      </p:sp>
    </p:spTree>
    <p:extLst>
      <p:ext uri="{BB962C8B-B14F-4D97-AF65-F5344CB8AC3E}">
        <p14:creationId xmlns:p14="http://schemas.microsoft.com/office/powerpoint/2010/main" val="1787068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117475" y="373815"/>
            <a:ext cx="10339388" cy="701731"/>
          </a:xfrm>
          <a:prstGeom prst="rect">
            <a:avLst/>
          </a:prstGeom>
          <a:noFill/>
        </p:spPr>
        <p:txBody>
          <a:bodyPr wrap="square" rtlCol="0">
            <a:spAutoFit/>
          </a:bodyPr>
          <a:lstStyle/>
          <a:p>
            <a:r>
              <a:rPr lang="es-MX" b="1" dirty="0" smtClean="0">
                <a:solidFill>
                  <a:srgbClr val="002060"/>
                </a:solidFill>
                <a:latin typeface="Franklin Gothic Medium Cond" panose="020B0606030402020204" pitchFamily="34" charset="0"/>
              </a:rPr>
              <a:t>Relaciones políticas Ecuador  - Estados Unidos</a:t>
            </a:r>
            <a:endParaRPr lang="es-MX" b="1" dirty="0">
              <a:solidFill>
                <a:srgbClr val="002060"/>
              </a:solidFill>
              <a:latin typeface="Franklin Gothic Medium Cond" panose="020B0606030402020204" pitchFamily="34" charset="0"/>
              <a:ea typeface="+mj-ea"/>
              <a:cs typeface="+mj-cs"/>
            </a:endParaRPr>
          </a:p>
        </p:txBody>
      </p:sp>
      <p:sp>
        <p:nvSpPr>
          <p:cNvPr id="13" name="Rectángulo 12"/>
          <p:cNvSpPr/>
          <p:nvPr/>
        </p:nvSpPr>
        <p:spPr>
          <a:xfrm>
            <a:off x="510895" y="1541417"/>
            <a:ext cx="10842905" cy="3785652"/>
          </a:xfrm>
          <a:prstGeom prst="rect">
            <a:avLst/>
          </a:prstGeom>
        </p:spPr>
        <p:txBody>
          <a:bodyPr wrap="square">
            <a:spAutoFit/>
          </a:bodyPr>
          <a:lstStyle/>
          <a:p>
            <a:pPr algn="just">
              <a:buFont typeface="Wingdings" pitchFamily="2" charset="2"/>
              <a:buChar char="ü"/>
            </a:pPr>
            <a:r>
              <a:rPr lang="es-EC" sz="2000" dirty="0" smtClean="0">
                <a:latin typeface="+mn-lt"/>
              </a:rPr>
              <a:t>Las relaciones diplomáticas entre los dos países están entre las de más larga data en el hemisferio. Estados Unidos envió su primer representante al Ecuador en 1825 cuando el Senado confirmó a William </a:t>
            </a:r>
            <a:r>
              <a:rPr lang="es-EC" sz="2000" dirty="0" err="1" smtClean="0">
                <a:latin typeface="+mn-lt"/>
              </a:rPr>
              <a:t>Wheelwright</a:t>
            </a:r>
            <a:r>
              <a:rPr lang="es-EC" sz="2000" dirty="0" smtClean="0">
                <a:latin typeface="+mn-lt"/>
              </a:rPr>
              <a:t> como Cónsul en Guayaquil. En 1839 Estados Unidos y Ecuador firmaron un Tratado de Paz, Amistad, Navegación y Comercio.</a:t>
            </a:r>
          </a:p>
          <a:p>
            <a:pPr algn="just">
              <a:buFont typeface="Wingdings" pitchFamily="2" charset="2"/>
              <a:buChar char="ü"/>
            </a:pPr>
            <a:endParaRPr lang="es-EC" sz="2000" dirty="0" smtClean="0">
              <a:latin typeface="+mn-lt"/>
            </a:endParaRPr>
          </a:p>
          <a:p>
            <a:pPr algn="just">
              <a:buFont typeface="Wingdings" pitchFamily="2" charset="2"/>
              <a:buChar char="ü"/>
            </a:pPr>
            <a:r>
              <a:rPr lang="es-EC" sz="2000" dirty="0" smtClean="0">
                <a:latin typeface="+mn-lt"/>
              </a:rPr>
              <a:t> Ecuador y Estados Unidos son signatarias del Tratado Interamericano de Asistencia Recíproca ("Tratado de Río") de 1947, el tratado regional de seguridad mutua del Hemisferio Occidental.</a:t>
            </a:r>
          </a:p>
          <a:p>
            <a:pPr algn="just">
              <a:buFont typeface="Wingdings" pitchFamily="2" charset="2"/>
              <a:buChar char="ü"/>
            </a:pPr>
            <a:endParaRPr lang="es-EC" sz="2000" dirty="0" smtClean="0">
              <a:latin typeface="+mn-lt"/>
            </a:endParaRPr>
          </a:p>
          <a:p>
            <a:pPr algn="just">
              <a:buFont typeface="Wingdings" pitchFamily="2" charset="2"/>
              <a:buChar char="ü"/>
            </a:pPr>
            <a:r>
              <a:rPr lang="es-EC" sz="2000" dirty="0" smtClean="0">
                <a:latin typeface="+mn-lt"/>
              </a:rPr>
              <a:t>Ecuador y Estados Unidos en 1999 firmaron un acuerdo de 10 años por el cual los aviones de vigilancia militar estadounidenses podrían utilizar la Base Aérea de Manta en Manta, Ecuador, como "Localización Operativa Avanzada" para detectar Tráfico de drogas por la región. El acuerdo expiró en 2009.</a:t>
            </a: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11</a:t>
            </a:fld>
            <a:endParaRPr lang="es-EC">
              <a:solidFill>
                <a:prstClr val="black">
                  <a:tint val="75000"/>
                </a:prstClr>
              </a:solidFill>
            </a:endParaRPr>
          </a:p>
        </p:txBody>
      </p:sp>
    </p:spTree>
    <p:extLst>
      <p:ext uri="{BB962C8B-B14F-4D97-AF65-F5344CB8AC3E}">
        <p14:creationId xmlns:p14="http://schemas.microsoft.com/office/powerpoint/2010/main" val="1552551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117475" y="285464"/>
            <a:ext cx="10339388" cy="646331"/>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Relaciones políticas Ecuador  - Estados Unidos</a:t>
            </a:r>
            <a:endParaRPr lang="es-MX" sz="4000" b="1" dirty="0">
              <a:solidFill>
                <a:srgbClr val="002060"/>
              </a:solidFill>
              <a:latin typeface="Franklin Gothic Medium Cond" panose="020B0606030402020204" pitchFamily="34" charset="0"/>
              <a:ea typeface="+mj-ea"/>
              <a:cs typeface="+mj-cs"/>
            </a:endParaRPr>
          </a:p>
        </p:txBody>
      </p:sp>
      <p:sp>
        <p:nvSpPr>
          <p:cNvPr id="13" name="Rectángulo 12"/>
          <p:cNvSpPr/>
          <p:nvPr/>
        </p:nvSpPr>
        <p:spPr>
          <a:xfrm>
            <a:off x="510895" y="1094204"/>
            <a:ext cx="10842905" cy="5262979"/>
          </a:xfrm>
          <a:prstGeom prst="rect">
            <a:avLst/>
          </a:prstGeom>
        </p:spPr>
        <p:txBody>
          <a:bodyPr wrap="square">
            <a:spAutoFit/>
          </a:bodyPr>
          <a:lstStyle/>
          <a:p>
            <a:pPr algn="just">
              <a:buFont typeface="Wingdings" pitchFamily="2" charset="2"/>
              <a:buChar char="ü"/>
            </a:pPr>
            <a:r>
              <a:rPr lang="es-EC" sz="2400" dirty="0" smtClean="0">
                <a:solidFill>
                  <a:prstClr val="black"/>
                </a:solidFill>
                <a:latin typeface="Calibri"/>
              </a:rPr>
              <a:t>En junio de 2014, fue la conmemoración por los 40 años de creación de la Cámara de Comercio Ecuatoriano Americana. Evento en el que se resaltó el interés ecuatoriano de seguir fortaleciendo las relaciones comerciales bilaterales con los Estados Unidos, puesto que, ambas economías son complementarias. Ecuador importa de los Estados Unidos bienes de capital, materias primas e insumos para la producción, y por su lado, exporta productos de alta calidad que son valorados en ese mercado.</a:t>
            </a:r>
          </a:p>
          <a:p>
            <a:pPr algn="just">
              <a:buFont typeface="Wingdings" pitchFamily="2" charset="2"/>
              <a:buChar char="ü"/>
            </a:pPr>
            <a:endParaRPr lang="es-EC" sz="2400" dirty="0" smtClean="0">
              <a:solidFill>
                <a:prstClr val="black"/>
              </a:solidFill>
              <a:latin typeface="Calibri"/>
            </a:endParaRPr>
          </a:p>
          <a:p>
            <a:pPr algn="just">
              <a:buFont typeface="Wingdings" pitchFamily="2" charset="2"/>
              <a:buChar char="ü"/>
            </a:pPr>
            <a:r>
              <a:rPr lang="es-EC" sz="2400" dirty="0" smtClean="0">
                <a:solidFill>
                  <a:prstClr val="black"/>
                </a:solidFill>
                <a:latin typeface="Calibri"/>
              </a:rPr>
              <a:t>En noviembre de 2014,  se reunieron la Subsecretaria para el Hemisferio Occidental del Departamento de Estado de los Estados Unidos y el Ministro de Relaciones Exteriores y Movilidad Humana. Durante la reunión se plantearon  temas de cooperación en ámbitos de ciencia, tecnología,  extraditación de personas,  recuperación de recursos de ecuatorianos que están en otros lugares y temas medio ambientales.</a:t>
            </a:r>
            <a:endParaRPr lang="es-EC" sz="2000" dirty="0" smtClean="0">
              <a:solidFill>
                <a:prstClr val="black"/>
              </a:solidFill>
              <a:latin typeface="Calibri"/>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12</a:t>
            </a:fld>
            <a:endParaRPr lang="es-EC">
              <a:solidFill>
                <a:prstClr val="black">
                  <a:tint val="75000"/>
                </a:prstClr>
              </a:solidFill>
            </a:endParaRPr>
          </a:p>
        </p:txBody>
      </p:sp>
    </p:spTree>
    <p:extLst>
      <p:ext uri="{BB962C8B-B14F-4D97-AF65-F5344CB8AC3E}">
        <p14:creationId xmlns:p14="http://schemas.microsoft.com/office/powerpoint/2010/main" val="437543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4630"/>
            <a:ext cx="2085013" cy="823031"/>
          </a:xfrm>
          <a:prstGeom prst="rect">
            <a:avLst/>
          </a:prstGeom>
        </p:spPr>
      </p:pic>
      <p:sp>
        <p:nvSpPr>
          <p:cNvPr id="3" name="Título 2"/>
          <p:cNvSpPr>
            <a:spLocks noGrp="1"/>
          </p:cNvSpPr>
          <p:nvPr>
            <p:ph type="title"/>
          </p:nvPr>
        </p:nvSpPr>
        <p:spPr>
          <a:xfrm>
            <a:off x="0" y="-113490"/>
            <a:ext cx="10398231" cy="1212564"/>
          </a:xfrm>
        </p:spPr>
        <p:txBody>
          <a:bodyPr>
            <a:normAutofit/>
          </a:bodyPr>
          <a:lstStyle/>
          <a:p>
            <a:r>
              <a:rPr lang="es-MX" sz="3600" b="1" dirty="0" smtClean="0">
                <a:solidFill>
                  <a:srgbClr val="002060"/>
                </a:solidFill>
                <a:latin typeface="Franklin Gothic Medium Cond" panose="020B0606030402020204" pitchFamily="34" charset="0"/>
              </a:rPr>
              <a:t>Balanza Comercial Ecuador – Estados Unidos  </a:t>
            </a:r>
            <a:r>
              <a:rPr lang="es-MX" sz="4000" b="1" dirty="0" smtClean="0">
                <a:solidFill>
                  <a:srgbClr val="002060"/>
                </a:solidFill>
                <a:latin typeface="Franklin Gothic Medium Cond" panose="020B0606030402020204" pitchFamily="34" charset="0"/>
              </a:rPr>
              <a:t/>
            </a:r>
            <a:br>
              <a:rPr lang="es-MX" sz="4000" b="1" dirty="0" smtClean="0">
                <a:solidFill>
                  <a:srgbClr val="002060"/>
                </a:solidFill>
                <a:latin typeface="Franklin Gothic Medium Cond" panose="020B0606030402020204" pitchFamily="34" charset="0"/>
              </a:rPr>
            </a:br>
            <a:r>
              <a:rPr lang="es-MX" sz="2200" b="1" dirty="0" smtClean="0">
                <a:solidFill>
                  <a:srgbClr val="002060"/>
                </a:solidFill>
                <a:latin typeface="Franklin Gothic Medium Cond" panose="020B0606030402020204" pitchFamily="34" charset="0"/>
              </a:rPr>
              <a:t>(millones </a:t>
            </a:r>
            <a:r>
              <a:rPr lang="es-MX" sz="2200" b="1" dirty="0">
                <a:solidFill>
                  <a:srgbClr val="002060"/>
                </a:solidFill>
                <a:latin typeface="Franklin Gothic Medium Cond" panose="020B0606030402020204" pitchFamily="34" charset="0"/>
              </a:rPr>
              <a:t>de </a:t>
            </a:r>
            <a:r>
              <a:rPr lang="es-MX" sz="2200" b="1" dirty="0" smtClean="0">
                <a:solidFill>
                  <a:srgbClr val="002060"/>
                </a:solidFill>
                <a:latin typeface="Franklin Gothic Medium Cond" panose="020B0606030402020204" pitchFamily="34" charset="0"/>
              </a:rPr>
              <a:t>USD FOB)</a:t>
            </a:r>
            <a:endParaRPr lang="es-MX" sz="2200" b="1" dirty="0">
              <a:solidFill>
                <a:srgbClr val="002060"/>
              </a:solidFill>
              <a:latin typeface="Franklin Gothic Medium Cond" panose="020B0606030402020204" pitchFamily="34" charset="0"/>
            </a:endParaRPr>
          </a:p>
        </p:txBody>
      </p:sp>
      <p:sp>
        <p:nvSpPr>
          <p:cNvPr id="20" name="Rectángulo 19"/>
          <p:cNvSpPr/>
          <p:nvPr/>
        </p:nvSpPr>
        <p:spPr>
          <a:xfrm>
            <a:off x="309716" y="6311632"/>
            <a:ext cx="5350359" cy="276999"/>
          </a:xfrm>
          <a:prstGeom prst="rect">
            <a:avLst/>
          </a:prstGeom>
        </p:spPr>
        <p:txBody>
          <a:bodyPr wrap="square">
            <a:spAutoFit/>
          </a:bodyPr>
          <a:lstStyle/>
          <a:p>
            <a:endParaRPr lang="es-MX" sz="100" b="1" dirty="0" smtClean="0"/>
          </a:p>
          <a:p>
            <a:r>
              <a:rPr lang="es-MX" sz="1100" b="1" dirty="0" smtClean="0"/>
              <a:t>Nota</a:t>
            </a:r>
            <a:r>
              <a:rPr lang="es-MX" sz="1100" b="1" dirty="0"/>
              <a:t>: </a:t>
            </a:r>
            <a:r>
              <a:rPr lang="es-MX" sz="1100" dirty="0"/>
              <a:t>Las cifras de importación corresponden a la procedencia de la mercancía.</a:t>
            </a:r>
          </a:p>
        </p:txBody>
      </p:sp>
      <p:sp>
        <p:nvSpPr>
          <p:cNvPr id="23" name="2 CuadroTexto"/>
          <p:cNvSpPr txBox="1"/>
          <p:nvPr/>
        </p:nvSpPr>
        <p:spPr>
          <a:xfrm>
            <a:off x="324464" y="5841990"/>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a:solidFill>
                  <a:prstClr val="black"/>
                </a:solidFill>
              </a:rPr>
              <a:t>BCE –  Comercio </a:t>
            </a:r>
            <a:r>
              <a:rPr lang="es-ES" sz="1100" dirty="0" smtClean="0">
                <a:solidFill>
                  <a:prstClr val="black"/>
                </a:solidFill>
              </a:rPr>
              <a:t>Exterior</a:t>
            </a:r>
          </a:p>
          <a:p>
            <a:pPr eaLnBrk="1" hangingPunct="1">
              <a:defRPr/>
            </a:pP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graphicFrame>
        <p:nvGraphicFramePr>
          <p:cNvPr id="12" name="Tabla 20"/>
          <p:cNvGraphicFramePr>
            <a:graphicFrameLocks noGrp="1"/>
          </p:cNvGraphicFramePr>
          <p:nvPr>
            <p:extLst>
              <p:ext uri="{D42A27DB-BD31-4B8C-83A1-F6EECF244321}">
                <p14:modId xmlns:p14="http://schemas.microsoft.com/office/powerpoint/2010/main" val="3011557717"/>
              </p:ext>
            </p:extLst>
          </p:nvPr>
        </p:nvGraphicFramePr>
        <p:xfrm>
          <a:off x="692134" y="4428309"/>
          <a:ext cx="10803181" cy="1205865"/>
        </p:xfrm>
        <a:graphic>
          <a:graphicData uri="http://schemas.openxmlformats.org/drawingml/2006/table">
            <a:tbl>
              <a:tblPr/>
              <a:tblGrid>
                <a:gridCol w="1826351">
                  <a:extLst>
                    <a:ext uri="{9D8B030D-6E8A-4147-A177-3AD203B41FA5}">
                      <a16:colId xmlns="" xmlns:a16="http://schemas.microsoft.com/office/drawing/2014/main" val="604074008"/>
                    </a:ext>
                  </a:extLst>
                </a:gridCol>
                <a:gridCol w="1242146">
                  <a:extLst>
                    <a:ext uri="{9D8B030D-6E8A-4147-A177-3AD203B41FA5}">
                      <a16:colId xmlns="" xmlns:a16="http://schemas.microsoft.com/office/drawing/2014/main" val="3002262734"/>
                    </a:ext>
                  </a:extLst>
                </a:gridCol>
                <a:gridCol w="1210614">
                  <a:extLst>
                    <a:ext uri="{9D8B030D-6E8A-4147-A177-3AD203B41FA5}">
                      <a16:colId xmlns="" xmlns:a16="http://schemas.microsoft.com/office/drawing/2014/main" val="277210707"/>
                    </a:ext>
                  </a:extLst>
                </a:gridCol>
                <a:gridCol w="1119272">
                  <a:extLst>
                    <a:ext uri="{9D8B030D-6E8A-4147-A177-3AD203B41FA5}">
                      <a16:colId xmlns="" xmlns:a16="http://schemas.microsoft.com/office/drawing/2014/main" val="2388542684"/>
                    </a:ext>
                  </a:extLst>
                </a:gridCol>
                <a:gridCol w="1140806"/>
                <a:gridCol w="1065998"/>
                <a:gridCol w="1065998"/>
                <a:gridCol w="1065998"/>
                <a:gridCol w="1065998"/>
              </a:tblGrid>
              <a:tr h="143697">
                <a:tc rowSpan="2">
                  <a:txBody>
                    <a:bodyPr/>
                    <a:lstStyle/>
                    <a:p>
                      <a:pPr algn="l"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5">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EC" altLang="en-US" sz="1600" b="1" dirty="0" smtClean="0">
                          <a:solidFill>
                            <a:schemeClr val="bg1"/>
                          </a:solidFill>
                          <a:latin typeface="Franklin Gothic Book" panose="020B0503020102020204" pitchFamily="34" charset="0"/>
                        </a:rPr>
                        <a:t>Balanza Comercial (millones de USD)</a:t>
                      </a:r>
                      <a:endParaRPr lang="en-US" altLang="en-US" sz="1600" dirty="0" smtClean="0">
                        <a:solidFill>
                          <a:schemeClr val="bg1"/>
                        </a:solidFill>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EC" altLang="en-US" sz="1600" b="1" dirty="0" smtClean="0">
                          <a:solidFill>
                            <a:schemeClr val="bg1"/>
                          </a:solidFill>
                          <a:latin typeface="Franklin Gothic Book" panose="020B0503020102020204" pitchFamily="34" charset="0"/>
                        </a:rPr>
                        <a:t>Variación %</a:t>
                      </a:r>
                      <a:endParaRPr lang="en-US" altLang="en-US" sz="1600" dirty="0" smtClean="0">
                        <a:solidFill>
                          <a:schemeClr val="bg1"/>
                        </a:solidFill>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MX"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MX"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0">
                <a:tc vMerge="1">
                  <a:txBody>
                    <a:bodyPr/>
                    <a:lstStyle/>
                    <a:p>
                      <a:pPr algn="l"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a:solidFill>
                            <a:schemeClr val="bg1"/>
                          </a:solidFill>
                          <a:effectLst/>
                          <a:latin typeface="Franklin Gothic Book" panose="020B0503020102020204" pitchFamily="34" charset="0"/>
                        </a:rPr>
                        <a:t>2015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a:solidFill>
                            <a:schemeClr val="bg1"/>
                          </a:solidFill>
                          <a:effectLst/>
                          <a:latin typeface="Franklin Gothic Book" panose="020B0503020102020204" pitchFamily="34" charset="0"/>
                        </a:rPr>
                        <a:t>2016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smtClean="0">
                          <a:solidFill>
                            <a:schemeClr val="bg1"/>
                          </a:solidFill>
                          <a:effectLst/>
                          <a:latin typeface="Franklin Gothic Book" panose="020B0503020102020204" pitchFamily="34" charset="0"/>
                        </a:rPr>
                        <a:t>2017</a:t>
                      </a: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smtClean="0">
                          <a:solidFill>
                            <a:schemeClr val="bg1"/>
                          </a:solidFill>
                          <a:effectLst/>
                          <a:latin typeface="Franklin Gothic Book" panose="020B0503020102020204" pitchFamily="34" charset="0"/>
                        </a:rPr>
                        <a:t>2017       </a:t>
                      </a:r>
                    </a:p>
                    <a:p>
                      <a:pPr algn="ctr" rtl="0" fontAlgn="ctr"/>
                      <a:r>
                        <a:rPr lang="es-EC" sz="1200" b="1" i="0" u="none" strike="noStrike" dirty="0" smtClean="0">
                          <a:solidFill>
                            <a:schemeClr val="bg1"/>
                          </a:solidFill>
                          <a:effectLst/>
                          <a:latin typeface="Franklin Gothic Book" panose="020B0503020102020204" pitchFamily="34" charset="0"/>
                        </a:rPr>
                        <a:t>ene-jun</a:t>
                      </a: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smtClean="0">
                          <a:solidFill>
                            <a:schemeClr val="bg1"/>
                          </a:solidFill>
                          <a:effectLst/>
                          <a:latin typeface="Franklin Gothic Book" panose="020B0503020102020204" pitchFamily="34" charset="0"/>
                        </a:rPr>
                        <a:t>2018    </a:t>
                      </a:r>
                    </a:p>
                    <a:p>
                      <a:pPr algn="ctr" rtl="0" fontAlgn="ctr"/>
                      <a:r>
                        <a:rPr lang="es-EC" sz="1200" b="1" i="0" u="none" strike="noStrike" dirty="0" smtClean="0">
                          <a:solidFill>
                            <a:schemeClr val="bg1"/>
                          </a:solidFill>
                          <a:effectLst/>
                          <a:latin typeface="Franklin Gothic Book" panose="020B0503020102020204" pitchFamily="34" charset="0"/>
                        </a:rPr>
                        <a:t>ene-jun</a:t>
                      </a: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MX" sz="1200" b="1" i="0" u="none" strike="noStrike" dirty="0">
                          <a:solidFill>
                            <a:schemeClr val="bg1"/>
                          </a:solidFill>
                          <a:effectLst/>
                          <a:latin typeface="Franklin Gothic Book" panose="020B0503020102020204" pitchFamily="34" charset="0"/>
                        </a:rPr>
                        <a:t>2016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MX" sz="1200" b="1" i="0" u="none" strike="noStrike" dirty="0">
                          <a:solidFill>
                            <a:schemeClr val="bg1"/>
                          </a:solidFill>
                          <a:effectLst/>
                          <a:latin typeface="Franklin Gothic Book" panose="020B0503020102020204" pitchFamily="34" charset="0"/>
                        </a:rPr>
                        <a:t>2017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MX" sz="1200" b="1" i="0" u="none" strike="noStrike" dirty="0">
                          <a:solidFill>
                            <a:schemeClr val="bg1"/>
                          </a:solidFill>
                          <a:effectLst/>
                          <a:latin typeface="Franklin Gothic Book" panose="020B0503020102020204" pitchFamily="34" charset="0"/>
                        </a:rPr>
                        <a:t>2018 </a:t>
                      </a:r>
                      <a:r>
                        <a:rPr lang="es-MX" sz="1200" b="1" i="0" u="none" strike="noStrike" dirty="0" smtClean="0">
                          <a:solidFill>
                            <a:schemeClr val="bg1"/>
                          </a:solidFill>
                          <a:effectLst/>
                          <a:latin typeface="Franklin Gothic Book" panose="020B0503020102020204" pitchFamily="34" charset="0"/>
                        </a:rPr>
                        <a:t>      </a:t>
                      </a:r>
                    </a:p>
                    <a:p>
                      <a:pPr algn="ctr" rtl="0" fontAlgn="ctr"/>
                      <a:r>
                        <a:rPr lang="es-MX" sz="1200" b="1" i="0" u="none" strike="noStrike" dirty="0" smtClean="0">
                          <a:solidFill>
                            <a:schemeClr val="bg1"/>
                          </a:solidFill>
                          <a:effectLst/>
                          <a:latin typeface="Franklin Gothic Book" panose="020B0503020102020204" pitchFamily="34" charset="0"/>
                        </a:rPr>
                        <a:t>ene-jun</a:t>
                      </a:r>
                      <a:endParaRPr lang="es-MX"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 xmlns:a16="http://schemas.microsoft.com/office/drawing/2014/main" val="629669118"/>
                  </a:ext>
                </a:extLst>
              </a:tr>
              <a:tr h="0">
                <a:tc>
                  <a:txBody>
                    <a:bodyPr/>
                    <a:lstStyle/>
                    <a:p>
                      <a:pPr algn="l" rtl="0" fontAlgn="ctr"/>
                      <a:r>
                        <a:rPr lang="es-EC" sz="1200" b="0" i="0" u="none" strike="noStrike" dirty="0">
                          <a:solidFill>
                            <a:srgbClr val="000000"/>
                          </a:solidFill>
                          <a:effectLst/>
                          <a:latin typeface="Franklin Gothic Book" panose="020B0503020102020204" pitchFamily="34" charset="0"/>
                        </a:rPr>
                        <a:t>Exportaciones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7,197.3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5,410.9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6,025.4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3,113.9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3,101.6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dirty="0">
                          <a:solidFill>
                            <a:srgbClr val="000000"/>
                          </a:solidFill>
                          <a:effectLst/>
                          <a:latin typeface="Franklin Gothic Book" panose="020B0503020102020204" pitchFamily="34" charset="0"/>
                        </a:rPr>
                        <a:t>-24.8%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dirty="0">
                          <a:solidFill>
                            <a:srgbClr val="000000"/>
                          </a:solidFill>
                          <a:effectLst/>
                          <a:latin typeface="Franklin Gothic Book" panose="020B0503020102020204" pitchFamily="34" charset="0"/>
                        </a:rPr>
                        <a:t>11.4%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dirty="0">
                          <a:solidFill>
                            <a:srgbClr val="000000"/>
                          </a:solidFill>
                          <a:effectLst/>
                          <a:latin typeface="Franklin Gothic Book" panose="020B0503020102020204" pitchFamily="34" charset="0"/>
                        </a:rPr>
                        <a:t>-0.4%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4002015"/>
                  </a:ext>
                </a:extLst>
              </a:tr>
              <a:tr h="0">
                <a:tc>
                  <a:txBody>
                    <a:bodyPr/>
                    <a:lstStyle/>
                    <a:p>
                      <a:pPr algn="l" rtl="0" fontAlgn="ctr"/>
                      <a:r>
                        <a:rPr lang="es-EC" sz="1200" b="0" i="0" u="none" strike="noStrike" dirty="0">
                          <a:solidFill>
                            <a:srgbClr val="000000"/>
                          </a:solidFill>
                          <a:effectLst/>
                          <a:latin typeface="Franklin Gothic Book" panose="020B0503020102020204" pitchFamily="34" charset="0"/>
                        </a:rPr>
                        <a:t>Importaciones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5,488.7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3,890.1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4,293.1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2,196.7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2,568.4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dirty="0">
                          <a:solidFill>
                            <a:srgbClr val="000000"/>
                          </a:solidFill>
                          <a:effectLst/>
                          <a:latin typeface="Franklin Gothic Book" panose="020B0503020102020204" pitchFamily="34" charset="0"/>
                        </a:rPr>
                        <a:t>-29.1%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dirty="0">
                          <a:solidFill>
                            <a:srgbClr val="000000"/>
                          </a:solidFill>
                          <a:effectLst/>
                          <a:latin typeface="Franklin Gothic Book" panose="020B0503020102020204" pitchFamily="34" charset="0"/>
                        </a:rPr>
                        <a:t>10.4%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dirty="0">
                          <a:solidFill>
                            <a:srgbClr val="000000"/>
                          </a:solidFill>
                          <a:effectLst/>
                          <a:latin typeface="Franklin Gothic Book" panose="020B0503020102020204" pitchFamily="34" charset="0"/>
                        </a:rPr>
                        <a:t>16.9%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87210366"/>
                  </a:ext>
                </a:extLst>
              </a:tr>
              <a:tr h="0">
                <a:tc>
                  <a:txBody>
                    <a:bodyPr/>
                    <a:lstStyle/>
                    <a:p>
                      <a:pPr algn="l" rtl="0" fontAlgn="ctr"/>
                      <a:r>
                        <a:rPr lang="es-EC" sz="1200" b="0" i="0" u="none" strike="noStrike" dirty="0">
                          <a:solidFill>
                            <a:srgbClr val="000000"/>
                          </a:solidFill>
                          <a:effectLst/>
                          <a:latin typeface="Franklin Gothic Book" panose="020B0503020102020204" pitchFamily="34" charset="0"/>
                        </a:rPr>
                        <a:t>Balanza comercial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1,708.6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1,520.9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a:solidFill>
                            <a:srgbClr val="000000"/>
                          </a:solidFill>
                          <a:effectLst/>
                          <a:latin typeface="Franklin Gothic Book" panose="020B0503020102020204" pitchFamily="34" charset="0"/>
                        </a:rPr>
                        <a:t>1,732.3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917.2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533.2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dirty="0">
                          <a:solidFill>
                            <a:srgbClr val="000000"/>
                          </a:solidFill>
                          <a:effectLst/>
                          <a:latin typeface="Franklin Gothic Book" panose="020B0503020102020204" pitchFamily="34" charset="0"/>
                        </a:rPr>
                        <a:t>11.0%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dirty="0">
                          <a:solidFill>
                            <a:srgbClr val="000000"/>
                          </a:solidFill>
                          <a:effectLst/>
                          <a:latin typeface="Franklin Gothic Book" panose="020B0503020102020204" pitchFamily="34" charset="0"/>
                        </a:rPr>
                        <a:t>13.9%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dirty="0" smtClean="0">
                          <a:solidFill>
                            <a:srgbClr val="000000"/>
                          </a:solidFill>
                          <a:effectLst/>
                          <a:latin typeface="Franklin Gothic Book" panose="020B0503020102020204" pitchFamily="34" charset="0"/>
                        </a:rPr>
                        <a:t>-41.9</a:t>
                      </a:r>
                      <a:r>
                        <a:rPr lang="es-MX" sz="1200" b="0" i="0" u="none" strike="noStrike" dirty="0">
                          <a:solidFill>
                            <a:srgbClr val="000000"/>
                          </a:solidFill>
                          <a:effectLst/>
                          <a:latin typeface="Franklin Gothic Book" panose="020B0503020102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982833593"/>
                  </a:ext>
                </a:extLst>
              </a:tr>
            </a:tbl>
          </a:graphicData>
        </a:graphic>
      </p:graphicFrame>
      <p:graphicFrame>
        <p:nvGraphicFramePr>
          <p:cNvPr id="8" name="Gráfico 7"/>
          <p:cNvGraphicFramePr>
            <a:graphicFrameLocks/>
          </p:cNvGraphicFramePr>
          <p:nvPr>
            <p:extLst>
              <p:ext uri="{D42A27DB-BD31-4B8C-83A1-F6EECF244321}">
                <p14:modId xmlns:p14="http://schemas.microsoft.com/office/powerpoint/2010/main" val="1188108290"/>
              </p:ext>
            </p:extLst>
          </p:nvPr>
        </p:nvGraphicFramePr>
        <p:xfrm>
          <a:off x="1777285" y="1236372"/>
          <a:ext cx="8620945" cy="303502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25016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4630"/>
            <a:ext cx="2085013" cy="823031"/>
          </a:xfrm>
          <a:prstGeom prst="rect">
            <a:avLst/>
          </a:prstGeom>
        </p:spPr>
      </p:pic>
      <p:sp>
        <p:nvSpPr>
          <p:cNvPr id="3" name="Título 2"/>
          <p:cNvSpPr>
            <a:spLocks noGrp="1"/>
          </p:cNvSpPr>
          <p:nvPr>
            <p:ph type="title"/>
          </p:nvPr>
        </p:nvSpPr>
        <p:spPr>
          <a:xfrm>
            <a:off x="0" y="165714"/>
            <a:ext cx="10398231" cy="1212564"/>
          </a:xfrm>
        </p:spPr>
        <p:txBody>
          <a:bodyPr>
            <a:normAutofit fontScale="90000"/>
          </a:bodyPr>
          <a:lstStyle/>
          <a:p>
            <a:r>
              <a:rPr lang="es-MX" sz="4000" b="1" dirty="0" smtClean="0">
                <a:solidFill>
                  <a:srgbClr val="002060"/>
                </a:solidFill>
                <a:latin typeface="Franklin Gothic Medium Cond" panose="020B0606030402020204" pitchFamily="34" charset="0"/>
              </a:rPr>
              <a:t>Principales productos de exportación e importación de  Ecuador  con Estados Unidos</a:t>
            </a:r>
            <a:br>
              <a:rPr lang="es-MX" sz="4000" b="1" dirty="0" smtClean="0">
                <a:solidFill>
                  <a:srgbClr val="002060"/>
                </a:solidFill>
                <a:latin typeface="Franklin Gothic Medium Cond" panose="020B0606030402020204" pitchFamily="34" charset="0"/>
              </a:rPr>
            </a:br>
            <a:r>
              <a:rPr lang="es-MX" sz="2400" b="1" dirty="0" smtClean="0">
                <a:solidFill>
                  <a:srgbClr val="002060"/>
                </a:solidFill>
                <a:latin typeface="Franklin Gothic Medium Cond" panose="020B0606030402020204" pitchFamily="34" charset="0"/>
              </a:rPr>
              <a:t>(millones </a:t>
            </a:r>
            <a:r>
              <a:rPr lang="es-MX" sz="2400" b="1" dirty="0">
                <a:solidFill>
                  <a:srgbClr val="002060"/>
                </a:solidFill>
                <a:latin typeface="Franklin Gothic Medium Cond" panose="020B0606030402020204" pitchFamily="34" charset="0"/>
              </a:rPr>
              <a:t>de </a:t>
            </a:r>
            <a:r>
              <a:rPr lang="es-MX" sz="2400" b="1" dirty="0" smtClean="0">
                <a:solidFill>
                  <a:srgbClr val="002060"/>
                </a:solidFill>
                <a:latin typeface="Franklin Gothic Medium Cond" panose="020B0606030402020204" pitchFamily="34" charset="0"/>
              </a:rPr>
              <a:t>USD FOB)</a:t>
            </a:r>
            <a:endParaRPr lang="es-MX" sz="2400" b="1" dirty="0">
              <a:solidFill>
                <a:srgbClr val="002060"/>
              </a:solidFill>
              <a:latin typeface="Franklin Gothic Medium Cond" panose="020B0606030402020204" pitchFamily="34" charset="0"/>
            </a:endParaRPr>
          </a:p>
        </p:txBody>
      </p:sp>
      <p:sp>
        <p:nvSpPr>
          <p:cNvPr id="16" name="CuadroTexto 11"/>
          <p:cNvSpPr txBox="1">
            <a:spLocks noChangeArrowheads="1"/>
          </p:cNvSpPr>
          <p:nvPr/>
        </p:nvSpPr>
        <p:spPr bwMode="auto">
          <a:xfrm>
            <a:off x="186231" y="1683601"/>
            <a:ext cx="40588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es-EC" altLang="en-US" sz="1600" b="1" dirty="0">
                <a:solidFill>
                  <a:prstClr val="black"/>
                </a:solidFill>
                <a:latin typeface="Franklin Gothic Book" panose="020B0503020102020204" pitchFamily="34" charset="0"/>
              </a:rPr>
              <a:t>Principales </a:t>
            </a:r>
            <a:r>
              <a:rPr lang="es-EC" altLang="en-US" sz="1600" b="1" dirty="0" smtClean="0">
                <a:solidFill>
                  <a:prstClr val="black"/>
                </a:solidFill>
                <a:latin typeface="Franklin Gothic Book" panose="020B0503020102020204" pitchFamily="34" charset="0"/>
              </a:rPr>
              <a:t>productos exportados</a:t>
            </a:r>
            <a:endParaRPr lang="en-US" altLang="en-US" sz="1600" dirty="0">
              <a:solidFill>
                <a:prstClr val="black"/>
              </a:solidFill>
              <a:latin typeface="Franklin Gothic Book" panose="020B0503020102020204" pitchFamily="34" charset="0"/>
            </a:endParaRPr>
          </a:p>
        </p:txBody>
      </p:sp>
      <p:sp>
        <p:nvSpPr>
          <p:cNvPr id="17" name="CuadroTexto 11"/>
          <p:cNvSpPr txBox="1">
            <a:spLocks noChangeArrowheads="1"/>
          </p:cNvSpPr>
          <p:nvPr/>
        </p:nvSpPr>
        <p:spPr bwMode="auto">
          <a:xfrm>
            <a:off x="6140711" y="649124"/>
            <a:ext cx="40933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es-EC" altLang="en-US" sz="1600" b="1" dirty="0">
                <a:solidFill>
                  <a:prstClr val="black"/>
                </a:solidFill>
                <a:latin typeface="Franklin Gothic Book" panose="020B0503020102020204" pitchFamily="34" charset="0"/>
              </a:rPr>
              <a:t>Principales </a:t>
            </a:r>
            <a:r>
              <a:rPr lang="es-EC" altLang="en-US" sz="1600" b="1" dirty="0" smtClean="0">
                <a:solidFill>
                  <a:prstClr val="black"/>
                </a:solidFill>
                <a:latin typeface="Franklin Gothic Book" panose="020B0503020102020204" pitchFamily="34" charset="0"/>
              </a:rPr>
              <a:t>productos importados</a:t>
            </a:r>
            <a:endParaRPr lang="en-US" altLang="en-US" sz="1600" dirty="0">
              <a:solidFill>
                <a:prstClr val="black"/>
              </a:solidFill>
              <a:latin typeface="Franklin Gothic Book" panose="020B0503020102020204" pitchFamily="34" charset="0"/>
            </a:endParaRPr>
          </a:p>
        </p:txBody>
      </p:sp>
      <p:sp>
        <p:nvSpPr>
          <p:cNvPr id="20" name="Rectángulo 19"/>
          <p:cNvSpPr/>
          <p:nvPr/>
        </p:nvSpPr>
        <p:spPr>
          <a:xfrm>
            <a:off x="2343955" y="6419584"/>
            <a:ext cx="5396248" cy="276999"/>
          </a:xfrm>
          <a:prstGeom prst="rect">
            <a:avLst/>
          </a:prstGeom>
        </p:spPr>
        <p:txBody>
          <a:bodyPr wrap="square">
            <a:spAutoFit/>
          </a:bodyPr>
          <a:lstStyle/>
          <a:p>
            <a:endParaRPr lang="es-MX" sz="100" b="1" dirty="0" smtClean="0">
              <a:solidFill>
                <a:prstClr val="black"/>
              </a:solidFill>
            </a:endParaRPr>
          </a:p>
          <a:p>
            <a:r>
              <a:rPr lang="es-MX" sz="1100" b="1" dirty="0" smtClean="0">
                <a:solidFill>
                  <a:prstClr val="black"/>
                </a:solidFill>
              </a:rPr>
              <a:t>Nota</a:t>
            </a:r>
            <a:r>
              <a:rPr lang="es-MX" sz="1100" b="1" dirty="0">
                <a:solidFill>
                  <a:prstClr val="black"/>
                </a:solidFill>
              </a:rPr>
              <a:t>: </a:t>
            </a:r>
            <a:r>
              <a:rPr lang="es-MX" sz="1100" dirty="0">
                <a:solidFill>
                  <a:prstClr val="black"/>
                </a:solidFill>
              </a:rPr>
              <a:t>Las cifras de importación corresponden a la procedencia de la mercancía.</a:t>
            </a:r>
          </a:p>
        </p:txBody>
      </p:sp>
      <p:sp>
        <p:nvSpPr>
          <p:cNvPr id="23" name="2 CuadroTexto"/>
          <p:cNvSpPr txBox="1"/>
          <p:nvPr/>
        </p:nvSpPr>
        <p:spPr>
          <a:xfrm>
            <a:off x="0" y="6419584"/>
            <a:ext cx="2753587" cy="446276"/>
          </a:xfrm>
          <a:prstGeom prst="rect">
            <a:avLst/>
          </a:prstGeom>
          <a:noFill/>
        </p:spPr>
        <p:txBody>
          <a:bodyPr wrap="square">
            <a:spAutoFit/>
          </a:bodyPr>
          <a:lstStyle/>
          <a:p>
            <a:pPr eaLnBrk="1" hangingPunct="1">
              <a:defRPr/>
            </a:pPr>
            <a:r>
              <a:rPr lang="es-ES" sz="1100" b="1" dirty="0">
                <a:solidFill>
                  <a:prstClr val="black"/>
                </a:solidFill>
              </a:rPr>
              <a:t>Fuente: </a:t>
            </a:r>
            <a:r>
              <a:rPr lang="es-ES" sz="1100" dirty="0">
                <a:solidFill>
                  <a:prstClr val="black"/>
                </a:solidFill>
              </a:rPr>
              <a:t>BCE –  Comercio </a:t>
            </a:r>
            <a:r>
              <a:rPr lang="es-ES" sz="1100" dirty="0" smtClean="0">
                <a:solidFill>
                  <a:prstClr val="black"/>
                </a:solidFill>
              </a:rPr>
              <a:t>Exterior</a:t>
            </a:r>
          </a:p>
          <a:p>
            <a:pPr eaLnBrk="1" hangingPunct="1">
              <a:defRPr/>
            </a:pP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graphicFrame>
        <p:nvGraphicFramePr>
          <p:cNvPr id="15" name="Tabla 14"/>
          <p:cNvGraphicFramePr>
            <a:graphicFrameLocks noGrp="1"/>
          </p:cNvGraphicFramePr>
          <p:nvPr>
            <p:extLst>
              <p:ext uri="{D42A27DB-BD31-4B8C-83A1-F6EECF244321}">
                <p14:modId xmlns:p14="http://schemas.microsoft.com/office/powerpoint/2010/main" val="2400546555"/>
              </p:ext>
            </p:extLst>
          </p:nvPr>
        </p:nvGraphicFramePr>
        <p:xfrm>
          <a:off x="186231" y="2011300"/>
          <a:ext cx="5652867" cy="4223385"/>
        </p:xfrm>
        <a:graphic>
          <a:graphicData uri="http://schemas.openxmlformats.org/drawingml/2006/table">
            <a:tbl>
              <a:tblPr/>
              <a:tblGrid>
                <a:gridCol w="2842985">
                  <a:extLst>
                    <a:ext uri="{9D8B030D-6E8A-4147-A177-3AD203B41FA5}">
                      <a16:colId xmlns:a16="http://schemas.microsoft.com/office/drawing/2014/main" xmlns="" val="604074008"/>
                    </a:ext>
                  </a:extLst>
                </a:gridCol>
                <a:gridCol w="864674">
                  <a:extLst>
                    <a:ext uri="{9D8B030D-6E8A-4147-A177-3AD203B41FA5}">
                      <a16:colId xmlns:a16="http://schemas.microsoft.com/office/drawing/2014/main" xmlns="" val="104615125"/>
                    </a:ext>
                  </a:extLst>
                </a:gridCol>
                <a:gridCol w="630690">
                  <a:extLst>
                    <a:ext uri="{9D8B030D-6E8A-4147-A177-3AD203B41FA5}">
                      <a16:colId xmlns:a16="http://schemas.microsoft.com/office/drawing/2014/main" xmlns="" val="3002262734"/>
                    </a:ext>
                  </a:extLst>
                </a:gridCol>
                <a:gridCol w="797885"/>
                <a:gridCol w="516633"/>
              </a:tblGrid>
              <a:tr h="358319">
                <a:tc>
                  <a:txBody>
                    <a:bodyPr/>
                    <a:lstStyle/>
                    <a:p>
                      <a:pPr algn="ctr" rtl="0" fontAlgn="ctr"/>
                      <a:r>
                        <a:rPr lang="es-EC" sz="1100" b="1" i="0" u="none" strike="noStrike" dirty="0" smtClean="0">
                          <a:solidFill>
                            <a:schemeClr val="bg1"/>
                          </a:solidFill>
                          <a:effectLst/>
                          <a:latin typeface="Franklin Gothic Book" panose="020B0503020102020204" pitchFamily="34" charset="0"/>
                        </a:rPr>
                        <a:t>Producto</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smtClean="0">
                          <a:solidFill>
                            <a:schemeClr val="bg1"/>
                          </a:solidFill>
                          <a:effectLst/>
                          <a:latin typeface="Franklin Gothic Book" panose="020B0503020102020204" pitchFamily="34" charset="0"/>
                        </a:rPr>
                        <a:t>2017</a:t>
                      </a:r>
                    </a:p>
                    <a:p>
                      <a:pPr algn="ctr" rtl="0" fontAlgn="ctr"/>
                      <a:r>
                        <a:rPr lang="es-EC" sz="1100" b="1" i="0" u="none" strike="noStrike" dirty="0" smtClean="0">
                          <a:solidFill>
                            <a:schemeClr val="bg1"/>
                          </a:solidFill>
                          <a:effectLst/>
                          <a:latin typeface="Franklin Gothic Book" panose="020B0503020102020204" pitchFamily="34" charset="0"/>
                        </a:rPr>
                        <a:t>Millones USD</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err="1" smtClean="0">
                          <a:solidFill>
                            <a:schemeClr val="bg1"/>
                          </a:solidFill>
                          <a:effectLst/>
                          <a:latin typeface="Franklin Gothic Book" panose="020B0503020102020204" pitchFamily="34" charset="0"/>
                        </a:rPr>
                        <a:t>Part</a:t>
                      </a:r>
                      <a:r>
                        <a:rPr lang="es-EC" sz="1100" b="1" i="0" u="none" strike="noStrike" dirty="0" smtClean="0">
                          <a:solidFill>
                            <a:schemeClr val="bg1"/>
                          </a:solidFill>
                          <a:effectLst/>
                          <a:latin typeface="Franklin Gothic Book" panose="020B0503020102020204" pitchFamily="34" charset="0"/>
                        </a:rPr>
                        <a:t>.</a:t>
                      </a:r>
                      <a:r>
                        <a:rPr lang="es-EC" sz="1100" b="1" i="0" u="none" strike="noStrike" baseline="0" dirty="0" smtClean="0">
                          <a:solidFill>
                            <a:schemeClr val="bg1"/>
                          </a:solidFill>
                          <a:effectLst/>
                          <a:latin typeface="Franklin Gothic Book" panose="020B0503020102020204" pitchFamily="34" charset="0"/>
                        </a:rPr>
                        <a:t> 2017</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smtClean="0">
                          <a:solidFill>
                            <a:schemeClr val="bg1"/>
                          </a:solidFill>
                          <a:effectLst/>
                          <a:latin typeface="Franklin Gothic Book" panose="020B0503020102020204" pitchFamily="34" charset="0"/>
                        </a:rPr>
                        <a:t>2018 </a:t>
                      </a:r>
                    </a:p>
                    <a:p>
                      <a:pPr algn="ctr" rtl="0" fontAlgn="ctr"/>
                      <a:r>
                        <a:rPr lang="es-EC" sz="1100" b="1" i="0" u="none" strike="noStrike" dirty="0" smtClean="0">
                          <a:solidFill>
                            <a:schemeClr val="bg1"/>
                          </a:solidFill>
                          <a:effectLst/>
                          <a:latin typeface="Franklin Gothic Book" panose="020B0503020102020204" pitchFamily="34" charset="0"/>
                        </a:rPr>
                        <a:t>ene-jun</a:t>
                      </a:r>
                    </a:p>
                    <a:p>
                      <a:pPr algn="ctr" rtl="0" fontAlgn="ctr"/>
                      <a:r>
                        <a:rPr lang="es-EC" sz="1100" b="1" i="0" u="none" strike="noStrike" dirty="0" smtClean="0">
                          <a:solidFill>
                            <a:schemeClr val="bg1"/>
                          </a:solidFill>
                          <a:effectLst/>
                          <a:latin typeface="Franklin Gothic Book" panose="020B0503020102020204" pitchFamily="34" charset="0"/>
                        </a:rPr>
                        <a:t>Millones USD</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err="1" smtClean="0">
                          <a:solidFill>
                            <a:schemeClr val="bg1"/>
                          </a:solidFill>
                          <a:effectLst/>
                          <a:latin typeface="Franklin Gothic Book" panose="020B0503020102020204" pitchFamily="34" charset="0"/>
                        </a:rPr>
                        <a:t>Part</a:t>
                      </a:r>
                      <a:r>
                        <a:rPr lang="es-EC" sz="1100" b="1" i="0" u="none" strike="noStrike" dirty="0" smtClean="0">
                          <a:solidFill>
                            <a:schemeClr val="bg1"/>
                          </a:solidFill>
                          <a:effectLst/>
                          <a:latin typeface="Franklin Gothic Book" panose="020B0503020102020204" pitchFamily="34" charset="0"/>
                        </a:rPr>
                        <a:t>. 2018</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xmlns="" val="629669118"/>
                  </a:ext>
                </a:extLst>
              </a:tr>
              <a:tr h="0">
                <a:tc>
                  <a:txBody>
                    <a:bodyPr/>
                    <a:lstStyle/>
                    <a:p>
                      <a:pPr algn="l" fontAlgn="ctr"/>
                      <a:r>
                        <a:rPr lang="es-MX" sz="1100" b="0" i="0" u="none" strike="noStrike" dirty="0">
                          <a:solidFill>
                            <a:srgbClr val="000000"/>
                          </a:solidFill>
                          <a:effectLst/>
                          <a:latin typeface="Franklin Gothic Book" panose="020B0503020102020204" pitchFamily="34" charset="0"/>
                        </a:rPr>
                        <a:t>Camarones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574,0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22,2%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250,2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4002015"/>
                  </a:ext>
                </a:extLst>
              </a:tr>
              <a:tr h="0">
                <a:tc>
                  <a:txBody>
                    <a:bodyPr/>
                    <a:lstStyle/>
                    <a:p>
                      <a:pPr algn="l" fontAlgn="ctr"/>
                      <a:r>
                        <a:rPr lang="es-MX" sz="1100" b="0" i="0" u="none" strike="noStrike">
                          <a:solidFill>
                            <a:srgbClr val="000000"/>
                          </a:solidFill>
                          <a:effectLst/>
                          <a:latin typeface="Franklin Gothic Book" panose="020B0503020102020204" pitchFamily="34" charset="0"/>
                        </a:rPr>
                        <a:t>Banano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465,4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87210366"/>
                  </a:ext>
                </a:extLst>
              </a:tr>
              <a:tr h="0">
                <a:tc>
                  <a:txBody>
                    <a:bodyPr/>
                    <a:lstStyle/>
                    <a:p>
                      <a:pPr algn="l" fontAlgn="ctr"/>
                      <a:r>
                        <a:rPr lang="es-MX" sz="1100" b="0" i="0" u="none" strike="noStrike" dirty="0">
                          <a:solidFill>
                            <a:srgbClr val="000000"/>
                          </a:solidFill>
                          <a:effectLst/>
                          <a:latin typeface="Franklin Gothic Book" panose="020B0503020102020204" pitchFamily="34" charset="0"/>
                        </a:rPr>
                        <a:t>Flores Naturales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396,9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216,5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dirty="0">
                          <a:solidFill>
                            <a:srgbClr val="000000"/>
                          </a:solidFill>
                          <a:effectLst/>
                          <a:latin typeface="Franklin Gothic Book" panose="020B0503020102020204" pitchFamily="34" charset="0"/>
                        </a:rPr>
                        <a:t>Oro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150,7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69,8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dirty="0">
                          <a:solidFill>
                            <a:srgbClr val="000000"/>
                          </a:solidFill>
                          <a:effectLst/>
                          <a:latin typeface="Franklin Gothic Book" panose="020B0503020102020204" pitchFamily="34" charset="0"/>
                        </a:rPr>
                        <a:t>Enlatados De Pescado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129,6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77,4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Cacao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116,0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38,0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Pescado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89,9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82,6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Otras Manufacturas De Metales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66,1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33,8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Elaborados De Banano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58,6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37,8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Plátano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55,8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31,1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Productos Agricolas En Conserva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51,4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Atún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50,3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27,5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Maderas Terciads Y Prensadas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44,4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Otras Frutas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43,3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Vehículos Y Sus Partes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34,4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23,7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Otros Prod. Agrícolas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Otras Maderas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Aparatos Eléctricos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dirty="0">
                          <a:solidFill>
                            <a:srgbClr val="000000"/>
                          </a:solidFill>
                          <a:effectLst/>
                          <a:latin typeface="Franklin Gothic Book" panose="020B0503020102020204" pitchFamily="34" charset="0"/>
                        </a:rPr>
                        <a:t>Otros productos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182,8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76,0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rtl="0" fontAlgn="ctr"/>
                      <a:r>
                        <a:rPr lang="es-EC" sz="1100" b="1" i="0" u="none" strike="noStrike" dirty="0" smtClean="0">
                          <a:solidFill>
                            <a:srgbClr val="000000"/>
                          </a:solidFill>
                          <a:latin typeface="Franklin Gothic Book" panose="020B0503020102020204" pitchFamily="34" charset="0"/>
                        </a:rPr>
                        <a:t>Total</a:t>
                      </a:r>
                      <a:endParaRPr lang="es-EC" sz="1100" b="1" i="0" u="none" strike="noStrike" dirty="0">
                        <a:solidFill>
                          <a:srgbClr val="000000"/>
                        </a:solidFill>
                        <a:latin typeface="Franklin Gothic Book" panose="020B05030201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s-MX" sz="1100" b="1" i="0" u="none" strike="noStrike" dirty="0">
                          <a:solidFill>
                            <a:srgbClr val="000000"/>
                          </a:solidFill>
                          <a:effectLst/>
                          <a:latin typeface="Franklin Gothic Book" panose="020B0503020102020204" pitchFamily="34" charset="0"/>
                        </a:rPr>
                        <a:t>2.590,6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1" i="0" u="none" strike="noStrike" dirty="0">
                          <a:solidFill>
                            <a:srgbClr val="000000"/>
                          </a:solidFill>
                          <a:effectLst/>
                          <a:latin typeface="Franklin Gothic Book" panose="020B0503020102020204" pitchFamily="34" charset="0"/>
                        </a:rPr>
                        <a:t>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s-MX" sz="1100" b="1" i="0" u="none" strike="noStrike" dirty="0">
                          <a:solidFill>
                            <a:srgbClr val="000000"/>
                          </a:solidFill>
                          <a:effectLst/>
                          <a:latin typeface="Franklin Gothic Book" panose="020B0503020102020204" pitchFamily="34" charset="0"/>
                        </a:rPr>
                        <a:t>1.265,8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1" i="0" u="none" strike="noStrike" dirty="0">
                          <a:solidFill>
                            <a:srgbClr val="000000"/>
                          </a:solidFill>
                          <a:effectLst/>
                          <a:latin typeface="Franklin Gothic Book" panose="020B0503020102020204" pitchFamily="34" charset="0"/>
                        </a:rPr>
                        <a:t>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a 12"/>
          <p:cNvGraphicFramePr>
            <a:graphicFrameLocks noGrp="1"/>
          </p:cNvGraphicFramePr>
          <p:nvPr>
            <p:extLst>
              <p:ext uri="{D42A27DB-BD31-4B8C-83A1-F6EECF244321}">
                <p14:modId xmlns:p14="http://schemas.microsoft.com/office/powerpoint/2010/main" val="165724991"/>
              </p:ext>
            </p:extLst>
          </p:nvPr>
        </p:nvGraphicFramePr>
        <p:xfrm>
          <a:off x="6240549" y="1003524"/>
          <a:ext cx="5775440" cy="5300437"/>
        </p:xfrm>
        <a:graphic>
          <a:graphicData uri="http://schemas.openxmlformats.org/drawingml/2006/table">
            <a:tbl>
              <a:tblPr/>
              <a:tblGrid>
                <a:gridCol w="2687680">
                  <a:extLst>
                    <a:ext uri="{9D8B030D-6E8A-4147-A177-3AD203B41FA5}">
                      <a16:colId xmlns:a16="http://schemas.microsoft.com/office/drawing/2014/main" xmlns="" val="604074008"/>
                    </a:ext>
                  </a:extLst>
                </a:gridCol>
                <a:gridCol w="1136987">
                  <a:extLst>
                    <a:ext uri="{9D8B030D-6E8A-4147-A177-3AD203B41FA5}">
                      <a16:colId xmlns:a16="http://schemas.microsoft.com/office/drawing/2014/main" xmlns="" val="104615125"/>
                    </a:ext>
                  </a:extLst>
                </a:gridCol>
                <a:gridCol w="511597">
                  <a:extLst>
                    <a:ext uri="{9D8B030D-6E8A-4147-A177-3AD203B41FA5}">
                      <a16:colId xmlns:a16="http://schemas.microsoft.com/office/drawing/2014/main" xmlns="" val="3002262734"/>
                    </a:ext>
                  </a:extLst>
                </a:gridCol>
                <a:gridCol w="844162"/>
                <a:gridCol w="595014"/>
              </a:tblGrid>
              <a:tr h="516982">
                <a:tc>
                  <a:txBody>
                    <a:bodyPr/>
                    <a:lstStyle/>
                    <a:p>
                      <a:pPr algn="ctr" rtl="0" fontAlgn="ctr"/>
                      <a:r>
                        <a:rPr lang="es-EC" sz="1100" b="1" i="0" u="none" strike="noStrike" dirty="0" smtClean="0">
                          <a:solidFill>
                            <a:schemeClr val="bg1"/>
                          </a:solidFill>
                          <a:effectLst/>
                          <a:latin typeface="Franklin Gothic Book" panose="020B0503020102020204" pitchFamily="34" charset="0"/>
                        </a:rPr>
                        <a:t>Producto</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smtClean="0">
                          <a:solidFill>
                            <a:schemeClr val="bg1"/>
                          </a:solidFill>
                          <a:effectLst/>
                          <a:latin typeface="Franklin Gothic Book" panose="020B0503020102020204" pitchFamily="34" charset="0"/>
                        </a:rPr>
                        <a:t>2017</a:t>
                      </a:r>
                    </a:p>
                    <a:p>
                      <a:pPr algn="ctr" rtl="0" fontAlgn="ctr"/>
                      <a:r>
                        <a:rPr lang="es-EC" sz="1100" b="1" i="0" u="none" strike="noStrike" dirty="0" smtClean="0">
                          <a:solidFill>
                            <a:schemeClr val="bg1"/>
                          </a:solidFill>
                          <a:effectLst/>
                          <a:latin typeface="Franklin Gothic Book" panose="020B0503020102020204" pitchFamily="34" charset="0"/>
                        </a:rPr>
                        <a:t>Millones USD</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err="1" smtClean="0">
                          <a:solidFill>
                            <a:schemeClr val="bg1"/>
                          </a:solidFill>
                          <a:effectLst/>
                          <a:latin typeface="Franklin Gothic Book" panose="020B0503020102020204" pitchFamily="34" charset="0"/>
                        </a:rPr>
                        <a:t>Part</a:t>
                      </a:r>
                      <a:r>
                        <a:rPr lang="es-EC" sz="1100" b="1" i="0" u="none" strike="noStrike" dirty="0" smtClean="0">
                          <a:solidFill>
                            <a:schemeClr val="bg1"/>
                          </a:solidFill>
                          <a:effectLst/>
                          <a:latin typeface="Franklin Gothic Book" panose="020B0503020102020204" pitchFamily="34" charset="0"/>
                        </a:rPr>
                        <a:t>.</a:t>
                      </a:r>
                      <a:r>
                        <a:rPr lang="es-EC" sz="1100" b="1" i="0" u="none" strike="noStrike" baseline="0" dirty="0" smtClean="0">
                          <a:solidFill>
                            <a:schemeClr val="bg1"/>
                          </a:solidFill>
                          <a:effectLst/>
                          <a:latin typeface="Franklin Gothic Book" panose="020B0503020102020204" pitchFamily="34" charset="0"/>
                        </a:rPr>
                        <a:t> 2017</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smtClean="0">
                          <a:solidFill>
                            <a:schemeClr val="bg1"/>
                          </a:solidFill>
                          <a:effectLst/>
                          <a:latin typeface="Franklin Gothic Book" panose="020B0503020102020204" pitchFamily="34" charset="0"/>
                        </a:rPr>
                        <a:t>2018 </a:t>
                      </a:r>
                    </a:p>
                    <a:p>
                      <a:pPr algn="ctr" rtl="0" fontAlgn="ctr"/>
                      <a:r>
                        <a:rPr lang="es-EC" sz="1100" b="1" i="0" u="none" strike="noStrike" dirty="0" smtClean="0">
                          <a:solidFill>
                            <a:schemeClr val="bg1"/>
                          </a:solidFill>
                          <a:effectLst/>
                          <a:latin typeface="Franklin Gothic Book" panose="020B0503020102020204" pitchFamily="34" charset="0"/>
                        </a:rPr>
                        <a:t>ene-jun</a:t>
                      </a:r>
                    </a:p>
                    <a:p>
                      <a:pPr algn="ctr" rtl="0" fontAlgn="ctr"/>
                      <a:r>
                        <a:rPr lang="es-EC" sz="1100" b="1" i="0" u="none" strike="noStrike" dirty="0" smtClean="0">
                          <a:solidFill>
                            <a:schemeClr val="bg1"/>
                          </a:solidFill>
                          <a:effectLst/>
                          <a:latin typeface="Franklin Gothic Book" panose="020B0503020102020204" pitchFamily="34" charset="0"/>
                        </a:rPr>
                        <a:t>Millones USD</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err="1" smtClean="0">
                          <a:solidFill>
                            <a:schemeClr val="bg1"/>
                          </a:solidFill>
                          <a:effectLst/>
                          <a:latin typeface="Franklin Gothic Book" panose="020B0503020102020204" pitchFamily="34" charset="0"/>
                        </a:rPr>
                        <a:t>Part</a:t>
                      </a:r>
                      <a:r>
                        <a:rPr lang="es-EC" sz="1100" b="1" i="0" u="none" strike="noStrike" dirty="0" smtClean="0">
                          <a:solidFill>
                            <a:schemeClr val="bg1"/>
                          </a:solidFill>
                          <a:effectLst/>
                          <a:latin typeface="Franklin Gothic Book" panose="020B0503020102020204" pitchFamily="34" charset="0"/>
                        </a:rPr>
                        <a:t>. 2018</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xmlns="" val="629669118"/>
                  </a:ext>
                </a:extLst>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Reactores nucleares, calderas, </a:t>
                      </a:r>
                      <a:r>
                        <a:rPr lang="es-MX" sz="1100" b="0" i="0" u="none" strike="noStrike" dirty="0" smtClean="0">
                          <a:solidFill>
                            <a:srgbClr val="000000"/>
                          </a:solidFill>
                          <a:effectLst/>
                          <a:latin typeface="Franklin Gothic Book" panose="020B0503020102020204" pitchFamily="34" charset="0"/>
                        </a:rPr>
                        <a:t>máquinas</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615,2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378,1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26,1%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4002015"/>
                  </a:ext>
                </a:extLst>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Máquinas, aparatos y materiales </a:t>
                      </a:r>
                      <a:r>
                        <a:rPr lang="es-MX" sz="1100" b="0" i="0" u="none" strike="noStrike" dirty="0" smtClean="0">
                          <a:solidFill>
                            <a:srgbClr val="000000"/>
                          </a:solidFill>
                          <a:effectLst/>
                          <a:latin typeface="Franklin Gothic Book" panose="020B0503020102020204" pitchFamily="34" charset="0"/>
                        </a:rPr>
                        <a:t>eléctrico</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446,3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268,9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87210366"/>
                  </a:ext>
                </a:extLst>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Plástico y sus manufacturas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236,0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125,0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Instrumentos y aparatos de </a:t>
                      </a:r>
                      <a:r>
                        <a:rPr lang="es-MX" sz="1100" b="0" i="0" u="none" strike="noStrike" dirty="0" smtClean="0">
                          <a:solidFill>
                            <a:srgbClr val="000000"/>
                          </a:solidFill>
                          <a:effectLst/>
                          <a:latin typeface="Franklin Gothic Book" panose="020B0503020102020204" pitchFamily="34" charset="0"/>
                        </a:rPr>
                        <a:t>óptica</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149,2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69,9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Vehículos automóviles, </a:t>
                      </a:r>
                      <a:r>
                        <a:rPr lang="es-MX" sz="1100" b="0" i="0" u="none" strike="noStrike" dirty="0" smtClean="0">
                          <a:solidFill>
                            <a:srgbClr val="000000"/>
                          </a:solidFill>
                          <a:effectLst/>
                          <a:latin typeface="Franklin Gothic Book" panose="020B0503020102020204" pitchFamily="34" charset="0"/>
                        </a:rPr>
                        <a:t>tractores</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118,9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65,1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Productos diversos de las </a:t>
                      </a:r>
                      <a:r>
                        <a:rPr lang="es-MX" sz="1100" b="0" i="0" u="none" strike="noStrike" dirty="0" err="1" smtClean="0">
                          <a:solidFill>
                            <a:srgbClr val="000000"/>
                          </a:solidFill>
                          <a:effectLst/>
                          <a:latin typeface="Franklin Gothic Book" panose="020B0503020102020204" pitchFamily="34" charset="0"/>
                        </a:rPr>
                        <a:t>ind</a:t>
                      </a:r>
                      <a:r>
                        <a:rPr lang="es-MX" sz="1100" b="0" i="0" u="none" strike="noStrike" dirty="0" smtClean="0">
                          <a:solidFill>
                            <a:srgbClr val="000000"/>
                          </a:solidFill>
                          <a:effectLst/>
                          <a:latin typeface="Franklin Gothic Book" panose="020B0503020102020204" pitchFamily="34" charset="0"/>
                        </a:rPr>
                        <a:t>.</a:t>
                      </a:r>
                      <a:r>
                        <a:rPr lang="es-MX" sz="1100" b="0" i="0" u="none" strike="noStrike" baseline="0" dirty="0" smtClean="0">
                          <a:solidFill>
                            <a:srgbClr val="000000"/>
                          </a:solidFill>
                          <a:effectLst/>
                          <a:latin typeface="Franklin Gothic Book" panose="020B0503020102020204" pitchFamily="34" charset="0"/>
                        </a:rPr>
                        <a:t> </a:t>
                      </a:r>
                      <a:r>
                        <a:rPr lang="es-MX" sz="1100" b="0" i="0" u="none" strike="noStrike" dirty="0" smtClean="0">
                          <a:solidFill>
                            <a:srgbClr val="000000"/>
                          </a:solidFill>
                          <a:effectLst/>
                          <a:latin typeface="Franklin Gothic Book" panose="020B0503020102020204" pitchFamily="34" charset="0"/>
                        </a:rPr>
                        <a:t>químicas</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103,1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54,9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Residuos </a:t>
                      </a:r>
                      <a:r>
                        <a:rPr lang="es-MX" sz="1100" b="0" i="0" u="none" strike="noStrike" dirty="0" smtClean="0">
                          <a:solidFill>
                            <a:srgbClr val="000000"/>
                          </a:solidFill>
                          <a:effectLst/>
                          <a:latin typeface="Franklin Gothic Book" panose="020B0503020102020204" pitchFamily="34" charset="0"/>
                        </a:rPr>
                        <a:t>de </a:t>
                      </a:r>
                      <a:r>
                        <a:rPr lang="es-MX" sz="1100" b="0" i="0" u="none" strike="noStrike" dirty="0">
                          <a:solidFill>
                            <a:srgbClr val="000000"/>
                          </a:solidFill>
                          <a:effectLst/>
                          <a:latin typeface="Franklin Gothic Book" panose="020B0503020102020204" pitchFamily="34" charset="0"/>
                        </a:rPr>
                        <a:t>las industrias </a:t>
                      </a:r>
                      <a:r>
                        <a:rPr lang="es-MX" sz="1100" b="0" i="0" u="none" strike="noStrike" dirty="0" smtClean="0">
                          <a:solidFill>
                            <a:srgbClr val="000000"/>
                          </a:solidFill>
                          <a:effectLst/>
                          <a:latin typeface="Franklin Gothic Book" panose="020B0503020102020204" pitchFamily="34" charset="0"/>
                        </a:rPr>
                        <a:t>alimentarias</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96,1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a:solidFill>
                            <a:srgbClr val="000000"/>
                          </a:solidFill>
                          <a:effectLst/>
                          <a:latin typeface="Franklin Gothic Book" panose="020B0503020102020204" pitchFamily="34" charset="0"/>
                        </a:rPr>
                        <a:t>Cereales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65,4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a:solidFill>
                            <a:srgbClr val="000000"/>
                          </a:solidFill>
                          <a:effectLst/>
                          <a:latin typeface="Franklin Gothic Book" panose="020B0503020102020204" pitchFamily="34" charset="0"/>
                        </a:rPr>
                        <a:t>Fundición, hierro y acero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56,8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46,0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a:solidFill>
                            <a:srgbClr val="000000"/>
                          </a:solidFill>
                          <a:effectLst/>
                          <a:latin typeface="Franklin Gothic Book" panose="020B0503020102020204" pitchFamily="34" charset="0"/>
                        </a:rPr>
                        <a:t>Productos farmacéuticos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54,5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a:solidFill>
                            <a:srgbClr val="000000"/>
                          </a:solidFill>
                          <a:effectLst/>
                          <a:latin typeface="Franklin Gothic Book" panose="020B0503020102020204" pitchFamily="34" charset="0"/>
                        </a:rPr>
                        <a:t>Mercancías con tratamiento especial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38,5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a:solidFill>
                            <a:srgbClr val="000000"/>
                          </a:solidFill>
                          <a:effectLst/>
                          <a:latin typeface="Franklin Gothic Book" panose="020B0503020102020204" pitchFamily="34" charset="0"/>
                        </a:rPr>
                        <a:t>Productos químicos orgánicos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37,1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a:solidFill>
                            <a:srgbClr val="000000"/>
                          </a:solidFill>
                          <a:effectLst/>
                          <a:latin typeface="Franklin Gothic Book" panose="020B0503020102020204" pitchFamily="34" charset="0"/>
                        </a:rPr>
                        <a:t>Manufactuas de fundición, hierro o acero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36,3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Extractos curtientes o tintóreos; </a:t>
                      </a:r>
                      <a:r>
                        <a:rPr lang="es-MX" sz="1100" b="0" i="0" u="none" strike="noStrike" dirty="0" smtClean="0">
                          <a:solidFill>
                            <a:srgbClr val="000000"/>
                          </a:solidFill>
                          <a:effectLst/>
                          <a:latin typeface="Franklin Gothic Book" panose="020B0503020102020204" pitchFamily="34" charset="0"/>
                        </a:rPr>
                        <a:t>taninos</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31,4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a:solidFill>
                            <a:srgbClr val="000000"/>
                          </a:solidFill>
                          <a:effectLst/>
                          <a:latin typeface="Franklin Gothic Book" panose="020B0503020102020204" pitchFamily="34" charset="0"/>
                        </a:rPr>
                        <a:t>Caucho y sus manufacturas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31,3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a:solidFill>
                            <a:srgbClr val="000000"/>
                          </a:solidFill>
                          <a:effectLst/>
                          <a:latin typeface="Franklin Gothic Book" panose="020B0503020102020204" pitchFamily="34" charset="0"/>
                        </a:rPr>
                        <a:t>Preparaciones alimenticias diversas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a:solidFill>
                            <a:srgbClr val="000000"/>
                          </a:solidFill>
                          <a:effectLst/>
                          <a:latin typeface="Franklin Gothic Book" panose="020B0503020102020204" pitchFamily="34" charset="0"/>
                        </a:rPr>
                        <a:t>Abonos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Aceites esenciales y </a:t>
                      </a:r>
                      <a:r>
                        <a:rPr lang="es-MX" sz="1100" b="0" i="0" u="none" strike="noStrike" dirty="0" err="1" smtClean="0">
                          <a:solidFill>
                            <a:srgbClr val="000000"/>
                          </a:solidFill>
                          <a:effectLst/>
                          <a:latin typeface="Franklin Gothic Book" panose="020B0503020102020204" pitchFamily="34" charset="0"/>
                        </a:rPr>
                        <a:t>resinoides</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smtClean="0">
                          <a:solidFill>
                            <a:srgbClr val="000000"/>
                          </a:solidFill>
                          <a:effectLst/>
                          <a:latin typeface="Franklin Gothic Book" panose="020B0503020102020204" pitchFamily="34" charset="0"/>
                        </a:rPr>
                        <a:t>Herramientas, </a:t>
                      </a:r>
                      <a:r>
                        <a:rPr lang="es-MX" sz="1100" b="0" i="0" u="none" strike="noStrike" dirty="0">
                          <a:solidFill>
                            <a:srgbClr val="000000"/>
                          </a:solidFill>
                          <a:effectLst/>
                          <a:latin typeface="Franklin Gothic Book" panose="020B0503020102020204" pitchFamily="34" charset="0"/>
                        </a:rPr>
                        <a:t>artículos de </a:t>
                      </a:r>
                      <a:r>
                        <a:rPr lang="es-MX" sz="1100" b="0" i="0" u="none" strike="noStrike" dirty="0" smtClean="0">
                          <a:solidFill>
                            <a:srgbClr val="000000"/>
                          </a:solidFill>
                          <a:effectLst/>
                          <a:latin typeface="Franklin Gothic Book" panose="020B0503020102020204" pitchFamily="34" charset="0"/>
                        </a:rPr>
                        <a:t>cuchillería</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a:solidFill>
                            <a:srgbClr val="000000"/>
                          </a:solidFill>
                          <a:effectLst/>
                          <a:latin typeface="Franklin Gothic Book" panose="020B0503020102020204" pitchFamily="34" charset="0"/>
                        </a:rPr>
                        <a:t>Algodón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Papel y </a:t>
                      </a:r>
                      <a:r>
                        <a:rPr lang="es-MX" sz="1100" b="0" i="0" u="none" strike="noStrike" dirty="0" smtClean="0">
                          <a:solidFill>
                            <a:srgbClr val="000000"/>
                          </a:solidFill>
                          <a:effectLst/>
                          <a:latin typeface="Franklin Gothic Book" panose="020B0503020102020204" pitchFamily="34" charset="0"/>
                        </a:rPr>
                        <a:t>cartón;</a:t>
                      </a:r>
                      <a:r>
                        <a:rPr lang="es-MX" sz="1100" b="0" i="0" u="none" strike="noStrike" baseline="0" dirty="0" smtClean="0">
                          <a:solidFill>
                            <a:srgbClr val="000000"/>
                          </a:solidFill>
                          <a:effectLst/>
                          <a:latin typeface="Franklin Gothic Book" panose="020B0503020102020204" pitchFamily="34" charset="0"/>
                        </a:rPr>
                        <a:t> </a:t>
                      </a:r>
                      <a:r>
                        <a:rPr lang="es-MX" sz="1100" b="0" i="0" u="none" strike="noStrike" dirty="0" smtClean="0">
                          <a:solidFill>
                            <a:srgbClr val="000000"/>
                          </a:solidFill>
                          <a:effectLst/>
                          <a:latin typeface="Franklin Gothic Book" panose="020B0503020102020204" pitchFamily="34" charset="0"/>
                        </a:rPr>
                        <a:t>pasta de celulosa</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Prendas </a:t>
                      </a:r>
                      <a:r>
                        <a:rPr lang="es-MX" sz="1100" b="0" i="0" u="none" strike="noStrike" dirty="0" smtClean="0">
                          <a:solidFill>
                            <a:srgbClr val="000000"/>
                          </a:solidFill>
                          <a:effectLst/>
                          <a:latin typeface="Franklin Gothic Book" panose="020B0503020102020204" pitchFamily="34" charset="0"/>
                        </a:rPr>
                        <a:t>de </a:t>
                      </a:r>
                      <a:r>
                        <a:rPr lang="es-MX" sz="1100" b="0" i="0" u="none" strike="noStrike" dirty="0">
                          <a:solidFill>
                            <a:srgbClr val="000000"/>
                          </a:solidFill>
                          <a:effectLst/>
                          <a:latin typeface="Franklin Gothic Book" panose="020B0503020102020204" pitchFamily="34" charset="0"/>
                        </a:rPr>
                        <a:t>vestir, excepto los de punto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Productos químicos </a:t>
                      </a:r>
                      <a:r>
                        <a:rPr lang="es-MX" sz="1100" b="0" i="0" u="none" strike="noStrike" dirty="0" smtClean="0">
                          <a:solidFill>
                            <a:srgbClr val="000000"/>
                          </a:solidFill>
                          <a:effectLst/>
                          <a:latin typeface="Franklin Gothic Book" panose="020B0503020102020204" pitchFamily="34" charset="0"/>
                        </a:rPr>
                        <a:t>inorgánicos</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100" b="0" i="0" u="none" strike="noStrike" dirty="0" smtClean="0">
                          <a:solidFill>
                            <a:srgbClr val="000000"/>
                          </a:solidFill>
                          <a:effectLst/>
                          <a:latin typeface="Franklin Gothic Book" panose="020B0503020102020204" pitchFamily="34" charset="0"/>
                        </a:rPr>
                        <a:t>Demás </a:t>
                      </a:r>
                      <a:r>
                        <a:rPr lang="es-MX" sz="1100" b="0" i="0" u="none" strike="noStrike" dirty="0">
                          <a:solidFill>
                            <a:srgbClr val="000000"/>
                          </a:solidFill>
                          <a:effectLst/>
                          <a:latin typeface="Franklin Gothic Book" panose="020B0503020102020204" pitchFamily="34" charset="0"/>
                        </a:rPr>
                        <a:t>productos de origen </a:t>
                      </a:r>
                      <a:r>
                        <a:rPr lang="es-MX" sz="1100" b="0" i="0" u="none" strike="noStrike" dirty="0" smtClean="0">
                          <a:solidFill>
                            <a:srgbClr val="000000"/>
                          </a:solidFill>
                          <a:effectLst/>
                          <a:latin typeface="Franklin Gothic Book" panose="020B0503020102020204" pitchFamily="34" charset="0"/>
                        </a:rPr>
                        <a:t>animal </a:t>
                      </a:r>
                      <a:r>
                        <a:rPr lang="es-MX" sz="1100" b="0" i="0" u="none" strike="noStrike" dirty="0" err="1" smtClean="0">
                          <a:solidFill>
                            <a:srgbClr val="000000"/>
                          </a:solidFill>
                          <a:effectLst/>
                          <a:latin typeface="Franklin Gothic Book" panose="020B0503020102020204" pitchFamily="34" charset="0"/>
                        </a:rPr>
                        <a:t>n.c.o.p</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14,6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145628">
                <a:tc>
                  <a:txBody>
                    <a:bodyPr/>
                    <a:lstStyle/>
                    <a:p>
                      <a:pPr algn="l" rtl="0" fontAlgn="ctr"/>
                      <a:r>
                        <a:rPr lang="es-MX" sz="1100" b="0" i="0" u="none" strike="noStrike" dirty="0">
                          <a:solidFill>
                            <a:srgbClr val="000000"/>
                          </a:solidFill>
                          <a:effectLst/>
                          <a:latin typeface="Franklin Gothic Book" panose="020B0503020102020204" pitchFamily="34" charset="0"/>
                        </a:rPr>
                        <a:t>Pasta de madera o de las demás </a:t>
                      </a:r>
                      <a:r>
                        <a:rPr lang="es-MX" sz="1100" b="0" i="0" u="none" strike="noStrike" dirty="0" smtClean="0">
                          <a:solidFill>
                            <a:srgbClr val="000000"/>
                          </a:solidFill>
                          <a:effectLst/>
                          <a:latin typeface="Franklin Gothic Book" panose="020B0503020102020204" pitchFamily="34" charset="0"/>
                        </a:rPr>
                        <a:t>materias</a:t>
                      </a: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12,8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5628">
                <a:tc>
                  <a:txBody>
                    <a:bodyPr/>
                    <a:lstStyle/>
                    <a:p>
                      <a:pPr algn="l" rtl="0" fontAlgn="ctr"/>
                      <a:r>
                        <a:rPr lang="es-MX" sz="1100" b="0" i="0" u="none" strike="noStrike">
                          <a:solidFill>
                            <a:srgbClr val="000000"/>
                          </a:solidFill>
                          <a:effectLst/>
                          <a:latin typeface="Franklin Gothic Book" panose="020B0503020102020204" pitchFamily="34" charset="0"/>
                        </a:rPr>
                        <a:t>Otros productos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217,2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a:solidFill>
                            <a:srgbClr val="000000"/>
                          </a:solidFill>
                          <a:effectLst/>
                          <a:latin typeface="Franklin Gothic Book" panose="020B0503020102020204" pitchFamily="34" charset="0"/>
                        </a:rPr>
                        <a:t>110,9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0" i="0" u="none" strike="noStrike" dirty="0">
                          <a:solidFill>
                            <a:srgbClr val="000000"/>
                          </a:solidFill>
                          <a:effectLst/>
                          <a:latin typeface="Franklin Gothic Book" panose="020B0503020102020204" pitchFamily="34" charset="0"/>
                        </a:rPr>
                        <a:t>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5628">
                <a:tc>
                  <a:txBody>
                    <a:bodyPr/>
                    <a:lstStyle/>
                    <a:p>
                      <a:pPr algn="l" rtl="0" fontAlgn="ctr"/>
                      <a:r>
                        <a:rPr lang="es-MX" sz="1100" b="1" i="0" u="none" strike="noStrike" dirty="0">
                          <a:solidFill>
                            <a:srgbClr val="000000"/>
                          </a:solidFill>
                          <a:effectLst/>
                          <a:latin typeface="Franklin Gothic Book" panose="020B0503020102020204" pitchFamily="34" charset="0"/>
                        </a:rPr>
                        <a:t>Total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es-MX" sz="1100" b="1" i="0" u="none" strike="noStrike" dirty="0">
                          <a:solidFill>
                            <a:srgbClr val="000000"/>
                          </a:solidFill>
                          <a:effectLst/>
                          <a:latin typeface="Franklin Gothic Book" panose="020B0503020102020204" pitchFamily="34" charset="0"/>
                        </a:rPr>
                        <a:t>2.532,3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1" i="0" u="none" strike="noStrike" dirty="0">
                          <a:solidFill>
                            <a:srgbClr val="000000"/>
                          </a:solidFill>
                          <a:effectLst/>
                          <a:latin typeface="Franklin Gothic Book" panose="020B0503020102020204" pitchFamily="34" charset="0"/>
                        </a:rPr>
                        <a:t>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es-MX" sz="1100" b="1" i="0" u="none" strike="noStrike" dirty="0">
                          <a:solidFill>
                            <a:srgbClr val="000000"/>
                          </a:solidFill>
                          <a:effectLst/>
                          <a:latin typeface="Franklin Gothic Book" panose="020B0503020102020204" pitchFamily="34" charset="0"/>
                        </a:rPr>
                        <a:t>1.449,9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MX" sz="1100" b="1" i="0" u="none" strike="noStrike" dirty="0">
                          <a:solidFill>
                            <a:srgbClr val="000000"/>
                          </a:solidFill>
                          <a:effectLst/>
                          <a:latin typeface="Franklin Gothic Book" panose="020B0503020102020204" pitchFamily="34" charset="0"/>
                        </a:rPr>
                        <a:t>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923744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39387" y="42116"/>
            <a:ext cx="10646426" cy="1023332"/>
          </a:xfrm>
        </p:spPr>
        <p:txBody>
          <a:bodyPr>
            <a:normAutofit fontScale="90000"/>
          </a:bodyPr>
          <a:lstStyle/>
          <a:p>
            <a:r>
              <a:rPr lang="es-MX" sz="4200" b="1" dirty="0" smtClean="0">
                <a:solidFill>
                  <a:srgbClr val="002060"/>
                </a:solidFill>
                <a:latin typeface="Franklin Gothic Medium Cond" panose="020B0606030402020204" pitchFamily="34" charset="0"/>
              </a:rPr>
              <a:t>Inversión Extranjera Directa de Estados Unidos en Ecuador</a:t>
            </a:r>
            <a:r>
              <a:rPr lang="es-MX" sz="4200" b="1" dirty="0">
                <a:solidFill>
                  <a:srgbClr val="002060"/>
                </a:solidFill>
                <a:latin typeface="Franklin Gothic Medium Cond" panose="020B0606030402020204" pitchFamily="34" charset="0"/>
              </a:rPr>
              <a:t/>
            </a:r>
            <a:br>
              <a:rPr lang="es-MX" sz="4200" b="1" dirty="0">
                <a:solidFill>
                  <a:srgbClr val="002060"/>
                </a:solidFill>
                <a:latin typeface="Franklin Gothic Medium Cond" panose="020B0606030402020204" pitchFamily="34" charset="0"/>
              </a:rPr>
            </a:br>
            <a:r>
              <a:rPr lang="es-MX" sz="2400" b="1" dirty="0" smtClean="0">
                <a:solidFill>
                  <a:srgbClr val="002060"/>
                </a:solidFill>
                <a:latin typeface="Franklin Gothic Medium Cond" panose="020B0606030402020204" pitchFamily="34" charset="0"/>
              </a:rPr>
              <a:t>(millones </a:t>
            </a:r>
            <a:r>
              <a:rPr lang="es-MX" sz="2400" b="1" dirty="0">
                <a:solidFill>
                  <a:srgbClr val="002060"/>
                </a:solidFill>
                <a:latin typeface="Franklin Gothic Medium Cond" panose="020B0606030402020204" pitchFamily="34" charset="0"/>
              </a:rPr>
              <a:t>de </a:t>
            </a:r>
            <a:r>
              <a:rPr lang="es-MX" sz="2400" b="1" dirty="0" smtClean="0">
                <a:solidFill>
                  <a:srgbClr val="002060"/>
                </a:solidFill>
                <a:latin typeface="Franklin Gothic Medium Cond" panose="020B0606030402020204" pitchFamily="34" charset="0"/>
              </a:rPr>
              <a:t>USD)</a:t>
            </a:r>
            <a:endParaRPr lang="es-MX" sz="2400" b="1" dirty="0">
              <a:solidFill>
                <a:srgbClr val="002060"/>
              </a:solidFill>
              <a:latin typeface="Franklin Gothic Medium Cond" panose="020B0606030402020204" pitchFamily="34" charset="0"/>
            </a:endParaRPr>
          </a:p>
        </p:txBody>
      </p:sp>
      <p:sp>
        <p:nvSpPr>
          <p:cNvPr id="30" name="CuadroTexto 29"/>
          <p:cNvSpPr txBox="1"/>
          <p:nvPr/>
        </p:nvSpPr>
        <p:spPr>
          <a:xfrm>
            <a:off x="217471" y="6223840"/>
            <a:ext cx="5199221"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fontAlgn="auto" hangingPunct="1">
              <a:spcBef>
                <a:spcPts val="0"/>
              </a:spcBef>
              <a:spcAft>
                <a:spcPts val="0"/>
              </a:spcAft>
              <a:defRPr/>
            </a:pPr>
            <a:r>
              <a:rPr lang="es-EC" sz="1200" b="1" dirty="0">
                <a:solidFill>
                  <a:prstClr val="black"/>
                </a:solidFill>
              </a:rPr>
              <a:t>Fuente: </a:t>
            </a:r>
            <a:r>
              <a:rPr lang="es-EC" sz="1200" dirty="0" smtClean="0">
                <a:solidFill>
                  <a:prstClr val="black"/>
                </a:solidFill>
              </a:rPr>
              <a:t>BCE-MEF</a:t>
            </a:r>
            <a:endParaRPr lang="es-EC" sz="1200" dirty="0">
              <a:solidFill>
                <a:prstClr val="black"/>
              </a:solidFill>
            </a:endParaRPr>
          </a:p>
          <a:p>
            <a:pPr eaLnBrk="1" fontAlgn="auto" hangingPunct="1">
              <a:spcBef>
                <a:spcPts val="0"/>
              </a:spcBef>
              <a:spcAft>
                <a:spcPts val="0"/>
              </a:spcAft>
              <a:defRPr/>
            </a:pPr>
            <a:r>
              <a:rPr lang="es-ES" sz="1200" b="1" dirty="0">
                <a:solidFill>
                  <a:prstClr val="black"/>
                </a:solidFill>
              </a:rPr>
              <a:t>Elaborado por: </a:t>
            </a:r>
            <a:r>
              <a:rPr lang="es-ES" sz="1200" dirty="0">
                <a:solidFill>
                  <a:prstClr val="black"/>
                </a:solidFill>
              </a:rPr>
              <a:t>CGEPMI </a:t>
            </a:r>
          </a:p>
        </p:txBody>
      </p:sp>
      <p:sp>
        <p:nvSpPr>
          <p:cNvPr id="8" name="Título 2"/>
          <p:cNvSpPr txBox="1">
            <a:spLocks/>
          </p:cNvSpPr>
          <p:nvPr/>
        </p:nvSpPr>
        <p:spPr>
          <a:xfrm>
            <a:off x="217471" y="4766786"/>
            <a:ext cx="9889516" cy="50244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auto">
              <a:spcAft>
                <a:spcPts val="0"/>
              </a:spcAft>
            </a:pPr>
            <a:r>
              <a:rPr lang="es-MX" sz="3200" b="1" dirty="0" smtClean="0">
                <a:solidFill>
                  <a:srgbClr val="002060"/>
                </a:solidFill>
                <a:latin typeface="Franklin Gothic Medium Cond" panose="020B0606030402020204" pitchFamily="34" charset="0"/>
              </a:rPr>
              <a:t>Deuda Pública Externa: Deuda Bilateral Ecuador- Estados Unidos</a:t>
            </a:r>
            <a:endParaRPr lang="es-MX" sz="2000" b="1" dirty="0">
              <a:solidFill>
                <a:srgbClr val="002060"/>
              </a:solidFill>
              <a:latin typeface="Franklin Gothic Medium Cond" panose="020B0606030402020204" pitchFamily="34" charset="0"/>
            </a:endParaRPr>
          </a:p>
        </p:txBody>
      </p:sp>
      <p:graphicFrame>
        <p:nvGraphicFramePr>
          <p:cNvPr id="9" name="Tabla 13"/>
          <p:cNvGraphicFramePr>
            <a:graphicFrameLocks noGrp="1"/>
          </p:cNvGraphicFramePr>
          <p:nvPr>
            <p:extLst>
              <p:ext uri="{D42A27DB-BD31-4B8C-83A1-F6EECF244321}">
                <p14:modId xmlns:p14="http://schemas.microsoft.com/office/powerpoint/2010/main" val="2679106612"/>
              </p:ext>
            </p:extLst>
          </p:nvPr>
        </p:nvGraphicFramePr>
        <p:xfrm>
          <a:off x="756491" y="5269228"/>
          <a:ext cx="10764949" cy="822960"/>
        </p:xfrm>
        <a:graphic>
          <a:graphicData uri="http://schemas.openxmlformats.org/drawingml/2006/table">
            <a:tbl>
              <a:tblPr/>
              <a:tblGrid>
                <a:gridCol w="2501763"/>
                <a:gridCol w="3228893"/>
                <a:gridCol w="5034293"/>
              </a:tblGrid>
              <a:tr h="219075">
                <a:tc gridSpan="3">
                  <a:txBody>
                    <a:bodyPr/>
                    <a:lstStyle/>
                    <a:p>
                      <a:pPr algn="ctr" fontAlgn="ctr"/>
                      <a:r>
                        <a:rPr lang="es-EC" sz="1800" b="1" i="0" u="none" strike="noStrike" dirty="0">
                          <a:solidFill>
                            <a:schemeClr val="bg1"/>
                          </a:solidFill>
                          <a:effectLst/>
                          <a:latin typeface="Franklin Gothic Book" panose="020B0503020102020204" pitchFamily="34" charset="0"/>
                        </a:rPr>
                        <a:t>DEUDA BILATERAL ECUADOR - CON </a:t>
                      </a:r>
                      <a:r>
                        <a:rPr lang="es-EC" sz="1800" b="1" i="0" u="none" strike="noStrike" dirty="0" smtClean="0">
                          <a:solidFill>
                            <a:schemeClr val="bg1"/>
                          </a:solidFill>
                          <a:effectLst/>
                          <a:latin typeface="Franklin Gothic Book" panose="020B0503020102020204" pitchFamily="34" charset="0"/>
                        </a:rPr>
                        <a:t>ESTADOS</a:t>
                      </a:r>
                      <a:r>
                        <a:rPr lang="es-EC" sz="1800" b="1" i="0" u="none" strike="noStrike" baseline="0" dirty="0" smtClean="0">
                          <a:solidFill>
                            <a:schemeClr val="bg1"/>
                          </a:solidFill>
                          <a:effectLst/>
                          <a:latin typeface="Franklin Gothic Book" panose="020B0503020102020204" pitchFamily="34" charset="0"/>
                        </a:rPr>
                        <a:t> UNIDOS </a:t>
                      </a:r>
                      <a:r>
                        <a:rPr lang="es-EC" sz="1800" b="1" i="0" u="none" strike="noStrike" dirty="0" smtClean="0">
                          <a:solidFill>
                            <a:schemeClr val="bg1"/>
                          </a:solidFill>
                          <a:effectLst/>
                          <a:latin typeface="Franklin Gothic Book" panose="020B0503020102020204" pitchFamily="34" charset="0"/>
                        </a:rPr>
                        <a:t>AL 30 </a:t>
                      </a:r>
                      <a:r>
                        <a:rPr lang="es-EC" sz="1800" b="1" i="0" u="none" strike="noStrike" dirty="0">
                          <a:solidFill>
                            <a:schemeClr val="bg1"/>
                          </a:solidFill>
                          <a:effectLst/>
                          <a:latin typeface="Franklin Gothic Book" panose="020B0503020102020204" pitchFamily="34" charset="0"/>
                        </a:rPr>
                        <a:t>DE </a:t>
                      </a:r>
                      <a:r>
                        <a:rPr lang="es-EC" sz="1800" b="1" i="0" u="none" strike="noStrike" dirty="0" smtClean="0">
                          <a:solidFill>
                            <a:schemeClr val="bg1"/>
                          </a:solidFill>
                          <a:effectLst/>
                          <a:latin typeface="Franklin Gothic Book" panose="020B0503020102020204" pitchFamily="34" charset="0"/>
                        </a:rPr>
                        <a:t>JUNIO</a:t>
                      </a:r>
                      <a:r>
                        <a:rPr lang="es-EC" sz="1800" b="1" i="0" u="none" strike="noStrike" baseline="0" dirty="0" smtClean="0">
                          <a:solidFill>
                            <a:schemeClr val="bg1"/>
                          </a:solidFill>
                          <a:effectLst/>
                          <a:latin typeface="Franklin Gothic Book" panose="020B0503020102020204" pitchFamily="34" charset="0"/>
                        </a:rPr>
                        <a:t> DE</a:t>
                      </a:r>
                      <a:r>
                        <a:rPr lang="es-EC" sz="1800" b="1" i="0" u="none" strike="noStrike" dirty="0" smtClean="0">
                          <a:solidFill>
                            <a:schemeClr val="bg1"/>
                          </a:solidFill>
                          <a:effectLst/>
                          <a:latin typeface="Franklin Gothic Book" panose="020B0503020102020204" pitchFamily="34" charset="0"/>
                        </a:rPr>
                        <a:t> </a:t>
                      </a:r>
                      <a:r>
                        <a:rPr lang="es-EC" sz="1800" b="1" i="0" u="none" strike="noStrike" dirty="0">
                          <a:solidFill>
                            <a:schemeClr val="bg1"/>
                          </a:solidFill>
                          <a:effectLst/>
                          <a:latin typeface="Franklin Gothic Book" panose="020B0503020102020204" pitchFamily="34" charset="0"/>
                        </a:rPr>
                        <a:t>2018</a:t>
                      </a:r>
                    </a:p>
                  </a:txBody>
                  <a:tcPr marL="0" marR="0" marT="0" marB="0" anchor="ctr">
                    <a:lnL w="6350" cap="flat" cmpd="sng" algn="ctr">
                      <a:solidFill>
                        <a:srgbClr val="D6DCE4"/>
                      </a:solidFill>
                      <a:prstDash val="solid"/>
                      <a:round/>
                      <a:headEnd type="none" w="med" len="med"/>
                      <a:tailEnd type="none" w="med" len="med"/>
                    </a:lnL>
                    <a:lnR w="6350" cap="flat" cmpd="sng" algn="ctr">
                      <a:solidFill>
                        <a:srgbClr val="D6DCE4"/>
                      </a:solidFill>
                      <a:prstDash val="solid"/>
                      <a:round/>
                      <a:headEnd type="none" w="med" len="med"/>
                      <a:tailEnd type="none" w="med" len="med"/>
                    </a:lnR>
                    <a:lnT w="6350" cap="flat" cmpd="sng" algn="ctr">
                      <a:solidFill>
                        <a:srgbClr val="D6DCE4"/>
                      </a:solidFill>
                      <a:prstDash val="solid"/>
                      <a:round/>
                      <a:headEnd type="none" w="med" len="med"/>
                      <a:tailEnd type="none" w="med" len="med"/>
                    </a:lnT>
                    <a:lnB w="6350" cap="flat" cmpd="sng" algn="ctr">
                      <a:solidFill>
                        <a:srgbClr val="D6DCE4"/>
                      </a:solidFill>
                      <a:prstDash val="solid"/>
                      <a:round/>
                      <a:headEnd type="none" w="med" len="med"/>
                      <a:tailEnd type="none" w="med" len="med"/>
                    </a:lnB>
                    <a:solidFill>
                      <a:srgbClr val="5B9BD5"/>
                    </a:solidFill>
                  </a:tcPr>
                </a:tc>
                <a:tc hMerge="1">
                  <a:txBody>
                    <a:bodyPr/>
                    <a:lstStyle/>
                    <a:p>
                      <a:endParaRPr lang="es-EC"/>
                    </a:p>
                  </a:txBody>
                  <a:tcPr/>
                </a:tc>
                <a:tc hMerge="1">
                  <a:txBody>
                    <a:bodyPr/>
                    <a:lstStyle/>
                    <a:p>
                      <a:endParaRPr lang="es-EC"/>
                    </a:p>
                  </a:txBody>
                  <a:tcPr/>
                </a:tc>
              </a:tr>
              <a:tr h="200025">
                <a:tc>
                  <a:txBody>
                    <a:bodyPr/>
                    <a:lstStyle/>
                    <a:p>
                      <a:pPr algn="ctr" fontAlgn="ctr"/>
                      <a:r>
                        <a:rPr lang="es-EC" sz="1800" b="1" i="0" u="none" strike="noStrike" dirty="0">
                          <a:solidFill>
                            <a:schemeClr val="bg1"/>
                          </a:solidFill>
                          <a:effectLst/>
                          <a:latin typeface="Franklin Gothic Book" panose="020B0503020102020204" pitchFamily="34" charset="0"/>
                        </a:rPr>
                        <a:t>País</a:t>
                      </a:r>
                    </a:p>
                  </a:txBody>
                  <a:tcPr marL="0" marR="0" marT="0" marB="0" anchor="ctr">
                    <a:lnL w="6350" cap="flat" cmpd="sng" algn="ctr">
                      <a:solidFill>
                        <a:srgbClr val="D6DCE4"/>
                      </a:solidFill>
                      <a:prstDash val="solid"/>
                      <a:round/>
                      <a:headEnd type="none" w="med" len="med"/>
                      <a:tailEnd type="none" w="med" len="med"/>
                    </a:lnL>
                    <a:lnR w="6350" cap="flat" cmpd="sng" algn="ctr">
                      <a:solidFill>
                        <a:srgbClr val="D6DCE4"/>
                      </a:solidFill>
                      <a:prstDash val="solid"/>
                      <a:round/>
                      <a:headEnd type="none" w="med" len="med"/>
                      <a:tailEnd type="none" w="med" len="med"/>
                    </a:lnR>
                    <a:lnT w="6350" cap="flat" cmpd="sng" algn="ctr">
                      <a:solidFill>
                        <a:srgbClr val="D6DCE4"/>
                      </a:solidFill>
                      <a:prstDash val="solid"/>
                      <a:round/>
                      <a:headEnd type="none" w="med" len="med"/>
                      <a:tailEnd type="none" w="med" len="med"/>
                    </a:lnT>
                    <a:lnB w="6350" cap="flat" cmpd="sng" algn="ctr">
                      <a:solidFill>
                        <a:srgbClr val="D6DCE4"/>
                      </a:solidFill>
                      <a:prstDash val="solid"/>
                      <a:round/>
                      <a:headEnd type="none" w="med" len="med"/>
                      <a:tailEnd type="none" w="med" len="med"/>
                    </a:lnB>
                    <a:solidFill>
                      <a:srgbClr val="5B9BD5"/>
                    </a:solidFill>
                  </a:tcPr>
                </a:tc>
                <a:tc>
                  <a:txBody>
                    <a:bodyPr/>
                    <a:lstStyle/>
                    <a:p>
                      <a:pPr algn="ctr" fontAlgn="ctr"/>
                      <a:r>
                        <a:rPr lang="es-EC" sz="1800" b="1" i="0" u="none" strike="noStrike" dirty="0">
                          <a:solidFill>
                            <a:schemeClr val="bg1"/>
                          </a:solidFill>
                          <a:effectLst/>
                          <a:latin typeface="Franklin Gothic Book" panose="020B0503020102020204" pitchFamily="34" charset="0"/>
                        </a:rPr>
                        <a:t>Deuda Bilateral</a:t>
                      </a:r>
                    </a:p>
                  </a:txBody>
                  <a:tcPr marL="0" marR="0" marT="0" marB="0" anchor="ctr">
                    <a:lnL w="6350" cap="flat" cmpd="sng" algn="ctr">
                      <a:solidFill>
                        <a:srgbClr val="D6DCE4"/>
                      </a:solidFill>
                      <a:prstDash val="solid"/>
                      <a:round/>
                      <a:headEnd type="none" w="med" len="med"/>
                      <a:tailEnd type="none" w="med" len="med"/>
                    </a:lnL>
                    <a:lnR w="6350" cap="flat" cmpd="sng" algn="ctr">
                      <a:solidFill>
                        <a:srgbClr val="D6DCE4"/>
                      </a:solidFill>
                      <a:prstDash val="solid"/>
                      <a:round/>
                      <a:headEnd type="none" w="med" len="med"/>
                      <a:tailEnd type="none" w="med" len="med"/>
                    </a:lnR>
                    <a:lnT w="6350" cap="flat" cmpd="sng" algn="ctr">
                      <a:solidFill>
                        <a:srgbClr val="D6DCE4"/>
                      </a:solidFill>
                      <a:prstDash val="solid"/>
                      <a:round/>
                      <a:headEnd type="none" w="med" len="med"/>
                      <a:tailEnd type="none" w="med" len="med"/>
                    </a:lnT>
                    <a:lnB w="6350" cap="flat" cmpd="sng" algn="ctr">
                      <a:solidFill>
                        <a:srgbClr val="D6DCE4"/>
                      </a:solidFill>
                      <a:prstDash val="solid"/>
                      <a:round/>
                      <a:headEnd type="none" w="med" len="med"/>
                      <a:tailEnd type="none" w="med" len="med"/>
                    </a:lnB>
                    <a:solidFill>
                      <a:srgbClr val="5B9BD5"/>
                    </a:solidFill>
                  </a:tcPr>
                </a:tc>
                <a:tc>
                  <a:txBody>
                    <a:bodyPr/>
                    <a:lstStyle/>
                    <a:p>
                      <a:pPr algn="ctr" fontAlgn="ctr"/>
                      <a:r>
                        <a:rPr lang="es-EC" sz="1800" b="1" i="0" u="none" strike="noStrike" dirty="0">
                          <a:solidFill>
                            <a:schemeClr val="bg1"/>
                          </a:solidFill>
                          <a:effectLst/>
                          <a:latin typeface="Franklin Gothic Book" panose="020B0503020102020204" pitchFamily="34" charset="0"/>
                        </a:rPr>
                        <a:t>Porcentaje sobre la deuda total bilateral</a:t>
                      </a:r>
                    </a:p>
                  </a:txBody>
                  <a:tcPr marL="0" marR="0" marT="0" marB="0" anchor="ctr">
                    <a:lnL w="6350" cap="flat" cmpd="sng" algn="ctr">
                      <a:solidFill>
                        <a:srgbClr val="D6DCE4"/>
                      </a:solidFill>
                      <a:prstDash val="solid"/>
                      <a:round/>
                      <a:headEnd type="none" w="med" len="med"/>
                      <a:tailEnd type="none" w="med" len="med"/>
                    </a:lnL>
                    <a:lnR w="6350" cap="flat" cmpd="sng" algn="ctr">
                      <a:solidFill>
                        <a:srgbClr val="D6DCE4"/>
                      </a:solidFill>
                      <a:prstDash val="solid"/>
                      <a:round/>
                      <a:headEnd type="none" w="med" len="med"/>
                      <a:tailEnd type="none" w="med" len="med"/>
                    </a:lnR>
                    <a:lnT w="6350" cap="flat" cmpd="sng" algn="ctr">
                      <a:solidFill>
                        <a:srgbClr val="D6DCE4"/>
                      </a:solidFill>
                      <a:prstDash val="solid"/>
                      <a:round/>
                      <a:headEnd type="none" w="med" len="med"/>
                      <a:tailEnd type="none" w="med" len="med"/>
                    </a:lnT>
                    <a:lnB w="6350" cap="flat" cmpd="sng" algn="ctr">
                      <a:solidFill>
                        <a:srgbClr val="D6DCE4"/>
                      </a:solidFill>
                      <a:prstDash val="solid"/>
                      <a:round/>
                      <a:headEnd type="none" w="med" len="med"/>
                      <a:tailEnd type="none" w="med" len="med"/>
                    </a:lnB>
                    <a:solidFill>
                      <a:srgbClr val="5B9BD5"/>
                    </a:solidFill>
                  </a:tcPr>
                </a:tc>
              </a:tr>
              <a:tr h="190500">
                <a:tc>
                  <a:txBody>
                    <a:bodyPr/>
                    <a:lstStyle/>
                    <a:p>
                      <a:pPr algn="ctr" fontAlgn="ctr"/>
                      <a:r>
                        <a:rPr lang="es-EC" sz="1800" b="0" i="0" u="none" strike="noStrike" dirty="0" smtClean="0">
                          <a:solidFill>
                            <a:srgbClr val="000000"/>
                          </a:solidFill>
                          <a:effectLst/>
                          <a:latin typeface="Franklin Gothic Book" panose="020B0503020102020204" pitchFamily="34" charset="0"/>
                        </a:rPr>
                        <a:t>Estados</a:t>
                      </a:r>
                      <a:r>
                        <a:rPr lang="es-EC" sz="1800" b="0" i="0" u="none" strike="noStrike" baseline="0" dirty="0" smtClean="0">
                          <a:solidFill>
                            <a:srgbClr val="000000"/>
                          </a:solidFill>
                          <a:effectLst/>
                          <a:latin typeface="Franklin Gothic Book" panose="020B0503020102020204" pitchFamily="34" charset="0"/>
                        </a:rPr>
                        <a:t> Unidos</a:t>
                      </a:r>
                      <a:endParaRPr lang="es-EC" sz="1800" b="0" i="0" u="none" strike="noStrike" dirty="0">
                        <a:solidFill>
                          <a:srgbClr val="000000"/>
                        </a:solidFill>
                        <a:effectLst/>
                        <a:latin typeface="Franklin Gothic Book" panose="020B0503020102020204" pitchFamily="34" charset="0"/>
                      </a:endParaRPr>
                    </a:p>
                  </a:txBody>
                  <a:tcPr marL="0" marR="0" marT="0" marB="0" anchor="ctr">
                    <a:lnL w="6350" cap="flat" cmpd="sng" algn="ctr">
                      <a:solidFill>
                        <a:srgbClr val="D6DCE4"/>
                      </a:solidFill>
                      <a:prstDash val="solid"/>
                      <a:round/>
                      <a:headEnd type="none" w="med" len="med"/>
                      <a:tailEnd type="none" w="med" len="med"/>
                    </a:lnL>
                    <a:lnR w="6350" cap="flat" cmpd="sng" algn="ctr">
                      <a:solidFill>
                        <a:srgbClr val="D6DCE4"/>
                      </a:solidFill>
                      <a:prstDash val="solid"/>
                      <a:round/>
                      <a:headEnd type="none" w="med" len="med"/>
                      <a:tailEnd type="none" w="med" len="med"/>
                    </a:lnR>
                    <a:lnT w="6350" cap="flat" cmpd="sng" algn="ctr">
                      <a:solidFill>
                        <a:srgbClr val="D6DCE4"/>
                      </a:solidFill>
                      <a:prstDash val="solid"/>
                      <a:round/>
                      <a:headEnd type="none" w="med" len="med"/>
                      <a:tailEnd type="none" w="med" len="med"/>
                    </a:lnT>
                    <a:lnB w="6350" cap="flat" cmpd="sng" algn="ctr">
                      <a:solidFill>
                        <a:srgbClr val="D6DCE4"/>
                      </a:solidFill>
                      <a:prstDash val="solid"/>
                      <a:round/>
                      <a:headEnd type="none" w="med" len="med"/>
                      <a:tailEnd type="none" w="med" len="med"/>
                    </a:lnB>
                    <a:solidFill>
                      <a:srgbClr val="DDEBF7"/>
                    </a:solidFill>
                  </a:tcPr>
                </a:tc>
                <a:tc>
                  <a:txBody>
                    <a:bodyPr/>
                    <a:lstStyle/>
                    <a:p>
                      <a:pPr algn="ctr" fontAlgn="b"/>
                      <a:r>
                        <a:rPr lang="es-EC" sz="1800" b="0" i="0" u="none" strike="noStrike" dirty="0">
                          <a:solidFill>
                            <a:srgbClr val="000000"/>
                          </a:solidFill>
                          <a:effectLst/>
                          <a:latin typeface="Franklin Gothic Book" panose="020B0503020102020204" pitchFamily="34" charset="0"/>
                        </a:rPr>
                        <a:t>USD </a:t>
                      </a:r>
                      <a:r>
                        <a:rPr lang="es-EC" sz="1800" b="0" i="0" u="none" strike="noStrike" dirty="0" smtClean="0">
                          <a:solidFill>
                            <a:srgbClr val="000000"/>
                          </a:solidFill>
                          <a:effectLst/>
                          <a:latin typeface="Franklin Gothic Book" panose="020B0503020102020204" pitchFamily="34" charset="0"/>
                        </a:rPr>
                        <a:t>534,6 </a:t>
                      </a:r>
                      <a:r>
                        <a:rPr lang="es-EC" sz="1800" b="0" i="0" u="none" strike="noStrike" dirty="0">
                          <a:solidFill>
                            <a:srgbClr val="000000"/>
                          </a:solidFill>
                          <a:effectLst/>
                          <a:latin typeface="Franklin Gothic Book" panose="020B0503020102020204" pitchFamily="34" charset="0"/>
                        </a:rPr>
                        <a:t>M</a:t>
                      </a:r>
                    </a:p>
                  </a:txBody>
                  <a:tcPr marL="0" marR="0" marT="0" marB="0" anchor="b">
                    <a:lnL w="6350" cap="flat" cmpd="sng" algn="ctr">
                      <a:solidFill>
                        <a:srgbClr val="D6DCE4"/>
                      </a:solidFill>
                      <a:prstDash val="solid"/>
                      <a:round/>
                      <a:headEnd type="none" w="med" len="med"/>
                      <a:tailEnd type="none" w="med" len="med"/>
                    </a:lnL>
                    <a:lnR w="6350" cap="flat" cmpd="sng" algn="ctr">
                      <a:solidFill>
                        <a:srgbClr val="D6DCE4"/>
                      </a:solidFill>
                      <a:prstDash val="solid"/>
                      <a:round/>
                      <a:headEnd type="none" w="med" len="med"/>
                      <a:tailEnd type="none" w="med" len="med"/>
                    </a:lnR>
                    <a:lnT w="6350" cap="flat" cmpd="sng" algn="ctr">
                      <a:solidFill>
                        <a:srgbClr val="D6DCE4"/>
                      </a:solidFill>
                      <a:prstDash val="solid"/>
                      <a:round/>
                      <a:headEnd type="none" w="med" len="med"/>
                      <a:tailEnd type="none" w="med" len="med"/>
                    </a:lnT>
                    <a:lnB w="6350" cap="flat" cmpd="sng" algn="ctr">
                      <a:solidFill>
                        <a:srgbClr val="D6DCE4"/>
                      </a:solidFill>
                      <a:prstDash val="solid"/>
                      <a:round/>
                      <a:headEnd type="none" w="med" len="med"/>
                      <a:tailEnd type="none" w="med" len="med"/>
                    </a:lnB>
                    <a:solidFill>
                      <a:srgbClr val="DDEBF7"/>
                    </a:solidFill>
                  </a:tcPr>
                </a:tc>
                <a:tc>
                  <a:txBody>
                    <a:bodyPr/>
                    <a:lstStyle/>
                    <a:p>
                      <a:pPr algn="ctr" fontAlgn="b"/>
                      <a:r>
                        <a:rPr lang="es-EC" sz="1800" b="0" i="0" u="none" strike="noStrike" dirty="0" smtClean="0">
                          <a:solidFill>
                            <a:srgbClr val="000000"/>
                          </a:solidFill>
                          <a:effectLst/>
                          <a:latin typeface="Franklin Gothic Book" panose="020B0503020102020204" pitchFamily="34" charset="0"/>
                        </a:rPr>
                        <a:t>1,6%</a:t>
                      </a:r>
                      <a:endParaRPr lang="es-EC" sz="1800" b="0" i="0" u="none" strike="noStrike" dirty="0">
                        <a:solidFill>
                          <a:srgbClr val="000000"/>
                        </a:solidFill>
                        <a:effectLst/>
                        <a:latin typeface="Franklin Gothic Book" panose="020B0503020102020204" pitchFamily="34" charset="0"/>
                      </a:endParaRPr>
                    </a:p>
                  </a:txBody>
                  <a:tcPr marL="0" marR="0" marT="0" marB="0" anchor="b">
                    <a:lnL w="6350" cap="flat" cmpd="sng" algn="ctr">
                      <a:solidFill>
                        <a:srgbClr val="D6DCE4"/>
                      </a:solidFill>
                      <a:prstDash val="solid"/>
                      <a:round/>
                      <a:headEnd type="none" w="med" len="med"/>
                      <a:tailEnd type="none" w="med" len="med"/>
                    </a:lnL>
                    <a:lnR w="6350" cap="flat" cmpd="sng" algn="ctr">
                      <a:solidFill>
                        <a:srgbClr val="D6DCE4"/>
                      </a:solidFill>
                      <a:prstDash val="solid"/>
                      <a:round/>
                      <a:headEnd type="none" w="med" len="med"/>
                      <a:tailEnd type="none" w="med" len="med"/>
                    </a:lnR>
                    <a:lnT w="6350" cap="flat" cmpd="sng" algn="ctr">
                      <a:solidFill>
                        <a:srgbClr val="D6DCE4"/>
                      </a:solidFill>
                      <a:prstDash val="solid"/>
                      <a:round/>
                      <a:headEnd type="none" w="med" len="med"/>
                      <a:tailEnd type="none" w="med" len="med"/>
                    </a:lnT>
                    <a:lnB w="6350" cap="flat" cmpd="sng" algn="ctr">
                      <a:solidFill>
                        <a:srgbClr val="D6DCE4"/>
                      </a:solidFill>
                      <a:prstDash val="solid"/>
                      <a:round/>
                      <a:headEnd type="none" w="med" len="med"/>
                      <a:tailEnd type="none" w="med" len="med"/>
                    </a:lnB>
                    <a:solidFill>
                      <a:srgbClr val="DDEBF7"/>
                    </a:solidFill>
                  </a:tcPr>
                </a:tc>
              </a:tr>
            </a:tbl>
          </a:graphicData>
        </a:graphic>
      </p:graphicFrame>
      <p:graphicFrame>
        <p:nvGraphicFramePr>
          <p:cNvPr id="10" name="Tabla 5"/>
          <p:cNvGraphicFramePr>
            <a:graphicFrameLocks noGrp="1"/>
          </p:cNvGraphicFramePr>
          <p:nvPr>
            <p:extLst>
              <p:ext uri="{D42A27DB-BD31-4B8C-83A1-F6EECF244321}">
                <p14:modId xmlns:p14="http://schemas.microsoft.com/office/powerpoint/2010/main" val="684328851"/>
              </p:ext>
            </p:extLst>
          </p:nvPr>
        </p:nvGraphicFramePr>
        <p:xfrm>
          <a:off x="714233" y="1197340"/>
          <a:ext cx="10753287" cy="3122295"/>
        </p:xfrm>
        <a:graphic>
          <a:graphicData uri="http://schemas.openxmlformats.org/drawingml/2006/table">
            <a:tbl>
              <a:tblPr>
                <a:tableStyleId>{5C22544A-7EE6-4342-B048-85BDC9FD1C3A}</a:tableStyleId>
              </a:tblPr>
              <a:tblGrid>
                <a:gridCol w="4861079"/>
                <a:gridCol w="1473052"/>
                <a:gridCol w="1473052"/>
                <a:gridCol w="1473052"/>
                <a:gridCol w="1473052"/>
              </a:tblGrid>
              <a:tr h="239576">
                <a:tc>
                  <a:txBody>
                    <a:bodyPr/>
                    <a:lstStyle/>
                    <a:p>
                      <a:pPr algn="ctr" fontAlgn="b"/>
                      <a:r>
                        <a:rPr lang="es-MX" sz="1800" b="1" u="none" strike="noStrike" dirty="0">
                          <a:solidFill>
                            <a:schemeClr val="bg1"/>
                          </a:solidFill>
                          <a:effectLst/>
                          <a:latin typeface="Franklin Gothic Book" panose="020B0503020102020204" pitchFamily="34" charset="0"/>
                        </a:rPr>
                        <a:t>Actividad</a:t>
                      </a:r>
                      <a:endParaRPr lang="es-MX" sz="1800" b="1" i="0" u="none" strike="noStrike" dirty="0">
                        <a:solidFill>
                          <a:schemeClr val="bg1"/>
                        </a:solidFill>
                        <a:effectLst/>
                        <a:latin typeface="Franklin Gothic Book" panose="020B0503020102020204" pitchFamily="34" charset="0"/>
                      </a:endParaRPr>
                    </a:p>
                  </a:txBody>
                  <a:tcPr marL="9525" marR="9525" marT="9525" marB="0" anchor="b">
                    <a:solidFill>
                      <a:schemeClr val="accent1"/>
                    </a:solidFill>
                  </a:tcPr>
                </a:tc>
                <a:tc>
                  <a:txBody>
                    <a:bodyPr/>
                    <a:lstStyle/>
                    <a:p>
                      <a:pPr algn="ctr" fontAlgn="ctr"/>
                      <a:r>
                        <a:rPr lang="es-MX" sz="1800" b="1" u="none" strike="noStrike" dirty="0">
                          <a:solidFill>
                            <a:schemeClr val="bg1"/>
                          </a:solidFill>
                          <a:effectLst/>
                          <a:latin typeface="Franklin Gothic Book" panose="020B0503020102020204" pitchFamily="34" charset="0"/>
                        </a:rPr>
                        <a:t>2015</a:t>
                      </a:r>
                      <a:endParaRPr lang="es-MX" sz="1800" b="1" i="0" u="none" strike="noStrike" dirty="0">
                        <a:solidFill>
                          <a:schemeClr val="bg1"/>
                        </a:solidFill>
                        <a:effectLst/>
                        <a:latin typeface="Franklin Gothic Book" panose="020B0503020102020204" pitchFamily="34" charset="0"/>
                      </a:endParaRPr>
                    </a:p>
                  </a:txBody>
                  <a:tcPr marL="9525" marR="9525" marT="9525" marB="0" anchor="ctr">
                    <a:solidFill>
                      <a:schemeClr val="accent1"/>
                    </a:solidFill>
                  </a:tcPr>
                </a:tc>
                <a:tc>
                  <a:txBody>
                    <a:bodyPr/>
                    <a:lstStyle/>
                    <a:p>
                      <a:pPr algn="ctr" fontAlgn="ctr"/>
                      <a:r>
                        <a:rPr lang="es-MX" sz="1800" b="1" u="none" strike="noStrike" dirty="0">
                          <a:solidFill>
                            <a:schemeClr val="bg1"/>
                          </a:solidFill>
                          <a:effectLst/>
                          <a:latin typeface="Franklin Gothic Book" panose="020B0503020102020204" pitchFamily="34" charset="0"/>
                        </a:rPr>
                        <a:t>2016</a:t>
                      </a:r>
                      <a:endParaRPr lang="es-MX" sz="1800" b="1" i="0" u="none" strike="noStrike" dirty="0">
                        <a:solidFill>
                          <a:schemeClr val="bg1"/>
                        </a:solidFill>
                        <a:effectLst/>
                        <a:latin typeface="Franklin Gothic Book" panose="020B0503020102020204" pitchFamily="34" charset="0"/>
                      </a:endParaRPr>
                    </a:p>
                  </a:txBody>
                  <a:tcPr marL="9525" marR="9525" marT="9525" marB="0" anchor="ctr">
                    <a:solidFill>
                      <a:schemeClr val="accent1"/>
                    </a:solidFill>
                  </a:tcPr>
                </a:tc>
                <a:tc>
                  <a:txBody>
                    <a:bodyPr/>
                    <a:lstStyle/>
                    <a:p>
                      <a:pPr algn="ctr" fontAlgn="ctr"/>
                      <a:r>
                        <a:rPr lang="es-MX" sz="1800" b="1" u="none" strike="noStrike" dirty="0">
                          <a:solidFill>
                            <a:schemeClr val="bg1"/>
                          </a:solidFill>
                          <a:effectLst/>
                          <a:latin typeface="Franklin Gothic Book" panose="020B0503020102020204" pitchFamily="34" charset="0"/>
                        </a:rPr>
                        <a:t>2017</a:t>
                      </a:r>
                      <a:endParaRPr lang="es-MX" sz="1800" b="1" i="0" u="none" strike="noStrike" dirty="0">
                        <a:solidFill>
                          <a:schemeClr val="bg1"/>
                        </a:solidFill>
                        <a:effectLst/>
                        <a:latin typeface="Franklin Gothic Book" panose="020B0503020102020204" pitchFamily="34" charset="0"/>
                      </a:endParaRPr>
                    </a:p>
                  </a:txBody>
                  <a:tcPr marL="9525" marR="9525" marT="9525" marB="0" anchor="ctr">
                    <a:solidFill>
                      <a:schemeClr val="accent1"/>
                    </a:solidFill>
                  </a:tcPr>
                </a:tc>
                <a:tc>
                  <a:txBody>
                    <a:bodyPr/>
                    <a:lstStyle/>
                    <a:p>
                      <a:pPr algn="ctr" fontAlgn="ctr"/>
                      <a:r>
                        <a:rPr lang="es-MX" sz="1800" b="1" u="none" strike="noStrike" dirty="0">
                          <a:solidFill>
                            <a:schemeClr val="bg1"/>
                          </a:solidFill>
                          <a:effectLst/>
                          <a:latin typeface="Franklin Gothic Book" panose="020B0503020102020204" pitchFamily="34" charset="0"/>
                        </a:rPr>
                        <a:t>2018 I </a:t>
                      </a:r>
                      <a:r>
                        <a:rPr lang="es-MX" sz="1800" b="1" u="none" strike="noStrike" dirty="0" err="1">
                          <a:solidFill>
                            <a:schemeClr val="bg1"/>
                          </a:solidFill>
                          <a:effectLst/>
                          <a:latin typeface="Franklin Gothic Book" panose="020B0503020102020204" pitchFamily="34" charset="0"/>
                        </a:rPr>
                        <a:t>Trim</a:t>
                      </a:r>
                      <a:endParaRPr lang="es-MX" sz="1800" b="1" i="0" u="none" strike="noStrike" dirty="0">
                        <a:solidFill>
                          <a:schemeClr val="bg1"/>
                        </a:solidFill>
                        <a:effectLst/>
                        <a:latin typeface="Franklin Gothic Book" panose="020B0503020102020204" pitchFamily="34" charset="0"/>
                      </a:endParaRPr>
                    </a:p>
                  </a:txBody>
                  <a:tcPr marL="9525" marR="9525" marT="9525" marB="0" anchor="ctr">
                    <a:solidFill>
                      <a:schemeClr val="accent1"/>
                    </a:solidFill>
                  </a:tcPr>
                </a:tc>
              </a:tr>
              <a:tr h="190500">
                <a:tc>
                  <a:txBody>
                    <a:bodyPr/>
                    <a:lstStyle/>
                    <a:p>
                      <a:pPr algn="l" fontAlgn="b"/>
                      <a:r>
                        <a:rPr lang="es-MX" sz="1800" b="0" i="0" u="none" strike="noStrike" dirty="0">
                          <a:solidFill>
                            <a:srgbClr val="000000"/>
                          </a:solidFill>
                          <a:effectLst/>
                          <a:latin typeface="Franklin Gothic Book" panose="020B0503020102020204" pitchFamily="34" charset="0"/>
                        </a:rPr>
                        <a:t>Comercio</a:t>
                      </a:r>
                    </a:p>
                  </a:txBody>
                  <a:tcPr marL="9525" marR="9525" marT="9525" marB="0" anchor="b"/>
                </a:tc>
                <a:tc>
                  <a:txBody>
                    <a:bodyPr/>
                    <a:lstStyle/>
                    <a:p>
                      <a:pPr algn="r" fontAlgn="b"/>
                      <a:r>
                        <a:rPr lang="es-MX" sz="1800" b="0" i="0" u="none" strike="noStrike" dirty="0">
                          <a:solidFill>
                            <a:srgbClr val="000000"/>
                          </a:solidFill>
                          <a:effectLst/>
                          <a:latin typeface="Franklin Gothic Book" panose="020B0503020102020204" pitchFamily="34" charset="0"/>
                        </a:rPr>
                        <a:t>38,0</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0,2</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2,0</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2,8</a:t>
                      </a:r>
                    </a:p>
                  </a:txBody>
                  <a:tcPr marL="9525" marR="9525" marT="9525" marB="0" anchor="b"/>
                </a:tc>
              </a:tr>
              <a:tr h="190500">
                <a:tc>
                  <a:txBody>
                    <a:bodyPr/>
                    <a:lstStyle/>
                    <a:p>
                      <a:pPr algn="l" fontAlgn="b"/>
                      <a:r>
                        <a:rPr lang="es-MX" sz="1800" b="0" i="0" u="none" strike="noStrike" dirty="0">
                          <a:solidFill>
                            <a:srgbClr val="000000"/>
                          </a:solidFill>
                          <a:effectLst/>
                          <a:latin typeface="Franklin Gothic Book" panose="020B0503020102020204" pitchFamily="34" charset="0"/>
                        </a:rPr>
                        <a:t>Servicios prestados a las empresas</a:t>
                      </a:r>
                    </a:p>
                  </a:txBody>
                  <a:tcPr marL="9525" marR="9525" marT="9525" marB="0" anchor="b"/>
                </a:tc>
                <a:tc>
                  <a:txBody>
                    <a:bodyPr/>
                    <a:lstStyle/>
                    <a:p>
                      <a:pPr algn="r" fontAlgn="b"/>
                      <a:r>
                        <a:rPr lang="es-MX" sz="1800" b="0" i="0" u="none" strike="noStrike" dirty="0">
                          <a:solidFill>
                            <a:srgbClr val="000000"/>
                          </a:solidFill>
                          <a:effectLst/>
                          <a:latin typeface="Franklin Gothic Book" panose="020B0503020102020204" pitchFamily="34" charset="0"/>
                        </a:rPr>
                        <a:t>36,1</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66,7</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10,5</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0,8</a:t>
                      </a:r>
                    </a:p>
                  </a:txBody>
                  <a:tcPr marL="9525" marR="9525" marT="9525" marB="0" anchor="b"/>
                </a:tc>
              </a:tr>
              <a:tr h="190500">
                <a:tc>
                  <a:txBody>
                    <a:bodyPr/>
                    <a:lstStyle/>
                    <a:p>
                      <a:pPr algn="l" fontAlgn="b"/>
                      <a:r>
                        <a:rPr lang="es-MX" sz="1800" b="0" i="0" u="none" strike="noStrike" dirty="0">
                          <a:solidFill>
                            <a:srgbClr val="000000"/>
                          </a:solidFill>
                          <a:effectLst/>
                          <a:latin typeface="Franklin Gothic Book" panose="020B0503020102020204" pitchFamily="34" charset="0"/>
                        </a:rPr>
                        <a:t>Electricidad, gas y agua</a:t>
                      </a:r>
                    </a:p>
                  </a:txBody>
                  <a:tcPr marL="9525" marR="9525" marT="9525" marB="0" anchor="b"/>
                </a:tc>
                <a:tc>
                  <a:txBody>
                    <a:bodyPr/>
                    <a:lstStyle/>
                    <a:p>
                      <a:pPr algn="r" fontAlgn="b"/>
                      <a:r>
                        <a:rPr lang="es-MX" sz="1800" b="0" i="0" u="none" strike="noStrike" dirty="0">
                          <a:solidFill>
                            <a:srgbClr val="000000"/>
                          </a:solidFill>
                          <a:effectLst/>
                          <a:latin typeface="Franklin Gothic Book" panose="020B0503020102020204" pitchFamily="34" charset="0"/>
                        </a:rPr>
                        <a:t>0,4</a:t>
                      </a:r>
                    </a:p>
                  </a:txBody>
                  <a:tcPr marL="9525" marR="9525" marT="9525" marB="0" anchor="b"/>
                </a:tc>
                <a:tc>
                  <a:txBody>
                    <a:bodyPr/>
                    <a:lstStyle/>
                    <a:p>
                      <a:pPr algn="r" fontAlgn="b"/>
                      <a:r>
                        <a:rPr lang="es-MX" sz="1800" b="0" i="0" u="none" strike="noStrike" dirty="0">
                          <a:solidFill>
                            <a:srgbClr val="000000"/>
                          </a:solidFill>
                          <a:effectLst/>
                          <a:latin typeface="Franklin Gothic Book" panose="020B0503020102020204" pitchFamily="34" charset="0"/>
                        </a:rPr>
                        <a:t>2,0</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0,0</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0,2</a:t>
                      </a:r>
                    </a:p>
                  </a:txBody>
                  <a:tcPr marL="9525" marR="9525" marT="9525" marB="0" anchor="b"/>
                </a:tc>
              </a:tr>
              <a:tr h="190500">
                <a:tc>
                  <a:txBody>
                    <a:bodyPr/>
                    <a:lstStyle/>
                    <a:p>
                      <a:pPr algn="l" fontAlgn="b"/>
                      <a:r>
                        <a:rPr lang="es-MX" sz="1800" b="0" i="0" u="none" strike="noStrike" dirty="0">
                          <a:solidFill>
                            <a:srgbClr val="000000"/>
                          </a:solidFill>
                          <a:effectLst/>
                          <a:latin typeface="Franklin Gothic Book" panose="020B0503020102020204" pitchFamily="34" charset="0"/>
                        </a:rPr>
                        <a:t>Industria manufacturera</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3,9</a:t>
                      </a:r>
                    </a:p>
                  </a:txBody>
                  <a:tcPr marL="9525" marR="9525" marT="9525" marB="0" anchor="b"/>
                </a:tc>
                <a:tc>
                  <a:txBody>
                    <a:bodyPr/>
                    <a:lstStyle/>
                    <a:p>
                      <a:pPr algn="r" fontAlgn="b"/>
                      <a:r>
                        <a:rPr lang="es-MX" sz="1800" b="0" i="0" u="none" strike="noStrike" dirty="0">
                          <a:solidFill>
                            <a:srgbClr val="000000"/>
                          </a:solidFill>
                          <a:effectLst/>
                          <a:latin typeface="Franklin Gothic Book" panose="020B0503020102020204" pitchFamily="34" charset="0"/>
                        </a:rPr>
                        <a:t>0,0</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0,0</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0,0</a:t>
                      </a:r>
                    </a:p>
                  </a:txBody>
                  <a:tcPr marL="9525" marR="9525" marT="9525" marB="0" anchor="b"/>
                </a:tc>
              </a:tr>
              <a:tr h="190500">
                <a:tc>
                  <a:txBody>
                    <a:bodyPr/>
                    <a:lstStyle/>
                    <a:p>
                      <a:pPr algn="l" fontAlgn="b"/>
                      <a:r>
                        <a:rPr lang="es-MX" sz="1800" b="0" i="0" u="none" strike="noStrike" dirty="0">
                          <a:solidFill>
                            <a:srgbClr val="000000"/>
                          </a:solidFill>
                          <a:effectLst/>
                          <a:latin typeface="Franklin Gothic Book" panose="020B0503020102020204" pitchFamily="34" charset="0"/>
                        </a:rPr>
                        <a:t>Agricultura, silvicultura, caza y pesca</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0,2</a:t>
                      </a:r>
                    </a:p>
                  </a:txBody>
                  <a:tcPr marL="9525" marR="9525" marT="9525" marB="0" anchor="b"/>
                </a:tc>
                <a:tc>
                  <a:txBody>
                    <a:bodyPr/>
                    <a:lstStyle/>
                    <a:p>
                      <a:pPr algn="r" fontAlgn="b"/>
                      <a:r>
                        <a:rPr lang="es-MX" sz="1800" b="0" i="0" u="none" strike="noStrike" dirty="0">
                          <a:solidFill>
                            <a:srgbClr val="000000"/>
                          </a:solidFill>
                          <a:effectLst/>
                          <a:latin typeface="Franklin Gothic Book" panose="020B0503020102020204" pitchFamily="34" charset="0"/>
                        </a:rPr>
                        <a:t>0,0</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0,0</a:t>
                      </a:r>
                    </a:p>
                  </a:txBody>
                  <a:tcPr marL="9525" marR="9525" marT="9525" marB="0" anchor="b"/>
                </a:tc>
                <a:tc>
                  <a:txBody>
                    <a:bodyPr/>
                    <a:lstStyle/>
                    <a:p>
                      <a:pPr algn="r" fontAlgn="b"/>
                      <a:r>
                        <a:rPr lang="es-MX" sz="1800" b="0" i="0" u="none" strike="noStrike" dirty="0">
                          <a:solidFill>
                            <a:srgbClr val="000000"/>
                          </a:solidFill>
                          <a:effectLst/>
                          <a:latin typeface="Franklin Gothic Book" panose="020B0503020102020204" pitchFamily="34" charset="0"/>
                        </a:rPr>
                        <a:t>0,0</a:t>
                      </a:r>
                    </a:p>
                  </a:txBody>
                  <a:tcPr marL="9525" marR="9525" marT="9525" marB="0" anchor="b"/>
                </a:tc>
              </a:tr>
              <a:tr h="190500">
                <a:tc>
                  <a:txBody>
                    <a:bodyPr/>
                    <a:lstStyle/>
                    <a:p>
                      <a:pPr algn="l" fontAlgn="b"/>
                      <a:r>
                        <a:rPr lang="es-MX" sz="1800" b="0" i="0" u="none" strike="noStrike" dirty="0">
                          <a:solidFill>
                            <a:srgbClr val="000000"/>
                          </a:solidFill>
                          <a:effectLst/>
                          <a:latin typeface="Franklin Gothic Book" panose="020B0503020102020204" pitchFamily="34" charset="0"/>
                        </a:rPr>
                        <a:t>Construcción</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7,1</a:t>
                      </a:r>
                    </a:p>
                  </a:txBody>
                  <a:tcPr marL="9525" marR="9525" marT="9525" marB="0" anchor="b"/>
                </a:tc>
                <a:tc>
                  <a:txBody>
                    <a:bodyPr/>
                    <a:lstStyle/>
                    <a:p>
                      <a:pPr algn="r" fontAlgn="b"/>
                      <a:r>
                        <a:rPr lang="es-MX" sz="1800" b="0" i="0" u="none" strike="noStrike" dirty="0">
                          <a:solidFill>
                            <a:srgbClr val="000000"/>
                          </a:solidFill>
                          <a:effectLst/>
                          <a:latin typeface="Franklin Gothic Book" panose="020B0503020102020204" pitchFamily="34" charset="0"/>
                        </a:rPr>
                        <a:t>16,7</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8,8</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4,8</a:t>
                      </a:r>
                    </a:p>
                  </a:txBody>
                  <a:tcPr marL="9525" marR="9525" marT="9525" marB="0" anchor="b"/>
                </a:tc>
              </a:tr>
              <a:tr h="190500">
                <a:tc>
                  <a:txBody>
                    <a:bodyPr/>
                    <a:lstStyle/>
                    <a:p>
                      <a:pPr algn="l" fontAlgn="b"/>
                      <a:r>
                        <a:rPr lang="es-MX" sz="1800" b="0" i="0" u="none" strike="noStrike" dirty="0">
                          <a:solidFill>
                            <a:srgbClr val="000000"/>
                          </a:solidFill>
                          <a:effectLst/>
                          <a:latin typeface="Franklin Gothic Book" panose="020B0503020102020204" pitchFamily="34" charset="0"/>
                        </a:rPr>
                        <a:t>Servicios comunales, sociales y personales</a:t>
                      </a:r>
                    </a:p>
                  </a:txBody>
                  <a:tcPr marL="9525" marR="9525" marT="9525" marB="0" anchor="b"/>
                </a:tc>
                <a:tc>
                  <a:txBody>
                    <a:bodyPr/>
                    <a:lstStyle/>
                    <a:p>
                      <a:pPr algn="r" fontAlgn="b"/>
                      <a:r>
                        <a:rPr lang="es-MX" sz="1800" b="0" i="0" u="none" strike="noStrike" dirty="0">
                          <a:solidFill>
                            <a:srgbClr val="000000"/>
                          </a:solidFill>
                          <a:effectLst/>
                          <a:latin typeface="Franklin Gothic Book" panose="020B0503020102020204" pitchFamily="34" charset="0"/>
                        </a:rPr>
                        <a:t>0,1</a:t>
                      </a:r>
                    </a:p>
                  </a:txBody>
                  <a:tcPr marL="9525" marR="9525" marT="9525" marB="0" anchor="b"/>
                </a:tc>
                <a:tc>
                  <a:txBody>
                    <a:bodyPr/>
                    <a:lstStyle/>
                    <a:p>
                      <a:pPr algn="r" fontAlgn="b"/>
                      <a:r>
                        <a:rPr lang="es-MX" sz="1800" b="0" i="0" u="none" strike="noStrike" dirty="0">
                          <a:solidFill>
                            <a:srgbClr val="000000"/>
                          </a:solidFill>
                          <a:effectLst/>
                          <a:latin typeface="Franklin Gothic Book" panose="020B0503020102020204" pitchFamily="34" charset="0"/>
                        </a:rPr>
                        <a:t>0,0</a:t>
                      </a:r>
                    </a:p>
                  </a:txBody>
                  <a:tcPr marL="9525" marR="9525" marT="9525" marB="0" anchor="b"/>
                </a:tc>
                <a:tc>
                  <a:txBody>
                    <a:bodyPr/>
                    <a:lstStyle/>
                    <a:p>
                      <a:pPr algn="r" fontAlgn="b"/>
                      <a:r>
                        <a:rPr lang="es-MX" sz="1800" b="0" i="0" u="none" strike="noStrike" dirty="0">
                          <a:solidFill>
                            <a:srgbClr val="000000"/>
                          </a:solidFill>
                          <a:effectLst/>
                          <a:latin typeface="Franklin Gothic Book" panose="020B0503020102020204" pitchFamily="34" charset="0"/>
                        </a:rPr>
                        <a:t>0,0</a:t>
                      </a:r>
                    </a:p>
                  </a:txBody>
                  <a:tcPr marL="9525" marR="9525" marT="9525" marB="0" anchor="b"/>
                </a:tc>
                <a:tc>
                  <a:txBody>
                    <a:bodyPr/>
                    <a:lstStyle/>
                    <a:p>
                      <a:pPr algn="r" fontAlgn="b"/>
                      <a:r>
                        <a:rPr lang="es-MX" sz="1800" b="0" i="0" u="none" strike="noStrike" dirty="0">
                          <a:solidFill>
                            <a:srgbClr val="000000"/>
                          </a:solidFill>
                          <a:effectLst/>
                          <a:latin typeface="Franklin Gothic Book" panose="020B0503020102020204" pitchFamily="34" charset="0"/>
                        </a:rPr>
                        <a:t>0,0</a:t>
                      </a:r>
                    </a:p>
                  </a:txBody>
                  <a:tcPr marL="9525" marR="9525" marT="9525" marB="0" anchor="b"/>
                </a:tc>
              </a:tr>
              <a:tr h="190500">
                <a:tc>
                  <a:txBody>
                    <a:bodyPr/>
                    <a:lstStyle/>
                    <a:p>
                      <a:pPr algn="l" fontAlgn="b"/>
                      <a:r>
                        <a:rPr lang="es-MX" sz="1800" b="0" i="0" u="none" strike="noStrike" dirty="0">
                          <a:solidFill>
                            <a:srgbClr val="000000"/>
                          </a:solidFill>
                          <a:effectLst/>
                          <a:latin typeface="Franklin Gothic Book" panose="020B0503020102020204" pitchFamily="34" charset="0"/>
                        </a:rPr>
                        <a:t>Explotación de minas y canteras</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165,8</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1,2</a:t>
                      </a:r>
                    </a:p>
                  </a:txBody>
                  <a:tcPr marL="9525" marR="9525" marT="9525" marB="0" anchor="b"/>
                </a:tc>
                <a:tc>
                  <a:txBody>
                    <a:bodyPr/>
                    <a:lstStyle/>
                    <a:p>
                      <a:pPr algn="r" fontAlgn="b"/>
                      <a:r>
                        <a:rPr lang="es-MX" sz="1800" b="0" i="0" u="none" strike="noStrike" dirty="0">
                          <a:solidFill>
                            <a:srgbClr val="000000"/>
                          </a:solidFill>
                          <a:effectLst/>
                          <a:latin typeface="Franklin Gothic Book" panose="020B0503020102020204" pitchFamily="34" charset="0"/>
                        </a:rPr>
                        <a:t>12,5</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3,7</a:t>
                      </a:r>
                    </a:p>
                  </a:txBody>
                  <a:tcPr marL="9525" marR="9525" marT="9525" marB="0" anchor="b"/>
                </a:tc>
              </a:tr>
              <a:tr h="190500">
                <a:tc>
                  <a:txBody>
                    <a:bodyPr/>
                    <a:lstStyle/>
                    <a:p>
                      <a:pPr algn="l" fontAlgn="b"/>
                      <a:r>
                        <a:rPr lang="es-MX" sz="1800" b="0" i="0" u="none" strike="noStrike">
                          <a:solidFill>
                            <a:srgbClr val="000000"/>
                          </a:solidFill>
                          <a:effectLst/>
                          <a:latin typeface="Franklin Gothic Book" panose="020B0503020102020204" pitchFamily="34" charset="0"/>
                        </a:rPr>
                        <a:t>Transporte, almacenamiento y comunicaciones</a:t>
                      </a:r>
                    </a:p>
                  </a:txBody>
                  <a:tcPr marL="9525" marR="9525" marT="9525" marB="0" anchor="b"/>
                </a:tc>
                <a:tc>
                  <a:txBody>
                    <a:bodyPr/>
                    <a:lstStyle/>
                    <a:p>
                      <a:pPr algn="r" fontAlgn="b"/>
                      <a:r>
                        <a:rPr lang="es-MX" sz="1800" b="0" i="0" u="none" strike="noStrike" dirty="0">
                          <a:solidFill>
                            <a:srgbClr val="000000"/>
                          </a:solidFill>
                          <a:effectLst/>
                          <a:latin typeface="Franklin Gothic Book" panose="020B0503020102020204" pitchFamily="34" charset="0"/>
                        </a:rPr>
                        <a:t>-65,5</a:t>
                      </a:r>
                    </a:p>
                  </a:txBody>
                  <a:tcPr marL="9525" marR="9525" marT="9525" marB="0" anchor="b"/>
                </a:tc>
                <a:tc>
                  <a:txBody>
                    <a:bodyPr/>
                    <a:lstStyle/>
                    <a:p>
                      <a:pPr algn="r" fontAlgn="b"/>
                      <a:r>
                        <a:rPr lang="es-MX" sz="1800" b="0" i="0" u="none" strike="noStrike">
                          <a:solidFill>
                            <a:srgbClr val="000000"/>
                          </a:solidFill>
                          <a:effectLst/>
                          <a:latin typeface="Franklin Gothic Book" panose="020B0503020102020204" pitchFamily="34" charset="0"/>
                        </a:rPr>
                        <a:t>0,8</a:t>
                      </a:r>
                    </a:p>
                  </a:txBody>
                  <a:tcPr marL="9525" marR="9525" marT="9525" marB="0" anchor="b"/>
                </a:tc>
                <a:tc>
                  <a:txBody>
                    <a:bodyPr/>
                    <a:lstStyle/>
                    <a:p>
                      <a:pPr algn="r" fontAlgn="b"/>
                      <a:r>
                        <a:rPr lang="es-MX" sz="1800" b="0" i="0" u="none" strike="noStrike" dirty="0">
                          <a:solidFill>
                            <a:srgbClr val="000000"/>
                          </a:solidFill>
                          <a:effectLst/>
                          <a:latin typeface="Franklin Gothic Book" panose="020B0503020102020204" pitchFamily="34" charset="0"/>
                        </a:rPr>
                        <a:t>1,2</a:t>
                      </a:r>
                    </a:p>
                  </a:txBody>
                  <a:tcPr marL="9525" marR="9525" marT="9525" marB="0" anchor="b"/>
                </a:tc>
                <a:tc>
                  <a:txBody>
                    <a:bodyPr/>
                    <a:lstStyle/>
                    <a:p>
                      <a:pPr algn="r" fontAlgn="b"/>
                      <a:r>
                        <a:rPr lang="es-MX" sz="1800" b="0" i="0" u="none" strike="noStrike" dirty="0">
                          <a:solidFill>
                            <a:srgbClr val="000000"/>
                          </a:solidFill>
                          <a:effectLst/>
                          <a:latin typeface="Franklin Gothic Book" panose="020B0503020102020204" pitchFamily="34" charset="0"/>
                        </a:rPr>
                        <a:t>0,1</a:t>
                      </a:r>
                    </a:p>
                  </a:txBody>
                  <a:tcPr marL="9525" marR="9525" marT="9525" marB="0" anchor="b"/>
                </a:tc>
              </a:tr>
              <a:tr h="190500">
                <a:tc>
                  <a:txBody>
                    <a:bodyPr/>
                    <a:lstStyle/>
                    <a:p>
                      <a:pPr algn="l" fontAlgn="b"/>
                      <a:r>
                        <a:rPr lang="es-MX" sz="1800" b="1" i="0" u="none" strike="noStrike" dirty="0">
                          <a:solidFill>
                            <a:srgbClr val="000000"/>
                          </a:solidFill>
                          <a:effectLst/>
                          <a:latin typeface="Franklin Gothic Book" panose="020B0503020102020204" pitchFamily="34" charset="0"/>
                        </a:rPr>
                        <a:t>Total</a:t>
                      </a:r>
                    </a:p>
                  </a:txBody>
                  <a:tcPr marL="9525" marR="9525" marT="9525" marB="0" anchor="b"/>
                </a:tc>
                <a:tc>
                  <a:txBody>
                    <a:bodyPr/>
                    <a:lstStyle/>
                    <a:p>
                      <a:pPr algn="r" fontAlgn="b"/>
                      <a:r>
                        <a:rPr lang="es-MX" sz="1800" b="1" i="0" u="none" strike="noStrike" dirty="0">
                          <a:solidFill>
                            <a:srgbClr val="000000"/>
                          </a:solidFill>
                          <a:effectLst/>
                          <a:latin typeface="Franklin Gothic Book" panose="020B0503020102020204" pitchFamily="34" charset="0"/>
                        </a:rPr>
                        <a:t>186,2</a:t>
                      </a:r>
                    </a:p>
                  </a:txBody>
                  <a:tcPr marL="9525" marR="9525" marT="9525" marB="0" anchor="b"/>
                </a:tc>
                <a:tc>
                  <a:txBody>
                    <a:bodyPr/>
                    <a:lstStyle/>
                    <a:p>
                      <a:pPr algn="r" fontAlgn="b"/>
                      <a:r>
                        <a:rPr lang="es-MX" sz="1800" b="1" i="0" u="none" strike="noStrike" dirty="0">
                          <a:solidFill>
                            <a:srgbClr val="000000"/>
                          </a:solidFill>
                          <a:effectLst/>
                          <a:latin typeface="Franklin Gothic Book" panose="020B0503020102020204" pitchFamily="34" charset="0"/>
                        </a:rPr>
                        <a:t>87,6</a:t>
                      </a:r>
                    </a:p>
                  </a:txBody>
                  <a:tcPr marL="9525" marR="9525" marT="9525" marB="0" anchor="b"/>
                </a:tc>
                <a:tc>
                  <a:txBody>
                    <a:bodyPr/>
                    <a:lstStyle/>
                    <a:p>
                      <a:pPr algn="r" fontAlgn="b"/>
                      <a:r>
                        <a:rPr lang="es-MX" sz="1800" b="1" i="0" u="none" strike="noStrike" dirty="0">
                          <a:solidFill>
                            <a:srgbClr val="000000"/>
                          </a:solidFill>
                          <a:effectLst/>
                          <a:latin typeface="Franklin Gothic Book" panose="020B0503020102020204" pitchFamily="34" charset="0"/>
                        </a:rPr>
                        <a:t>35,0</a:t>
                      </a:r>
                    </a:p>
                  </a:txBody>
                  <a:tcPr marL="9525" marR="9525" marT="9525" marB="0" anchor="b"/>
                </a:tc>
                <a:tc>
                  <a:txBody>
                    <a:bodyPr/>
                    <a:lstStyle/>
                    <a:p>
                      <a:pPr algn="r" fontAlgn="b"/>
                      <a:r>
                        <a:rPr lang="es-MX" sz="1800" b="1" i="0" u="none" strike="noStrike" dirty="0">
                          <a:solidFill>
                            <a:srgbClr val="000000"/>
                          </a:solidFill>
                          <a:effectLst/>
                          <a:latin typeface="Franklin Gothic Book" panose="020B0503020102020204" pitchFamily="34" charset="0"/>
                        </a:rPr>
                        <a:t>12,3</a:t>
                      </a:r>
                    </a:p>
                  </a:txBody>
                  <a:tcPr marL="9525" marR="9525" marT="9525" marB="0" anchor="b"/>
                </a:tc>
              </a:tr>
            </a:tbl>
          </a:graphicData>
        </a:graphic>
      </p:graphicFrame>
    </p:spTree>
    <p:extLst>
      <p:ext uri="{BB962C8B-B14F-4D97-AF65-F5344CB8AC3E}">
        <p14:creationId xmlns:p14="http://schemas.microsoft.com/office/powerpoint/2010/main" val="4275302261"/>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3932"/>
            <a:ext cx="2085013" cy="823031"/>
          </a:xfrm>
          <a:prstGeom prst="rect">
            <a:avLst/>
          </a:prstGeom>
        </p:spPr>
      </p:pic>
      <p:sp>
        <p:nvSpPr>
          <p:cNvPr id="3" name="Título 2"/>
          <p:cNvSpPr>
            <a:spLocks noGrp="1"/>
          </p:cNvSpPr>
          <p:nvPr>
            <p:ph type="title"/>
          </p:nvPr>
        </p:nvSpPr>
        <p:spPr>
          <a:xfrm>
            <a:off x="220399" y="-54152"/>
            <a:ext cx="8975116" cy="1325563"/>
          </a:xfrm>
        </p:spPr>
        <p:txBody>
          <a:bodyPr>
            <a:normAutofit/>
          </a:bodyPr>
          <a:lstStyle/>
          <a:p>
            <a:r>
              <a:rPr lang="es-MX" sz="3800" b="1" dirty="0" smtClean="0">
                <a:solidFill>
                  <a:srgbClr val="002060"/>
                </a:solidFill>
                <a:latin typeface="Franklin Gothic Medium Cond" panose="020B0606030402020204" pitchFamily="34" charset="0"/>
              </a:rPr>
              <a:t>Balanza comercial de bienes tecnológicos Ecuador – Estados Unidos </a:t>
            </a:r>
            <a:r>
              <a:rPr lang="es-MX" sz="2400" b="1" dirty="0" smtClean="0">
                <a:solidFill>
                  <a:srgbClr val="002060"/>
                </a:solidFill>
                <a:latin typeface="Franklin Gothic Medium Cond" panose="020B0606030402020204" pitchFamily="34" charset="0"/>
              </a:rPr>
              <a:t>(millones </a:t>
            </a:r>
            <a:r>
              <a:rPr lang="es-MX" sz="2400" b="1" dirty="0">
                <a:solidFill>
                  <a:srgbClr val="002060"/>
                </a:solidFill>
                <a:latin typeface="Franklin Gothic Medium Cond" panose="020B0606030402020204" pitchFamily="34" charset="0"/>
              </a:rPr>
              <a:t>de </a:t>
            </a:r>
            <a:r>
              <a:rPr lang="es-MX" sz="2400" b="1" dirty="0" smtClean="0">
                <a:solidFill>
                  <a:srgbClr val="002060"/>
                </a:solidFill>
                <a:latin typeface="Franklin Gothic Medium Cond" panose="020B0606030402020204" pitchFamily="34" charset="0"/>
              </a:rPr>
              <a:t>USD)</a:t>
            </a:r>
            <a:endParaRPr lang="es-MX" sz="2400" b="1" dirty="0">
              <a:solidFill>
                <a:srgbClr val="002060"/>
              </a:solidFill>
              <a:latin typeface="Franklin Gothic Medium Cond" panose="020B0606030402020204" pitchFamily="34" charset="0"/>
            </a:endParaRPr>
          </a:p>
        </p:txBody>
      </p:sp>
      <p:sp>
        <p:nvSpPr>
          <p:cNvPr id="23" name="2 CuadroTexto"/>
          <p:cNvSpPr txBox="1"/>
          <p:nvPr/>
        </p:nvSpPr>
        <p:spPr>
          <a:xfrm>
            <a:off x="0" y="6446977"/>
            <a:ext cx="5110163" cy="430887"/>
          </a:xfrm>
          <a:prstGeom prst="rect">
            <a:avLst/>
          </a:prstGeom>
          <a:noFill/>
        </p:spPr>
        <p:txBody>
          <a:bodyPr>
            <a:spAutoFit/>
          </a:bodyPr>
          <a:lstStyle/>
          <a:p>
            <a:pPr eaLnBrk="1" hangingPunct="1">
              <a:defRPr/>
            </a:pPr>
            <a:r>
              <a:rPr lang="es-ES" sz="1100" b="1" dirty="0">
                <a:solidFill>
                  <a:prstClr val="black"/>
                </a:solidFill>
              </a:rPr>
              <a:t>Fuente: </a:t>
            </a:r>
            <a:r>
              <a:rPr lang="es-ES" sz="1100" dirty="0">
                <a:solidFill>
                  <a:prstClr val="black"/>
                </a:solidFill>
              </a:rPr>
              <a:t>BCE –  Comercio </a:t>
            </a:r>
            <a:r>
              <a:rPr lang="es-ES" sz="1100" dirty="0" smtClean="0">
                <a:solidFill>
                  <a:prstClr val="black"/>
                </a:solidFill>
              </a:rPr>
              <a:t>Exterior   </a:t>
            </a:r>
          </a:p>
          <a:p>
            <a:pPr eaLnBrk="1" hangingPunct="1">
              <a:defRPr/>
            </a:pPr>
            <a:r>
              <a:rPr lang="es-ES" sz="1100" dirty="0" smtClean="0">
                <a:solidFill>
                  <a:prstClr val="black"/>
                </a:solidFill>
              </a:rPr>
              <a:t> </a:t>
            </a: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
        <p:nvSpPr>
          <p:cNvPr id="7" name="6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16</a:t>
            </a:fld>
            <a:endParaRPr lang="es-EC">
              <a:solidFill>
                <a:prstClr val="black">
                  <a:tint val="75000"/>
                </a:prstClr>
              </a:solidFill>
            </a:endParaRPr>
          </a:p>
        </p:txBody>
      </p:sp>
      <p:graphicFrame>
        <p:nvGraphicFramePr>
          <p:cNvPr id="5" name="Tabla 4"/>
          <p:cNvGraphicFramePr>
            <a:graphicFrameLocks noGrp="1"/>
          </p:cNvGraphicFramePr>
          <p:nvPr>
            <p:extLst>
              <p:ext uri="{D42A27DB-BD31-4B8C-83A1-F6EECF244321}">
                <p14:modId xmlns:p14="http://schemas.microsoft.com/office/powerpoint/2010/main" val="2434182924"/>
              </p:ext>
            </p:extLst>
          </p:nvPr>
        </p:nvGraphicFramePr>
        <p:xfrm>
          <a:off x="220400" y="3963797"/>
          <a:ext cx="11777636" cy="2297974"/>
        </p:xfrm>
        <a:graphic>
          <a:graphicData uri="http://schemas.openxmlformats.org/drawingml/2006/table">
            <a:tbl>
              <a:tblPr/>
              <a:tblGrid>
                <a:gridCol w="1899435"/>
                <a:gridCol w="3796235"/>
                <a:gridCol w="795707"/>
                <a:gridCol w="688181"/>
                <a:gridCol w="731189"/>
                <a:gridCol w="731193"/>
                <a:gridCol w="752699"/>
                <a:gridCol w="731189"/>
                <a:gridCol w="838719"/>
                <a:gridCol w="813089"/>
              </a:tblGrid>
              <a:tr h="248194">
                <a:tc rowSpan="2">
                  <a:txBody>
                    <a:bodyPr/>
                    <a:lstStyle/>
                    <a:p>
                      <a:pPr algn="ctr" fontAlgn="b"/>
                      <a:r>
                        <a:rPr lang="es-MX" sz="1200" b="0" i="0" u="none" strike="noStrike" dirty="0">
                          <a:solidFill>
                            <a:srgbClr val="FFFFFF"/>
                          </a:solidFill>
                          <a:effectLst/>
                          <a:latin typeface="Franklin Gothic Book" panose="020B050302010202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rowSpan="2">
                  <a:txBody>
                    <a:bodyPr/>
                    <a:lstStyle/>
                    <a:p>
                      <a:pPr algn="ctr" fontAlgn="ctr"/>
                      <a:r>
                        <a:rPr lang="es-MX" sz="1200" b="0" i="0" u="none" strike="noStrike" dirty="0">
                          <a:solidFill>
                            <a:srgbClr val="FFFFFF"/>
                          </a:solidFill>
                          <a:effectLst/>
                          <a:latin typeface="Franklin Gothic Book" panose="020B0503020102020204" pitchFamily="34" charset="0"/>
                        </a:rPr>
                        <a:t>Bienes tecnológicos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4">
                  <a:txBody>
                    <a:bodyPr/>
                    <a:lstStyle/>
                    <a:p>
                      <a:pPr algn="ctr" fontAlgn="b"/>
                      <a:r>
                        <a:rPr lang="es-MX" sz="1200" b="1" i="0" u="none" strike="noStrike" dirty="0">
                          <a:solidFill>
                            <a:srgbClr val="FFFFFF"/>
                          </a:solidFill>
                          <a:effectLst/>
                          <a:latin typeface="Franklin Gothic Book" panose="020B0503020102020204" pitchFamily="34" charset="0"/>
                        </a:rPr>
                        <a:t>FOB expresado en millones de USD</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s-MX"/>
                    </a:p>
                  </a:txBody>
                  <a:tcPr/>
                </a:tc>
                <a:tc hMerge="1">
                  <a:txBody>
                    <a:bodyPr/>
                    <a:lstStyle/>
                    <a:p>
                      <a:endParaRPr lang="es-MX"/>
                    </a:p>
                  </a:txBody>
                  <a:tcPr/>
                </a:tc>
                <a:tc hMerge="1">
                  <a:txBody>
                    <a:bodyPr/>
                    <a:lstStyle/>
                    <a:p>
                      <a:endParaRPr lang="es-MX"/>
                    </a:p>
                  </a:txBody>
                  <a:tcPr/>
                </a:tc>
                <a:tc gridSpan="4">
                  <a:txBody>
                    <a:bodyPr/>
                    <a:lstStyle/>
                    <a:p>
                      <a:pPr algn="ctr" fontAlgn="b"/>
                      <a:r>
                        <a:rPr lang="es-MX" sz="1200" b="1" i="0" u="none" strike="noStrike" dirty="0">
                          <a:solidFill>
                            <a:srgbClr val="FFFFFF"/>
                          </a:solidFill>
                          <a:effectLst/>
                          <a:latin typeface="Franklin Gothic Book" panose="020B0503020102020204" pitchFamily="34" charset="0"/>
                        </a:rPr>
                        <a:t>Número de partidas arancelarias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s-MX"/>
                    </a:p>
                  </a:txBody>
                  <a:tcPr/>
                </a:tc>
                <a:tc hMerge="1">
                  <a:txBody>
                    <a:bodyPr/>
                    <a:lstStyle/>
                    <a:p>
                      <a:endParaRPr lang="es-MX"/>
                    </a:p>
                  </a:txBody>
                  <a:tcPr/>
                </a:tc>
                <a:tc hMerge="1">
                  <a:txBody>
                    <a:bodyPr/>
                    <a:lstStyle/>
                    <a:p>
                      <a:endParaRPr lang="es-MX"/>
                    </a:p>
                  </a:txBody>
                  <a:tcPr/>
                </a:tc>
              </a:tr>
              <a:tr h="495300">
                <a:tc vMerge="1">
                  <a:txBody>
                    <a:bodyPr/>
                    <a:lstStyle/>
                    <a:p>
                      <a:endParaRPr lang="es-MX"/>
                    </a:p>
                  </a:txBody>
                  <a:tcPr/>
                </a:tc>
                <a:tc vMerge="1">
                  <a:txBody>
                    <a:bodyPr/>
                    <a:lstStyle/>
                    <a:p>
                      <a:endParaRPr lang="es-MX"/>
                    </a:p>
                  </a:txBody>
                  <a:tcPr/>
                </a:tc>
                <a:tc>
                  <a:txBody>
                    <a:bodyPr/>
                    <a:lstStyle/>
                    <a:p>
                      <a:pPr algn="ctr" fontAlgn="b"/>
                      <a:r>
                        <a:rPr lang="es-MX" sz="1200" b="1" i="0" u="none" strike="noStrike" dirty="0">
                          <a:solidFill>
                            <a:srgbClr val="FFFFFF"/>
                          </a:solidFill>
                          <a:effectLst/>
                          <a:latin typeface="Franklin Gothic Book" panose="020B0503020102020204" pitchFamily="34" charset="0"/>
                        </a:rPr>
                        <a:t>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s-MX" sz="1200" b="1" i="0" u="none" strike="noStrike" dirty="0">
                          <a:solidFill>
                            <a:srgbClr val="FFFFFF"/>
                          </a:solidFill>
                          <a:effectLst/>
                          <a:latin typeface="Franklin Gothic Book" panose="020B0503020102020204" pitchFamily="34" charset="0"/>
                        </a:rPr>
                        <a:t>2016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s-MX" sz="1200" b="1" i="0" u="none" strike="noStrike" dirty="0">
                          <a:solidFill>
                            <a:srgbClr val="FFFFFF"/>
                          </a:solidFill>
                          <a:effectLst/>
                          <a:latin typeface="Franklin Gothic Book" panose="020B0503020102020204" pitchFamily="34" charset="0"/>
                        </a:rPr>
                        <a:t>2017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s-MX" sz="1200" b="1" i="0" u="none" strike="noStrike" dirty="0">
                          <a:solidFill>
                            <a:srgbClr val="FFFFFF"/>
                          </a:solidFill>
                          <a:effectLst/>
                          <a:latin typeface="Franklin Gothic Book" panose="020B0503020102020204" pitchFamily="34" charset="0"/>
                        </a:rPr>
                        <a:t>2018 </a:t>
                      </a:r>
                      <a:br>
                        <a:rPr lang="es-MX" sz="1200" b="1" i="0" u="none" strike="noStrike" dirty="0">
                          <a:solidFill>
                            <a:srgbClr val="FFFFFF"/>
                          </a:solidFill>
                          <a:effectLst/>
                          <a:latin typeface="Franklin Gothic Book" panose="020B0503020102020204" pitchFamily="34" charset="0"/>
                        </a:rPr>
                      </a:br>
                      <a:r>
                        <a:rPr lang="es-MX" sz="1200" b="1" i="0" u="none" strike="noStrike" dirty="0" smtClean="0">
                          <a:solidFill>
                            <a:srgbClr val="FFFFFF"/>
                          </a:solidFill>
                          <a:effectLst/>
                          <a:latin typeface="Franklin Gothic Book" panose="020B0503020102020204" pitchFamily="34" charset="0"/>
                        </a:rPr>
                        <a:t>ene-jun</a:t>
                      </a:r>
                      <a:endParaRPr lang="es-MX" sz="1200" b="1" i="0" u="none" strike="noStrike" dirty="0">
                        <a:solidFill>
                          <a:srgbClr val="FFFFFF"/>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s-MX" sz="1200" b="1" i="0" u="none" strike="noStrike" dirty="0">
                          <a:solidFill>
                            <a:srgbClr val="FFFFFF"/>
                          </a:solidFill>
                          <a:effectLst/>
                          <a:latin typeface="Franklin Gothic Book" panose="020B0503020102020204" pitchFamily="34" charset="0"/>
                        </a:rPr>
                        <a:t>2015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s-MX" sz="1200" b="1" i="0" u="none" strike="noStrike" dirty="0">
                          <a:solidFill>
                            <a:srgbClr val="FFFFFF"/>
                          </a:solidFill>
                          <a:effectLst/>
                          <a:latin typeface="Franklin Gothic Book" panose="020B0503020102020204" pitchFamily="34" charset="0"/>
                        </a:rPr>
                        <a:t>2016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s-MX" sz="1200" b="1" i="0" u="none" strike="noStrike" dirty="0">
                          <a:solidFill>
                            <a:srgbClr val="FFFFFF"/>
                          </a:solidFill>
                          <a:effectLst/>
                          <a:latin typeface="Franklin Gothic Book" panose="020B0503020102020204" pitchFamily="34" charset="0"/>
                        </a:rPr>
                        <a:t>2017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s-MX" sz="1200" b="1" i="0" u="none" strike="noStrike" dirty="0">
                          <a:solidFill>
                            <a:srgbClr val="FFFFFF"/>
                          </a:solidFill>
                          <a:effectLst/>
                          <a:latin typeface="Franklin Gothic Book" panose="020B0503020102020204" pitchFamily="34" charset="0"/>
                        </a:rPr>
                        <a:t>2018 </a:t>
                      </a:r>
                      <a:br>
                        <a:rPr lang="es-MX" sz="1200" b="1" i="0" u="none" strike="noStrike" dirty="0">
                          <a:solidFill>
                            <a:srgbClr val="FFFFFF"/>
                          </a:solidFill>
                          <a:effectLst/>
                          <a:latin typeface="Franklin Gothic Book" panose="020B0503020102020204" pitchFamily="34" charset="0"/>
                        </a:rPr>
                      </a:br>
                      <a:r>
                        <a:rPr lang="es-MX" sz="1200" b="1" i="0" u="none" strike="noStrike" dirty="0" smtClean="0">
                          <a:solidFill>
                            <a:srgbClr val="FFFFFF"/>
                          </a:solidFill>
                          <a:effectLst/>
                          <a:latin typeface="Franklin Gothic Book" panose="020B0503020102020204" pitchFamily="34" charset="0"/>
                        </a:rPr>
                        <a:t>ene-jun</a:t>
                      </a:r>
                      <a:endParaRPr lang="es-MX" sz="1200" b="1" i="0" u="none" strike="noStrike" dirty="0">
                        <a:solidFill>
                          <a:srgbClr val="FFFFFF"/>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190500">
                <a:tc rowSpan="4">
                  <a:txBody>
                    <a:bodyPr/>
                    <a:lstStyle/>
                    <a:p>
                      <a:pPr algn="ctr" fontAlgn="ctr"/>
                      <a:r>
                        <a:rPr lang="es-MX" sz="1200" b="1" i="0" u="none" strike="noStrike" dirty="0">
                          <a:solidFill>
                            <a:srgbClr val="000000"/>
                          </a:solidFill>
                          <a:effectLst/>
                          <a:latin typeface="Franklin Gothic Book" panose="020B0503020102020204" pitchFamily="34" charset="0"/>
                        </a:rPr>
                        <a:t>Exportaciones</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Franklin Gothic Book" panose="020B0503020102020204" pitchFamily="34" charset="0"/>
                        </a:rPr>
                        <a:t>Manufacturas de alta tecnología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64.2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57.5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50.8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17.6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178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215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193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170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s-MX"/>
                    </a:p>
                  </a:txBody>
                  <a:tcPr/>
                </a:tc>
                <a:tc>
                  <a:txBody>
                    <a:bodyPr/>
                    <a:lstStyle/>
                    <a:p>
                      <a:pPr algn="l" fontAlgn="ctr"/>
                      <a:r>
                        <a:rPr lang="es-MX" sz="1200" b="0" i="0" u="none" strike="noStrike" dirty="0">
                          <a:solidFill>
                            <a:srgbClr val="000000"/>
                          </a:solidFill>
                          <a:effectLst/>
                          <a:latin typeface="Franklin Gothic Book" panose="020B0503020102020204" pitchFamily="34" charset="0"/>
                        </a:rPr>
                        <a:t>Manufacturas de baja tecnología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25.1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27.4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24.3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370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438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368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278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s-MX"/>
                    </a:p>
                  </a:txBody>
                  <a:tcPr/>
                </a:tc>
                <a:tc>
                  <a:txBody>
                    <a:bodyPr/>
                    <a:lstStyle/>
                    <a:p>
                      <a:pPr algn="l" fontAlgn="ctr"/>
                      <a:r>
                        <a:rPr lang="es-MX" sz="1200" b="0" i="0" u="none" strike="noStrike">
                          <a:solidFill>
                            <a:srgbClr val="000000"/>
                          </a:solidFill>
                          <a:effectLst/>
                          <a:latin typeface="Franklin Gothic Book" panose="020B0503020102020204" pitchFamily="34" charset="0"/>
                        </a:rPr>
                        <a:t>Manufacturas de tecnología media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46.3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48.8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45.7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35.9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369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424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332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248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vMerge="1">
                  <a:txBody>
                    <a:bodyPr/>
                    <a:lstStyle/>
                    <a:p>
                      <a:endParaRPr lang="es-MX"/>
                    </a:p>
                  </a:txBody>
                  <a:tcPr/>
                </a:tc>
                <a:tc>
                  <a:txBody>
                    <a:bodyPr/>
                    <a:lstStyle/>
                    <a:p>
                      <a:pPr algn="l" fontAlgn="ctr"/>
                      <a:r>
                        <a:rPr lang="es-MX" sz="1200" b="1" i="0" u="none" strike="noStrike">
                          <a:solidFill>
                            <a:srgbClr val="000000"/>
                          </a:solidFill>
                          <a:effectLst/>
                          <a:latin typeface="Franklin Gothic Book" panose="020B05030201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1" i="0" u="none" strike="noStrike">
                          <a:solidFill>
                            <a:srgbClr val="000000"/>
                          </a:solidFill>
                          <a:effectLst/>
                          <a:latin typeface="Calibri" panose="020F0502020204030204" pitchFamily="34" charset="0"/>
                        </a:rPr>
                        <a:t>135.7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1" i="0" u="none" strike="noStrike">
                          <a:solidFill>
                            <a:srgbClr val="000000"/>
                          </a:solidFill>
                          <a:effectLst/>
                          <a:latin typeface="Calibri" panose="020F0502020204030204" pitchFamily="34" charset="0"/>
                        </a:rPr>
                        <a:t>133.8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1" i="0" u="none" strike="noStrike">
                          <a:solidFill>
                            <a:srgbClr val="000000"/>
                          </a:solidFill>
                          <a:effectLst/>
                          <a:latin typeface="Calibri" panose="020F0502020204030204" pitchFamily="34" charset="0"/>
                        </a:rPr>
                        <a:t>120.9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1" i="0" u="none" strike="noStrike">
                          <a:solidFill>
                            <a:srgbClr val="000000"/>
                          </a:solidFill>
                          <a:effectLst/>
                          <a:latin typeface="Calibri" panose="020F0502020204030204" pitchFamily="34" charset="0"/>
                        </a:rPr>
                        <a:t>65.9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1" i="0" u="none" strike="noStrike">
                          <a:solidFill>
                            <a:srgbClr val="000000"/>
                          </a:solidFill>
                          <a:effectLst/>
                          <a:latin typeface="Calibri" panose="020F0502020204030204" pitchFamily="34" charset="0"/>
                        </a:rPr>
                        <a:t>917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1" i="0" u="none" strike="noStrike">
                          <a:solidFill>
                            <a:srgbClr val="000000"/>
                          </a:solidFill>
                          <a:effectLst/>
                          <a:latin typeface="Calibri" panose="020F0502020204030204" pitchFamily="34" charset="0"/>
                        </a:rPr>
                        <a:t>1,077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1" i="0" u="none" strike="noStrike">
                          <a:solidFill>
                            <a:srgbClr val="000000"/>
                          </a:solidFill>
                          <a:effectLst/>
                          <a:latin typeface="Calibri" panose="020F0502020204030204" pitchFamily="34" charset="0"/>
                        </a:rPr>
                        <a:t>893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1" i="0" u="none" strike="noStrike" dirty="0">
                          <a:solidFill>
                            <a:srgbClr val="000000"/>
                          </a:solidFill>
                          <a:effectLst/>
                          <a:latin typeface="Calibri" panose="020F0502020204030204" pitchFamily="34" charset="0"/>
                        </a:rPr>
                        <a:t>696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rowSpan="4">
                  <a:txBody>
                    <a:bodyPr/>
                    <a:lstStyle/>
                    <a:p>
                      <a:pPr algn="ctr" fontAlgn="ctr"/>
                      <a:r>
                        <a:rPr lang="es-MX" sz="1200" b="1" i="0" u="none" strike="noStrike" dirty="0">
                          <a:solidFill>
                            <a:srgbClr val="000000"/>
                          </a:solidFill>
                          <a:effectLst/>
                          <a:latin typeface="Franklin Gothic Book" panose="020B0503020102020204" pitchFamily="34" charset="0"/>
                        </a:rPr>
                        <a:t>Importaciones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1200" b="0" i="0" u="none" strike="noStrike">
                          <a:solidFill>
                            <a:srgbClr val="000000"/>
                          </a:solidFill>
                          <a:effectLst/>
                          <a:latin typeface="Franklin Gothic Book" panose="020B0503020102020204" pitchFamily="34" charset="0"/>
                        </a:rPr>
                        <a:t>Manufacturas de alta tecnología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755.1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539.2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640.8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369.8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561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578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586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529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s-MX"/>
                    </a:p>
                  </a:txBody>
                  <a:tcPr/>
                </a:tc>
                <a:tc>
                  <a:txBody>
                    <a:bodyPr/>
                    <a:lstStyle/>
                    <a:p>
                      <a:pPr algn="l" fontAlgn="ctr"/>
                      <a:r>
                        <a:rPr lang="es-MX" sz="1200" b="0" i="0" u="none" strike="noStrike">
                          <a:solidFill>
                            <a:srgbClr val="000000"/>
                          </a:solidFill>
                          <a:effectLst/>
                          <a:latin typeface="Franklin Gothic Book" panose="020B0503020102020204" pitchFamily="34" charset="0"/>
                        </a:rPr>
                        <a:t>Manufacturas de baja tecnología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255.6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169.8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198.7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100.1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1216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1195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1214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1091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s-MX"/>
                    </a:p>
                  </a:txBody>
                  <a:tcPr/>
                </a:tc>
                <a:tc>
                  <a:txBody>
                    <a:bodyPr/>
                    <a:lstStyle/>
                    <a:p>
                      <a:pPr algn="l" fontAlgn="ctr"/>
                      <a:r>
                        <a:rPr lang="es-MX" sz="1200" b="0" i="0" u="none" strike="noStrike">
                          <a:solidFill>
                            <a:srgbClr val="000000"/>
                          </a:solidFill>
                          <a:effectLst/>
                          <a:latin typeface="Franklin Gothic Book" panose="020B0503020102020204" pitchFamily="34" charset="0"/>
                        </a:rPr>
                        <a:t>Manufacturas de tecnología media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1,539.7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1,023.8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1,170.8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665.7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1605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1591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1633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Calibri" panose="020F0502020204030204" pitchFamily="34" charset="0"/>
                        </a:rPr>
                        <a:t>1485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vMerge="1">
                  <a:txBody>
                    <a:bodyPr/>
                    <a:lstStyle/>
                    <a:p>
                      <a:endParaRPr lang="es-MX"/>
                    </a:p>
                  </a:txBody>
                  <a:tcPr/>
                </a:tc>
                <a:tc>
                  <a:txBody>
                    <a:bodyPr/>
                    <a:lstStyle/>
                    <a:p>
                      <a:pPr algn="l" fontAlgn="ctr"/>
                      <a:r>
                        <a:rPr lang="es-MX" sz="1200" b="1" i="0" u="none" strike="noStrike" dirty="0">
                          <a:solidFill>
                            <a:srgbClr val="000000"/>
                          </a:solidFill>
                          <a:effectLst/>
                          <a:latin typeface="Franklin Gothic Book" panose="020B05030201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MX" sz="1100" b="1" i="0" u="none" strike="noStrike">
                          <a:solidFill>
                            <a:srgbClr val="000000"/>
                          </a:solidFill>
                          <a:effectLst/>
                          <a:latin typeface="Calibri" panose="020F0502020204030204" pitchFamily="34" charset="0"/>
                        </a:rPr>
                        <a:t>2,550.5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MX" sz="1100" b="1" i="0" u="none" strike="noStrike">
                          <a:solidFill>
                            <a:srgbClr val="000000"/>
                          </a:solidFill>
                          <a:effectLst/>
                          <a:latin typeface="Calibri" panose="020F0502020204030204" pitchFamily="34" charset="0"/>
                        </a:rPr>
                        <a:t>1,732.9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MX" sz="1100" b="1" i="0" u="none" strike="noStrike">
                          <a:solidFill>
                            <a:srgbClr val="000000"/>
                          </a:solidFill>
                          <a:effectLst/>
                          <a:latin typeface="Calibri" panose="020F0502020204030204" pitchFamily="34" charset="0"/>
                        </a:rPr>
                        <a:t>2,010.4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MX" sz="1100" b="1" i="0" u="none" strike="noStrike">
                          <a:solidFill>
                            <a:srgbClr val="000000"/>
                          </a:solidFill>
                          <a:effectLst/>
                          <a:latin typeface="Calibri" panose="020F0502020204030204" pitchFamily="34" charset="0"/>
                        </a:rPr>
                        <a:t>1,135.5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MX" sz="1100" b="1" i="0" u="none" strike="noStrike">
                          <a:solidFill>
                            <a:srgbClr val="000000"/>
                          </a:solidFill>
                          <a:effectLst/>
                          <a:latin typeface="Calibri" panose="020F0502020204030204" pitchFamily="34" charset="0"/>
                        </a:rPr>
                        <a:t>3,382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MX" sz="1100" b="1" i="0" u="none" strike="noStrike">
                          <a:solidFill>
                            <a:srgbClr val="000000"/>
                          </a:solidFill>
                          <a:effectLst/>
                          <a:latin typeface="Calibri" panose="020F0502020204030204" pitchFamily="34" charset="0"/>
                        </a:rPr>
                        <a:t>3,364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MX" sz="1100" b="1" i="0" u="none" strike="noStrike">
                          <a:solidFill>
                            <a:srgbClr val="000000"/>
                          </a:solidFill>
                          <a:effectLst/>
                          <a:latin typeface="Calibri" panose="020F0502020204030204" pitchFamily="34" charset="0"/>
                        </a:rPr>
                        <a:t>3,433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MX" sz="1100" b="1" i="0" u="none" strike="noStrike" dirty="0">
                          <a:solidFill>
                            <a:srgbClr val="000000"/>
                          </a:solidFill>
                          <a:effectLst/>
                          <a:latin typeface="Calibri" panose="020F0502020204030204" pitchFamily="34" charset="0"/>
                        </a:rPr>
                        <a:t>3,105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Gráfico 9"/>
          <p:cNvGraphicFramePr>
            <a:graphicFrameLocks/>
          </p:cNvGraphicFramePr>
          <p:nvPr>
            <p:extLst>
              <p:ext uri="{D42A27DB-BD31-4B8C-83A1-F6EECF244321}">
                <p14:modId xmlns:p14="http://schemas.microsoft.com/office/powerpoint/2010/main" val="1126304042"/>
              </p:ext>
            </p:extLst>
          </p:nvPr>
        </p:nvGraphicFramePr>
        <p:xfrm>
          <a:off x="1378039" y="1115994"/>
          <a:ext cx="9478851"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807787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3932"/>
            <a:ext cx="2085013" cy="823031"/>
          </a:xfrm>
          <a:prstGeom prst="rect">
            <a:avLst/>
          </a:prstGeom>
        </p:spPr>
      </p:pic>
      <p:sp>
        <p:nvSpPr>
          <p:cNvPr id="3" name="Título 2"/>
          <p:cNvSpPr>
            <a:spLocks noGrp="1"/>
          </p:cNvSpPr>
          <p:nvPr>
            <p:ph type="title"/>
          </p:nvPr>
        </p:nvSpPr>
        <p:spPr>
          <a:xfrm>
            <a:off x="220399" y="-54152"/>
            <a:ext cx="9886588" cy="1325563"/>
          </a:xfrm>
        </p:spPr>
        <p:txBody>
          <a:bodyPr>
            <a:normAutofit/>
          </a:bodyPr>
          <a:lstStyle/>
          <a:p>
            <a:r>
              <a:rPr lang="es-MX" sz="3600" b="1" dirty="0" smtClean="0">
                <a:solidFill>
                  <a:srgbClr val="002060"/>
                </a:solidFill>
                <a:latin typeface="Franklin Gothic Medium Cond" panose="020B0606030402020204" pitchFamily="34" charset="0"/>
              </a:rPr>
              <a:t>Principales productos de exportación e importación de  bienes tecnológicos (GIT) de Ecuador  con Estados Unidos</a:t>
            </a:r>
            <a:endParaRPr lang="es-MX" sz="2400" b="1" dirty="0">
              <a:solidFill>
                <a:srgbClr val="002060"/>
              </a:solidFill>
              <a:latin typeface="Franklin Gothic Medium Cond" panose="020B0606030402020204" pitchFamily="34" charset="0"/>
            </a:endParaRPr>
          </a:p>
        </p:txBody>
      </p:sp>
      <p:sp>
        <p:nvSpPr>
          <p:cNvPr id="23" name="2 CuadroTexto"/>
          <p:cNvSpPr txBox="1"/>
          <p:nvPr/>
        </p:nvSpPr>
        <p:spPr>
          <a:xfrm>
            <a:off x="0" y="6446977"/>
            <a:ext cx="5110163" cy="430887"/>
          </a:xfrm>
          <a:prstGeom prst="rect">
            <a:avLst/>
          </a:prstGeom>
          <a:noFill/>
        </p:spPr>
        <p:txBody>
          <a:bodyPr>
            <a:spAutoFit/>
          </a:bodyPr>
          <a:lstStyle/>
          <a:p>
            <a:pPr eaLnBrk="1" hangingPunct="1">
              <a:defRPr/>
            </a:pPr>
            <a:r>
              <a:rPr lang="es-ES" sz="1100" b="1" dirty="0">
                <a:solidFill>
                  <a:prstClr val="black"/>
                </a:solidFill>
              </a:rPr>
              <a:t>Fuente: </a:t>
            </a:r>
            <a:r>
              <a:rPr lang="es-ES" sz="1100" dirty="0">
                <a:solidFill>
                  <a:prstClr val="black"/>
                </a:solidFill>
              </a:rPr>
              <a:t>BCE –  Comercio </a:t>
            </a:r>
            <a:r>
              <a:rPr lang="es-ES" sz="1100" dirty="0" smtClean="0">
                <a:solidFill>
                  <a:prstClr val="black"/>
                </a:solidFill>
              </a:rPr>
              <a:t>Exterior     </a:t>
            </a: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
        <p:nvSpPr>
          <p:cNvPr id="7" name="6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17</a:t>
            </a:fld>
            <a:endParaRPr lang="es-EC">
              <a:solidFill>
                <a:prstClr val="black">
                  <a:tint val="75000"/>
                </a:prstClr>
              </a:solidFill>
            </a:endParaRPr>
          </a:p>
        </p:txBody>
      </p:sp>
      <p:graphicFrame>
        <p:nvGraphicFramePr>
          <p:cNvPr id="9" name="Tabla 8"/>
          <p:cNvGraphicFramePr>
            <a:graphicFrameLocks noGrp="1"/>
          </p:cNvGraphicFramePr>
          <p:nvPr>
            <p:extLst>
              <p:ext uri="{D42A27DB-BD31-4B8C-83A1-F6EECF244321}">
                <p14:modId xmlns:p14="http://schemas.microsoft.com/office/powerpoint/2010/main" val="3018982179"/>
              </p:ext>
            </p:extLst>
          </p:nvPr>
        </p:nvGraphicFramePr>
        <p:xfrm>
          <a:off x="598007" y="1738440"/>
          <a:ext cx="5450096" cy="4283393"/>
        </p:xfrm>
        <a:graphic>
          <a:graphicData uri="http://schemas.openxmlformats.org/drawingml/2006/table">
            <a:tbl>
              <a:tblPr/>
              <a:tblGrid>
                <a:gridCol w="1426736"/>
                <a:gridCol w="4023360"/>
              </a:tblGrid>
              <a:tr h="312429">
                <a:tc rowSpan="5">
                  <a:txBody>
                    <a:bodyPr/>
                    <a:lstStyle/>
                    <a:p>
                      <a:pPr algn="ctr" fontAlgn="ctr"/>
                      <a:r>
                        <a:rPr lang="es-MX" sz="1400" b="0" i="0" u="none" strike="noStrike" dirty="0">
                          <a:solidFill>
                            <a:schemeClr val="bg1"/>
                          </a:solidFill>
                          <a:effectLst/>
                          <a:latin typeface="Franklin Gothic Book" panose="020B0503020102020204" pitchFamily="34" charset="0"/>
                        </a:rPr>
                        <a:t>Manufacturas de alta tecnología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100" b="0" i="0" u="none" strike="noStrike" dirty="0">
                          <a:solidFill>
                            <a:srgbClr val="000000"/>
                          </a:solidFill>
                          <a:effectLst/>
                          <a:latin typeface="Franklin Gothic Book" panose="020B0503020102020204" pitchFamily="34" charset="0"/>
                        </a:rPr>
                        <a:t>Partes de los aparatos </a:t>
                      </a:r>
                      <a:r>
                        <a:rPr lang="es-MX" sz="1100" b="0" i="0" u="none" strike="noStrike" dirty="0" smtClean="0">
                          <a:solidFill>
                            <a:srgbClr val="000000"/>
                          </a:solidFill>
                          <a:effectLst/>
                          <a:latin typeface="Franklin Gothic Book" panose="020B0503020102020204" pitchFamily="34" charset="0"/>
                        </a:rPr>
                        <a:t>de</a:t>
                      </a:r>
                      <a:r>
                        <a:rPr lang="es-MX" sz="1100" b="0" i="0" u="none" strike="noStrike" baseline="0" dirty="0" smtClean="0">
                          <a:solidFill>
                            <a:srgbClr val="000000"/>
                          </a:solidFill>
                          <a:effectLst/>
                          <a:latin typeface="Franklin Gothic Book" panose="020B0503020102020204" pitchFamily="34" charset="0"/>
                        </a:rPr>
                        <a:t> </a:t>
                      </a:r>
                      <a:r>
                        <a:rPr lang="es-MX" sz="1100" b="0" i="0" u="none" strike="noStrike" baseline="0" dirty="0" smtClean="0">
                          <a:solidFill>
                            <a:schemeClr val="tx1"/>
                          </a:solidFill>
                          <a:effectLst/>
                          <a:latin typeface="Franklin Gothic Book" panose="020B0503020102020204" pitchFamily="34" charset="0"/>
                        </a:rPr>
                        <a:t>g</a:t>
                      </a:r>
                      <a:r>
                        <a:rPr lang="es-MX" sz="1100" dirty="0" smtClean="0">
                          <a:latin typeface="Franklin Gothic Book" panose="020B0503020102020204" pitchFamily="34" charset="0"/>
                        </a:rPr>
                        <a:t>lobos y dirigibles; planeadores</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1612">
                <a:tc vMerge="1">
                  <a:txBody>
                    <a:bodyPr/>
                    <a:lstStyle/>
                    <a:p>
                      <a:pPr algn="l" fontAlgn="ct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dirty="0">
                          <a:solidFill>
                            <a:srgbClr val="000000"/>
                          </a:solidFill>
                          <a:effectLst/>
                          <a:latin typeface="Franklin Gothic Book" panose="020B0503020102020204" pitchFamily="34" charset="0"/>
                        </a:rPr>
                        <a:t>Teléfonos, incluidos los teléfonos móviles (celulares</a:t>
                      </a:r>
                      <a:r>
                        <a:rPr lang="es-MX" sz="1100" b="0" i="0" u="none" strike="noStrike" dirty="0" smtClean="0">
                          <a:solidFill>
                            <a:srgbClr val="000000"/>
                          </a:solidFill>
                          <a:effectLst/>
                          <a:latin typeface="Franklin Gothic Book" panose="020B0503020102020204" pitchFamily="34" charset="0"/>
                        </a:rPr>
                        <a:t>)</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468">
                <a:tc vMerge="1">
                  <a:txBody>
                    <a:bodyPr/>
                    <a:lstStyle/>
                    <a:p>
                      <a:pPr algn="l" fontAlgn="ct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dirty="0">
                          <a:solidFill>
                            <a:srgbClr val="000000"/>
                          </a:solidFill>
                          <a:effectLst/>
                          <a:latin typeface="Franklin Gothic Book" panose="020B0503020102020204" pitchFamily="34" charset="0"/>
                        </a:rPr>
                        <a:t>Partes y accesorios (excepto los estuches, fundas y similares</a:t>
                      </a:r>
                      <a:r>
                        <a:rPr lang="es-MX" sz="1100" b="0" i="0" u="none" strike="noStrike" dirty="0" smtClean="0">
                          <a:solidFill>
                            <a:srgbClr val="000000"/>
                          </a:solidFill>
                          <a:effectLst/>
                          <a:latin typeface="Franklin Gothic Book" panose="020B0503020102020204" pitchFamily="34" charset="0"/>
                        </a:rPr>
                        <a:t>)</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484">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Franklin Gothic Book" panose="020B0503020102020204" pitchFamily="34" charset="0"/>
                        </a:rPr>
                        <a:t>Máquinas automáticas para tratamiento </a:t>
                      </a:r>
                      <a:r>
                        <a:rPr lang="es-MX" sz="1100" b="0" i="0" u="none" strike="noStrike" dirty="0" smtClean="0">
                          <a:solidFill>
                            <a:srgbClr val="000000"/>
                          </a:solidFill>
                          <a:effectLst/>
                          <a:latin typeface="Franklin Gothic Book" panose="020B0503020102020204" pitchFamily="34" charset="0"/>
                        </a:rPr>
                        <a:t>datos y sus unidades</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484">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100" b="0" i="0" u="none" strike="noStrike" dirty="0" smtClean="0">
                          <a:solidFill>
                            <a:srgbClr val="000000"/>
                          </a:solidFill>
                          <a:effectLst/>
                          <a:latin typeface="Franklin Gothic Book" panose="020B0503020102020204" pitchFamily="34" charset="0"/>
                        </a:rPr>
                        <a:t>Aparatos de geodesia, topografía, agrimensura, nivelación.</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144">
                <a:tc rowSpan="5">
                  <a:txBody>
                    <a:bodyPr/>
                    <a:lstStyle/>
                    <a:p>
                      <a:pPr algn="ctr" fontAlgn="ctr"/>
                      <a:r>
                        <a:rPr lang="es-MX" sz="1400" b="0" i="0" u="none" strike="noStrike" dirty="0">
                          <a:solidFill>
                            <a:schemeClr val="bg1"/>
                          </a:solidFill>
                          <a:effectLst/>
                          <a:latin typeface="Franklin Gothic Book" panose="020B0503020102020204" pitchFamily="34" charset="0"/>
                        </a:rPr>
                        <a:t>Manufacturas de baja tecnología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100" b="0" i="0" u="none" strike="noStrike" dirty="0" smtClean="0">
                          <a:solidFill>
                            <a:srgbClr val="000000"/>
                          </a:solidFill>
                          <a:effectLst/>
                          <a:latin typeface="Franklin Gothic Book" panose="020B0503020102020204" pitchFamily="34" charset="0"/>
                        </a:rPr>
                        <a:t>Bombonas, </a:t>
                      </a:r>
                      <a:r>
                        <a:rPr lang="es-MX" sz="1100" b="0" i="0" u="none" strike="noStrike" dirty="0">
                          <a:solidFill>
                            <a:srgbClr val="000000"/>
                          </a:solidFill>
                          <a:effectLst/>
                          <a:latin typeface="Franklin Gothic Book" panose="020B0503020102020204" pitchFamily="34" charset="0"/>
                        </a:rPr>
                        <a:t>botellas, frascos, bocales, tarros, envases </a:t>
                      </a:r>
                      <a:r>
                        <a:rPr lang="es-MX" sz="1100" b="0" i="0" u="none" strike="noStrike" dirty="0" smtClean="0">
                          <a:solidFill>
                            <a:srgbClr val="000000"/>
                          </a:solidFill>
                          <a:effectLst/>
                          <a:latin typeface="Franklin Gothic Book" panose="020B0503020102020204" pitchFamily="34" charset="0"/>
                        </a:rPr>
                        <a:t>tubulares.</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vMerge="1">
                  <a:txBody>
                    <a:bodyPr/>
                    <a:lstStyle/>
                    <a:p>
                      <a:endParaRPr lang="es-EC"/>
                    </a:p>
                  </a:txBody>
                  <a:tcPr/>
                </a:tc>
                <a:tc>
                  <a:txBody>
                    <a:bodyPr/>
                    <a:lstStyle/>
                    <a:p>
                      <a:pPr algn="l" fontAlgn="b"/>
                      <a:r>
                        <a:rPr lang="es-MX" sz="1100" b="0" i="0" u="none" strike="noStrike" dirty="0">
                          <a:solidFill>
                            <a:srgbClr val="000000"/>
                          </a:solidFill>
                          <a:effectLst/>
                          <a:latin typeface="Franklin Gothic Book" panose="020B0503020102020204" pitchFamily="34" charset="0"/>
                        </a:rPr>
                        <a:t>Artículos para el transporte o envasado, de </a:t>
                      </a:r>
                      <a:r>
                        <a:rPr lang="es-MX" sz="1100" b="0" i="0" u="none" strike="noStrike" dirty="0" smtClean="0">
                          <a:solidFill>
                            <a:srgbClr val="000000"/>
                          </a:solidFill>
                          <a:effectLst/>
                          <a:latin typeface="Franklin Gothic Book" panose="020B0503020102020204" pitchFamily="34" charset="0"/>
                        </a:rPr>
                        <a:t>plástico.</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068">
                <a:tc vMerge="1">
                  <a:txBody>
                    <a:bodyPr/>
                    <a:lstStyle/>
                    <a:p>
                      <a:endParaRPr lang="es-EC"/>
                    </a:p>
                  </a:txBody>
                  <a:tcPr/>
                </a:tc>
                <a:tc>
                  <a:txBody>
                    <a:bodyPr/>
                    <a:lstStyle/>
                    <a:p>
                      <a:pPr algn="l" fontAlgn="b"/>
                      <a:r>
                        <a:rPr lang="es-MX" sz="1100" b="0" i="0" u="none" strike="noStrike" dirty="0">
                          <a:solidFill>
                            <a:srgbClr val="000000"/>
                          </a:solidFill>
                          <a:effectLst/>
                          <a:latin typeface="Franklin Gothic Book" panose="020B0503020102020204" pitchFamily="34" charset="0"/>
                        </a:rPr>
                        <a:t>Calzas, panty-medias, leotardos, medias, </a:t>
                      </a:r>
                      <a:r>
                        <a:rPr lang="es-MX" sz="1100" b="0" i="0" u="none" strike="noStrike" dirty="0" smtClean="0">
                          <a:solidFill>
                            <a:srgbClr val="000000"/>
                          </a:solidFill>
                          <a:effectLst/>
                          <a:latin typeface="Franklin Gothic Book" panose="020B0503020102020204" pitchFamily="34" charset="0"/>
                        </a:rPr>
                        <a:t>calcetines.</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9997">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100" b="0" i="0" u="none" strike="noStrike" dirty="0">
                          <a:solidFill>
                            <a:srgbClr val="000000"/>
                          </a:solidFill>
                          <a:effectLst/>
                          <a:latin typeface="Franklin Gothic Book" panose="020B0503020102020204" pitchFamily="34" charset="0"/>
                        </a:rPr>
                        <a:t>Los demás muebles y sus partes.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795">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100" b="0" i="0" u="none" strike="noStrike" dirty="0">
                          <a:solidFill>
                            <a:srgbClr val="000000"/>
                          </a:solidFill>
                          <a:effectLst/>
                          <a:latin typeface="Franklin Gothic Book" panose="020B0503020102020204" pitchFamily="34" charset="0"/>
                        </a:rPr>
                        <a:t>Cascos para sombreros, trenzados </a:t>
                      </a:r>
                      <a:r>
                        <a:rPr lang="es-MX" sz="1100" b="0" i="0" u="none" strike="noStrike" dirty="0" smtClean="0">
                          <a:solidFill>
                            <a:srgbClr val="000000"/>
                          </a:solidFill>
                          <a:effectLst/>
                          <a:latin typeface="Franklin Gothic Book" panose="020B0503020102020204" pitchFamily="34" charset="0"/>
                        </a:rPr>
                        <a:t>sin ahormado</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446">
                <a:tc rowSpan="5">
                  <a:txBody>
                    <a:bodyPr/>
                    <a:lstStyle/>
                    <a:p>
                      <a:pPr algn="ctr" fontAlgn="ctr"/>
                      <a:r>
                        <a:rPr lang="es-MX" sz="1400" b="0" i="0" u="none" strike="noStrike" dirty="0">
                          <a:solidFill>
                            <a:schemeClr val="bg1"/>
                          </a:solidFill>
                          <a:effectLst/>
                          <a:latin typeface="Franklin Gothic Book" panose="020B0503020102020204" pitchFamily="34" charset="0"/>
                        </a:rPr>
                        <a:t>Manufacturas de tecnología media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100" b="0" i="0" u="none" strike="noStrike" dirty="0">
                          <a:solidFill>
                            <a:srgbClr val="000000"/>
                          </a:solidFill>
                          <a:effectLst/>
                          <a:latin typeface="Franklin Gothic Book" panose="020B0503020102020204" pitchFamily="34" charset="0"/>
                        </a:rPr>
                        <a:t>Hilos, cables (incluidos los coaxiales) y demás </a:t>
                      </a:r>
                      <a:r>
                        <a:rPr lang="es-MX" sz="1100" b="0" i="0" u="none" strike="noStrike" dirty="0" smtClean="0">
                          <a:solidFill>
                            <a:srgbClr val="000000"/>
                          </a:solidFill>
                          <a:effectLst/>
                          <a:latin typeface="Franklin Gothic Book" panose="020B0503020102020204" pitchFamily="34" charset="0"/>
                        </a:rPr>
                        <a:t>conductores</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vMerge="1">
                  <a:txBody>
                    <a:bodyPr/>
                    <a:lstStyle/>
                    <a:p>
                      <a:pPr algn="l" fontAlgn="ct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dirty="0" smtClean="0">
                          <a:solidFill>
                            <a:srgbClr val="000000"/>
                          </a:solidFill>
                          <a:effectLst/>
                          <a:latin typeface="Franklin Gothic Book" panose="020B0503020102020204" pitchFamily="34" charset="0"/>
                        </a:rPr>
                        <a:t>Poli acetales, </a:t>
                      </a:r>
                      <a:r>
                        <a:rPr lang="es-MX" sz="1100" b="0" i="0" u="none" strike="noStrike" dirty="0">
                          <a:solidFill>
                            <a:srgbClr val="000000"/>
                          </a:solidFill>
                          <a:effectLst/>
                          <a:latin typeface="Franklin Gothic Book" panose="020B0503020102020204" pitchFamily="34" charset="0"/>
                        </a:rPr>
                        <a:t>los demás </a:t>
                      </a:r>
                      <a:r>
                        <a:rPr lang="es-MX" sz="1100" b="0" i="0" u="none" strike="noStrike" dirty="0" smtClean="0">
                          <a:solidFill>
                            <a:srgbClr val="000000"/>
                          </a:solidFill>
                          <a:effectLst/>
                          <a:latin typeface="Franklin Gothic Book" panose="020B0503020102020204" pitchFamily="34" charset="0"/>
                        </a:rPr>
                        <a:t>poliésteres </a:t>
                      </a:r>
                      <a:r>
                        <a:rPr lang="es-MX" sz="1100" b="0" i="0" u="none" strike="noStrike" dirty="0">
                          <a:solidFill>
                            <a:srgbClr val="000000"/>
                          </a:solidFill>
                          <a:effectLst/>
                          <a:latin typeface="Franklin Gothic Book" panose="020B0503020102020204" pitchFamily="34" charset="0"/>
                        </a:rPr>
                        <a:t>y resinas </a:t>
                      </a:r>
                      <a:r>
                        <a:rPr lang="es-MX" sz="1100" b="0" i="0" u="none" strike="noStrike" dirty="0" smtClean="0">
                          <a:solidFill>
                            <a:srgbClr val="000000"/>
                          </a:solidFill>
                          <a:effectLst/>
                          <a:latin typeface="Franklin Gothic Book" panose="020B0503020102020204" pitchFamily="34" charset="0"/>
                        </a:rPr>
                        <a:t>epoxi</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58">
                <a:tc vMerge="1">
                  <a:txBody>
                    <a:bodyPr/>
                    <a:lstStyle/>
                    <a:p>
                      <a:pPr algn="l" fontAlgn="ct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dirty="0">
                          <a:solidFill>
                            <a:srgbClr val="000000"/>
                          </a:solidFill>
                          <a:effectLst/>
                          <a:latin typeface="Franklin Gothic Book" panose="020B0503020102020204" pitchFamily="34" charset="0"/>
                        </a:rPr>
                        <a:t>Desechos, desperdicios y recortes, de plástico.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484">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100" b="0" i="0" u="none" strike="noStrike" dirty="0">
                          <a:solidFill>
                            <a:srgbClr val="000000"/>
                          </a:solidFill>
                          <a:effectLst/>
                          <a:latin typeface="Franklin Gothic Book" panose="020B0503020102020204" pitchFamily="34" charset="0"/>
                        </a:rPr>
                        <a:t>Fregaderos (piletas de lavar), lavabos, pedestales de </a:t>
                      </a:r>
                      <a:r>
                        <a:rPr lang="es-MX" sz="1100" b="0" i="0" u="none" strike="noStrike" dirty="0" smtClean="0">
                          <a:solidFill>
                            <a:srgbClr val="000000"/>
                          </a:solidFill>
                          <a:effectLst/>
                          <a:latin typeface="Franklin Gothic Book" panose="020B0503020102020204" pitchFamily="34" charset="0"/>
                        </a:rPr>
                        <a:t>lavabo.</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484">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100" b="0" i="0" u="none" strike="noStrike" dirty="0" smtClean="0">
                          <a:solidFill>
                            <a:srgbClr val="000000"/>
                          </a:solidFill>
                          <a:effectLst/>
                          <a:latin typeface="Franklin Gothic Book" panose="020B0503020102020204" pitchFamily="34" charset="0"/>
                        </a:rPr>
                        <a:t>Ácidos mono carboxílicos </a:t>
                      </a:r>
                      <a:r>
                        <a:rPr lang="es-MX" sz="1100" b="0" i="0" u="none" strike="noStrike" dirty="0" err="1">
                          <a:solidFill>
                            <a:srgbClr val="000000"/>
                          </a:solidFill>
                          <a:effectLst/>
                          <a:latin typeface="Franklin Gothic Book" panose="020B0503020102020204" pitchFamily="34" charset="0"/>
                        </a:rPr>
                        <a:t>acíclicos</a:t>
                      </a:r>
                      <a:r>
                        <a:rPr lang="es-MX" sz="1100" b="0" i="0" u="none" strike="noStrike" dirty="0">
                          <a:solidFill>
                            <a:srgbClr val="000000"/>
                          </a:solidFill>
                          <a:effectLst/>
                          <a:latin typeface="Franklin Gothic Book" panose="020B0503020102020204" pitchFamily="34" charset="0"/>
                        </a:rPr>
                        <a:t> no </a:t>
                      </a:r>
                      <a:r>
                        <a:rPr lang="es-MX" sz="1100" b="0" i="0" u="none" strike="noStrike" dirty="0" smtClean="0">
                          <a:solidFill>
                            <a:srgbClr val="000000"/>
                          </a:solidFill>
                          <a:effectLst/>
                          <a:latin typeface="Franklin Gothic Book" panose="020B0503020102020204" pitchFamily="34" charset="0"/>
                        </a:rPr>
                        <a:t>saturados</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CuadroTexto 11"/>
          <p:cNvSpPr txBox="1">
            <a:spLocks noChangeArrowheads="1"/>
          </p:cNvSpPr>
          <p:nvPr/>
        </p:nvSpPr>
        <p:spPr bwMode="auto">
          <a:xfrm>
            <a:off x="1051305" y="1373760"/>
            <a:ext cx="40588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es-EC" altLang="en-US" sz="1600" b="1" dirty="0">
                <a:solidFill>
                  <a:prstClr val="black"/>
                </a:solidFill>
                <a:latin typeface="Franklin Gothic Book" panose="020B0503020102020204" pitchFamily="34" charset="0"/>
              </a:rPr>
              <a:t>Principales </a:t>
            </a:r>
            <a:r>
              <a:rPr lang="es-EC" altLang="en-US" sz="1600" b="1" dirty="0" smtClean="0">
                <a:solidFill>
                  <a:prstClr val="black"/>
                </a:solidFill>
                <a:latin typeface="Franklin Gothic Book" panose="020B0503020102020204" pitchFamily="34" charset="0"/>
              </a:rPr>
              <a:t>productos exportados</a:t>
            </a:r>
            <a:endParaRPr lang="en-US" altLang="en-US" sz="1600" dirty="0">
              <a:solidFill>
                <a:prstClr val="black"/>
              </a:solidFill>
              <a:latin typeface="Franklin Gothic Book" panose="020B0503020102020204" pitchFamily="34" charset="0"/>
            </a:endParaRPr>
          </a:p>
        </p:txBody>
      </p:sp>
      <p:sp>
        <p:nvSpPr>
          <p:cNvPr id="12" name="CuadroTexto 11"/>
          <p:cNvSpPr txBox="1">
            <a:spLocks noChangeArrowheads="1"/>
          </p:cNvSpPr>
          <p:nvPr/>
        </p:nvSpPr>
        <p:spPr bwMode="auto">
          <a:xfrm>
            <a:off x="7148824" y="1373760"/>
            <a:ext cx="40933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es-EC" altLang="en-US" sz="1600" b="1" dirty="0">
                <a:solidFill>
                  <a:prstClr val="black"/>
                </a:solidFill>
                <a:latin typeface="Franklin Gothic Book" panose="020B0503020102020204" pitchFamily="34" charset="0"/>
              </a:rPr>
              <a:t>Principales </a:t>
            </a:r>
            <a:r>
              <a:rPr lang="es-EC" altLang="en-US" sz="1600" b="1" dirty="0" smtClean="0">
                <a:solidFill>
                  <a:prstClr val="black"/>
                </a:solidFill>
                <a:latin typeface="Franklin Gothic Book" panose="020B0503020102020204" pitchFamily="34" charset="0"/>
              </a:rPr>
              <a:t>productos importados</a:t>
            </a:r>
            <a:endParaRPr lang="en-US" altLang="en-US" sz="1600" dirty="0">
              <a:solidFill>
                <a:prstClr val="black"/>
              </a:solidFill>
              <a:latin typeface="Franklin Gothic Book" panose="020B0503020102020204" pitchFamily="34" charset="0"/>
            </a:endParaRPr>
          </a:p>
        </p:txBody>
      </p:sp>
      <p:graphicFrame>
        <p:nvGraphicFramePr>
          <p:cNvPr id="14" name="Tabla 8"/>
          <p:cNvGraphicFramePr>
            <a:graphicFrameLocks noGrp="1"/>
          </p:cNvGraphicFramePr>
          <p:nvPr>
            <p:extLst>
              <p:ext uri="{D42A27DB-BD31-4B8C-83A1-F6EECF244321}">
                <p14:modId xmlns:p14="http://schemas.microsoft.com/office/powerpoint/2010/main" val="194919633"/>
              </p:ext>
            </p:extLst>
          </p:nvPr>
        </p:nvGraphicFramePr>
        <p:xfrm>
          <a:off x="6448698" y="1765266"/>
          <a:ext cx="5516879" cy="4326729"/>
        </p:xfrm>
        <a:graphic>
          <a:graphicData uri="http://schemas.openxmlformats.org/drawingml/2006/table">
            <a:tbl>
              <a:tblPr/>
              <a:tblGrid>
                <a:gridCol w="1426736"/>
                <a:gridCol w="4090143"/>
              </a:tblGrid>
              <a:tr h="312429">
                <a:tc rowSpan="5">
                  <a:txBody>
                    <a:bodyPr/>
                    <a:lstStyle/>
                    <a:p>
                      <a:pPr algn="ctr" fontAlgn="ctr"/>
                      <a:r>
                        <a:rPr lang="es-MX" sz="1400" b="0" i="0" u="none" strike="noStrike" dirty="0">
                          <a:solidFill>
                            <a:schemeClr val="bg1"/>
                          </a:solidFill>
                          <a:effectLst/>
                          <a:latin typeface="Franklin Gothic Book" panose="020B0503020102020204" pitchFamily="34" charset="0"/>
                        </a:rPr>
                        <a:t>Manufacturas de alta tecnología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100" b="0" i="0" u="none" strike="noStrike" dirty="0">
                          <a:solidFill>
                            <a:srgbClr val="000000"/>
                          </a:solidFill>
                          <a:effectLst/>
                          <a:latin typeface="Franklin Gothic Book" panose="020B0503020102020204" pitchFamily="34" charset="0"/>
                        </a:rPr>
                        <a:t>Teléfonos, incluidos los teléfonos móviles (celulares)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1612">
                <a:tc vMerge="1">
                  <a:txBody>
                    <a:bodyPr/>
                    <a:lstStyle/>
                    <a:p>
                      <a:pPr algn="l" fontAlgn="ct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dirty="0">
                          <a:solidFill>
                            <a:srgbClr val="000000"/>
                          </a:solidFill>
                          <a:effectLst/>
                          <a:latin typeface="Franklin Gothic Book" panose="020B0503020102020204" pitchFamily="34" charset="0"/>
                        </a:rPr>
                        <a:t>Máquinas automáticas para tratamiento o procesamiento de </a:t>
                      </a:r>
                      <a:r>
                        <a:rPr lang="es-MX" sz="1100" b="0" i="0" u="none" strike="noStrike" dirty="0" smtClean="0">
                          <a:solidFill>
                            <a:srgbClr val="000000"/>
                          </a:solidFill>
                          <a:effectLst/>
                          <a:latin typeface="Franklin Gothic Book" panose="020B0503020102020204" pitchFamily="34" charset="0"/>
                        </a:rPr>
                        <a:t>datos</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468">
                <a:tc vMerge="1">
                  <a:txBody>
                    <a:bodyPr/>
                    <a:lstStyle/>
                    <a:p>
                      <a:pPr algn="l" fontAlgn="ct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Franklin Gothic Book" panose="020B0503020102020204" pitchFamily="34" charset="0"/>
                        </a:rPr>
                        <a:t>Monitores y proyectores, que no incorporen </a:t>
                      </a:r>
                      <a:r>
                        <a:rPr lang="es-MX" sz="1100" b="0" i="0" u="none" strike="noStrike" dirty="0" smtClean="0">
                          <a:solidFill>
                            <a:srgbClr val="000000"/>
                          </a:solidFill>
                          <a:effectLst/>
                          <a:latin typeface="Franklin Gothic Book" panose="020B0503020102020204" pitchFamily="34" charset="0"/>
                        </a:rPr>
                        <a:t>receptor </a:t>
                      </a:r>
                      <a:r>
                        <a:rPr lang="es-MX" sz="1100" b="0" i="0" u="none" strike="noStrike" dirty="0">
                          <a:solidFill>
                            <a:srgbClr val="000000"/>
                          </a:solidFill>
                          <a:effectLst/>
                          <a:latin typeface="Franklin Gothic Book" panose="020B0503020102020204" pitchFamily="34" charset="0"/>
                        </a:rPr>
                        <a:t>de </a:t>
                      </a:r>
                      <a:r>
                        <a:rPr lang="es-MX" sz="1100" b="0" i="0" u="none" strike="noStrike" dirty="0" smtClean="0">
                          <a:solidFill>
                            <a:srgbClr val="000000"/>
                          </a:solidFill>
                          <a:effectLst/>
                          <a:latin typeface="Franklin Gothic Book" panose="020B0503020102020204" pitchFamily="34" charset="0"/>
                        </a:rPr>
                        <a:t>televisión.</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484">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100" b="0" i="0" u="none" strike="noStrike" dirty="0">
                          <a:solidFill>
                            <a:srgbClr val="000000"/>
                          </a:solidFill>
                          <a:effectLst/>
                          <a:latin typeface="Franklin Gothic Book" panose="020B0503020102020204" pitchFamily="34" charset="0"/>
                        </a:rPr>
                        <a:t>Sangre humana; sangre animal preparada para usos terapéuticos,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484">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100" b="0" i="0" u="none" strike="noStrike" dirty="0">
                          <a:solidFill>
                            <a:srgbClr val="000000"/>
                          </a:solidFill>
                          <a:effectLst/>
                          <a:latin typeface="Franklin Gothic Book" panose="020B0503020102020204" pitchFamily="34" charset="0"/>
                        </a:rPr>
                        <a:t>Partes y accesorios (excepto los estuches, fundas y similares)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144">
                <a:tc rowSpan="5">
                  <a:txBody>
                    <a:bodyPr/>
                    <a:lstStyle/>
                    <a:p>
                      <a:pPr algn="ctr" fontAlgn="ctr"/>
                      <a:r>
                        <a:rPr lang="es-MX" sz="1400" b="0" i="0" u="none" strike="noStrike" dirty="0">
                          <a:solidFill>
                            <a:schemeClr val="bg1"/>
                          </a:solidFill>
                          <a:effectLst/>
                          <a:latin typeface="Franklin Gothic Book" panose="020B0503020102020204" pitchFamily="34" charset="0"/>
                        </a:rPr>
                        <a:t>Manufacturas de baja tecnología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100" b="0" i="0" u="none" strike="noStrike" dirty="0">
                          <a:solidFill>
                            <a:srgbClr val="000000"/>
                          </a:solidFill>
                          <a:effectLst/>
                          <a:latin typeface="Franklin Gothic Book" panose="020B0503020102020204" pitchFamily="34" charset="0"/>
                        </a:rPr>
                        <a:t>Artículos </a:t>
                      </a:r>
                      <a:r>
                        <a:rPr lang="es-MX" sz="1100" b="0" i="0" u="none" strike="noStrike" dirty="0" smtClean="0">
                          <a:solidFill>
                            <a:srgbClr val="000000"/>
                          </a:solidFill>
                          <a:effectLst/>
                          <a:latin typeface="Franklin Gothic Book" panose="020B0503020102020204" pitchFamily="34" charset="0"/>
                        </a:rPr>
                        <a:t>de </a:t>
                      </a:r>
                      <a:r>
                        <a:rPr lang="es-MX" sz="1100" b="0" i="0" u="none" strike="noStrike" dirty="0">
                          <a:solidFill>
                            <a:srgbClr val="000000"/>
                          </a:solidFill>
                          <a:effectLst/>
                          <a:latin typeface="Franklin Gothic Book" panose="020B0503020102020204" pitchFamily="34" charset="0"/>
                        </a:rPr>
                        <a:t>ortopedia, incluidas las fajas y </a:t>
                      </a:r>
                      <a:r>
                        <a:rPr lang="es-MX" sz="1100" b="0" i="0" u="none" strike="noStrike" dirty="0" smtClean="0">
                          <a:solidFill>
                            <a:srgbClr val="000000"/>
                          </a:solidFill>
                          <a:effectLst/>
                          <a:latin typeface="Franklin Gothic Book" panose="020B0503020102020204" pitchFamily="34" charset="0"/>
                        </a:rPr>
                        <a:t>vendajes</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vMerge="1">
                  <a:txBody>
                    <a:bodyPr/>
                    <a:lstStyle/>
                    <a:p>
                      <a:endParaRPr lang="es-EC"/>
                    </a:p>
                  </a:txBody>
                  <a:tcPr/>
                </a:tc>
                <a:tc>
                  <a:txBody>
                    <a:bodyPr/>
                    <a:lstStyle/>
                    <a:p>
                      <a:pPr algn="l" fontAlgn="b"/>
                      <a:r>
                        <a:rPr lang="es-MX" sz="1100" b="0" i="0" u="none" strike="noStrike" dirty="0">
                          <a:solidFill>
                            <a:srgbClr val="000000"/>
                          </a:solidFill>
                          <a:effectLst/>
                          <a:latin typeface="Franklin Gothic Book" panose="020B0503020102020204" pitchFamily="34" charset="0"/>
                        </a:rPr>
                        <a:t>Placas, láminas, hojas, cintas, tiras y demás formas planas</a:t>
                      </a:r>
                      <a:r>
                        <a:rPr lang="es-MX" sz="1100" b="0" i="0" u="none" strike="noStrike" dirty="0" smtClean="0">
                          <a:solidFill>
                            <a:srgbClr val="000000"/>
                          </a:solidFill>
                          <a:effectLst/>
                          <a:latin typeface="Franklin Gothic Book" panose="020B0503020102020204" pitchFamily="34" charset="0"/>
                        </a:rPr>
                        <a:t>,</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5404">
                <a:tc vMerge="1">
                  <a:txBody>
                    <a:bodyPr/>
                    <a:lstStyle/>
                    <a:p>
                      <a:endParaRPr lang="es-EC"/>
                    </a:p>
                  </a:txBody>
                  <a:tcPr/>
                </a:tc>
                <a:tc>
                  <a:txBody>
                    <a:bodyPr/>
                    <a:lstStyle/>
                    <a:p>
                      <a:pPr algn="l" fontAlgn="b"/>
                      <a:r>
                        <a:rPr lang="es-MX" sz="1100" b="0" i="0" u="none" strike="noStrike" dirty="0">
                          <a:solidFill>
                            <a:srgbClr val="000000"/>
                          </a:solidFill>
                          <a:effectLst/>
                          <a:latin typeface="Franklin Gothic Book" panose="020B0503020102020204" pitchFamily="34" charset="0"/>
                        </a:rPr>
                        <a:t>Tornillos, pernos, tuercas, tirafondos, escarpias </a:t>
                      </a:r>
                      <a:r>
                        <a:rPr lang="es-MX" sz="1100" b="0" i="0" u="none" strike="noStrike" dirty="0" smtClean="0">
                          <a:solidFill>
                            <a:srgbClr val="000000"/>
                          </a:solidFill>
                          <a:effectLst/>
                          <a:latin typeface="Franklin Gothic Book" panose="020B0503020102020204" pitchFamily="34" charset="0"/>
                        </a:rPr>
                        <a:t>roscadas.</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9997">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100" b="0" i="0" u="none" strike="noStrike" dirty="0" smtClean="0">
                          <a:solidFill>
                            <a:srgbClr val="000000"/>
                          </a:solidFill>
                          <a:effectLst/>
                          <a:latin typeface="Franklin Gothic Book" panose="020B0503020102020204" pitchFamily="34" charset="0"/>
                        </a:rPr>
                        <a:t>Útiles </a:t>
                      </a:r>
                      <a:r>
                        <a:rPr lang="es-MX" sz="1100" b="0" i="0" u="none" strike="noStrike" dirty="0">
                          <a:solidFill>
                            <a:srgbClr val="000000"/>
                          </a:solidFill>
                          <a:effectLst/>
                          <a:latin typeface="Franklin Gothic Book" panose="020B0503020102020204" pitchFamily="34" charset="0"/>
                        </a:rPr>
                        <a:t>intercambiables para herramientas de </a:t>
                      </a:r>
                      <a:r>
                        <a:rPr lang="es-MX" sz="1100" b="0" i="0" u="none" strike="noStrike" dirty="0" smtClean="0">
                          <a:solidFill>
                            <a:srgbClr val="000000"/>
                          </a:solidFill>
                          <a:effectLst/>
                          <a:latin typeface="Franklin Gothic Book" panose="020B0503020102020204" pitchFamily="34" charset="0"/>
                        </a:rPr>
                        <a:t>mano</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795">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100" b="0" i="0" u="none" strike="noStrike" dirty="0">
                          <a:solidFill>
                            <a:srgbClr val="000000"/>
                          </a:solidFill>
                          <a:effectLst/>
                          <a:latin typeface="Franklin Gothic Book" panose="020B0503020102020204" pitchFamily="34" charset="0"/>
                        </a:rPr>
                        <a:t>Trajes sastre, conjuntos, chaquetas (sacos), vestidos, </a:t>
                      </a:r>
                      <a:r>
                        <a:rPr lang="es-MX" sz="1100" b="0" i="0" u="none" strike="noStrike" dirty="0" smtClean="0">
                          <a:solidFill>
                            <a:srgbClr val="000000"/>
                          </a:solidFill>
                          <a:effectLst/>
                          <a:latin typeface="Franklin Gothic Book" panose="020B0503020102020204" pitchFamily="34" charset="0"/>
                        </a:rPr>
                        <a:t>faldas.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446">
                <a:tc rowSpan="5">
                  <a:txBody>
                    <a:bodyPr/>
                    <a:lstStyle/>
                    <a:p>
                      <a:pPr algn="ctr" fontAlgn="ctr"/>
                      <a:r>
                        <a:rPr lang="es-MX" sz="1400" b="0" i="0" u="none" strike="noStrike" dirty="0">
                          <a:solidFill>
                            <a:schemeClr val="bg1"/>
                          </a:solidFill>
                          <a:effectLst/>
                          <a:latin typeface="Franklin Gothic Book" panose="020B0503020102020204" pitchFamily="34" charset="0"/>
                        </a:rPr>
                        <a:t>Manufacturas de tecnología media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100" b="0" i="0" u="none" strike="noStrike" dirty="0">
                          <a:solidFill>
                            <a:srgbClr val="000000"/>
                          </a:solidFill>
                          <a:effectLst/>
                          <a:latin typeface="Franklin Gothic Book" panose="020B0503020102020204" pitchFamily="34" charset="0"/>
                        </a:rPr>
                        <a:t>Polímeros de etileno en formas primarias.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vMerge="1">
                  <a:txBody>
                    <a:bodyPr/>
                    <a:lstStyle/>
                    <a:p>
                      <a:pPr algn="l" fontAlgn="ct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dirty="0">
                          <a:solidFill>
                            <a:srgbClr val="000000"/>
                          </a:solidFill>
                          <a:effectLst/>
                          <a:latin typeface="Franklin Gothic Book" panose="020B0503020102020204" pitchFamily="34" charset="0"/>
                        </a:rPr>
                        <a:t>Máquinas y aparatos para imprimir mediante planchas, </a:t>
                      </a:r>
                      <a:r>
                        <a:rPr lang="es-MX" sz="1100" b="0" i="0" u="none" strike="noStrike" dirty="0" smtClean="0">
                          <a:solidFill>
                            <a:srgbClr val="000000"/>
                          </a:solidFill>
                          <a:effectLst/>
                          <a:latin typeface="Franklin Gothic Book" panose="020B0503020102020204" pitchFamily="34" charset="0"/>
                        </a:rPr>
                        <a:t>cilindros</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858">
                <a:tc vMerge="1">
                  <a:txBody>
                    <a:bodyPr/>
                    <a:lstStyle/>
                    <a:p>
                      <a:pPr algn="l" fontAlgn="ctr"/>
                      <a:endParaRPr lang="es-MX" sz="1100" b="0" i="0" u="none" strike="noStrike" dirty="0">
                        <a:solidFill>
                          <a:srgbClr val="000000"/>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dirty="0">
                          <a:solidFill>
                            <a:srgbClr val="000000"/>
                          </a:solidFill>
                          <a:effectLst/>
                          <a:latin typeface="Franklin Gothic Book" panose="020B0503020102020204" pitchFamily="34" charset="0"/>
                        </a:rPr>
                        <a:t>Polímeros de cloruro de vinilo o de otras olefinas </a:t>
                      </a:r>
                      <a:r>
                        <a:rPr lang="es-MX" sz="1100" b="0" i="0" u="none" strike="noStrike" dirty="0" smtClean="0">
                          <a:solidFill>
                            <a:srgbClr val="000000"/>
                          </a:solidFill>
                          <a:effectLst/>
                          <a:latin typeface="Franklin Gothic Book" panose="020B0503020102020204" pitchFamily="34" charset="0"/>
                        </a:rPr>
                        <a:t>halogenadas</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484">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100" b="0" i="0" u="none" strike="noStrike" dirty="0">
                          <a:solidFill>
                            <a:srgbClr val="000000"/>
                          </a:solidFill>
                          <a:effectLst/>
                          <a:latin typeface="Franklin Gothic Book" panose="020B0503020102020204" pitchFamily="34" charset="0"/>
                        </a:rPr>
                        <a:t>Partes y accesorios de vehículos </a:t>
                      </a:r>
                      <a:r>
                        <a:rPr lang="es-MX" sz="1100" b="0" i="0" u="none" strike="noStrike" dirty="0" smtClean="0">
                          <a:solidFill>
                            <a:srgbClr val="000000"/>
                          </a:solidFill>
                          <a:effectLst/>
                          <a:latin typeface="Franklin Gothic Book" panose="020B0503020102020204" pitchFamily="34" charset="0"/>
                        </a:rPr>
                        <a:t>automóviles</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484">
                <a:tc vMerge="1">
                  <a:txBody>
                    <a:bodyPr/>
                    <a:lstStyle/>
                    <a:p>
                      <a:pPr algn="ctr" fontAlgn="ctr"/>
                      <a:endParaRPr lang="es-MX" sz="1200" b="0" i="0" u="none" strike="noStrike" dirty="0">
                        <a:solidFill>
                          <a:schemeClr val="bg1"/>
                        </a:solidFill>
                        <a:effectLst/>
                        <a:latin typeface="Franklin Gothic Book" panose="020B0503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s-MX" sz="1100" b="0" i="0" u="none" strike="noStrike" dirty="0">
                          <a:solidFill>
                            <a:srgbClr val="000000"/>
                          </a:solidFill>
                          <a:effectLst/>
                          <a:latin typeface="Franklin Gothic Book" panose="020B0503020102020204" pitchFamily="34" charset="0"/>
                        </a:rPr>
                        <a:t>Instrumentos y aparatos de medicina, cirugía, </a:t>
                      </a:r>
                      <a:r>
                        <a:rPr lang="es-MX" sz="1100" b="0" i="0" u="none" strike="noStrike" dirty="0" smtClean="0">
                          <a:solidFill>
                            <a:srgbClr val="000000"/>
                          </a:solidFill>
                          <a:effectLst/>
                          <a:latin typeface="Franklin Gothic Book" panose="020B0503020102020204" pitchFamily="34" charset="0"/>
                        </a:rPr>
                        <a:t>odontología</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80778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117369" y="197115"/>
            <a:ext cx="9989618" cy="811845"/>
          </a:xfrm>
        </p:spPr>
        <p:txBody>
          <a:bodyPr>
            <a:normAutofit fontScale="90000"/>
          </a:bodyPr>
          <a:lstStyle/>
          <a:p>
            <a:r>
              <a:rPr lang="es-MX" sz="4800" b="1" dirty="0" smtClean="0">
                <a:solidFill>
                  <a:srgbClr val="002060"/>
                </a:solidFill>
                <a:latin typeface="Franklin Gothic Medium Cond" panose="020B0606030402020204" pitchFamily="34" charset="0"/>
              </a:rPr>
              <a:t>Comercio potencial Ecuador – Estados Unidos</a:t>
            </a:r>
            <a:endParaRPr lang="es-MX" sz="3200" b="1" dirty="0">
              <a:solidFill>
                <a:srgbClr val="002060"/>
              </a:solidFill>
              <a:latin typeface="Franklin Gothic Medium Cond" panose="020B0606030402020204" pitchFamily="34" charset="0"/>
            </a:endParaRPr>
          </a:p>
        </p:txBody>
      </p:sp>
      <p:sp>
        <p:nvSpPr>
          <p:cNvPr id="23" name="2 CuadroTexto"/>
          <p:cNvSpPr txBox="1"/>
          <p:nvPr/>
        </p:nvSpPr>
        <p:spPr>
          <a:xfrm>
            <a:off x="577534" y="6142238"/>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graphicFrame>
        <p:nvGraphicFramePr>
          <p:cNvPr id="6" name="Tabla 5"/>
          <p:cNvGraphicFramePr>
            <a:graphicFrameLocks noGrp="1"/>
          </p:cNvGraphicFramePr>
          <p:nvPr>
            <p:extLst/>
          </p:nvPr>
        </p:nvGraphicFramePr>
        <p:xfrm>
          <a:off x="724423" y="1208587"/>
          <a:ext cx="10816179" cy="4604385"/>
        </p:xfrm>
        <a:graphic>
          <a:graphicData uri="http://schemas.openxmlformats.org/drawingml/2006/table">
            <a:tbl>
              <a:tblPr/>
              <a:tblGrid>
                <a:gridCol w="10816179"/>
              </a:tblGrid>
              <a:tr h="342900">
                <a:tc>
                  <a:txBody>
                    <a:bodyPr/>
                    <a:lstStyle/>
                    <a:p>
                      <a:pPr algn="l" fontAlgn="ctr"/>
                      <a:r>
                        <a:rPr lang="es-MX" sz="1800" b="1" i="0" u="none" strike="noStrike" dirty="0">
                          <a:solidFill>
                            <a:srgbClr val="FFFFFF"/>
                          </a:solidFill>
                          <a:effectLst/>
                          <a:latin typeface="Calibri" panose="020F0502020204030204" pitchFamily="34" charset="0"/>
                        </a:rPr>
                        <a:t>Descripción del 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r>
              <a:tr h="161925">
                <a:tc>
                  <a:txBody>
                    <a:bodyPr/>
                    <a:lstStyle/>
                    <a:p>
                      <a:pPr algn="l" fontAlgn="b"/>
                      <a:r>
                        <a:rPr lang="es-EC" sz="1800" b="0" i="0" u="none" strike="noStrike" dirty="0">
                          <a:solidFill>
                            <a:srgbClr val="002B54"/>
                          </a:solidFill>
                          <a:latin typeface="Calibri"/>
                        </a:rPr>
                        <a:t>Extractos, esencias y concentrados de café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61925">
                <a:tc>
                  <a:txBody>
                    <a:bodyPr/>
                    <a:lstStyle/>
                    <a:p>
                      <a:pPr algn="l" fontAlgn="b"/>
                      <a:r>
                        <a:rPr lang="es-EC" sz="1800" b="0" i="0" u="none" strike="noStrike" dirty="0">
                          <a:solidFill>
                            <a:srgbClr val="002B54"/>
                          </a:solidFill>
                          <a:latin typeface="Calibri"/>
                        </a:rPr>
                        <a:t>Preparaciones y conservas de atún, de listado y de bonito "Sarda </a:t>
                      </a:r>
                      <a:r>
                        <a:rPr lang="es-EC" sz="1800" b="0" i="0" u="none" strike="noStrike" dirty="0" err="1">
                          <a:solidFill>
                            <a:srgbClr val="002B54"/>
                          </a:solidFill>
                          <a:latin typeface="Calibri"/>
                        </a:rPr>
                        <a:t>spp</a:t>
                      </a:r>
                      <a:r>
                        <a:rPr lang="es-EC" sz="1800" b="0" i="0" u="none" strike="noStrike" dirty="0">
                          <a:solidFill>
                            <a:srgbClr val="002B54"/>
                          </a:solidFill>
                          <a:latin typeface="Calibri"/>
                        </a:rPr>
                        <a:t>.", enteros o en trozos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a:txBody>
                    <a:bodyPr/>
                    <a:lstStyle/>
                    <a:p>
                      <a:pPr algn="l" fontAlgn="b"/>
                      <a:r>
                        <a:rPr lang="es-EC" sz="1800" b="0" i="0" u="none" strike="noStrike" dirty="0">
                          <a:solidFill>
                            <a:srgbClr val="002B54"/>
                          </a:solidFill>
                          <a:latin typeface="Calibri"/>
                        </a:rPr>
                        <a:t>Placas, láminas, hojas y tiras, de polímeros no celulares de </a:t>
                      </a:r>
                      <a:r>
                        <a:rPr lang="es-EC" sz="1800" b="0" i="0" u="none" strike="noStrike" dirty="0" err="1">
                          <a:solidFill>
                            <a:srgbClr val="002B54"/>
                          </a:solidFill>
                          <a:latin typeface="Calibri"/>
                        </a:rPr>
                        <a:t>propileno</a:t>
                      </a:r>
                      <a:r>
                        <a:rPr lang="es-EC" sz="1800" b="0" i="0" u="none" strike="noStrike" dirty="0">
                          <a:solidFill>
                            <a:srgbClr val="002B54"/>
                          </a:solidFill>
                          <a:latin typeface="Calibri"/>
                        </a:rPr>
                        <a:t> y sin esfuerzo, estratificación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a:txBody>
                    <a:bodyPr/>
                    <a:lstStyle/>
                    <a:p>
                      <a:pPr algn="l" fontAlgn="b"/>
                      <a:r>
                        <a:rPr lang="es-EC" sz="1800" b="0" i="0" u="none" strike="noStrike" dirty="0">
                          <a:solidFill>
                            <a:srgbClr val="002B54"/>
                          </a:solidFill>
                          <a:latin typeface="Calibri"/>
                        </a:rPr>
                        <a:t>Preparaciones y conservas de sardina, de </a:t>
                      </a:r>
                      <a:r>
                        <a:rPr lang="es-EC" sz="1800" b="0" i="0" u="none" strike="noStrike" dirty="0" err="1">
                          <a:solidFill>
                            <a:srgbClr val="002B54"/>
                          </a:solidFill>
                          <a:latin typeface="Calibri"/>
                        </a:rPr>
                        <a:t>sardinela</a:t>
                      </a:r>
                      <a:r>
                        <a:rPr lang="es-EC" sz="1800" b="0" i="0" u="none" strike="noStrike" dirty="0">
                          <a:solidFill>
                            <a:srgbClr val="002B54"/>
                          </a:solidFill>
                          <a:latin typeface="Calibri"/>
                        </a:rPr>
                        <a:t> y de espadín, enteros o en trozos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61925">
                <a:tc>
                  <a:txBody>
                    <a:bodyPr/>
                    <a:lstStyle/>
                    <a:p>
                      <a:pPr algn="l" fontAlgn="b"/>
                      <a:r>
                        <a:rPr lang="es-EC" sz="1800" b="0" i="0" u="none" strike="noStrike">
                          <a:solidFill>
                            <a:srgbClr val="002B54"/>
                          </a:solidFill>
                          <a:latin typeface="Calibri"/>
                        </a:rPr>
                        <a:t>Artículos de confitería sin cacao, incl. el chocolate blanco (exc. chicle)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61925">
                <a:tc>
                  <a:txBody>
                    <a:bodyPr/>
                    <a:lstStyle/>
                    <a:p>
                      <a:pPr algn="l" fontAlgn="b"/>
                      <a:r>
                        <a:rPr lang="es-EC" sz="1800" b="0" i="0" u="none" strike="noStrike">
                          <a:solidFill>
                            <a:srgbClr val="002B54"/>
                          </a:solidFill>
                          <a:latin typeface="Calibri"/>
                        </a:rPr>
                        <a:t>Alcohol etílico sin desnaturalizar con grado alcohólico volumétrico &gt;= 80% vol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a:txBody>
                    <a:bodyPr/>
                    <a:lstStyle/>
                    <a:p>
                      <a:pPr algn="l" fontAlgn="b"/>
                      <a:r>
                        <a:rPr lang="es-EC" sz="1800" b="0" i="0" u="none" strike="noStrike">
                          <a:solidFill>
                            <a:srgbClr val="002B54"/>
                          </a:solidFill>
                          <a:latin typeface="Calibri"/>
                        </a:rPr>
                        <a:t>Aparatos de radiotelemando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a:txBody>
                    <a:bodyPr/>
                    <a:lstStyle/>
                    <a:p>
                      <a:pPr algn="l" fontAlgn="b"/>
                      <a:r>
                        <a:rPr lang="es-EC" sz="1800" b="0" i="0" u="none" strike="noStrike" dirty="0">
                          <a:solidFill>
                            <a:srgbClr val="002B54"/>
                          </a:solidFill>
                          <a:latin typeface="Calibri"/>
                        </a:rPr>
                        <a:t>Confituras, jaleas y mermeladas, purés y pastas de frutas u otros frutos, obtenidos por </a:t>
                      </a:r>
                      <a:r>
                        <a:rPr lang="es-EC" sz="1800" b="0" i="0" u="none" strike="noStrike" dirty="0" smtClean="0">
                          <a:solidFill>
                            <a:srgbClr val="002B54"/>
                          </a:solidFill>
                          <a:latin typeface="Calibri"/>
                        </a:rPr>
                        <a:t>cocción</a:t>
                      </a:r>
                      <a:endParaRPr lang="es-EC" sz="180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285750">
                <a:tc>
                  <a:txBody>
                    <a:bodyPr/>
                    <a:lstStyle/>
                    <a:p>
                      <a:pPr algn="l" fontAlgn="b"/>
                      <a:r>
                        <a:rPr lang="es-EC" sz="1800" b="0" i="0" u="none" strike="noStrike">
                          <a:solidFill>
                            <a:srgbClr val="002B54"/>
                          </a:solidFill>
                          <a:latin typeface="Calibri"/>
                        </a:rPr>
                        <a:t>Cacao en polvo sin adición de azúcar ni otro edulcorante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a:txBody>
                    <a:bodyPr/>
                    <a:lstStyle/>
                    <a:p>
                      <a:pPr algn="l" fontAlgn="b"/>
                      <a:r>
                        <a:rPr lang="es-EC" sz="1800" b="0" i="0" u="none" strike="noStrike">
                          <a:solidFill>
                            <a:srgbClr val="002B54"/>
                          </a:solidFill>
                          <a:latin typeface="Calibri"/>
                        </a:rPr>
                        <a:t>Preparaciones y conservas de pescado (exc. entero o en trozos)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5750">
                <a:tc>
                  <a:txBody>
                    <a:bodyPr/>
                    <a:lstStyle/>
                    <a:p>
                      <a:pPr algn="l" fontAlgn="b"/>
                      <a:r>
                        <a:rPr lang="es-EC" sz="1800" b="0" i="0" u="none" strike="noStrike">
                          <a:solidFill>
                            <a:srgbClr val="002B54"/>
                          </a:solidFill>
                          <a:latin typeface="Calibri"/>
                        </a:rPr>
                        <a:t>Piñas "ananás", frescas o secas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61925">
                <a:tc>
                  <a:txBody>
                    <a:bodyPr/>
                    <a:lstStyle/>
                    <a:p>
                      <a:pPr algn="l" fontAlgn="b"/>
                      <a:r>
                        <a:rPr lang="es-EC" sz="1800" b="0" i="0" u="none" strike="noStrike" dirty="0">
                          <a:solidFill>
                            <a:srgbClr val="002B54"/>
                          </a:solidFill>
                          <a:latin typeface="Calibri"/>
                        </a:rPr>
                        <a:t>Palmitos, preparados o conservados, incl. con adición de azúcar u otro edulcorante o alcohol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a:txBody>
                    <a:bodyPr/>
                    <a:lstStyle/>
                    <a:p>
                      <a:pPr algn="l" fontAlgn="b"/>
                      <a:r>
                        <a:rPr lang="es-EC" sz="1800" b="0" i="0" u="none" strike="noStrike" dirty="0">
                          <a:solidFill>
                            <a:srgbClr val="002B54"/>
                          </a:solidFill>
                          <a:latin typeface="Calibri"/>
                        </a:rPr>
                        <a:t>Harina, polvo y "pellets", de pescado o de crustáceos, de moluscos o demás invertebrados </a:t>
                      </a:r>
                      <a:r>
                        <a:rPr lang="es-EC" sz="1800" b="0" i="0" u="none" strike="noStrike" dirty="0" smtClean="0">
                          <a:solidFill>
                            <a:srgbClr val="002B54"/>
                          </a:solidFill>
                          <a:latin typeface="Calibri"/>
                        </a:rPr>
                        <a:t>acuáticos</a:t>
                      </a:r>
                      <a:endParaRPr lang="es-EC" sz="180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61925">
                <a:tc>
                  <a:txBody>
                    <a:bodyPr/>
                    <a:lstStyle/>
                    <a:p>
                      <a:pPr algn="l" fontAlgn="b"/>
                      <a:r>
                        <a:rPr lang="es-EC" sz="1800" b="0" i="0" u="none" strike="noStrike">
                          <a:solidFill>
                            <a:srgbClr val="002B54"/>
                          </a:solidFill>
                          <a:latin typeface="Calibri"/>
                        </a:rPr>
                        <a:t>Bombonas "damajuanas" botellas, frascos y artículos simil. para transporte o envasado, de plástico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7839">
                <a:tc>
                  <a:txBody>
                    <a:bodyPr/>
                    <a:lstStyle/>
                    <a:p>
                      <a:pPr algn="l" fontAlgn="b"/>
                      <a:r>
                        <a:rPr lang="es-EC" sz="1800" b="0" i="0" u="none" strike="noStrike" dirty="0">
                          <a:solidFill>
                            <a:srgbClr val="002B54"/>
                          </a:solidFill>
                          <a:latin typeface="Calibri"/>
                        </a:rPr>
                        <a:t>Gelatinas (aunque se presenten en hojas cuadradas o </a:t>
                      </a:r>
                      <a:r>
                        <a:rPr lang="es-EC" sz="1800" b="0" i="0" u="none" strike="noStrike" dirty="0" smtClean="0">
                          <a:solidFill>
                            <a:srgbClr val="002B54"/>
                          </a:solidFill>
                          <a:latin typeface="Calibri"/>
                        </a:rPr>
                        <a:t>rectangulares)</a:t>
                      </a:r>
                      <a:endParaRPr lang="es-EC" sz="180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bl>
          </a:graphicData>
        </a:graphic>
      </p:graphicFrame>
    </p:spTree>
    <p:extLst>
      <p:ext uri="{BB962C8B-B14F-4D97-AF65-F5344CB8AC3E}">
        <p14:creationId xmlns:p14="http://schemas.microsoft.com/office/powerpoint/2010/main" val="3159995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117369" y="15469"/>
            <a:ext cx="8850168" cy="1325563"/>
          </a:xfrm>
        </p:spPr>
        <p:txBody>
          <a:bodyPr>
            <a:normAutofit/>
          </a:bodyPr>
          <a:lstStyle/>
          <a:p>
            <a:r>
              <a:rPr lang="es-MX" sz="4000" b="1" dirty="0" smtClean="0">
                <a:solidFill>
                  <a:srgbClr val="002060"/>
                </a:solidFill>
                <a:latin typeface="Franklin Gothic Medium Cond" panose="020B0606030402020204" pitchFamily="34" charset="0"/>
              </a:rPr>
              <a:t>Balanza Comercial de Estados Unidos</a:t>
            </a:r>
            <a:br>
              <a:rPr lang="es-MX" sz="4000" b="1" dirty="0" smtClean="0">
                <a:solidFill>
                  <a:srgbClr val="002060"/>
                </a:solidFill>
                <a:latin typeface="Franklin Gothic Medium Cond" panose="020B0606030402020204" pitchFamily="34" charset="0"/>
              </a:rPr>
            </a:br>
            <a:r>
              <a:rPr lang="es-MX" sz="2400" b="1" dirty="0" smtClean="0">
                <a:solidFill>
                  <a:srgbClr val="002060"/>
                </a:solidFill>
                <a:latin typeface="Franklin Gothic Medium Cond" panose="020B0606030402020204" pitchFamily="34" charset="0"/>
              </a:rPr>
              <a:t>(millones </a:t>
            </a:r>
            <a:r>
              <a:rPr lang="es-MX" sz="2400" b="1" dirty="0">
                <a:solidFill>
                  <a:srgbClr val="002060"/>
                </a:solidFill>
                <a:latin typeface="Franklin Gothic Medium Cond" panose="020B0606030402020204" pitchFamily="34" charset="0"/>
              </a:rPr>
              <a:t>de </a:t>
            </a:r>
            <a:r>
              <a:rPr lang="es-MX" sz="2400" b="1" dirty="0" smtClean="0">
                <a:solidFill>
                  <a:srgbClr val="002060"/>
                </a:solidFill>
                <a:latin typeface="Franklin Gothic Medium Cond" panose="020B0606030402020204" pitchFamily="34" charset="0"/>
              </a:rPr>
              <a:t>USD)</a:t>
            </a:r>
            <a:endParaRPr lang="es-MX" sz="2400" b="1" dirty="0">
              <a:solidFill>
                <a:srgbClr val="002060"/>
              </a:solidFill>
              <a:latin typeface="Franklin Gothic Medium Cond" panose="020B0606030402020204" pitchFamily="34" charset="0"/>
            </a:endParaRPr>
          </a:p>
        </p:txBody>
      </p:sp>
      <p:sp>
        <p:nvSpPr>
          <p:cNvPr id="18" name="2 CuadroTexto"/>
          <p:cNvSpPr txBox="1"/>
          <p:nvPr/>
        </p:nvSpPr>
        <p:spPr>
          <a:xfrm>
            <a:off x="258025" y="6262469"/>
            <a:ext cx="5110163" cy="400110"/>
          </a:xfrm>
          <a:prstGeom prst="rect">
            <a:avLst/>
          </a:prstGeom>
          <a:noFill/>
        </p:spPr>
        <p:txBody>
          <a:bodyPr>
            <a:spAutoFit/>
          </a:bodyPr>
          <a:lstStyle/>
          <a:p>
            <a:pPr eaLnBrk="1" hangingPunct="1">
              <a:defRPr/>
            </a:pPr>
            <a:r>
              <a:rPr lang="es-ES" sz="1000" b="1" dirty="0">
                <a:solidFill>
                  <a:prstClr val="black"/>
                </a:solidFill>
              </a:rPr>
              <a:t>Fuente: </a:t>
            </a:r>
            <a:r>
              <a:rPr lang="es-ES" sz="1000" dirty="0" err="1">
                <a:solidFill>
                  <a:prstClr val="black"/>
                </a:solidFill>
              </a:rPr>
              <a:t>Trademap</a:t>
            </a:r>
            <a:endParaRPr lang="es-ES" sz="1000" dirty="0" smtClean="0">
              <a:solidFill>
                <a:prstClr val="black"/>
              </a:solidFill>
            </a:endParaRPr>
          </a:p>
          <a:p>
            <a:pPr eaLnBrk="1" hangingPunct="1">
              <a:defRPr/>
            </a:pPr>
            <a:r>
              <a:rPr lang="es-ES" sz="1000" b="1" dirty="0" smtClean="0">
                <a:solidFill>
                  <a:prstClr val="black"/>
                </a:solidFill>
              </a:rPr>
              <a:t>Elaborado por: </a:t>
            </a:r>
            <a:r>
              <a:rPr lang="es-ES" sz="1000" dirty="0" smtClean="0">
                <a:solidFill>
                  <a:prstClr val="black"/>
                </a:solidFill>
              </a:rPr>
              <a:t>CGEPMI </a:t>
            </a:r>
            <a:endParaRPr lang="es-ES" sz="1000" dirty="0">
              <a:solidFill>
                <a:prstClr val="black"/>
              </a:solidFill>
            </a:endParaRPr>
          </a:p>
        </p:txBody>
      </p:sp>
      <p:graphicFrame>
        <p:nvGraphicFramePr>
          <p:cNvPr id="9" name="1 Gráfico"/>
          <p:cNvGraphicFramePr/>
          <p:nvPr/>
        </p:nvGraphicFramePr>
        <p:xfrm>
          <a:off x="692331" y="1352004"/>
          <a:ext cx="10855235" cy="452628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85273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117475" y="285464"/>
            <a:ext cx="9705398" cy="1077218"/>
          </a:xfrm>
          <a:prstGeom prst="rect">
            <a:avLst/>
          </a:prstGeom>
          <a:noFill/>
        </p:spPr>
        <p:txBody>
          <a:bodyPr wrap="square" rtlCol="0">
            <a:spAutoFit/>
          </a:bodyPr>
          <a:lstStyle/>
          <a:p>
            <a:pPr lvl="0" algn="ctr" fontAlgn="base">
              <a:lnSpc>
                <a:spcPct val="100000"/>
              </a:lnSpc>
              <a:spcAft>
                <a:spcPct val="0"/>
              </a:spcAft>
            </a:pPr>
            <a:r>
              <a:rPr lang="es-MX" sz="3200" b="1" dirty="0" smtClean="0">
                <a:solidFill>
                  <a:srgbClr val="002060"/>
                </a:solidFill>
                <a:latin typeface="Franklin Gothic Medium Cond" panose="020B0606030402020204" pitchFamily="34" charset="0"/>
              </a:rPr>
              <a:t>Embajador </a:t>
            </a:r>
            <a:r>
              <a:rPr lang="es-MX" sz="3200" b="1" dirty="0">
                <a:solidFill>
                  <a:srgbClr val="002060"/>
                </a:solidFill>
                <a:latin typeface="Franklin Gothic Medium Cond" panose="020B0606030402020204" pitchFamily="34" charset="0"/>
              </a:rPr>
              <a:t>de </a:t>
            </a:r>
            <a:r>
              <a:rPr lang="es-MX" sz="3200" b="1" dirty="0" smtClean="0">
                <a:solidFill>
                  <a:srgbClr val="002060"/>
                </a:solidFill>
                <a:latin typeface="Franklin Gothic Medium Cond" panose="020B0606030402020204" pitchFamily="34" charset="0"/>
              </a:rPr>
              <a:t>Estados Unidos </a:t>
            </a:r>
            <a:r>
              <a:rPr lang="es-MX" sz="3200" b="1" dirty="0">
                <a:solidFill>
                  <a:srgbClr val="002060"/>
                </a:solidFill>
                <a:latin typeface="Franklin Gothic Medium Cond" panose="020B0606030402020204" pitchFamily="34" charset="0"/>
              </a:rPr>
              <a:t>en E</a:t>
            </a:r>
            <a:r>
              <a:rPr lang="es-MX" sz="3200" b="1" dirty="0" smtClean="0">
                <a:solidFill>
                  <a:srgbClr val="002060"/>
                </a:solidFill>
                <a:latin typeface="Franklin Gothic Medium Cond" panose="020B0606030402020204" pitchFamily="34" charset="0"/>
              </a:rPr>
              <a:t>cuador</a:t>
            </a:r>
            <a:br>
              <a:rPr lang="es-MX" sz="3200" b="1" dirty="0" smtClean="0">
                <a:solidFill>
                  <a:srgbClr val="002060"/>
                </a:solidFill>
                <a:latin typeface="Franklin Gothic Medium Cond" panose="020B0606030402020204" pitchFamily="34" charset="0"/>
              </a:rPr>
            </a:br>
            <a:r>
              <a:rPr lang="es-EC" sz="3200" b="1" dirty="0" smtClean="0">
                <a:solidFill>
                  <a:srgbClr val="002060"/>
                </a:solidFill>
                <a:latin typeface="Franklin Gothic Medium Cond" panose="020B0606030402020204" pitchFamily="34" charset="0"/>
              </a:rPr>
              <a:t>Embajador </a:t>
            </a:r>
            <a:r>
              <a:rPr lang="es-EC" sz="3200" b="1" dirty="0" err="1">
                <a:solidFill>
                  <a:srgbClr val="002060"/>
                </a:solidFill>
                <a:latin typeface="Franklin Gothic Medium Cond" panose="020B0606030402020204" pitchFamily="34" charset="0"/>
              </a:rPr>
              <a:t>Todd</a:t>
            </a:r>
            <a:r>
              <a:rPr lang="es-EC" sz="3200" b="1" dirty="0">
                <a:solidFill>
                  <a:srgbClr val="002060"/>
                </a:solidFill>
                <a:latin typeface="Franklin Gothic Medium Cond" panose="020B0606030402020204" pitchFamily="34" charset="0"/>
              </a:rPr>
              <a:t> C. Chapman </a:t>
            </a:r>
            <a:endParaRPr lang="es-EC" sz="3200" b="1" dirty="0" smtClean="0">
              <a:solidFill>
                <a:srgbClr val="002060"/>
              </a:solidFill>
              <a:latin typeface="Franklin Gothic Medium Cond" panose="020B0606030402020204" pitchFamily="34" charset="0"/>
            </a:endParaRPr>
          </a:p>
        </p:txBody>
      </p:sp>
      <p:sp>
        <p:nvSpPr>
          <p:cNvPr id="13" name="Rectángulo 12"/>
          <p:cNvSpPr/>
          <p:nvPr/>
        </p:nvSpPr>
        <p:spPr>
          <a:xfrm>
            <a:off x="304800" y="1351999"/>
            <a:ext cx="9802187" cy="5632311"/>
          </a:xfrm>
          <a:prstGeom prst="rect">
            <a:avLst/>
          </a:prstGeom>
        </p:spPr>
        <p:txBody>
          <a:bodyPr wrap="square">
            <a:spAutoFit/>
          </a:bodyPr>
          <a:lstStyle/>
          <a:p>
            <a:pPr algn="just"/>
            <a:r>
              <a:rPr lang="es-MX" dirty="0" err="1"/>
              <a:t>Todd</a:t>
            </a:r>
            <a:r>
              <a:rPr lang="es-MX" dirty="0"/>
              <a:t> C. Chapman llegó al Ecuador como Embajador de los Estados Unidos el 29 de enero del 2016. Es un diplomático con más de 25 años de experiencia en el servicio exterior</a:t>
            </a:r>
            <a:r>
              <a:rPr lang="es-MX" dirty="0" smtClean="0"/>
              <a:t>.</a:t>
            </a:r>
          </a:p>
          <a:p>
            <a:pPr algn="just"/>
            <a:endParaRPr lang="es-MX" dirty="0"/>
          </a:p>
          <a:p>
            <a:pPr algn="just"/>
            <a:r>
              <a:rPr lang="es-MX" dirty="0"/>
              <a:t>El Embajador Chapman se desempeñó como Subsecretario Adjunto de Asuntos Políticos y Militares en el Departamento de Estado desde septiembre del 2014. Desde el 2011 hasta el 2014 fue Ministro Consejero en la Embajada de Estados Unidos en Brasilia, Brasil.  También fue Coordinador Adjunto Superior de Asuntos Económicos de la Embajada en Kabul, Afganistán, del 2010 al 2011 y sirvió como Jefe de Misión Adjunto de la Embajada en Maputo, Mozambique, desde el  2007 hasta el 2010</a:t>
            </a:r>
            <a:r>
              <a:rPr lang="es-MX" dirty="0" smtClean="0"/>
              <a:t>.</a:t>
            </a:r>
          </a:p>
          <a:p>
            <a:pPr algn="just"/>
            <a:endParaRPr lang="es-MX" dirty="0"/>
          </a:p>
          <a:p>
            <a:pPr algn="just"/>
            <a:r>
              <a:rPr lang="es-MX" dirty="0"/>
              <a:t>Del 2006 al </a:t>
            </a:r>
            <a:r>
              <a:rPr lang="es-MX" dirty="0" smtClean="0"/>
              <a:t>2007 se </a:t>
            </a:r>
            <a:r>
              <a:rPr lang="es-MX" dirty="0"/>
              <a:t>desempeñó como asistente ejecutivo de la Oficina de Asuntos del Hemisferio Occidental y del 2004 al 2006 fue Consejero Político, Económico y  Comercial de la Embajada de Estados Unidos en La Paz, Bolivia. También trabajó en la sección económica de la Embajada en San José, Costa Rica, del 2001 al 2004 y estuvo asignado anteriormente a Nigeria y Taiwán</a:t>
            </a:r>
            <a:r>
              <a:rPr lang="es-MX" dirty="0" smtClean="0"/>
              <a:t>.</a:t>
            </a:r>
          </a:p>
          <a:p>
            <a:pPr algn="just"/>
            <a:endParaRPr lang="es-MX" dirty="0"/>
          </a:p>
          <a:p>
            <a:pPr algn="just"/>
            <a:r>
              <a:rPr lang="es-MX" dirty="0"/>
              <a:t>Antes de ingresar al Servicio Exterior, fue consultor en Brasil y en Texas y trabajó en Nueva York y Arabia Saudita en la banca comercial. </a:t>
            </a:r>
            <a:r>
              <a:rPr lang="es-MX" dirty="0" err="1"/>
              <a:t>Todd</a:t>
            </a:r>
            <a:r>
              <a:rPr lang="es-MX" dirty="0"/>
              <a:t> Chapman tiene una licenciatura de la Universidad de </a:t>
            </a:r>
            <a:r>
              <a:rPr lang="es-MX" dirty="0" err="1"/>
              <a:t>Duke</a:t>
            </a:r>
            <a:r>
              <a:rPr lang="es-MX" dirty="0"/>
              <a:t> y una maestría de la Universidad Nacional de Inteligencia.</a:t>
            </a:r>
          </a:p>
          <a:p>
            <a:pPr algn="just"/>
            <a:endParaRPr lang="es-EC" dirty="0">
              <a:latin typeface="+mn-lt"/>
            </a:endParaRPr>
          </a:p>
        </p:txBody>
      </p:sp>
      <p:sp>
        <p:nvSpPr>
          <p:cNvPr id="6" name="5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2</a:t>
            </a:fld>
            <a:endParaRPr lang="es-EC">
              <a:solidFill>
                <a:prstClr val="black">
                  <a:tint val="75000"/>
                </a:prstClr>
              </a:solidFill>
            </a:endParaRPr>
          </a:p>
        </p:txBody>
      </p:sp>
      <p:pic>
        <p:nvPicPr>
          <p:cNvPr id="3" name="Imagen 2"/>
          <p:cNvPicPr>
            <a:picLocks noChangeAspect="1"/>
          </p:cNvPicPr>
          <p:nvPr/>
        </p:nvPicPr>
        <p:blipFill>
          <a:blip r:embed="rId4"/>
          <a:stretch>
            <a:fillRect/>
          </a:stretch>
        </p:blipFill>
        <p:spPr>
          <a:xfrm>
            <a:off x="10294312" y="1362682"/>
            <a:ext cx="1553849" cy="1938953"/>
          </a:xfrm>
          <a:prstGeom prst="rect">
            <a:avLst/>
          </a:prstGeom>
        </p:spPr>
      </p:pic>
    </p:spTree>
    <p:extLst>
      <p:ext uri="{BB962C8B-B14F-4D97-AF65-F5344CB8AC3E}">
        <p14:creationId xmlns:p14="http://schemas.microsoft.com/office/powerpoint/2010/main" val="8809061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117368" y="-79910"/>
            <a:ext cx="10340277" cy="1325563"/>
          </a:xfrm>
        </p:spPr>
        <p:txBody>
          <a:bodyPr>
            <a:normAutofit/>
          </a:bodyPr>
          <a:lstStyle/>
          <a:p>
            <a:r>
              <a:rPr lang="es-MX" sz="3200" b="1" dirty="0" smtClean="0">
                <a:solidFill>
                  <a:srgbClr val="002060"/>
                </a:solidFill>
                <a:latin typeface="Franklin Gothic Medium Cond" panose="020B0606030402020204" pitchFamily="34" charset="0"/>
              </a:rPr>
              <a:t>Principales productos exportados de Estados Unidos al Mundo</a:t>
            </a:r>
            <a:br>
              <a:rPr lang="es-MX" sz="3200" b="1" dirty="0" smtClean="0">
                <a:solidFill>
                  <a:srgbClr val="002060"/>
                </a:solidFill>
                <a:latin typeface="Franklin Gothic Medium Cond" panose="020B0606030402020204" pitchFamily="34" charset="0"/>
              </a:rPr>
            </a:br>
            <a:r>
              <a:rPr lang="es-MX" sz="3200" b="1" dirty="0" smtClean="0">
                <a:solidFill>
                  <a:srgbClr val="002060"/>
                </a:solidFill>
                <a:latin typeface="Franklin Gothic Medium Cond" panose="020B0606030402020204" pitchFamily="34" charset="0"/>
              </a:rPr>
              <a:t> </a:t>
            </a:r>
            <a:r>
              <a:rPr lang="es-MX" sz="2400" b="1" dirty="0" smtClean="0">
                <a:solidFill>
                  <a:srgbClr val="002060"/>
                </a:solidFill>
                <a:latin typeface="Franklin Gothic Medium Cond" panose="020B0606030402020204" pitchFamily="34" charset="0"/>
              </a:rPr>
              <a:t>(Millones </a:t>
            </a:r>
            <a:r>
              <a:rPr lang="es-MX" sz="2400" b="1" dirty="0">
                <a:solidFill>
                  <a:srgbClr val="002060"/>
                </a:solidFill>
                <a:latin typeface="Franklin Gothic Medium Cond" panose="020B0606030402020204" pitchFamily="34" charset="0"/>
              </a:rPr>
              <a:t>de </a:t>
            </a:r>
            <a:r>
              <a:rPr lang="es-MX" sz="2400" b="1" dirty="0" smtClean="0">
                <a:solidFill>
                  <a:srgbClr val="002060"/>
                </a:solidFill>
                <a:latin typeface="Franklin Gothic Medium Cond" panose="020B0606030402020204" pitchFamily="34" charset="0"/>
              </a:rPr>
              <a:t> USD FOB)</a:t>
            </a:r>
            <a:endParaRPr lang="es-MX" sz="2400" b="1" dirty="0">
              <a:solidFill>
                <a:srgbClr val="002060"/>
              </a:solidFill>
              <a:latin typeface="Franklin Gothic Medium Cond" panose="020B0606030402020204" pitchFamily="34" charset="0"/>
            </a:endParaRPr>
          </a:p>
        </p:txBody>
      </p:sp>
      <p:sp>
        <p:nvSpPr>
          <p:cNvPr id="23" name="2 CuadroTexto"/>
          <p:cNvSpPr txBox="1"/>
          <p:nvPr/>
        </p:nvSpPr>
        <p:spPr>
          <a:xfrm>
            <a:off x="284919" y="6411724"/>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graphicFrame>
        <p:nvGraphicFramePr>
          <p:cNvPr id="4" name="Tabla 3"/>
          <p:cNvGraphicFramePr>
            <a:graphicFrameLocks noGrp="1"/>
          </p:cNvGraphicFramePr>
          <p:nvPr>
            <p:extLst/>
          </p:nvPr>
        </p:nvGraphicFramePr>
        <p:xfrm>
          <a:off x="470262" y="1245653"/>
          <a:ext cx="11299371" cy="4464456"/>
        </p:xfrm>
        <a:graphic>
          <a:graphicData uri="http://schemas.openxmlformats.org/drawingml/2006/table">
            <a:tbl>
              <a:tblPr/>
              <a:tblGrid>
                <a:gridCol w="705394"/>
                <a:gridCol w="6950374"/>
                <a:gridCol w="798123"/>
                <a:gridCol w="798123"/>
                <a:gridCol w="798123"/>
                <a:gridCol w="624617"/>
                <a:gridCol w="624617"/>
              </a:tblGrid>
              <a:tr h="352811">
                <a:tc>
                  <a:txBody>
                    <a:bodyPr/>
                    <a:lstStyle/>
                    <a:p>
                      <a:pPr algn="ctr" fontAlgn="ctr"/>
                      <a:r>
                        <a:rPr lang="es-MX" sz="1400" b="1" i="0" u="none" strike="noStrike" dirty="0" smtClean="0">
                          <a:solidFill>
                            <a:srgbClr val="FFFFFF"/>
                          </a:solidFill>
                          <a:effectLst/>
                          <a:latin typeface="Calibri" panose="020F0502020204030204" pitchFamily="34" charset="0"/>
                        </a:rPr>
                        <a:t>Código</a:t>
                      </a:r>
                      <a:endParaRPr lang="es-MX" sz="1400" b="1" i="0" u="none" strike="noStrike" dirty="0">
                        <a:solidFill>
                          <a:srgbClr val="FFFFFF"/>
                        </a:solidFill>
                        <a:effectLst/>
                        <a:latin typeface="Calibri" panose="020F0502020204030204" pitchFamily="34" charset="0"/>
                      </a:endParaRP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MX" sz="1400" b="1" i="0" u="none" strike="noStrike" dirty="0" smtClean="0">
                          <a:solidFill>
                            <a:srgbClr val="FFFFFF"/>
                          </a:solidFill>
                          <a:effectLst/>
                          <a:latin typeface="Calibri" panose="020F0502020204030204" pitchFamily="34" charset="0"/>
                        </a:rPr>
                        <a:t>Descripción del producto</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dirty="0">
                          <a:solidFill>
                            <a:srgbClr val="FFFFFF"/>
                          </a:solidFill>
                          <a:effectLst/>
                          <a:latin typeface="Calibri" panose="020F0502020204030204" pitchFamily="34" charset="0"/>
                        </a:rPr>
                        <a:t>2015</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2016</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2017</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dirty="0" err="1">
                          <a:solidFill>
                            <a:srgbClr val="FFFFFF"/>
                          </a:solidFill>
                          <a:effectLst/>
                          <a:latin typeface="Calibri" panose="020F0502020204030204" pitchFamily="34" charset="0"/>
                        </a:rPr>
                        <a:t>Part</a:t>
                      </a:r>
                      <a:r>
                        <a:rPr lang="es-MX" sz="1400" b="1" i="0" u="none" strike="noStrike" dirty="0">
                          <a:solidFill>
                            <a:srgbClr val="FFFFFF"/>
                          </a:solidFill>
                          <a:effectLst/>
                          <a:latin typeface="Calibri" panose="020F0502020204030204" pitchFamily="34" charset="0"/>
                        </a:rPr>
                        <a:t>. </a:t>
                      </a:r>
                      <a:r>
                        <a:rPr lang="es-MX" sz="1400" b="1" i="0" u="none" strike="noStrike" smtClean="0">
                          <a:solidFill>
                            <a:srgbClr val="FFFFFF"/>
                          </a:solidFill>
                          <a:effectLst/>
                          <a:latin typeface="Calibri" panose="020F0502020204030204" pitchFamily="34" charset="0"/>
                        </a:rPr>
                        <a:t>2016</a:t>
                      </a:r>
                      <a:endParaRPr lang="es-MX" sz="1400" b="1" i="0" u="none" strike="noStrike" dirty="0">
                        <a:solidFill>
                          <a:srgbClr val="FFFFFF"/>
                        </a:solidFill>
                        <a:effectLst/>
                        <a:latin typeface="Calibri" panose="020F0502020204030204" pitchFamily="34" charset="0"/>
                      </a:endParaRP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dirty="0" err="1">
                          <a:solidFill>
                            <a:srgbClr val="FFFFFF"/>
                          </a:solidFill>
                          <a:effectLst/>
                          <a:latin typeface="Calibri" panose="020F0502020204030204" pitchFamily="34" charset="0"/>
                        </a:rPr>
                        <a:t>Part</a:t>
                      </a:r>
                      <a:r>
                        <a:rPr lang="es-MX" sz="1400" b="1" i="0" u="none" strike="noStrike" dirty="0">
                          <a:solidFill>
                            <a:srgbClr val="FFFFFF"/>
                          </a:solidFill>
                          <a:effectLst/>
                          <a:latin typeface="Calibri" panose="020F0502020204030204" pitchFamily="34" charset="0"/>
                        </a:rPr>
                        <a:t>. </a:t>
                      </a:r>
                      <a:r>
                        <a:rPr lang="es-MX" sz="1400" b="1" i="0" u="none" strike="noStrike" dirty="0" smtClean="0">
                          <a:solidFill>
                            <a:srgbClr val="FFFFFF"/>
                          </a:solidFill>
                          <a:effectLst/>
                          <a:latin typeface="Calibri" panose="020F0502020204030204" pitchFamily="34" charset="0"/>
                        </a:rPr>
                        <a:t>2017</a:t>
                      </a:r>
                      <a:endParaRPr lang="es-MX" sz="1400" b="1" i="0" u="none" strike="noStrike" dirty="0">
                        <a:solidFill>
                          <a:srgbClr val="FFFFFF"/>
                        </a:solidFill>
                        <a:effectLst/>
                        <a:latin typeface="Calibri" panose="020F0502020204030204" pitchFamily="34" charset="0"/>
                      </a:endParaRP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r>
              <a:tr h="183322">
                <a:tc>
                  <a:txBody>
                    <a:bodyPr/>
                    <a:lstStyle/>
                    <a:p>
                      <a:pPr algn="l" fontAlgn="b"/>
                      <a:r>
                        <a:rPr lang="es-EC" sz="1350" b="0" i="0" u="none" strike="noStrike" dirty="0">
                          <a:solidFill>
                            <a:srgbClr val="002B54"/>
                          </a:solidFill>
                          <a:latin typeface="Calibri"/>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350" b="0" i="0" u="none" strike="noStrike">
                          <a:solidFill>
                            <a:srgbClr val="002B54"/>
                          </a:solidFill>
                          <a:latin typeface="Calibri"/>
                        </a:rPr>
                        <a:t>Todos los productos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350" b="0" i="0" u="none" strike="noStrike" dirty="0">
                          <a:solidFill>
                            <a:srgbClr val="002B54"/>
                          </a:solidFill>
                          <a:latin typeface="Calibri"/>
                        </a:rPr>
                        <a:t>1.501.846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2B54"/>
                          </a:solidFill>
                          <a:latin typeface="Calibri"/>
                        </a:rPr>
                        <a:t>1.451.011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2B54"/>
                          </a:solidFill>
                          <a:latin typeface="Calibri"/>
                        </a:rPr>
                        <a:t>1.546.733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1" i="0" u="none" strike="noStrike" dirty="0">
                          <a:solidFill>
                            <a:srgbClr val="002B54"/>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1" i="0" u="none" strike="noStrike">
                          <a:solidFill>
                            <a:srgbClr val="002B54"/>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3322">
                <a:tc>
                  <a:txBody>
                    <a:bodyPr/>
                    <a:lstStyle/>
                    <a:p>
                      <a:pPr algn="l" fontAlgn="b"/>
                      <a:r>
                        <a:rPr lang="es-EC" sz="1350" b="0" i="0" u="none" strike="noStrike">
                          <a:solidFill>
                            <a:srgbClr val="002B54"/>
                          </a:solidFill>
                          <a:latin typeface="Calibri"/>
                        </a:rPr>
                        <a:t>'999999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350" b="0" i="0" u="none" strike="noStrike">
                          <a:solidFill>
                            <a:srgbClr val="002B54"/>
                          </a:solidFill>
                          <a:latin typeface="Calibri"/>
                        </a:rPr>
                        <a:t>Materias no a otra parte especificadas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350" b="0" i="0" u="none" strike="noStrike">
                          <a:solidFill>
                            <a:srgbClr val="000000"/>
                          </a:solidFill>
                          <a:latin typeface="Calibri"/>
                        </a:rPr>
                        <a:t>160.892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161.070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165.775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3322">
                <a:tc>
                  <a:txBody>
                    <a:bodyPr/>
                    <a:lstStyle/>
                    <a:p>
                      <a:pPr algn="l" fontAlgn="b"/>
                      <a:r>
                        <a:rPr lang="es-EC" sz="1350" b="0" i="0" u="none" strike="noStrike">
                          <a:solidFill>
                            <a:srgbClr val="002B54"/>
                          </a:solidFill>
                          <a:latin typeface="Calibri"/>
                        </a:rPr>
                        <a:t>'271019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350" b="0" i="0" u="none" strike="noStrike" dirty="0">
                          <a:solidFill>
                            <a:srgbClr val="002B54"/>
                          </a:solidFill>
                          <a:latin typeface="Calibri"/>
                        </a:rPr>
                        <a:t>Aceites medios y preparaciones, de petróleo o de mineral bituminoso, que no contienen </a:t>
                      </a:r>
                      <a:r>
                        <a:rPr lang="es-EC" sz="1350" b="0" i="0" u="none" strike="noStrike" dirty="0" smtClean="0">
                          <a:solidFill>
                            <a:srgbClr val="002B54"/>
                          </a:solidFill>
                          <a:latin typeface="Calibri"/>
                        </a:rPr>
                        <a:t>biodiesel</a:t>
                      </a:r>
                      <a:endParaRPr lang="es-EC" sz="135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350" b="0" i="0" u="none" strike="noStrike">
                          <a:solidFill>
                            <a:srgbClr val="000000"/>
                          </a:solidFill>
                          <a:latin typeface="Calibri"/>
                        </a:rPr>
                        <a:t>47.367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37.652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48.033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23,4%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29,0%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3322">
                <a:tc>
                  <a:txBody>
                    <a:bodyPr/>
                    <a:lstStyle/>
                    <a:p>
                      <a:pPr algn="l" fontAlgn="b"/>
                      <a:r>
                        <a:rPr lang="es-EC" sz="1350" b="0" i="0" u="none" strike="noStrike">
                          <a:solidFill>
                            <a:srgbClr val="002B54"/>
                          </a:solidFill>
                          <a:latin typeface="Calibri"/>
                        </a:rPr>
                        <a:t>'271012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350" b="0" i="0" u="none" strike="noStrike" dirty="0">
                          <a:solidFill>
                            <a:srgbClr val="002B54"/>
                          </a:solidFill>
                          <a:latin typeface="Calibri"/>
                        </a:rPr>
                        <a:t>Aceites ligeros y preparaciones, de petróleo o de minerales bituminosos que&gt; = 90% en volumen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350" b="0" i="0" u="none" strike="noStrike">
                          <a:solidFill>
                            <a:srgbClr val="000000"/>
                          </a:solidFill>
                          <a:latin typeface="Calibri"/>
                        </a:rPr>
                        <a:t>25.277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24.268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29.754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64,5%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61,9%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10190">
                <a:tc>
                  <a:txBody>
                    <a:bodyPr/>
                    <a:lstStyle/>
                    <a:p>
                      <a:pPr algn="l" fontAlgn="b"/>
                      <a:r>
                        <a:rPr lang="es-EC" sz="1350" b="0" i="0" u="none" strike="noStrike">
                          <a:solidFill>
                            <a:srgbClr val="002B54"/>
                          </a:solidFill>
                          <a:latin typeface="Calibri"/>
                        </a:rPr>
                        <a:t>'270900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pt-BR" sz="1350" b="0" i="0" u="none" strike="noStrike">
                          <a:solidFill>
                            <a:srgbClr val="002B54"/>
                          </a:solidFill>
                          <a:latin typeface="Calibri"/>
                        </a:rPr>
                        <a:t>Aceites crudos de petróleo o de mineral bituminoso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350" b="0" i="0" u="none" strike="noStrike">
                          <a:solidFill>
                            <a:srgbClr val="000000"/>
                          </a:solidFill>
                          <a:latin typeface="Calibri"/>
                        </a:rPr>
                        <a:t>8.769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9.423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21.825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38,8%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73,4%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0123">
                <a:tc>
                  <a:txBody>
                    <a:bodyPr/>
                    <a:lstStyle/>
                    <a:p>
                      <a:pPr algn="l" fontAlgn="b"/>
                      <a:r>
                        <a:rPr lang="es-EC" sz="1350" b="0" i="0" u="none" strike="noStrike">
                          <a:solidFill>
                            <a:srgbClr val="002B54"/>
                          </a:solidFill>
                          <a:latin typeface="Calibri"/>
                        </a:rPr>
                        <a:t>'120190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350" b="0" i="0" u="none" strike="noStrike">
                          <a:solidFill>
                            <a:srgbClr val="002B54"/>
                          </a:solidFill>
                          <a:latin typeface="Calibri"/>
                        </a:rPr>
                        <a:t>Habas de soja, incluso quebrantadas (exc. ??las de siembra para siembra)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18.883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22.821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21.591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242,2%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98,9%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10190">
                <a:tc>
                  <a:txBody>
                    <a:bodyPr/>
                    <a:lstStyle/>
                    <a:p>
                      <a:pPr algn="l" fontAlgn="b"/>
                      <a:r>
                        <a:rPr lang="es-EC" sz="1350" b="0" i="0" u="none" strike="noStrike">
                          <a:solidFill>
                            <a:srgbClr val="002B54"/>
                          </a:solidFill>
                          <a:latin typeface="Calibri"/>
                        </a:rPr>
                        <a:t>'710812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350" b="0" i="0" u="none" strike="noStrike">
                          <a:solidFill>
                            <a:srgbClr val="002B54"/>
                          </a:solidFill>
                          <a:latin typeface="Calibri"/>
                        </a:rPr>
                        <a:t>Oro, incl. el oro platinado, en bruto, para uso no monetario (exc. en polvo)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350" b="0" i="0" u="none" strike="noStrike">
                          <a:solidFill>
                            <a:srgbClr val="000000"/>
                          </a:solidFill>
                          <a:latin typeface="Calibri"/>
                        </a:rPr>
                        <a:t>19.077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17.516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19.610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76,8%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90,8%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6749">
                <a:tc>
                  <a:txBody>
                    <a:bodyPr/>
                    <a:lstStyle/>
                    <a:p>
                      <a:pPr algn="l" fontAlgn="b"/>
                      <a:r>
                        <a:rPr lang="es-EC" sz="1350" b="0" i="0" u="none" strike="noStrike">
                          <a:solidFill>
                            <a:srgbClr val="002B54"/>
                          </a:solidFill>
                          <a:latin typeface="Calibri"/>
                        </a:rPr>
                        <a:t>'870324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350" b="0" i="0" u="none" strike="noStrike" dirty="0">
                          <a:solidFill>
                            <a:srgbClr val="002B54"/>
                          </a:solidFill>
                          <a:latin typeface="Calibri"/>
                        </a:rPr>
                        <a:t>Automóviles de turismo, incl. los del tipo familiar "break" o "</a:t>
                      </a:r>
                      <a:r>
                        <a:rPr lang="es-EC" sz="1350" b="0" i="0" u="none" strike="noStrike" dirty="0" err="1">
                          <a:solidFill>
                            <a:srgbClr val="002B54"/>
                          </a:solidFill>
                          <a:latin typeface="Calibri"/>
                        </a:rPr>
                        <a:t>station</a:t>
                      </a:r>
                      <a:r>
                        <a:rPr lang="es-EC" sz="1350" b="0" i="0" u="none" strike="noStrike" dirty="0">
                          <a:solidFill>
                            <a:srgbClr val="002B54"/>
                          </a:solidFill>
                          <a:latin typeface="Calibri"/>
                        </a:rPr>
                        <a:t> </a:t>
                      </a:r>
                      <a:r>
                        <a:rPr lang="es-EC" sz="1350" b="0" i="0" u="none" strike="noStrike" dirty="0" err="1">
                          <a:solidFill>
                            <a:srgbClr val="002B54"/>
                          </a:solidFill>
                          <a:latin typeface="Calibri"/>
                        </a:rPr>
                        <a:t>wagon</a:t>
                      </a:r>
                      <a:r>
                        <a:rPr lang="es-EC" sz="1350" b="0" i="0" u="none" strike="noStrike" dirty="0">
                          <a:solidFill>
                            <a:srgbClr val="002B54"/>
                          </a:solidFill>
                          <a:latin typeface="Calibri"/>
                        </a:rPr>
                        <a:t>" y los de </a:t>
                      </a:r>
                      <a:r>
                        <a:rPr lang="es-EC" sz="1350" b="0" i="0" u="none" strike="noStrike" dirty="0" smtClean="0">
                          <a:solidFill>
                            <a:srgbClr val="002B54"/>
                          </a:solidFill>
                          <a:latin typeface="Calibri"/>
                        </a:rPr>
                        <a:t>carreras</a:t>
                      </a:r>
                      <a:endParaRPr lang="es-EC" sz="135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20.674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18.605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19.168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106,2%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97,7%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6749">
                <a:tc>
                  <a:txBody>
                    <a:bodyPr/>
                    <a:lstStyle/>
                    <a:p>
                      <a:pPr algn="l" fontAlgn="b"/>
                      <a:r>
                        <a:rPr lang="es-EC" sz="1350" b="0" i="0" u="none" strike="noStrike">
                          <a:solidFill>
                            <a:srgbClr val="002B54"/>
                          </a:solidFill>
                          <a:latin typeface="Calibri"/>
                        </a:rPr>
                        <a:t>'854231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350" b="0" i="0" u="none" strike="noStrike" dirty="0">
                          <a:solidFill>
                            <a:srgbClr val="002B54"/>
                          </a:solidFill>
                          <a:latin typeface="Calibri"/>
                        </a:rPr>
                        <a:t>Circuitos electrónicos integrados tales como procesadores y controladores, sin combinación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350" b="0" i="0" u="none" strike="noStrike">
                          <a:solidFill>
                            <a:srgbClr val="000000"/>
                          </a:solidFill>
                          <a:latin typeface="Calibri"/>
                        </a:rPr>
                        <a:t>18.151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19.849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18.962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106,7%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98,9%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10190">
                <a:tc>
                  <a:txBody>
                    <a:bodyPr/>
                    <a:lstStyle/>
                    <a:p>
                      <a:pPr algn="l" fontAlgn="b"/>
                      <a:r>
                        <a:rPr lang="es-EC" sz="1350" b="0" i="0" u="none" strike="noStrike">
                          <a:solidFill>
                            <a:srgbClr val="002B54"/>
                          </a:solidFill>
                          <a:latin typeface="Calibri"/>
                        </a:rPr>
                        <a:t>'870323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350" b="0" i="0" u="none" strike="noStrike" dirty="0">
                          <a:solidFill>
                            <a:srgbClr val="002B54"/>
                          </a:solidFill>
                          <a:latin typeface="Calibri"/>
                        </a:rPr>
                        <a:t>Automóviles de turismo, incl. los del tipo familiar "break" o "</a:t>
                      </a:r>
                      <a:r>
                        <a:rPr lang="es-EC" sz="1350" b="0" i="0" u="none" strike="noStrike" dirty="0" err="1">
                          <a:solidFill>
                            <a:srgbClr val="002B54"/>
                          </a:solidFill>
                          <a:latin typeface="Calibri"/>
                        </a:rPr>
                        <a:t>station</a:t>
                      </a:r>
                      <a:r>
                        <a:rPr lang="es-EC" sz="1350" b="0" i="0" u="none" strike="noStrike" dirty="0">
                          <a:solidFill>
                            <a:srgbClr val="002B54"/>
                          </a:solidFill>
                          <a:latin typeface="Calibri"/>
                        </a:rPr>
                        <a:t> </a:t>
                      </a:r>
                      <a:r>
                        <a:rPr lang="es-EC" sz="1350" b="0" i="0" u="none" strike="noStrike" dirty="0" err="1">
                          <a:solidFill>
                            <a:srgbClr val="002B54"/>
                          </a:solidFill>
                          <a:latin typeface="Calibri"/>
                        </a:rPr>
                        <a:t>wagon</a:t>
                      </a:r>
                      <a:r>
                        <a:rPr lang="es-EC" sz="1350" b="0" i="0" u="none" strike="noStrike" dirty="0">
                          <a:solidFill>
                            <a:srgbClr val="002B54"/>
                          </a:solidFill>
                          <a:latin typeface="Calibri"/>
                        </a:rPr>
                        <a:t>" y los de carreras</a:t>
                      </a:r>
                      <a:r>
                        <a:rPr lang="es-EC" sz="1350" b="0" i="0" u="none" strike="noStrike" dirty="0" smtClean="0">
                          <a:solidFill>
                            <a:srgbClr val="002B54"/>
                          </a:solidFill>
                          <a:latin typeface="Calibri"/>
                        </a:rPr>
                        <a:t>,</a:t>
                      </a:r>
                      <a:endParaRPr lang="es-EC" sz="135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21.754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21.928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18.664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98,4%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6749">
                <a:tc>
                  <a:txBody>
                    <a:bodyPr/>
                    <a:lstStyle/>
                    <a:p>
                      <a:pPr algn="l" fontAlgn="b"/>
                      <a:r>
                        <a:rPr lang="es-EC" sz="1350" b="0" i="0" u="none" strike="noStrike">
                          <a:solidFill>
                            <a:srgbClr val="002B54"/>
                          </a:solidFill>
                          <a:latin typeface="Calibri"/>
                        </a:rPr>
                        <a:t>'710239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350" b="0" i="0" u="none" strike="noStrike">
                          <a:solidFill>
                            <a:srgbClr val="002B54"/>
                          </a:solidFill>
                          <a:latin typeface="Calibri"/>
                        </a:rPr>
                        <a:t>Diamantes, trabajados, sin montar ni engarzar (exc. diamantes industriales)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350" b="0" i="0" u="none" strike="noStrike">
                          <a:solidFill>
                            <a:srgbClr val="000000"/>
                          </a:solidFill>
                          <a:latin typeface="Calibri"/>
                        </a:rPr>
                        <a:t>18.323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18.845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18.019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85,9%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96,5%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10190">
                <a:tc>
                  <a:txBody>
                    <a:bodyPr/>
                    <a:lstStyle/>
                    <a:p>
                      <a:pPr algn="l" fontAlgn="b"/>
                      <a:r>
                        <a:rPr lang="es-EC" sz="1350" b="0" i="0" u="none" strike="noStrike">
                          <a:solidFill>
                            <a:srgbClr val="002B54"/>
                          </a:solidFill>
                          <a:latin typeface="Calibri"/>
                        </a:rPr>
                        <a:t>'851762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350" b="0" i="0" u="none" strike="noStrike" dirty="0">
                          <a:solidFill>
                            <a:srgbClr val="002B54"/>
                          </a:solidFill>
                          <a:latin typeface="Calibri"/>
                        </a:rPr>
                        <a:t>Máquinas para la recepción, conversación y transmisión o regeneradores de voz, </a:t>
                      </a:r>
                      <a:r>
                        <a:rPr lang="es-EC" sz="1350" b="0" i="0" u="none" strike="noStrike" dirty="0" smtClean="0">
                          <a:solidFill>
                            <a:srgbClr val="002B54"/>
                          </a:solidFill>
                          <a:latin typeface="Calibri"/>
                        </a:rPr>
                        <a:t>imágenes</a:t>
                      </a:r>
                      <a:endParaRPr lang="es-EC" sz="135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18.504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18.856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17.572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97,5%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10190">
                <a:tc>
                  <a:txBody>
                    <a:bodyPr/>
                    <a:lstStyle/>
                    <a:p>
                      <a:pPr algn="l" fontAlgn="b"/>
                      <a:r>
                        <a:rPr lang="es-EC" sz="1350" b="0" i="0" u="none" strike="noStrike">
                          <a:solidFill>
                            <a:srgbClr val="002B54"/>
                          </a:solidFill>
                          <a:latin typeface="Calibri"/>
                        </a:rPr>
                        <a:t>'300490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350" b="0" i="0" u="none" strike="noStrike" dirty="0">
                          <a:solidFill>
                            <a:srgbClr val="002B54"/>
                          </a:solidFill>
                          <a:latin typeface="Calibri"/>
                        </a:rPr>
                        <a:t>Medicamentos constituidos por productos mezclados o sin </a:t>
                      </a:r>
                      <a:r>
                        <a:rPr lang="es-EC" sz="1350" b="0" i="0" u="none" strike="noStrike" dirty="0" smtClean="0">
                          <a:solidFill>
                            <a:srgbClr val="002B54"/>
                          </a:solidFill>
                          <a:latin typeface="Calibri"/>
                        </a:rPr>
                        <a:t>mezclar</a:t>
                      </a:r>
                      <a:endParaRPr lang="es-EC" sz="135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350" b="0" i="0" u="none" strike="noStrike">
                          <a:solidFill>
                            <a:srgbClr val="000000"/>
                          </a:solidFill>
                          <a:latin typeface="Calibri"/>
                        </a:rPr>
                        <a:t>20.870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19.174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17.066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97,1%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10190">
                <a:tc>
                  <a:txBody>
                    <a:bodyPr/>
                    <a:lstStyle/>
                    <a:p>
                      <a:pPr algn="l" fontAlgn="b"/>
                      <a:r>
                        <a:rPr lang="es-EC" sz="1350" b="0" i="0" u="none" strike="noStrike">
                          <a:solidFill>
                            <a:srgbClr val="002B54"/>
                          </a:solidFill>
                          <a:latin typeface="Calibri"/>
                        </a:rPr>
                        <a:t>'847330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350" b="0" i="0" u="none" strike="noStrike" dirty="0">
                          <a:solidFill>
                            <a:srgbClr val="002B54"/>
                          </a:solidFill>
                          <a:latin typeface="Calibri"/>
                        </a:rPr>
                        <a:t>Partes y accesorios para máquinas automáticas para tratamiento de información y demás máquinas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15.699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15.501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15.542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80,8%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91,1%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3322">
                <a:tc>
                  <a:txBody>
                    <a:bodyPr/>
                    <a:lstStyle/>
                    <a:p>
                      <a:pPr algn="l" fontAlgn="b"/>
                      <a:r>
                        <a:rPr lang="es-EC" sz="1350" b="0" i="0" u="none" strike="noStrike">
                          <a:solidFill>
                            <a:srgbClr val="002B54"/>
                          </a:solidFill>
                          <a:latin typeface="Calibri"/>
                        </a:rPr>
                        <a:t>'848620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350" b="0" i="0" u="none" strike="noStrike" dirty="0">
                          <a:solidFill>
                            <a:srgbClr val="002B54"/>
                          </a:solidFill>
                          <a:latin typeface="Calibri"/>
                        </a:rPr>
                        <a:t>Máquinas y aparatos para la manufactura de </a:t>
                      </a:r>
                      <a:r>
                        <a:rPr lang="es-EC" sz="1350" b="0" i="0" u="none" strike="noStrike" dirty="0" smtClean="0">
                          <a:solidFill>
                            <a:srgbClr val="002B54"/>
                          </a:solidFill>
                          <a:latin typeface="Calibri"/>
                        </a:rPr>
                        <a:t>mecanismos </a:t>
                      </a:r>
                      <a:r>
                        <a:rPr lang="es-EC" sz="1350" b="0" i="0" u="none" strike="noStrike" dirty="0">
                          <a:solidFill>
                            <a:srgbClr val="002B54"/>
                          </a:solidFill>
                          <a:latin typeface="Calibri"/>
                        </a:rPr>
                        <a:t>semiconductores o circuitos electrónicos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350" b="0" i="0" u="none" strike="noStrike">
                          <a:solidFill>
                            <a:srgbClr val="000000"/>
                          </a:solidFill>
                          <a:latin typeface="Calibri"/>
                        </a:rPr>
                        <a:t>8.237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8.830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12.489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57,0%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80,4%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3322">
                <a:tc>
                  <a:txBody>
                    <a:bodyPr/>
                    <a:lstStyle/>
                    <a:p>
                      <a:pPr algn="l" fontAlgn="b"/>
                      <a:r>
                        <a:rPr lang="es-EC" sz="1350" b="0" i="0" u="none" strike="noStrike">
                          <a:solidFill>
                            <a:srgbClr val="002B54"/>
                          </a:solidFill>
                          <a:latin typeface="Calibri"/>
                        </a:rPr>
                        <a:t>'901890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350" b="0" i="0" u="none" strike="noStrike" dirty="0">
                          <a:solidFill>
                            <a:srgbClr val="002B54"/>
                          </a:solidFill>
                          <a:latin typeface="Calibri"/>
                        </a:rPr>
                        <a:t>Instrumentos y aparatos de medicina, cirugía o veterinaria, n.c.o.p.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11.863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12.333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dirty="0">
                          <a:solidFill>
                            <a:srgbClr val="000000"/>
                          </a:solidFill>
                          <a:latin typeface="Calibri"/>
                        </a:rPr>
                        <a:t>12.340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a:solidFill>
                            <a:srgbClr val="000000"/>
                          </a:solidFill>
                          <a:latin typeface="Calibri"/>
                        </a:rPr>
                        <a:t>139,7%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50" b="0" i="0" u="none" strike="noStrike" dirty="0">
                          <a:solidFill>
                            <a:srgbClr val="000000"/>
                          </a:solidFill>
                          <a:latin typeface="Calibri"/>
                        </a:rPr>
                        <a:t>98,8%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87499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0" y="0"/>
            <a:ext cx="10920746" cy="1325563"/>
          </a:xfrm>
        </p:spPr>
        <p:txBody>
          <a:bodyPr>
            <a:normAutofit fontScale="90000"/>
          </a:bodyPr>
          <a:lstStyle/>
          <a:p>
            <a:r>
              <a:rPr lang="es-MX" sz="3800" b="1" dirty="0">
                <a:solidFill>
                  <a:srgbClr val="002060"/>
                </a:solidFill>
                <a:latin typeface="Franklin Gothic Medium Cond" panose="020B0606030402020204" pitchFamily="34" charset="0"/>
              </a:rPr>
              <a:t>Principales destinos de exportación de </a:t>
            </a:r>
            <a:r>
              <a:rPr lang="es-MX" sz="3800" b="1" dirty="0" smtClean="0">
                <a:solidFill>
                  <a:srgbClr val="002060"/>
                </a:solidFill>
                <a:latin typeface="Franklin Gothic Medium Cond" panose="020B0606030402020204" pitchFamily="34" charset="0"/>
              </a:rPr>
              <a:t>Estados Unidos Año 2017</a:t>
            </a:r>
            <a:r>
              <a:rPr lang="es-MX" sz="2800" b="1" dirty="0" smtClean="0">
                <a:solidFill>
                  <a:srgbClr val="002060"/>
                </a:solidFill>
                <a:latin typeface="Franklin Gothic Medium Cond" panose="020B0606030402020204" pitchFamily="34" charset="0"/>
              </a:rPr>
              <a:t/>
            </a:r>
            <a:br>
              <a:rPr lang="es-MX" sz="2800" b="1" dirty="0" smtClean="0">
                <a:solidFill>
                  <a:srgbClr val="002060"/>
                </a:solidFill>
                <a:latin typeface="Franklin Gothic Medium Cond" panose="020B0606030402020204" pitchFamily="34" charset="0"/>
              </a:rPr>
            </a:br>
            <a:r>
              <a:rPr lang="es-MX" sz="2700" b="1" dirty="0" smtClean="0">
                <a:solidFill>
                  <a:srgbClr val="002060"/>
                </a:solidFill>
                <a:latin typeface="Franklin Gothic Medium Cond" panose="020B0606030402020204" pitchFamily="34" charset="0"/>
              </a:rPr>
              <a:t>(Millones de USD)</a:t>
            </a:r>
            <a:endParaRPr lang="es-MX" sz="2800" b="1" dirty="0">
              <a:solidFill>
                <a:srgbClr val="002060"/>
              </a:solidFill>
              <a:latin typeface="Franklin Gothic Medium Cond" panose="020B0606030402020204" pitchFamily="34" charset="0"/>
            </a:endParaRPr>
          </a:p>
        </p:txBody>
      </p:sp>
      <p:sp>
        <p:nvSpPr>
          <p:cNvPr id="5" name="2 CuadroTexto"/>
          <p:cNvSpPr txBox="1"/>
          <p:nvPr/>
        </p:nvSpPr>
        <p:spPr>
          <a:xfrm>
            <a:off x="0" y="5965448"/>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
        <p:nvSpPr>
          <p:cNvPr id="8" name="Rectángulo 7"/>
          <p:cNvSpPr/>
          <p:nvPr/>
        </p:nvSpPr>
        <p:spPr>
          <a:xfrm>
            <a:off x="0" y="6411724"/>
            <a:ext cx="11922686" cy="446276"/>
          </a:xfrm>
          <a:prstGeom prst="rect">
            <a:avLst/>
          </a:prstGeom>
        </p:spPr>
        <p:txBody>
          <a:bodyPr wrap="square">
            <a:spAutoFit/>
          </a:bodyPr>
          <a:lstStyle/>
          <a:p>
            <a:endParaRPr lang="es-MX" sz="100" b="1" dirty="0" smtClean="0">
              <a:solidFill>
                <a:prstClr val="black"/>
              </a:solidFill>
            </a:endParaRPr>
          </a:p>
          <a:p>
            <a:r>
              <a:rPr lang="es-MX" sz="1100" b="1" dirty="0" smtClean="0">
                <a:solidFill>
                  <a:prstClr val="black"/>
                </a:solidFill>
              </a:rPr>
              <a:t>Nota</a:t>
            </a:r>
            <a:r>
              <a:rPr lang="es-MX" sz="1100" b="1" dirty="0">
                <a:solidFill>
                  <a:prstClr val="black"/>
                </a:solidFill>
              </a:rPr>
              <a:t>: </a:t>
            </a:r>
            <a:r>
              <a:rPr lang="es-MX" sz="1100" dirty="0" smtClean="0">
                <a:solidFill>
                  <a:prstClr val="black"/>
                </a:solidFill>
              </a:rPr>
              <a:t>El grafico muestra el 80.6% de las exportaciones totales de Estados Unidos (USD </a:t>
            </a:r>
            <a:r>
              <a:rPr lang="es-EC" sz="1100" dirty="0" smtClean="0"/>
              <a:t>1.247.188 </a:t>
            </a:r>
            <a:r>
              <a:rPr lang="es-MX" sz="1100" dirty="0" smtClean="0">
                <a:solidFill>
                  <a:prstClr val="black"/>
                </a:solidFill>
              </a:rPr>
              <a:t> millones)  hacia los diferentes países del mundo. </a:t>
            </a:r>
          </a:p>
          <a:p>
            <a:r>
              <a:rPr lang="es-MX" sz="1100" dirty="0" smtClean="0">
                <a:solidFill>
                  <a:prstClr val="black"/>
                </a:solidFill>
              </a:rPr>
              <a:t>El 19.4% restante de países representan USD </a:t>
            </a:r>
            <a:r>
              <a:rPr lang="es-EC" sz="1100" dirty="0" smtClean="0"/>
              <a:t>299.545 </a:t>
            </a:r>
            <a:r>
              <a:rPr lang="es-MX" sz="1100" dirty="0" smtClean="0">
                <a:solidFill>
                  <a:prstClr val="black"/>
                </a:solidFill>
              </a:rPr>
              <a:t> millones.</a:t>
            </a:r>
            <a:endParaRPr lang="es-MX" sz="1100" dirty="0">
              <a:solidFill>
                <a:prstClr val="black"/>
              </a:solidFill>
            </a:endParaRPr>
          </a:p>
        </p:txBody>
      </p:sp>
      <p:graphicFrame>
        <p:nvGraphicFramePr>
          <p:cNvPr id="9" name="1 Gráfico"/>
          <p:cNvGraphicFramePr/>
          <p:nvPr/>
        </p:nvGraphicFramePr>
        <p:xfrm>
          <a:off x="248194" y="1149530"/>
          <a:ext cx="11351623" cy="499001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02860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0" y="1"/>
            <a:ext cx="10457645" cy="1020146"/>
          </a:xfrm>
        </p:spPr>
        <p:txBody>
          <a:bodyPr>
            <a:normAutofit fontScale="90000"/>
          </a:bodyPr>
          <a:lstStyle/>
          <a:p>
            <a:r>
              <a:rPr lang="es-MX" sz="3600" b="1" dirty="0" smtClean="0">
                <a:solidFill>
                  <a:srgbClr val="002060"/>
                </a:solidFill>
                <a:latin typeface="Franklin Gothic Medium Cond" panose="020B0606030402020204" pitchFamily="34" charset="0"/>
              </a:rPr>
              <a:t>Principales productos importados desde el Mundo a Estados Unidos</a:t>
            </a:r>
            <a:r>
              <a:rPr lang="es-MX" sz="3800" b="1" dirty="0" smtClean="0">
                <a:solidFill>
                  <a:srgbClr val="002060"/>
                </a:solidFill>
                <a:latin typeface="Franklin Gothic Medium Cond" panose="020B0606030402020204" pitchFamily="34" charset="0"/>
              </a:rPr>
              <a:t/>
            </a:r>
            <a:br>
              <a:rPr lang="es-MX" sz="3800" b="1" dirty="0" smtClean="0">
                <a:solidFill>
                  <a:srgbClr val="002060"/>
                </a:solidFill>
                <a:latin typeface="Franklin Gothic Medium Cond" panose="020B0606030402020204" pitchFamily="34" charset="0"/>
              </a:rPr>
            </a:br>
            <a:r>
              <a:rPr lang="es-MX" sz="2700" b="1" dirty="0" smtClean="0">
                <a:solidFill>
                  <a:srgbClr val="002060"/>
                </a:solidFill>
                <a:latin typeface="Franklin Gothic Medium Cond" panose="020B0606030402020204" pitchFamily="34" charset="0"/>
              </a:rPr>
              <a:t>(millones </a:t>
            </a:r>
            <a:r>
              <a:rPr lang="es-MX" sz="2700" b="1" dirty="0">
                <a:solidFill>
                  <a:srgbClr val="002060"/>
                </a:solidFill>
                <a:latin typeface="Franklin Gothic Medium Cond" panose="020B0606030402020204" pitchFamily="34" charset="0"/>
              </a:rPr>
              <a:t>de </a:t>
            </a:r>
            <a:r>
              <a:rPr lang="es-MX" sz="2700" b="1" dirty="0" smtClean="0">
                <a:solidFill>
                  <a:srgbClr val="002060"/>
                </a:solidFill>
                <a:latin typeface="Franklin Gothic Medium Cond" panose="020B0606030402020204" pitchFamily="34" charset="0"/>
              </a:rPr>
              <a:t>USD)</a:t>
            </a:r>
            <a:endParaRPr lang="es-MX" sz="2700" b="1" dirty="0">
              <a:solidFill>
                <a:srgbClr val="002060"/>
              </a:solidFill>
              <a:latin typeface="Franklin Gothic Medium Cond" panose="020B0606030402020204" pitchFamily="34" charset="0"/>
            </a:endParaRPr>
          </a:p>
        </p:txBody>
      </p:sp>
      <p:sp>
        <p:nvSpPr>
          <p:cNvPr id="23" name="2 CuadroTexto"/>
          <p:cNvSpPr txBox="1"/>
          <p:nvPr/>
        </p:nvSpPr>
        <p:spPr>
          <a:xfrm>
            <a:off x="272394" y="6356350"/>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graphicFrame>
        <p:nvGraphicFramePr>
          <p:cNvPr id="4" name="Tabla 3"/>
          <p:cNvGraphicFramePr>
            <a:graphicFrameLocks noGrp="1"/>
          </p:cNvGraphicFramePr>
          <p:nvPr>
            <p:extLst/>
          </p:nvPr>
        </p:nvGraphicFramePr>
        <p:xfrm>
          <a:off x="272394" y="1254034"/>
          <a:ext cx="11392737" cy="4358881"/>
        </p:xfrm>
        <a:graphic>
          <a:graphicData uri="http://schemas.openxmlformats.org/drawingml/2006/table">
            <a:tbl>
              <a:tblPr/>
              <a:tblGrid>
                <a:gridCol w="681195"/>
                <a:gridCol w="7014754"/>
                <a:gridCol w="770708"/>
                <a:gridCol w="742709"/>
                <a:gridCol w="766049"/>
                <a:gridCol w="639473"/>
                <a:gridCol w="777849"/>
              </a:tblGrid>
              <a:tr h="580408">
                <a:tc>
                  <a:txBody>
                    <a:bodyPr/>
                    <a:lstStyle/>
                    <a:p>
                      <a:pPr algn="ctr" fontAlgn="ctr"/>
                      <a:r>
                        <a:rPr lang="es-MX" sz="1600" b="1" i="0" u="none" strike="noStrike" dirty="0" smtClean="0">
                          <a:solidFill>
                            <a:srgbClr val="FFFFFF"/>
                          </a:solidFill>
                          <a:effectLst/>
                          <a:latin typeface="Calibri" panose="020F0502020204030204" pitchFamily="34" charset="0"/>
                        </a:rPr>
                        <a:t>Código</a:t>
                      </a:r>
                      <a:endParaRPr lang="es-MX" sz="1600" b="1" i="0" u="none" strike="noStrike" dirty="0">
                        <a:solidFill>
                          <a:srgbClr val="FFFFFF"/>
                        </a:solidFill>
                        <a:effectLst/>
                        <a:latin typeface="Calibri" panose="020F0502020204030204" pitchFamily="34" charset="0"/>
                      </a:endParaRP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MX" sz="1600" b="1" i="0" u="none" strike="noStrike" dirty="0" smtClean="0">
                          <a:solidFill>
                            <a:srgbClr val="FFFFFF"/>
                          </a:solidFill>
                          <a:effectLst/>
                          <a:latin typeface="Calibri" panose="020F0502020204030204" pitchFamily="34" charset="0"/>
                        </a:rPr>
                        <a:t>Descripción del producto</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fontAlgn="ctr"/>
                      <a:r>
                        <a:rPr lang="es-MX" sz="1600" b="1" i="0" u="none" strike="noStrike" dirty="0">
                          <a:solidFill>
                            <a:srgbClr val="FFFFFF"/>
                          </a:solidFill>
                          <a:effectLst/>
                          <a:latin typeface="Calibri" panose="020F0502020204030204" pitchFamily="34" charset="0"/>
                        </a:rPr>
                        <a:t>2015</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fontAlgn="ctr"/>
                      <a:r>
                        <a:rPr lang="es-MX" sz="1600" b="1" i="0" u="none" strike="noStrike" dirty="0">
                          <a:solidFill>
                            <a:srgbClr val="FFFFFF"/>
                          </a:solidFill>
                          <a:effectLst/>
                          <a:latin typeface="Calibri" panose="020F0502020204030204" pitchFamily="34" charset="0"/>
                        </a:rPr>
                        <a:t>2016</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fontAlgn="ctr"/>
                      <a:r>
                        <a:rPr lang="es-MX" sz="1600" b="1" i="0" u="none" strike="noStrike" dirty="0">
                          <a:solidFill>
                            <a:srgbClr val="FFFFFF"/>
                          </a:solidFill>
                          <a:effectLst/>
                          <a:latin typeface="Calibri" panose="020F0502020204030204" pitchFamily="34" charset="0"/>
                        </a:rPr>
                        <a:t>2017</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fontAlgn="ctr"/>
                      <a:r>
                        <a:rPr lang="es-MX" sz="1600" b="1" i="0" u="none" strike="noStrike" dirty="0" err="1">
                          <a:solidFill>
                            <a:srgbClr val="FFFFFF"/>
                          </a:solidFill>
                          <a:effectLst/>
                          <a:latin typeface="Calibri" panose="020F0502020204030204" pitchFamily="34" charset="0"/>
                        </a:rPr>
                        <a:t>Part</a:t>
                      </a:r>
                      <a:r>
                        <a:rPr lang="es-MX" sz="1600" b="1" i="0" u="none" strike="noStrike" dirty="0">
                          <a:solidFill>
                            <a:srgbClr val="FFFFFF"/>
                          </a:solidFill>
                          <a:effectLst/>
                          <a:latin typeface="Calibri" panose="020F0502020204030204" pitchFamily="34" charset="0"/>
                        </a:rPr>
                        <a:t>. </a:t>
                      </a:r>
                      <a:r>
                        <a:rPr lang="es-MX" sz="1600" b="1" i="0" u="none" strike="noStrike" dirty="0" smtClean="0">
                          <a:solidFill>
                            <a:srgbClr val="FFFFFF"/>
                          </a:solidFill>
                          <a:effectLst/>
                          <a:latin typeface="Calibri" panose="020F0502020204030204" pitchFamily="34" charset="0"/>
                        </a:rPr>
                        <a:t>2016</a:t>
                      </a:r>
                      <a:endParaRPr lang="es-MX" sz="1600" b="1" i="0" u="none" strike="noStrike" dirty="0">
                        <a:solidFill>
                          <a:srgbClr val="FFFFFF"/>
                        </a:solidFill>
                        <a:effectLst/>
                        <a:latin typeface="Calibri" panose="020F0502020204030204" pitchFamily="34" charset="0"/>
                      </a:endParaRP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fontAlgn="ctr"/>
                      <a:r>
                        <a:rPr lang="es-MX" sz="1600" b="1" i="0" u="none" strike="noStrike" dirty="0" err="1">
                          <a:solidFill>
                            <a:srgbClr val="FFFFFF"/>
                          </a:solidFill>
                          <a:effectLst/>
                          <a:latin typeface="Calibri" panose="020F0502020204030204" pitchFamily="34" charset="0"/>
                        </a:rPr>
                        <a:t>Part</a:t>
                      </a:r>
                      <a:r>
                        <a:rPr lang="es-MX" sz="1600" b="1" i="0" u="none" strike="noStrike" dirty="0">
                          <a:solidFill>
                            <a:srgbClr val="FFFFFF"/>
                          </a:solidFill>
                          <a:effectLst/>
                          <a:latin typeface="Calibri" panose="020F0502020204030204" pitchFamily="34" charset="0"/>
                        </a:rPr>
                        <a:t>. </a:t>
                      </a:r>
                      <a:r>
                        <a:rPr lang="es-MX" sz="1600" b="1" i="0" u="none" strike="noStrike" dirty="0" smtClean="0">
                          <a:solidFill>
                            <a:srgbClr val="FFFFFF"/>
                          </a:solidFill>
                          <a:effectLst/>
                          <a:latin typeface="Calibri" panose="020F0502020204030204" pitchFamily="34" charset="0"/>
                        </a:rPr>
                        <a:t>2017</a:t>
                      </a:r>
                      <a:endParaRPr lang="es-MX" sz="1600" b="1" i="0" u="none" strike="noStrike" dirty="0">
                        <a:solidFill>
                          <a:srgbClr val="FFFFFF"/>
                        </a:solidFill>
                        <a:effectLst/>
                        <a:latin typeface="Calibri" panose="020F0502020204030204" pitchFamily="34" charset="0"/>
                      </a:endParaRP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r>
              <a:tr h="251509">
                <a:tc>
                  <a:txBody>
                    <a:bodyPr/>
                    <a:lstStyle/>
                    <a:p>
                      <a:pPr algn="l" fontAlgn="b"/>
                      <a:r>
                        <a:rPr lang="es-EC" sz="1350" b="0" i="0" u="none" strike="noStrike" dirty="0">
                          <a:solidFill>
                            <a:srgbClr val="002B54"/>
                          </a:solidFill>
                          <a:latin typeface="Calibri"/>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350" b="0" i="0" u="none" strike="noStrike" dirty="0">
                          <a:solidFill>
                            <a:srgbClr val="002B54"/>
                          </a:solidFill>
                          <a:latin typeface="Calibri"/>
                        </a:rPr>
                        <a:t>Todos los productos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2.313.425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2.275.391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2.409.480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1"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1"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51509">
                <a:tc>
                  <a:txBody>
                    <a:bodyPr/>
                    <a:lstStyle/>
                    <a:p>
                      <a:pPr algn="l" fontAlgn="b"/>
                      <a:r>
                        <a:rPr lang="es-EC" sz="1350" b="0" i="0" u="none" strike="noStrike">
                          <a:solidFill>
                            <a:srgbClr val="002B54"/>
                          </a:solidFill>
                          <a:latin typeface="Calibri"/>
                        </a:rPr>
                        <a:t>'270900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pt-BR" sz="1350" b="0" i="0" u="none" strike="noStrike" dirty="0">
                          <a:solidFill>
                            <a:srgbClr val="002B54"/>
                          </a:solidFill>
                          <a:latin typeface="Calibri"/>
                        </a:rPr>
                        <a:t>Aceites </a:t>
                      </a:r>
                      <a:r>
                        <a:rPr lang="pt-BR" sz="1350" b="0" i="0" u="none" strike="noStrike" dirty="0" err="1">
                          <a:solidFill>
                            <a:srgbClr val="002B54"/>
                          </a:solidFill>
                          <a:latin typeface="Calibri"/>
                        </a:rPr>
                        <a:t>crudos</a:t>
                      </a:r>
                      <a:r>
                        <a:rPr lang="pt-BR" sz="1350" b="0" i="0" u="none" strike="noStrike" dirty="0">
                          <a:solidFill>
                            <a:srgbClr val="002B54"/>
                          </a:solidFill>
                          <a:latin typeface="Calibri"/>
                        </a:rPr>
                        <a:t> de petróleo o de mineral </a:t>
                      </a:r>
                      <a:r>
                        <a:rPr lang="pt-BR" sz="1350" b="0" i="0" u="none" strike="noStrike" dirty="0" err="1">
                          <a:solidFill>
                            <a:srgbClr val="002B54"/>
                          </a:solidFill>
                          <a:latin typeface="Calibri"/>
                        </a:rPr>
                        <a:t>bituminoso</a:t>
                      </a:r>
                      <a:endParaRPr lang="pt-BR" sz="135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132.593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112.650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139.051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57347">
                <a:tc>
                  <a:txBody>
                    <a:bodyPr/>
                    <a:lstStyle/>
                    <a:p>
                      <a:pPr algn="l" fontAlgn="b"/>
                      <a:r>
                        <a:rPr lang="es-EC" sz="1350" b="0" i="0" u="none" strike="noStrike">
                          <a:solidFill>
                            <a:srgbClr val="002B54"/>
                          </a:solidFill>
                          <a:latin typeface="Calibri"/>
                        </a:rPr>
                        <a:t>'870323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350" b="0" i="0" u="none" strike="noStrike" dirty="0">
                          <a:solidFill>
                            <a:srgbClr val="002B54"/>
                          </a:solidFill>
                          <a:latin typeface="Calibri"/>
                        </a:rPr>
                        <a:t>Automóviles de turismo, incl. los del tipo familiar "break" o "</a:t>
                      </a:r>
                      <a:r>
                        <a:rPr lang="es-EC" sz="1350" b="0" i="0" u="none" strike="noStrike" dirty="0" err="1">
                          <a:solidFill>
                            <a:srgbClr val="002B54"/>
                          </a:solidFill>
                          <a:latin typeface="Calibri"/>
                        </a:rPr>
                        <a:t>station</a:t>
                      </a:r>
                      <a:r>
                        <a:rPr lang="es-EC" sz="1350" b="0" i="0" u="none" strike="noStrike" dirty="0">
                          <a:solidFill>
                            <a:srgbClr val="002B54"/>
                          </a:solidFill>
                          <a:latin typeface="Calibri"/>
                        </a:rPr>
                        <a:t> </a:t>
                      </a:r>
                      <a:r>
                        <a:rPr lang="es-EC" sz="1350" b="0" i="0" u="none" strike="noStrike" dirty="0" err="1">
                          <a:solidFill>
                            <a:srgbClr val="002B54"/>
                          </a:solidFill>
                          <a:latin typeface="Calibri"/>
                        </a:rPr>
                        <a:t>wagon</a:t>
                      </a:r>
                      <a:r>
                        <a:rPr lang="es-EC" sz="1350" b="0" i="0" u="none" strike="noStrike" dirty="0">
                          <a:solidFill>
                            <a:srgbClr val="002B54"/>
                          </a:solidFill>
                          <a:latin typeface="Calibri"/>
                        </a:rPr>
                        <a:t>" y los de </a:t>
                      </a:r>
                      <a:r>
                        <a:rPr lang="es-EC" sz="1350" b="0" i="0" u="none" strike="noStrike" dirty="0" smtClean="0">
                          <a:solidFill>
                            <a:srgbClr val="002B54"/>
                          </a:solidFill>
                          <a:latin typeface="Calibri"/>
                        </a:rPr>
                        <a:t>carreras</a:t>
                      </a:r>
                      <a:endParaRPr lang="es-EC" sz="135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98.654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108.186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103.281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51509">
                <a:tc>
                  <a:txBody>
                    <a:bodyPr/>
                    <a:lstStyle/>
                    <a:p>
                      <a:pPr algn="l" fontAlgn="b"/>
                      <a:r>
                        <a:rPr lang="es-EC" sz="1350" b="0" i="0" u="none" strike="noStrike">
                          <a:solidFill>
                            <a:srgbClr val="002B54"/>
                          </a:solidFill>
                          <a:latin typeface="Calibri"/>
                        </a:rPr>
                        <a:t>'999999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350" b="0" i="0" u="none" strike="noStrike">
                          <a:solidFill>
                            <a:srgbClr val="002B54"/>
                          </a:solidFill>
                          <a:latin typeface="Calibri"/>
                        </a:rPr>
                        <a:t>Materias no a otra parte especificadas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85.073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87.301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91.324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51509">
                <a:tc>
                  <a:txBody>
                    <a:bodyPr/>
                    <a:lstStyle/>
                    <a:p>
                      <a:pPr algn="l" fontAlgn="b"/>
                      <a:r>
                        <a:rPr lang="es-EC" sz="1350" b="0" i="0" u="none" strike="noStrike">
                          <a:solidFill>
                            <a:srgbClr val="002B54"/>
                          </a:solidFill>
                          <a:latin typeface="Calibri"/>
                        </a:rPr>
                        <a:t>'851712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350" b="0" i="0" u="none" strike="noStrike">
                          <a:solidFill>
                            <a:srgbClr val="002B54"/>
                          </a:solidFill>
                          <a:latin typeface="Calibri"/>
                        </a:rPr>
                        <a:t>Telefonía celular "teléfonos móviles" o radiotelefonía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53.049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51.620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56.396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51509">
                <a:tc>
                  <a:txBody>
                    <a:bodyPr/>
                    <a:lstStyle/>
                    <a:p>
                      <a:pPr algn="l" fontAlgn="b"/>
                      <a:r>
                        <a:rPr lang="es-EC" sz="1350" b="0" i="0" u="none" strike="noStrike">
                          <a:solidFill>
                            <a:srgbClr val="002B54"/>
                          </a:solidFill>
                          <a:latin typeface="Calibri"/>
                        </a:rPr>
                        <a:t>'300490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350" b="0" i="0" u="none" strike="noStrike" dirty="0">
                          <a:solidFill>
                            <a:srgbClr val="002B54"/>
                          </a:solidFill>
                          <a:latin typeface="Calibri"/>
                        </a:rPr>
                        <a:t>Medicamentos constituidos por productos mezclados o sin </a:t>
                      </a:r>
                      <a:r>
                        <a:rPr lang="es-EC" sz="1350" b="0" i="0" u="none" strike="noStrike" dirty="0" smtClean="0">
                          <a:solidFill>
                            <a:srgbClr val="002B54"/>
                          </a:solidFill>
                          <a:latin typeface="Calibri"/>
                        </a:rPr>
                        <a:t>mezclar</a:t>
                      </a:r>
                      <a:endParaRPr lang="es-EC" sz="135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48.177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52.145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50.571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51509">
                <a:tc>
                  <a:txBody>
                    <a:bodyPr/>
                    <a:lstStyle/>
                    <a:p>
                      <a:pPr algn="l" fontAlgn="b"/>
                      <a:r>
                        <a:rPr lang="es-EC" sz="1350" b="0" i="0" u="none" strike="noStrike">
                          <a:solidFill>
                            <a:srgbClr val="002B54"/>
                          </a:solidFill>
                          <a:latin typeface="Calibri"/>
                        </a:rPr>
                        <a:t>'851762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350" b="0" i="0" u="none" strike="noStrike" dirty="0">
                          <a:solidFill>
                            <a:srgbClr val="002B54"/>
                          </a:solidFill>
                          <a:latin typeface="Calibri"/>
                        </a:rPr>
                        <a:t>Máquinas para la recepción, conversación y transmisión o regeneradores de voz, </a:t>
                      </a:r>
                      <a:r>
                        <a:rPr lang="es-EC" sz="1350" b="0" i="0" u="none" strike="noStrike" dirty="0" err="1" smtClean="0">
                          <a:solidFill>
                            <a:srgbClr val="002B54"/>
                          </a:solidFill>
                          <a:latin typeface="Calibri"/>
                        </a:rPr>
                        <a:t>imagenes</a:t>
                      </a:r>
                      <a:endParaRPr lang="es-EC" sz="135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40.476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46.404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47.862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51509">
                <a:tc>
                  <a:txBody>
                    <a:bodyPr/>
                    <a:lstStyle/>
                    <a:p>
                      <a:pPr algn="l" fontAlgn="b"/>
                      <a:r>
                        <a:rPr lang="es-EC" sz="1350" b="0" i="0" u="none" strike="noStrike">
                          <a:solidFill>
                            <a:srgbClr val="002B54"/>
                          </a:solidFill>
                          <a:latin typeface="Calibri"/>
                        </a:rPr>
                        <a:t>'870324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350" b="0" i="0" u="none" strike="noStrike" dirty="0">
                          <a:solidFill>
                            <a:srgbClr val="002B54"/>
                          </a:solidFill>
                          <a:latin typeface="Calibri"/>
                        </a:rPr>
                        <a:t>Automóviles de turismo, incl. los del tipo familiar "break" o "</a:t>
                      </a:r>
                      <a:r>
                        <a:rPr lang="es-EC" sz="1350" b="0" i="0" u="none" strike="noStrike" dirty="0" err="1">
                          <a:solidFill>
                            <a:srgbClr val="002B54"/>
                          </a:solidFill>
                          <a:latin typeface="Calibri"/>
                        </a:rPr>
                        <a:t>station</a:t>
                      </a:r>
                      <a:r>
                        <a:rPr lang="es-EC" sz="1350" b="0" i="0" u="none" strike="noStrike" dirty="0">
                          <a:solidFill>
                            <a:srgbClr val="002B54"/>
                          </a:solidFill>
                          <a:latin typeface="Calibri"/>
                        </a:rPr>
                        <a:t> </a:t>
                      </a:r>
                      <a:r>
                        <a:rPr lang="es-EC" sz="1350" b="0" i="0" u="none" strike="noStrike" dirty="0" err="1">
                          <a:solidFill>
                            <a:srgbClr val="002B54"/>
                          </a:solidFill>
                          <a:latin typeface="Calibri"/>
                        </a:rPr>
                        <a:t>wagon</a:t>
                      </a:r>
                      <a:r>
                        <a:rPr lang="es-EC" sz="1350" b="0" i="0" u="none" strike="noStrike" dirty="0">
                          <a:solidFill>
                            <a:srgbClr val="002B54"/>
                          </a:solidFill>
                          <a:latin typeface="Calibri"/>
                        </a:rPr>
                        <a:t>" y los de </a:t>
                      </a:r>
                      <a:r>
                        <a:rPr lang="es-EC" sz="1350" b="0" i="0" u="none" strike="noStrike" dirty="0" smtClean="0">
                          <a:solidFill>
                            <a:srgbClr val="002B54"/>
                          </a:solidFill>
                          <a:latin typeface="Calibri"/>
                        </a:rPr>
                        <a:t>carreras</a:t>
                      </a:r>
                      <a:endParaRPr lang="es-EC" sz="135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58.258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50.874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47.616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51509">
                <a:tc>
                  <a:txBody>
                    <a:bodyPr/>
                    <a:lstStyle/>
                    <a:p>
                      <a:pPr algn="l" fontAlgn="b"/>
                      <a:r>
                        <a:rPr lang="es-EC" sz="1350" b="0" i="0" u="none" strike="noStrike">
                          <a:solidFill>
                            <a:srgbClr val="002B54"/>
                          </a:solidFill>
                          <a:latin typeface="Calibri"/>
                        </a:rPr>
                        <a:t>'847130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350" b="0" i="0" u="none" strike="noStrike" dirty="0">
                          <a:solidFill>
                            <a:srgbClr val="002B54"/>
                          </a:solidFill>
                          <a:latin typeface="Calibri"/>
                        </a:rPr>
                        <a:t>Máquinas automáticas para tratamiento o procesamiento de datos, digitales, portátiles, de peso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39.806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37.944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40.474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51509">
                <a:tc>
                  <a:txBody>
                    <a:bodyPr/>
                    <a:lstStyle/>
                    <a:p>
                      <a:pPr algn="l" fontAlgn="b"/>
                      <a:r>
                        <a:rPr lang="es-EC" sz="1350" b="0" i="0" u="none" strike="noStrike">
                          <a:solidFill>
                            <a:srgbClr val="002B54"/>
                          </a:solidFill>
                          <a:latin typeface="Calibri"/>
                        </a:rPr>
                        <a:t>'271019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350" b="0" i="0" u="none" strike="noStrike" dirty="0">
                          <a:solidFill>
                            <a:srgbClr val="002B54"/>
                          </a:solidFill>
                          <a:latin typeface="Calibri"/>
                        </a:rPr>
                        <a:t>Aceites medios y preparaciones, de petróleo o de mineral bituminoso, que no contienen </a:t>
                      </a:r>
                      <a:r>
                        <a:rPr lang="es-EC" sz="1350" b="0" i="0" u="none" strike="noStrike" dirty="0" smtClean="0">
                          <a:solidFill>
                            <a:srgbClr val="002B54"/>
                          </a:solidFill>
                          <a:latin typeface="Calibri"/>
                        </a:rPr>
                        <a:t>biodiesel</a:t>
                      </a:r>
                      <a:endParaRPr lang="es-EC" sz="135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30.695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23.592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28.064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51509">
                <a:tc>
                  <a:txBody>
                    <a:bodyPr/>
                    <a:lstStyle/>
                    <a:p>
                      <a:pPr algn="l" fontAlgn="b"/>
                      <a:r>
                        <a:rPr lang="es-EC" sz="1350" b="0" i="0" u="none" strike="noStrike">
                          <a:solidFill>
                            <a:srgbClr val="002B54"/>
                          </a:solidFill>
                          <a:latin typeface="Calibri"/>
                        </a:rPr>
                        <a:t>'847150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350" b="0" i="0" u="none" strike="noStrike" dirty="0">
                          <a:solidFill>
                            <a:srgbClr val="002B54"/>
                          </a:solidFill>
                          <a:latin typeface="Calibri"/>
                        </a:rPr>
                        <a:t>Unidades de proceso digitales, para máquinas automáticas para tratamiento o procesamiento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17.914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19.602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23.516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51509">
                <a:tc>
                  <a:txBody>
                    <a:bodyPr/>
                    <a:lstStyle/>
                    <a:p>
                      <a:pPr algn="l" fontAlgn="b"/>
                      <a:r>
                        <a:rPr lang="es-EC" sz="1350" b="0" i="0" u="none" strike="noStrike">
                          <a:solidFill>
                            <a:srgbClr val="002B54"/>
                          </a:solidFill>
                          <a:latin typeface="Calibri"/>
                        </a:rPr>
                        <a:t>'847330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350" b="0" i="0" u="none" strike="noStrike" dirty="0">
                          <a:solidFill>
                            <a:srgbClr val="002B54"/>
                          </a:solidFill>
                          <a:latin typeface="Calibri"/>
                        </a:rPr>
                        <a:t>Partes y accesorios para máquinas automáticas para tratamiento de información y demás máquinas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16.887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15.487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22.191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51509">
                <a:tc>
                  <a:txBody>
                    <a:bodyPr/>
                    <a:lstStyle/>
                    <a:p>
                      <a:pPr algn="l" fontAlgn="b"/>
                      <a:r>
                        <a:rPr lang="es-EC" sz="1350" b="0" i="0" u="none" strike="noStrike">
                          <a:solidFill>
                            <a:srgbClr val="002B54"/>
                          </a:solidFill>
                          <a:latin typeface="Calibri"/>
                        </a:rPr>
                        <a:t>'710239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350" b="0" i="0" u="none" strike="noStrike">
                          <a:solidFill>
                            <a:srgbClr val="002B54"/>
                          </a:solidFill>
                          <a:latin typeface="Calibri"/>
                        </a:rPr>
                        <a:t>Diamantes, trabajados, sin montar ni engarzar (exc. diamantes industriales)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23.604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22.224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22.154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51509">
                <a:tc>
                  <a:txBody>
                    <a:bodyPr/>
                    <a:lstStyle/>
                    <a:p>
                      <a:pPr algn="l" fontAlgn="b"/>
                      <a:r>
                        <a:rPr lang="es-EC" sz="1350" b="0" i="0" u="none" strike="noStrike">
                          <a:solidFill>
                            <a:srgbClr val="002B54"/>
                          </a:solidFill>
                          <a:latin typeface="Calibri"/>
                        </a:rPr>
                        <a:t>'854231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350" b="0" i="0" u="none" strike="noStrike" dirty="0">
                          <a:solidFill>
                            <a:srgbClr val="002B54"/>
                          </a:solidFill>
                          <a:latin typeface="Calibri"/>
                        </a:rPr>
                        <a:t>Circuitos electrónicos integrados tales como procesadores y controladores, sin combinación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18.228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20.997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21.132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51509">
                <a:tc>
                  <a:txBody>
                    <a:bodyPr/>
                    <a:lstStyle/>
                    <a:p>
                      <a:pPr algn="l" fontAlgn="b"/>
                      <a:r>
                        <a:rPr lang="es-EC" sz="1350" b="0" i="0" u="none" strike="noStrike">
                          <a:solidFill>
                            <a:srgbClr val="002B54"/>
                          </a:solidFill>
                          <a:latin typeface="Calibri"/>
                        </a:rPr>
                        <a:t>'271012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EC" sz="1350" b="0" i="0" u="none" strike="noStrike" dirty="0">
                          <a:solidFill>
                            <a:srgbClr val="002B54"/>
                          </a:solidFill>
                          <a:latin typeface="Calibri"/>
                        </a:rPr>
                        <a:t>Aceites ligeros y preparaciones, de petróleo o de minerales bituminosos que&gt; = 90% en volumen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20.463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19.420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dirty="0">
                          <a:solidFill>
                            <a:srgbClr val="000000"/>
                          </a:solidFill>
                          <a:latin typeface="Calibri"/>
                        </a:rPr>
                        <a:t>19.704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a:solidFill>
                            <a:srgbClr val="000000"/>
                          </a:solidFill>
                          <a:latin typeface="Calibri"/>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EC" sz="1350" b="0" i="0" u="none" strike="noStrike" dirty="0">
                          <a:solidFill>
                            <a:srgbClr val="000000"/>
                          </a:solidFill>
                          <a:latin typeface="Calibri"/>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
        <p:nvSpPr>
          <p:cNvPr id="6" name="5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22</a:t>
            </a:fld>
            <a:endParaRPr lang="es-EC">
              <a:solidFill>
                <a:prstClr val="black">
                  <a:tint val="75000"/>
                </a:prstClr>
              </a:solidFill>
            </a:endParaRPr>
          </a:p>
        </p:txBody>
      </p:sp>
    </p:spTree>
    <p:extLst>
      <p:ext uri="{BB962C8B-B14F-4D97-AF65-F5344CB8AC3E}">
        <p14:creationId xmlns:p14="http://schemas.microsoft.com/office/powerpoint/2010/main" val="212074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117369" y="15469"/>
            <a:ext cx="10156184" cy="1208213"/>
          </a:xfrm>
        </p:spPr>
        <p:txBody>
          <a:bodyPr>
            <a:normAutofit fontScale="90000"/>
          </a:bodyPr>
          <a:lstStyle/>
          <a:p>
            <a:r>
              <a:rPr lang="es-MX" sz="3800" b="1" dirty="0">
                <a:solidFill>
                  <a:srgbClr val="002060"/>
                </a:solidFill>
                <a:latin typeface="Franklin Gothic Medium Cond" panose="020B0606030402020204" pitchFamily="34" charset="0"/>
              </a:rPr>
              <a:t>Principales </a:t>
            </a:r>
            <a:r>
              <a:rPr lang="es-MX" sz="3800" b="1" dirty="0" smtClean="0">
                <a:solidFill>
                  <a:srgbClr val="002060"/>
                </a:solidFill>
                <a:latin typeface="Franklin Gothic Medium Cond" panose="020B0606030402020204" pitchFamily="34" charset="0"/>
              </a:rPr>
              <a:t>orígenes de importación de Estados Unidos </a:t>
            </a:r>
            <a:br>
              <a:rPr lang="es-MX" sz="3800" b="1" dirty="0" smtClean="0">
                <a:solidFill>
                  <a:srgbClr val="002060"/>
                </a:solidFill>
                <a:latin typeface="Franklin Gothic Medium Cond" panose="020B0606030402020204" pitchFamily="34" charset="0"/>
              </a:rPr>
            </a:br>
            <a:r>
              <a:rPr lang="es-MX" sz="3800" b="1" dirty="0" smtClean="0">
                <a:solidFill>
                  <a:srgbClr val="002060"/>
                </a:solidFill>
                <a:latin typeface="Franklin Gothic Medium Cond" panose="020B0606030402020204" pitchFamily="34" charset="0"/>
              </a:rPr>
              <a:t>Año 2017</a:t>
            </a:r>
            <a:r>
              <a:rPr lang="es-MX" sz="3900" b="1" dirty="0" smtClean="0">
                <a:solidFill>
                  <a:srgbClr val="002060"/>
                </a:solidFill>
                <a:latin typeface="Franklin Gothic Medium Cond" panose="020B0606030402020204" pitchFamily="34" charset="0"/>
              </a:rPr>
              <a:t/>
            </a:r>
            <a:br>
              <a:rPr lang="es-MX" sz="3900" b="1" dirty="0" smtClean="0">
                <a:solidFill>
                  <a:srgbClr val="002060"/>
                </a:solidFill>
                <a:latin typeface="Franklin Gothic Medium Cond" panose="020B0606030402020204" pitchFamily="34" charset="0"/>
              </a:rPr>
            </a:br>
            <a:r>
              <a:rPr lang="es-MX" sz="2400" b="1" dirty="0" smtClean="0">
                <a:solidFill>
                  <a:srgbClr val="002060"/>
                </a:solidFill>
                <a:latin typeface="Franklin Gothic Medium Cond" panose="020B0606030402020204" pitchFamily="34" charset="0"/>
              </a:rPr>
              <a:t>(millones de USD)</a:t>
            </a:r>
            <a:endParaRPr lang="es-MX" sz="3900" b="1" dirty="0">
              <a:solidFill>
                <a:srgbClr val="002060"/>
              </a:solidFill>
              <a:latin typeface="Franklin Gothic Medium Cond" panose="020B0606030402020204" pitchFamily="34" charset="0"/>
            </a:endParaRPr>
          </a:p>
        </p:txBody>
      </p:sp>
      <p:sp>
        <p:nvSpPr>
          <p:cNvPr id="5" name="2 CuadroTexto"/>
          <p:cNvSpPr txBox="1"/>
          <p:nvPr/>
        </p:nvSpPr>
        <p:spPr>
          <a:xfrm>
            <a:off x="125622" y="5942388"/>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
        <p:nvSpPr>
          <p:cNvPr id="8" name="Rectángulo 7"/>
          <p:cNvSpPr/>
          <p:nvPr/>
        </p:nvSpPr>
        <p:spPr>
          <a:xfrm>
            <a:off x="117369" y="6356350"/>
            <a:ext cx="9712886" cy="446276"/>
          </a:xfrm>
          <a:prstGeom prst="rect">
            <a:avLst/>
          </a:prstGeom>
        </p:spPr>
        <p:txBody>
          <a:bodyPr wrap="square">
            <a:spAutoFit/>
          </a:bodyPr>
          <a:lstStyle/>
          <a:p>
            <a:endParaRPr lang="es-MX" sz="100" b="1" dirty="0" smtClean="0">
              <a:solidFill>
                <a:prstClr val="black"/>
              </a:solidFill>
            </a:endParaRPr>
          </a:p>
          <a:p>
            <a:r>
              <a:rPr lang="es-MX" sz="1100" b="1" dirty="0" smtClean="0">
                <a:solidFill>
                  <a:prstClr val="black"/>
                </a:solidFill>
              </a:rPr>
              <a:t>Nota</a:t>
            </a:r>
            <a:r>
              <a:rPr lang="es-MX" sz="1100" b="1" dirty="0">
                <a:solidFill>
                  <a:prstClr val="black"/>
                </a:solidFill>
              </a:rPr>
              <a:t>: </a:t>
            </a:r>
            <a:r>
              <a:rPr lang="es-MX" sz="1100" dirty="0" smtClean="0">
                <a:solidFill>
                  <a:prstClr val="black"/>
                </a:solidFill>
              </a:rPr>
              <a:t>El grafico muestra el 85,1% de las importaciones totales de Estados Unidos  (USD 2.051.505 millones)  desde los diferentes países del mundo. </a:t>
            </a:r>
          </a:p>
          <a:p>
            <a:r>
              <a:rPr lang="es-MX" sz="1100" dirty="0" smtClean="0">
                <a:solidFill>
                  <a:prstClr val="black"/>
                </a:solidFill>
              </a:rPr>
              <a:t>El  14,9% restante de países representan USD 357.975 millones.</a:t>
            </a:r>
          </a:p>
        </p:txBody>
      </p:sp>
      <p:sp>
        <p:nvSpPr>
          <p:cNvPr id="7" name="6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23</a:t>
            </a:fld>
            <a:endParaRPr lang="es-EC">
              <a:solidFill>
                <a:prstClr val="black">
                  <a:tint val="75000"/>
                </a:prstClr>
              </a:solidFill>
            </a:endParaRPr>
          </a:p>
        </p:txBody>
      </p:sp>
      <p:graphicFrame>
        <p:nvGraphicFramePr>
          <p:cNvPr id="10" name="1 Gráfico"/>
          <p:cNvGraphicFramePr/>
          <p:nvPr/>
        </p:nvGraphicFramePr>
        <p:xfrm>
          <a:off x="505096" y="1223682"/>
          <a:ext cx="10848703" cy="471870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503288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117368" y="15469"/>
            <a:ext cx="10340277" cy="1325563"/>
          </a:xfrm>
        </p:spPr>
        <p:txBody>
          <a:bodyPr>
            <a:normAutofit/>
          </a:bodyPr>
          <a:lstStyle/>
          <a:p>
            <a:r>
              <a:rPr lang="es-MX" sz="3800" b="1" dirty="0" smtClean="0">
                <a:solidFill>
                  <a:srgbClr val="002060"/>
                </a:solidFill>
                <a:latin typeface="Franklin Gothic Medium Cond" panose="020B0606030402020204" pitchFamily="34" charset="0"/>
              </a:rPr>
              <a:t>Comercio potencial Estados Unidos– Mundo</a:t>
            </a:r>
            <a:endParaRPr lang="es-MX" sz="3800" b="1" dirty="0">
              <a:solidFill>
                <a:srgbClr val="002060"/>
              </a:solidFill>
              <a:latin typeface="Franklin Gothic Medium Cond" panose="020B0606030402020204" pitchFamily="34" charset="0"/>
            </a:endParaRPr>
          </a:p>
        </p:txBody>
      </p:sp>
      <p:sp>
        <p:nvSpPr>
          <p:cNvPr id="23" name="2 CuadroTexto"/>
          <p:cNvSpPr txBox="1"/>
          <p:nvPr/>
        </p:nvSpPr>
        <p:spPr>
          <a:xfrm>
            <a:off x="289865" y="6411724"/>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graphicFrame>
        <p:nvGraphicFramePr>
          <p:cNvPr id="9" name="8 Tabla"/>
          <p:cNvGraphicFramePr>
            <a:graphicFrameLocks noGrp="1"/>
          </p:cNvGraphicFramePr>
          <p:nvPr>
            <p:extLst>
              <p:ext uri="{D42A27DB-BD31-4B8C-83A1-F6EECF244321}">
                <p14:modId xmlns:p14="http://schemas.microsoft.com/office/powerpoint/2010/main" val="3113760865"/>
              </p:ext>
            </p:extLst>
          </p:nvPr>
        </p:nvGraphicFramePr>
        <p:xfrm>
          <a:off x="564776" y="1221852"/>
          <a:ext cx="11134165" cy="4743450"/>
        </p:xfrm>
        <a:graphic>
          <a:graphicData uri="http://schemas.openxmlformats.org/drawingml/2006/table">
            <a:tbl>
              <a:tblPr/>
              <a:tblGrid>
                <a:gridCol w="11134165"/>
              </a:tblGrid>
              <a:tr h="476250">
                <a:tc>
                  <a:txBody>
                    <a:bodyPr/>
                    <a:lstStyle/>
                    <a:p>
                      <a:pPr algn="l" fontAlgn="ctr"/>
                      <a:r>
                        <a:rPr lang="es-EC" sz="1800" b="1" i="0" u="none" strike="noStrike" dirty="0">
                          <a:solidFill>
                            <a:srgbClr val="FFFFFF"/>
                          </a:solidFill>
                          <a:latin typeface="Calibri"/>
                        </a:rPr>
                        <a:t>Descripción del 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r>
              <a:tr h="161925">
                <a:tc>
                  <a:txBody>
                    <a:bodyPr/>
                    <a:lstStyle/>
                    <a:p>
                      <a:pPr algn="l" fontAlgn="b"/>
                      <a:r>
                        <a:rPr lang="es-EC" sz="1800" b="0" i="0" u="none" strike="noStrike" dirty="0">
                          <a:solidFill>
                            <a:srgbClr val="002B54"/>
                          </a:solidFill>
                          <a:latin typeface="Calibri"/>
                        </a:rPr>
                        <a:t>Partes de aviones o de helicópteros, </a:t>
                      </a:r>
                      <a:r>
                        <a:rPr lang="es-EC" sz="1800" b="0" i="0" u="none" strike="noStrike" dirty="0" err="1">
                          <a:solidFill>
                            <a:srgbClr val="002B54"/>
                          </a:solidFill>
                          <a:latin typeface="Calibri"/>
                        </a:rPr>
                        <a:t>n.c.o.p.</a:t>
                      </a:r>
                      <a:r>
                        <a:rPr lang="es-EC" sz="1800" b="0" i="0" u="none" strike="noStrike" dirty="0">
                          <a:solidFill>
                            <a:srgbClr val="002B54"/>
                          </a:solidFill>
                          <a:latin typeface="Calibri"/>
                        </a:rPr>
                        <a:t> (</a:t>
                      </a:r>
                      <a:r>
                        <a:rPr lang="es-EC" sz="1800" b="0" i="0" u="none" strike="noStrike" dirty="0" err="1">
                          <a:solidFill>
                            <a:srgbClr val="002B54"/>
                          </a:solidFill>
                          <a:latin typeface="Calibri"/>
                        </a:rPr>
                        <a:t>exc</a:t>
                      </a:r>
                      <a:r>
                        <a:rPr lang="es-EC" sz="1800" b="0" i="0" u="none" strike="noStrike" dirty="0">
                          <a:solidFill>
                            <a:srgbClr val="002B54"/>
                          </a:solidFill>
                          <a:latin typeface="Calibri"/>
                        </a:rPr>
                        <a:t>. los planeadores "parapentes")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61925">
                <a:tc>
                  <a:txBody>
                    <a:bodyPr/>
                    <a:lstStyle/>
                    <a:p>
                      <a:pPr algn="l" fontAlgn="b"/>
                      <a:r>
                        <a:rPr lang="es-EC" sz="1800" b="0" i="0" u="none" strike="noStrike" dirty="0">
                          <a:solidFill>
                            <a:srgbClr val="002B54"/>
                          </a:solidFill>
                          <a:latin typeface="Calibri"/>
                        </a:rPr>
                        <a:t>Medicamentos, que contengan hormonas o esteroides utilizados como hormonas pero sin </a:t>
                      </a:r>
                      <a:r>
                        <a:rPr lang="es-EC" sz="1800" b="0" i="0" u="none" strike="noStrike" dirty="0" smtClean="0">
                          <a:solidFill>
                            <a:srgbClr val="002B54"/>
                          </a:solidFill>
                          <a:latin typeface="Calibri"/>
                        </a:rPr>
                        <a:t>antibióticos</a:t>
                      </a:r>
                      <a:endParaRPr lang="es-EC" sz="180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a:txBody>
                    <a:bodyPr/>
                    <a:lstStyle/>
                    <a:p>
                      <a:pPr algn="l" fontAlgn="b"/>
                      <a:r>
                        <a:rPr lang="es-EC" sz="1800" b="0" i="0" u="none" strike="noStrike" dirty="0">
                          <a:solidFill>
                            <a:srgbClr val="002B54"/>
                          </a:solidFill>
                          <a:latin typeface="Calibri"/>
                        </a:rPr>
                        <a:t>Medicamentos, que contengan insulina pero sin antibióticos, dosificados "incl. los administrados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61925">
                <a:tc>
                  <a:txBody>
                    <a:bodyPr/>
                    <a:lstStyle/>
                    <a:p>
                      <a:pPr algn="l" fontAlgn="b"/>
                      <a:r>
                        <a:rPr lang="es-EC" sz="1800" b="0" i="0" u="none" strike="noStrike" dirty="0">
                          <a:solidFill>
                            <a:srgbClr val="002B54"/>
                          </a:solidFill>
                          <a:latin typeface="Calibri"/>
                        </a:rPr>
                        <a:t>Diamantes, trabajados, sin montar ni engarzar (</a:t>
                      </a:r>
                      <a:r>
                        <a:rPr lang="es-EC" sz="1800" b="0" i="0" u="none" strike="noStrike" dirty="0" err="1">
                          <a:solidFill>
                            <a:srgbClr val="002B54"/>
                          </a:solidFill>
                          <a:latin typeface="Calibri"/>
                        </a:rPr>
                        <a:t>exc</a:t>
                      </a:r>
                      <a:r>
                        <a:rPr lang="es-EC" sz="1800" b="0" i="0" u="none" strike="noStrike" dirty="0">
                          <a:solidFill>
                            <a:srgbClr val="002B54"/>
                          </a:solidFill>
                          <a:latin typeface="Calibri"/>
                        </a:rPr>
                        <a:t>. diamantes industriales)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285750">
                <a:tc>
                  <a:txBody>
                    <a:bodyPr/>
                    <a:lstStyle/>
                    <a:p>
                      <a:pPr algn="l" fontAlgn="b"/>
                      <a:r>
                        <a:rPr lang="es-EC" sz="1800" b="0" i="0" u="none" strike="noStrike" dirty="0">
                          <a:solidFill>
                            <a:srgbClr val="002B54"/>
                          </a:solidFill>
                          <a:latin typeface="Calibri"/>
                        </a:rPr>
                        <a:t>Café sin tostar ni descafeinar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61925">
                <a:tc>
                  <a:txBody>
                    <a:bodyPr/>
                    <a:lstStyle/>
                    <a:p>
                      <a:pPr algn="l" fontAlgn="b"/>
                      <a:r>
                        <a:rPr lang="es-EC" sz="1800" b="0" i="0" u="none" strike="noStrike" dirty="0">
                          <a:solidFill>
                            <a:srgbClr val="002B54"/>
                          </a:solidFill>
                          <a:latin typeface="Calibri"/>
                        </a:rPr>
                        <a:t>Partes y accesorios de carrocerías de tractores, vehículos automóviles para transporte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a:txBody>
                    <a:bodyPr/>
                    <a:lstStyle/>
                    <a:p>
                      <a:pPr algn="l" fontAlgn="b"/>
                      <a:r>
                        <a:rPr lang="es-EC" sz="1800" b="0" i="0" u="none" strike="noStrike" dirty="0">
                          <a:solidFill>
                            <a:srgbClr val="002B54"/>
                          </a:solidFill>
                          <a:latin typeface="Calibri"/>
                        </a:rPr>
                        <a:t>Partes de asientos, </a:t>
                      </a:r>
                      <a:r>
                        <a:rPr lang="es-EC" sz="1800" b="0" i="0" u="none" strike="noStrike" dirty="0" err="1" smtClean="0">
                          <a:solidFill>
                            <a:srgbClr val="002B54"/>
                          </a:solidFill>
                          <a:latin typeface="Calibri"/>
                        </a:rPr>
                        <a:t>n.c.o.p</a:t>
                      </a:r>
                      <a:endParaRPr lang="es-EC" sz="180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5750">
                <a:tc>
                  <a:txBody>
                    <a:bodyPr/>
                    <a:lstStyle/>
                    <a:p>
                      <a:pPr algn="l" fontAlgn="b"/>
                      <a:r>
                        <a:rPr lang="es-EC" sz="1800" b="0" i="0" u="none" strike="noStrike" dirty="0">
                          <a:solidFill>
                            <a:srgbClr val="002B54"/>
                          </a:solidFill>
                          <a:latin typeface="Calibri"/>
                        </a:rPr>
                        <a:t>Aviones y demás aeronaves para la propulsión con motor, de peso en vacío &gt; 15000 kg (</a:t>
                      </a:r>
                      <a:r>
                        <a:rPr lang="es-EC" sz="1800" b="0" i="0" u="none" strike="noStrike" dirty="0" err="1">
                          <a:solidFill>
                            <a:srgbClr val="002B54"/>
                          </a:solidFill>
                          <a:latin typeface="Calibri"/>
                        </a:rPr>
                        <a:t>exc</a:t>
                      </a:r>
                      <a:r>
                        <a:rPr lang="es-EC" sz="1800" b="0" i="0" u="none" strike="noStrike" dirty="0">
                          <a:solidFill>
                            <a:srgbClr val="002B54"/>
                          </a:solidFill>
                          <a:latin typeface="Calibri"/>
                        </a:rPr>
                        <a:t>. helicópteros </a:t>
                      </a:r>
                      <a:r>
                        <a:rPr lang="es-EC" sz="1800" b="1" i="0" u="none" strike="noStrike" dirty="0" smtClean="0">
                          <a:solidFill>
                            <a:srgbClr val="002B54"/>
                          </a:solidFill>
                          <a:latin typeface="Calibri"/>
                        </a:rPr>
                        <a:t>)</a:t>
                      </a:r>
                      <a:endParaRPr lang="es-EC" sz="180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285750">
                <a:tc>
                  <a:txBody>
                    <a:bodyPr/>
                    <a:lstStyle/>
                    <a:p>
                      <a:pPr algn="l" fontAlgn="b"/>
                      <a:r>
                        <a:rPr lang="es-EC" sz="1800" b="0" i="0" u="none" strike="noStrike" dirty="0">
                          <a:solidFill>
                            <a:srgbClr val="002B54"/>
                          </a:solidFill>
                          <a:latin typeface="Calibri"/>
                        </a:rPr>
                        <a:t>Cerveza de malta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61925">
                <a:tc>
                  <a:txBody>
                    <a:bodyPr/>
                    <a:lstStyle/>
                    <a:p>
                      <a:pPr algn="l" fontAlgn="b"/>
                      <a:r>
                        <a:rPr lang="es-EC" sz="1800" b="0" i="0" u="none" strike="noStrike" dirty="0">
                          <a:solidFill>
                            <a:srgbClr val="002B54"/>
                          </a:solidFill>
                          <a:latin typeface="Calibri"/>
                        </a:rPr>
                        <a:t>Suéteres "</a:t>
                      </a:r>
                      <a:r>
                        <a:rPr lang="es-EC" sz="1800" b="0" i="0" u="none" strike="noStrike" dirty="0" smtClean="0">
                          <a:solidFill>
                            <a:srgbClr val="002B54"/>
                          </a:solidFill>
                          <a:latin typeface="Calibri"/>
                        </a:rPr>
                        <a:t>jerseys", </a:t>
                      </a:r>
                      <a:r>
                        <a:rPr lang="es-EC" sz="1800" b="0" i="0" u="none" strike="noStrike" dirty="0">
                          <a:solidFill>
                            <a:srgbClr val="002B54"/>
                          </a:solidFill>
                          <a:latin typeface="Calibri"/>
                        </a:rPr>
                        <a:t>"pullovers", cardiganes, chalecos y artículos simil., de punto, de algodón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285750">
                <a:tc>
                  <a:txBody>
                    <a:bodyPr/>
                    <a:lstStyle/>
                    <a:p>
                      <a:pPr algn="l" fontAlgn="b"/>
                      <a:r>
                        <a:rPr lang="es-EC" sz="1800" b="0" i="0" u="none" strike="noStrike" dirty="0">
                          <a:solidFill>
                            <a:srgbClr val="002B54"/>
                          </a:solidFill>
                          <a:latin typeface="Calibri"/>
                        </a:rPr>
                        <a:t>Neumáticos "llantas neumáticas" nuevos de caucho, de los tipos utilizados en automóviles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a:txBody>
                    <a:bodyPr/>
                    <a:lstStyle/>
                    <a:p>
                      <a:pPr algn="l" fontAlgn="b"/>
                      <a:r>
                        <a:rPr lang="es-EC" sz="1800" b="0" i="0" u="none" strike="noStrike" dirty="0">
                          <a:solidFill>
                            <a:srgbClr val="002B54"/>
                          </a:solidFill>
                          <a:latin typeface="Calibri"/>
                        </a:rPr>
                        <a:t>Artículos de plástico y manufacturas de las demás materias de las partidas 3901 a 3914, </a:t>
                      </a:r>
                      <a:r>
                        <a:rPr lang="es-EC" sz="1800" b="0" i="0" u="none" strike="noStrike" dirty="0" err="1">
                          <a:solidFill>
                            <a:srgbClr val="002B54"/>
                          </a:solidFill>
                          <a:latin typeface="Calibri"/>
                        </a:rPr>
                        <a:t>ncop</a:t>
                      </a:r>
                      <a:r>
                        <a:rPr lang="es-EC" sz="1800" b="0" i="0" u="none" strike="noStrike" dirty="0">
                          <a:solidFill>
                            <a:srgbClr val="002B54"/>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a:txBody>
                    <a:bodyPr/>
                    <a:lstStyle/>
                    <a:p>
                      <a:pPr algn="l" fontAlgn="b"/>
                      <a:r>
                        <a:rPr lang="es-EC" sz="1800" b="0" i="0" u="none" strike="noStrike" dirty="0">
                          <a:solidFill>
                            <a:srgbClr val="002B54"/>
                          </a:solidFill>
                          <a:latin typeface="Calibri"/>
                        </a:rPr>
                        <a:t>Suéteres "jerseys", "pullovers", cardiganes, chalecos y artículos simil., de punto, de fibras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61925">
                <a:tc>
                  <a:txBody>
                    <a:bodyPr/>
                    <a:lstStyle/>
                    <a:p>
                      <a:pPr algn="l" fontAlgn="b"/>
                      <a:r>
                        <a:rPr lang="es-EC" sz="1800" b="0" i="0" u="none" strike="noStrike" dirty="0">
                          <a:solidFill>
                            <a:srgbClr val="002B54"/>
                          </a:solidFill>
                          <a:latin typeface="Calibri"/>
                        </a:rPr>
                        <a:t>Cloruro de potasio, para su utilización como abono (</a:t>
                      </a:r>
                      <a:r>
                        <a:rPr lang="es-EC" sz="1800" b="0" i="0" u="none" strike="noStrike" dirty="0" err="1">
                          <a:solidFill>
                            <a:srgbClr val="002B54"/>
                          </a:solidFill>
                          <a:latin typeface="Calibri"/>
                        </a:rPr>
                        <a:t>exc</a:t>
                      </a:r>
                      <a:r>
                        <a:rPr lang="es-EC" sz="1800" b="0" i="0" u="none" strike="noStrike" dirty="0">
                          <a:solidFill>
                            <a:srgbClr val="002B54"/>
                          </a:solidFill>
                          <a:latin typeface="Calibri"/>
                        </a:rPr>
                        <a:t>. en tabletas o formas simil. o en envases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5750">
                <a:tc>
                  <a:txBody>
                    <a:bodyPr/>
                    <a:lstStyle/>
                    <a:p>
                      <a:pPr algn="l" fontAlgn="b"/>
                      <a:r>
                        <a:rPr lang="es-EC" sz="1800" b="0" i="0" u="none" strike="noStrike" dirty="0">
                          <a:solidFill>
                            <a:srgbClr val="002B54"/>
                          </a:solidFill>
                          <a:latin typeface="Calibri"/>
                        </a:rPr>
                        <a:t>Partes de turborreactores o de turbopropulsores, </a:t>
                      </a:r>
                      <a:r>
                        <a:rPr lang="es-EC" sz="1800" b="0" i="0" u="none" strike="noStrike" dirty="0" err="1">
                          <a:solidFill>
                            <a:srgbClr val="002B54"/>
                          </a:solidFill>
                          <a:latin typeface="Calibri"/>
                        </a:rPr>
                        <a:t>n.c.o.p.</a:t>
                      </a:r>
                      <a:endParaRPr lang="es-EC" sz="180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02602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2879"/>
            <a:ext cx="9836331" cy="1169551"/>
          </a:xfrm>
          <a:prstGeom prst="rect">
            <a:avLst/>
          </a:prstGeom>
          <a:noFill/>
        </p:spPr>
        <p:txBody>
          <a:bodyPr wrap="square" rtlCol="0">
            <a:spAutoFit/>
          </a:bodyPr>
          <a:lstStyle/>
          <a:p>
            <a:pPr defTabSz="914400" eaLnBrk="1" fontAlgn="auto" hangingPunct="1">
              <a:spcBef>
                <a:spcPts val="0"/>
              </a:spcBef>
              <a:spcAft>
                <a:spcPts val="0"/>
              </a:spcAft>
            </a:pPr>
            <a:r>
              <a:rPr lang="es-EC" sz="3500" dirty="0" smtClean="0">
                <a:solidFill>
                  <a:srgbClr val="5B9BD5">
                    <a:lumMod val="50000"/>
                  </a:srgbClr>
                </a:solidFill>
                <a:latin typeface="Franklin Gothic Demi Cond" panose="020B0706030402020204" pitchFamily="34" charset="0"/>
              </a:rPr>
              <a:t>Cuadro </a:t>
            </a:r>
            <a:r>
              <a:rPr lang="es-EC" sz="3500" dirty="0">
                <a:solidFill>
                  <a:srgbClr val="5B9BD5">
                    <a:lumMod val="50000"/>
                  </a:srgbClr>
                </a:solidFill>
                <a:latin typeface="Franklin Gothic Demi Cond" panose="020B0706030402020204" pitchFamily="34" charset="0"/>
              </a:rPr>
              <a:t>C</a:t>
            </a:r>
            <a:r>
              <a:rPr lang="es-EC" sz="3500" dirty="0" smtClean="0">
                <a:solidFill>
                  <a:srgbClr val="5B9BD5">
                    <a:lumMod val="50000"/>
                  </a:srgbClr>
                </a:solidFill>
                <a:latin typeface="Franklin Gothic Demi Cond" panose="020B0706030402020204" pitchFamily="34" charset="0"/>
              </a:rPr>
              <a:t>ifras Económicas </a:t>
            </a:r>
          </a:p>
          <a:p>
            <a:pPr defTabSz="914400" eaLnBrk="1" fontAlgn="auto" hangingPunct="1">
              <a:spcBef>
                <a:spcPts val="0"/>
              </a:spcBef>
              <a:spcAft>
                <a:spcPts val="0"/>
              </a:spcAft>
            </a:pPr>
            <a:r>
              <a:rPr lang="es-EC" sz="3500" dirty="0" smtClean="0">
                <a:solidFill>
                  <a:srgbClr val="5B9BD5">
                    <a:lumMod val="50000"/>
                  </a:srgbClr>
                </a:solidFill>
                <a:latin typeface="Franklin Gothic Demi Cond" panose="020B0706030402020204" pitchFamily="34" charset="0"/>
              </a:rPr>
              <a:t>Ecuador </a:t>
            </a:r>
            <a:r>
              <a:rPr lang="es-EC" sz="2800" dirty="0" smtClean="0">
                <a:solidFill>
                  <a:srgbClr val="5B9BD5">
                    <a:lumMod val="50000"/>
                  </a:srgbClr>
                </a:solidFill>
                <a:latin typeface="Franklin Gothic Demi Cond" panose="020B0706030402020204" pitchFamily="34" charset="0"/>
              </a:rPr>
              <a:t>(año 2017)</a:t>
            </a: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5187" y="0"/>
            <a:ext cx="2778741" cy="1099588"/>
          </a:xfrm>
          <a:prstGeom prst="rect">
            <a:avLst/>
          </a:prstGeom>
        </p:spPr>
      </p:pic>
      <p:sp>
        <p:nvSpPr>
          <p:cNvPr id="9" name="CuadroTexto 8"/>
          <p:cNvSpPr txBox="1"/>
          <p:nvPr/>
        </p:nvSpPr>
        <p:spPr>
          <a:xfrm>
            <a:off x="102242" y="6486133"/>
            <a:ext cx="331072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EC" sz="1000" b="1" dirty="0">
                <a:solidFill>
                  <a:prstClr val="black"/>
                </a:solidFill>
              </a:rPr>
              <a:t>Fuente: </a:t>
            </a:r>
            <a:r>
              <a:rPr lang="es-EC" sz="1000" dirty="0" smtClean="0">
                <a:solidFill>
                  <a:prstClr val="black"/>
                </a:solidFill>
              </a:rPr>
              <a:t> BCE, INEC</a:t>
            </a:r>
            <a:r>
              <a:rPr lang="es-EC" sz="1000" dirty="0">
                <a:solidFill>
                  <a:prstClr val="black"/>
                </a:solidFill>
              </a:rPr>
              <a:t>.</a:t>
            </a:r>
            <a:r>
              <a:rPr lang="es-EC" sz="1000" dirty="0" smtClean="0">
                <a:solidFill>
                  <a:prstClr val="black"/>
                </a:solidFill>
              </a:rPr>
              <a:t> </a:t>
            </a:r>
          </a:p>
          <a:p>
            <a:r>
              <a:rPr lang="es-EC" sz="1000" b="1" dirty="0" smtClean="0">
                <a:solidFill>
                  <a:prstClr val="black"/>
                </a:solidFill>
              </a:rPr>
              <a:t>Elaboración:</a:t>
            </a:r>
            <a:r>
              <a:rPr lang="es-EC" sz="1000" dirty="0" smtClean="0">
                <a:solidFill>
                  <a:prstClr val="black"/>
                </a:solidFill>
              </a:rPr>
              <a:t> </a:t>
            </a:r>
            <a:r>
              <a:rPr lang="es-ES" sz="1000" dirty="0" smtClean="0">
                <a:solidFill>
                  <a:prstClr val="black"/>
                </a:solidFill>
              </a:rPr>
              <a:t>CGEPMI </a:t>
            </a:r>
            <a:endParaRPr lang="es-EC" sz="1000" dirty="0" smtClean="0">
              <a:solidFill>
                <a:prstClr val="black"/>
              </a:solidFill>
            </a:endParaRPr>
          </a:p>
        </p:txBody>
      </p:sp>
      <p:sp>
        <p:nvSpPr>
          <p:cNvPr id="10" name="CuadroTexto 9"/>
          <p:cNvSpPr txBox="1"/>
          <p:nvPr/>
        </p:nvSpPr>
        <p:spPr>
          <a:xfrm>
            <a:off x="0" y="6334227"/>
            <a:ext cx="1254434" cy="400110"/>
          </a:xfrm>
          <a:prstGeom prst="rect">
            <a:avLst/>
          </a:prstGeom>
          <a:noFill/>
        </p:spPr>
        <p:txBody>
          <a:bodyPr wrap="square" rtlCol="0" anchor="t"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just"/>
            <a:r>
              <a:rPr lang="es-EC" sz="1000" dirty="0" smtClean="0">
                <a:solidFill>
                  <a:prstClr val="black"/>
                </a:solidFill>
              </a:rPr>
              <a:t>   *Base 100=2007</a:t>
            </a:r>
          </a:p>
          <a:p>
            <a:endParaRPr lang="es-EC" sz="1000" dirty="0" smtClean="0">
              <a:solidFill>
                <a:prstClr val="black"/>
              </a:solidFill>
            </a:endParaRPr>
          </a:p>
        </p:txBody>
      </p:sp>
      <p:graphicFrame>
        <p:nvGraphicFramePr>
          <p:cNvPr id="11" name="12 Tabla"/>
          <p:cNvGraphicFramePr>
            <a:graphicFrameLocks noGrp="1"/>
          </p:cNvGraphicFramePr>
          <p:nvPr>
            <p:extLst>
              <p:ext uri="{D42A27DB-BD31-4B8C-83A1-F6EECF244321}">
                <p14:modId xmlns:p14="http://schemas.microsoft.com/office/powerpoint/2010/main" val="41521603"/>
              </p:ext>
            </p:extLst>
          </p:nvPr>
        </p:nvGraphicFramePr>
        <p:xfrm>
          <a:off x="1493949" y="1576106"/>
          <a:ext cx="9131121" cy="4086225"/>
        </p:xfrm>
        <a:graphic>
          <a:graphicData uri="http://schemas.openxmlformats.org/drawingml/2006/table">
            <a:tbl>
              <a:tblPr>
                <a:tableStyleId>{793D81CF-94F2-401A-BA57-92F5A7B2D0C5}</a:tableStyleId>
              </a:tblPr>
              <a:tblGrid>
                <a:gridCol w="6978351"/>
                <a:gridCol w="2152770"/>
              </a:tblGrid>
              <a:tr h="0">
                <a:tc>
                  <a:txBody>
                    <a:bodyPr/>
                    <a:lstStyle/>
                    <a:p>
                      <a:pPr algn="ctr" fontAlgn="b"/>
                      <a:r>
                        <a:rPr lang="es-EC" sz="2000" b="1" u="none" strike="noStrike" dirty="0">
                          <a:solidFill>
                            <a:schemeClr val="bg1"/>
                          </a:solidFill>
                        </a:rPr>
                        <a:t>  </a:t>
                      </a:r>
                      <a:r>
                        <a:rPr lang="es-EC" sz="2000" b="1" u="none" strike="noStrike" dirty="0" smtClean="0">
                          <a:solidFill>
                            <a:schemeClr val="bg1"/>
                          </a:solidFill>
                        </a:rPr>
                        <a:t>Variable</a:t>
                      </a:r>
                      <a:endParaRPr lang="es-EC" sz="2000" b="1" i="0" u="none" strike="noStrike" dirty="0">
                        <a:solidFill>
                          <a:schemeClr val="bg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fontAlgn="b"/>
                      <a:r>
                        <a:rPr lang="es-EC" sz="2000" b="1" u="none" strike="noStrike" dirty="0">
                          <a:solidFill>
                            <a:schemeClr val="bg1"/>
                          </a:solidFill>
                        </a:rPr>
                        <a:t>Ecuador</a:t>
                      </a:r>
                      <a:endParaRPr lang="es-EC" sz="2000" b="1" i="0" u="none" strike="noStrike" dirty="0">
                        <a:solidFill>
                          <a:schemeClr val="bg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r>
              <a:tr h="275443">
                <a:tc>
                  <a:txBody>
                    <a:bodyPr/>
                    <a:lstStyle/>
                    <a:p>
                      <a:pPr algn="l" fontAlgn="b"/>
                      <a:r>
                        <a:rPr lang="es-EC" sz="2000" u="none" strike="noStrike" dirty="0"/>
                        <a:t>Habitantes</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2000" b="0" i="0" u="none" strike="noStrike" dirty="0">
                          <a:solidFill>
                            <a:srgbClr val="000000"/>
                          </a:solidFill>
                          <a:effectLst/>
                          <a:latin typeface="+mn-lt"/>
                        </a:rPr>
                        <a:t>16.776.977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es-EC" sz="2000" u="none" strike="noStrike" dirty="0"/>
                        <a:t>Deuda Pública </a:t>
                      </a:r>
                      <a:r>
                        <a:rPr lang="es-EC" sz="2000" u="none" strike="noStrike" dirty="0" smtClean="0"/>
                        <a:t>Total (Millones </a:t>
                      </a:r>
                      <a:r>
                        <a:rPr lang="es-EC" sz="2000" u="none" strike="noStrike" dirty="0"/>
                        <a:t>de USD)</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2000" u="none" strike="noStrike" dirty="0" smtClean="0">
                          <a:latin typeface="+mn-lt"/>
                        </a:rPr>
                        <a:t>46.536</a:t>
                      </a:r>
                      <a:endParaRPr lang="es-EC" sz="20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es-EC" sz="2000" u="none" strike="noStrike" dirty="0"/>
                        <a:t>Deuda Pública Total (% PIB)</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2000" b="0" i="0" u="none" strike="noStrike" dirty="0" smtClean="0">
                          <a:solidFill>
                            <a:srgbClr val="000000"/>
                          </a:solidFill>
                          <a:effectLst/>
                          <a:latin typeface="+mn-lt"/>
                        </a:rPr>
                        <a:t>44,6</a:t>
                      </a:r>
                      <a:endParaRPr lang="es-MX" sz="20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523">
                <a:tc>
                  <a:txBody>
                    <a:bodyPr/>
                    <a:lstStyle/>
                    <a:p>
                      <a:pPr algn="l" fontAlgn="b"/>
                      <a:r>
                        <a:rPr lang="es-EC" sz="2000" u="none" strike="noStrike" dirty="0"/>
                        <a:t>Tasa </a:t>
                      </a:r>
                      <a:r>
                        <a:rPr lang="es-EC" sz="2000" u="none" strike="noStrike" dirty="0" smtClean="0"/>
                        <a:t>de</a:t>
                      </a:r>
                      <a:r>
                        <a:rPr lang="es-EC" sz="2000" u="none" strike="noStrike" baseline="0" dirty="0" smtClean="0"/>
                        <a:t> empleo pleno</a:t>
                      </a:r>
                      <a:r>
                        <a:rPr lang="es-EC" sz="2000" u="none" strike="noStrike" dirty="0" smtClean="0"/>
                        <a:t> </a:t>
                      </a:r>
                      <a:r>
                        <a:rPr lang="es-EC" sz="2000" u="none" strike="noStrike" dirty="0"/>
                        <a:t>(%)</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2000" b="0" i="0" u="none" strike="noStrike" dirty="0" smtClean="0">
                          <a:solidFill>
                            <a:srgbClr val="000000"/>
                          </a:solidFill>
                          <a:effectLst/>
                          <a:latin typeface="+mn-lt"/>
                        </a:rPr>
                        <a:t>42,3</a:t>
                      </a:r>
                      <a:endParaRPr lang="es-MX" sz="20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es-EC" sz="2000" u="none" strike="noStrike" dirty="0"/>
                        <a:t>Tasa de Desempleo (%)</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2000" b="0" i="0" u="none" strike="noStrike" dirty="0" smtClean="0">
                          <a:solidFill>
                            <a:srgbClr val="000000"/>
                          </a:solidFill>
                          <a:effectLst/>
                          <a:latin typeface="+mn-lt"/>
                        </a:rPr>
                        <a:t>4,6</a:t>
                      </a:r>
                      <a:endParaRPr lang="es-MX" sz="20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it-IT" sz="2000" u="none" strike="noStrike" dirty="0"/>
                        <a:t>PIB Per cápita (USD corrientes)</a:t>
                      </a:r>
                      <a:endParaRPr lang="it-IT"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2000" b="0" i="0" u="none" strike="noStrike" dirty="0" smtClean="0">
                          <a:solidFill>
                            <a:srgbClr val="000000"/>
                          </a:solidFill>
                          <a:effectLst/>
                          <a:latin typeface="+mn-lt"/>
                        </a:rPr>
                        <a:t>6.216</a:t>
                      </a:r>
                      <a:endParaRPr lang="es-MX" sz="20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es-EC" sz="2000" u="none" strike="noStrike" dirty="0"/>
                        <a:t>PIB   (millones USD corrientes)   </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2000" b="0" i="0" u="none" strike="noStrike" dirty="0" smtClean="0">
                          <a:solidFill>
                            <a:srgbClr val="000000"/>
                          </a:solidFill>
                          <a:effectLst/>
                          <a:latin typeface="+mn-lt"/>
                        </a:rPr>
                        <a:t>104.296</a:t>
                      </a:r>
                      <a:endParaRPr lang="es-MX" sz="20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EC" sz="2000" u="none" strike="noStrike" dirty="0" smtClean="0"/>
                        <a:t>PIB   (millones USD constantes)   </a:t>
                      </a:r>
                      <a:endParaRPr lang="es-EC" sz="2000" b="0" i="0" u="none" strike="noStrike" dirty="0" smtClean="0">
                        <a:solidFill>
                          <a:srgbClr val="000000"/>
                        </a:solidFill>
                        <a:latin typeface="+mn-lt"/>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2000" b="0" i="0" u="none" strike="noStrike" dirty="0" smtClean="0">
                          <a:solidFill>
                            <a:srgbClr val="000000"/>
                          </a:solidFill>
                          <a:latin typeface="+mn-lt"/>
                        </a:rPr>
                        <a:t>70.956*</a:t>
                      </a:r>
                      <a:endParaRPr lang="es-EC" sz="20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es-EC" sz="2000" u="none" strike="noStrike" dirty="0"/>
                        <a:t>FBKF (% del PIB)</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2000" u="none" strike="noStrike" dirty="0" smtClean="0">
                          <a:latin typeface="+mn-lt"/>
                        </a:rPr>
                        <a:t>25,4</a:t>
                      </a:r>
                      <a:endParaRPr lang="es-EC" sz="20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es-EC" sz="2000" u="none" strike="noStrike" dirty="0"/>
                        <a:t>FBKF  (millones USD corrientes)  </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2000" u="none" strike="noStrike" dirty="0" smtClean="0">
                          <a:latin typeface="+mn-lt"/>
                        </a:rPr>
                        <a:t>26.496</a:t>
                      </a:r>
                      <a:endParaRPr lang="es-EC" sz="20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es-EC" sz="2000" u="none" strike="noStrike" dirty="0"/>
                        <a:t>VAB Manufacturero (millones de USD corrientes)</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2000" u="none" strike="noStrike" dirty="0" smtClean="0">
                          <a:latin typeface="+mn-lt"/>
                        </a:rPr>
                        <a:t>14.983</a:t>
                      </a:r>
                      <a:endParaRPr lang="es-EC" sz="20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43">
                <a:tc>
                  <a:txBody>
                    <a:bodyPr/>
                    <a:lstStyle/>
                    <a:p>
                      <a:pPr algn="l" fontAlgn="b"/>
                      <a:r>
                        <a:rPr lang="es-EC" sz="2000" b="0" i="0" u="none" strike="noStrike" dirty="0" smtClean="0">
                          <a:solidFill>
                            <a:srgbClr val="000000"/>
                          </a:solidFill>
                          <a:latin typeface="Calibri"/>
                        </a:rPr>
                        <a:t>Crecimiento</a:t>
                      </a:r>
                      <a:r>
                        <a:rPr lang="es-EC" sz="2000" b="0" i="0" u="none" strike="noStrike" baseline="0" dirty="0" smtClean="0">
                          <a:solidFill>
                            <a:srgbClr val="000000"/>
                          </a:solidFill>
                          <a:latin typeface="Calibri"/>
                        </a:rPr>
                        <a:t> económico 2017-2016 (a precios constantes) </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2000" b="0" i="0" u="none" strike="noStrike" dirty="0" smtClean="0">
                          <a:solidFill>
                            <a:srgbClr val="000000"/>
                          </a:solidFill>
                          <a:latin typeface="+mn-lt"/>
                        </a:rPr>
                        <a:t>2,4*</a:t>
                      </a:r>
                      <a:endParaRPr lang="es-EC" sz="20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044213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2879"/>
            <a:ext cx="9836331" cy="1169551"/>
          </a:xfrm>
          <a:prstGeom prst="rect">
            <a:avLst/>
          </a:prstGeom>
          <a:noFill/>
        </p:spPr>
        <p:txBody>
          <a:bodyPr wrap="square" rtlCol="0">
            <a:spAutoFit/>
          </a:bodyPr>
          <a:lstStyle/>
          <a:p>
            <a:pPr defTabSz="914400" eaLnBrk="1" fontAlgn="auto" hangingPunct="1">
              <a:spcBef>
                <a:spcPts val="0"/>
              </a:spcBef>
              <a:spcAft>
                <a:spcPts val="0"/>
              </a:spcAft>
            </a:pPr>
            <a:r>
              <a:rPr lang="es-EC" sz="3500" dirty="0" smtClean="0">
                <a:solidFill>
                  <a:srgbClr val="5B9BD5">
                    <a:lumMod val="50000"/>
                  </a:srgbClr>
                </a:solidFill>
                <a:latin typeface="Franklin Gothic Demi Cond" panose="020B0706030402020204" pitchFamily="34" charset="0"/>
              </a:rPr>
              <a:t>Cuadro </a:t>
            </a:r>
            <a:r>
              <a:rPr lang="es-EC" sz="3500" dirty="0">
                <a:solidFill>
                  <a:srgbClr val="5B9BD5">
                    <a:lumMod val="50000"/>
                  </a:srgbClr>
                </a:solidFill>
                <a:latin typeface="Franklin Gothic Demi Cond" panose="020B0706030402020204" pitchFamily="34" charset="0"/>
              </a:rPr>
              <a:t>C</a:t>
            </a:r>
            <a:r>
              <a:rPr lang="es-EC" sz="3500" dirty="0" smtClean="0">
                <a:solidFill>
                  <a:srgbClr val="5B9BD5">
                    <a:lumMod val="50000"/>
                  </a:srgbClr>
                </a:solidFill>
                <a:latin typeface="Franklin Gothic Demi Cond" panose="020B0706030402020204" pitchFamily="34" charset="0"/>
              </a:rPr>
              <a:t>ifras Económica</a:t>
            </a:r>
            <a:r>
              <a:rPr lang="es-EC" sz="3500" dirty="0">
                <a:solidFill>
                  <a:srgbClr val="5B9BD5">
                    <a:lumMod val="50000"/>
                  </a:srgbClr>
                </a:solidFill>
                <a:latin typeface="Franklin Gothic Demi Cond" panose="020B0706030402020204" pitchFamily="34" charset="0"/>
              </a:rPr>
              <a:t>s</a:t>
            </a:r>
            <a:endParaRPr lang="es-EC" sz="3500" dirty="0" smtClean="0">
              <a:solidFill>
                <a:srgbClr val="5B9BD5">
                  <a:lumMod val="50000"/>
                </a:srgbClr>
              </a:solidFill>
              <a:latin typeface="Franklin Gothic Demi Cond" panose="020B0706030402020204" pitchFamily="34" charset="0"/>
            </a:endParaRPr>
          </a:p>
          <a:p>
            <a:pPr defTabSz="914400" eaLnBrk="1" fontAlgn="auto" hangingPunct="1">
              <a:spcBef>
                <a:spcPts val="0"/>
              </a:spcBef>
              <a:spcAft>
                <a:spcPts val="0"/>
              </a:spcAft>
            </a:pPr>
            <a:r>
              <a:rPr lang="es-EC" sz="3500" dirty="0" smtClean="0">
                <a:solidFill>
                  <a:srgbClr val="5B9BD5">
                    <a:lumMod val="50000"/>
                  </a:srgbClr>
                </a:solidFill>
                <a:latin typeface="Franklin Gothic Demi Cond" panose="020B0706030402020204" pitchFamily="34" charset="0"/>
              </a:rPr>
              <a:t>Estados Unidos </a:t>
            </a:r>
            <a:r>
              <a:rPr lang="es-EC" sz="2800" dirty="0" smtClean="0">
                <a:solidFill>
                  <a:srgbClr val="5B9BD5">
                    <a:lumMod val="50000"/>
                  </a:srgbClr>
                </a:solidFill>
                <a:latin typeface="Franklin Gothic Demi Cond" panose="020B0706030402020204" pitchFamily="34" charset="0"/>
              </a:rPr>
              <a:t>(año 2017)</a:t>
            </a: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5187" y="0"/>
            <a:ext cx="2778741" cy="1099588"/>
          </a:xfrm>
          <a:prstGeom prst="rect">
            <a:avLst/>
          </a:prstGeom>
        </p:spPr>
      </p:pic>
      <p:sp>
        <p:nvSpPr>
          <p:cNvPr id="9" name="CuadroTexto 8"/>
          <p:cNvSpPr txBox="1"/>
          <p:nvPr/>
        </p:nvSpPr>
        <p:spPr>
          <a:xfrm>
            <a:off x="102242" y="6486133"/>
            <a:ext cx="331072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EC" sz="1000" b="1" dirty="0">
                <a:solidFill>
                  <a:prstClr val="black"/>
                </a:solidFill>
              </a:rPr>
              <a:t>Fuente: </a:t>
            </a:r>
            <a:r>
              <a:rPr lang="es-EC" sz="1000" dirty="0" smtClean="0">
                <a:solidFill>
                  <a:prstClr val="black"/>
                </a:solidFill>
              </a:rPr>
              <a:t> Banco Mundial. </a:t>
            </a:r>
          </a:p>
          <a:p>
            <a:r>
              <a:rPr lang="es-EC" sz="1000" b="1" dirty="0" smtClean="0">
                <a:solidFill>
                  <a:prstClr val="black"/>
                </a:solidFill>
              </a:rPr>
              <a:t>Elaboración:</a:t>
            </a:r>
            <a:r>
              <a:rPr lang="es-EC" sz="1000" dirty="0" smtClean="0">
                <a:solidFill>
                  <a:prstClr val="black"/>
                </a:solidFill>
              </a:rPr>
              <a:t> </a:t>
            </a:r>
            <a:r>
              <a:rPr lang="es-ES" sz="1000" dirty="0" smtClean="0">
                <a:solidFill>
                  <a:prstClr val="black"/>
                </a:solidFill>
              </a:rPr>
              <a:t>CGEPMI </a:t>
            </a:r>
            <a:endParaRPr lang="es-EC" sz="1000" dirty="0" smtClean="0">
              <a:solidFill>
                <a:prstClr val="black"/>
              </a:solidFill>
            </a:endParaRPr>
          </a:p>
        </p:txBody>
      </p:sp>
      <p:sp>
        <p:nvSpPr>
          <p:cNvPr id="10" name="CuadroTexto 9"/>
          <p:cNvSpPr txBox="1"/>
          <p:nvPr/>
        </p:nvSpPr>
        <p:spPr>
          <a:xfrm>
            <a:off x="0" y="6286078"/>
            <a:ext cx="1254434" cy="400110"/>
          </a:xfrm>
          <a:prstGeom prst="rect">
            <a:avLst/>
          </a:prstGeom>
          <a:noFill/>
        </p:spPr>
        <p:txBody>
          <a:bodyPr wrap="square" rtlCol="0" anchor="t"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just"/>
            <a:r>
              <a:rPr lang="es-EC" sz="1000" dirty="0" smtClean="0">
                <a:solidFill>
                  <a:prstClr val="black"/>
                </a:solidFill>
              </a:rPr>
              <a:t>* </a:t>
            </a:r>
            <a:r>
              <a:rPr lang="es-EC" sz="1000" dirty="0">
                <a:solidFill>
                  <a:prstClr val="black"/>
                </a:solidFill>
              </a:rPr>
              <a:t>Base 100=2010</a:t>
            </a:r>
          </a:p>
          <a:p>
            <a:endParaRPr lang="es-EC" sz="1000" dirty="0" smtClean="0">
              <a:solidFill>
                <a:prstClr val="black"/>
              </a:solidFill>
            </a:endParaRPr>
          </a:p>
        </p:txBody>
      </p:sp>
      <p:graphicFrame>
        <p:nvGraphicFramePr>
          <p:cNvPr id="11" name="12 Tabla"/>
          <p:cNvGraphicFramePr>
            <a:graphicFrameLocks noGrp="1"/>
          </p:cNvGraphicFramePr>
          <p:nvPr>
            <p:extLst>
              <p:ext uri="{D42A27DB-BD31-4B8C-83A1-F6EECF244321}">
                <p14:modId xmlns:p14="http://schemas.microsoft.com/office/powerpoint/2010/main" val="2484843872"/>
              </p:ext>
            </p:extLst>
          </p:nvPr>
        </p:nvGraphicFramePr>
        <p:xfrm>
          <a:off x="1584101" y="1524591"/>
          <a:ext cx="9015212" cy="4086225"/>
        </p:xfrm>
        <a:graphic>
          <a:graphicData uri="http://schemas.openxmlformats.org/drawingml/2006/table">
            <a:tbl>
              <a:tblPr>
                <a:tableStyleId>{793D81CF-94F2-401A-BA57-92F5A7B2D0C5}</a:tableStyleId>
              </a:tblPr>
              <a:tblGrid>
                <a:gridCol w="6618762"/>
                <a:gridCol w="2396450"/>
              </a:tblGrid>
              <a:tr h="288485">
                <a:tc>
                  <a:txBody>
                    <a:bodyPr/>
                    <a:lstStyle/>
                    <a:p>
                      <a:pPr algn="ctr" fontAlgn="b"/>
                      <a:r>
                        <a:rPr lang="es-EC" sz="2000" b="1" u="none" strike="noStrike" dirty="0">
                          <a:solidFill>
                            <a:schemeClr val="bg1"/>
                          </a:solidFill>
                        </a:rPr>
                        <a:t>  </a:t>
                      </a:r>
                      <a:r>
                        <a:rPr lang="es-EC" sz="2000" b="1" u="none" strike="noStrike" dirty="0" smtClean="0">
                          <a:solidFill>
                            <a:schemeClr val="bg1"/>
                          </a:solidFill>
                        </a:rPr>
                        <a:t>Variable</a:t>
                      </a:r>
                      <a:endParaRPr lang="es-EC" sz="2000" b="1" i="0" u="none" strike="noStrike" dirty="0">
                        <a:solidFill>
                          <a:schemeClr val="bg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fontAlgn="b"/>
                      <a:r>
                        <a:rPr lang="es-EC" sz="2000" b="1" u="none" strike="noStrike" dirty="0" smtClean="0">
                          <a:solidFill>
                            <a:schemeClr val="bg1"/>
                          </a:solidFill>
                        </a:rPr>
                        <a:t>EE.UU.</a:t>
                      </a:r>
                      <a:endParaRPr lang="es-EC" sz="2000" b="1" i="0" u="none" strike="noStrike" dirty="0">
                        <a:solidFill>
                          <a:schemeClr val="bg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r>
              <a:tr h="313623">
                <a:tc>
                  <a:txBody>
                    <a:bodyPr/>
                    <a:lstStyle/>
                    <a:p>
                      <a:pPr algn="l" fontAlgn="b"/>
                      <a:r>
                        <a:rPr lang="es-EC" sz="2000" u="none" strike="noStrike" dirty="0"/>
                        <a:t>Habitantes</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r" fontAlgn="b"/>
                      <a:r>
                        <a:rPr lang="es-EC" sz="2000" dirty="0" smtClean="0"/>
                        <a:t>325.719.178</a:t>
                      </a:r>
                      <a:endParaRPr lang="es-EC"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3623">
                <a:tc>
                  <a:txBody>
                    <a:bodyPr/>
                    <a:lstStyle/>
                    <a:p>
                      <a:pPr algn="l" fontAlgn="b"/>
                      <a:r>
                        <a:rPr lang="es-EC" sz="2000" u="none" strike="noStrike" dirty="0"/>
                        <a:t>Deuda Pública </a:t>
                      </a:r>
                      <a:r>
                        <a:rPr lang="es-EC" sz="2000" u="none" strike="noStrike" dirty="0" smtClean="0"/>
                        <a:t>Total (Millones </a:t>
                      </a:r>
                      <a:r>
                        <a:rPr lang="es-EC" sz="2000" u="none" strike="noStrike" dirty="0"/>
                        <a:t>de USD)</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2000" u="none" strike="noStrike" kern="1200" dirty="0" smtClean="0">
                          <a:solidFill>
                            <a:schemeClr val="dk1"/>
                          </a:solidFill>
                          <a:latin typeface="+mn-lt"/>
                          <a:ea typeface="+mn-ea"/>
                          <a:cs typeface="+mn-cs"/>
                        </a:rPr>
                        <a:t>1.290.339</a:t>
                      </a:r>
                      <a:endParaRPr lang="es-EC" sz="2000" u="none" strike="noStrike" kern="1200" dirty="0">
                        <a:solidFill>
                          <a:schemeClr val="dk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3623">
                <a:tc>
                  <a:txBody>
                    <a:bodyPr/>
                    <a:lstStyle/>
                    <a:p>
                      <a:pPr algn="l" fontAlgn="b"/>
                      <a:r>
                        <a:rPr lang="es-EC" sz="2000" u="none" strike="noStrike" dirty="0"/>
                        <a:t>Deuda Pública Total (% PIB)</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2000" b="0" i="0" u="none" strike="noStrike" dirty="0" smtClean="0">
                          <a:solidFill>
                            <a:srgbClr val="000000"/>
                          </a:solidFill>
                          <a:latin typeface="Calibri"/>
                        </a:rPr>
                        <a:t>107,8</a:t>
                      </a:r>
                      <a:endParaRPr lang="es-EC"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3623">
                <a:tc>
                  <a:txBody>
                    <a:bodyPr/>
                    <a:lstStyle/>
                    <a:p>
                      <a:pPr algn="l" fontAlgn="b"/>
                      <a:r>
                        <a:rPr lang="es-EC" sz="2000" u="none" strike="noStrike" dirty="0"/>
                        <a:t>Tasa de empleo (%)</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2000" b="0" i="0" u="none" strike="noStrike" dirty="0" smtClean="0">
                          <a:solidFill>
                            <a:srgbClr val="000000"/>
                          </a:solidFill>
                          <a:latin typeface="Calibri"/>
                        </a:rPr>
                        <a:t>58,8</a:t>
                      </a:r>
                      <a:endParaRPr lang="es-EC"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3623">
                <a:tc>
                  <a:txBody>
                    <a:bodyPr/>
                    <a:lstStyle/>
                    <a:p>
                      <a:pPr algn="l" fontAlgn="b"/>
                      <a:r>
                        <a:rPr lang="es-EC" sz="2000" u="none" strike="noStrike" dirty="0"/>
                        <a:t>Tasa de Desempleo (%)</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2000" b="0" i="0" u="none" strike="noStrike" dirty="0" smtClean="0">
                          <a:solidFill>
                            <a:srgbClr val="000000"/>
                          </a:solidFill>
                          <a:latin typeface="Calibri"/>
                        </a:rPr>
                        <a:t>16,6</a:t>
                      </a:r>
                      <a:endParaRPr lang="es-EC"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3623">
                <a:tc>
                  <a:txBody>
                    <a:bodyPr/>
                    <a:lstStyle/>
                    <a:p>
                      <a:pPr algn="l" fontAlgn="b"/>
                      <a:r>
                        <a:rPr lang="it-IT" sz="2000" u="none" strike="noStrike" dirty="0"/>
                        <a:t>PIB Per cápita (USD corrientes)</a:t>
                      </a:r>
                      <a:endParaRPr lang="it-IT"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b" latinLnBrk="0" hangingPunct="1"/>
                      <a:r>
                        <a:rPr lang="es-EC" sz="2000" u="none" strike="noStrike" kern="1200" dirty="0" smtClean="0">
                          <a:solidFill>
                            <a:schemeClr val="dk1"/>
                          </a:solidFill>
                          <a:latin typeface="+mn-lt"/>
                          <a:ea typeface="+mn-ea"/>
                          <a:cs typeface="+mn-cs"/>
                        </a:rPr>
                        <a:t>59.132</a:t>
                      </a:r>
                      <a:endParaRPr lang="es-EC" sz="2000" u="none" strike="noStrike" kern="1200" dirty="0">
                        <a:solidFill>
                          <a:schemeClr val="dk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3623">
                <a:tc>
                  <a:txBody>
                    <a:bodyPr/>
                    <a:lstStyle/>
                    <a:p>
                      <a:pPr algn="l" fontAlgn="b"/>
                      <a:r>
                        <a:rPr lang="es-EC" sz="2000" u="none" strike="noStrike" dirty="0"/>
                        <a:t>PIB   (millones USD corrientes)   </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2000" u="none" strike="noStrike" kern="1200" dirty="0" smtClean="0">
                          <a:solidFill>
                            <a:schemeClr val="dk1"/>
                          </a:solidFill>
                          <a:latin typeface="+mn-lt"/>
                          <a:ea typeface="+mn-ea"/>
                          <a:cs typeface="+mn-cs"/>
                        </a:rPr>
                        <a:t>19.390.600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3623">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EC" sz="2000" u="none" strike="noStrike" dirty="0" smtClean="0"/>
                        <a:t>PIB   (millones USD constantes)   </a:t>
                      </a:r>
                      <a:endParaRPr lang="es-EC" sz="2000" b="0" i="0" u="none" strike="noStrike" dirty="0" smtClean="0">
                        <a:solidFill>
                          <a:srgbClr val="000000"/>
                        </a:solidFill>
                        <a:latin typeface="+mn-lt"/>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2000" b="0" i="0" u="none" strike="noStrike" dirty="0" smtClean="0">
                          <a:solidFill>
                            <a:srgbClr val="000000"/>
                          </a:solidFill>
                          <a:latin typeface="+mn-lt"/>
                        </a:rPr>
                        <a:t>17.304.984</a:t>
                      </a:r>
                      <a:r>
                        <a:rPr lang="es-EC" sz="2000" b="0" i="0" u="none" strike="noStrike" dirty="0" smtClean="0">
                          <a:solidFill>
                            <a:srgbClr val="000000"/>
                          </a:solidFill>
                          <a:latin typeface="Calibri"/>
                        </a:rPr>
                        <a:t>*</a:t>
                      </a:r>
                      <a:endParaRPr lang="es-EC"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3623">
                <a:tc>
                  <a:txBody>
                    <a:bodyPr/>
                    <a:lstStyle/>
                    <a:p>
                      <a:pPr algn="l" fontAlgn="b"/>
                      <a:r>
                        <a:rPr lang="es-EC" sz="2000" u="none" strike="noStrike" dirty="0"/>
                        <a:t>FBKF (% del PIB)</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EC" sz="2000" b="0" i="0" u="none" strike="noStrike" dirty="0" smtClean="0">
                          <a:solidFill>
                            <a:srgbClr val="000000"/>
                          </a:solidFill>
                          <a:latin typeface="Calibri"/>
                        </a:rPr>
                        <a:t>20,6</a:t>
                      </a:r>
                      <a:endParaRPr lang="es-EC"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3623">
                <a:tc>
                  <a:txBody>
                    <a:bodyPr/>
                    <a:lstStyle/>
                    <a:p>
                      <a:pPr algn="l" fontAlgn="b"/>
                      <a:r>
                        <a:rPr lang="es-EC" sz="2000" u="none" strike="noStrike" dirty="0"/>
                        <a:t>FBKF  (millones USD corrientes)  </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b" latinLnBrk="0" hangingPunct="1"/>
                      <a:r>
                        <a:rPr lang="es-EC" sz="2000" b="0" i="0" u="none" strike="noStrike" kern="1200" dirty="0" smtClean="0">
                          <a:solidFill>
                            <a:srgbClr val="000000"/>
                          </a:solidFill>
                          <a:latin typeface="+mn-lt"/>
                          <a:ea typeface="+mn-ea"/>
                          <a:cs typeface="+mn-cs"/>
                        </a:rPr>
                        <a:t>269.525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3623">
                <a:tc>
                  <a:txBody>
                    <a:bodyPr/>
                    <a:lstStyle/>
                    <a:p>
                      <a:pPr algn="l" fontAlgn="b"/>
                      <a:r>
                        <a:rPr lang="es-EC" sz="2000" u="none" strike="noStrike" dirty="0"/>
                        <a:t>VAB Manufacturero (millones de USD corrientes)</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s-EC" sz="2000" b="0" i="0" u="none" strike="noStrike" kern="1200" dirty="0" smtClean="0">
                          <a:solidFill>
                            <a:srgbClr val="000000"/>
                          </a:solidFill>
                          <a:latin typeface="+mn-lt"/>
                          <a:ea typeface="+mn-ea"/>
                          <a:cs typeface="+mn-cs"/>
                        </a:rPr>
                        <a:t>3.631.885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3623">
                <a:tc>
                  <a:txBody>
                    <a:bodyPr/>
                    <a:lstStyle/>
                    <a:p>
                      <a:pPr algn="l" fontAlgn="b"/>
                      <a:r>
                        <a:rPr lang="es-EC" sz="2000" b="0" i="0" u="none" strike="noStrike" dirty="0" smtClean="0">
                          <a:solidFill>
                            <a:srgbClr val="000000"/>
                          </a:solidFill>
                          <a:latin typeface="Calibri"/>
                        </a:rPr>
                        <a:t>Crecimiento</a:t>
                      </a:r>
                      <a:r>
                        <a:rPr lang="es-EC" sz="2000" b="0" i="0" u="none" strike="noStrike" baseline="0" dirty="0" smtClean="0">
                          <a:solidFill>
                            <a:srgbClr val="000000"/>
                          </a:solidFill>
                          <a:latin typeface="Calibri"/>
                        </a:rPr>
                        <a:t> económico 2017-2016 (a precios constantes) </a:t>
                      </a:r>
                      <a:endParaRPr lang="es-EC" sz="2000" b="0" i="0" u="none" strike="noStrike" dirty="0">
                        <a:solidFill>
                          <a:srgbClr val="000000"/>
                        </a:solidFill>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s-EC" sz="2000" b="0" i="0" u="none" strike="noStrike" kern="1200" dirty="0" smtClean="0">
                          <a:solidFill>
                            <a:srgbClr val="000000"/>
                          </a:solidFill>
                          <a:latin typeface="+mn-lt"/>
                          <a:ea typeface="+mn-ea"/>
                          <a:cs typeface="+mn-cs"/>
                        </a:rPr>
                        <a:t>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000235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fld id="{C8126447-4D4B-4C99-B128-995BABF8B136}" type="slidenum">
              <a:rPr lang="es-EC" smtClean="0">
                <a:solidFill>
                  <a:prstClr val="black">
                    <a:tint val="75000"/>
                  </a:prstClr>
                </a:solidFill>
              </a:rPr>
              <a:pPr/>
              <a:t>27</a:t>
            </a:fld>
            <a:endParaRPr lang="es-EC">
              <a:solidFill>
                <a:prstClr val="black">
                  <a:tint val="75000"/>
                </a:prstClr>
              </a:solidFill>
            </a:endParaRPr>
          </a:p>
        </p:txBody>
      </p:sp>
      <p:pic>
        <p:nvPicPr>
          <p:cNvPr id="5" name="Imagen 4"/>
          <p:cNvPicPr>
            <a:picLocks noChangeAspect="1"/>
          </p:cNvPicPr>
          <p:nvPr/>
        </p:nvPicPr>
        <p:blipFill>
          <a:blip r:embed="rId2"/>
          <a:stretch>
            <a:fillRect/>
          </a:stretch>
        </p:blipFill>
        <p:spPr>
          <a:xfrm>
            <a:off x="10106987" y="-4630"/>
            <a:ext cx="2085013" cy="823031"/>
          </a:xfrm>
          <a:prstGeom prst="rect">
            <a:avLst/>
          </a:prstGeom>
        </p:spPr>
      </p:pic>
      <p:sp>
        <p:nvSpPr>
          <p:cNvPr id="6" name="Título 2"/>
          <p:cNvSpPr>
            <a:spLocks noGrp="1"/>
          </p:cNvSpPr>
          <p:nvPr>
            <p:ph type="title"/>
          </p:nvPr>
        </p:nvSpPr>
        <p:spPr>
          <a:xfrm>
            <a:off x="-39387" y="183783"/>
            <a:ext cx="10646426" cy="1023332"/>
          </a:xfrm>
        </p:spPr>
        <p:txBody>
          <a:bodyPr>
            <a:normAutofit fontScale="90000"/>
          </a:bodyPr>
          <a:lstStyle/>
          <a:p>
            <a:r>
              <a:rPr lang="es-MX" sz="4200" b="1" dirty="0" smtClean="0">
                <a:solidFill>
                  <a:srgbClr val="002060"/>
                </a:solidFill>
                <a:latin typeface="Franklin Gothic Medium Cond" panose="020B0606030402020204" pitchFamily="34" charset="0"/>
              </a:rPr>
              <a:t>Cuadro Resumen</a:t>
            </a:r>
            <a:br>
              <a:rPr lang="es-MX" sz="4200" b="1" dirty="0" smtClean="0">
                <a:solidFill>
                  <a:srgbClr val="002060"/>
                </a:solidFill>
                <a:latin typeface="Franklin Gothic Medium Cond" panose="020B0606030402020204" pitchFamily="34" charset="0"/>
              </a:rPr>
            </a:br>
            <a:r>
              <a:rPr lang="es-MX" sz="4200" b="1" dirty="0" smtClean="0">
                <a:solidFill>
                  <a:srgbClr val="002060"/>
                </a:solidFill>
                <a:latin typeface="Franklin Gothic Medium Cond" panose="020B0606030402020204" pitchFamily="34" charset="0"/>
              </a:rPr>
              <a:t>Exportaciones e Importaciones Ecuador</a:t>
            </a:r>
            <a:r>
              <a:rPr lang="es-MX" sz="4200" b="1" dirty="0">
                <a:solidFill>
                  <a:srgbClr val="002060"/>
                </a:solidFill>
                <a:latin typeface="Franklin Gothic Medium Cond" panose="020B0606030402020204" pitchFamily="34" charset="0"/>
              </a:rPr>
              <a:t/>
            </a:r>
            <a:br>
              <a:rPr lang="es-MX" sz="4200" b="1" dirty="0">
                <a:solidFill>
                  <a:srgbClr val="002060"/>
                </a:solidFill>
                <a:latin typeface="Franklin Gothic Medium Cond" panose="020B0606030402020204" pitchFamily="34" charset="0"/>
              </a:rPr>
            </a:br>
            <a:r>
              <a:rPr lang="es-MX" sz="2400" b="1" dirty="0" smtClean="0">
                <a:solidFill>
                  <a:srgbClr val="002060"/>
                </a:solidFill>
                <a:latin typeface="Franklin Gothic Medium Cond" panose="020B0606030402020204" pitchFamily="34" charset="0"/>
              </a:rPr>
              <a:t>(millones de USD y %)</a:t>
            </a:r>
            <a:endParaRPr lang="es-MX" sz="2400" b="1" dirty="0">
              <a:solidFill>
                <a:srgbClr val="002060"/>
              </a:solidFill>
              <a:latin typeface="Franklin Gothic Medium Cond" panose="020B0606030402020204" pitchFamily="34" charset="0"/>
            </a:endParaRPr>
          </a:p>
        </p:txBody>
      </p:sp>
      <p:graphicFrame>
        <p:nvGraphicFramePr>
          <p:cNvPr id="7" name="Tabla 20"/>
          <p:cNvGraphicFramePr>
            <a:graphicFrameLocks noGrp="1"/>
          </p:cNvGraphicFramePr>
          <p:nvPr>
            <p:extLst>
              <p:ext uri="{D42A27DB-BD31-4B8C-83A1-F6EECF244321}">
                <p14:modId xmlns:p14="http://schemas.microsoft.com/office/powerpoint/2010/main" val="2501253354"/>
              </p:ext>
            </p:extLst>
          </p:nvPr>
        </p:nvGraphicFramePr>
        <p:xfrm>
          <a:off x="226454" y="1983346"/>
          <a:ext cx="11622107" cy="3089752"/>
        </p:xfrm>
        <a:graphic>
          <a:graphicData uri="http://schemas.openxmlformats.org/drawingml/2006/table">
            <a:tbl>
              <a:tblPr/>
              <a:tblGrid>
                <a:gridCol w="1389130">
                  <a:extLst>
                    <a:ext uri="{9D8B030D-6E8A-4147-A177-3AD203B41FA5}">
                      <a16:colId xmlns="" xmlns:a16="http://schemas.microsoft.com/office/drawing/2014/main" val="604074008"/>
                    </a:ext>
                  </a:extLst>
                </a:gridCol>
                <a:gridCol w="851323">
                  <a:extLst>
                    <a:ext uri="{9D8B030D-6E8A-4147-A177-3AD203B41FA5}">
                      <a16:colId xmlns="" xmlns:a16="http://schemas.microsoft.com/office/drawing/2014/main" val="2388542684"/>
                    </a:ext>
                  </a:extLst>
                </a:gridCol>
                <a:gridCol w="867704"/>
                <a:gridCol w="875587"/>
                <a:gridCol w="875587"/>
                <a:gridCol w="875587"/>
                <a:gridCol w="875587"/>
                <a:gridCol w="875587"/>
                <a:gridCol w="875587"/>
                <a:gridCol w="875587"/>
                <a:gridCol w="763239"/>
                <a:gridCol w="810801"/>
                <a:gridCol w="810801"/>
              </a:tblGrid>
              <a:tr h="932000">
                <a:tc rowSpan="2">
                  <a:txBody>
                    <a:bodyPr/>
                    <a:lstStyle/>
                    <a:p>
                      <a:pPr algn="l"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EC" altLang="en-US" sz="1600" b="1" dirty="0" smtClean="0">
                          <a:solidFill>
                            <a:schemeClr val="bg1"/>
                          </a:solidFill>
                          <a:latin typeface="Franklin Gothic Book" panose="020B0503020102020204" pitchFamily="34" charset="0"/>
                        </a:rPr>
                        <a:t>Balanza Comercial  EC-USA</a:t>
                      </a:r>
                      <a:r>
                        <a:rPr lang="es-EC" altLang="en-US" sz="1600" b="1" baseline="0" dirty="0" smtClean="0">
                          <a:solidFill>
                            <a:schemeClr val="bg1"/>
                          </a:solidFill>
                          <a:latin typeface="Franklin Gothic Book" panose="020B0503020102020204" pitchFamily="34" charset="0"/>
                        </a:rPr>
                        <a:t> </a:t>
                      </a:r>
                      <a:r>
                        <a:rPr lang="es-EC" altLang="en-US" sz="1600" b="1" dirty="0" smtClean="0">
                          <a:solidFill>
                            <a:schemeClr val="bg1"/>
                          </a:solidFill>
                          <a:latin typeface="Franklin Gothic Book" panose="020B0503020102020204" pitchFamily="34" charset="0"/>
                        </a:rPr>
                        <a:t>(millones de USD)</a:t>
                      </a:r>
                      <a:endParaRPr lang="en-US" altLang="en-US" sz="1600" dirty="0" smtClean="0">
                        <a:solidFill>
                          <a:schemeClr val="bg1"/>
                        </a:solidFill>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s-EC" altLang="en-US" sz="1600" b="1" i="0" u="none" strike="noStrike" kern="1200" cap="none" spc="0" normalizeH="0" baseline="0" noProof="0" dirty="0" smtClean="0">
                        <a:ln>
                          <a:noFill/>
                        </a:ln>
                        <a:solidFill>
                          <a:prstClr val="white"/>
                        </a:solidFill>
                        <a:effectLst/>
                        <a:uLnTx/>
                        <a:uFillTx/>
                        <a:latin typeface="Franklin Gothic Book" panose="020B0503020102020204" pitchFamily="34" charset="0"/>
                        <a:ea typeface="+mn-ea"/>
                        <a:cs typeface="+mn-cs"/>
                      </a:endParaRP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C" altLang="en-US" sz="1600" b="1" i="0" u="none" strike="noStrike" kern="1200" cap="none" spc="0" normalizeH="0" baseline="0" noProof="0" dirty="0" smtClean="0">
                          <a:ln>
                            <a:noFill/>
                          </a:ln>
                          <a:solidFill>
                            <a:prstClr val="white"/>
                          </a:solidFill>
                          <a:effectLst/>
                          <a:uLnTx/>
                          <a:uFillTx/>
                          <a:latin typeface="Franklin Gothic Book" panose="020B0503020102020204" pitchFamily="34" charset="0"/>
                          <a:ea typeface="+mn-ea"/>
                          <a:cs typeface="+mn-cs"/>
                        </a:rPr>
                        <a:t>Balanza Comercial  </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C" altLang="en-US" sz="1600" b="1" i="0" u="none" strike="noStrike" kern="1200" cap="none" spc="0" normalizeH="0" baseline="0" noProof="0" dirty="0" smtClean="0">
                          <a:ln>
                            <a:noFill/>
                          </a:ln>
                          <a:solidFill>
                            <a:prstClr val="white"/>
                          </a:solidFill>
                          <a:effectLst/>
                          <a:uLnTx/>
                          <a:uFillTx/>
                          <a:latin typeface="Franklin Gothic Book" panose="020B0503020102020204" pitchFamily="34" charset="0"/>
                          <a:ea typeface="+mn-ea"/>
                          <a:cs typeface="+mn-cs"/>
                        </a:rPr>
                        <a:t>EC-Mundo</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C" altLang="en-US" sz="1600" b="1" i="0" u="none" strike="noStrike" kern="1200" cap="none" spc="0" normalizeH="0" baseline="0" noProof="0" dirty="0" smtClean="0">
                          <a:ln>
                            <a:noFill/>
                          </a:ln>
                          <a:solidFill>
                            <a:prstClr val="white"/>
                          </a:solidFill>
                          <a:effectLst/>
                          <a:uLnTx/>
                          <a:uFillTx/>
                          <a:latin typeface="Franklin Gothic Book" panose="020B0503020102020204" pitchFamily="34" charset="0"/>
                          <a:ea typeface="+mn-ea"/>
                          <a:cs typeface="+mn-cs"/>
                        </a:rPr>
                        <a:t>(millones de USD)</a:t>
                      </a:r>
                      <a:endParaRPr kumimoji="0" lang="en-US" altLang="en-US" sz="1600" b="0" i="0" u="none" strike="noStrike" kern="1200" cap="none" spc="0" normalizeH="0" baseline="0" noProof="0" dirty="0" smtClean="0">
                        <a:ln>
                          <a:noFill/>
                        </a:ln>
                        <a:solidFill>
                          <a:prstClr val="white"/>
                        </a:solidFill>
                        <a:effectLst/>
                        <a:uLnTx/>
                        <a:uFillTx/>
                        <a:latin typeface="Franklin Gothic Book" panose="020B0503020102020204" pitchFamily="34" charset="0"/>
                        <a:ea typeface="+mn-ea"/>
                        <a:cs typeface="+mn-cs"/>
                      </a:endParaRPr>
                    </a:p>
                    <a:p>
                      <a:pPr marL="0" marR="0" indent="0" algn="ctr" defTabSz="914400" rtl="0" eaLnBrk="1" fontAlgn="ctr" latinLnBrk="0" hangingPunct="1">
                        <a:lnSpc>
                          <a:spcPct val="100000"/>
                        </a:lnSpc>
                        <a:spcBef>
                          <a:spcPts val="0"/>
                        </a:spcBef>
                        <a:spcAft>
                          <a:spcPts val="0"/>
                        </a:spcAft>
                        <a:buClrTx/>
                        <a:buSzTx/>
                        <a:buFontTx/>
                        <a:buNone/>
                        <a:tabLst/>
                        <a:defRPr/>
                      </a:pPr>
                      <a:endParaRPr lang="en-US" altLang="en-US" sz="1600" dirty="0" smtClean="0">
                        <a:solidFill>
                          <a:schemeClr val="bg1"/>
                        </a:solidFill>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altLang="en-US" sz="1600" dirty="0" smtClean="0">
                        <a:solidFill>
                          <a:schemeClr val="bg1"/>
                        </a:solidFill>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altLang="en-US" sz="1600" dirty="0" smtClean="0">
                        <a:solidFill>
                          <a:schemeClr val="bg1"/>
                        </a:solidFill>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C" altLang="en-US" sz="1600" b="1" i="0" u="none" strike="noStrike" kern="1200" cap="none" spc="0" normalizeH="0" baseline="0" noProof="0" dirty="0" smtClean="0">
                          <a:ln>
                            <a:noFill/>
                          </a:ln>
                          <a:solidFill>
                            <a:prstClr val="white"/>
                          </a:solidFill>
                          <a:effectLst/>
                          <a:uLnTx/>
                          <a:uFillTx/>
                          <a:latin typeface="Franklin Gothic Book" panose="020B0503020102020204" pitchFamily="34" charset="0"/>
                          <a:ea typeface="+mn-ea"/>
                          <a:cs typeface="+mn-cs"/>
                        </a:rPr>
                        <a:t>Participación %</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C" altLang="en-US" sz="1600" b="1" i="0" u="none" strike="noStrike" kern="1200" cap="none" spc="0" normalizeH="0" baseline="0" noProof="0" dirty="0" smtClean="0">
                          <a:ln>
                            <a:noFill/>
                          </a:ln>
                          <a:solidFill>
                            <a:prstClr val="white"/>
                          </a:solidFill>
                          <a:effectLst/>
                          <a:uLnTx/>
                          <a:uFillTx/>
                          <a:latin typeface="Franklin Gothic Book" panose="020B0503020102020204" pitchFamily="34" charset="0"/>
                          <a:ea typeface="+mn-ea"/>
                          <a:cs typeface="+mn-cs"/>
                        </a:rPr>
                        <a:t>Balanza Comercial  </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C" altLang="en-US" sz="1600" b="1" i="0" u="none" strike="noStrike" kern="1200" cap="none" spc="0" normalizeH="0" baseline="0" noProof="0" dirty="0" smtClean="0">
                          <a:ln>
                            <a:noFill/>
                          </a:ln>
                          <a:solidFill>
                            <a:prstClr val="white"/>
                          </a:solidFill>
                          <a:effectLst/>
                          <a:uLnTx/>
                          <a:uFillTx/>
                          <a:latin typeface="Franklin Gothic Book" panose="020B0503020102020204" pitchFamily="34" charset="0"/>
                          <a:ea typeface="+mn-ea"/>
                          <a:cs typeface="+mn-cs"/>
                        </a:rPr>
                        <a:t>EC-Mundo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altLang="en-US" sz="1600" dirty="0" smtClean="0">
                        <a:solidFill>
                          <a:schemeClr val="bg1"/>
                        </a:solidFill>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altLang="en-US" sz="1600" dirty="0" smtClean="0">
                        <a:solidFill>
                          <a:schemeClr val="bg1"/>
                        </a:solidFill>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EC" altLang="en-US" sz="1600" b="1" dirty="0" smtClean="0">
                          <a:solidFill>
                            <a:schemeClr val="bg1"/>
                          </a:solidFill>
                          <a:latin typeface="Franklin Gothic Book" panose="020B0503020102020204" pitchFamily="34" charset="0"/>
                        </a:rPr>
                        <a:t>Variación %</a:t>
                      </a:r>
                    </a:p>
                    <a:p>
                      <a:pPr marL="0" marR="0" indent="0" algn="ctr" defTabSz="914400" rtl="0" eaLnBrk="1" fontAlgn="ctr" latinLnBrk="0" hangingPunct="1">
                        <a:lnSpc>
                          <a:spcPct val="100000"/>
                        </a:lnSpc>
                        <a:spcBef>
                          <a:spcPts val="0"/>
                        </a:spcBef>
                        <a:spcAft>
                          <a:spcPts val="0"/>
                        </a:spcAft>
                        <a:buClrTx/>
                        <a:buSzTx/>
                        <a:buFontTx/>
                        <a:buNone/>
                        <a:tabLst/>
                        <a:defRPr/>
                      </a:pPr>
                      <a:r>
                        <a:rPr lang="es-EC" altLang="en-US" sz="1600" b="1" dirty="0" smtClean="0">
                          <a:solidFill>
                            <a:schemeClr val="bg1"/>
                          </a:solidFill>
                          <a:latin typeface="Franklin Gothic Book" panose="020B0503020102020204" pitchFamily="34" charset="0"/>
                        </a:rPr>
                        <a:t>Balanza Comercial  </a:t>
                      </a:r>
                    </a:p>
                    <a:p>
                      <a:pPr marL="0" marR="0" indent="0" algn="ctr" defTabSz="914400" rtl="0" eaLnBrk="1" fontAlgn="ctr" latinLnBrk="0" hangingPunct="1">
                        <a:lnSpc>
                          <a:spcPct val="100000"/>
                        </a:lnSpc>
                        <a:spcBef>
                          <a:spcPts val="0"/>
                        </a:spcBef>
                        <a:spcAft>
                          <a:spcPts val="0"/>
                        </a:spcAft>
                        <a:buClrTx/>
                        <a:buSzTx/>
                        <a:buFontTx/>
                        <a:buNone/>
                        <a:tabLst/>
                        <a:defRPr/>
                      </a:pPr>
                      <a:r>
                        <a:rPr lang="es-EC" altLang="en-US" sz="1600" b="1" dirty="0" smtClean="0">
                          <a:solidFill>
                            <a:schemeClr val="bg1"/>
                          </a:solidFill>
                          <a:latin typeface="Franklin Gothic Book" panose="020B0503020102020204" pitchFamily="34" charset="0"/>
                        </a:rPr>
                        <a:t>EC-USA</a:t>
                      </a:r>
                      <a:endParaRPr lang="en-US" altLang="en-US" sz="1600" dirty="0" smtClean="0">
                        <a:solidFill>
                          <a:schemeClr val="bg1"/>
                        </a:solidFill>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MX"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MX"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703464">
                <a:tc vMerge="1">
                  <a:txBody>
                    <a:bodyPr/>
                    <a:lstStyle/>
                    <a:p>
                      <a:pPr algn="l"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smtClean="0">
                          <a:solidFill>
                            <a:schemeClr val="bg1"/>
                          </a:solidFill>
                          <a:effectLst/>
                          <a:latin typeface="Franklin Gothic Book" panose="020B0503020102020204" pitchFamily="34" charset="0"/>
                        </a:rPr>
                        <a:t>2017</a:t>
                      </a: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smtClean="0">
                          <a:solidFill>
                            <a:schemeClr val="bg1"/>
                          </a:solidFill>
                          <a:effectLst/>
                          <a:latin typeface="Franklin Gothic Book" panose="020B0503020102020204" pitchFamily="34" charset="0"/>
                        </a:rPr>
                        <a:t>2017       </a:t>
                      </a:r>
                    </a:p>
                    <a:p>
                      <a:pPr algn="ctr" rtl="0" fontAlgn="ctr"/>
                      <a:r>
                        <a:rPr lang="es-EC" sz="1200" b="1" i="0" u="none" strike="noStrike" dirty="0" smtClean="0">
                          <a:solidFill>
                            <a:schemeClr val="bg1"/>
                          </a:solidFill>
                          <a:effectLst/>
                          <a:latin typeface="Franklin Gothic Book" panose="020B0503020102020204" pitchFamily="34" charset="0"/>
                        </a:rPr>
                        <a:t>ene-jun</a:t>
                      </a: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smtClean="0">
                          <a:solidFill>
                            <a:schemeClr val="bg1"/>
                          </a:solidFill>
                          <a:effectLst/>
                          <a:latin typeface="Franklin Gothic Book" panose="020B0503020102020204" pitchFamily="34" charset="0"/>
                        </a:rPr>
                        <a:t>2018    </a:t>
                      </a:r>
                    </a:p>
                    <a:p>
                      <a:pPr algn="ctr" rtl="0" fontAlgn="ctr"/>
                      <a:r>
                        <a:rPr lang="es-EC" sz="1200" b="1" i="0" u="none" strike="noStrike" dirty="0" smtClean="0">
                          <a:solidFill>
                            <a:schemeClr val="bg1"/>
                          </a:solidFill>
                          <a:effectLst/>
                          <a:latin typeface="Franklin Gothic Book" panose="020B0503020102020204" pitchFamily="34" charset="0"/>
                        </a:rPr>
                        <a:t>ene-jun</a:t>
                      </a: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smtClean="0">
                          <a:solidFill>
                            <a:schemeClr val="bg1"/>
                          </a:solidFill>
                          <a:effectLst/>
                          <a:latin typeface="Franklin Gothic Book" panose="020B0503020102020204" pitchFamily="34" charset="0"/>
                        </a:rPr>
                        <a:t>2017</a:t>
                      </a: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smtClean="0">
                          <a:solidFill>
                            <a:schemeClr val="bg1"/>
                          </a:solidFill>
                          <a:effectLst/>
                          <a:latin typeface="Franklin Gothic Book" panose="020B0503020102020204" pitchFamily="34" charset="0"/>
                        </a:rPr>
                        <a:t>2017       </a:t>
                      </a:r>
                    </a:p>
                    <a:p>
                      <a:pPr algn="ctr" rtl="0" fontAlgn="ctr"/>
                      <a:r>
                        <a:rPr lang="es-EC" sz="1200" b="1" i="0" u="none" strike="noStrike" dirty="0" smtClean="0">
                          <a:solidFill>
                            <a:schemeClr val="bg1"/>
                          </a:solidFill>
                          <a:effectLst/>
                          <a:latin typeface="Franklin Gothic Book" panose="020B0503020102020204" pitchFamily="34" charset="0"/>
                        </a:rPr>
                        <a:t>ene-jun</a:t>
                      </a: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smtClean="0">
                          <a:solidFill>
                            <a:schemeClr val="bg1"/>
                          </a:solidFill>
                          <a:effectLst/>
                          <a:latin typeface="Franklin Gothic Book" panose="020B0503020102020204" pitchFamily="34" charset="0"/>
                        </a:rPr>
                        <a:t>2018    </a:t>
                      </a:r>
                    </a:p>
                    <a:p>
                      <a:pPr algn="ctr" rtl="0" fontAlgn="ctr"/>
                      <a:r>
                        <a:rPr lang="es-EC" sz="1200" b="1" i="0" u="none" strike="noStrike" dirty="0" smtClean="0">
                          <a:solidFill>
                            <a:schemeClr val="bg1"/>
                          </a:solidFill>
                          <a:effectLst/>
                          <a:latin typeface="Franklin Gothic Book" panose="020B0503020102020204" pitchFamily="34" charset="0"/>
                        </a:rPr>
                        <a:t>ene-jun</a:t>
                      </a: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smtClean="0">
                          <a:solidFill>
                            <a:schemeClr val="bg1"/>
                          </a:solidFill>
                          <a:effectLst/>
                          <a:latin typeface="Franklin Gothic Book" panose="020B0503020102020204" pitchFamily="34" charset="0"/>
                        </a:rPr>
                        <a:t>2017</a:t>
                      </a: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smtClean="0">
                          <a:solidFill>
                            <a:schemeClr val="bg1"/>
                          </a:solidFill>
                          <a:effectLst/>
                          <a:latin typeface="Franklin Gothic Book" panose="020B0503020102020204" pitchFamily="34" charset="0"/>
                        </a:rPr>
                        <a:t>2017       </a:t>
                      </a:r>
                    </a:p>
                    <a:p>
                      <a:pPr algn="ctr" rtl="0" fontAlgn="ctr"/>
                      <a:r>
                        <a:rPr lang="es-EC" sz="1200" b="1" i="0" u="none" strike="noStrike" dirty="0" smtClean="0">
                          <a:solidFill>
                            <a:schemeClr val="bg1"/>
                          </a:solidFill>
                          <a:effectLst/>
                          <a:latin typeface="Franklin Gothic Book" panose="020B0503020102020204" pitchFamily="34" charset="0"/>
                        </a:rPr>
                        <a:t>ene-jun</a:t>
                      </a: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smtClean="0">
                          <a:solidFill>
                            <a:schemeClr val="bg1"/>
                          </a:solidFill>
                          <a:effectLst/>
                          <a:latin typeface="Franklin Gothic Book" panose="020B0503020102020204" pitchFamily="34" charset="0"/>
                        </a:rPr>
                        <a:t>2018    </a:t>
                      </a:r>
                    </a:p>
                    <a:p>
                      <a:pPr algn="ctr" rtl="0" fontAlgn="ctr"/>
                      <a:r>
                        <a:rPr lang="es-EC" sz="1200" b="1" i="0" u="none" strike="noStrike" dirty="0" smtClean="0">
                          <a:solidFill>
                            <a:schemeClr val="bg1"/>
                          </a:solidFill>
                          <a:effectLst/>
                          <a:latin typeface="Franklin Gothic Book" panose="020B0503020102020204" pitchFamily="34" charset="0"/>
                        </a:rPr>
                        <a:t>ene-jun</a:t>
                      </a: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MX" sz="1200" b="1" i="0" u="none" strike="noStrike" dirty="0">
                          <a:solidFill>
                            <a:schemeClr val="bg1"/>
                          </a:solidFill>
                          <a:effectLst/>
                          <a:latin typeface="Franklin Gothic Book" panose="020B0503020102020204" pitchFamily="34" charset="0"/>
                        </a:rPr>
                        <a:t>2016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MX" sz="1200" b="1" i="0" u="none" strike="noStrike" dirty="0">
                          <a:solidFill>
                            <a:schemeClr val="bg1"/>
                          </a:solidFill>
                          <a:effectLst/>
                          <a:latin typeface="Franklin Gothic Book" panose="020B0503020102020204" pitchFamily="34" charset="0"/>
                        </a:rPr>
                        <a:t>2017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MX" sz="1200" b="1" i="0" u="none" strike="noStrike" dirty="0">
                          <a:solidFill>
                            <a:schemeClr val="bg1"/>
                          </a:solidFill>
                          <a:effectLst/>
                          <a:latin typeface="Franklin Gothic Book" panose="020B0503020102020204" pitchFamily="34" charset="0"/>
                        </a:rPr>
                        <a:t>2018 </a:t>
                      </a:r>
                      <a:r>
                        <a:rPr lang="es-MX" sz="1200" b="1" i="0" u="none" strike="noStrike" dirty="0" smtClean="0">
                          <a:solidFill>
                            <a:schemeClr val="bg1"/>
                          </a:solidFill>
                          <a:effectLst/>
                          <a:latin typeface="Franklin Gothic Book" panose="020B0503020102020204" pitchFamily="34" charset="0"/>
                        </a:rPr>
                        <a:t>      </a:t>
                      </a:r>
                    </a:p>
                    <a:p>
                      <a:pPr algn="ctr" rtl="0" fontAlgn="ctr"/>
                      <a:r>
                        <a:rPr lang="es-MX" sz="1200" b="1" i="0" u="none" strike="noStrike" dirty="0" smtClean="0">
                          <a:solidFill>
                            <a:schemeClr val="bg1"/>
                          </a:solidFill>
                          <a:effectLst/>
                          <a:latin typeface="Franklin Gothic Book" panose="020B0503020102020204" pitchFamily="34" charset="0"/>
                        </a:rPr>
                        <a:t>ene-jun</a:t>
                      </a:r>
                      <a:endParaRPr lang="es-MX"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 xmlns:a16="http://schemas.microsoft.com/office/drawing/2014/main" val="629669118"/>
                  </a:ext>
                </a:extLst>
              </a:tr>
              <a:tr h="360659">
                <a:tc>
                  <a:txBody>
                    <a:bodyPr/>
                    <a:lstStyle/>
                    <a:p>
                      <a:pPr algn="l" rtl="0" fontAlgn="ctr"/>
                      <a:r>
                        <a:rPr lang="es-EC" sz="1400" b="0" i="0" u="none" strike="noStrike" dirty="0">
                          <a:solidFill>
                            <a:srgbClr val="000000"/>
                          </a:solidFill>
                          <a:effectLst/>
                          <a:latin typeface="Franklin Gothic Book" panose="020B0503020102020204" pitchFamily="34" charset="0"/>
                        </a:rPr>
                        <a:t>Exportaciones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6.025,4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Calibri" panose="020F0502020204030204" pitchFamily="34" charset="0"/>
                        </a:rPr>
                        <a:t>3.113,9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Calibri" panose="020F0502020204030204" pitchFamily="34" charset="0"/>
                        </a:rPr>
                        <a:t>3.101,6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19.122,5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Calibri" panose="020F0502020204030204" pitchFamily="34" charset="0"/>
                        </a:rPr>
                        <a:t>9.417,6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10.671,0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31,5%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33,1%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Calibri" panose="020F0502020204030204" pitchFamily="34" charset="0"/>
                        </a:rPr>
                        <a:t>29,1%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Calibri" panose="020F0502020204030204" pitchFamily="34" charset="0"/>
                        </a:rPr>
                        <a:t>-24,8%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Calibri" panose="020F0502020204030204" pitchFamily="34" charset="0"/>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Calibri" panose="020F050202020403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4002015"/>
                  </a:ext>
                </a:extLst>
              </a:tr>
              <a:tr h="360659">
                <a:tc>
                  <a:txBody>
                    <a:bodyPr/>
                    <a:lstStyle/>
                    <a:p>
                      <a:pPr algn="l" rtl="0" fontAlgn="ctr"/>
                      <a:r>
                        <a:rPr lang="es-EC" sz="1400" b="0" i="0" u="none" strike="noStrike" dirty="0">
                          <a:solidFill>
                            <a:srgbClr val="000000"/>
                          </a:solidFill>
                          <a:effectLst/>
                          <a:latin typeface="Franklin Gothic Book" panose="020B0503020102020204" pitchFamily="34" charset="0"/>
                        </a:rPr>
                        <a:t>Importaciones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4.293,1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2.196,7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2.568,4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20.009,7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Calibri" panose="020F0502020204030204" pitchFamily="34" charset="0"/>
                        </a:rPr>
                        <a:t>9.259,4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Calibri" panose="020F0502020204030204" pitchFamily="34" charset="0"/>
                        </a:rPr>
                        <a:t>11.023,9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Calibri" panose="020F0502020204030204" pitchFamily="34" charset="0"/>
                        </a:rPr>
                        <a:t>21,5%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Calibri" panose="020F0502020204030204" pitchFamily="34" charset="0"/>
                        </a:rPr>
                        <a:t>23,7%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Calibri" panose="020F0502020204030204" pitchFamily="34" charset="0"/>
                        </a:rPr>
                        <a:t>23,3%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Calibri" panose="020F0502020204030204" pitchFamily="34" charset="0"/>
                        </a:rPr>
                        <a:t>-29,1%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Calibri" panose="020F0502020204030204" pitchFamily="34" charset="0"/>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Calibri" panose="020F0502020204030204" pitchFamily="34" charset="0"/>
                        </a:rPr>
                        <a:t>16,9%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87210366"/>
                  </a:ext>
                </a:extLst>
              </a:tr>
              <a:tr h="360659">
                <a:tc>
                  <a:txBody>
                    <a:bodyPr/>
                    <a:lstStyle/>
                    <a:p>
                      <a:pPr algn="l" rtl="0" fontAlgn="ctr"/>
                      <a:r>
                        <a:rPr lang="es-EC" sz="1400" b="0" i="0" u="none" strike="noStrike" dirty="0">
                          <a:solidFill>
                            <a:srgbClr val="000000"/>
                          </a:solidFill>
                          <a:effectLst/>
                          <a:latin typeface="Franklin Gothic Book" panose="020B0503020102020204" pitchFamily="34" charset="0"/>
                        </a:rPr>
                        <a:t>Balanza comercial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Calibri" panose="020F0502020204030204" pitchFamily="34" charset="0"/>
                        </a:rPr>
                        <a:t>1.732,3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Calibri" panose="020F0502020204030204" pitchFamily="34" charset="0"/>
                        </a:rPr>
                        <a:t>917,2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Calibri" panose="020F0502020204030204" pitchFamily="34" charset="0"/>
                        </a:rPr>
                        <a:t>533,2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Calibri" panose="020F0502020204030204" pitchFamily="34" charset="0"/>
                        </a:rPr>
                        <a:t>-887,2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158,1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-352,9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-195,3%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580,1%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-151,1%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13,9%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-41,9%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982833593"/>
                  </a:ext>
                </a:extLst>
              </a:tr>
            </a:tbl>
          </a:graphicData>
        </a:graphic>
      </p:graphicFrame>
      <p:sp>
        <p:nvSpPr>
          <p:cNvPr id="8" name="CuadroTexto 7"/>
          <p:cNvSpPr txBox="1"/>
          <p:nvPr/>
        </p:nvSpPr>
        <p:spPr>
          <a:xfrm>
            <a:off x="102242" y="6486133"/>
            <a:ext cx="331072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EC" sz="1000" b="1" dirty="0">
                <a:solidFill>
                  <a:prstClr val="black"/>
                </a:solidFill>
              </a:rPr>
              <a:t>Fuente: </a:t>
            </a:r>
            <a:r>
              <a:rPr lang="es-EC" sz="1000" dirty="0" smtClean="0">
                <a:solidFill>
                  <a:prstClr val="black"/>
                </a:solidFill>
              </a:rPr>
              <a:t> BCE</a:t>
            </a:r>
            <a:r>
              <a:rPr lang="es-EC" sz="1000" dirty="0">
                <a:solidFill>
                  <a:prstClr val="black"/>
                </a:solidFill>
              </a:rPr>
              <a:t>.</a:t>
            </a:r>
            <a:endParaRPr lang="es-EC" sz="1000" dirty="0" smtClean="0">
              <a:solidFill>
                <a:prstClr val="black"/>
              </a:solidFill>
            </a:endParaRPr>
          </a:p>
          <a:p>
            <a:r>
              <a:rPr lang="es-EC" sz="1000" b="1" dirty="0" smtClean="0">
                <a:solidFill>
                  <a:prstClr val="black"/>
                </a:solidFill>
              </a:rPr>
              <a:t>Elaboración:</a:t>
            </a:r>
            <a:r>
              <a:rPr lang="es-EC" sz="1000" dirty="0" smtClean="0">
                <a:solidFill>
                  <a:prstClr val="black"/>
                </a:solidFill>
              </a:rPr>
              <a:t> </a:t>
            </a:r>
            <a:r>
              <a:rPr lang="es-ES" sz="1000" dirty="0" smtClean="0">
                <a:solidFill>
                  <a:prstClr val="black"/>
                </a:solidFill>
              </a:rPr>
              <a:t>CGEPMI </a:t>
            </a:r>
            <a:endParaRPr lang="es-EC" sz="1000" dirty="0" smtClean="0">
              <a:solidFill>
                <a:prstClr val="black"/>
              </a:solidFill>
            </a:endParaRPr>
          </a:p>
        </p:txBody>
      </p:sp>
    </p:spTree>
    <p:extLst>
      <p:ext uri="{BB962C8B-B14F-4D97-AF65-F5344CB8AC3E}">
        <p14:creationId xmlns:p14="http://schemas.microsoft.com/office/powerpoint/2010/main" val="2367554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2879"/>
            <a:ext cx="9836331" cy="954107"/>
          </a:xfrm>
          <a:prstGeom prst="rect">
            <a:avLst/>
          </a:prstGeom>
          <a:noFill/>
        </p:spPr>
        <p:txBody>
          <a:bodyPr wrap="square" rtlCol="0">
            <a:spAutoFit/>
          </a:bodyPr>
          <a:lstStyle/>
          <a:p>
            <a:pPr defTabSz="914400" eaLnBrk="1" fontAlgn="auto" hangingPunct="1">
              <a:spcBef>
                <a:spcPts val="0"/>
              </a:spcBef>
              <a:spcAft>
                <a:spcPts val="0"/>
              </a:spcAft>
            </a:pPr>
            <a:r>
              <a:rPr lang="es-EC" sz="2800" dirty="0" smtClean="0">
                <a:solidFill>
                  <a:schemeClr val="accent1">
                    <a:lumMod val="50000"/>
                  </a:schemeClr>
                </a:solidFill>
                <a:latin typeface="Franklin Gothic Demi Cond" panose="020B0706030402020204" pitchFamily="34" charset="0"/>
              </a:rPr>
              <a:t>Principales empresas </a:t>
            </a:r>
            <a:r>
              <a:rPr lang="es-EC" sz="2800" b="1" dirty="0" smtClean="0">
                <a:solidFill>
                  <a:schemeClr val="accent1">
                    <a:lumMod val="50000"/>
                  </a:schemeClr>
                </a:solidFill>
                <a:latin typeface="Franklin Gothic Medium Cond" panose="020B0606030402020204" pitchFamily="34" charset="0"/>
              </a:rPr>
              <a:t>estadounidenses que invierten en el país</a:t>
            </a:r>
          </a:p>
          <a:p>
            <a:pPr defTabSz="914400" eaLnBrk="1" fontAlgn="auto" hangingPunct="1">
              <a:spcBef>
                <a:spcPts val="0"/>
              </a:spcBef>
              <a:spcAft>
                <a:spcPts val="0"/>
              </a:spcAft>
            </a:pPr>
            <a:r>
              <a:rPr lang="es-MX" sz="2800" b="1" dirty="0" smtClean="0">
                <a:solidFill>
                  <a:schemeClr val="accent1">
                    <a:lumMod val="50000"/>
                  </a:schemeClr>
                </a:solidFill>
                <a:latin typeface="Franklin Gothic Medium Cond" panose="020B0606030402020204" pitchFamily="34" charset="0"/>
              </a:rPr>
              <a:t>(millones de USD)</a:t>
            </a:r>
            <a:r>
              <a:rPr lang="es-EC" sz="2800" dirty="0" smtClean="0">
                <a:solidFill>
                  <a:schemeClr val="accent1">
                    <a:lumMod val="50000"/>
                  </a:schemeClr>
                </a:solidFill>
                <a:latin typeface="Franklin Gothic Demi Cond" panose="020B0706030402020204" pitchFamily="34" charset="0"/>
              </a:rPr>
              <a:t> </a:t>
            </a: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5187" y="0"/>
            <a:ext cx="2778741" cy="1099588"/>
          </a:xfrm>
          <a:prstGeom prst="rect">
            <a:avLst/>
          </a:prstGeom>
        </p:spPr>
      </p:pic>
      <p:sp>
        <p:nvSpPr>
          <p:cNvPr id="9" name="CuadroTexto 8"/>
          <p:cNvSpPr txBox="1"/>
          <p:nvPr/>
        </p:nvSpPr>
        <p:spPr>
          <a:xfrm>
            <a:off x="149710" y="6486133"/>
            <a:ext cx="331072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EC" sz="1000" b="1" dirty="0"/>
              <a:t>Fuente</a:t>
            </a:r>
            <a:r>
              <a:rPr lang="es-EC" sz="1000" b="1" dirty="0" smtClean="0"/>
              <a:t>: </a:t>
            </a:r>
            <a:r>
              <a:rPr lang="es-EC" sz="1000" dirty="0" smtClean="0"/>
              <a:t>SUPERCIAS</a:t>
            </a:r>
          </a:p>
          <a:p>
            <a:r>
              <a:rPr lang="es-EC" sz="1000" b="1" dirty="0" smtClean="0"/>
              <a:t>Elaboración:</a:t>
            </a:r>
            <a:r>
              <a:rPr lang="es-EC" sz="1000" dirty="0" smtClean="0"/>
              <a:t> </a:t>
            </a:r>
            <a:r>
              <a:rPr lang="es-ES" sz="1000" dirty="0" smtClean="0">
                <a:solidFill>
                  <a:prstClr val="black"/>
                </a:solidFill>
              </a:rPr>
              <a:t>CGEPMI </a:t>
            </a:r>
            <a:endParaRPr lang="es-EC" sz="1000" dirty="0" smtClean="0"/>
          </a:p>
        </p:txBody>
      </p:sp>
      <p:graphicFrame>
        <p:nvGraphicFramePr>
          <p:cNvPr id="11" name="12 Tabla"/>
          <p:cNvGraphicFramePr>
            <a:graphicFrameLocks noGrp="1"/>
          </p:cNvGraphicFramePr>
          <p:nvPr>
            <p:extLst>
              <p:ext uri="{D42A27DB-BD31-4B8C-83A1-F6EECF244321}">
                <p14:modId xmlns:p14="http://schemas.microsoft.com/office/powerpoint/2010/main" val="419220150"/>
              </p:ext>
            </p:extLst>
          </p:nvPr>
        </p:nvGraphicFramePr>
        <p:xfrm>
          <a:off x="1804194" y="1098226"/>
          <a:ext cx="8397816" cy="5376049"/>
        </p:xfrm>
        <a:graphic>
          <a:graphicData uri="http://schemas.openxmlformats.org/drawingml/2006/table">
            <a:tbl>
              <a:tblPr>
                <a:tableStyleId>{793D81CF-94F2-401A-BA57-92F5A7B2D0C5}</a:tableStyleId>
              </a:tblPr>
              <a:tblGrid>
                <a:gridCol w="6543260"/>
                <a:gridCol w="1854556"/>
              </a:tblGrid>
              <a:tr h="308749">
                <a:tc>
                  <a:txBody>
                    <a:bodyPr/>
                    <a:lstStyle/>
                    <a:p>
                      <a:pPr algn="ctr" fontAlgn="b"/>
                      <a:r>
                        <a:rPr lang="es-EC" sz="1600" b="1" u="none" strike="noStrike" dirty="0" smtClean="0">
                          <a:solidFill>
                            <a:schemeClr val="bg1"/>
                          </a:solidFill>
                        </a:rPr>
                        <a:t>EMPRESAS</a:t>
                      </a:r>
                      <a:endParaRPr lang="es-EC" sz="1600" b="1" i="0" u="none" strike="noStrike" dirty="0">
                        <a:solidFill>
                          <a:schemeClr val="bg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fontAlgn="b"/>
                      <a:r>
                        <a:rPr lang="es-EC" sz="1600" b="1" i="0" u="none" strike="noStrike" dirty="0" smtClean="0">
                          <a:solidFill>
                            <a:schemeClr val="bg1"/>
                          </a:solidFill>
                          <a:latin typeface="Calibri"/>
                        </a:rPr>
                        <a:t>Valor</a:t>
                      </a:r>
                      <a:r>
                        <a:rPr lang="es-EC" sz="1600" b="1" i="0" u="none" strike="noStrike" baseline="0" dirty="0" smtClean="0">
                          <a:solidFill>
                            <a:schemeClr val="bg1"/>
                          </a:solidFill>
                          <a:latin typeface="Calibri"/>
                        </a:rPr>
                        <a:t> invertido</a:t>
                      </a:r>
                      <a:endParaRPr lang="es-EC" sz="1600" b="1" i="0" u="none" strike="noStrike" dirty="0">
                        <a:solidFill>
                          <a:schemeClr val="bg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r>
              <a:tr h="224963">
                <a:tc>
                  <a:txBody>
                    <a:bodyPr/>
                    <a:lstStyle/>
                    <a:p>
                      <a:pPr algn="l" fontAlgn="b"/>
                      <a:r>
                        <a:rPr lang="es-MX" sz="1600" u="none" strike="noStrike" kern="1200" dirty="0">
                          <a:solidFill>
                            <a:schemeClr val="dk1"/>
                          </a:solidFill>
                          <a:latin typeface="+mn-lt"/>
                          <a:ea typeface="+mn-ea"/>
                          <a:cs typeface="+mn-cs"/>
                        </a:rPr>
                        <a:t>SKYLINE EQUITIES GROUP LLC.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dirty="0">
                          <a:solidFill>
                            <a:schemeClr val="dk1"/>
                          </a:solidFill>
                          <a:latin typeface="+mn-lt"/>
                          <a:ea typeface="+mn-ea"/>
                          <a:cs typeface="+mn-cs"/>
                        </a:rPr>
                        <a:t>164,1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4963">
                <a:tc>
                  <a:txBody>
                    <a:bodyPr/>
                    <a:lstStyle/>
                    <a:p>
                      <a:pPr algn="l" fontAlgn="b"/>
                      <a:r>
                        <a:rPr lang="en-US" sz="1600" u="none" strike="noStrike" kern="1200" dirty="0">
                          <a:solidFill>
                            <a:schemeClr val="dk1"/>
                          </a:solidFill>
                          <a:latin typeface="+mn-lt"/>
                          <a:ea typeface="+mn-ea"/>
                          <a:cs typeface="+mn-cs"/>
                        </a:rPr>
                        <a:t>KEYPOINT INVESTMENTS LIMITED COMPANY LLC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dirty="0">
                          <a:solidFill>
                            <a:schemeClr val="dk1"/>
                          </a:solidFill>
                          <a:latin typeface="+mn-lt"/>
                          <a:ea typeface="+mn-ea"/>
                          <a:cs typeface="+mn-cs"/>
                        </a:rPr>
                        <a:t>119,1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4963">
                <a:tc>
                  <a:txBody>
                    <a:bodyPr/>
                    <a:lstStyle/>
                    <a:p>
                      <a:pPr algn="l" fontAlgn="b"/>
                      <a:r>
                        <a:rPr lang="es-MX" sz="1600" u="none" strike="noStrike" kern="1200" dirty="0">
                          <a:solidFill>
                            <a:schemeClr val="dk1"/>
                          </a:solidFill>
                          <a:latin typeface="+mn-lt"/>
                          <a:ea typeface="+mn-ea"/>
                          <a:cs typeface="+mn-cs"/>
                        </a:rPr>
                        <a:t>GM LAAM HOLDINGS, LLC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dirty="0">
                          <a:solidFill>
                            <a:schemeClr val="dk1"/>
                          </a:solidFill>
                          <a:latin typeface="+mn-lt"/>
                          <a:ea typeface="+mn-ea"/>
                          <a:cs typeface="+mn-cs"/>
                        </a:rPr>
                        <a:t>94,5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4963">
                <a:tc>
                  <a:txBody>
                    <a:bodyPr/>
                    <a:lstStyle/>
                    <a:p>
                      <a:pPr algn="l" fontAlgn="b"/>
                      <a:r>
                        <a:rPr lang="es-MX" sz="1600" u="none" strike="noStrike" kern="1200" dirty="0">
                          <a:solidFill>
                            <a:schemeClr val="dk1"/>
                          </a:solidFill>
                          <a:latin typeface="+mn-lt"/>
                          <a:ea typeface="+mn-ea"/>
                          <a:cs typeface="+mn-cs"/>
                        </a:rPr>
                        <a:t>BALTEK INC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dirty="0">
                          <a:solidFill>
                            <a:schemeClr val="dk1"/>
                          </a:solidFill>
                          <a:latin typeface="+mn-lt"/>
                          <a:ea typeface="+mn-ea"/>
                          <a:cs typeface="+mn-cs"/>
                        </a:rPr>
                        <a:t>69,2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4963">
                <a:tc>
                  <a:txBody>
                    <a:bodyPr/>
                    <a:lstStyle/>
                    <a:p>
                      <a:pPr algn="l" fontAlgn="b"/>
                      <a:r>
                        <a:rPr lang="es-MX" sz="1600" u="none" strike="noStrike" kern="1200" dirty="0">
                          <a:solidFill>
                            <a:schemeClr val="dk1"/>
                          </a:solidFill>
                          <a:latin typeface="+mn-lt"/>
                          <a:ea typeface="+mn-ea"/>
                          <a:cs typeface="+mn-cs"/>
                        </a:rPr>
                        <a:t>GM LAAM HOLDINGS, LLC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dirty="0">
                          <a:solidFill>
                            <a:schemeClr val="dk1"/>
                          </a:solidFill>
                          <a:latin typeface="+mn-lt"/>
                          <a:ea typeface="+mn-ea"/>
                          <a:cs typeface="+mn-cs"/>
                        </a:rPr>
                        <a:t>51,1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4963">
                <a:tc>
                  <a:txBody>
                    <a:bodyPr/>
                    <a:lstStyle/>
                    <a:p>
                      <a:pPr algn="l" fontAlgn="b"/>
                      <a:r>
                        <a:rPr lang="es-MX" sz="1600" u="none" strike="noStrike" kern="1200" dirty="0">
                          <a:solidFill>
                            <a:schemeClr val="dk1"/>
                          </a:solidFill>
                          <a:latin typeface="+mn-lt"/>
                          <a:ea typeface="+mn-ea"/>
                          <a:cs typeface="+mn-cs"/>
                        </a:rPr>
                        <a:t>ALLY FINANCIAL INC.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dirty="0">
                          <a:solidFill>
                            <a:schemeClr val="dk1"/>
                          </a:solidFill>
                          <a:latin typeface="+mn-lt"/>
                          <a:ea typeface="+mn-ea"/>
                          <a:cs typeface="+mn-cs"/>
                        </a:rPr>
                        <a:t>46,0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4963">
                <a:tc>
                  <a:txBody>
                    <a:bodyPr/>
                    <a:lstStyle/>
                    <a:p>
                      <a:pPr algn="l" fontAlgn="b"/>
                      <a:r>
                        <a:rPr lang="es-MX" sz="1600" u="none" strike="noStrike" kern="1200" dirty="0">
                          <a:solidFill>
                            <a:schemeClr val="dk1"/>
                          </a:solidFill>
                          <a:latin typeface="+mn-lt"/>
                          <a:ea typeface="+mn-ea"/>
                          <a:cs typeface="+mn-cs"/>
                        </a:rPr>
                        <a:t>SKYLINE EQUITIES GROUP LLC.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dirty="0">
                          <a:solidFill>
                            <a:schemeClr val="dk1"/>
                          </a:solidFill>
                          <a:latin typeface="+mn-lt"/>
                          <a:ea typeface="+mn-ea"/>
                          <a:cs typeface="+mn-cs"/>
                        </a:rPr>
                        <a:t>32,0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4963">
                <a:tc>
                  <a:txBody>
                    <a:bodyPr/>
                    <a:lstStyle/>
                    <a:p>
                      <a:pPr algn="l" fontAlgn="b"/>
                      <a:r>
                        <a:rPr lang="en-US" sz="1600" u="none" strike="noStrike" kern="1200" dirty="0">
                          <a:solidFill>
                            <a:schemeClr val="dk1"/>
                          </a:solidFill>
                          <a:latin typeface="+mn-lt"/>
                          <a:ea typeface="+mn-ea"/>
                          <a:cs typeface="+mn-cs"/>
                        </a:rPr>
                        <a:t>UPPER NEW YORK INVESTMENT COMPANY LLC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dirty="0">
                          <a:solidFill>
                            <a:schemeClr val="dk1"/>
                          </a:solidFill>
                          <a:latin typeface="+mn-lt"/>
                          <a:ea typeface="+mn-ea"/>
                          <a:cs typeface="+mn-cs"/>
                        </a:rPr>
                        <a:t>26,5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4963">
                <a:tc>
                  <a:txBody>
                    <a:bodyPr/>
                    <a:lstStyle/>
                    <a:p>
                      <a:pPr algn="l" fontAlgn="b"/>
                      <a:r>
                        <a:rPr lang="en-US" sz="1600" u="none" strike="noStrike" kern="1200" dirty="0">
                          <a:solidFill>
                            <a:schemeClr val="dk1"/>
                          </a:solidFill>
                          <a:latin typeface="+mn-lt"/>
                          <a:ea typeface="+mn-ea"/>
                          <a:cs typeface="+mn-cs"/>
                        </a:rPr>
                        <a:t>NORTH PARK AVENUE INVESTMENT COMPANY LLC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dirty="0">
                          <a:solidFill>
                            <a:schemeClr val="dk1"/>
                          </a:solidFill>
                          <a:latin typeface="+mn-lt"/>
                          <a:ea typeface="+mn-ea"/>
                          <a:cs typeface="+mn-cs"/>
                        </a:rPr>
                        <a:t>26,5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4963">
                <a:tc>
                  <a:txBody>
                    <a:bodyPr/>
                    <a:lstStyle/>
                    <a:p>
                      <a:pPr algn="l" fontAlgn="b"/>
                      <a:r>
                        <a:rPr lang="en-US" sz="1600" u="none" strike="noStrike" kern="1200" dirty="0">
                          <a:solidFill>
                            <a:schemeClr val="dk1"/>
                          </a:solidFill>
                          <a:latin typeface="+mn-lt"/>
                          <a:ea typeface="+mn-ea"/>
                          <a:cs typeface="+mn-cs"/>
                        </a:rPr>
                        <a:t>UPPER HUDSON INVESTMENT COMPANY LLC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dirty="0">
                          <a:solidFill>
                            <a:schemeClr val="dk1"/>
                          </a:solidFill>
                          <a:latin typeface="+mn-lt"/>
                          <a:ea typeface="+mn-ea"/>
                          <a:cs typeface="+mn-cs"/>
                        </a:rPr>
                        <a:t>26,5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4963">
                <a:tc>
                  <a:txBody>
                    <a:bodyPr/>
                    <a:lstStyle/>
                    <a:p>
                      <a:pPr algn="l" fontAlgn="b"/>
                      <a:r>
                        <a:rPr lang="es-MX" sz="1600" u="none" strike="noStrike" kern="1200" dirty="0">
                          <a:solidFill>
                            <a:schemeClr val="dk1"/>
                          </a:solidFill>
                          <a:latin typeface="+mn-lt"/>
                          <a:ea typeface="+mn-ea"/>
                          <a:cs typeface="+mn-cs"/>
                        </a:rPr>
                        <a:t>COCA-COLA INTERAMERICAN CORPORATION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a:solidFill>
                            <a:schemeClr val="dk1"/>
                          </a:solidFill>
                          <a:latin typeface="+mn-lt"/>
                          <a:ea typeface="+mn-ea"/>
                          <a:cs typeface="+mn-cs"/>
                        </a:rPr>
                        <a:t>22,6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4963">
                <a:tc>
                  <a:txBody>
                    <a:bodyPr/>
                    <a:lstStyle/>
                    <a:p>
                      <a:pPr algn="l" fontAlgn="b"/>
                      <a:r>
                        <a:rPr lang="es-MX" sz="1600" u="none" strike="noStrike" kern="1200" dirty="0">
                          <a:solidFill>
                            <a:schemeClr val="dk1"/>
                          </a:solidFill>
                          <a:latin typeface="+mn-lt"/>
                          <a:ea typeface="+mn-ea"/>
                          <a:cs typeface="+mn-cs"/>
                        </a:rPr>
                        <a:t>GENERAL TIRE INTERNATIONAL COMPANY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dirty="0">
                          <a:solidFill>
                            <a:schemeClr val="dk1"/>
                          </a:solidFill>
                          <a:latin typeface="+mn-lt"/>
                          <a:ea typeface="+mn-ea"/>
                          <a:cs typeface="+mn-cs"/>
                        </a:rPr>
                        <a:t>22,3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4963">
                <a:tc>
                  <a:txBody>
                    <a:bodyPr/>
                    <a:lstStyle/>
                    <a:p>
                      <a:pPr algn="l" fontAlgn="b"/>
                      <a:r>
                        <a:rPr lang="es-MX" sz="1600" u="none" strike="noStrike" kern="1200" dirty="0">
                          <a:solidFill>
                            <a:schemeClr val="dk1"/>
                          </a:solidFill>
                          <a:latin typeface="+mn-lt"/>
                          <a:ea typeface="+mn-ea"/>
                          <a:cs typeface="+mn-cs"/>
                        </a:rPr>
                        <a:t>THE SHERWIN-WILLIAMS COMPANY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dirty="0">
                          <a:solidFill>
                            <a:schemeClr val="dk1"/>
                          </a:solidFill>
                          <a:latin typeface="+mn-lt"/>
                          <a:ea typeface="+mn-ea"/>
                          <a:cs typeface="+mn-cs"/>
                        </a:rPr>
                        <a:t>16,6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4963">
                <a:tc>
                  <a:txBody>
                    <a:bodyPr/>
                    <a:lstStyle/>
                    <a:p>
                      <a:pPr algn="l" fontAlgn="b"/>
                      <a:r>
                        <a:rPr lang="es-MX" sz="1600" u="none" strike="noStrike" kern="1200" dirty="0">
                          <a:solidFill>
                            <a:schemeClr val="dk1"/>
                          </a:solidFill>
                          <a:latin typeface="+mn-lt"/>
                          <a:ea typeface="+mn-ea"/>
                          <a:cs typeface="+mn-cs"/>
                        </a:rPr>
                        <a:t>POWER PLANT ENHANCEMENT, CORP.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dirty="0">
                          <a:solidFill>
                            <a:schemeClr val="dk1"/>
                          </a:solidFill>
                          <a:latin typeface="+mn-lt"/>
                          <a:ea typeface="+mn-ea"/>
                          <a:cs typeface="+mn-cs"/>
                        </a:rPr>
                        <a:t>15,5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4963">
                <a:tc>
                  <a:txBody>
                    <a:bodyPr/>
                    <a:lstStyle/>
                    <a:p>
                      <a:pPr algn="l" fontAlgn="b"/>
                      <a:r>
                        <a:rPr lang="es-MX" sz="1600" u="none" strike="noStrike" kern="1200" dirty="0">
                          <a:solidFill>
                            <a:schemeClr val="dk1"/>
                          </a:solidFill>
                          <a:latin typeface="+mn-lt"/>
                          <a:ea typeface="+mn-ea"/>
                          <a:cs typeface="+mn-cs"/>
                        </a:rPr>
                        <a:t>LATAM. LLC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dirty="0">
                          <a:solidFill>
                            <a:schemeClr val="dk1"/>
                          </a:solidFill>
                          <a:latin typeface="+mn-lt"/>
                          <a:ea typeface="+mn-ea"/>
                          <a:cs typeface="+mn-cs"/>
                        </a:rPr>
                        <a:t>14,9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4963">
                <a:tc>
                  <a:txBody>
                    <a:bodyPr/>
                    <a:lstStyle/>
                    <a:p>
                      <a:pPr algn="l" fontAlgn="b"/>
                      <a:r>
                        <a:rPr lang="es-MX" sz="1600" u="none" strike="noStrike" kern="1200" dirty="0">
                          <a:solidFill>
                            <a:schemeClr val="dk1"/>
                          </a:solidFill>
                          <a:latin typeface="+mn-lt"/>
                          <a:ea typeface="+mn-ea"/>
                          <a:cs typeface="+mn-cs"/>
                        </a:rPr>
                        <a:t>CONTINENTAL TIRE THE AMERICAS LLC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dirty="0">
                          <a:solidFill>
                            <a:schemeClr val="dk1"/>
                          </a:solidFill>
                          <a:latin typeface="+mn-lt"/>
                          <a:ea typeface="+mn-ea"/>
                          <a:cs typeface="+mn-cs"/>
                        </a:rPr>
                        <a:t>13,7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4963">
                <a:tc>
                  <a:txBody>
                    <a:bodyPr/>
                    <a:lstStyle/>
                    <a:p>
                      <a:pPr algn="l" fontAlgn="b"/>
                      <a:r>
                        <a:rPr lang="es-MX" sz="1600" u="none" strike="noStrike" kern="1200" dirty="0">
                          <a:solidFill>
                            <a:schemeClr val="dk1"/>
                          </a:solidFill>
                          <a:latin typeface="+mn-lt"/>
                          <a:ea typeface="+mn-ea"/>
                          <a:cs typeface="+mn-cs"/>
                        </a:rPr>
                        <a:t>ELERAYNA BAY LLC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dirty="0">
                          <a:solidFill>
                            <a:schemeClr val="dk1"/>
                          </a:solidFill>
                          <a:latin typeface="+mn-lt"/>
                          <a:ea typeface="+mn-ea"/>
                          <a:cs typeface="+mn-cs"/>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4963">
                <a:tc>
                  <a:txBody>
                    <a:bodyPr/>
                    <a:lstStyle/>
                    <a:p>
                      <a:pPr algn="l" fontAlgn="b"/>
                      <a:r>
                        <a:rPr lang="es-MX" sz="1600" u="none" strike="noStrike" kern="1200" dirty="0">
                          <a:solidFill>
                            <a:schemeClr val="dk1"/>
                          </a:solidFill>
                          <a:latin typeface="+mn-lt"/>
                          <a:ea typeface="+mn-ea"/>
                          <a:cs typeface="+mn-cs"/>
                        </a:rPr>
                        <a:t>HARD STEEL, LLC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dirty="0">
                          <a:solidFill>
                            <a:schemeClr val="dk1"/>
                          </a:solidFill>
                          <a:latin typeface="+mn-lt"/>
                          <a:ea typeface="+mn-ea"/>
                          <a:cs typeface="+mn-cs"/>
                        </a:rPr>
                        <a:t>13,1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4963">
                <a:tc>
                  <a:txBody>
                    <a:bodyPr/>
                    <a:lstStyle/>
                    <a:p>
                      <a:pPr algn="l" fontAlgn="b"/>
                      <a:r>
                        <a:rPr lang="es-MX" sz="1600" u="none" strike="noStrike" kern="1200" dirty="0">
                          <a:solidFill>
                            <a:schemeClr val="dk1"/>
                          </a:solidFill>
                          <a:latin typeface="+mn-lt"/>
                          <a:ea typeface="+mn-ea"/>
                          <a:cs typeface="+mn-cs"/>
                        </a:rPr>
                        <a:t>LEBLANC INTERNATIONAL COMPANY LLC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dirty="0">
                          <a:solidFill>
                            <a:schemeClr val="dk1"/>
                          </a:solidFill>
                          <a:latin typeface="+mn-lt"/>
                          <a:ea typeface="+mn-ea"/>
                          <a:cs typeface="+mn-cs"/>
                        </a:rPr>
                        <a:t>12,6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4963">
                <a:tc>
                  <a:txBody>
                    <a:bodyPr/>
                    <a:lstStyle/>
                    <a:p>
                      <a:pPr algn="l" fontAlgn="b"/>
                      <a:r>
                        <a:rPr lang="es-MX" sz="1600" u="none" strike="noStrike" kern="1200" dirty="0">
                          <a:solidFill>
                            <a:schemeClr val="dk1"/>
                          </a:solidFill>
                          <a:latin typeface="+mn-lt"/>
                          <a:ea typeface="+mn-ea"/>
                          <a:cs typeface="+mn-cs"/>
                        </a:rPr>
                        <a:t>BASIC MATERIALS INVESTMENTS LLC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MX" sz="1600" u="none" strike="noStrike" kern="1200" dirty="0">
                          <a:solidFill>
                            <a:schemeClr val="dk1"/>
                          </a:solidFill>
                          <a:latin typeface="+mn-lt"/>
                          <a:ea typeface="+mn-ea"/>
                          <a:cs typeface="+mn-cs"/>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321407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53" y="0"/>
            <a:ext cx="7825938" cy="769441"/>
          </a:xfrm>
          <a:prstGeom prst="rect">
            <a:avLst/>
          </a:prstGeom>
          <a:noFill/>
        </p:spPr>
        <p:txBody>
          <a:bodyPr wrap="square" rtlCol="0">
            <a:spAutoFit/>
          </a:bodyPr>
          <a:lstStyle/>
          <a:p>
            <a:pPr defTabSz="914400" eaLnBrk="1" fontAlgn="auto" hangingPunct="1">
              <a:spcBef>
                <a:spcPts val="0"/>
              </a:spcBef>
              <a:spcAft>
                <a:spcPts val="0"/>
              </a:spcAft>
            </a:pPr>
            <a:r>
              <a:rPr lang="es-EC" sz="4400" dirty="0" smtClean="0">
                <a:solidFill>
                  <a:srgbClr val="5B9BD5">
                    <a:lumMod val="50000"/>
                  </a:srgbClr>
                </a:solidFill>
                <a:latin typeface="Franklin Gothic Demi Cond" panose="020B0706030402020204" pitchFamily="34" charset="0"/>
              </a:rPr>
              <a:t>Turismo Ecuador – Estados Unidos</a:t>
            </a:r>
            <a:endParaRPr lang="es-EC" sz="3600" dirty="0" smtClean="0">
              <a:solidFill>
                <a:srgbClr val="5B9BD5">
                  <a:lumMod val="50000"/>
                </a:srgbClr>
              </a:solidFill>
              <a:latin typeface="Franklin Gothic Demi Cond" panose="020B0706030402020204" pitchFamily="34" charset="0"/>
            </a:endParaRP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5187" y="0"/>
            <a:ext cx="2778741" cy="1099588"/>
          </a:xfrm>
          <a:prstGeom prst="rect">
            <a:avLst/>
          </a:prstGeom>
        </p:spPr>
      </p:pic>
      <p:graphicFrame>
        <p:nvGraphicFramePr>
          <p:cNvPr id="2" name="Diagrama 1"/>
          <p:cNvGraphicFramePr/>
          <p:nvPr>
            <p:extLst>
              <p:ext uri="{D42A27DB-BD31-4B8C-83A1-F6EECF244321}">
                <p14:modId xmlns:p14="http://schemas.microsoft.com/office/powerpoint/2010/main" val="2886471160"/>
              </p:ext>
            </p:extLst>
          </p:nvPr>
        </p:nvGraphicFramePr>
        <p:xfrm>
          <a:off x="1106340" y="2101698"/>
          <a:ext cx="10151039" cy="28799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Diagrama 2"/>
          <p:cNvGraphicFramePr/>
          <p:nvPr>
            <p:extLst>
              <p:ext uri="{D42A27DB-BD31-4B8C-83A1-F6EECF244321}">
                <p14:modId xmlns:p14="http://schemas.microsoft.com/office/powerpoint/2010/main" val="3758256595"/>
              </p:ext>
            </p:extLst>
          </p:nvPr>
        </p:nvGraphicFramePr>
        <p:xfrm>
          <a:off x="2670936" y="4262907"/>
          <a:ext cx="6550337" cy="179815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7" name="Diagrama 6"/>
          <p:cNvGraphicFramePr/>
          <p:nvPr>
            <p:extLst>
              <p:ext uri="{D42A27DB-BD31-4B8C-83A1-F6EECF244321}">
                <p14:modId xmlns:p14="http://schemas.microsoft.com/office/powerpoint/2010/main" val="2193446445"/>
              </p:ext>
            </p:extLst>
          </p:nvPr>
        </p:nvGraphicFramePr>
        <p:xfrm>
          <a:off x="90153" y="4353092"/>
          <a:ext cx="11702918" cy="190986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10" name="CuadroTexto 8"/>
          <p:cNvSpPr txBox="1"/>
          <p:nvPr/>
        </p:nvSpPr>
        <p:spPr>
          <a:xfrm>
            <a:off x="90153" y="6304002"/>
            <a:ext cx="331072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EC" sz="1000" b="1" dirty="0"/>
              <a:t>Fuente: </a:t>
            </a:r>
            <a:r>
              <a:rPr lang="es-EC" sz="1000" dirty="0" smtClean="0"/>
              <a:t> MIGRACIÓN-MINISTERIO DEL INTERIOR</a:t>
            </a:r>
          </a:p>
          <a:p>
            <a:r>
              <a:rPr lang="es-EC" sz="1000" b="1" dirty="0" smtClean="0"/>
              <a:t>Elaboración:</a:t>
            </a:r>
            <a:r>
              <a:rPr lang="es-EC" sz="1000" dirty="0" smtClean="0"/>
              <a:t> </a:t>
            </a:r>
            <a:r>
              <a:rPr lang="es-ES" sz="1000" dirty="0" smtClean="0">
                <a:solidFill>
                  <a:prstClr val="black"/>
                </a:solidFill>
              </a:rPr>
              <a:t>CGEPMI </a:t>
            </a:r>
            <a:endParaRPr lang="es-EC" sz="1000" dirty="0" smtClean="0"/>
          </a:p>
        </p:txBody>
      </p:sp>
    </p:spTree>
    <p:extLst>
      <p:ext uri="{BB962C8B-B14F-4D97-AF65-F5344CB8AC3E}">
        <p14:creationId xmlns:p14="http://schemas.microsoft.com/office/powerpoint/2010/main" val="1604003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235526" y="-13923"/>
            <a:ext cx="10681855" cy="1144929"/>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Estados Unidos </a:t>
            </a:r>
            <a:r>
              <a:rPr lang="es-MX" sz="4000" b="1" dirty="0" smtClean="0">
                <a:solidFill>
                  <a:srgbClr val="002060"/>
                </a:solidFill>
                <a:latin typeface="Franklin Gothic Medium Cond" panose="020B0606030402020204" pitchFamily="34" charset="0"/>
                <a:ea typeface="+mj-ea"/>
                <a:cs typeface="+mj-cs"/>
              </a:rPr>
              <a:t/>
            </a:r>
            <a:br>
              <a:rPr lang="es-MX" sz="4000" b="1" dirty="0" smtClean="0">
                <a:solidFill>
                  <a:srgbClr val="002060"/>
                </a:solidFill>
                <a:latin typeface="Franklin Gothic Medium Cond" panose="020B0606030402020204" pitchFamily="34" charset="0"/>
                <a:ea typeface="+mj-ea"/>
                <a:cs typeface="+mj-cs"/>
              </a:rPr>
            </a:br>
            <a:r>
              <a:rPr lang="es-EC" sz="3600" b="1" dirty="0" smtClean="0">
                <a:solidFill>
                  <a:srgbClr val="002060"/>
                </a:solidFill>
                <a:latin typeface="Franklin Gothic Medium Cond" panose="020B0606030402020204" pitchFamily="34" charset="0"/>
              </a:rPr>
              <a:t>Protocolo de negocios</a:t>
            </a:r>
            <a:endParaRPr lang="es-MX" sz="3600" b="1" dirty="0">
              <a:solidFill>
                <a:srgbClr val="002060"/>
              </a:solidFill>
              <a:latin typeface="Franklin Gothic Medium Cond" panose="020B0606030402020204" pitchFamily="34" charset="0"/>
            </a:endParaRPr>
          </a:p>
        </p:txBody>
      </p:sp>
      <p:sp>
        <p:nvSpPr>
          <p:cNvPr id="13" name="Rectángulo 12"/>
          <p:cNvSpPr/>
          <p:nvPr/>
        </p:nvSpPr>
        <p:spPr>
          <a:xfrm>
            <a:off x="235527" y="1056288"/>
            <a:ext cx="11582400" cy="5324535"/>
          </a:xfrm>
          <a:prstGeom prst="rect">
            <a:avLst/>
          </a:prstGeom>
        </p:spPr>
        <p:txBody>
          <a:bodyPr wrap="square">
            <a:spAutoFit/>
          </a:bodyPr>
          <a:lstStyle/>
          <a:p>
            <a:pPr algn="just">
              <a:buFont typeface="Wingdings" pitchFamily="2" charset="2"/>
              <a:buChar char="ü"/>
            </a:pPr>
            <a:r>
              <a:rPr lang="es-MX" sz="2000" b="1" dirty="0">
                <a:latin typeface="+mn-lt"/>
              </a:rPr>
              <a:t>La puntualidad es un punto clave </a:t>
            </a:r>
            <a:r>
              <a:rPr lang="es-MX" sz="2000" dirty="0">
                <a:latin typeface="+mn-lt"/>
              </a:rPr>
              <a:t>en las reuniones de negocios. La cultura norteamericana se mueve con la iniciativa individual y los logros. En Estados Unidos, el dinero es una prioridad: el concepto 'el tiempo es dinero' se toma en serio en esta cultura de negocios</a:t>
            </a:r>
            <a:r>
              <a:rPr lang="es-MX" sz="2000" dirty="0" smtClean="0">
                <a:latin typeface="+mn-lt"/>
              </a:rPr>
              <a:t>.</a:t>
            </a:r>
          </a:p>
          <a:p>
            <a:pPr algn="just">
              <a:buFont typeface="Wingdings" pitchFamily="2" charset="2"/>
              <a:buChar char="ü"/>
            </a:pPr>
            <a:endParaRPr lang="es-EC" sz="2000" b="1" dirty="0" smtClean="0">
              <a:latin typeface="+mn-lt"/>
            </a:endParaRPr>
          </a:p>
          <a:p>
            <a:pPr algn="just">
              <a:buFont typeface="Wingdings" pitchFamily="2" charset="2"/>
              <a:buChar char="ü"/>
            </a:pPr>
            <a:r>
              <a:rPr lang="es-MX" sz="2000" b="1" dirty="0" smtClean="0">
                <a:latin typeface="+mn-lt"/>
              </a:rPr>
              <a:t>Los </a:t>
            </a:r>
            <a:r>
              <a:rPr lang="es-MX" sz="2000" b="1" dirty="0">
                <a:latin typeface="+mn-lt"/>
              </a:rPr>
              <a:t>estadounidenses son directos en los negocios </a:t>
            </a:r>
            <a:r>
              <a:rPr lang="es-MX" sz="2000" dirty="0">
                <a:latin typeface="+mn-lt"/>
              </a:rPr>
              <a:t>aunque les gusta reírse y disfrutar charlando con gente que tenga sentido del humor. Le escucharán y se reunirán con usted si creen que su idea </a:t>
            </a:r>
            <a:r>
              <a:rPr lang="es-MX" sz="2000" dirty="0" smtClean="0">
                <a:latin typeface="+mn-lt"/>
              </a:rPr>
              <a:t>o institución </a:t>
            </a:r>
            <a:r>
              <a:rPr lang="es-MX" sz="2000" dirty="0">
                <a:latin typeface="+mn-lt"/>
              </a:rPr>
              <a:t>resulta interesante para sus negocios.</a:t>
            </a:r>
            <a:endParaRPr lang="es-EC" sz="2000" dirty="0" smtClean="0">
              <a:latin typeface="+mn-lt"/>
            </a:endParaRPr>
          </a:p>
          <a:p>
            <a:pPr algn="just">
              <a:buFont typeface="Wingdings" pitchFamily="2" charset="2"/>
              <a:buChar char="ü"/>
            </a:pPr>
            <a:endParaRPr lang="es-EC" sz="2000" dirty="0" smtClean="0">
              <a:latin typeface="+mn-lt"/>
            </a:endParaRPr>
          </a:p>
          <a:p>
            <a:pPr algn="just">
              <a:buFont typeface="Wingdings" pitchFamily="2" charset="2"/>
              <a:buChar char="ü"/>
            </a:pPr>
            <a:r>
              <a:rPr lang="es-MX" sz="2000" dirty="0">
                <a:latin typeface="+mn-lt"/>
              </a:rPr>
              <a:t>Se aconseja </a:t>
            </a:r>
            <a:r>
              <a:rPr lang="es-MX" sz="2000" b="1" dirty="0" smtClean="0">
                <a:latin typeface="+mn-lt"/>
              </a:rPr>
              <a:t>vestirse </a:t>
            </a:r>
            <a:r>
              <a:rPr lang="es-MX" sz="2000" b="1" dirty="0">
                <a:latin typeface="+mn-lt"/>
              </a:rPr>
              <a:t>de manera conservadora </a:t>
            </a:r>
            <a:r>
              <a:rPr lang="es-MX" sz="2000" dirty="0">
                <a:latin typeface="+mn-lt"/>
              </a:rPr>
              <a:t>para la primera reunión. Después deberá seguir el ejemplo de sus socios estadounidenses. Siempre varía dependiendo de la industria en que se trabaje. </a:t>
            </a:r>
            <a:endParaRPr lang="es-MX" sz="2000" dirty="0" smtClean="0">
              <a:latin typeface="+mn-lt"/>
            </a:endParaRPr>
          </a:p>
          <a:p>
            <a:pPr algn="just">
              <a:buFont typeface="Wingdings" pitchFamily="2" charset="2"/>
              <a:buChar char="ü"/>
            </a:pPr>
            <a:endParaRPr lang="es-EC" sz="2000" dirty="0" smtClean="0">
              <a:latin typeface="+mn-lt"/>
            </a:endParaRPr>
          </a:p>
          <a:p>
            <a:pPr algn="just">
              <a:buFont typeface="Wingdings" pitchFamily="2" charset="2"/>
              <a:buChar char="ü"/>
            </a:pPr>
            <a:r>
              <a:rPr lang="es-MX" sz="2000" dirty="0">
                <a:latin typeface="+mn-lt"/>
              </a:rPr>
              <a:t>Lleve </a:t>
            </a:r>
            <a:r>
              <a:rPr lang="es-MX" sz="2000" dirty="0" smtClean="0">
                <a:latin typeface="+mn-lt"/>
              </a:rPr>
              <a:t>consigo </a:t>
            </a:r>
            <a:r>
              <a:rPr lang="es-MX" sz="2000" b="1" dirty="0" smtClean="0">
                <a:latin typeface="+mn-lt"/>
              </a:rPr>
              <a:t>tarjetas de presentación </a:t>
            </a:r>
            <a:r>
              <a:rPr lang="es-MX" sz="2000" dirty="0" smtClean="0">
                <a:latin typeface="+mn-lt"/>
              </a:rPr>
              <a:t>para entregarla a las distintas </a:t>
            </a:r>
            <a:r>
              <a:rPr lang="es-MX" sz="2000" dirty="0">
                <a:latin typeface="+mn-lt"/>
              </a:rPr>
              <a:t>personas con las que se reúna. Los </a:t>
            </a:r>
            <a:r>
              <a:rPr lang="es-MX" sz="2000" dirty="0" smtClean="0">
                <a:latin typeface="+mn-lt"/>
              </a:rPr>
              <a:t>estadounidenses </a:t>
            </a:r>
            <a:r>
              <a:rPr lang="es-MX" sz="2000" dirty="0">
                <a:latin typeface="+mn-lt"/>
              </a:rPr>
              <a:t>le entregarán sus tarjetas de visita al empezar la reunión</a:t>
            </a:r>
            <a:r>
              <a:rPr lang="es-MX" sz="2000" dirty="0" smtClean="0">
                <a:latin typeface="+mn-lt"/>
              </a:rPr>
              <a:t>.</a:t>
            </a:r>
          </a:p>
          <a:p>
            <a:pPr algn="just">
              <a:buFont typeface="Wingdings" pitchFamily="2" charset="2"/>
              <a:buChar char="ü"/>
            </a:pPr>
            <a:endParaRPr lang="es-MX" sz="2000" dirty="0" smtClean="0">
              <a:latin typeface="+mn-lt"/>
            </a:endParaRPr>
          </a:p>
          <a:p>
            <a:pPr algn="just">
              <a:buFont typeface="Wingdings" pitchFamily="2" charset="2"/>
              <a:buChar char="ü"/>
            </a:pPr>
            <a:r>
              <a:rPr lang="es-MX" sz="2000" dirty="0">
                <a:latin typeface="+mn-lt"/>
              </a:rPr>
              <a:t>Los estadounidenses </a:t>
            </a:r>
            <a:r>
              <a:rPr lang="es-MX" sz="2000" b="1" dirty="0">
                <a:latin typeface="+mn-lt"/>
              </a:rPr>
              <a:t>evitan las reuniones que incluyan abrazos y contacto físico </a:t>
            </a:r>
            <a:r>
              <a:rPr lang="es-MX" sz="2000" dirty="0">
                <a:latin typeface="+mn-lt"/>
              </a:rPr>
              <a:t>cercano a no ser que ya se les conozca de mucho tiempo. El espacio estándar entre usted y su socio debería ser de aproximadamente medio metro.</a:t>
            </a:r>
            <a:endParaRPr lang="es-EC" sz="2000" dirty="0" smtClean="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3</a:t>
            </a:fld>
            <a:endParaRPr lang="es-EC">
              <a:solidFill>
                <a:prstClr val="black">
                  <a:tint val="75000"/>
                </a:prstClr>
              </a:solidFill>
            </a:endParaRPr>
          </a:p>
        </p:txBody>
      </p:sp>
      <p:sp>
        <p:nvSpPr>
          <p:cNvPr id="6" name="2 CuadroTexto"/>
          <p:cNvSpPr txBox="1"/>
          <p:nvPr/>
        </p:nvSpPr>
        <p:spPr>
          <a:xfrm>
            <a:off x="0" y="6406706"/>
            <a:ext cx="5110163" cy="446276"/>
          </a:xfrm>
          <a:prstGeom prst="rect">
            <a:avLst/>
          </a:prstGeom>
          <a:noFill/>
        </p:spPr>
        <p:txBody>
          <a:bodyPr wrap="square">
            <a:spAutoFit/>
          </a:bodyPr>
          <a:lstStyle/>
          <a:p>
            <a:pPr eaLnBrk="1" hangingPunct="1">
              <a:defRPr/>
            </a:pPr>
            <a:r>
              <a:rPr lang="es-ES" sz="1100" b="1" dirty="0" smtClean="0">
                <a:solidFill>
                  <a:prstClr val="black"/>
                </a:solidFill>
              </a:rPr>
              <a:t>Fuente: </a:t>
            </a:r>
            <a:r>
              <a:rPr lang="es-ES" sz="1100" dirty="0" smtClean="0">
                <a:solidFill>
                  <a:prstClr val="black"/>
                </a:solidFill>
              </a:rPr>
              <a:t>Santander TradePortal.</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Tree>
    <p:extLst>
      <p:ext uri="{BB962C8B-B14F-4D97-AF65-F5344CB8AC3E}">
        <p14:creationId xmlns:p14="http://schemas.microsoft.com/office/powerpoint/2010/main" val="5730076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117475" y="285464"/>
            <a:ext cx="10339388" cy="646331"/>
          </a:xfrm>
          <a:prstGeom prst="rect">
            <a:avLst/>
          </a:prstGeom>
          <a:noFill/>
        </p:spPr>
        <p:txBody>
          <a:bodyPr wrap="square" rtlCol="0">
            <a:spAutoFit/>
          </a:bodyPr>
          <a:lstStyle/>
          <a:p>
            <a:pPr defTabSz="914400" eaLnBrk="1" hangingPunct="1">
              <a:lnSpc>
                <a:spcPct val="90000"/>
              </a:lnSpc>
            </a:pPr>
            <a:r>
              <a:rPr lang="es-MX" sz="4000" b="1" dirty="0">
                <a:solidFill>
                  <a:srgbClr val="002060"/>
                </a:solidFill>
                <a:latin typeface="Franklin Gothic Medium Cond" panose="020B0606030402020204" pitchFamily="34" charset="0"/>
                <a:ea typeface="+mj-ea"/>
                <a:cs typeface="+mj-cs"/>
              </a:rPr>
              <a:t>Expectativas de cooperación </a:t>
            </a:r>
            <a:r>
              <a:rPr lang="es-MX" sz="4000" b="1" dirty="0" smtClean="0">
                <a:solidFill>
                  <a:srgbClr val="002060"/>
                </a:solidFill>
                <a:latin typeface="Franklin Gothic Medium Cond" panose="020B0606030402020204" pitchFamily="34" charset="0"/>
                <a:ea typeface="+mj-ea"/>
                <a:cs typeface="+mj-cs"/>
              </a:rPr>
              <a:t>con Estados Unidos</a:t>
            </a:r>
            <a:endParaRPr lang="es-MX" sz="4000" b="1" dirty="0">
              <a:solidFill>
                <a:srgbClr val="002060"/>
              </a:solidFill>
              <a:latin typeface="Franklin Gothic Medium Cond" panose="020B0606030402020204" pitchFamily="34" charset="0"/>
              <a:ea typeface="+mj-ea"/>
              <a:cs typeface="+mj-cs"/>
            </a:endParaRPr>
          </a:p>
        </p:txBody>
      </p:sp>
      <p:sp>
        <p:nvSpPr>
          <p:cNvPr id="14" name="5 CuadroTexto"/>
          <p:cNvSpPr txBox="1"/>
          <p:nvPr/>
        </p:nvSpPr>
        <p:spPr>
          <a:xfrm>
            <a:off x="8552798" y="5258741"/>
            <a:ext cx="3639202" cy="1569660"/>
          </a:xfrm>
          <a:prstGeom prst="rect">
            <a:avLst/>
          </a:prstGeom>
          <a:noFill/>
        </p:spPr>
        <p:txBody>
          <a:bodyPr wrap="none" rtlCol="0">
            <a:spAutoFit/>
          </a:bodyPr>
          <a:lstStyle/>
          <a:p>
            <a:pPr algn="r"/>
            <a:r>
              <a:rPr lang="es-EC" sz="1200" dirty="0" smtClean="0">
                <a:solidFill>
                  <a:prstClr val="black"/>
                </a:solidFill>
              </a:rPr>
              <a:t>Eva García Fabre</a:t>
            </a:r>
          </a:p>
          <a:p>
            <a:pPr algn="r"/>
            <a:r>
              <a:rPr lang="es-EC" sz="1200" dirty="0" smtClean="0">
                <a:solidFill>
                  <a:prstClr val="black"/>
                </a:solidFill>
              </a:rPr>
              <a:t>Ministra de Industrias y Productividad</a:t>
            </a:r>
          </a:p>
          <a:p>
            <a:pPr algn="r"/>
            <a:r>
              <a:rPr lang="es-EC" sz="1200" dirty="0" smtClean="0">
                <a:solidFill>
                  <a:prstClr val="black"/>
                </a:solidFill>
                <a:hlinkClick r:id="rId4"/>
              </a:rPr>
              <a:t>egarcia@mipro.gob.ec</a:t>
            </a:r>
            <a:r>
              <a:rPr lang="es-EC" sz="1200" dirty="0" smtClean="0">
                <a:solidFill>
                  <a:prstClr val="black"/>
                </a:solidFill>
              </a:rPr>
              <a:t> </a:t>
            </a:r>
          </a:p>
          <a:p>
            <a:pPr algn="r"/>
            <a:endParaRPr lang="es-EC" sz="1200" dirty="0" smtClean="0">
              <a:solidFill>
                <a:prstClr val="black"/>
              </a:solidFill>
            </a:endParaRPr>
          </a:p>
          <a:p>
            <a:pPr algn="r"/>
            <a:r>
              <a:rPr lang="es-EC" sz="1200" dirty="0" smtClean="0">
                <a:solidFill>
                  <a:prstClr val="black"/>
                </a:solidFill>
              </a:rPr>
              <a:t>Alexandra Palacios</a:t>
            </a:r>
          </a:p>
          <a:p>
            <a:pPr algn="r"/>
            <a:r>
              <a:rPr lang="es-EC" sz="1200" dirty="0" smtClean="0">
                <a:solidFill>
                  <a:prstClr val="black"/>
                </a:solidFill>
              </a:rPr>
              <a:t>Coordinadora </a:t>
            </a:r>
            <a:r>
              <a:rPr lang="es-EC" sz="1200" dirty="0" smtClean="0">
                <a:solidFill>
                  <a:prstClr val="black"/>
                </a:solidFill>
              </a:rPr>
              <a:t>General de </a:t>
            </a:r>
            <a:r>
              <a:rPr lang="es-EC" sz="1200" dirty="0" smtClean="0">
                <a:solidFill>
                  <a:prstClr val="black"/>
                </a:solidFill>
              </a:rPr>
              <a:t>Estudios</a:t>
            </a:r>
            <a:endParaRPr lang="es-EC" sz="1200" dirty="0" smtClean="0">
              <a:solidFill>
                <a:prstClr val="black"/>
              </a:solidFill>
            </a:endParaRPr>
          </a:p>
          <a:p>
            <a:pPr algn="r"/>
            <a:r>
              <a:rPr lang="es-EC" sz="1200" dirty="0" smtClean="0">
                <a:solidFill>
                  <a:prstClr val="black"/>
                </a:solidFill>
              </a:rPr>
              <a:t>Prospectivos y Macroeconómicos para la Industria</a:t>
            </a:r>
            <a:endParaRPr lang="es-EC" sz="1200" dirty="0" smtClean="0">
              <a:solidFill>
                <a:prstClr val="black"/>
              </a:solidFill>
            </a:endParaRPr>
          </a:p>
          <a:p>
            <a:pPr algn="r"/>
            <a:r>
              <a:rPr lang="es-EC" sz="1200" dirty="0" smtClean="0">
                <a:solidFill>
                  <a:prstClr val="black"/>
                </a:solidFill>
                <a:hlinkClick r:id="rId4"/>
              </a:rPr>
              <a:t>mpalacios@mipro.gob.ec</a:t>
            </a:r>
            <a:endParaRPr lang="es-EC" sz="1200" dirty="0">
              <a:solidFill>
                <a:prstClr val="black"/>
              </a:solidFill>
            </a:endParaRPr>
          </a:p>
        </p:txBody>
      </p:sp>
      <p:sp>
        <p:nvSpPr>
          <p:cNvPr id="13" name="Rectángulo 12"/>
          <p:cNvSpPr/>
          <p:nvPr/>
        </p:nvSpPr>
        <p:spPr>
          <a:xfrm>
            <a:off x="696919" y="1094204"/>
            <a:ext cx="11338199" cy="615553"/>
          </a:xfrm>
          <a:prstGeom prst="rect">
            <a:avLst/>
          </a:prstGeom>
        </p:spPr>
        <p:txBody>
          <a:bodyPr wrap="square">
            <a:spAutoFit/>
          </a:bodyPr>
          <a:lstStyle/>
          <a:p>
            <a:pPr marL="285750" indent="-285750">
              <a:buFont typeface="Wingdings" panose="05000000000000000000" pitchFamily="2" charset="2"/>
              <a:buChar char="ü"/>
            </a:pPr>
            <a:r>
              <a:rPr lang="es-EC" sz="1700" dirty="0" smtClean="0">
                <a:solidFill>
                  <a:prstClr val="black"/>
                </a:solidFill>
              </a:rPr>
              <a:t>Cooperación y transferencia de conocimiento e intercambio de experiencias entre la Small Business (SBA) de Estados Unidos y el Ministerio de Industrias y Productividad. </a:t>
            </a:r>
            <a:endParaRPr lang="es-EC" sz="1700" dirty="0">
              <a:solidFill>
                <a:prstClr val="black"/>
              </a:solidFill>
            </a:endParaRPr>
          </a:p>
        </p:txBody>
      </p:sp>
      <p:sp>
        <p:nvSpPr>
          <p:cNvPr id="15" name="Rectángulo 14"/>
          <p:cNvSpPr/>
          <p:nvPr/>
        </p:nvSpPr>
        <p:spPr>
          <a:xfrm>
            <a:off x="696908" y="1712696"/>
            <a:ext cx="11338195" cy="615553"/>
          </a:xfrm>
          <a:prstGeom prst="rect">
            <a:avLst/>
          </a:prstGeom>
        </p:spPr>
        <p:txBody>
          <a:bodyPr wrap="square">
            <a:spAutoFit/>
          </a:bodyPr>
          <a:lstStyle/>
          <a:p>
            <a:pPr marL="285750" indent="-285750">
              <a:buFont typeface="Wingdings" panose="05000000000000000000" pitchFamily="2" charset="2"/>
              <a:buChar char="ü"/>
            </a:pPr>
            <a:r>
              <a:rPr lang="es-EC" sz="1700" dirty="0" smtClean="0">
                <a:solidFill>
                  <a:prstClr val="black"/>
                </a:solidFill>
              </a:rPr>
              <a:t>Cooperación técnica estadounidense para el desarrollo de un Sistema de Información (Inteligencia de Negocios) para el desarrollo industrial ecuatoriano.</a:t>
            </a:r>
            <a:endParaRPr lang="es-EC" sz="1700" dirty="0">
              <a:solidFill>
                <a:prstClr val="black"/>
              </a:solidFill>
            </a:endParaRPr>
          </a:p>
        </p:txBody>
      </p:sp>
      <p:sp>
        <p:nvSpPr>
          <p:cNvPr id="16" name="Rectángulo 15"/>
          <p:cNvSpPr/>
          <p:nvPr/>
        </p:nvSpPr>
        <p:spPr>
          <a:xfrm>
            <a:off x="713958" y="2368765"/>
            <a:ext cx="11338199" cy="615553"/>
          </a:xfrm>
          <a:prstGeom prst="rect">
            <a:avLst/>
          </a:prstGeom>
        </p:spPr>
        <p:txBody>
          <a:bodyPr wrap="square">
            <a:spAutoFit/>
          </a:bodyPr>
          <a:lstStyle/>
          <a:p>
            <a:pPr marL="285750" indent="-285750">
              <a:buFont typeface="Wingdings" panose="05000000000000000000" pitchFamily="2" charset="2"/>
              <a:buChar char="ü"/>
            </a:pPr>
            <a:r>
              <a:rPr lang="es-EC" sz="1700" dirty="0" smtClean="0">
                <a:solidFill>
                  <a:prstClr val="black"/>
                </a:solidFill>
              </a:rPr>
              <a:t>Asistencia técnica para la transferencia de tecnología y fortalecimiento del talento humano en los sectores priorizados: metalmecánico carrocero, madera y muebles, textil, cuero y calzado.</a:t>
            </a:r>
            <a:endParaRPr lang="es-EC" sz="1700" dirty="0">
              <a:solidFill>
                <a:prstClr val="black"/>
              </a:solidFill>
            </a:endParaRPr>
          </a:p>
        </p:txBody>
      </p:sp>
      <p:sp>
        <p:nvSpPr>
          <p:cNvPr id="17" name="Rectángulo 16"/>
          <p:cNvSpPr/>
          <p:nvPr/>
        </p:nvSpPr>
        <p:spPr>
          <a:xfrm>
            <a:off x="692672" y="3023640"/>
            <a:ext cx="11338198" cy="877163"/>
          </a:xfrm>
          <a:prstGeom prst="rect">
            <a:avLst/>
          </a:prstGeom>
        </p:spPr>
        <p:txBody>
          <a:bodyPr wrap="square">
            <a:spAutoFit/>
          </a:bodyPr>
          <a:lstStyle/>
          <a:p>
            <a:pPr marL="285750" indent="-285750" algn="just">
              <a:buFont typeface="Wingdings" panose="05000000000000000000" pitchFamily="2" charset="2"/>
              <a:buChar char="ü"/>
            </a:pPr>
            <a:r>
              <a:rPr lang="es-EC" sz="1700" dirty="0" smtClean="0">
                <a:solidFill>
                  <a:prstClr val="black"/>
                </a:solidFill>
              </a:rPr>
              <a:t>Cooperación para el desarrollo de un sistema de innovación agroindustrial a través del uso de nuevas tecnologías, reducción del costo de la oferta productiva con alto valor agregado, desarrollo de capacidades técnicas y de logística.</a:t>
            </a:r>
            <a:endParaRPr lang="es-EC" sz="1700" dirty="0">
              <a:solidFill>
                <a:prstClr val="black"/>
              </a:solidFill>
            </a:endParaRPr>
          </a:p>
        </p:txBody>
      </p:sp>
      <p:sp>
        <p:nvSpPr>
          <p:cNvPr id="18" name="Rectángulo 17"/>
          <p:cNvSpPr/>
          <p:nvPr/>
        </p:nvSpPr>
        <p:spPr>
          <a:xfrm>
            <a:off x="696876" y="3868823"/>
            <a:ext cx="11338199" cy="615553"/>
          </a:xfrm>
          <a:prstGeom prst="rect">
            <a:avLst/>
          </a:prstGeom>
        </p:spPr>
        <p:txBody>
          <a:bodyPr wrap="square">
            <a:spAutoFit/>
          </a:bodyPr>
          <a:lstStyle/>
          <a:p>
            <a:pPr marL="285750" indent="-285750">
              <a:buFont typeface="Wingdings" panose="05000000000000000000" pitchFamily="2" charset="2"/>
              <a:buChar char="ü"/>
            </a:pPr>
            <a:r>
              <a:rPr lang="es-EC" sz="1700" dirty="0" smtClean="0">
                <a:solidFill>
                  <a:prstClr val="black"/>
                </a:solidFill>
              </a:rPr>
              <a:t>Cooperación en programas de becas profesionales en carreras relacionadas con el procesamiento de alimentos y logística para su comercialización a tercer nivel y cuarto nivel .</a:t>
            </a:r>
            <a:endParaRPr lang="es-EC" sz="1700" dirty="0">
              <a:solidFill>
                <a:prstClr val="black"/>
              </a:solidFill>
            </a:endParaRPr>
          </a:p>
        </p:txBody>
      </p:sp>
      <p:sp>
        <p:nvSpPr>
          <p:cNvPr id="19" name="Rectángulo 18"/>
          <p:cNvSpPr/>
          <p:nvPr/>
        </p:nvSpPr>
        <p:spPr>
          <a:xfrm>
            <a:off x="692672" y="4440453"/>
            <a:ext cx="11252207" cy="615553"/>
          </a:xfrm>
          <a:prstGeom prst="rect">
            <a:avLst/>
          </a:prstGeom>
        </p:spPr>
        <p:txBody>
          <a:bodyPr wrap="square">
            <a:spAutoFit/>
          </a:bodyPr>
          <a:lstStyle/>
          <a:p>
            <a:pPr marL="285750" indent="-285750">
              <a:buFont typeface="Wingdings" panose="05000000000000000000" pitchFamily="2" charset="2"/>
              <a:buChar char="ü"/>
            </a:pPr>
            <a:r>
              <a:rPr lang="es-MX" sz="1700" dirty="0" smtClean="0">
                <a:solidFill>
                  <a:prstClr val="black"/>
                </a:solidFill>
              </a:rPr>
              <a:t>Apoyo del </a:t>
            </a:r>
            <a:r>
              <a:rPr lang="es-MX" sz="1700" dirty="0">
                <a:solidFill>
                  <a:prstClr val="black"/>
                </a:solidFill>
              </a:rPr>
              <a:t>gobierno de Estados Unidos, a través de su Agencia para el Desarrollo Internacional (USAID), con fondos de capital para </a:t>
            </a:r>
            <a:r>
              <a:rPr lang="es-MX" sz="1700" dirty="0" smtClean="0">
                <a:solidFill>
                  <a:prstClr val="black"/>
                </a:solidFill>
              </a:rPr>
              <a:t>pequeñas </a:t>
            </a:r>
            <a:r>
              <a:rPr lang="es-MX" sz="1700" dirty="0">
                <a:solidFill>
                  <a:prstClr val="black"/>
                </a:solidFill>
              </a:rPr>
              <a:t>y medianas empresas (Pymes) en zonas rurales y marginadas </a:t>
            </a:r>
            <a:r>
              <a:rPr lang="es-MX" sz="1700" dirty="0" smtClean="0">
                <a:solidFill>
                  <a:prstClr val="black"/>
                </a:solidFill>
              </a:rPr>
              <a:t>del Ecuador. </a:t>
            </a:r>
            <a:endParaRPr lang="es-EC" sz="1700" dirty="0">
              <a:solidFill>
                <a:prstClr val="black"/>
              </a:solidFill>
            </a:endParaRPr>
          </a:p>
        </p:txBody>
      </p:sp>
      <p:sp>
        <p:nvSpPr>
          <p:cNvPr id="20" name="Rectángulo 19"/>
          <p:cNvSpPr/>
          <p:nvPr/>
        </p:nvSpPr>
        <p:spPr>
          <a:xfrm>
            <a:off x="692672" y="5024026"/>
            <a:ext cx="8823600" cy="877163"/>
          </a:xfrm>
          <a:prstGeom prst="rect">
            <a:avLst/>
          </a:prstGeom>
        </p:spPr>
        <p:txBody>
          <a:bodyPr wrap="square">
            <a:spAutoFit/>
          </a:bodyPr>
          <a:lstStyle/>
          <a:p>
            <a:pPr marL="285750" indent="-285750">
              <a:buFont typeface="Wingdings" panose="05000000000000000000" pitchFamily="2" charset="2"/>
              <a:buChar char="ü"/>
            </a:pPr>
            <a:r>
              <a:rPr lang="es-EC" sz="1700" dirty="0">
                <a:solidFill>
                  <a:prstClr val="black"/>
                </a:solidFill>
              </a:rPr>
              <a:t>Cooperación técnica </a:t>
            </a:r>
            <a:r>
              <a:rPr lang="es-EC" sz="1700" dirty="0" smtClean="0">
                <a:solidFill>
                  <a:prstClr val="black"/>
                </a:solidFill>
              </a:rPr>
              <a:t>para adecuación, adaptación y actualización de normativa que sea aplicable a polos de desarrollo, parques industriales y zonas especiales de desarrollo económico.</a:t>
            </a:r>
            <a:endParaRPr lang="es-EC" sz="1700" dirty="0">
              <a:solidFill>
                <a:prstClr val="black"/>
              </a:solidFill>
            </a:endParaRPr>
          </a:p>
        </p:txBody>
      </p:sp>
      <p:sp>
        <p:nvSpPr>
          <p:cNvPr id="21" name="Rectángulo 20"/>
          <p:cNvSpPr/>
          <p:nvPr/>
        </p:nvSpPr>
        <p:spPr>
          <a:xfrm>
            <a:off x="713958" y="5892258"/>
            <a:ext cx="7791766" cy="615553"/>
          </a:xfrm>
          <a:prstGeom prst="rect">
            <a:avLst/>
          </a:prstGeom>
        </p:spPr>
        <p:txBody>
          <a:bodyPr wrap="square">
            <a:spAutoFit/>
          </a:bodyPr>
          <a:lstStyle/>
          <a:p>
            <a:pPr marL="285750" indent="-285750">
              <a:buFont typeface="Wingdings" panose="05000000000000000000" pitchFamily="2" charset="2"/>
              <a:buChar char="ü"/>
            </a:pPr>
            <a:r>
              <a:rPr lang="es-EC" sz="1700" dirty="0" smtClean="0">
                <a:solidFill>
                  <a:prstClr val="black"/>
                </a:solidFill>
              </a:rPr>
              <a:t>Apoyo y fortalecimiento de laboratorios de alimentos especializados (INEN), del sector automotriz (CCICEV) y del sector cerámica (CCICEV). </a:t>
            </a:r>
            <a:endParaRPr lang="es-EC" sz="1700" dirty="0">
              <a:solidFill>
                <a:prstClr val="black"/>
              </a:solidFill>
            </a:endParaRPr>
          </a:p>
        </p:txBody>
      </p:sp>
    </p:spTree>
    <p:extLst>
      <p:ext uri="{BB962C8B-B14F-4D97-AF65-F5344CB8AC3E}">
        <p14:creationId xmlns:p14="http://schemas.microsoft.com/office/powerpoint/2010/main" val="1162235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235526" y="-13923"/>
            <a:ext cx="10681855" cy="1144929"/>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Estados Unidos</a:t>
            </a:r>
            <a:r>
              <a:rPr lang="es-MX" sz="4000" b="1" dirty="0" smtClean="0">
                <a:solidFill>
                  <a:srgbClr val="002060"/>
                </a:solidFill>
                <a:latin typeface="Franklin Gothic Medium Cond" panose="020B0606030402020204" pitchFamily="34" charset="0"/>
                <a:ea typeface="+mj-ea"/>
                <a:cs typeface="+mj-cs"/>
              </a:rPr>
              <a:t/>
            </a:r>
            <a:br>
              <a:rPr lang="es-MX" sz="4000" b="1" dirty="0" smtClean="0">
                <a:solidFill>
                  <a:srgbClr val="002060"/>
                </a:solidFill>
                <a:latin typeface="Franklin Gothic Medium Cond" panose="020B0606030402020204" pitchFamily="34" charset="0"/>
                <a:ea typeface="+mj-ea"/>
                <a:cs typeface="+mj-cs"/>
              </a:rPr>
            </a:br>
            <a:r>
              <a:rPr lang="es-EC" sz="3600" b="1" dirty="0" smtClean="0">
                <a:solidFill>
                  <a:srgbClr val="002060"/>
                </a:solidFill>
                <a:latin typeface="Franklin Gothic Medium Cond" panose="020B0606030402020204" pitchFamily="34" charset="0"/>
              </a:rPr>
              <a:t>Protocolo de negocios</a:t>
            </a:r>
            <a:endParaRPr lang="es-MX" sz="3600" b="1" dirty="0">
              <a:solidFill>
                <a:srgbClr val="002060"/>
              </a:solidFill>
              <a:latin typeface="Franklin Gothic Medium Cond" panose="020B0606030402020204" pitchFamily="34" charset="0"/>
            </a:endParaRPr>
          </a:p>
        </p:txBody>
      </p:sp>
      <p:sp>
        <p:nvSpPr>
          <p:cNvPr id="13" name="Rectángulo 12"/>
          <p:cNvSpPr/>
          <p:nvPr/>
        </p:nvSpPr>
        <p:spPr>
          <a:xfrm>
            <a:off x="235527" y="1265192"/>
            <a:ext cx="11582400" cy="5016758"/>
          </a:xfrm>
          <a:prstGeom prst="rect">
            <a:avLst/>
          </a:prstGeom>
        </p:spPr>
        <p:txBody>
          <a:bodyPr wrap="square">
            <a:spAutoFit/>
          </a:bodyPr>
          <a:lstStyle/>
          <a:p>
            <a:pPr algn="just">
              <a:buFont typeface="Wingdings" pitchFamily="2" charset="2"/>
              <a:buChar char="ü"/>
            </a:pPr>
            <a:r>
              <a:rPr lang="es-MX" sz="2000" dirty="0">
                <a:latin typeface="+mn-lt"/>
              </a:rPr>
              <a:t>Los estadounidenses </a:t>
            </a:r>
            <a:r>
              <a:rPr lang="es-MX" sz="2000" b="1" dirty="0">
                <a:latin typeface="+mn-lt"/>
              </a:rPr>
              <a:t>son directos en la forma de comunicarse</a:t>
            </a:r>
            <a:r>
              <a:rPr lang="es-MX" sz="2000" dirty="0">
                <a:latin typeface="+mn-lt"/>
              </a:rPr>
              <a:t>. La comunicación virtual (a través del correo electrónico, SMS, Skype, etc.) es muy común y no requiere de formalidades en la interacción</a:t>
            </a:r>
            <a:r>
              <a:rPr lang="es-MX" sz="2000" dirty="0" smtClean="0">
                <a:latin typeface="+mn-lt"/>
              </a:rPr>
              <a:t>.</a:t>
            </a:r>
          </a:p>
          <a:p>
            <a:pPr algn="just"/>
            <a:endParaRPr lang="es-EC" sz="2000" dirty="0" smtClean="0">
              <a:latin typeface="+mn-lt"/>
            </a:endParaRPr>
          </a:p>
          <a:p>
            <a:pPr algn="just">
              <a:buFont typeface="Wingdings" pitchFamily="2" charset="2"/>
              <a:buChar char="ü"/>
            </a:pPr>
            <a:r>
              <a:rPr lang="es-MX" sz="2000" dirty="0">
                <a:latin typeface="+mn-lt"/>
              </a:rPr>
              <a:t>Los ejecutivos estadounidenses están </a:t>
            </a:r>
            <a:r>
              <a:rPr lang="es-MX" sz="2000" b="1" dirty="0">
                <a:latin typeface="+mn-lt"/>
              </a:rPr>
              <a:t>dispuestos a tomar riesgos</a:t>
            </a:r>
            <a:r>
              <a:rPr lang="es-MX" sz="2000" dirty="0">
                <a:latin typeface="+mn-lt"/>
              </a:rPr>
              <a:t>. La toma de decisiones riesgosas suele resultar en los estadounidenses haciéndose con la mayor parte un negocio, o el 100% de éste si es posible. Los </a:t>
            </a:r>
            <a:r>
              <a:rPr lang="es-MX" sz="2000" b="1" dirty="0">
                <a:latin typeface="+mn-lt"/>
              </a:rPr>
              <a:t>eventos de negocios </a:t>
            </a:r>
            <a:r>
              <a:rPr lang="es-MX" sz="2000" dirty="0">
                <a:latin typeface="+mn-lt"/>
              </a:rPr>
              <a:t>como las fiestas de cóctel, los juegos de golf, las parrilladas, o las cenas formales o casuales no se pretenden para desarrollar relaciones personales, sino </a:t>
            </a:r>
            <a:r>
              <a:rPr lang="es-MX" sz="2000" b="1" dirty="0">
                <a:latin typeface="+mn-lt"/>
              </a:rPr>
              <a:t>para alcanzar los </a:t>
            </a:r>
            <a:r>
              <a:rPr lang="es-MX" sz="2000" b="1" dirty="0" smtClean="0">
                <a:latin typeface="+mn-lt"/>
              </a:rPr>
              <a:t>objetivos de la reunión.</a:t>
            </a:r>
          </a:p>
          <a:p>
            <a:pPr algn="just"/>
            <a:endParaRPr lang="es-EC" sz="2000" dirty="0" smtClean="0">
              <a:latin typeface="+mn-lt"/>
            </a:endParaRPr>
          </a:p>
          <a:p>
            <a:pPr algn="just">
              <a:buFont typeface="Wingdings" pitchFamily="2" charset="2"/>
              <a:buChar char="ü"/>
            </a:pPr>
            <a:r>
              <a:rPr lang="es-MX" sz="2000" b="1" dirty="0">
                <a:latin typeface="+mn-lt"/>
              </a:rPr>
              <a:t>Hacer un regalo es un buen gesto</a:t>
            </a:r>
            <a:r>
              <a:rPr lang="es-MX" sz="2000" dirty="0">
                <a:latin typeface="+mn-lt"/>
              </a:rPr>
              <a:t>, aunque no se espera. Los regalos de negocios se suelen realizar una vez que se cierra el trato. No es necesario llevar un regalo cuando visite un hogar. Los regalos para mujeres como perfumes o ropa son una falta de educación porque se consideran demasiado personales</a:t>
            </a:r>
            <a:r>
              <a:rPr lang="es-MX" sz="2000" dirty="0" smtClean="0">
                <a:latin typeface="+mn-lt"/>
              </a:rPr>
              <a:t>.</a:t>
            </a:r>
          </a:p>
          <a:p>
            <a:pPr algn="just">
              <a:buFont typeface="Wingdings" pitchFamily="2" charset="2"/>
              <a:buChar char="ü"/>
            </a:pPr>
            <a:endParaRPr lang="es-EC" sz="2000" dirty="0" smtClean="0">
              <a:latin typeface="+mn-lt"/>
            </a:endParaRPr>
          </a:p>
          <a:p>
            <a:pPr algn="just">
              <a:buFont typeface="Wingdings" pitchFamily="2" charset="2"/>
              <a:buChar char="ü"/>
            </a:pPr>
            <a:r>
              <a:rPr lang="es-MX" sz="2000" dirty="0">
                <a:latin typeface="+mn-lt"/>
              </a:rPr>
              <a:t>Puesto que el tiempo es dinero, </a:t>
            </a:r>
            <a:r>
              <a:rPr lang="es-MX" sz="2000" b="1" dirty="0">
                <a:latin typeface="+mn-lt"/>
              </a:rPr>
              <a:t>vaya directamente al asunto en cuestión</a:t>
            </a:r>
            <a:r>
              <a:rPr lang="es-MX" sz="2000" dirty="0">
                <a:latin typeface="+mn-lt"/>
              </a:rPr>
              <a:t>. </a:t>
            </a:r>
            <a:r>
              <a:rPr lang="es-MX" sz="2000" dirty="0" smtClean="0">
                <a:latin typeface="+mn-lt"/>
              </a:rPr>
              <a:t>Ser </a:t>
            </a:r>
            <a:r>
              <a:rPr lang="es-MX" sz="2000" dirty="0">
                <a:latin typeface="+mn-lt"/>
              </a:rPr>
              <a:t>claro y sencillo cuando necesite presentarse e introducir a la </a:t>
            </a:r>
            <a:r>
              <a:rPr lang="es-MX" sz="2000" dirty="0" smtClean="0">
                <a:latin typeface="+mn-lt"/>
              </a:rPr>
              <a:t>institución o empresa a la que representa, muéstrese </a:t>
            </a:r>
            <a:r>
              <a:rPr lang="es-MX" sz="2000" dirty="0">
                <a:latin typeface="+mn-lt"/>
              </a:rPr>
              <a:t>amable </a:t>
            </a:r>
            <a:r>
              <a:rPr lang="es-MX" sz="2000" dirty="0" smtClean="0">
                <a:latin typeface="+mn-lt"/>
              </a:rPr>
              <a:t>y con tranquilidad.</a:t>
            </a:r>
            <a:endParaRPr lang="es-EC" sz="2000" dirty="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4</a:t>
            </a:fld>
            <a:endParaRPr lang="es-EC">
              <a:solidFill>
                <a:prstClr val="black">
                  <a:tint val="75000"/>
                </a:prstClr>
              </a:solidFill>
            </a:endParaRPr>
          </a:p>
        </p:txBody>
      </p:sp>
      <p:sp>
        <p:nvSpPr>
          <p:cNvPr id="8" name="2 CuadroTexto"/>
          <p:cNvSpPr txBox="1"/>
          <p:nvPr/>
        </p:nvSpPr>
        <p:spPr>
          <a:xfrm>
            <a:off x="0" y="6406706"/>
            <a:ext cx="5110163" cy="446276"/>
          </a:xfrm>
          <a:prstGeom prst="rect">
            <a:avLst/>
          </a:prstGeom>
          <a:noFill/>
        </p:spPr>
        <p:txBody>
          <a:bodyPr wrap="square">
            <a:spAutoFit/>
          </a:bodyPr>
          <a:lstStyle/>
          <a:p>
            <a:pPr eaLnBrk="1" hangingPunct="1">
              <a:defRPr/>
            </a:pPr>
            <a:r>
              <a:rPr lang="es-ES" sz="1100" b="1" dirty="0" smtClean="0">
                <a:solidFill>
                  <a:prstClr val="black"/>
                </a:solidFill>
              </a:rPr>
              <a:t>Fuente: </a:t>
            </a:r>
            <a:r>
              <a:rPr lang="es-ES" sz="1100" dirty="0" smtClean="0">
                <a:solidFill>
                  <a:prstClr val="black"/>
                </a:solidFill>
              </a:rPr>
              <a:t>Santander TradePortal.</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Tree>
    <p:extLst>
      <p:ext uri="{BB962C8B-B14F-4D97-AF65-F5344CB8AC3E}">
        <p14:creationId xmlns:p14="http://schemas.microsoft.com/office/powerpoint/2010/main" val="2404156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0" y="0"/>
            <a:ext cx="10681855" cy="1144929"/>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Estados Unidos</a:t>
            </a:r>
            <a:r>
              <a:rPr lang="es-MX" sz="4000" b="1" dirty="0" smtClean="0">
                <a:solidFill>
                  <a:srgbClr val="002060"/>
                </a:solidFill>
                <a:latin typeface="Franklin Gothic Medium Cond" panose="020B0606030402020204" pitchFamily="34" charset="0"/>
                <a:ea typeface="+mj-ea"/>
                <a:cs typeface="+mj-cs"/>
              </a:rPr>
              <a:t/>
            </a:r>
            <a:br>
              <a:rPr lang="es-MX" sz="4000" b="1" dirty="0" smtClean="0">
                <a:solidFill>
                  <a:srgbClr val="002060"/>
                </a:solidFill>
                <a:latin typeface="Franklin Gothic Medium Cond" panose="020B0606030402020204" pitchFamily="34" charset="0"/>
                <a:ea typeface="+mj-ea"/>
                <a:cs typeface="+mj-cs"/>
              </a:rPr>
            </a:br>
            <a:r>
              <a:rPr lang="es-EC" sz="3600" b="1" dirty="0" smtClean="0">
                <a:solidFill>
                  <a:srgbClr val="002060"/>
                </a:solidFill>
                <a:latin typeface="Franklin Gothic Medium Cond" panose="020B0606030402020204" pitchFamily="34" charset="0"/>
              </a:rPr>
              <a:t>Administrar una empresa – Formas jurídicas de las empresas</a:t>
            </a:r>
            <a:endParaRPr lang="es-MX" sz="3600" b="1" dirty="0">
              <a:solidFill>
                <a:srgbClr val="002060"/>
              </a:solidFill>
              <a:latin typeface="Franklin Gothic Medium Cond" panose="020B0606030402020204" pitchFamily="34" charset="0"/>
            </a:endParaRPr>
          </a:p>
        </p:txBody>
      </p:sp>
      <p:sp>
        <p:nvSpPr>
          <p:cNvPr id="13" name="Rectángulo 12"/>
          <p:cNvSpPr/>
          <p:nvPr/>
        </p:nvSpPr>
        <p:spPr>
          <a:xfrm>
            <a:off x="180304" y="1022861"/>
            <a:ext cx="11887200" cy="6302816"/>
          </a:xfrm>
          <a:prstGeom prst="rect">
            <a:avLst/>
          </a:prstGeom>
        </p:spPr>
        <p:txBody>
          <a:bodyPr wrap="square">
            <a:spAutoFit/>
          </a:bodyPr>
          <a:lstStyle/>
          <a:p>
            <a:pPr>
              <a:lnSpc>
                <a:spcPct val="107000"/>
              </a:lnSpc>
              <a:spcAft>
                <a:spcPts val="0"/>
              </a:spcAft>
            </a:pPr>
            <a:r>
              <a:rPr lang="es-MX" b="1" u="sng" dirty="0" smtClean="0">
                <a:latin typeface="+mn-lt"/>
                <a:ea typeface="Times New Roman" panose="02020603050405020304" pitchFamily="18" charset="0"/>
                <a:cs typeface="Times New Roman" panose="02020603050405020304" pitchFamily="18" charset="0"/>
              </a:rPr>
              <a:t>Propietario </a:t>
            </a:r>
            <a:r>
              <a:rPr lang="es-MX" b="1" u="sng" dirty="0">
                <a:latin typeface="+mn-lt"/>
                <a:ea typeface="Times New Roman" panose="02020603050405020304" pitchFamily="18" charset="0"/>
                <a:cs typeface="Times New Roman" panose="02020603050405020304" pitchFamily="18" charset="0"/>
              </a:rPr>
              <a:t>Único</a:t>
            </a:r>
            <a:endParaRPr lang="es-MX" b="1" u="sng" dirty="0">
              <a:latin typeface="+mn-lt"/>
              <a:ea typeface="Calibri" panose="020F0502020204030204" pitchFamily="34" charset="0"/>
              <a:cs typeface="Times New Roman" panose="02020603050405020304" pitchFamily="18" charset="0"/>
            </a:endParaRPr>
          </a:p>
          <a:p>
            <a:pPr marL="457200">
              <a:lnSpc>
                <a:spcPct val="107000"/>
              </a:lnSpc>
              <a:spcAft>
                <a:spcPts val="0"/>
              </a:spcAft>
            </a:pPr>
            <a:r>
              <a:rPr lang="es-MX" b="1" dirty="0">
                <a:latin typeface="+mn-lt"/>
                <a:ea typeface="Times New Roman" panose="02020603050405020304" pitchFamily="18" charset="0"/>
                <a:cs typeface="Times New Roman" panose="02020603050405020304" pitchFamily="18" charset="0"/>
              </a:rPr>
              <a:t>Número de socios o accionistas :</a:t>
            </a:r>
            <a:r>
              <a:rPr lang="es-MX" dirty="0">
                <a:latin typeface="+mn-lt"/>
                <a:ea typeface="Times New Roman" panose="02020603050405020304" pitchFamily="18" charset="0"/>
                <a:cs typeface="Times New Roman" panose="02020603050405020304" pitchFamily="18" charset="0"/>
              </a:rPr>
              <a:t> 1 persona</a:t>
            </a:r>
            <a:br>
              <a:rPr lang="es-MX" dirty="0">
                <a:latin typeface="+mn-lt"/>
                <a:ea typeface="Times New Roman" panose="02020603050405020304" pitchFamily="18" charset="0"/>
                <a:cs typeface="Times New Roman" panose="02020603050405020304" pitchFamily="18" charset="0"/>
              </a:rPr>
            </a:br>
            <a:r>
              <a:rPr lang="es-MX" b="1" dirty="0">
                <a:latin typeface="+mn-lt"/>
                <a:ea typeface="Times New Roman" panose="02020603050405020304" pitchFamily="18" charset="0"/>
                <a:cs typeface="Times New Roman" panose="02020603050405020304" pitchFamily="18" charset="0"/>
              </a:rPr>
              <a:t>Capital mínimo o máximo :</a:t>
            </a:r>
            <a:r>
              <a:rPr lang="es-MX" dirty="0">
                <a:latin typeface="+mn-lt"/>
                <a:ea typeface="Times New Roman" panose="02020603050405020304" pitchFamily="18" charset="0"/>
                <a:cs typeface="Times New Roman" panose="02020603050405020304" pitchFamily="18" charset="0"/>
              </a:rPr>
              <a:t> Sin mínimo de capital legal.</a:t>
            </a:r>
            <a:br>
              <a:rPr lang="es-MX" dirty="0">
                <a:latin typeface="+mn-lt"/>
                <a:ea typeface="Times New Roman" panose="02020603050405020304" pitchFamily="18" charset="0"/>
                <a:cs typeface="Times New Roman" panose="02020603050405020304" pitchFamily="18" charset="0"/>
              </a:rPr>
            </a:br>
            <a:r>
              <a:rPr lang="es-MX" b="1" dirty="0">
                <a:latin typeface="+mn-lt"/>
                <a:ea typeface="Times New Roman" panose="02020603050405020304" pitchFamily="18" charset="0"/>
                <a:cs typeface="Times New Roman" panose="02020603050405020304" pitchFamily="18" charset="0"/>
              </a:rPr>
              <a:t>Responsabilidad de los socios :</a:t>
            </a:r>
            <a:r>
              <a:rPr lang="es-MX" dirty="0">
                <a:latin typeface="+mn-lt"/>
                <a:ea typeface="Times New Roman" panose="02020603050405020304" pitchFamily="18" charset="0"/>
                <a:cs typeface="Times New Roman" panose="02020603050405020304" pitchFamily="18" charset="0"/>
              </a:rPr>
              <a:t> El propietario responde de las deudas de la empresa</a:t>
            </a:r>
            <a:r>
              <a:rPr lang="es-MX" dirty="0" smtClean="0">
                <a:latin typeface="+mn-lt"/>
                <a:ea typeface="Times New Roman" panose="02020603050405020304" pitchFamily="18" charset="0"/>
                <a:cs typeface="Times New Roman" panose="02020603050405020304" pitchFamily="18" charset="0"/>
              </a:rPr>
              <a:t>.</a:t>
            </a:r>
          </a:p>
          <a:p>
            <a:pPr marL="457200">
              <a:lnSpc>
                <a:spcPct val="107000"/>
              </a:lnSpc>
              <a:spcAft>
                <a:spcPts val="0"/>
              </a:spcAft>
            </a:pPr>
            <a:endParaRPr lang="es-MX" dirty="0">
              <a:latin typeface="+mn-lt"/>
              <a:ea typeface="Calibri" panose="020F0502020204030204" pitchFamily="34" charset="0"/>
              <a:cs typeface="Times New Roman" panose="02020603050405020304" pitchFamily="18" charset="0"/>
            </a:endParaRPr>
          </a:p>
          <a:p>
            <a:pPr>
              <a:lnSpc>
                <a:spcPct val="107000"/>
              </a:lnSpc>
              <a:spcAft>
                <a:spcPts val="0"/>
              </a:spcAft>
            </a:pPr>
            <a:r>
              <a:rPr lang="es-MX" b="1" u="sng" dirty="0">
                <a:latin typeface="+mn-lt"/>
                <a:ea typeface="Times New Roman" panose="02020603050405020304" pitchFamily="18" charset="0"/>
                <a:cs typeface="Times New Roman" panose="02020603050405020304" pitchFamily="18" charset="0"/>
              </a:rPr>
              <a:t>Sociedad General</a:t>
            </a:r>
            <a:endParaRPr lang="es-MX" b="1" u="sng" dirty="0">
              <a:latin typeface="+mn-lt"/>
              <a:ea typeface="Calibri" panose="020F0502020204030204" pitchFamily="34" charset="0"/>
              <a:cs typeface="Times New Roman" panose="02020603050405020304" pitchFamily="18" charset="0"/>
            </a:endParaRPr>
          </a:p>
          <a:p>
            <a:pPr marL="457200">
              <a:lnSpc>
                <a:spcPct val="107000"/>
              </a:lnSpc>
              <a:spcAft>
                <a:spcPts val="0"/>
              </a:spcAft>
            </a:pPr>
            <a:r>
              <a:rPr lang="es-MX" b="1" dirty="0">
                <a:latin typeface="+mn-lt"/>
                <a:ea typeface="Times New Roman" panose="02020603050405020304" pitchFamily="18" charset="0"/>
                <a:cs typeface="Times New Roman" panose="02020603050405020304" pitchFamily="18" charset="0"/>
              </a:rPr>
              <a:t>Número de socios o accionistas :</a:t>
            </a:r>
            <a:r>
              <a:rPr lang="es-MX" dirty="0">
                <a:latin typeface="+mn-lt"/>
                <a:ea typeface="Times New Roman" panose="02020603050405020304" pitchFamily="18" charset="0"/>
                <a:cs typeface="Times New Roman" panose="02020603050405020304" pitchFamily="18" charset="0"/>
              </a:rPr>
              <a:t> Sin mínimo.</a:t>
            </a:r>
            <a:br>
              <a:rPr lang="es-MX" dirty="0">
                <a:latin typeface="+mn-lt"/>
                <a:ea typeface="Times New Roman" panose="02020603050405020304" pitchFamily="18" charset="0"/>
                <a:cs typeface="Times New Roman" panose="02020603050405020304" pitchFamily="18" charset="0"/>
              </a:rPr>
            </a:br>
            <a:r>
              <a:rPr lang="es-MX" b="1" dirty="0">
                <a:latin typeface="+mn-lt"/>
                <a:ea typeface="Times New Roman" panose="02020603050405020304" pitchFamily="18" charset="0"/>
                <a:cs typeface="Times New Roman" panose="02020603050405020304" pitchFamily="18" charset="0"/>
              </a:rPr>
              <a:t>Capital mínimo o máximo :</a:t>
            </a:r>
            <a:r>
              <a:rPr lang="es-MX" dirty="0">
                <a:latin typeface="+mn-lt"/>
                <a:ea typeface="Times New Roman" panose="02020603050405020304" pitchFamily="18" charset="0"/>
                <a:cs typeface="Times New Roman" panose="02020603050405020304" pitchFamily="18" charset="0"/>
              </a:rPr>
              <a:t> Sin mínimo de capital legal.</a:t>
            </a:r>
            <a:br>
              <a:rPr lang="es-MX" dirty="0">
                <a:latin typeface="+mn-lt"/>
                <a:ea typeface="Times New Roman" panose="02020603050405020304" pitchFamily="18" charset="0"/>
                <a:cs typeface="Times New Roman" panose="02020603050405020304" pitchFamily="18" charset="0"/>
              </a:rPr>
            </a:br>
            <a:r>
              <a:rPr lang="es-MX" b="1" dirty="0">
                <a:latin typeface="+mn-lt"/>
                <a:ea typeface="Times New Roman" panose="02020603050405020304" pitchFamily="18" charset="0"/>
                <a:cs typeface="Times New Roman" panose="02020603050405020304" pitchFamily="18" charset="0"/>
              </a:rPr>
              <a:t>Responsabilidad de los socios :</a:t>
            </a:r>
            <a:r>
              <a:rPr lang="es-MX" dirty="0">
                <a:latin typeface="+mn-lt"/>
                <a:ea typeface="Times New Roman" panose="02020603050405020304" pitchFamily="18" charset="0"/>
                <a:cs typeface="Times New Roman" panose="02020603050405020304" pitchFamily="18" charset="0"/>
              </a:rPr>
              <a:t> La Sociedad General responde personalmente, sin límite, de </a:t>
            </a:r>
            <a:r>
              <a:rPr lang="es-MX" dirty="0" smtClean="0">
                <a:latin typeface="+mn-lt"/>
                <a:ea typeface="Times New Roman" panose="02020603050405020304" pitchFamily="18" charset="0"/>
                <a:cs typeface="Times New Roman" panose="02020603050405020304" pitchFamily="18" charset="0"/>
              </a:rPr>
              <a:t>obligaciones </a:t>
            </a:r>
            <a:r>
              <a:rPr lang="es-MX" dirty="0">
                <a:latin typeface="+mn-lt"/>
                <a:ea typeface="Times New Roman" panose="02020603050405020304" pitchFamily="18" charset="0"/>
                <a:cs typeface="Times New Roman" panose="02020603050405020304" pitchFamily="18" charset="0"/>
              </a:rPr>
              <a:t>de la empresa</a:t>
            </a:r>
            <a:r>
              <a:rPr lang="es-MX" dirty="0" smtClean="0">
                <a:latin typeface="+mn-lt"/>
                <a:ea typeface="Times New Roman" panose="02020603050405020304" pitchFamily="18" charset="0"/>
                <a:cs typeface="Times New Roman" panose="02020603050405020304" pitchFamily="18" charset="0"/>
              </a:rPr>
              <a:t>.</a:t>
            </a:r>
          </a:p>
          <a:p>
            <a:pPr marL="457200">
              <a:lnSpc>
                <a:spcPct val="107000"/>
              </a:lnSpc>
              <a:spcAft>
                <a:spcPts val="0"/>
              </a:spcAft>
            </a:pPr>
            <a:endParaRPr lang="es-MX" dirty="0">
              <a:latin typeface="+mn-lt"/>
              <a:ea typeface="Calibri" panose="020F0502020204030204" pitchFamily="34" charset="0"/>
              <a:cs typeface="Times New Roman" panose="02020603050405020304" pitchFamily="18" charset="0"/>
            </a:endParaRPr>
          </a:p>
          <a:p>
            <a:pPr>
              <a:lnSpc>
                <a:spcPct val="107000"/>
              </a:lnSpc>
              <a:spcAft>
                <a:spcPts val="0"/>
              </a:spcAft>
            </a:pPr>
            <a:r>
              <a:rPr lang="es-MX" b="1" u="sng" dirty="0">
                <a:latin typeface="+mn-lt"/>
                <a:ea typeface="Times New Roman" panose="02020603050405020304" pitchFamily="18" charset="0"/>
                <a:cs typeface="Times New Roman" panose="02020603050405020304" pitchFamily="18" charset="0"/>
              </a:rPr>
              <a:t>Sociedad Limitada</a:t>
            </a:r>
            <a:endParaRPr lang="es-MX" b="1" u="sng" dirty="0">
              <a:latin typeface="+mn-lt"/>
              <a:ea typeface="Calibri" panose="020F0502020204030204" pitchFamily="34" charset="0"/>
              <a:cs typeface="Times New Roman" panose="02020603050405020304" pitchFamily="18" charset="0"/>
            </a:endParaRPr>
          </a:p>
          <a:p>
            <a:pPr marL="457200">
              <a:lnSpc>
                <a:spcPct val="107000"/>
              </a:lnSpc>
              <a:spcAft>
                <a:spcPts val="0"/>
              </a:spcAft>
            </a:pPr>
            <a:r>
              <a:rPr lang="es-MX" b="1" dirty="0">
                <a:latin typeface="+mn-lt"/>
                <a:ea typeface="Times New Roman" panose="02020603050405020304" pitchFamily="18" charset="0"/>
                <a:cs typeface="Times New Roman" panose="02020603050405020304" pitchFamily="18" charset="0"/>
              </a:rPr>
              <a:t>Número de socios o accionistas :</a:t>
            </a:r>
            <a:r>
              <a:rPr lang="es-MX" dirty="0">
                <a:latin typeface="+mn-lt"/>
                <a:ea typeface="Times New Roman" panose="02020603050405020304" pitchFamily="18" charset="0"/>
                <a:cs typeface="Times New Roman" panose="02020603050405020304" pitchFamily="18" charset="0"/>
              </a:rPr>
              <a:t> Además de los socios generales hay uno o un número limitado de socios.</a:t>
            </a:r>
            <a:br>
              <a:rPr lang="es-MX" dirty="0">
                <a:latin typeface="+mn-lt"/>
                <a:ea typeface="Times New Roman" panose="02020603050405020304" pitchFamily="18" charset="0"/>
                <a:cs typeface="Times New Roman" panose="02020603050405020304" pitchFamily="18" charset="0"/>
              </a:rPr>
            </a:br>
            <a:r>
              <a:rPr lang="es-MX" b="1" dirty="0">
                <a:latin typeface="+mn-lt"/>
                <a:ea typeface="Times New Roman" panose="02020603050405020304" pitchFamily="18" charset="0"/>
                <a:cs typeface="Times New Roman" panose="02020603050405020304" pitchFamily="18" charset="0"/>
              </a:rPr>
              <a:t>Capital mínimo o máximo :</a:t>
            </a:r>
            <a:r>
              <a:rPr lang="es-MX" dirty="0">
                <a:latin typeface="+mn-lt"/>
                <a:ea typeface="Times New Roman" panose="02020603050405020304" pitchFamily="18" charset="0"/>
                <a:cs typeface="Times New Roman" panose="02020603050405020304" pitchFamily="18" charset="0"/>
              </a:rPr>
              <a:t> Sin mínimo de capital legal.</a:t>
            </a:r>
            <a:br>
              <a:rPr lang="es-MX" dirty="0">
                <a:latin typeface="+mn-lt"/>
                <a:ea typeface="Times New Roman" panose="02020603050405020304" pitchFamily="18" charset="0"/>
                <a:cs typeface="Times New Roman" panose="02020603050405020304" pitchFamily="18" charset="0"/>
              </a:rPr>
            </a:br>
            <a:r>
              <a:rPr lang="es-MX" b="1" dirty="0">
                <a:latin typeface="+mn-lt"/>
                <a:ea typeface="Times New Roman" panose="02020603050405020304" pitchFamily="18" charset="0"/>
                <a:cs typeface="Times New Roman" panose="02020603050405020304" pitchFamily="18" charset="0"/>
              </a:rPr>
              <a:t>Responsabilidad de los socios :</a:t>
            </a:r>
            <a:r>
              <a:rPr lang="es-MX" dirty="0">
                <a:latin typeface="+mn-lt"/>
                <a:ea typeface="Times New Roman" panose="02020603050405020304" pitchFamily="18" charset="0"/>
                <a:cs typeface="Times New Roman" panose="02020603050405020304" pitchFamily="18" charset="0"/>
              </a:rPr>
              <a:t> La Sociedad General responde personalmente, sin límite, de </a:t>
            </a:r>
            <a:r>
              <a:rPr lang="es-MX" dirty="0" smtClean="0">
                <a:latin typeface="+mn-lt"/>
                <a:ea typeface="Times New Roman" panose="02020603050405020304" pitchFamily="18" charset="0"/>
                <a:cs typeface="Times New Roman" panose="02020603050405020304" pitchFamily="18" charset="0"/>
              </a:rPr>
              <a:t>obligaciones </a:t>
            </a:r>
            <a:r>
              <a:rPr lang="es-MX" dirty="0">
                <a:latin typeface="+mn-lt"/>
                <a:ea typeface="Times New Roman" panose="02020603050405020304" pitchFamily="18" charset="0"/>
                <a:cs typeface="Times New Roman" panose="02020603050405020304" pitchFamily="18" charset="0"/>
              </a:rPr>
              <a:t>de la empresa</a:t>
            </a:r>
            <a:r>
              <a:rPr lang="es-MX" dirty="0" smtClean="0">
                <a:latin typeface="+mn-lt"/>
                <a:ea typeface="Times New Roman" panose="02020603050405020304" pitchFamily="18" charset="0"/>
                <a:cs typeface="Times New Roman" panose="02020603050405020304" pitchFamily="18" charset="0"/>
              </a:rPr>
              <a:t>.</a:t>
            </a:r>
          </a:p>
          <a:p>
            <a:pPr marL="457200">
              <a:lnSpc>
                <a:spcPct val="107000"/>
              </a:lnSpc>
              <a:spcAft>
                <a:spcPts val="0"/>
              </a:spcAft>
            </a:pPr>
            <a:endParaRPr lang="es-MX" dirty="0" smtClean="0">
              <a:latin typeface="+mn-lt"/>
              <a:ea typeface="Times New Roman" panose="02020603050405020304" pitchFamily="18" charset="0"/>
              <a:cs typeface="Times New Roman" panose="02020603050405020304" pitchFamily="18" charset="0"/>
            </a:endParaRPr>
          </a:p>
          <a:p>
            <a:pPr>
              <a:lnSpc>
                <a:spcPct val="107000"/>
              </a:lnSpc>
              <a:spcAft>
                <a:spcPts val="0"/>
              </a:spcAft>
            </a:pPr>
            <a:r>
              <a:rPr lang="es-MX" b="1" u="sng" dirty="0">
                <a:latin typeface="+mn-lt"/>
                <a:ea typeface="Times New Roman" panose="02020603050405020304" pitchFamily="18" charset="0"/>
                <a:cs typeface="Times New Roman" panose="02020603050405020304" pitchFamily="18" charset="0"/>
              </a:rPr>
              <a:t>Sociedad de Responsabilidad Limitada</a:t>
            </a:r>
            <a:endParaRPr lang="es-MX" b="1" u="sng" dirty="0">
              <a:latin typeface="+mn-lt"/>
              <a:ea typeface="Calibri" panose="020F0502020204030204" pitchFamily="34" charset="0"/>
              <a:cs typeface="Times New Roman" panose="02020603050405020304" pitchFamily="18" charset="0"/>
            </a:endParaRPr>
          </a:p>
          <a:p>
            <a:pPr marL="457200">
              <a:lnSpc>
                <a:spcPct val="107000"/>
              </a:lnSpc>
              <a:spcAft>
                <a:spcPts val="0"/>
              </a:spcAft>
            </a:pPr>
            <a:r>
              <a:rPr lang="es-MX" b="1" dirty="0">
                <a:latin typeface="+mn-lt"/>
                <a:ea typeface="Times New Roman" panose="02020603050405020304" pitchFamily="18" charset="0"/>
                <a:cs typeface="Times New Roman" panose="02020603050405020304" pitchFamily="18" charset="0"/>
              </a:rPr>
              <a:t>Número de socios o accionistas :</a:t>
            </a:r>
            <a:r>
              <a:rPr lang="es-MX" dirty="0">
                <a:latin typeface="+mn-lt"/>
                <a:ea typeface="Times New Roman" panose="02020603050405020304" pitchFamily="18" charset="0"/>
                <a:cs typeface="Times New Roman" panose="02020603050405020304" pitchFamily="18" charset="0"/>
              </a:rPr>
              <a:t> Sin mínimo.</a:t>
            </a:r>
            <a:br>
              <a:rPr lang="es-MX" dirty="0">
                <a:latin typeface="+mn-lt"/>
                <a:ea typeface="Times New Roman" panose="02020603050405020304" pitchFamily="18" charset="0"/>
                <a:cs typeface="Times New Roman" panose="02020603050405020304" pitchFamily="18" charset="0"/>
              </a:rPr>
            </a:br>
            <a:r>
              <a:rPr lang="es-MX" b="1" dirty="0">
                <a:latin typeface="+mn-lt"/>
                <a:ea typeface="Times New Roman" panose="02020603050405020304" pitchFamily="18" charset="0"/>
                <a:cs typeface="Times New Roman" panose="02020603050405020304" pitchFamily="18" charset="0"/>
              </a:rPr>
              <a:t>Capital mínimo o máximo :</a:t>
            </a:r>
            <a:r>
              <a:rPr lang="es-MX" dirty="0">
                <a:latin typeface="+mn-lt"/>
                <a:ea typeface="Times New Roman" panose="02020603050405020304" pitchFamily="18" charset="0"/>
                <a:cs typeface="Times New Roman" panose="02020603050405020304" pitchFamily="18" charset="0"/>
              </a:rPr>
              <a:t> Sin mínimo de capital legal.</a:t>
            </a:r>
            <a:br>
              <a:rPr lang="es-MX" dirty="0">
                <a:latin typeface="+mn-lt"/>
                <a:ea typeface="Times New Roman" panose="02020603050405020304" pitchFamily="18" charset="0"/>
                <a:cs typeface="Times New Roman" panose="02020603050405020304" pitchFamily="18" charset="0"/>
              </a:rPr>
            </a:br>
            <a:r>
              <a:rPr lang="es-MX" b="1" dirty="0">
                <a:latin typeface="+mn-lt"/>
                <a:ea typeface="Times New Roman" panose="02020603050405020304" pitchFamily="18" charset="0"/>
                <a:cs typeface="Times New Roman" panose="02020603050405020304" pitchFamily="18" charset="0"/>
              </a:rPr>
              <a:t>Responsabilidad de los socios :</a:t>
            </a:r>
            <a:r>
              <a:rPr lang="es-MX" dirty="0">
                <a:latin typeface="+mn-lt"/>
                <a:ea typeface="Times New Roman" panose="02020603050405020304" pitchFamily="18" charset="0"/>
                <a:cs typeface="Times New Roman" panose="02020603050405020304" pitchFamily="18" charset="0"/>
              </a:rPr>
              <a:t> Responsabilidad limitada</a:t>
            </a:r>
            <a:endParaRPr lang="es-MX" b="1" u="sng" dirty="0">
              <a:latin typeface="+mn-lt"/>
              <a:ea typeface="Times New Roman" panose="02020603050405020304" pitchFamily="18" charset="0"/>
              <a:cs typeface="Times New Roman" panose="02020603050405020304" pitchFamily="18" charset="0"/>
            </a:endParaRPr>
          </a:p>
          <a:p>
            <a:pPr marL="457200">
              <a:lnSpc>
                <a:spcPct val="107000"/>
              </a:lnSpc>
              <a:spcAft>
                <a:spcPts val="0"/>
              </a:spcAft>
            </a:pPr>
            <a:endParaRPr lang="es-MX" dirty="0" smtClean="0">
              <a:latin typeface="+mn-lt"/>
              <a:ea typeface="Times New Roman" panose="02020603050405020304" pitchFamily="18" charset="0"/>
              <a:cs typeface="Times New Roman" panose="02020603050405020304" pitchFamily="18" charset="0"/>
            </a:endParaRPr>
          </a:p>
          <a:p>
            <a:pPr marL="457200">
              <a:lnSpc>
                <a:spcPct val="107000"/>
              </a:lnSpc>
              <a:spcAft>
                <a:spcPts val="0"/>
              </a:spcAft>
            </a:pPr>
            <a:endParaRPr lang="es-MX" dirty="0">
              <a:latin typeface="+mn-lt"/>
              <a:ea typeface="Calibri" panose="020F0502020204030204" pitchFamily="34" charset="0"/>
              <a:cs typeface="Times New Roman" panose="02020603050405020304" pitchFamily="18" charset="0"/>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5</a:t>
            </a:fld>
            <a:endParaRPr lang="es-EC">
              <a:solidFill>
                <a:prstClr val="black">
                  <a:tint val="75000"/>
                </a:prstClr>
              </a:solidFill>
            </a:endParaRPr>
          </a:p>
        </p:txBody>
      </p:sp>
    </p:spTree>
    <p:extLst>
      <p:ext uri="{BB962C8B-B14F-4D97-AF65-F5344CB8AC3E}">
        <p14:creationId xmlns:p14="http://schemas.microsoft.com/office/powerpoint/2010/main" val="82531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0" y="0"/>
            <a:ext cx="10681855" cy="1144929"/>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Estados Unidos</a:t>
            </a:r>
            <a:r>
              <a:rPr lang="es-MX" sz="4000" b="1" dirty="0" smtClean="0">
                <a:solidFill>
                  <a:srgbClr val="002060"/>
                </a:solidFill>
                <a:latin typeface="Franklin Gothic Medium Cond" panose="020B0606030402020204" pitchFamily="34" charset="0"/>
                <a:ea typeface="+mj-ea"/>
                <a:cs typeface="+mj-cs"/>
              </a:rPr>
              <a:t/>
            </a:r>
            <a:br>
              <a:rPr lang="es-MX" sz="4000" b="1" dirty="0" smtClean="0">
                <a:solidFill>
                  <a:srgbClr val="002060"/>
                </a:solidFill>
                <a:latin typeface="Franklin Gothic Medium Cond" panose="020B0606030402020204" pitchFamily="34" charset="0"/>
                <a:ea typeface="+mj-ea"/>
                <a:cs typeface="+mj-cs"/>
              </a:rPr>
            </a:br>
            <a:r>
              <a:rPr lang="es-EC" sz="3600" b="1" dirty="0" smtClean="0">
                <a:solidFill>
                  <a:srgbClr val="002060"/>
                </a:solidFill>
                <a:latin typeface="Franklin Gothic Medium Cond" panose="020B0606030402020204" pitchFamily="34" charset="0"/>
              </a:rPr>
              <a:t>Administrar una empresa – Formas jurídicas de las empresas</a:t>
            </a:r>
            <a:endParaRPr lang="es-MX" sz="3600" b="1" dirty="0">
              <a:solidFill>
                <a:srgbClr val="002060"/>
              </a:solidFill>
              <a:latin typeface="Franklin Gothic Medium Cond" panose="020B0606030402020204" pitchFamily="34" charset="0"/>
            </a:endParaRPr>
          </a:p>
        </p:txBody>
      </p:sp>
      <p:sp>
        <p:nvSpPr>
          <p:cNvPr id="13" name="Rectángulo 12"/>
          <p:cNvSpPr/>
          <p:nvPr/>
        </p:nvSpPr>
        <p:spPr>
          <a:xfrm>
            <a:off x="334851" y="1116512"/>
            <a:ext cx="11397804" cy="5213735"/>
          </a:xfrm>
          <a:prstGeom prst="rect">
            <a:avLst/>
          </a:prstGeom>
        </p:spPr>
        <p:txBody>
          <a:bodyPr wrap="square">
            <a:spAutoFit/>
          </a:bodyPr>
          <a:lstStyle/>
          <a:p>
            <a:pPr>
              <a:lnSpc>
                <a:spcPct val="107000"/>
              </a:lnSpc>
              <a:spcAft>
                <a:spcPts val="0"/>
              </a:spcAft>
            </a:pPr>
            <a:endParaRPr lang="es-MX" b="1" u="sng"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0"/>
              </a:spcAft>
            </a:pPr>
            <a:r>
              <a:rPr lang="es-MX" b="1" u="sng" dirty="0" smtClean="0">
                <a:latin typeface="+mn-lt"/>
                <a:ea typeface="Times New Roman" panose="02020603050405020304" pitchFamily="18" charset="0"/>
                <a:cs typeface="Times New Roman" panose="02020603050405020304" pitchFamily="18" charset="0"/>
              </a:rPr>
              <a:t>Sociedad </a:t>
            </a:r>
            <a:r>
              <a:rPr lang="es-MX" b="1" u="sng" dirty="0">
                <a:latin typeface="+mn-lt"/>
                <a:ea typeface="Times New Roman" panose="02020603050405020304" pitchFamily="18" charset="0"/>
                <a:cs typeface="Times New Roman" panose="02020603050405020304" pitchFamily="18" charset="0"/>
              </a:rPr>
              <a:t>Anónima (</a:t>
            </a:r>
            <a:r>
              <a:rPr lang="es-MX" b="1" u="sng" dirty="0" err="1">
                <a:latin typeface="+mn-lt"/>
                <a:ea typeface="Times New Roman" panose="02020603050405020304" pitchFamily="18" charset="0"/>
                <a:cs typeface="Times New Roman" panose="02020603050405020304" pitchFamily="18" charset="0"/>
              </a:rPr>
              <a:t>Public</a:t>
            </a:r>
            <a:r>
              <a:rPr lang="es-MX" b="1" u="sng" dirty="0">
                <a:latin typeface="+mn-lt"/>
                <a:ea typeface="Times New Roman" panose="02020603050405020304" pitchFamily="18" charset="0"/>
                <a:cs typeface="Times New Roman" panose="02020603050405020304" pitchFamily="18" charset="0"/>
              </a:rPr>
              <a:t> </a:t>
            </a:r>
            <a:r>
              <a:rPr lang="es-MX" b="1" u="sng" dirty="0" err="1">
                <a:latin typeface="+mn-lt"/>
                <a:ea typeface="Times New Roman" panose="02020603050405020304" pitchFamily="18" charset="0"/>
                <a:cs typeface="Times New Roman" panose="02020603050405020304" pitchFamily="18" charset="0"/>
              </a:rPr>
              <a:t>Limited</a:t>
            </a:r>
            <a:r>
              <a:rPr lang="es-MX" b="1" u="sng" dirty="0">
                <a:latin typeface="+mn-lt"/>
                <a:ea typeface="Times New Roman" panose="02020603050405020304" pitchFamily="18" charset="0"/>
                <a:cs typeface="Times New Roman" panose="02020603050405020304" pitchFamily="18" charset="0"/>
              </a:rPr>
              <a:t> Company, PLC)</a:t>
            </a:r>
            <a:endParaRPr lang="es-MX" b="1" u="sng" dirty="0">
              <a:latin typeface="+mn-lt"/>
              <a:ea typeface="Calibri" panose="020F0502020204030204" pitchFamily="34" charset="0"/>
              <a:cs typeface="Times New Roman" panose="02020603050405020304" pitchFamily="18" charset="0"/>
            </a:endParaRPr>
          </a:p>
          <a:p>
            <a:pPr marL="457200">
              <a:lnSpc>
                <a:spcPct val="107000"/>
              </a:lnSpc>
              <a:spcAft>
                <a:spcPts val="0"/>
              </a:spcAft>
            </a:pPr>
            <a:r>
              <a:rPr lang="es-MX" b="1" dirty="0">
                <a:latin typeface="+mn-lt"/>
                <a:ea typeface="Times New Roman" panose="02020603050405020304" pitchFamily="18" charset="0"/>
                <a:cs typeface="Times New Roman" panose="02020603050405020304" pitchFamily="18" charset="0"/>
              </a:rPr>
              <a:t>Número de socios o accionistas :</a:t>
            </a:r>
            <a:r>
              <a:rPr lang="es-MX" dirty="0">
                <a:latin typeface="+mn-lt"/>
                <a:ea typeface="Times New Roman" panose="02020603050405020304" pitchFamily="18" charset="0"/>
                <a:cs typeface="Times New Roman" panose="02020603050405020304" pitchFamily="18" charset="0"/>
              </a:rPr>
              <a:t> Sin mínimo.</a:t>
            </a:r>
            <a:br>
              <a:rPr lang="es-MX" dirty="0">
                <a:latin typeface="+mn-lt"/>
                <a:ea typeface="Times New Roman" panose="02020603050405020304" pitchFamily="18" charset="0"/>
                <a:cs typeface="Times New Roman" panose="02020603050405020304" pitchFamily="18" charset="0"/>
              </a:rPr>
            </a:br>
            <a:r>
              <a:rPr lang="es-MX" b="1" dirty="0">
                <a:latin typeface="+mn-lt"/>
                <a:ea typeface="Times New Roman" panose="02020603050405020304" pitchFamily="18" charset="0"/>
                <a:cs typeface="Times New Roman" panose="02020603050405020304" pitchFamily="18" charset="0"/>
              </a:rPr>
              <a:t>Capital mínimo o máximo :</a:t>
            </a:r>
            <a:r>
              <a:rPr lang="es-MX" dirty="0">
                <a:latin typeface="+mn-lt"/>
                <a:ea typeface="Times New Roman" panose="02020603050405020304" pitchFamily="18" charset="0"/>
                <a:cs typeface="Times New Roman" panose="02020603050405020304" pitchFamily="18" charset="0"/>
              </a:rPr>
              <a:t> Sin mínimo de capital legal.</a:t>
            </a:r>
            <a:br>
              <a:rPr lang="es-MX" dirty="0">
                <a:latin typeface="+mn-lt"/>
                <a:ea typeface="Times New Roman" panose="02020603050405020304" pitchFamily="18" charset="0"/>
                <a:cs typeface="Times New Roman" panose="02020603050405020304" pitchFamily="18" charset="0"/>
              </a:rPr>
            </a:br>
            <a:r>
              <a:rPr lang="es-MX" b="1" dirty="0">
                <a:latin typeface="+mn-lt"/>
                <a:ea typeface="Times New Roman" panose="02020603050405020304" pitchFamily="18" charset="0"/>
                <a:cs typeface="Times New Roman" panose="02020603050405020304" pitchFamily="18" charset="0"/>
              </a:rPr>
              <a:t>Responsabilidad de los socios :</a:t>
            </a:r>
            <a:r>
              <a:rPr lang="es-MX" dirty="0">
                <a:latin typeface="+mn-lt"/>
                <a:ea typeface="Times New Roman" panose="02020603050405020304" pitchFamily="18" charset="0"/>
                <a:cs typeface="Times New Roman" panose="02020603050405020304" pitchFamily="18" charset="0"/>
              </a:rPr>
              <a:t> La responsabilidad de los socios se limita al valor del capital con el </a:t>
            </a:r>
            <a:r>
              <a:rPr lang="es-MX" dirty="0" smtClean="0">
                <a:latin typeface="+mn-lt"/>
                <a:ea typeface="Times New Roman" panose="02020603050405020304" pitchFamily="18" charset="0"/>
                <a:cs typeface="Times New Roman" panose="02020603050405020304" pitchFamily="18" charset="0"/>
              </a:rPr>
              <a:t>que contribuyen.</a:t>
            </a:r>
          </a:p>
          <a:p>
            <a:pPr marL="457200">
              <a:lnSpc>
                <a:spcPct val="107000"/>
              </a:lnSpc>
              <a:spcAft>
                <a:spcPts val="0"/>
              </a:spcAft>
            </a:pPr>
            <a:endParaRPr lang="es-MX" dirty="0">
              <a:latin typeface="+mn-lt"/>
              <a:ea typeface="Calibri" panose="020F0502020204030204" pitchFamily="34" charset="0"/>
              <a:cs typeface="Times New Roman" panose="02020603050405020304" pitchFamily="18" charset="0"/>
            </a:endParaRPr>
          </a:p>
          <a:p>
            <a:pPr>
              <a:lnSpc>
                <a:spcPct val="107000"/>
              </a:lnSpc>
              <a:spcAft>
                <a:spcPts val="0"/>
              </a:spcAft>
            </a:pPr>
            <a:r>
              <a:rPr lang="es-MX" b="1" u="sng" dirty="0">
                <a:latin typeface="+mn-lt"/>
                <a:ea typeface="Times New Roman" panose="02020603050405020304" pitchFamily="18" charset="0"/>
                <a:cs typeface="Times New Roman" panose="02020603050405020304" pitchFamily="18" charset="0"/>
              </a:rPr>
              <a:t>Sociedad de Responsabilidad Limitada (</a:t>
            </a:r>
            <a:r>
              <a:rPr lang="es-MX" b="1" u="sng" dirty="0" err="1">
                <a:latin typeface="+mn-lt"/>
                <a:ea typeface="Times New Roman" panose="02020603050405020304" pitchFamily="18" charset="0"/>
                <a:cs typeface="Times New Roman" panose="02020603050405020304" pitchFamily="18" charset="0"/>
              </a:rPr>
              <a:t>Private</a:t>
            </a:r>
            <a:r>
              <a:rPr lang="es-MX" b="1" u="sng" dirty="0">
                <a:latin typeface="+mn-lt"/>
                <a:ea typeface="Times New Roman" panose="02020603050405020304" pitchFamily="18" charset="0"/>
                <a:cs typeface="Times New Roman" panose="02020603050405020304" pitchFamily="18" charset="0"/>
              </a:rPr>
              <a:t> </a:t>
            </a:r>
            <a:r>
              <a:rPr lang="es-MX" b="1" u="sng" dirty="0" err="1">
                <a:latin typeface="+mn-lt"/>
                <a:ea typeface="Times New Roman" panose="02020603050405020304" pitchFamily="18" charset="0"/>
                <a:cs typeface="Times New Roman" panose="02020603050405020304" pitchFamily="18" charset="0"/>
              </a:rPr>
              <a:t>Limited</a:t>
            </a:r>
            <a:r>
              <a:rPr lang="es-MX" b="1" u="sng" dirty="0">
                <a:latin typeface="+mn-lt"/>
                <a:ea typeface="Times New Roman" panose="02020603050405020304" pitchFamily="18" charset="0"/>
                <a:cs typeface="Times New Roman" panose="02020603050405020304" pitchFamily="18" charset="0"/>
              </a:rPr>
              <a:t> Company)</a:t>
            </a:r>
            <a:endParaRPr lang="es-MX" b="1" u="sng" dirty="0">
              <a:latin typeface="+mn-lt"/>
              <a:ea typeface="Calibri" panose="020F0502020204030204" pitchFamily="34" charset="0"/>
              <a:cs typeface="Times New Roman" panose="02020603050405020304" pitchFamily="18" charset="0"/>
            </a:endParaRPr>
          </a:p>
          <a:p>
            <a:pPr marL="457200">
              <a:lnSpc>
                <a:spcPct val="107000"/>
              </a:lnSpc>
              <a:spcAft>
                <a:spcPts val="0"/>
              </a:spcAft>
            </a:pPr>
            <a:r>
              <a:rPr lang="es-MX" b="1" dirty="0">
                <a:latin typeface="+mn-lt"/>
                <a:ea typeface="Times New Roman" panose="02020603050405020304" pitchFamily="18" charset="0"/>
                <a:cs typeface="Times New Roman" panose="02020603050405020304" pitchFamily="18" charset="0"/>
              </a:rPr>
              <a:t>Número de socios o accionistas :</a:t>
            </a:r>
            <a:r>
              <a:rPr lang="es-MX" dirty="0">
                <a:latin typeface="+mn-lt"/>
                <a:ea typeface="Times New Roman" panose="02020603050405020304" pitchFamily="18" charset="0"/>
                <a:cs typeface="Times New Roman" panose="02020603050405020304" pitchFamily="18" charset="0"/>
              </a:rPr>
              <a:t> Sin mínimo.</a:t>
            </a:r>
            <a:br>
              <a:rPr lang="es-MX" dirty="0">
                <a:latin typeface="+mn-lt"/>
                <a:ea typeface="Times New Roman" panose="02020603050405020304" pitchFamily="18" charset="0"/>
                <a:cs typeface="Times New Roman" panose="02020603050405020304" pitchFamily="18" charset="0"/>
              </a:rPr>
            </a:br>
            <a:r>
              <a:rPr lang="es-MX" b="1" dirty="0">
                <a:latin typeface="+mn-lt"/>
                <a:ea typeface="Times New Roman" panose="02020603050405020304" pitchFamily="18" charset="0"/>
                <a:cs typeface="Times New Roman" panose="02020603050405020304" pitchFamily="18" charset="0"/>
              </a:rPr>
              <a:t>Capital mínimo o máximo :</a:t>
            </a:r>
            <a:r>
              <a:rPr lang="es-MX" dirty="0">
                <a:latin typeface="+mn-lt"/>
                <a:ea typeface="Times New Roman" panose="02020603050405020304" pitchFamily="18" charset="0"/>
                <a:cs typeface="Times New Roman" panose="02020603050405020304" pitchFamily="18" charset="0"/>
              </a:rPr>
              <a:t> Sin mínimo de capital legal.</a:t>
            </a:r>
            <a:br>
              <a:rPr lang="es-MX" dirty="0">
                <a:latin typeface="+mn-lt"/>
                <a:ea typeface="Times New Roman" panose="02020603050405020304" pitchFamily="18" charset="0"/>
                <a:cs typeface="Times New Roman" panose="02020603050405020304" pitchFamily="18" charset="0"/>
              </a:rPr>
            </a:br>
            <a:r>
              <a:rPr lang="es-MX" b="1" dirty="0">
                <a:latin typeface="+mn-lt"/>
                <a:ea typeface="Times New Roman" panose="02020603050405020304" pitchFamily="18" charset="0"/>
                <a:cs typeface="Times New Roman" panose="02020603050405020304" pitchFamily="18" charset="0"/>
              </a:rPr>
              <a:t>Responsabilidad de los socios :</a:t>
            </a:r>
            <a:r>
              <a:rPr lang="es-MX" dirty="0">
                <a:latin typeface="+mn-lt"/>
                <a:ea typeface="Times New Roman" panose="02020603050405020304" pitchFamily="18" charset="0"/>
                <a:cs typeface="Times New Roman" panose="02020603050405020304" pitchFamily="18" charset="0"/>
              </a:rPr>
              <a:t> La responsabilidad de los socios se limita al valor del capital con el que contribuyen</a:t>
            </a:r>
            <a:r>
              <a:rPr lang="es-MX" dirty="0" smtClean="0">
                <a:latin typeface="+mn-lt"/>
                <a:ea typeface="Times New Roman" panose="02020603050405020304" pitchFamily="18" charset="0"/>
                <a:cs typeface="Times New Roman" panose="02020603050405020304" pitchFamily="18" charset="0"/>
              </a:rPr>
              <a:t>.</a:t>
            </a:r>
          </a:p>
          <a:p>
            <a:pPr marL="457200">
              <a:lnSpc>
                <a:spcPct val="107000"/>
              </a:lnSpc>
              <a:spcAft>
                <a:spcPts val="0"/>
              </a:spcAft>
            </a:pPr>
            <a:endParaRPr lang="es-MX" dirty="0">
              <a:latin typeface="+mn-lt"/>
              <a:ea typeface="Calibri" panose="020F0502020204030204" pitchFamily="34" charset="0"/>
              <a:cs typeface="Times New Roman" panose="02020603050405020304" pitchFamily="18" charset="0"/>
            </a:endParaRPr>
          </a:p>
          <a:p>
            <a:pPr>
              <a:lnSpc>
                <a:spcPct val="107000"/>
              </a:lnSpc>
              <a:spcAft>
                <a:spcPts val="0"/>
              </a:spcAft>
            </a:pPr>
            <a:r>
              <a:rPr lang="es-MX" b="1" u="sng" dirty="0">
                <a:latin typeface="+mn-lt"/>
                <a:ea typeface="Times New Roman" panose="02020603050405020304" pitchFamily="18" charset="0"/>
                <a:cs typeface="Times New Roman" panose="02020603050405020304" pitchFamily="18" charset="0"/>
              </a:rPr>
              <a:t>Una Corporación a medio camino entre una Sociedad por Acciones y una Sociedad Limitada</a:t>
            </a:r>
            <a:endParaRPr lang="es-MX" b="1" u="sng" dirty="0">
              <a:latin typeface="+mn-lt"/>
              <a:ea typeface="Calibri" panose="020F0502020204030204" pitchFamily="34" charset="0"/>
              <a:cs typeface="Times New Roman" panose="02020603050405020304" pitchFamily="18" charset="0"/>
            </a:endParaRPr>
          </a:p>
          <a:p>
            <a:pPr marL="457200">
              <a:lnSpc>
                <a:spcPct val="107000"/>
              </a:lnSpc>
              <a:spcAft>
                <a:spcPts val="0"/>
              </a:spcAft>
            </a:pPr>
            <a:r>
              <a:rPr lang="es-MX" b="1" dirty="0">
                <a:latin typeface="+mn-lt"/>
                <a:ea typeface="Times New Roman" panose="02020603050405020304" pitchFamily="18" charset="0"/>
                <a:cs typeface="Times New Roman" panose="02020603050405020304" pitchFamily="18" charset="0"/>
              </a:rPr>
              <a:t>Número de socios o accionistas :</a:t>
            </a:r>
            <a:r>
              <a:rPr lang="es-MX" dirty="0">
                <a:latin typeface="+mn-lt"/>
                <a:ea typeface="Times New Roman" panose="02020603050405020304" pitchFamily="18" charset="0"/>
                <a:cs typeface="Times New Roman" panose="02020603050405020304" pitchFamily="18" charset="0"/>
              </a:rPr>
              <a:t> Sin mínimo.</a:t>
            </a:r>
            <a:br>
              <a:rPr lang="es-MX" dirty="0">
                <a:latin typeface="+mn-lt"/>
                <a:ea typeface="Times New Roman" panose="02020603050405020304" pitchFamily="18" charset="0"/>
                <a:cs typeface="Times New Roman" panose="02020603050405020304" pitchFamily="18" charset="0"/>
              </a:rPr>
            </a:br>
            <a:r>
              <a:rPr lang="es-MX" b="1" dirty="0">
                <a:latin typeface="+mn-lt"/>
                <a:ea typeface="Times New Roman" panose="02020603050405020304" pitchFamily="18" charset="0"/>
                <a:cs typeface="Times New Roman" panose="02020603050405020304" pitchFamily="18" charset="0"/>
              </a:rPr>
              <a:t>Capital mínimo o máximo :</a:t>
            </a:r>
            <a:r>
              <a:rPr lang="es-MX" dirty="0">
                <a:latin typeface="+mn-lt"/>
                <a:ea typeface="Times New Roman" panose="02020603050405020304" pitchFamily="18" charset="0"/>
                <a:cs typeface="Times New Roman" panose="02020603050405020304" pitchFamily="18" charset="0"/>
              </a:rPr>
              <a:t> Sin mínimo de capital legal.</a:t>
            </a:r>
            <a:br>
              <a:rPr lang="es-MX" dirty="0">
                <a:latin typeface="+mn-lt"/>
                <a:ea typeface="Times New Roman" panose="02020603050405020304" pitchFamily="18" charset="0"/>
                <a:cs typeface="Times New Roman" panose="02020603050405020304" pitchFamily="18" charset="0"/>
              </a:rPr>
            </a:br>
            <a:r>
              <a:rPr lang="es-MX" b="1" dirty="0">
                <a:latin typeface="+mn-lt"/>
                <a:ea typeface="Times New Roman" panose="02020603050405020304" pitchFamily="18" charset="0"/>
                <a:cs typeface="Times New Roman" panose="02020603050405020304" pitchFamily="18" charset="0"/>
              </a:rPr>
              <a:t>Responsabilidad de los socios :</a:t>
            </a:r>
            <a:r>
              <a:rPr lang="es-MX" dirty="0">
                <a:latin typeface="+mn-lt"/>
                <a:ea typeface="Times New Roman" panose="02020603050405020304" pitchFamily="18" charset="0"/>
                <a:cs typeface="Times New Roman" panose="02020603050405020304" pitchFamily="18" charset="0"/>
              </a:rPr>
              <a:t> La responsabilidad de los socios se limita al valor del capital con el que contribuyen.</a:t>
            </a:r>
            <a:endParaRPr lang="es-MX" dirty="0">
              <a:latin typeface="+mn-lt"/>
              <a:ea typeface="Calibri" panose="020F0502020204030204" pitchFamily="34" charset="0"/>
              <a:cs typeface="Times New Roman" panose="02020603050405020304" pitchFamily="18" charset="0"/>
            </a:endParaRPr>
          </a:p>
          <a:p>
            <a:pPr>
              <a:lnSpc>
                <a:spcPct val="107000"/>
              </a:lnSpc>
              <a:spcAft>
                <a:spcPts val="800"/>
              </a:spcAft>
            </a:pPr>
            <a:r>
              <a:rPr lang="es-MX" dirty="0">
                <a:latin typeface="+mn-lt"/>
                <a:ea typeface="Calibri" panose="020F0502020204030204" pitchFamily="34" charset="0"/>
                <a:cs typeface="Times New Roman" panose="02020603050405020304" pitchFamily="18" charset="0"/>
              </a:rPr>
              <a:t> </a:t>
            </a:r>
          </a:p>
          <a:p>
            <a:endParaRPr lang="es-EC" u="sng" dirty="0" smtClean="0">
              <a:solidFill>
                <a:prstClr val="black"/>
              </a:solidFill>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6</a:t>
            </a:fld>
            <a:endParaRPr lang="es-EC">
              <a:solidFill>
                <a:prstClr val="black">
                  <a:tint val="75000"/>
                </a:prstClr>
              </a:solidFill>
            </a:endParaRPr>
          </a:p>
        </p:txBody>
      </p:sp>
    </p:spTree>
    <p:extLst>
      <p:ext uri="{BB962C8B-B14F-4D97-AF65-F5344CB8AC3E}">
        <p14:creationId xmlns:p14="http://schemas.microsoft.com/office/powerpoint/2010/main" val="3790094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0" y="17358"/>
            <a:ext cx="10681855" cy="646331"/>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Estados Unidos</a:t>
            </a:r>
            <a:r>
              <a:rPr lang="es-MX" sz="4000" b="1" dirty="0" smtClean="0">
                <a:solidFill>
                  <a:srgbClr val="002060"/>
                </a:solidFill>
                <a:latin typeface="Franklin Gothic Medium Cond" panose="020B0606030402020204" pitchFamily="34" charset="0"/>
                <a:ea typeface="+mj-ea"/>
                <a:cs typeface="+mj-cs"/>
              </a:rPr>
              <a:t> - </a:t>
            </a:r>
            <a:r>
              <a:rPr lang="es-EC" sz="3600" b="1" dirty="0" smtClean="0">
                <a:solidFill>
                  <a:srgbClr val="002060"/>
                </a:solidFill>
                <a:latin typeface="Franklin Gothic Medium Cond" panose="020B0606030402020204" pitchFamily="34" charset="0"/>
              </a:rPr>
              <a:t>Condiciones del trabajo </a:t>
            </a:r>
            <a:endParaRPr lang="es-MX" sz="3600" b="1" dirty="0">
              <a:solidFill>
                <a:srgbClr val="002060"/>
              </a:solidFill>
              <a:latin typeface="Franklin Gothic Medium Cond" panose="020B0606030402020204" pitchFamily="34" charset="0"/>
            </a:endParaRPr>
          </a:p>
        </p:txBody>
      </p:sp>
      <p:sp>
        <p:nvSpPr>
          <p:cNvPr id="10" name="Rectángulo 12"/>
          <p:cNvSpPr/>
          <p:nvPr/>
        </p:nvSpPr>
        <p:spPr>
          <a:xfrm>
            <a:off x="235525" y="632408"/>
            <a:ext cx="11790219" cy="923330"/>
          </a:xfrm>
          <a:prstGeom prst="rect">
            <a:avLst/>
          </a:prstGeom>
        </p:spPr>
        <p:txBody>
          <a:bodyPr wrap="square">
            <a:spAutoFit/>
          </a:bodyPr>
          <a:lstStyle/>
          <a:p>
            <a:endParaRPr lang="es-EC" dirty="0" smtClean="0">
              <a:latin typeface="+mn-lt"/>
            </a:endParaRPr>
          </a:p>
          <a:p>
            <a:endParaRPr lang="es-EC" dirty="0">
              <a:latin typeface="+mn-lt"/>
            </a:endParaRPr>
          </a:p>
          <a:p>
            <a:endParaRPr lang="es-EC" dirty="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7</a:t>
            </a:fld>
            <a:endParaRPr lang="es-EC">
              <a:solidFill>
                <a:prstClr val="black">
                  <a:tint val="75000"/>
                </a:prstClr>
              </a:solidFill>
            </a:endParaRPr>
          </a:p>
        </p:txBody>
      </p:sp>
      <p:sp>
        <p:nvSpPr>
          <p:cNvPr id="6" name="CuadroTexto 5"/>
          <p:cNvSpPr txBox="1"/>
          <p:nvPr/>
        </p:nvSpPr>
        <p:spPr>
          <a:xfrm>
            <a:off x="152396" y="1185492"/>
            <a:ext cx="11956475" cy="4401205"/>
          </a:xfrm>
          <a:prstGeom prst="rect">
            <a:avLst/>
          </a:prstGeom>
          <a:noFill/>
        </p:spPr>
        <p:txBody>
          <a:bodyPr wrap="square" rtlCol="0">
            <a:spAutoFit/>
          </a:bodyPr>
          <a:lstStyle/>
          <a:p>
            <a:pPr lvl="0" algn="just"/>
            <a:r>
              <a:rPr lang="es-MX" sz="2000" b="1" u="sng" dirty="0">
                <a:latin typeface="+mn-lt"/>
              </a:rPr>
              <a:t>Duración legal del tiempo de </a:t>
            </a:r>
            <a:r>
              <a:rPr lang="es-MX" sz="2000" b="1" u="sng" dirty="0" smtClean="0">
                <a:latin typeface="+mn-lt"/>
              </a:rPr>
              <a:t>trabajo:</a:t>
            </a:r>
            <a:r>
              <a:rPr lang="es-MX" sz="2000" b="1" dirty="0" smtClean="0">
                <a:latin typeface="+mn-lt"/>
              </a:rPr>
              <a:t>  </a:t>
            </a:r>
            <a:r>
              <a:rPr lang="es-MX" sz="2000" dirty="0" smtClean="0">
                <a:latin typeface="+mn-lt"/>
              </a:rPr>
              <a:t>40 </a:t>
            </a:r>
            <a:r>
              <a:rPr lang="es-MX" sz="2000" dirty="0">
                <a:latin typeface="+mn-lt"/>
              </a:rPr>
              <a:t>horas</a:t>
            </a:r>
            <a:r>
              <a:rPr lang="es-MX" sz="2000" dirty="0" smtClean="0">
                <a:latin typeface="+mn-lt"/>
              </a:rPr>
              <a:t>. </a:t>
            </a:r>
          </a:p>
          <a:p>
            <a:pPr lvl="0" algn="just"/>
            <a:endParaRPr lang="es-MX" sz="2000" dirty="0">
              <a:latin typeface="+mn-lt"/>
            </a:endParaRPr>
          </a:p>
          <a:p>
            <a:pPr lvl="0" algn="just"/>
            <a:r>
              <a:rPr lang="es-MX" sz="2000" b="1" u="sng" dirty="0">
                <a:latin typeface="+mn-lt"/>
              </a:rPr>
              <a:t>Duración </a:t>
            </a:r>
            <a:r>
              <a:rPr lang="es-MX" sz="2000" b="1" u="sng" dirty="0" smtClean="0">
                <a:latin typeface="+mn-lt"/>
              </a:rPr>
              <a:t>máxima </a:t>
            </a:r>
            <a:r>
              <a:rPr lang="es-MX" sz="2000" dirty="0" smtClean="0">
                <a:latin typeface="+mn-lt"/>
              </a:rPr>
              <a:t>Ninguna</a:t>
            </a:r>
            <a:r>
              <a:rPr lang="es-MX" sz="2000" dirty="0">
                <a:latin typeface="+mn-lt"/>
              </a:rPr>
              <a:t>. La semana laboral estándar es de 40 horas, aunque muchos cargos remunerados (ocupados por trabajadores que reciben un salario semanal o mensual, no por horas) conllevan semanas laborales por encima de las 40 horas. </a:t>
            </a:r>
          </a:p>
          <a:p>
            <a:pPr lvl="0" algn="just"/>
            <a:r>
              <a:rPr lang="es-MX" sz="2000" b="1" u="sng" dirty="0">
                <a:latin typeface="+mn-lt"/>
              </a:rPr>
              <a:t>Horarios nocturnos</a:t>
            </a:r>
          </a:p>
          <a:p>
            <a:pPr algn="just"/>
            <a:r>
              <a:rPr lang="es-MX" sz="2000" dirty="0">
                <a:latin typeface="+mn-lt"/>
              </a:rPr>
              <a:t>Generalmente de las 18:00 p.m. a las 06:00 a.m.</a:t>
            </a:r>
          </a:p>
          <a:p>
            <a:pPr algn="just"/>
            <a:endParaRPr lang="es-MX" sz="2000" b="1" u="sng" dirty="0">
              <a:latin typeface="+mn-lt"/>
            </a:endParaRPr>
          </a:p>
          <a:p>
            <a:pPr lvl="0" algn="just"/>
            <a:r>
              <a:rPr lang="es-MX" sz="2000" b="1" u="sng" dirty="0">
                <a:latin typeface="+mn-lt"/>
              </a:rPr>
              <a:t>Vacaciones pagadas</a:t>
            </a:r>
          </a:p>
          <a:p>
            <a:pPr algn="just"/>
            <a:r>
              <a:rPr lang="es-MX" sz="2000" dirty="0">
                <a:latin typeface="+mn-lt"/>
              </a:rPr>
              <a:t>2 semanas de vacaciones al año y 2 semanas de baja por enfermedad.</a:t>
            </a:r>
          </a:p>
          <a:p>
            <a:pPr algn="just"/>
            <a:endParaRPr lang="es-MX" sz="2000" b="1" u="sng" dirty="0">
              <a:latin typeface="+mn-lt"/>
            </a:endParaRPr>
          </a:p>
          <a:p>
            <a:pPr lvl="0" algn="just"/>
            <a:r>
              <a:rPr lang="es-MX" sz="2000" b="1" u="sng" dirty="0">
                <a:latin typeface="+mn-lt"/>
              </a:rPr>
              <a:t>El mercado del trabajo informal</a:t>
            </a:r>
          </a:p>
          <a:p>
            <a:pPr algn="just"/>
            <a:r>
              <a:rPr lang="es-MX" sz="2000" dirty="0">
                <a:latin typeface="+mn-lt"/>
              </a:rPr>
              <a:t>El mercado del trabajo informal se desarrolla debido al alto nivel de inmigración ilegal.</a:t>
            </a:r>
          </a:p>
          <a:p>
            <a:endParaRPr lang="es-MX" sz="2000" dirty="0"/>
          </a:p>
        </p:txBody>
      </p:sp>
    </p:spTree>
    <p:extLst>
      <p:ext uri="{BB962C8B-B14F-4D97-AF65-F5344CB8AC3E}">
        <p14:creationId xmlns:p14="http://schemas.microsoft.com/office/powerpoint/2010/main" val="1199443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0" y="0"/>
            <a:ext cx="10681855" cy="646331"/>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Estados Unidos</a:t>
            </a:r>
            <a:r>
              <a:rPr lang="es-MX" sz="4000" b="1" dirty="0" smtClean="0">
                <a:solidFill>
                  <a:srgbClr val="002060"/>
                </a:solidFill>
                <a:latin typeface="Franklin Gothic Medium Cond" panose="020B0606030402020204" pitchFamily="34" charset="0"/>
                <a:ea typeface="+mj-ea"/>
                <a:cs typeface="+mj-cs"/>
              </a:rPr>
              <a:t> – </a:t>
            </a:r>
            <a:r>
              <a:rPr lang="es-EC" sz="3600" b="1" dirty="0" smtClean="0">
                <a:solidFill>
                  <a:srgbClr val="002060"/>
                </a:solidFill>
                <a:latin typeface="Franklin Gothic Medium Cond" panose="020B0606030402020204" pitchFamily="34" charset="0"/>
              </a:rPr>
              <a:t>Costos de la mano de obra</a:t>
            </a:r>
            <a:endParaRPr lang="es-MX" sz="3600" b="1" dirty="0">
              <a:solidFill>
                <a:srgbClr val="002060"/>
              </a:solidFill>
              <a:latin typeface="Franklin Gothic Medium Cond" panose="020B0606030402020204" pitchFamily="34" charset="0"/>
            </a:endParaRPr>
          </a:p>
        </p:txBody>
      </p:sp>
      <p:sp>
        <p:nvSpPr>
          <p:cNvPr id="10" name="Rectángulo 12"/>
          <p:cNvSpPr/>
          <p:nvPr/>
        </p:nvSpPr>
        <p:spPr>
          <a:xfrm>
            <a:off x="206062" y="938678"/>
            <a:ext cx="11790219" cy="5632311"/>
          </a:xfrm>
          <a:prstGeom prst="rect">
            <a:avLst/>
          </a:prstGeom>
        </p:spPr>
        <p:txBody>
          <a:bodyPr wrap="square">
            <a:spAutoFit/>
          </a:bodyPr>
          <a:lstStyle/>
          <a:p>
            <a:pPr algn="just"/>
            <a:r>
              <a:rPr lang="es-MX" b="1" u="sng" dirty="0" smtClean="0">
                <a:latin typeface="+mn-lt"/>
              </a:rPr>
              <a:t>El </a:t>
            </a:r>
            <a:r>
              <a:rPr lang="es-MX" b="1" u="sng" dirty="0">
                <a:latin typeface="+mn-lt"/>
              </a:rPr>
              <a:t>salario </a:t>
            </a:r>
            <a:r>
              <a:rPr lang="es-MX" b="1" u="sng" dirty="0" smtClean="0">
                <a:latin typeface="+mn-lt"/>
              </a:rPr>
              <a:t>mínimo</a:t>
            </a:r>
          </a:p>
          <a:p>
            <a:pPr algn="just"/>
            <a:r>
              <a:rPr lang="es-MX" dirty="0" smtClean="0">
                <a:latin typeface="+mn-lt"/>
              </a:rPr>
              <a:t>El </a:t>
            </a:r>
            <a:r>
              <a:rPr lang="es-MX" dirty="0">
                <a:latin typeface="+mn-lt"/>
              </a:rPr>
              <a:t>salario mínimo a nivel federal es de </a:t>
            </a:r>
            <a:r>
              <a:rPr lang="es-MX" dirty="0" smtClean="0">
                <a:latin typeface="+mn-lt"/>
              </a:rPr>
              <a:t> USD 7,25 </a:t>
            </a:r>
            <a:r>
              <a:rPr lang="es-MX" dirty="0">
                <a:latin typeface="+mn-lt"/>
              </a:rPr>
              <a:t>por hora, pero algunos estados han establecido salarios mínimos más altos que el establecido a nivel federal.</a:t>
            </a:r>
          </a:p>
          <a:p>
            <a:pPr algn="just"/>
            <a:endParaRPr lang="es-MX" b="1" u="sng" dirty="0" smtClean="0">
              <a:latin typeface="+mn-lt"/>
            </a:endParaRPr>
          </a:p>
          <a:p>
            <a:pPr algn="just"/>
            <a:r>
              <a:rPr lang="es-MX" b="1" u="sng" dirty="0" smtClean="0">
                <a:latin typeface="+mn-lt"/>
              </a:rPr>
              <a:t>El </a:t>
            </a:r>
            <a:r>
              <a:rPr lang="es-MX" b="1" u="sng" dirty="0">
                <a:latin typeface="+mn-lt"/>
              </a:rPr>
              <a:t>salario </a:t>
            </a:r>
            <a:r>
              <a:rPr lang="es-MX" b="1" u="sng" dirty="0" smtClean="0">
                <a:latin typeface="+mn-lt"/>
              </a:rPr>
              <a:t>medio</a:t>
            </a:r>
          </a:p>
          <a:p>
            <a:pPr algn="just"/>
            <a:r>
              <a:rPr lang="es-MX" dirty="0" smtClean="0">
                <a:latin typeface="+mn-lt"/>
              </a:rPr>
              <a:t>El </a:t>
            </a:r>
            <a:r>
              <a:rPr lang="es-MX" dirty="0">
                <a:latin typeface="+mn-lt"/>
              </a:rPr>
              <a:t>salario medio semanal es de </a:t>
            </a:r>
            <a:r>
              <a:rPr lang="es-MX" dirty="0" smtClean="0">
                <a:latin typeface="+mn-lt"/>
              </a:rPr>
              <a:t> USD 803.</a:t>
            </a:r>
            <a:endParaRPr lang="es-MX" dirty="0">
              <a:latin typeface="+mn-lt"/>
            </a:endParaRPr>
          </a:p>
          <a:p>
            <a:pPr algn="just"/>
            <a:r>
              <a:rPr lang="es-MX" dirty="0">
                <a:latin typeface="+mn-lt"/>
              </a:rPr>
              <a:t>Otras formas de remuneración</a:t>
            </a:r>
          </a:p>
          <a:p>
            <a:pPr lvl="0" algn="just"/>
            <a:endParaRPr lang="es-MX" b="1" u="sng" dirty="0" smtClean="0">
              <a:latin typeface="+mn-lt"/>
            </a:endParaRPr>
          </a:p>
          <a:p>
            <a:pPr lvl="0" algn="just"/>
            <a:r>
              <a:rPr lang="es-MX" b="1" u="sng" dirty="0" smtClean="0">
                <a:latin typeface="+mn-lt"/>
              </a:rPr>
              <a:t>Pago </a:t>
            </a:r>
            <a:r>
              <a:rPr lang="es-MX" b="1" u="sng" dirty="0">
                <a:latin typeface="+mn-lt"/>
              </a:rPr>
              <a:t>de horas </a:t>
            </a:r>
            <a:r>
              <a:rPr lang="es-MX" b="1" u="sng" dirty="0" smtClean="0">
                <a:latin typeface="+mn-lt"/>
              </a:rPr>
              <a:t>extras</a:t>
            </a:r>
          </a:p>
          <a:p>
            <a:pPr algn="just"/>
            <a:r>
              <a:rPr lang="es-MX" dirty="0" smtClean="0">
                <a:latin typeface="+mn-lt"/>
              </a:rPr>
              <a:t>Las </a:t>
            </a:r>
            <a:r>
              <a:rPr lang="es-MX" dirty="0">
                <a:latin typeface="+mn-lt"/>
              </a:rPr>
              <a:t>horas extras se pagan a la mitad del horario normal. Casi todos los empleados que perciben menos de </a:t>
            </a:r>
            <a:r>
              <a:rPr lang="es-MX" dirty="0" smtClean="0">
                <a:latin typeface="+mn-lt"/>
              </a:rPr>
              <a:t>USD 455 </a:t>
            </a:r>
            <a:r>
              <a:rPr lang="es-MX" dirty="0">
                <a:latin typeface="+mn-lt"/>
              </a:rPr>
              <a:t>a la semana </a:t>
            </a:r>
            <a:r>
              <a:rPr lang="es-MX" dirty="0" smtClean="0">
                <a:latin typeface="+mn-lt"/>
              </a:rPr>
              <a:t>(USD 23.660 </a:t>
            </a:r>
            <a:r>
              <a:rPr lang="es-MX" dirty="0">
                <a:latin typeface="+mn-lt"/>
              </a:rPr>
              <a:t>al año) pueden escoger trabajar horas extras</a:t>
            </a:r>
            <a:r>
              <a:rPr lang="es-MX" dirty="0" smtClean="0">
                <a:latin typeface="+mn-lt"/>
              </a:rPr>
              <a:t>.</a:t>
            </a:r>
          </a:p>
          <a:p>
            <a:pPr algn="just"/>
            <a:endParaRPr lang="es-MX" dirty="0">
              <a:latin typeface="+mn-lt"/>
            </a:endParaRPr>
          </a:p>
          <a:p>
            <a:pPr lvl="0" algn="just"/>
            <a:r>
              <a:rPr lang="es-MX" b="1" u="sng" dirty="0">
                <a:latin typeface="+mn-lt"/>
              </a:rPr>
              <a:t>Pago por los días de descanso trabajados</a:t>
            </a:r>
          </a:p>
          <a:p>
            <a:pPr algn="just"/>
            <a:r>
              <a:rPr lang="es-MX" dirty="0">
                <a:latin typeface="+mn-lt"/>
              </a:rPr>
              <a:t>La mitad del salario normal.</a:t>
            </a:r>
          </a:p>
          <a:p>
            <a:pPr lvl="0" algn="just"/>
            <a:r>
              <a:rPr lang="es-MX" dirty="0">
                <a:latin typeface="+mn-lt"/>
              </a:rPr>
              <a:t>Pago de horas nocturnas</a:t>
            </a:r>
          </a:p>
          <a:p>
            <a:pPr algn="just"/>
            <a:r>
              <a:rPr lang="es-MX" dirty="0">
                <a:latin typeface="+mn-lt"/>
              </a:rPr>
              <a:t>El pago </a:t>
            </a:r>
            <a:r>
              <a:rPr lang="es-MX" dirty="0" smtClean="0">
                <a:latin typeface="+mn-lt"/>
              </a:rPr>
              <a:t>de horas </a:t>
            </a:r>
            <a:r>
              <a:rPr lang="es-MX" dirty="0">
                <a:latin typeface="+mn-lt"/>
              </a:rPr>
              <a:t>extra trabajadas en fines de semana o jornadas nocturnas se acuerdan entre el empresario y el empleado</a:t>
            </a:r>
            <a:r>
              <a:rPr lang="es-MX" dirty="0" smtClean="0">
                <a:latin typeface="+mn-lt"/>
              </a:rPr>
              <a:t>.</a:t>
            </a:r>
          </a:p>
          <a:p>
            <a:pPr algn="just"/>
            <a:endParaRPr lang="es-MX" dirty="0">
              <a:latin typeface="+mn-lt"/>
            </a:endParaRPr>
          </a:p>
          <a:p>
            <a:pPr lvl="0" algn="just"/>
            <a:r>
              <a:rPr lang="es-MX" b="1" u="sng" dirty="0">
                <a:latin typeface="+mn-lt"/>
              </a:rPr>
              <a:t>Pago de horas extras nocturnas</a:t>
            </a:r>
          </a:p>
          <a:p>
            <a:pPr algn="just"/>
            <a:r>
              <a:rPr lang="es-MX" dirty="0">
                <a:latin typeface="+mn-lt"/>
              </a:rPr>
              <a:t>El pago de </a:t>
            </a:r>
            <a:r>
              <a:rPr lang="es-MX" dirty="0" smtClean="0">
                <a:latin typeface="+mn-lt"/>
              </a:rPr>
              <a:t> </a:t>
            </a:r>
            <a:r>
              <a:rPr lang="es-MX" dirty="0">
                <a:latin typeface="+mn-lt"/>
              </a:rPr>
              <a:t>horas extra trabajadas en fines de semana o jornadas nocturnas se acuerdan entre el empresario y el empleado.</a:t>
            </a:r>
          </a:p>
          <a:p>
            <a:pPr algn="just">
              <a:buFont typeface="Wingdings" pitchFamily="2" charset="2"/>
              <a:buChar char="ü"/>
            </a:pPr>
            <a:endParaRPr lang="es-EC" dirty="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8</a:t>
            </a:fld>
            <a:endParaRPr lang="es-EC">
              <a:solidFill>
                <a:prstClr val="black">
                  <a:tint val="75000"/>
                </a:prstClr>
              </a:solidFill>
            </a:endParaRPr>
          </a:p>
        </p:txBody>
      </p:sp>
    </p:spTree>
    <p:extLst>
      <p:ext uri="{BB962C8B-B14F-4D97-AF65-F5344CB8AC3E}">
        <p14:creationId xmlns:p14="http://schemas.microsoft.com/office/powerpoint/2010/main" val="2129833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0" y="0"/>
            <a:ext cx="10681855" cy="646331"/>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Estados Unidos</a:t>
            </a:r>
            <a:r>
              <a:rPr lang="es-MX" sz="4000" b="1" dirty="0" smtClean="0">
                <a:solidFill>
                  <a:srgbClr val="002060"/>
                </a:solidFill>
                <a:latin typeface="Franklin Gothic Medium Cond" panose="020B0606030402020204" pitchFamily="34" charset="0"/>
                <a:ea typeface="+mj-ea"/>
                <a:cs typeface="+mj-cs"/>
              </a:rPr>
              <a:t> – </a:t>
            </a:r>
            <a:r>
              <a:rPr lang="es-EC" sz="3600" b="1" dirty="0" smtClean="0">
                <a:solidFill>
                  <a:srgbClr val="002060"/>
                </a:solidFill>
                <a:latin typeface="Franklin Gothic Medium Cond" panose="020B0606030402020204" pitchFamily="34" charset="0"/>
              </a:rPr>
              <a:t>Administración de los recursos humanos</a:t>
            </a:r>
            <a:endParaRPr lang="es-MX" sz="3600" b="1" dirty="0">
              <a:solidFill>
                <a:srgbClr val="002060"/>
              </a:solidFill>
              <a:latin typeface="Franklin Gothic Medium Cond" panose="020B0606030402020204" pitchFamily="34" charset="0"/>
            </a:endParaRPr>
          </a:p>
        </p:txBody>
      </p:sp>
      <p:sp>
        <p:nvSpPr>
          <p:cNvPr id="10" name="Rectángulo 12"/>
          <p:cNvSpPr/>
          <p:nvPr/>
        </p:nvSpPr>
        <p:spPr>
          <a:xfrm>
            <a:off x="222646" y="1020146"/>
            <a:ext cx="11790219" cy="4431983"/>
          </a:xfrm>
          <a:prstGeom prst="rect">
            <a:avLst/>
          </a:prstGeom>
        </p:spPr>
        <p:txBody>
          <a:bodyPr wrap="square">
            <a:spAutoFit/>
          </a:bodyPr>
          <a:lstStyle/>
          <a:p>
            <a:endParaRPr lang="es-EC" b="1" dirty="0" smtClean="0">
              <a:solidFill>
                <a:prstClr val="black"/>
              </a:solidFill>
            </a:endParaRPr>
          </a:p>
          <a:p>
            <a:r>
              <a:rPr lang="es-EC" sz="2400" b="1" dirty="0" smtClean="0">
                <a:solidFill>
                  <a:prstClr val="black"/>
                </a:solidFill>
                <a:latin typeface="+mn-lt"/>
              </a:rPr>
              <a:t>La selección de personal</a:t>
            </a:r>
          </a:p>
          <a:p>
            <a:endParaRPr lang="es-EC" sz="2400" b="1" dirty="0" smtClean="0">
              <a:solidFill>
                <a:prstClr val="black"/>
              </a:solidFill>
              <a:latin typeface="+mn-lt"/>
            </a:endParaRPr>
          </a:p>
          <a:p>
            <a:r>
              <a:rPr lang="es-EC" sz="2400" u="sng" dirty="0" smtClean="0">
                <a:solidFill>
                  <a:prstClr val="black"/>
                </a:solidFill>
                <a:latin typeface="+mn-lt"/>
              </a:rPr>
              <a:t>Método de reclutamiento</a:t>
            </a:r>
          </a:p>
          <a:p>
            <a:pPr algn="just"/>
            <a:r>
              <a:rPr lang="es-MX" sz="2400" dirty="0">
                <a:latin typeface="+mn-lt"/>
              </a:rPr>
              <a:t>El proceso de contratación se realiza cada vez más a través de internet. </a:t>
            </a:r>
            <a:endParaRPr lang="es-MX" sz="2400" dirty="0" smtClean="0">
              <a:latin typeface="+mn-lt"/>
            </a:endParaRPr>
          </a:p>
          <a:p>
            <a:pPr algn="just"/>
            <a:r>
              <a:rPr lang="es-MX" sz="2400" dirty="0" smtClean="0">
                <a:latin typeface="+mn-lt"/>
              </a:rPr>
              <a:t>La </a:t>
            </a:r>
            <a:r>
              <a:rPr lang="es-MX" sz="2400" dirty="0">
                <a:latin typeface="+mn-lt"/>
              </a:rPr>
              <a:t>selección se hace en función de una entrevista de trabajo</a:t>
            </a:r>
            <a:r>
              <a:rPr lang="es-MX" sz="2400" dirty="0" smtClean="0">
                <a:latin typeface="+mn-lt"/>
              </a:rPr>
              <a:t>.</a:t>
            </a:r>
          </a:p>
          <a:p>
            <a:endParaRPr lang="es-EC" sz="2400" dirty="0" smtClean="0">
              <a:solidFill>
                <a:prstClr val="black"/>
              </a:solidFill>
              <a:latin typeface="+mn-lt"/>
            </a:endParaRPr>
          </a:p>
          <a:p>
            <a:r>
              <a:rPr lang="es-EC" sz="2400" dirty="0" smtClean="0">
                <a:solidFill>
                  <a:prstClr val="black"/>
                </a:solidFill>
                <a:latin typeface="+mn-lt"/>
              </a:rPr>
              <a:t>Hay tres tipos de agencias de empleo:</a:t>
            </a:r>
          </a:p>
          <a:p>
            <a:endParaRPr lang="es-EC" sz="2400" dirty="0" smtClean="0">
              <a:solidFill>
                <a:prstClr val="black"/>
              </a:solidFill>
              <a:latin typeface="+mn-lt"/>
            </a:endParaRPr>
          </a:p>
          <a:p>
            <a:pPr marL="342900" indent="-342900">
              <a:buFont typeface="Arial" panose="020B0604020202020204" pitchFamily="34" charset="0"/>
              <a:buChar char="•"/>
            </a:pPr>
            <a:r>
              <a:rPr lang="es-MX" sz="2400" dirty="0" smtClean="0">
                <a:latin typeface="+mn-lt"/>
              </a:rPr>
              <a:t>Agencias </a:t>
            </a:r>
            <a:r>
              <a:rPr lang="es-MX" sz="2400" dirty="0">
                <a:latin typeface="+mn-lt"/>
              </a:rPr>
              <a:t>de </a:t>
            </a:r>
            <a:r>
              <a:rPr lang="es-MX" sz="2400" dirty="0" smtClean="0">
                <a:latin typeface="+mn-lt"/>
              </a:rPr>
              <a:t>empleo</a:t>
            </a:r>
          </a:p>
          <a:p>
            <a:pPr marL="342900" indent="-342900">
              <a:buFont typeface="Arial" panose="020B0604020202020204" pitchFamily="34" charset="0"/>
              <a:buChar char="•"/>
            </a:pPr>
            <a:r>
              <a:rPr lang="es-MX" sz="2400" dirty="0">
                <a:latin typeface="+mn-lt"/>
              </a:rPr>
              <a:t>C</a:t>
            </a:r>
            <a:r>
              <a:rPr lang="es-MX" sz="2400" dirty="0" smtClean="0">
                <a:latin typeface="+mn-lt"/>
              </a:rPr>
              <a:t>ontratación ejecutiva</a:t>
            </a:r>
            <a:r>
              <a:rPr lang="es-MX" sz="2400" dirty="0">
                <a:latin typeface="+mn-lt"/>
              </a:rPr>
              <a:t>  </a:t>
            </a:r>
            <a:endParaRPr lang="es-MX" sz="2400" dirty="0" smtClean="0">
              <a:latin typeface="+mn-lt"/>
            </a:endParaRPr>
          </a:p>
          <a:p>
            <a:pPr marL="342900" indent="-342900">
              <a:buFont typeface="Arial" panose="020B0604020202020204" pitchFamily="34" charset="0"/>
              <a:buChar char="•"/>
            </a:pPr>
            <a:r>
              <a:rPr lang="es-MX" sz="2400" dirty="0">
                <a:latin typeface="+mn-lt"/>
              </a:rPr>
              <a:t>E</a:t>
            </a:r>
            <a:r>
              <a:rPr lang="es-MX" sz="2400" dirty="0" smtClean="0">
                <a:latin typeface="+mn-lt"/>
              </a:rPr>
              <a:t>mpresas </a:t>
            </a:r>
            <a:r>
              <a:rPr lang="es-MX" sz="2400" dirty="0">
                <a:latin typeface="+mn-lt"/>
              </a:rPr>
              <a:t>de trabajo temporal</a:t>
            </a:r>
            <a:endParaRPr lang="es-EC" sz="2400" dirty="0">
              <a:solidFill>
                <a:prstClr val="black"/>
              </a:solidFill>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9</a:t>
            </a:fld>
            <a:endParaRPr lang="es-EC">
              <a:solidFill>
                <a:prstClr val="black">
                  <a:tint val="75000"/>
                </a:prstClr>
              </a:solidFill>
            </a:endParaRPr>
          </a:p>
        </p:txBody>
      </p:sp>
    </p:spTree>
    <p:extLst>
      <p:ext uri="{BB962C8B-B14F-4D97-AF65-F5344CB8AC3E}">
        <p14:creationId xmlns:p14="http://schemas.microsoft.com/office/powerpoint/2010/main" val="701465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5338</TotalTime>
  <Words>4845</Words>
  <Application>Microsoft Office PowerPoint</Application>
  <PresentationFormat>Panorámica</PresentationFormat>
  <Paragraphs>1198</Paragraphs>
  <Slides>30</Slides>
  <Notes>29</Notes>
  <HiddenSlides>0</HiddenSlides>
  <MMClips>0</MMClips>
  <ScaleCrop>false</ScaleCrop>
  <HeadingPairs>
    <vt:vector size="6" baseType="variant">
      <vt:variant>
        <vt:lpstr>Fuentes usadas</vt:lpstr>
      </vt:variant>
      <vt:variant>
        <vt:i4>8</vt:i4>
      </vt:variant>
      <vt:variant>
        <vt:lpstr>Tema</vt:lpstr>
      </vt:variant>
      <vt:variant>
        <vt:i4>3</vt:i4>
      </vt:variant>
      <vt:variant>
        <vt:lpstr>Títulos de diapositiva</vt:lpstr>
      </vt:variant>
      <vt:variant>
        <vt:i4>30</vt:i4>
      </vt:variant>
    </vt:vector>
  </HeadingPairs>
  <TitlesOfParts>
    <vt:vector size="41" baseType="lpstr">
      <vt:lpstr>Arial</vt:lpstr>
      <vt:lpstr>Calibri</vt:lpstr>
      <vt:lpstr>Calibri Light</vt:lpstr>
      <vt:lpstr>Franklin Gothic Book</vt:lpstr>
      <vt:lpstr>Franklin Gothic Demi Cond</vt:lpstr>
      <vt:lpstr>Franklin Gothic Medium Cond</vt:lpstr>
      <vt:lpstr>Times New Roman</vt:lpstr>
      <vt:lpstr>Wingdings</vt:lpstr>
      <vt:lpstr>Diseño personalizado</vt:lpstr>
      <vt:lpstr>2_Tema de Office</vt:lpstr>
      <vt:lpstr>3_Tema de Office</vt:lpstr>
      <vt:lpstr>  Ecuador – Estados Unidos</vt:lpstr>
      <vt:lpstr>Embajador de Estados Unidos en Ecuador Embajador Todd C. Chapman </vt:lpstr>
      <vt:lpstr>Estados Unidos  Protocolo de negocios</vt:lpstr>
      <vt:lpstr>Estados Unidos Protocolo de negocios</vt:lpstr>
      <vt:lpstr>Estados Unidos Administrar una empresa – Formas jurídicas de las empresas</vt:lpstr>
      <vt:lpstr>Estados Unidos Administrar una empresa – Formas jurídicas de las empresas</vt:lpstr>
      <vt:lpstr>Estados Unidos - Condiciones del trabajo </vt:lpstr>
      <vt:lpstr>Estados Unidos – Costos de la mano de obra</vt:lpstr>
      <vt:lpstr>Estados Unidos – Administración de los recursos humanos</vt:lpstr>
      <vt:lpstr>Estados Unidos – Fondos para sus PYMES</vt:lpstr>
      <vt:lpstr>Relaciones políticas Ecuador  - Estados Unidos</vt:lpstr>
      <vt:lpstr>Relaciones políticas Ecuador  - Estados Unidos</vt:lpstr>
      <vt:lpstr>Balanza Comercial Ecuador – Estados Unidos   (millones de USD FOB)</vt:lpstr>
      <vt:lpstr>Principales productos de exportación e importación de  Ecuador  con Estados Unidos (millones de USD FOB)</vt:lpstr>
      <vt:lpstr>Inversión Extranjera Directa de Estados Unidos en Ecuador (millones de USD)</vt:lpstr>
      <vt:lpstr>Balanza comercial de bienes tecnológicos Ecuador – Estados Unidos (millones de USD)</vt:lpstr>
      <vt:lpstr>Principales productos de exportación e importación de  bienes tecnológicos (GIT) de Ecuador  con Estados Unidos</vt:lpstr>
      <vt:lpstr>Comercio potencial Ecuador – Estados Unidos</vt:lpstr>
      <vt:lpstr>Balanza Comercial de Estados Unidos (millones de USD)</vt:lpstr>
      <vt:lpstr>Principales productos exportados de Estados Unidos al Mundo  (Millones de  USD FOB)</vt:lpstr>
      <vt:lpstr>Principales destinos de exportación de Estados Unidos Año 2017 (Millones de USD)</vt:lpstr>
      <vt:lpstr>Principales productos importados desde el Mundo a Estados Unidos (millones de USD)</vt:lpstr>
      <vt:lpstr>Principales orígenes de importación de Estados Unidos  Año 2017 (millones de USD)</vt:lpstr>
      <vt:lpstr>Comercio potencial Estados Unidos– Mundo</vt:lpstr>
      <vt:lpstr>Presentación de PowerPoint</vt:lpstr>
      <vt:lpstr>Presentación de PowerPoint</vt:lpstr>
      <vt:lpstr>Cuadro Resumen Exportaciones e Importaciones Ecuador (millones de USD y %)</vt:lpstr>
      <vt:lpstr>Presentación de PowerPoint</vt:lpstr>
      <vt:lpstr>Presentación de PowerPoint</vt:lpstr>
      <vt:lpstr>Expectativas de cooperación con Estados Unidos</vt:lpstr>
    </vt:vector>
  </TitlesOfParts>
  <Company>MIPRO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Coordinación General de Estudios Prospectivos y Macroeconómicos para la industria</dc:creator>
  <cp:lastModifiedBy>Geovanna E. Espín Ruiz</cp:lastModifiedBy>
  <cp:revision>726</cp:revision>
  <cp:lastPrinted>2017-10-16T17:33:27Z</cp:lastPrinted>
  <dcterms:created xsi:type="dcterms:W3CDTF">2015-09-03T16:47:27Z</dcterms:created>
  <dcterms:modified xsi:type="dcterms:W3CDTF">2018-08-30T19:51:37Z</dcterms:modified>
</cp:coreProperties>
</file>