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drawings/drawing1.xml" ContentType="application/vnd.openxmlformats-officedocument.drawingml.chartshape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drawings/drawing2.xml" ContentType="application/vnd.openxmlformats-officedocument.drawingml.chartshape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3.xml" ContentType="application/vnd.openxmlformats-officedocument.drawingml.chart+xml"/>
  <Override PartName="/ppt/theme/themeOverride3.xml" ContentType="application/vnd.openxmlformats-officedocument.themeOverr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4.xml" ContentType="application/vnd.openxmlformats-officedocument.drawingml.chart+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5.xml" ContentType="application/vnd.openxmlformats-officedocument.drawingml.chart+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6" r:id="rId1"/>
    <p:sldMasterId id="2147483943" r:id="rId2"/>
    <p:sldMasterId id="2147483955" r:id="rId3"/>
  </p:sldMasterIdLst>
  <p:notesMasterIdLst>
    <p:notesMasterId r:id="rId30"/>
  </p:notesMasterIdLst>
  <p:handoutMasterIdLst>
    <p:handoutMasterId r:id="rId31"/>
  </p:handoutMasterIdLst>
  <p:sldIdLst>
    <p:sldId id="271" r:id="rId4"/>
    <p:sldId id="303" r:id="rId5"/>
    <p:sldId id="304" r:id="rId6"/>
    <p:sldId id="305" r:id="rId7"/>
    <p:sldId id="306" r:id="rId8"/>
    <p:sldId id="307" r:id="rId9"/>
    <p:sldId id="308" r:id="rId10"/>
    <p:sldId id="309" r:id="rId11"/>
    <p:sldId id="310" r:id="rId12"/>
    <p:sldId id="311" r:id="rId13"/>
    <p:sldId id="312" r:id="rId14"/>
    <p:sldId id="302" r:id="rId15"/>
    <p:sldId id="298" r:id="rId16"/>
    <p:sldId id="299" r:id="rId17"/>
    <p:sldId id="274" r:id="rId18"/>
    <p:sldId id="300" r:id="rId19"/>
    <p:sldId id="301" r:id="rId20"/>
    <p:sldId id="278" r:id="rId21"/>
    <p:sldId id="292" r:id="rId22"/>
    <p:sldId id="293" r:id="rId23"/>
    <p:sldId id="294" r:id="rId24"/>
    <p:sldId id="295" r:id="rId25"/>
    <p:sldId id="296" r:id="rId26"/>
    <p:sldId id="297" r:id="rId27"/>
    <p:sldId id="289" r:id="rId28"/>
    <p:sldId id="291" r:id="rId29"/>
  </p:sldIdLst>
  <p:sldSz cx="12192000" cy="6858000"/>
  <p:notesSz cx="9928225" cy="6797675"/>
  <p:defaultTextStyle>
    <a:defPPr>
      <a:defRPr lang="es-E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ana G. Morán Tapia" initials="JGMT" lastIdx="3" clrIdx="0">
    <p:extLst>
      <p:ext uri="{19B8F6BF-5375-455C-9EA6-DF929625EA0E}">
        <p15:presenceInfo xmlns:p15="http://schemas.microsoft.com/office/powerpoint/2012/main" userId="S-1-5-21-1358988534-460955180-2770620441-148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434" autoAdjust="0"/>
  </p:normalViewPr>
  <p:slideViewPr>
    <p:cSldViewPr snapToGrid="0" snapToObjects="1">
      <p:cViewPr varScale="1">
        <p:scale>
          <a:sx n="71" d="100"/>
          <a:sy n="71" d="100"/>
        </p:scale>
        <p:origin x="594" y="54"/>
      </p:cViewPr>
      <p:guideLst>
        <p:guide orient="horz" pos="2160"/>
        <p:guide pos="3863"/>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5" Type="http://schemas.openxmlformats.org/officeDocument/2006/relationships/chartUserShapes" Target="../drawings/drawing1.xml"/><Relationship Id="rId4" Type="http://schemas.openxmlformats.org/officeDocument/2006/relationships/oleObject" Target="file:///C:\MIPRO\PROCESOS%202018\Balanza%20comercial\ESPA&#209;A-CIFRAS%20COMERCIALES\2018-08-08_Cifras%20comerciales_Espa&#241;a.xlsx" TargetMode="External"/></Relationships>
</file>

<file path=ppt/charts/_rels/chart2.xml.rels><?xml version="1.0" encoding="UTF-8" standalone="yes"?>
<Relationships xmlns="http://schemas.openxmlformats.org/package/2006/relationships"><Relationship Id="rId3" Type="http://schemas.openxmlformats.org/officeDocument/2006/relationships/chartUserShapes" Target="../drawings/drawing2.xml"/><Relationship Id="rId2" Type="http://schemas.openxmlformats.org/officeDocument/2006/relationships/package" Target="../embeddings/Hoja_de_c_lculo_de_Microsoft_Excel1.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oleObject" Target="file:///C:\Users\eenriquez\Desktop\ESTEFANIA%20MIPRO\PRESENTACIONES\ECUADOR-ESPA&#209;A\Balanza%20comercial%20espa&#241;a.xlsx" TargetMode="External"/><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1" Type="http://schemas.openxmlformats.org/officeDocument/2006/relationships/oleObject" Target="file:///C:\Users\eenriquez\Desktop\ESTEFANIA%20MIPRO\PRESENTACIONES\ECUADOR-ESPA&#209;A\destinos%20de%20X%20de%20espa&#241;a%202017.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eenriquez\Desktop\ESTEFANIA%20MIPRO\PRESENTACIONES\ECUADOR-ESPA&#209;A\M%20de%20Espa&#241;a%20por%20pa&#237;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2.6774627353482353E-2"/>
          <c:y val="5.477795275590553E-2"/>
          <c:w val="0.96229634109039408"/>
          <c:h val="0.64975544595281842"/>
        </c:manualLayout>
      </c:layout>
      <c:barChart>
        <c:barDir val="col"/>
        <c:grouping val="clustered"/>
        <c:varyColors val="0"/>
        <c:ser>
          <c:idx val="0"/>
          <c:order val="0"/>
          <c:tx>
            <c:strRef>
              <c:f>'Balanza comercial España'!$B$2:$D$2</c:f>
              <c:strCache>
                <c:ptCount val="1"/>
                <c:pt idx="0">
                  <c:v>Exportaciones</c:v>
                </c:pt>
              </c:strCache>
            </c:strRef>
          </c:tx>
          <c:spPr>
            <a:gradFill rotWithShape="1">
              <a:gsLst>
                <a:gs pos="0">
                  <a:srgbClr val="9BBB59">
                    <a:satMod val="103000"/>
                    <a:lumMod val="102000"/>
                    <a:tint val="94000"/>
                  </a:srgbClr>
                </a:gs>
                <a:gs pos="50000">
                  <a:srgbClr val="9BBB59">
                    <a:satMod val="110000"/>
                    <a:lumMod val="100000"/>
                    <a:shade val="100000"/>
                  </a:srgbClr>
                </a:gs>
                <a:gs pos="100000">
                  <a:srgbClr val="9BBB59">
                    <a:lumMod val="99000"/>
                    <a:satMod val="120000"/>
                    <a:shade val="78000"/>
                  </a:srgbClr>
                </a:gs>
              </a:gsLst>
              <a:lin ang="5400000" scaled="0"/>
            </a:gradFill>
            <a:ln w="6350" cap="flat" cmpd="sng" algn="ctr">
              <a:noFill/>
              <a:prstDash val="solid"/>
              <a:miter lim="800000"/>
            </a:ln>
            <a:effectLst/>
          </c:spPr>
          <c:invertIfNegative val="0"/>
          <c:dPt>
            <c:idx val="4"/>
            <c:invertIfNegative val="0"/>
            <c:bubble3D val="0"/>
            <c:spPr>
              <a:solidFill>
                <a:srgbClr val="9BBB59">
                  <a:lumMod val="60000"/>
                  <a:lumOff val="40000"/>
                </a:srgbClr>
              </a:solidFill>
              <a:ln w="6350" cap="flat" cmpd="sng" algn="ctr">
                <a:noFill/>
                <a:prstDash val="solid"/>
                <a:miter lim="800000"/>
              </a:ln>
              <a:effectLst/>
            </c:spPr>
          </c:dPt>
          <c:dLbls>
            <c:dLbl>
              <c:idx val="2"/>
              <c:layout>
                <c:manualLayout>
                  <c:x val="-6.1504665637391763E-3"/>
                  <c:y val="8.8175094909727757E-3"/>
                </c:manualLayout>
              </c:layout>
              <c:showLegendKey val="0"/>
              <c:showVal val="1"/>
              <c:showCatName val="0"/>
              <c:showSerName val="0"/>
              <c:showPercent val="0"/>
              <c:showBubbleSize val="0"/>
              <c:extLst>
                <c:ext xmlns:c15="http://schemas.microsoft.com/office/drawing/2012/chart" uri="{CE6537A1-D6FC-4f65-9D91-7224C49458BB}"/>
              </c:extLst>
            </c:dLbl>
            <c:dLbl>
              <c:idx val="4"/>
              <c:layout>
                <c:manualLayout>
                  <c:x val="-6.1504665637391763E-3"/>
                  <c:y val="8.8175094909728191E-3"/>
                </c:manualLayout>
              </c:layout>
              <c:showLegendKey val="0"/>
              <c:showVal val="1"/>
              <c:showCatName val="0"/>
              <c:showSerName val="0"/>
              <c:showPercent val="0"/>
              <c:showBubbleSize val="0"/>
              <c:extLst>
                <c:ext xmlns:c15="http://schemas.microsoft.com/office/drawing/2012/chart" uri="{CE6537A1-D6FC-4f65-9D91-7224C49458BB}"/>
              </c:extLst>
            </c:dLbl>
            <c:numFmt formatCode="#,##0" sourceLinked="0"/>
            <c:spPr>
              <a:noFill/>
              <a:ln>
                <a:noFill/>
              </a:ln>
              <a:effectLst/>
            </c:spPr>
            <c:txPr>
              <a:bodyPr rot="0" spcFirstLastPara="1" vertOverflow="ellipsis" vert="horz" wrap="square" anchor="ctr" anchorCtr="1"/>
              <a:lstStyle/>
              <a:p>
                <a:pPr>
                  <a:defRPr lang="es-ES" sz="1600" b="1" i="0" u="none" strike="noStrike" kern="1200" baseline="0">
                    <a:solidFill>
                      <a:schemeClr val="tx1">
                        <a:lumMod val="85000"/>
                        <a:lumOff val="15000"/>
                      </a:schemeClr>
                    </a:solidFill>
                    <a:latin typeface="+mn-lt"/>
                    <a:ea typeface="+mn-ea"/>
                    <a:cs typeface="+mn-cs"/>
                  </a:defRPr>
                </a:pPr>
                <a:endParaRPr lang="es-EC"/>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'Balanza comercial España'!$A$4:$A$10</c:f>
              <c:strCache>
                <c:ptCount val="5"/>
                <c:pt idx="0">
                  <c:v>2015</c:v>
                </c:pt>
                <c:pt idx="1">
                  <c:v>2016</c:v>
                </c:pt>
                <c:pt idx="2">
                  <c:v>2017</c:v>
                </c:pt>
                <c:pt idx="3">
                  <c:v>2017 
ene-jun</c:v>
                </c:pt>
                <c:pt idx="4">
                  <c:v>2018 
ene-jun</c:v>
                </c:pt>
              </c:strCache>
              <c:extLst/>
            </c:strRef>
          </c:cat>
          <c:val>
            <c:numRef>
              <c:f>'Balanza comercial España'!$K$4:$K$10</c:f>
              <c:numCache>
                <c:formatCode>##.##00.</c:formatCode>
                <c:ptCount val="5"/>
                <c:pt idx="0">
                  <c:v>483490.26196800004</c:v>
                </c:pt>
                <c:pt idx="1">
                  <c:v>547332.59692299995</c:v>
                </c:pt>
                <c:pt idx="2">
                  <c:v>600753.26046500029</c:v>
                </c:pt>
                <c:pt idx="3">
                  <c:v>296049.67419799999</c:v>
                </c:pt>
                <c:pt idx="4">
                  <c:v>277206.66266299994</c:v>
                </c:pt>
              </c:numCache>
              <c:extLst/>
            </c:numRef>
          </c:val>
          <c:extLst xmlns:c16r2="http://schemas.microsoft.com/office/drawing/2015/06/chart">
            <c:ext xmlns:c16="http://schemas.microsoft.com/office/drawing/2014/chart" uri="{C3380CC4-5D6E-409C-BE32-E72D297353CC}">
              <c16:uniqueId val="{00000000-6ECF-401D-9732-2A2A012D0342}"/>
            </c:ext>
          </c:extLst>
        </c:ser>
        <c:ser>
          <c:idx val="1"/>
          <c:order val="1"/>
          <c:tx>
            <c:strRef>
              <c:f>'Balanza comercial España'!$E$2:$G$2</c:f>
              <c:strCache>
                <c:ptCount val="1"/>
                <c:pt idx="0">
                  <c:v>Importaciones</c:v>
                </c:pt>
              </c:strCache>
            </c:strRef>
          </c:tx>
          <c:spPr>
            <a:solidFill>
              <a:srgbClr val="0070C0"/>
            </a:solidFill>
            <a:ln>
              <a:noFill/>
            </a:ln>
            <a:effectLst/>
          </c:spPr>
          <c:invertIfNegative val="0"/>
          <c:dPt>
            <c:idx val="4"/>
            <c:invertIfNegative val="0"/>
            <c:bubble3D val="0"/>
            <c:spPr>
              <a:solidFill>
                <a:srgbClr val="4F81BD">
                  <a:lumMod val="60000"/>
                  <a:lumOff val="40000"/>
                </a:srgbClr>
              </a:solidFill>
              <a:ln>
                <a:noFill/>
              </a:ln>
              <a:effectLst/>
            </c:spPr>
          </c:dPt>
          <c:dLbls>
            <c:dLbl>
              <c:idx val="2"/>
              <c:layout>
                <c:manualLayout>
                  <c:x val="9.2256998456087674E-3"/>
                  <c:y val="2.6452528472918454E-2"/>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4"/>
              <c:layout>
                <c:manualLayout>
                  <c:x val="6.1504665637391763E-3"/>
                  <c:y val="4.4087547454864087E-3"/>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5"/>
              <c:layout>
                <c:manualLayout>
                  <c:x val="6.1504665637391763E-3"/>
                  <c:y val="4.4087547454864087E-3"/>
                </c:manualLayout>
              </c:layout>
              <c:dLblPos val="outEnd"/>
              <c:showLegendKey val="0"/>
              <c:showVal val="1"/>
              <c:showCatName val="0"/>
              <c:showSerName val="0"/>
              <c:showPercent val="0"/>
              <c:showBubbleSize val="0"/>
              <c:extLst>
                <c:ext xmlns:c15="http://schemas.microsoft.com/office/drawing/2012/chart" uri="{CE6537A1-D6FC-4f65-9D91-7224C49458BB}"/>
              </c:extLst>
            </c:dLbl>
            <c:numFmt formatCode="#,##0" sourceLinked="0"/>
            <c:spPr>
              <a:noFill/>
              <a:ln>
                <a:noFill/>
              </a:ln>
              <a:effectLst/>
            </c:spPr>
            <c:txPr>
              <a:bodyPr rot="0" spcFirstLastPara="1" vertOverflow="ellipsis" vert="horz" wrap="square" anchor="ctr" anchorCtr="1"/>
              <a:lstStyle/>
              <a:p>
                <a:pPr>
                  <a:defRPr lang="es-ES" sz="1600" b="1" i="0" u="none" strike="noStrike" kern="1200" baseline="0">
                    <a:solidFill>
                      <a:schemeClr val="tx1">
                        <a:lumMod val="85000"/>
                        <a:lumOff val="15000"/>
                      </a:schemeClr>
                    </a:solidFill>
                    <a:latin typeface="+mn-lt"/>
                    <a:ea typeface="+mn-ea"/>
                    <a:cs typeface="+mn-cs"/>
                  </a:defRPr>
                </a:pPr>
                <a:endParaRPr lang="es-EC"/>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'Balanza comercial España'!$A$4:$A$10</c:f>
              <c:strCache>
                <c:ptCount val="5"/>
                <c:pt idx="0">
                  <c:v>2015</c:v>
                </c:pt>
                <c:pt idx="1">
                  <c:v>2016</c:v>
                </c:pt>
                <c:pt idx="2">
                  <c:v>2017</c:v>
                </c:pt>
                <c:pt idx="3">
                  <c:v>2017 
ene-jun</c:v>
                </c:pt>
                <c:pt idx="4">
                  <c:v>2018 
ene-jun</c:v>
                </c:pt>
              </c:strCache>
              <c:extLst/>
            </c:strRef>
          </c:cat>
          <c:val>
            <c:numRef>
              <c:f>'Balanza comercial España'!$N$4:$N$10</c:f>
              <c:numCache>
                <c:formatCode>##.##00.</c:formatCode>
                <c:ptCount val="5"/>
                <c:pt idx="0">
                  <c:v>406337.83656800014</c:v>
                </c:pt>
                <c:pt idx="1">
                  <c:v>338477.86067100015</c:v>
                </c:pt>
                <c:pt idx="2">
                  <c:v>590427.2124729997</c:v>
                </c:pt>
                <c:pt idx="3">
                  <c:v>264605.60017300001</c:v>
                </c:pt>
                <c:pt idx="4">
                  <c:v>244180.26223800005</c:v>
                </c:pt>
              </c:numCache>
              <c:extLst/>
            </c:numRef>
          </c:val>
          <c:extLst xmlns:c16r2="http://schemas.microsoft.com/office/drawing/2015/06/chart">
            <c:ext xmlns:c16="http://schemas.microsoft.com/office/drawing/2014/chart" uri="{C3380CC4-5D6E-409C-BE32-E72D297353CC}">
              <c16:uniqueId val="{00000001-6ECF-401D-9732-2A2A012D0342}"/>
            </c:ext>
          </c:extLst>
        </c:ser>
        <c:ser>
          <c:idx val="2"/>
          <c:order val="2"/>
          <c:tx>
            <c:strRef>
              <c:f>'Balanza comercial España'!$O$2:$Q$2</c:f>
              <c:strCache>
                <c:ptCount val="1"/>
                <c:pt idx="0">
                  <c:v>Balanza comercial</c:v>
                </c:pt>
              </c:strCache>
            </c:strRef>
          </c:tx>
          <c:spPr>
            <a:solidFill>
              <a:srgbClr val="C0504D"/>
            </a:solidFill>
            <a:ln>
              <a:noFill/>
            </a:ln>
            <a:effectLst/>
          </c:spPr>
          <c:invertIfNegative val="0"/>
          <c:dPt>
            <c:idx val="4"/>
            <c:invertIfNegative val="0"/>
            <c:bubble3D val="0"/>
            <c:spPr>
              <a:solidFill>
                <a:srgbClr val="C0504D">
                  <a:lumMod val="40000"/>
                  <a:lumOff val="60000"/>
                </a:srgbClr>
              </a:solidFill>
              <a:ln>
                <a:noFill/>
              </a:ln>
              <a:effectLst/>
            </c:spPr>
          </c:dPt>
          <c:dLbls>
            <c:dLbl>
              <c:idx val="1"/>
              <c:layout>
                <c:manualLayout>
                  <c:x val="1.8414296573584037E-3"/>
                  <c:y val="1.3889063867016707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3-6ECF-401D-9732-2A2A012D0342}"/>
                </c:ext>
                <c:ext xmlns:c15="http://schemas.microsoft.com/office/drawing/2012/chart" uri="{CE6537A1-D6FC-4f65-9D91-7224C49458BB}"/>
              </c:extLst>
            </c:dLbl>
            <c:dLbl>
              <c:idx val="5"/>
              <c:numFmt formatCode="#,##0.0" sourceLinked="0"/>
              <c:spPr>
                <a:noFill/>
                <a:ln>
                  <a:noFill/>
                </a:ln>
                <a:effectLst/>
              </c:spPr>
              <c:txPr>
                <a:bodyPr rot="0" spcFirstLastPara="1" vertOverflow="ellipsis" vert="horz" wrap="square" anchor="ctr" anchorCtr="1"/>
                <a:lstStyle/>
                <a:p>
                  <a:pPr>
                    <a:defRPr lang="es-ES" sz="1600" b="1" i="0" u="none" strike="noStrike" kern="1200" baseline="0">
                      <a:solidFill>
                        <a:schemeClr val="tx1">
                          <a:lumMod val="85000"/>
                          <a:lumOff val="15000"/>
                        </a:schemeClr>
                      </a:solidFill>
                      <a:latin typeface="+mn-lt"/>
                      <a:ea typeface="+mn-ea"/>
                      <a:cs typeface="+mn-cs"/>
                    </a:defRPr>
                  </a:pPr>
                  <a:endParaRPr lang="es-EC"/>
                </a:p>
              </c:txPr>
              <c:showLegendKey val="0"/>
              <c:showVal val="1"/>
              <c:showCatName val="0"/>
              <c:showSerName val="0"/>
              <c:showPercent val="0"/>
              <c:showBubbleSize val="0"/>
            </c:dLbl>
            <c:numFmt formatCode="#,##0" sourceLinked="0"/>
            <c:spPr>
              <a:noFill/>
              <a:ln>
                <a:noFill/>
              </a:ln>
              <a:effectLst/>
            </c:spPr>
            <c:txPr>
              <a:bodyPr rot="0" spcFirstLastPara="1" vertOverflow="ellipsis" vert="horz" wrap="square" anchor="ctr" anchorCtr="1"/>
              <a:lstStyle/>
              <a:p>
                <a:pPr>
                  <a:defRPr lang="es-ES" sz="1600" b="1" i="0" u="none" strike="noStrike" kern="1200" baseline="0">
                    <a:solidFill>
                      <a:schemeClr val="tx1">
                        <a:lumMod val="85000"/>
                        <a:lumOff val="15000"/>
                      </a:schemeClr>
                    </a:solidFill>
                    <a:latin typeface="+mn-lt"/>
                    <a:ea typeface="+mn-ea"/>
                    <a:cs typeface="+mn-cs"/>
                  </a:defRPr>
                </a:pPr>
                <a:endParaRPr lang="es-EC"/>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'Balanza comercial España'!$A$4:$A$10</c:f>
              <c:strCache>
                <c:ptCount val="5"/>
                <c:pt idx="0">
                  <c:v>2015</c:v>
                </c:pt>
                <c:pt idx="1">
                  <c:v>2016</c:v>
                </c:pt>
                <c:pt idx="2">
                  <c:v>2017</c:v>
                </c:pt>
                <c:pt idx="3">
                  <c:v>2017 
ene-jun</c:v>
                </c:pt>
                <c:pt idx="4">
                  <c:v>2018 
ene-jun</c:v>
                </c:pt>
              </c:strCache>
              <c:extLst/>
            </c:strRef>
          </c:cat>
          <c:val>
            <c:numRef>
              <c:f>'Balanza comercial España'!$Q$4:$Q$10</c:f>
              <c:numCache>
                <c:formatCode>##.##00.</c:formatCode>
                <c:ptCount val="5"/>
                <c:pt idx="0">
                  <c:v>77152.425400000007</c:v>
                </c:pt>
                <c:pt idx="1">
                  <c:v>208854.73625199994</c:v>
                </c:pt>
                <c:pt idx="2">
                  <c:v>10326.047992000123</c:v>
                </c:pt>
                <c:pt idx="3">
                  <c:v>31444.07402499998</c:v>
                </c:pt>
                <c:pt idx="4">
                  <c:v>33026.400424999942</c:v>
                </c:pt>
              </c:numCache>
              <c:extLst/>
            </c:numRef>
          </c:val>
          <c:extLst xmlns:c16r2="http://schemas.microsoft.com/office/drawing/2015/06/chart">
            <c:ext xmlns:c16="http://schemas.microsoft.com/office/drawing/2014/chart" uri="{C3380CC4-5D6E-409C-BE32-E72D297353CC}">
              <c16:uniqueId val="{00000002-6ECF-401D-9732-2A2A012D0342}"/>
            </c:ext>
          </c:extLst>
        </c:ser>
        <c:dLbls>
          <c:showLegendKey val="0"/>
          <c:showVal val="0"/>
          <c:showCatName val="0"/>
          <c:showSerName val="0"/>
          <c:showPercent val="0"/>
          <c:showBubbleSize val="0"/>
        </c:dLbls>
        <c:gapWidth val="100"/>
        <c:axId val="241361984"/>
        <c:axId val="241362544"/>
      </c:barChart>
      <c:catAx>
        <c:axId val="2413619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s-ES" sz="1600" b="1" i="0" u="none" strike="noStrike" kern="1200" baseline="0">
                <a:solidFill>
                  <a:schemeClr val="tx1">
                    <a:lumMod val="85000"/>
                    <a:lumOff val="15000"/>
                  </a:schemeClr>
                </a:solidFill>
                <a:latin typeface="+mn-lt"/>
                <a:ea typeface="+mn-ea"/>
                <a:cs typeface="+mn-cs"/>
              </a:defRPr>
            </a:pPr>
            <a:endParaRPr lang="es-EC"/>
          </a:p>
        </c:txPr>
        <c:crossAx val="241362544"/>
        <c:crosses val="autoZero"/>
        <c:auto val="1"/>
        <c:lblAlgn val="ctr"/>
        <c:lblOffset val="100"/>
        <c:noMultiLvlLbl val="0"/>
      </c:catAx>
      <c:valAx>
        <c:axId val="241362544"/>
        <c:scaling>
          <c:orientation val="minMax"/>
        </c:scaling>
        <c:delete val="1"/>
        <c:axPos val="l"/>
        <c:numFmt formatCode="#,##0" sourceLinked="0"/>
        <c:majorTickMark val="none"/>
        <c:minorTickMark val="none"/>
        <c:tickLblPos val="nextTo"/>
        <c:crossAx val="241361984"/>
        <c:crosses val="autoZero"/>
        <c:crossBetween val="between"/>
        <c:dispUnits>
          <c:builtInUnit val="thousands"/>
          <c:dispUnitsLbl>
            <c:layout>
              <c:manualLayout>
                <c:xMode val="edge"/>
                <c:yMode val="edge"/>
                <c:x val="3.5938903863432185E-3"/>
                <c:y val="0.10648148148148154"/>
              </c:manualLayout>
            </c:layout>
            <c:tx>
              <c:rich>
                <a:bodyPr rot="-5400000" spcFirstLastPara="1" vertOverflow="ellipsis" vert="horz" wrap="square" anchor="ctr" anchorCtr="1"/>
                <a:lstStyle/>
                <a:p>
                  <a:pPr>
                    <a:defRPr lang="es-ES" sz="1600" b="1" i="0" u="none" strike="noStrike" kern="1200" baseline="0">
                      <a:solidFill>
                        <a:schemeClr val="tx1">
                          <a:lumMod val="85000"/>
                          <a:lumOff val="15000"/>
                        </a:schemeClr>
                      </a:solidFill>
                      <a:latin typeface="+mn-lt"/>
                      <a:ea typeface="+mn-ea"/>
                      <a:cs typeface="+mn-cs"/>
                    </a:defRPr>
                  </a:pPr>
                  <a:r>
                    <a:rPr lang="es-MX"/>
                    <a:t>Millones de USD FOB</a:t>
                  </a:r>
                </a:p>
              </c:rich>
            </c:tx>
            <c:spPr>
              <a:noFill/>
              <a:ln>
                <a:noFill/>
              </a:ln>
              <a:effectLst/>
            </c:spPr>
            <c:txPr>
              <a:bodyPr rot="-5400000" spcFirstLastPara="1" vertOverflow="ellipsis" vert="horz" wrap="square" anchor="ctr" anchorCtr="1"/>
              <a:lstStyle/>
              <a:p>
                <a:pPr>
                  <a:defRPr lang="es-ES" sz="1600" b="1" i="0" u="none" strike="noStrike" kern="1200" baseline="0">
                    <a:solidFill>
                      <a:schemeClr val="tx1">
                        <a:lumMod val="85000"/>
                        <a:lumOff val="15000"/>
                      </a:schemeClr>
                    </a:solidFill>
                    <a:latin typeface="+mn-lt"/>
                    <a:ea typeface="+mn-ea"/>
                    <a:cs typeface="+mn-cs"/>
                  </a:defRPr>
                </a:pPr>
                <a:endParaRPr lang="es-EC"/>
              </a:p>
            </c:txPr>
          </c:dispUnitsLbl>
        </c:dispUnits>
      </c:valAx>
      <c:spPr>
        <a:noFill/>
        <a:ln>
          <a:noFill/>
        </a:ln>
        <a:effectLst/>
      </c:spPr>
    </c:plotArea>
    <c:legend>
      <c:legendPos val="b"/>
      <c:layout>
        <c:manualLayout>
          <c:xMode val="edge"/>
          <c:yMode val="edge"/>
          <c:x val="0.21848618592868371"/>
          <c:y val="0.90887307622506308"/>
          <c:w val="0.58236306527257842"/>
          <c:h val="9.112685914260725E-2"/>
        </c:manualLayout>
      </c:layout>
      <c:overlay val="0"/>
      <c:spPr>
        <a:noFill/>
        <a:ln>
          <a:noFill/>
        </a:ln>
        <a:effectLst/>
      </c:spPr>
      <c:txPr>
        <a:bodyPr rot="0" spcFirstLastPara="1" vertOverflow="ellipsis" vert="horz" wrap="square" anchor="ctr" anchorCtr="1"/>
        <a:lstStyle/>
        <a:p>
          <a:pPr>
            <a:defRPr lang="es-ES" sz="1600" b="1" i="0" u="none" strike="noStrike" kern="1200" baseline="0">
              <a:solidFill>
                <a:schemeClr val="tx1">
                  <a:lumMod val="85000"/>
                  <a:lumOff val="15000"/>
                </a:schemeClr>
              </a:solidFill>
              <a:latin typeface="+mn-lt"/>
              <a:ea typeface="+mn-ea"/>
              <a:cs typeface="+mn-cs"/>
            </a:defRPr>
          </a:pPr>
          <a:endParaRPr lang="es-EC"/>
        </a:p>
      </c:txPr>
    </c:legend>
    <c:plotVisOnly val="1"/>
    <c:dispBlanksAs val="gap"/>
    <c:showDLblsOverMax val="0"/>
  </c:chart>
  <c:spPr>
    <a:noFill/>
    <a:ln w="9525" cap="flat" cmpd="sng" algn="ctr">
      <a:noFill/>
      <a:round/>
    </a:ln>
    <a:effectLst/>
  </c:spPr>
  <c:txPr>
    <a:bodyPr/>
    <a:lstStyle/>
    <a:p>
      <a:pPr>
        <a:defRPr sz="1600" b="1">
          <a:solidFill>
            <a:schemeClr val="tx1">
              <a:lumMod val="85000"/>
              <a:lumOff val="15000"/>
            </a:schemeClr>
          </a:solidFill>
        </a:defRPr>
      </a:pPr>
      <a:endParaRPr lang="es-EC"/>
    </a:p>
  </c:txPr>
  <c:externalData r:id="rId4">
    <c:autoUpdate val="0"/>
  </c:externalData>
  <c:userShapes r:id="rId5"/>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1272478108378051E-2"/>
          <c:y val="5.0925925925925923E-2"/>
          <c:w val="0.95636763988572226"/>
          <c:h val="0.73836810596319491"/>
        </c:manualLayout>
      </c:layout>
      <c:barChart>
        <c:barDir val="col"/>
        <c:grouping val="clustered"/>
        <c:varyColors val="0"/>
        <c:ser>
          <c:idx val="0"/>
          <c:order val="0"/>
          <c:tx>
            <c:strRef>
              <c:f>'Intensidad tecnologica (2)'!$A$3:$A$6</c:f>
              <c:strCache>
                <c:ptCount val="1"/>
                <c:pt idx="0">
                  <c:v>Exportaciones</c:v>
                </c:pt>
              </c:strCache>
            </c:strRef>
          </c:tx>
          <c:spPr>
            <a:solidFill>
              <a:schemeClr val="accent3"/>
            </a:solidFill>
            <a:ln>
              <a:noFill/>
            </a:ln>
            <a:effectLst/>
          </c:spPr>
          <c:invertIfNegative val="0"/>
          <c:dLbls>
            <c:spPr>
              <a:noFill/>
              <a:ln>
                <a:noFill/>
              </a:ln>
              <a:effectLst/>
            </c:spPr>
            <c:txPr>
              <a:bodyPr rot="0" vert="horz"/>
              <a:lstStyle/>
              <a:p>
                <a:pPr>
                  <a:defRPr lang="es-ES"/>
                </a:pPr>
                <a:endParaRPr lang="es-EC"/>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xmlns:c15="http://schemas.microsoft.com/office/drawing/2012/chart" uri="{02D57815-91ED-43cb-92C2-25804820EDAC}">
                  <c15:fullRef>
                    <c15:sqref>'Intensidad tecnologica (2)'!$C$2:$H$2</c15:sqref>
                  </c15:fullRef>
                </c:ext>
              </c:extLst>
              <c:f>'Intensidad tecnologica (2)'!$E$2:$H$2</c:f>
              <c:strCache>
                <c:ptCount val="4"/>
                <c:pt idx="0">
                  <c:v>2015</c:v>
                </c:pt>
                <c:pt idx="1">
                  <c:v>2016</c:v>
                </c:pt>
                <c:pt idx="2">
                  <c:v>2017</c:v>
                </c:pt>
                <c:pt idx="3">
                  <c:v>2018 
ene-jun</c:v>
                </c:pt>
              </c:strCache>
            </c:strRef>
          </c:cat>
          <c:val>
            <c:numRef>
              <c:extLst>
                <c:ext xmlns:c15="http://schemas.microsoft.com/office/drawing/2012/chart" uri="{02D57815-91ED-43cb-92C2-25804820EDAC}">
                  <c15:fullRef>
                    <c15:sqref>'Intensidad tecnologica (2)'!$C$6:$H$6</c15:sqref>
                  </c15:fullRef>
                </c:ext>
              </c:extLst>
              <c:f>'Intensidad tecnologica (2)'!$E$6:$H$6</c:f>
              <c:numCache>
                <c:formatCode>##,##0.0,</c:formatCode>
                <c:ptCount val="4"/>
                <c:pt idx="0">
                  <c:v>6367.1467210000001</c:v>
                </c:pt>
                <c:pt idx="1">
                  <c:v>7241.2439679999998</c:v>
                </c:pt>
                <c:pt idx="2">
                  <c:v>5416.6822760000005</c:v>
                </c:pt>
                <c:pt idx="3">
                  <c:v>2808.945498</c:v>
                </c:pt>
              </c:numCache>
            </c:numRef>
          </c:val>
        </c:ser>
        <c:ser>
          <c:idx val="1"/>
          <c:order val="1"/>
          <c:tx>
            <c:strRef>
              <c:f>'Intensidad tecnologica (2)'!$A$7:$A$10</c:f>
              <c:strCache>
                <c:ptCount val="1"/>
                <c:pt idx="0">
                  <c:v>Importaciones</c:v>
                </c:pt>
              </c:strCache>
            </c:strRef>
          </c:tx>
          <c:spPr>
            <a:solidFill>
              <a:schemeClr val="accent1"/>
            </a:solidFill>
            <a:ln>
              <a:noFill/>
            </a:ln>
            <a:effectLst/>
          </c:spPr>
          <c:invertIfNegative val="0"/>
          <c:dLbls>
            <c:spPr>
              <a:noFill/>
              <a:ln>
                <a:noFill/>
              </a:ln>
              <a:effectLst/>
            </c:spPr>
            <c:txPr>
              <a:bodyPr rot="0" vert="horz"/>
              <a:lstStyle/>
              <a:p>
                <a:pPr>
                  <a:defRPr lang="es-ES"/>
                </a:pPr>
                <a:endParaRPr lang="es-EC"/>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xmlns:c15="http://schemas.microsoft.com/office/drawing/2012/chart" uri="{02D57815-91ED-43cb-92C2-25804820EDAC}">
                  <c15:fullRef>
                    <c15:sqref>'Intensidad tecnologica (2)'!$C$2:$H$2</c15:sqref>
                  </c15:fullRef>
                </c:ext>
              </c:extLst>
              <c:f>'Intensidad tecnologica (2)'!$E$2:$H$2</c:f>
              <c:strCache>
                <c:ptCount val="4"/>
                <c:pt idx="0">
                  <c:v>2015</c:v>
                </c:pt>
                <c:pt idx="1">
                  <c:v>2016</c:v>
                </c:pt>
                <c:pt idx="2">
                  <c:v>2017</c:v>
                </c:pt>
                <c:pt idx="3">
                  <c:v>2018 
ene-jun</c:v>
                </c:pt>
              </c:strCache>
            </c:strRef>
          </c:cat>
          <c:val>
            <c:numRef>
              <c:extLst>
                <c:ext xmlns:c15="http://schemas.microsoft.com/office/drawing/2012/chart" uri="{02D57815-91ED-43cb-92C2-25804820EDAC}">
                  <c15:fullRef>
                    <c15:sqref>'Intensidad tecnologica (2)'!$C$10:$H$10</c15:sqref>
                  </c15:fullRef>
                </c:ext>
              </c:extLst>
              <c:f>'Intensidad tecnologica (2)'!$E$10:$H$10</c:f>
              <c:numCache>
                <c:formatCode>##,##0.0,</c:formatCode>
                <c:ptCount val="4"/>
                <c:pt idx="0">
                  <c:v>306610.63015099999</c:v>
                </c:pt>
                <c:pt idx="1">
                  <c:v>217248.969236</c:v>
                </c:pt>
                <c:pt idx="2">
                  <c:v>424599.16201900004</c:v>
                </c:pt>
                <c:pt idx="3">
                  <c:v>168757.57524199999</c:v>
                </c:pt>
              </c:numCache>
            </c:numRef>
          </c:val>
        </c:ser>
        <c:ser>
          <c:idx val="2"/>
          <c:order val="2"/>
          <c:tx>
            <c:strRef>
              <c:f>'Intensidad tecnologica (2)'!$B$14</c:f>
              <c:strCache>
                <c:ptCount val="1"/>
                <c:pt idx="0">
                  <c:v>Balanza comercial </c:v>
                </c:pt>
              </c:strCache>
            </c:strRef>
          </c:tx>
          <c:spPr>
            <a:solidFill>
              <a:srgbClr val="990000"/>
            </a:solidFill>
            <a:ln>
              <a:noFill/>
            </a:ln>
            <a:effectLst/>
          </c:spPr>
          <c:invertIfNegative val="0"/>
          <c:dLbls>
            <c:spPr>
              <a:noFill/>
              <a:ln>
                <a:noFill/>
              </a:ln>
              <a:effectLst/>
            </c:spPr>
            <c:txPr>
              <a:bodyPr rot="0" vert="horz"/>
              <a:lstStyle/>
              <a:p>
                <a:pPr>
                  <a:defRPr lang="es-ES"/>
                </a:pPr>
                <a:endParaRPr lang="es-EC"/>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xmlns:c15="http://schemas.microsoft.com/office/drawing/2012/chart" uri="{02D57815-91ED-43cb-92C2-25804820EDAC}">
                  <c15:fullRef>
                    <c15:sqref>'Intensidad tecnologica (2)'!$C$2:$H$2</c15:sqref>
                  </c15:fullRef>
                </c:ext>
              </c:extLst>
              <c:f>'Intensidad tecnologica (2)'!$E$2:$H$2</c:f>
              <c:strCache>
                <c:ptCount val="4"/>
                <c:pt idx="0">
                  <c:v>2015</c:v>
                </c:pt>
                <c:pt idx="1">
                  <c:v>2016</c:v>
                </c:pt>
                <c:pt idx="2">
                  <c:v>2017</c:v>
                </c:pt>
                <c:pt idx="3">
                  <c:v>2018 
ene-jun</c:v>
                </c:pt>
              </c:strCache>
            </c:strRef>
          </c:cat>
          <c:val>
            <c:numRef>
              <c:extLst>
                <c:ext xmlns:c15="http://schemas.microsoft.com/office/drawing/2012/chart" uri="{02D57815-91ED-43cb-92C2-25804820EDAC}">
                  <c15:fullRef>
                    <c15:sqref>'Intensidad tecnologica (2)'!$C$14:$H$14</c15:sqref>
                  </c15:fullRef>
                </c:ext>
              </c:extLst>
              <c:f>'Intensidad tecnologica (2)'!$E$14:$H$14</c:f>
              <c:numCache>
                <c:formatCode>#,##0.0,</c:formatCode>
                <c:ptCount val="4"/>
                <c:pt idx="0">
                  <c:v>-300243.48342999996</c:v>
                </c:pt>
                <c:pt idx="1">
                  <c:v>-210007.72526800001</c:v>
                </c:pt>
                <c:pt idx="2">
                  <c:v>-419182.47974300006</c:v>
                </c:pt>
                <c:pt idx="3">
                  <c:v>-165948.62974400001</c:v>
                </c:pt>
              </c:numCache>
            </c:numRef>
          </c:val>
        </c:ser>
        <c:dLbls>
          <c:showLegendKey val="0"/>
          <c:showVal val="0"/>
          <c:showCatName val="0"/>
          <c:showSerName val="0"/>
          <c:showPercent val="0"/>
          <c:showBubbleSize val="0"/>
        </c:dLbls>
        <c:gapWidth val="80"/>
        <c:axId val="525701744"/>
        <c:axId val="525705664"/>
      </c:barChart>
      <c:catAx>
        <c:axId val="525701744"/>
        <c:scaling>
          <c:orientation val="minMax"/>
        </c:scaling>
        <c:delete val="0"/>
        <c:axPos val="b"/>
        <c:numFmt formatCode="General" sourceLinked="1"/>
        <c:majorTickMark val="out"/>
        <c:minorTickMark val="none"/>
        <c:tickLblPos val="low"/>
        <c:spPr>
          <a:noFill/>
          <a:ln w="9525" cap="flat" cmpd="sng" algn="ctr">
            <a:solidFill>
              <a:schemeClr val="tx1">
                <a:lumMod val="15000"/>
                <a:lumOff val="85000"/>
              </a:schemeClr>
            </a:solidFill>
            <a:round/>
          </a:ln>
          <a:effectLst/>
        </c:spPr>
        <c:txPr>
          <a:bodyPr rot="-60000000" vert="horz"/>
          <a:lstStyle/>
          <a:p>
            <a:pPr>
              <a:defRPr lang="es-ES"/>
            </a:pPr>
            <a:endParaRPr lang="es-EC"/>
          </a:p>
        </c:txPr>
        <c:crossAx val="525705664"/>
        <c:crosses val="autoZero"/>
        <c:auto val="1"/>
        <c:lblAlgn val="ctr"/>
        <c:lblOffset val="100"/>
        <c:noMultiLvlLbl val="0"/>
      </c:catAx>
      <c:valAx>
        <c:axId val="525705664"/>
        <c:scaling>
          <c:orientation val="minMax"/>
        </c:scaling>
        <c:delete val="1"/>
        <c:axPos val="l"/>
        <c:numFmt formatCode="##,##0.0," sourceLinked="1"/>
        <c:majorTickMark val="none"/>
        <c:minorTickMark val="none"/>
        <c:tickLblPos val="nextTo"/>
        <c:crossAx val="525701744"/>
        <c:crosses val="autoZero"/>
        <c:crossBetween val="between"/>
      </c:valAx>
      <c:spPr>
        <a:noFill/>
        <a:ln>
          <a:noFill/>
        </a:ln>
        <a:effectLst/>
      </c:spPr>
    </c:plotArea>
    <c:legend>
      <c:legendPos val="b"/>
      <c:layout>
        <c:manualLayout>
          <c:xMode val="edge"/>
          <c:yMode val="edge"/>
          <c:x val="0.21185534109121332"/>
          <c:y val="0.92187445319335148"/>
          <c:w val="0.5715693679882935"/>
          <c:h val="7.8125546806649182E-2"/>
        </c:manualLayout>
      </c:layout>
      <c:overlay val="0"/>
      <c:spPr>
        <a:noFill/>
        <a:ln>
          <a:noFill/>
        </a:ln>
        <a:effectLst/>
      </c:spPr>
      <c:txPr>
        <a:bodyPr rot="0" vert="horz"/>
        <a:lstStyle/>
        <a:p>
          <a:pPr>
            <a:defRPr lang="es-ES"/>
          </a:pPr>
          <a:endParaRPr lang="es-EC"/>
        </a:p>
      </c:txPr>
    </c:legend>
    <c:plotVisOnly val="1"/>
    <c:dispBlanksAs val="gap"/>
    <c:showDLblsOverMax val="0"/>
  </c:chart>
  <c:spPr>
    <a:noFill/>
    <a:ln w="9525" cap="flat" cmpd="sng" algn="ctr">
      <a:noFill/>
      <a:round/>
    </a:ln>
    <a:effectLst/>
  </c:spPr>
  <c:txPr>
    <a:bodyPr/>
    <a:lstStyle/>
    <a:p>
      <a:pPr>
        <a:defRPr sz="1400">
          <a:solidFill>
            <a:schemeClr val="tx1"/>
          </a:solidFill>
        </a:defRPr>
      </a:pPr>
      <a:endParaRPr lang="es-EC"/>
    </a:p>
  </c:txPr>
  <c:externalData r:id="rId2">
    <c:autoUpdate val="0"/>
  </c:externalData>
  <c:userShapes r:id="rId3"/>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1.932113550017351E-2"/>
          <c:y val="2.2094569999540868E-2"/>
          <c:w val="0.95280571604621178"/>
          <c:h val="0.75627765035758976"/>
        </c:manualLayout>
      </c:layout>
      <c:barChart>
        <c:barDir val="col"/>
        <c:grouping val="clustered"/>
        <c:varyColors val="0"/>
        <c:ser>
          <c:idx val="0"/>
          <c:order val="0"/>
          <c:tx>
            <c:strRef>
              <c:f>'Trade_Map_-_Lista_de_los_produc'!$H$12:$L$12</c:f>
              <c:strCache>
                <c:ptCount val="1"/>
                <c:pt idx="0">
                  <c:v>EXPORTACIONES</c:v>
                </c:pt>
              </c:strCache>
            </c:strRef>
          </c:tx>
          <c:spPr>
            <a:solidFill>
              <a:schemeClr val="accent3"/>
            </a:solidFill>
          </c:spPr>
          <c:invertIfNegative val="0"/>
          <c:dLbls>
            <c:spPr>
              <a:noFill/>
              <a:ln>
                <a:noFill/>
              </a:ln>
              <a:effectLst/>
            </c:spPr>
            <c:txPr>
              <a:bodyPr/>
              <a:lstStyle/>
              <a:p>
                <a:pPr>
                  <a:defRPr lang="es-ES"/>
                </a:pPr>
                <a:endParaRPr lang="es-EC"/>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'Trade_Map_-_Lista_de_los_produc'!$T$13:$V$13</c:f>
              <c:numCache>
                <c:formatCode>General</c:formatCode>
                <c:ptCount val="3"/>
                <c:pt idx="0">
                  <c:v>2015</c:v>
                </c:pt>
                <c:pt idx="1">
                  <c:v>2016</c:v>
                </c:pt>
                <c:pt idx="2">
                  <c:v>2017</c:v>
                </c:pt>
              </c:numCache>
            </c:numRef>
          </c:cat>
          <c:val>
            <c:numRef>
              <c:f>'Trade_Map_-_Lista_de_los_produc'!$J$14:$L$14</c:f>
              <c:numCache>
                <c:formatCode>#,##0</c:formatCode>
                <c:ptCount val="3"/>
                <c:pt idx="0">
                  <c:v>278122.01</c:v>
                </c:pt>
                <c:pt idx="1">
                  <c:v>281776.674</c:v>
                </c:pt>
                <c:pt idx="2">
                  <c:v>319621.89600000001</c:v>
                </c:pt>
              </c:numCache>
            </c:numRef>
          </c:val>
        </c:ser>
        <c:ser>
          <c:idx val="1"/>
          <c:order val="1"/>
          <c:tx>
            <c:strRef>
              <c:f>'Trade_Map_-_Lista_de_los_produc'!$M$12:$Q$12</c:f>
              <c:strCache>
                <c:ptCount val="1"/>
                <c:pt idx="0">
                  <c:v>IMPORTACIONES</c:v>
                </c:pt>
              </c:strCache>
            </c:strRef>
          </c:tx>
          <c:spPr>
            <a:solidFill>
              <a:schemeClr val="tx2">
                <a:lumMod val="60000"/>
                <a:lumOff val="40000"/>
              </a:schemeClr>
            </a:solidFill>
          </c:spPr>
          <c:invertIfNegative val="0"/>
          <c:dLbls>
            <c:spPr>
              <a:noFill/>
              <a:ln>
                <a:noFill/>
              </a:ln>
              <a:effectLst/>
            </c:spPr>
            <c:txPr>
              <a:bodyPr/>
              <a:lstStyle/>
              <a:p>
                <a:pPr>
                  <a:defRPr lang="es-ES"/>
                </a:pPr>
                <a:endParaRPr lang="es-EC"/>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'Trade_Map_-_Lista_de_los_produc'!$T$13:$V$13</c:f>
              <c:numCache>
                <c:formatCode>General</c:formatCode>
                <c:ptCount val="3"/>
                <c:pt idx="0">
                  <c:v>2015</c:v>
                </c:pt>
                <c:pt idx="1">
                  <c:v>2016</c:v>
                </c:pt>
                <c:pt idx="2">
                  <c:v>2017</c:v>
                </c:pt>
              </c:numCache>
            </c:numRef>
          </c:cat>
          <c:val>
            <c:numRef>
              <c:f>'Trade_Map_-_Lista_de_los_produc'!$O$14:$Q$14</c:f>
              <c:numCache>
                <c:formatCode>#,##0</c:formatCode>
                <c:ptCount val="3"/>
                <c:pt idx="0">
                  <c:v>305266.03200000001</c:v>
                </c:pt>
                <c:pt idx="1">
                  <c:v>302538.87400000001</c:v>
                </c:pt>
                <c:pt idx="2">
                  <c:v>350921.56199999986</c:v>
                </c:pt>
              </c:numCache>
            </c:numRef>
          </c:val>
        </c:ser>
        <c:ser>
          <c:idx val="2"/>
          <c:order val="2"/>
          <c:tx>
            <c:strRef>
              <c:f>'Trade_Map_-_Lista_de_los_produc'!$R$12:$V$12</c:f>
              <c:strCache>
                <c:ptCount val="1"/>
                <c:pt idx="0">
                  <c:v>BALANZA COMERCIAL</c:v>
                </c:pt>
              </c:strCache>
            </c:strRef>
          </c:tx>
          <c:spPr>
            <a:solidFill>
              <a:schemeClr val="accent2"/>
            </a:solidFill>
          </c:spPr>
          <c:invertIfNegative val="0"/>
          <c:dLbls>
            <c:spPr>
              <a:noFill/>
              <a:ln>
                <a:noFill/>
              </a:ln>
              <a:effectLst/>
            </c:spPr>
            <c:txPr>
              <a:bodyPr/>
              <a:lstStyle/>
              <a:p>
                <a:pPr>
                  <a:defRPr lang="es-ES"/>
                </a:pPr>
                <a:endParaRPr lang="es-EC"/>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'Trade_Map_-_Lista_de_los_produc'!$T$13:$V$13</c:f>
              <c:numCache>
                <c:formatCode>General</c:formatCode>
                <c:ptCount val="3"/>
                <c:pt idx="0">
                  <c:v>2015</c:v>
                </c:pt>
                <c:pt idx="1">
                  <c:v>2016</c:v>
                </c:pt>
                <c:pt idx="2">
                  <c:v>2017</c:v>
                </c:pt>
              </c:numCache>
            </c:numRef>
          </c:cat>
          <c:val>
            <c:numRef>
              <c:f>'Trade_Map_-_Lista_de_los_produc'!$T$14:$V$14</c:f>
              <c:numCache>
                <c:formatCode>#,##0</c:formatCode>
                <c:ptCount val="3"/>
                <c:pt idx="0">
                  <c:v>-27144.021999999997</c:v>
                </c:pt>
                <c:pt idx="1">
                  <c:v>-20762.200000000015</c:v>
                </c:pt>
                <c:pt idx="2">
                  <c:v>-31299.665999999957</c:v>
                </c:pt>
              </c:numCache>
            </c:numRef>
          </c:val>
        </c:ser>
        <c:dLbls>
          <c:showLegendKey val="0"/>
          <c:showVal val="0"/>
          <c:showCatName val="0"/>
          <c:showSerName val="0"/>
          <c:showPercent val="0"/>
          <c:showBubbleSize val="0"/>
        </c:dLbls>
        <c:gapWidth val="150"/>
        <c:axId val="242122384"/>
        <c:axId val="242122944"/>
      </c:barChart>
      <c:catAx>
        <c:axId val="242122384"/>
        <c:scaling>
          <c:orientation val="minMax"/>
        </c:scaling>
        <c:delete val="0"/>
        <c:axPos val="b"/>
        <c:numFmt formatCode="General" sourceLinked="1"/>
        <c:majorTickMark val="out"/>
        <c:minorTickMark val="none"/>
        <c:tickLblPos val="low"/>
        <c:txPr>
          <a:bodyPr/>
          <a:lstStyle/>
          <a:p>
            <a:pPr>
              <a:defRPr lang="es-ES"/>
            </a:pPr>
            <a:endParaRPr lang="es-EC"/>
          </a:p>
        </c:txPr>
        <c:crossAx val="242122944"/>
        <c:crosses val="autoZero"/>
        <c:auto val="1"/>
        <c:lblAlgn val="ctr"/>
        <c:lblOffset val="100"/>
        <c:noMultiLvlLbl val="0"/>
      </c:catAx>
      <c:valAx>
        <c:axId val="242122944"/>
        <c:scaling>
          <c:orientation val="minMax"/>
        </c:scaling>
        <c:delete val="1"/>
        <c:axPos val="l"/>
        <c:numFmt formatCode="#,##0" sourceLinked="1"/>
        <c:majorTickMark val="out"/>
        <c:minorTickMark val="none"/>
        <c:tickLblPos val="nextTo"/>
        <c:crossAx val="242122384"/>
        <c:crosses val="autoZero"/>
        <c:crossBetween val="between"/>
      </c:valAx>
    </c:plotArea>
    <c:legend>
      <c:legendPos val="r"/>
      <c:layout>
        <c:manualLayout>
          <c:xMode val="edge"/>
          <c:yMode val="edge"/>
          <c:x val="0.22782924889370226"/>
          <c:y val="0.9154961276167789"/>
          <c:w val="0.49674785149854817"/>
          <c:h val="8.4253925809884528E-2"/>
        </c:manualLayout>
      </c:layout>
      <c:overlay val="0"/>
      <c:txPr>
        <a:bodyPr/>
        <a:lstStyle/>
        <a:p>
          <a:pPr>
            <a:defRPr lang="es-ES"/>
          </a:pPr>
          <a:endParaRPr lang="es-EC"/>
        </a:p>
      </c:txPr>
    </c:legend>
    <c:plotVisOnly val="1"/>
    <c:dispBlanksAs val="gap"/>
    <c:showDLblsOverMax val="0"/>
  </c:chart>
  <c:txPr>
    <a:bodyPr/>
    <a:lstStyle/>
    <a:p>
      <a:pPr>
        <a:defRPr sz="1600"/>
      </a:pPr>
      <a:endParaRPr lang="es-EC"/>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3907480314960629E-2"/>
          <c:y val="6.0185185185185147E-2"/>
          <c:w val="0.94831474190725928"/>
          <c:h val="0.72651358379346487"/>
        </c:manualLayout>
      </c:layout>
      <c:barChart>
        <c:barDir val="col"/>
        <c:grouping val="clustered"/>
        <c:varyColors val="0"/>
        <c:ser>
          <c:idx val="0"/>
          <c:order val="0"/>
          <c:invertIfNegative val="0"/>
          <c:dLbls>
            <c:dLbl>
              <c:idx val="4"/>
              <c:layout>
                <c:manualLayout>
                  <c:x val="6.920415224913495E-3"/>
                  <c:y val="0"/>
                </c:manualLayout>
              </c:layou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a:lstStyle/>
              <a:p>
                <a:pPr>
                  <a:defRPr lang="es-ES" sz="1400"/>
                </a:pPr>
                <a:endParaRPr lang="es-EC"/>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'Trade_Map_-_Lista_de_los_mercad'!$A$16:$A$34</c:f>
              <c:strCache>
                <c:ptCount val="19"/>
                <c:pt idx="0">
                  <c:v>Francia</c:v>
                </c:pt>
                <c:pt idx="1">
                  <c:v>Alemania</c:v>
                </c:pt>
                <c:pt idx="2">
                  <c:v>Italia</c:v>
                </c:pt>
                <c:pt idx="3">
                  <c:v>Portugal</c:v>
                </c:pt>
                <c:pt idx="4">
                  <c:v>Reino Unido</c:v>
                </c:pt>
                <c:pt idx="5">
                  <c:v>Estados Unidos  </c:v>
                </c:pt>
                <c:pt idx="6">
                  <c:v>Países Bajos</c:v>
                </c:pt>
                <c:pt idx="7">
                  <c:v>Bélgica</c:v>
                </c:pt>
                <c:pt idx="8">
                  <c:v>Marruecos</c:v>
                </c:pt>
                <c:pt idx="9">
                  <c:v>Europa NEP</c:v>
                </c:pt>
                <c:pt idx="10">
                  <c:v>China</c:v>
                </c:pt>
                <c:pt idx="11">
                  <c:v>Turquía</c:v>
                </c:pt>
                <c:pt idx="12">
                  <c:v>Polonia</c:v>
                </c:pt>
                <c:pt idx="13">
                  <c:v>Rancho de naves y aeronaves</c:v>
                </c:pt>
                <c:pt idx="14">
                  <c:v>México</c:v>
                </c:pt>
                <c:pt idx="15">
                  <c:v>Suiza</c:v>
                </c:pt>
                <c:pt idx="16">
                  <c:v>Argelia</c:v>
                </c:pt>
                <c:pt idx="17">
                  <c:v>Brasil</c:v>
                </c:pt>
                <c:pt idx="18">
                  <c:v>Japón</c:v>
                </c:pt>
              </c:strCache>
            </c:strRef>
          </c:cat>
          <c:val>
            <c:numRef>
              <c:f>'Trade_Map_-_Lista_de_los_mercad'!$K$16:$K$34</c:f>
              <c:numCache>
                <c:formatCode>#,##0</c:formatCode>
                <c:ptCount val="19"/>
                <c:pt idx="0">
                  <c:v>46955.43</c:v>
                </c:pt>
                <c:pt idx="1">
                  <c:v>34899.294999999998</c:v>
                </c:pt>
                <c:pt idx="2">
                  <c:v>25103.073</c:v>
                </c:pt>
                <c:pt idx="3">
                  <c:v>22378.621999999996</c:v>
                </c:pt>
                <c:pt idx="4">
                  <c:v>21370.848999999998</c:v>
                </c:pt>
                <c:pt idx="5">
                  <c:v>14053.999</c:v>
                </c:pt>
                <c:pt idx="6">
                  <c:v>10768.9</c:v>
                </c:pt>
                <c:pt idx="7">
                  <c:v>9312.9499999999898</c:v>
                </c:pt>
                <c:pt idx="8">
                  <c:v>9049.8119999999853</c:v>
                </c:pt>
                <c:pt idx="9">
                  <c:v>7241.2490000000007</c:v>
                </c:pt>
                <c:pt idx="10">
                  <c:v>7056.9379999999965</c:v>
                </c:pt>
                <c:pt idx="11">
                  <c:v>6462.4810000000007</c:v>
                </c:pt>
                <c:pt idx="12">
                  <c:v>6164.1260000000048</c:v>
                </c:pt>
                <c:pt idx="13">
                  <c:v>6000.7539999999999</c:v>
                </c:pt>
                <c:pt idx="14">
                  <c:v>5185.7190000000001</c:v>
                </c:pt>
                <c:pt idx="15">
                  <c:v>4662.8510000000024</c:v>
                </c:pt>
                <c:pt idx="16">
                  <c:v>3013.9730000000022</c:v>
                </c:pt>
                <c:pt idx="17">
                  <c:v>2829.645</c:v>
                </c:pt>
                <c:pt idx="18">
                  <c:v>2758.7359999999999</c:v>
                </c:pt>
              </c:numCache>
            </c:numRef>
          </c:val>
        </c:ser>
        <c:dLbls>
          <c:showLegendKey val="0"/>
          <c:showVal val="0"/>
          <c:showCatName val="0"/>
          <c:showSerName val="0"/>
          <c:showPercent val="0"/>
          <c:showBubbleSize val="0"/>
        </c:dLbls>
        <c:gapWidth val="92"/>
        <c:axId val="284086128"/>
        <c:axId val="284086688"/>
      </c:barChart>
      <c:catAx>
        <c:axId val="284086128"/>
        <c:scaling>
          <c:orientation val="minMax"/>
        </c:scaling>
        <c:delete val="0"/>
        <c:axPos val="b"/>
        <c:numFmt formatCode="General" sourceLinked="0"/>
        <c:majorTickMark val="out"/>
        <c:minorTickMark val="none"/>
        <c:tickLblPos val="nextTo"/>
        <c:txPr>
          <a:bodyPr rot="-5400000" vert="horz"/>
          <a:lstStyle/>
          <a:p>
            <a:pPr>
              <a:defRPr lang="es-ES" sz="1200"/>
            </a:pPr>
            <a:endParaRPr lang="es-EC"/>
          </a:p>
        </c:txPr>
        <c:crossAx val="284086688"/>
        <c:crosses val="autoZero"/>
        <c:auto val="1"/>
        <c:lblAlgn val="ctr"/>
        <c:lblOffset val="100"/>
        <c:noMultiLvlLbl val="0"/>
      </c:catAx>
      <c:valAx>
        <c:axId val="284086688"/>
        <c:scaling>
          <c:orientation val="minMax"/>
        </c:scaling>
        <c:delete val="1"/>
        <c:axPos val="l"/>
        <c:numFmt formatCode="#,##0" sourceLinked="1"/>
        <c:majorTickMark val="out"/>
        <c:minorTickMark val="none"/>
        <c:tickLblPos val="nextTo"/>
        <c:crossAx val="284086128"/>
        <c:crosses val="autoZero"/>
        <c:crossBetween val="between"/>
      </c:valAx>
    </c:plotArea>
    <c:plotVisOnly val="1"/>
    <c:dispBlanksAs val="gap"/>
    <c:showDLblsOverMax val="0"/>
  </c:chart>
  <c:spPr>
    <a:ln>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6666666666666698E-2"/>
          <c:y val="5.0925925925925923E-2"/>
          <c:w val="0.96368570668934916"/>
          <c:h val="0.72407652907849285"/>
        </c:manualLayout>
      </c:layout>
      <c:barChart>
        <c:barDir val="col"/>
        <c:grouping val="clustered"/>
        <c:varyColors val="0"/>
        <c:ser>
          <c:idx val="0"/>
          <c:order val="0"/>
          <c:invertIfNegative val="0"/>
          <c:dLbls>
            <c:spPr>
              <a:noFill/>
              <a:ln>
                <a:noFill/>
              </a:ln>
              <a:effectLst/>
            </c:spPr>
            <c:txPr>
              <a:bodyPr/>
              <a:lstStyle/>
              <a:p>
                <a:pPr>
                  <a:defRPr lang="es-ES" sz="1400"/>
                </a:pPr>
                <a:endParaRPr lang="es-EC"/>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'Trade_Map_-_Lista_de_los_mercad'!$A$16:$A$34</c:f>
              <c:strCache>
                <c:ptCount val="19"/>
                <c:pt idx="0">
                  <c:v>Alemania</c:v>
                </c:pt>
                <c:pt idx="1">
                  <c:v>Francia</c:v>
                </c:pt>
                <c:pt idx="2">
                  <c:v>China</c:v>
                </c:pt>
                <c:pt idx="3">
                  <c:v>Italia</c:v>
                </c:pt>
                <c:pt idx="4">
                  <c:v>Estados Unidos  </c:v>
                </c:pt>
                <c:pt idx="5">
                  <c:v>Países Bajos</c:v>
                </c:pt>
                <c:pt idx="6">
                  <c:v>Reino Unido</c:v>
                </c:pt>
                <c:pt idx="7">
                  <c:v>Portugal</c:v>
                </c:pt>
                <c:pt idx="8">
                  <c:v>Europa NEP</c:v>
                </c:pt>
                <c:pt idx="9">
                  <c:v>Bélgica</c:v>
                </c:pt>
                <c:pt idx="10">
                  <c:v>Marruecos</c:v>
                </c:pt>
                <c:pt idx="11">
                  <c:v>Turquía</c:v>
                </c:pt>
                <c:pt idx="12">
                  <c:v>Polonia</c:v>
                </c:pt>
                <c:pt idx="13">
                  <c:v>Argelia</c:v>
                </c:pt>
                <c:pt idx="14">
                  <c:v>Nigeria</c:v>
                </c:pt>
                <c:pt idx="15">
                  <c:v>República Checa</c:v>
                </c:pt>
                <c:pt idx="16">
                  <c:v>Brasil</c:v>
                </c:pt>
                <c:pt idx="17">
                  <c:v>México</c:v>
                </c:pt>
                <c:pt idx="18">
                  <c:v>Japón</c:v>
                </c:pt>
              </c:strCache>
            </c:strRef>
          </c:cat>
          <c:val>
            <c:numRef>
              <c:f>'Trade_Map_-_Lista_de_los_mercad'!$K$16:$K$34</c:f>
              <c:numCache>
                <c:formatCode>#,##0</c:formatCode>
                <c:ptCount val="19"/>
                <c:pt idx="0">
                  <c:v>43895.561999999998</c:v>
                </c:pt>
                <c:pt idx="1">
                  <c:v>37615.765999999996</c:v>
                </c:pt>
                <c:pt idx="2">
                  <c:v>28960.420000000009</c:v>
                </c:pt>
                <c:pt idx="3">
                  <c:v>22783.008999999998</c:v>
                </c:pt>
                <c:pt idx="4">
                  <c:v>15600.512000000002</c:v>
                </c:pt>
                <c:pt idx="5">
                  <c:v>14092.138000000004</c:v>
                </c:pt>
                <c:pt idx="6">
                  <c:v>12914.879000000001</c:v>
                </c:pt>
                <c:pt idx="7">
                  <c:v>12415.287</c:v>
                </c:pt>
                <c:pt idx="8">
                  <c:v>12403.893</c:v>
                </c:pt>
                <c:pt idx="9">
                  <c:v>8811.5</c:v>
                </c:pt>
                <c:pt idx="10">
                  <c:v>7091.7960000000003</c:v>
                </c:pt>
                <c:pt idx="11">
                  <c:v>6903.076</c:v>
                </c:pt>
                <c:pt idx="12">
                  <c:v>5888.6660000000047</c:v>
                </c:pt>
                <c:pt idx="13">
                  <c:v>5168.7120000000004</c:v>
                </c:pt>
                <c:pt idx="14">
                  <c:v>4949.5050000000001</c:v>
                </c:pt>
                <c:pt idx="15">
                  <c:v>4712.59</c:v>
                </c:pt>
                <c:pt idx="16">
                  <c:v>4587.3150000000014</c:v>
                </c:pt>
                <c:pt idx="17">
                  <c:v>4580.7240000000002</c:v>
                </c:pt>
                <c:pt idx="18">
                  <c:v>4433.2790000000005</c:v>
                </c:pt>
              </c:numCache>
            </c:numRef>
          </c:val>
        </c:ser>
        <c:dLbls>
          <c:showLegendKey val="0"/>
          <c:showVal val="0"/>
          <c:showCatName val="0"/>
          <c:showSerName val="0"/>
          <c:showPercent val="0"/>
          <c:showBubbleSize val="0"/>
        </c:dLbls>
        <c:gapWidth val="70"/>
        <c:axId val="284089488"/>
        <c:axId val="286474736"/>
      </c:barChart>
      <c:catAx>
        <c:axId val="284089488"/>
        <c:scaling>
          <c:orientation val="minMax"/>
        </c:scaling>
        <c:delete val="0"/>
        <c:axPos val="b"/>
        <c:numFmt formatCode="General" sourceLinked="0"/>
        <c:majorTickMark val="out"/>
        <c:minorTickMark val="none"/>
        <c:tickLblPos val="nextTo"/>
        <c:txPr>
          <a:bodyPr rot="-5400000" vert="horz"/>
          <a:lstStyle/>
          <a:p>
            <a:pPr>
              <a:defRPr lang="es-ES" sz="1200"/>
            </a:pPr>
            <a:endParaRPr lang="es-EC"/>
          </a:p>
        </c:txPr>
        <c:crossAx val="286474736"/>
        <c:crosses val="autoZero"/>
        <c:auto val="1"/>
        <c:lblAlgn val="ctr"/>
        <c:lblOffset val="100"/>
        <c:noMultiLvlLbl val="0"/>
      </c:catAx>
      <c:valAx>
        <c:axId val="286474736"/>
        <c:scaling>
          <c:orientation val="minMax"/>
        </c:scaling>
        <c:delete val="1"/>
        <c:axPos val="l"/>
        <c:numFmt formatCode="#,##0" sourceLinked="1"/>
        <c:majorTickMark val="out"/>
        <c:minorTickMark val="none"/>
        <c:tickLblPos val="nextTo"/>
        <c:crossAx val="284089488"/>
        <c:crosses val="autoZero"/>
        <c:crossBetween val="between"/>
      </c:valAx>
    </c:plotArea>
    <c:plotVisOnly val="1"/>
    <c:dispBlanksAs val="gap"/>
    <c:showDLblsOverMax val="0"/>
  </c:chart>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F60F68-E45A-435C-81EE-6105E899E406}" type="doc">
      <dgm:prSet loTypeId="urn:microsoft.com/office/officeart/2005/8/layout/arrow6" loCatId="process" qsTypeId="urn:microsoft.com/office/officeart/2005/8/quickstyle/simple1" qsCatId="simple" csTypeId="urn:microsoft.com/office/officeart/2005/8/colors/accent1_2" csCatId="accent1" phldr="1"/>
      <dgm:spPr/>
      <dgm:t>
        <a:bodyPr/>
        <a:lstStyle/>
        <a:p>
          <a:endParaRPr lang="es-MX"/>
        </a:p>
      </dgm:t>
    </dgm:pt>
    <dgm:pt modelId="{8E6D4B5B-63CA-4E13-AE18-DCE8CD00CBEF}">
      <dgm:prSet custT="1"/>
      <dgm:spPr/>
      <dgm:t>
        <a:bodyPr/>
        <a:lstStyle/>
        <a:p>
          <a:pPr algn="ctr"/>
          <a:r>
            <a:rPr lang="es-MX" sz="1800" b="1" dirty="0" smtClean="0"/>
            <a:t>ENE – JUN 2018</a:t>
          </a:r>
        </a:p>
        <a:p>
          <a:pPr algn="ctr"/>
          <a:r>
            <a:rPr lang="es-MX" sz="1800" b="1" dirty="0" smtClean="0"/>
            <a:t>60.085 ecuatorianos salieron a España</a:t>
          </a:r>
          <a:endParaRPr lang="es-MX" sz="1800" b="1" dirty="0"/>
        </a:p>
      </dgm:t>
    </dgm:pt>
    <dgm:pt modelId="{D03039DC-875F-497C-9931-0833FDDD8BB1}" type="parTrans" cxnId="{91EC9618-6EB5-4B37-944E-D7CD9455B90A}">
      <dgm:prSet/>
      <dgm:spPr/>
      <dgm:t>
        <a:bodyPr/>
        <a:lstStyle/>
        <a:p>
          <a:endParaRPr lang="es-MX"/>
        </a:p>
      </dgm:t>
    </dgm:pt>
    <dgm:pt modelId="{CD7C25F6-CD00-453F-9C29-ABCA0FF513C6}" type="sibTrans" cxnId="{91EC9618-6EB5-4B37-944E-D7CD9455B90A}">
      <dgm:prSet/>
      <dgm:spPr/>
      <dgm:t>
        <a:bodyPr/>
        <a:lstStyle/>
        <a:p>
          <a:endParaRPr lang="es-MX"/>
        </a:p>
      </dgm:t>
    </dgm:pt>
    <dgm:pt modelId="{0B7A9D66-1776-4E3E-BDDF-6482CE1D7633}">
      <dgm:prSet custT="1"/>
      <dgm:spPr/>
      <dgm:t>
        <a:bodyPr/>
        <a:lstStyle/>
        <a:p>
          <a:pPr algn="ctr"/>
          <a:r>
            <a:rPr lang="es-MX" sz="1800" b="1" dirty="0" smtClean="0"/>
            <a:t>ENE – JUN 2018</a:t>
          </a:r>
        </a:p>
        <a:p>
          <a:pPr algn="ctr"/>
          <a:r>
            <a:rPr lang="es-MX" sz="1800" b="1" dirty="0" smtClean="0"/>
            <a:t> 51.649 españoles llegaron a Ecuador </a:t>
          </a:r>
        </a:p>
      </dgm:t>
    </dgm:pt>
    <dgm:pt modelId="{4C10F2F7-8120-4DB0-B875-375E748CFDC7}" type="parTrans" cxnId="{ED2C7C38-ADB0-4D55-B3F3-FB5799E9C4DC}">
      <dgm:prSet/>
      <dgm:spPr/>
      <dgm:t>
        <a:bodyPr/>
        <a:lstStyle/>
        <a:p>
          <a:endParaRPr lang="es-MX"/>
        </a:p>
      </dgm:t>
    </dgm:pt>
    <dgm:pt modelId="{D4F3D5A5-C0DD-4E7D-BC53-9F86039EE471}" type="sibTrans" cxnId="{ED2C7C38-ADB0-4D55-B3F3-FB5799E9C4DC}">
      <dgm:prSet/>
      <dgm:spPr/>
      <dgm:t>
        <a:bodyPr/>
        <a:lstStyle/>
        <a:p>
          <a:endParaRPr lang="es-MX"/>
        </a:p>
      </dgm:t>
    </dgm:pt>
    <dgm:pt modelId="{3FB3196F-B026-4A20-B9A0-38731A612D13}">
      <dgm:prSet custT="1"/>
      <dgm:spPr/>
      <dgm:t>
        <a:bodyPr/>
        <a:lstStyle/>
        <a:p>
          <a:endParaRPr lang="es-MX" sz="1600" dirty="0" smtClean="0">
            <a:solidFill>
              <a:schemeClr val="bg1"/>
            </a:solidFill>
          </a:endParaRPr>
        </a:p>
      </dgm:t>
    </dgm:pt>
    <dgm:pt modelId="{EE80C39C-27C7-4671-9EB6-FF52654E8D6F}" type="parTrans" cxnId="{C60E9B4D-D513-4847-B980-E85F7A2DB9CE}">
      <dgm:prSet/>
      <dgm:spPr/>
      <dgm:t>
        <a:bodyPr/>
        <a:lstStyle/>
        <a:p>
          <a:endParaRPr lang="es-MX"/>
        </a:p>
      </dgm:t>
    </dgm:pt>
    <dgm:pt modelId="{9F89F253-65C7-4FA6-8B23-20A786310870}" type="sibTrans" cxnId="{C60E9B4D-D513-4847-B980-E85F7A2DB9CE}">
      <dgm:prSet/>
      <dgm:spPr/>
      <dgm:t>
        <a:bodyPr/>
        <a:lstStyle/>
        <a:p>
          <a:endParaRPr lang="es-MX"/>
        </a:p>
      </dgm:t>
    </dgm:pt>
    <dgm:pt modelId="{19F408D4-9477-4D87-8BDC-98444CADA78C}">
      <dgm:prSet/>
      <dgm:spPr/>
      <dgm:t>
        <a:bodyPr/>
        <a:lstStyle/>
        <a:p>
          <a:endParaRPr lang="es-MX"/>
        </a:p>
      </dgm:t>
    </dgm:pt>
    <dgm:pt modelId="{313DE843-6707-4C53-B83A-B0EB7F0375B3}" type="parTrans" cxnId="{84C8B841-991C-4BFD-8BF1-40AFB95EF10B}">
      <dgm:prSet/>
      <dgm:spPr/>
      <dgm:t>
        <a:bodyPr/>
        <a:lstStyle/>
        <a:p>
          <a:endParaRPr lang="es-MX"/>
        </a:p>
      </dgm:t>
    </dgm:pt>
    <dgm:pt modelId="{A5FAC2FE-8CCE-42CE-B86F-D2A45472CF5F}" type="sibTrans" cxnId="{84C8B841-991C-4BFD-8BF1-40AFB95EF10B}">
      <dgm:prSet/>
      <dgm:spPr/>
      <dgm:t>
        <a:bodyPr/>
        <a:lstStyle/>
        <a:p>
          <a:endParaRPr lang="es-MX"/>
        </a:p>
      </dgm:t>
    </dgm:pt>
    <dgm:pt modelId="{6D9DE3B0-3F33-46A9-A69B-E08A55EC1B14}">
      <dgm:prSet/>
      <dgm:spPr/>
      <dgm:t>
        <a:bodyPr/>
        <a:lstStyle/>
        <a:p>
          <a:endParaRPr lang="es-MX"/>
        </a:p>
      </dgm:t>
    </dgm:pt>
    <dgm:pt modelId="{E1B37A70-A7CE-40F1-80CB-5A8D1D2DED33}" type="parTrans" cxnId="{D1ACC041-60FA-4C7B-AC7B-41E9C21A65A0}">
      <dgm:prSet/>
      <dgm:spPr/>
      <dgm:t>
        <a:bodyPr/>
        <a:lstStyle/>
        <a:p>
          <a:endParaRPr lang="es-MX"/>
        </a:p>
      </dgm:t>
    </dgm:pt>
    <dgm:pt modelId="{DBF03C97-1D4A-4D16-AB4E-D411EE3387F3}" type="sibTrans" cxnId="{D1ACC041-60FA-4C7B-AC7B-41E9C21A65A0}">
      <dgm:prSet/>
      <dgm:spPr/>
      <dgm:t>
        <a:bodyPr/>
        <a:lstStyle/>
        <a:p>
          <a:endParaRPr lang="es-MX"/>
        </a:p>
      </dgm:t>
    </dgm:pt>
    <dgm:pt modelId="{584A7744-B076-4177-B4D8-5873F595F95D}" type="pres">
      <dgm:prSet presAssocID="{15F60F68-E45A-435C-81EE-6105E899E406}" presName="compositeShape" presStyleCnt="0">
        <dgm:presLayoutVars>
          <dgm:chMax val="2"/>
          <dgm:dir/>
          <dgm:resizeHandles val="exact"/>
        </dgm:presLayoutVars>
      </dgm:prSet>
      <dgm:spPr/>
      <dgm:t>
        <a:bodyPr/>
        <a:lstStyle/>
        <a:p>
          <a:endParaRPr lang="es-MX"/>
        </a:p>
      </dgm:t>
    </dgm:pt>
    <dgm:pt modelId="{B6111962-8B1D-492D-8342-F4ADB1136958}" type="pres">
      <dgm:prSet presAssocID="{15F60F68-E45A-435C-81EE-6105E899E406}" presName="ribbon" presStyleLbl="node1" presStyleIdx="0" presStyleCnt="1" custScaleX="119523"/>
      <dgm:spPr/>
    </dgm:pt>
    <dgm:pt modelId="{6A8D4FD8-8963-4E9B-A495-F9A35CAAA2B6}" type="pres">
      <dgm:prSet presAssocID="{15F60F68-E45A-435C-81EE-6105E899E406}" presName="leftArrowText" presStyleLbl="node1" presStyleIdx="0" presStyleCnt="1" custLinFactNeighborX="-11885" custLinFactNeighborY="-873">
        <dgm:presLayoutVars>
          <dgm:chMax val="0"/>
          <dgm:bulletEnabled val="1"/>
        </dgm:presLayoutVars>
      </dgm:prSet>
      <dgm:spPr/>
      <dgm:t>
        <a:bodyPr/>
        <a:lstStyle/>
        <a:p>
          <a:endParaRPr lang="es-MX"/>
        </a:p>
      </dgm:t>
    </dgm:pt>
    <dgm:pt modelId="{D24CAC00-48DE-48B5-88FA-AAD04DE81135}" type="pres">
      <dgm:prSet presAssocID="{15F60F68-E45A-435C-81EE-6105E899E406}" presName="rightArrowText" presStyleLbl="node1" presStyleIdx="0" presStyleCnt="1" custLinFactNeighborX="1437" custLinFactNeighborY="2734">
        <dgm:presLayoutVars>
          <dgm:chMax val="0"/>
          <dgm:bulletEnabled val="1"/>
        </dgm:presLayoutVars>
      </dgm:prSet>
      <dgm:spPr/>
      <dgm:t>
        <a:bodyPr/>
        <a:lstStyle/>
        <a:p>
          <a:endParaRPr lang="es-MX"/>
        </a:p>
      </dgm:t>
    </dgm:pt>
  </dgm:ptLst>
  <dgm:cxnLst>
    <dgm:cxn modelId="{D6959AA1-D993-4C2E-A9CA-10871D071479}" type="presOf" srcId="{8E6D4B5B-63CA-4E13-AE18-DCE8CD00CBEF}" destId="{6A8D4FD8-8963-4E9B-A495-F9A35CAAA2B6}" srcOrd="0" destOrd="0" presId="urn:microsoft.com/office/officeart/2005/8/layout/arrow6"/>
    <dgm:cxn modelId="{91EC9618-6EB5-4B37-944E-D7CD9455B90A}" srcId="{15F60F68-E45A-435C-81EE-6105E899E406}" destId="{8E6D4B5B-63CA-4E13-AE18-DCE8CD00CBEF}" srcOrd="0" destOrd="0" parTransId="{D03039DC-875F-497C-9931-0833FDDD8BB1}" sibTransId="{CD7C25F6-CD00-453F-9C29-ABCA0FF513C6}"/>
    <dgm:cxn modelId="{D1ACC041-60FA-4C7B-AC7B-41E9C21A65A0}" srcId="{15F60F68-E45A-435C-81EE-6105E899E406}" destId="{6D9DE3B0-3F33-46A9-A69B-E08A55EC1B14}" srcOrd="4" destOrd="0" parTransId="{E1B37A70-A7CE-40F1-80CB-5A8D1D2DED33}" sibTransId="{DBF03C97-1D4A-4D16-AB4E-D411EE3387F3}"/>
    <dgm:cxn modelId="{C60E9B4D-D513-4847-B980-E85F7A2DB9CE}" srcId="{15F60F68-E45A-435C-81EE-6105E899E406}" destId="{3FB3196F-B026-4A20-B9A0-38731A612D13}" srcOrd="2" destOrd="0" parTransId="{EE80C39C-27C7-4671-9EB6-FF52654E8D6F}" sibTransId="{9F89F253-65C7-4FA6-8B23-20A786310870}"/>
    <dgm:cxn modelId="{D598796A-5C13-4E55-8073-62A22C0C194F}" type="presOf" srcId="{0B7A9D66-1776-4E3E-BDDF-6482CE1D7633}" destId="{D24CAC00-48DE-48B5-88FA-AAD04DE81135}" srcOrd="0" destOrd="0" presId="urn:microsoft.com/office/officeart/2005/8/layout/arrow6"/>
    <dgm:cxn modelId="{D897FDD1-0A04-47AE-B392-39C3DF11FE10}" type="presOf" srcId="{15F60F68-E45A-435C-81EE-6105E899E406}" destId="{584A7744-B076-4177-B4D8-5873F595F95D}" srcOrd="0" destOrd="0" presId="urn:microsoft.com/office/officeart/2005/8/layout/arrow6"/>
    <dgm:cxn modelId="{ED2C7C38-ADB0-4D55-B3F3-FB5799E9C4DC}" srcId="{15F60F68-E45A-435C-81EE-6105E899E406}" destId="{0B7A9D66-1776-4E3E-BDDF-6482CE1D7633}" srcOrd="1" destOrd="0" parTransId="{4C10F2F7-8120-4DB0-B875-375E748CFDC7}" sibTransId="{D4F3D5A5-C0DD-4E7D-BC53-9F86039EE471}"/>
    <dgm:cxn modelId="{84C8B841-991C-4BFD-8BF1-40AFB95EF10B}" srcId="{15F60F68-E45A-435C-81EE-6105E899E406}" destId="{19F408D4-9477-4D87-8BDC-98444CADA78C}" srcOrd="3" destOrd="0" parTransId="{313DE843-6707-4C53-B83A-B0EB7F0375B3}" sibTransId="{A5FAC2FE-8CCE-42CE-B86F-D2A45472CF5F}"/>
    <dgm:cxn modelId="{FED004A3-A986-4C08-AF56-628E8748247D}" type="presParOf" srcId="{584A7744-B076-4177-B4D8-5873F595F95D}" destId="{B6111962-8B1D-492D-8342-F4ADB1136958}" srcOrd="0" destOrd="0" presId="urn:microsoft.com/office/officeart/2005/8/layout/arrow6"/>
    <dgm:cxn modelId="{418FE365-4C41-44F7-8270-947D8FE86F6B}" type="presParOf" srcId="{584A7744-B076-4177-B4D8-5873F595F95D}" destId="{6A8D4FD8-8963-4E9B-A495-F9A35CAAA2B6}" srcOrd="1" destOrd="0" presId="urn:microsoft.com/office/officeart/2005/8/layout/arrow6"/>
    <dgm:cxn modelId="{F7A634D5-811C-42D1-A16C-1BE6405D6C34}" type="presParOf" srcId="{584A7744-B076-4177-B4D8-5873F595F95D}" destId="{D24CAC00-48DE-48B5-88FA-AAD04DE81135}" srcOrd="2" destOrd="0" presId="urn:microsoft.com/office/officeart/2005/8/layout/arrow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81FF85-486C-4BA3-BB5F-022F171C39EC}" type="doc">
      <dgm:prSet loTypeId="urn:microsoft.com/office/officeart/2005/8/layout/hList1" loCatId="list" qsTypeId="urn:microsoft.com/office/officeart/2005/8/quickstyle/simple1" qsCatId="simple" csTypeId="urn:microsoft.com/office/officeart/2005/8/colors/accent1_2" csCatId="accent1" phldr="0"/>
      <dgm:spPr/>
      <dgm:t>
        <a:bodyPr/>
        <a:lstStyle/>
        <a:p>
          <a:endParaRPr lang="es-MX"/>
        </a:p>
      </dgm:t>
    </dgm:pt>
    <dgm:pt modelId="{ABBEB83B-DB30-46C5-899F-1B91139F5088}" type="pres">
      <dgm:prSet presAssocID="{9481FF85-486C-4BA3-BB5F-022F171C39EC}" presName="Name0" presStyleCnt="0">
        <dgm:presLayoutVars>
          <dgm:dir/>
          <dgm:animLvl val="lvl"/>
          <dgm:resizeHandles val="exact"/>
        </dgm:presLayoutVars>
      </dgm:prSet>
      <dgm:spPr/>
      <dgm:t>
        <a:bodyPr/>
        <a:lstStyle/>
        <a:p>
          <a:endParaRPr lang="es-MX"/>
        </a:p>
      </dgm:t>
    </dgm:pt>
  </dgm:ptLst>
  <dgm:cxnLst>
    <dgm:cxn modelId="{0CB7AE2F-9A00-4630-A467-74257370BA24}" type="presOf" srcId="{9481FF85-486C-4BA3-BB5F-022F171C39EC}" destId="{ABBEB83B-DB30-46C5-899F-1B91139F5088}" srcOrd="0" destOrd="0" presId="urn:microsoft.com/office/officeart/2005/8/layout/hList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AFE81A0-7800-4C67-9866-32247BF7B8FC}" type="doc">
      <dgm:prSet loTypeId="urn:microsoft.com/office/officeart/2005/8/layout/default#2" loCatId="list" qsTypeId="urn:microsoft.com/office/officeart/2005/8/quickstyle/simple1" qsCatId="simple" csTypeId="urn:microsoft.com/office/officeart/2005/8/colors/accent1_1" csCatId="accent1" phldr="1"/>
      <dgm:spPr/>
      <dgm:t>
        <a:bodyPr/>
        <a:lstStyle/>
        <a:p>
          <a:endParaRPr lang="es-MX"/>
        </a:p>
      </dgm:t>
    </dgm:pt>
    <dgm:pt modelId="{EE4B05E4-1C2A-491D-8DA9-EEA4DF1A77E8}">
      <dgm:prSet/>
      <dgm:spPr/>
      <dgm:t>
        <a:bodyPr/>
        <a:lstStyle/>
        <a:p>
          <a:pPr algn="just"/>
          <a:r>
            <a:rPr lang="es-MX" b="1" dirty="0" smtClean="0"/>
            <a:t>“Se abrirán nuevas oportunidades para el turismo como consecuencia del envejecimiento de la población, y por otra parte, los milenials, que serán la nueva generación de turistas, con otras necesidades y hábitos de consumo. Nuevas estrategias como el uso de la biometría, inteligencia artificial, realidad aumentada, podrían implementarse para la promoción de los destinos. </a:t>
          </a:r>
        </a:p>
        <a:p>
          <a:pPr algn="just"/>
          <a:r>
            <a:rPr lang="es-MX" b="1" dirty="0" smtClean="0"/>
            <a:t>La exportación de frutos rojos, particularmente arándanos están creciendo. En España esta tendencia se ve reflejada por su crecimiento en torno al 11.12%, en relación con el año anterior, totalizando 11,145 hectáreas“.*</a:t>
          </a:r>
          <a:endParaRPr lang="es-MX" b="1" dirty="0"/>
        </a:p>
      </dgm:t>
    </dgm:pt>
    <dgm:pt modelId="{CE748E07-1092-4709-8010-CE5EEACBC745}" type="parTrans" cxnId="{EA272B7A-4493-450B-BFC8-7F636C00D5D4}">
      <dgm:prSet/>
      <dgm:spPr/>
      <dgm:t>
        <a:bodyPr/>
        <a:lstStyle/>
        <a:p>
          <a:endParaRPr lang="es-MX"/>
        </a:p>
      </dgm:t>
    </dgm:pt>
    <dgm:pt modelId="{4A1E317C-141A-476A-969E-D6AAFF17F915}" type="sibTrans" cxnId="{EA272B7A-4493-450B-BFC8-7F636C00D5D4}">
      <dgm:prSet/>
      <dgm:spPr/>
      <dgm:t>
        <a:bodyPr/>
        <a:lstStyle/>
        <a:p>
          <a:endParaRPr lang="es-MX"/>
        </a:p>
      </dgm:t>
    </dgm:pt>
    <dgm:pt modelId="{DE154F29-E363-43D2-94BC-90A873E5B229}" type="pres">
      <dgm:prSet presAssocID="{DAFE81A0-7800-4C67-9866-32247BF7B8FC}" presName="diagram" presStyleCnt="0">
        <dgm:presLayoutVars>
          <dgm:dir/>
          <dgm:resizeHandles val="exact"/>
        </dgm:presLayoutVars>
      </dgm:prSet>
      <dgm:spPr/>
      <dgm:t>
        <a:bodyPr/>
        <a:lstStyle/>
        <a:p>
          <a:endParaRPr lang="es-MX"/>
        </a:p>
      </dgm:t>
    </dgm:pt>
    <dgm:pt modelId="{39E03798-2A9A-4D52-B8D7-B0B56E838CBA}" type="pres">
      <dgm:prSet presAssocID="{EE4B05E4-1C2A-491D-8DA9-EEA4DF1A77E8}" presName="node" presStyleLbl="node1" presStyleIdx="0" presStyleCnt="1" custScaleX="358029" custLinFactNeighborX="24122" custLinFactNeighborY="32">
        <dgm:presLayoutVars>
          <dgm:bulletEnabled val="1"/>
        </dgm:presLayoutVars>
      </dgm:prSet>
      <dgm:spPr/>
      <dgm:t>
        <a:bodyPr/>
        <a:lstStyle/>
        <a:p>
          <a:endParaRPr lang="es-MX"/>
        </a:p>
      </dgm:t>
    </dgm:pt>
  </dgm:ptLst>
  <dgm:cxnLst>
    <dgm:cxn modelId="{25A5467C-6E28-4EB1-8FA6-3C0497D1E3C4}" type="presOf" srcId="{DAFE81A0-7800-4C67-9866-32247BF7B8FC}" destId="{DE154F29-E363-43D2-94BC-90A873E5B229}" srcOrd="0" destOrd="0" presId="urn:microsoft.com/office/officeart/2005/8/layout/default#2"/>
    <dgm:cxn modelId="{EA272B7A-4493-450B-BFC8-7F636C00D5D4}" srcId="{DAFE81A0-7800-4C67-9866-32247BF7B8FC}" destId="{EE4B05E4-1C2A-491D-8DA9-EEA4DF1A77E8}" srcOrd="0" destOrd="0" parTransId="{CE748E07-1092-4709-8010-CE5EEACBC745}" sibTransId="{4A1E317C-141A-476A-969E-D6AAFF17F915}"/>
    <dgm:cxn modelId="{70C5371D-FD06-4582-88F3-03D6D848EF93}" type="presOf" srcId="{EE4B05E4-1C2A-491D-8DA9-EEA4DF1A77E8}" destId="{39E03798-2A9A-4D52-B8D7-B0B56E838CBA}" srcOrd="0" destOrd="0" presId="urn:microsoft.com/office/officeart/2005/8/layout/default#2"/>
    <dgm:cxn modelId="{7A07121C-85D3-42D0-9377-B3CC4142E088}" type="presParOf" srcId="{DE154F29-E363-43D2-94BC-90A873E5B229}" destId="{39E03798-2A9A-4D52-B8D7-B0B56E838CBA}" srcOrd="0" destOrd="0" presId="urn:microsoft.com/office/officeart/2005/8/layout/default#2"/>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2">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0.6034</cdr:x>
      <cdr:y>0.01504</cdr:y>
    </cdr:from>
    <cdr:to>
      <cdr:x>0.60354</cdr:x>
      <cdr:y>0.8894</cdr:y>
    </cdr:to>
    <cdr:cxnSp macro="">
      <cdr:nvCxnSpPr>
        <cdr:cNvPr id="2" name="Conector recto 1"/>
        <cdr:cNvCxnSpPr/>
      </cdr:nvCxnSpPr>
      <cdr:spPr>
        <a:xfrm xmlns:a="http://schemas.openxmlformats.org/drawingml/2006/main" flipH="1" flipV="1">
          <a:off x="4991997" y="42771"/>
          <a:ext cx="1158" cy="2486587"/>
        </a:xfrm>
        <a:prstGeom xmlns:a="http://schemas.openxmlformats.org/drawingml/2006/main" prst="line">
          <a:avLst/>
        </a:prstGeom>
        <a:ln xmlns:a="http://schemas.openxmlformats.org/drawingml/2006/main" w="25400">
          <a:prstDash val="sys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0.76179</cdr:x>
      <cdr:y>0</cdr:y>
    </cdr:from>
    <cdr:to>
      <cdr:x>0.76328</cdr:x>
      <cdr:y>0.80042</cdr:y>
    </cdr:to>
    <cdr:cxnSp macro="">
      <cdr:nvCxnSpPr>
        <cdr:cNvPr id="2" name="Conector recto 1"/>
        <cdr:cNvCxnSpPr/>
      </cdr:nvCxnSpPr>
      <cdr:spPr>
        <a:xfrm xmlns:a="http://schemas.openxmlformats.org/drawingml/2006/main" flipH="1" flipV="1">
          <a:off x="3534145" y="0"/>
          <a:ext cx="6914" cy="2426914"/>
        </a:xfrm>
        <a:prstGeom xmlns:a="http://schemas.openxmlformats.org/drawingml/2006/main" prst="line">
          <a:avLst/>
        </a:prstGeom>
        <a:ln xmlns:a="http://schemas.openxmlformats.org/drawingml/2006/main" w="25400">
          <a:prstDash val="sys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2" y="0"/>
            <a:ext cx="4302231" cy="339884"/>
          </a:xfrm>
          <a:prstGeom prst="rect">
            <a:avLst/>
          </a:prstGeom>
        </p:spPr>
        <p:txBody>
          <a:bodyPr vert="horz" lIns="92885" tIns="46442" rIns="92885" bIns="46442" rtlCol="0"/>
          <a:lstStyle>
            <a:lvl1pPr algn="l" eaLnBrk="1" fontAlgn="auto" hangingPunct="1">
              <a:spcBef>
                <a:spcPts val="0"/>
              </a:spcBef>
              <a:spcAft>
                <a:spcPts val="0"/>
              </a:spcAft>
              <a:defRPr sz="1200">
                <a:latin typeface="+mn-lt"/>
                <a:cs typeface="+mn-cs"/>
              </a:defRPr>
            </a:lvl1pPr>
          </a:lstStyle>
          <a:p>
            <a:pPr>
              <a:defRPr/>
            </a:pPr>
            <a:endParaRPr lang="es-ES"/>
          </a:p>
        </p:txBody>
      </p:sp>
      <p:sp>
        <p:nvSpPr>
          <p:cNvPr id="3" name="Marcador de fecha 2"/>
          <p:cNvSpPr>
            <a:spLocks noGrp="1"/>
          </p:cNvSpPr>
          <p:nvPr>
            <p:ph type="dt" sz="quarter" idx="1"/>
          </p:nvPr>
        </p:nvSpPr>
        <p:spPr>
          <a:xfrm>
            <a:off x="5623698" y="0"/>
            <a:ext cx="4302231" cy="339884"/>
          </a:xfrm>
          <a:prstGeom prst="rect">
            <a:avLst/>
          </a:prstGeom>
        </p:spPr>
        <p:txBody>
          <a:bodyPr vert="horz" lIns="92885" tIns="46442" rIns="92885" bIns="46442" rtlCol="0"/>
          <a:lstStyle>
            <a:lvl1pPr algn="r" eaLnBrk="1" fontAlgn="auto" hangingPunct="1">
              <a:spcBef>
                <a:spcPts val="0"/>
              </a:spcBef>
              <a:spcAft>
                <a:spcPts val="0"/>
              </a:spcAft>
              <a:defRPr sz="1200">
                <a:latin typeface="+mn-lt"/>
                <a:cs typeface="+mn-cs"/>
              </a:defRPr>
            </a:lvl1pPr>
          </a:lstStyle>
          <a:p>
            <a:pPr>
              <a:defRPr/>
            </a:pPr>
            <a:fld id="{2BCCB3BC-C5DE-4B19-BC4C-F8A4947FDF7A}" type="datetimeFigureOut">
              <a:rPr lang="es-ES"/>
              <a:pPr>
                <a:defRPr/>
              </a:pPr>
              <a:t>30/08/2018</a:t>
            </a:fld>
            <a:endParaRPr lang="es-ES"/>
          </a:p>
        </p:txBody>
      </p:sp>
      <p:sp>
        <p:nvSpPr>
          <p:cNvPr id="4" name="Marcador de pie de página 3"/>
          <p:cNvSpPr>
            <a:spLocks noGrp="1"/>
          </p:cNvSpPr>
          <p:nvPr>
            <p:ph type="ftr" sz="quarter" idx="2"/>
          </p:nvPr>
        </p:nvSpPr>
        <p:spPr>
          <a:xfrm>
            <a:off x="2" y="6456612"/>
            <a:ext cx="4302231" cy="339884"/>
          </a:xfrm>
          <a:prstGeom prst="rect">
            <a:avLst/>
          </a:prstGeom>
        </p:spPr>
        <p:txBody>
          <a:bodyPr vert="horz" lIns="92885" tIns="46442" rIns="92885" bIns="46442" rtlCol="0" anchor="b"/>
          <a:lstStyle>
            <a:lvl1pPr algn="l" eaLnBrk="1" fontAlgn="auto" hangingPunct="1">
              <a:spcBef>
                <a:spcPts val="0"/>
              </a:spcBef>
              <a:spcAft>
                <a:spcPts val="0"/>
              </a:spcAft>
              <a:defRPr sz="1200">
                <a:latin typeface="+mn-lt"/>
                <a:cs typeface="+mn-cs"/>
              </a:defRPr>
            </a:lvl1pPr>
          </a:lstStyle>
          <a:p>
            <a:pPr>
              <a:defRPr/>
            </a:pPr>
            <a:endParaRPr lang="es-ES"/>
          </a:p>
        </p:txBody>
      </p:sp>
      <p:sp>
        <p:nvSpPr>
          <p:cNvPr id="5" name="Marcador de número de diapositiva 4"/>
          <p:cNvSpPr>
            <a:spLocks noGrp="1"/>
          </p:cNvSpPr>
          <p:nvPr>
            <p:ph type="sldNum" sz="quarter" idx="3"/>
          </p:nvPr>
        </p:nvSpPr>
        <p:spPr>
          <a:xfrm>
            <a:off x="5623698" y="6456612"/>
            <a:ext cx="4302231" cy="339884"/>
          </a:xfrm>
          <a:prstGeom prst="rect">
            <a:avLst/>
          </a:prstGeom>
        </p:spPr>
        <p:txBody>
          <a:bodyPr vert="horz" wrap="square" lIns="92885" tIns="46442" rIns="92885" bIns="46442"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1115DD8-85B4-4C5C-826F-DC3B397DF87C}" type="slidenum">
              <a:rPr lang="es-ES" altLang="en-US"/>
              <a:pPr>
                <a:defRPr/>
              </a:pPr>
              <a:t>‹Nº›</a:t>
            </a:fld>
            <a:endParaRPr lang="es-ES" altLang="en-US"/>
          </a:p>
        </p:txBody>
      </p:sp>
    </p:spTree>
    <p:extLst>
      <p:ext uri="{BB962C8B-B14F-4D97-AF65-F5344CB8AC3E}">
        <p14:creationId xmlns:p14="http://schemas.microsoft.com/office/powerpoint/2010/main" val="107003379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2" y="1"/>
            <a:ext cx="4302231" cy="341064"/>
          </a:xfrm>
          <a:prstGeom prst="rect">
            <a:avLst/>
          </a:prstGeom>
        </p:spPr>
        <p:txBody>
          <a:bodyPr vert="horz" lIns="92885" tIns="46442" rIns="92885" bIns="46442" rtlCol="0"/>
          <a:lstStyle>
            <a:lvl1pPr algn="l" eaLnBrk="1" hangingPunct="1">
              <a:defRPr sz="1200"/>
            </a:lvl1pPr>
          </a:lstStyle>
          <a:p>
            <a:pPr>
              <a:defRPr/>
            </a:pPr>
            <a:endParaRPr lang="en-US"/>
          </a:p>
        </p:txBody>
      </p:sp>
      <p:sp>
        <p:nvSpPr>
          <p:cNvPr id="3" name="Marcador de fecha 2"/>
          <p:cNvSpPr>
            <a:spLocks noGrp="1"/>
          </p:cNvSpPr>
          <p:nvPr>
            <p:ph type="dt" idx="1"/>
          </p:nvPr>
        </p:nvSpPr>
        <p:spPr>
          <a:xfrm>
            <a:off x="5623698" y="1"/>
            <a:ext cx="4302231" cy="341064"/>
          </a:xfrm>
          <a:prstGeom prst="rect">
            <a:avLst/>
          </a:prstGeom>
        </p:spPr>
        <p:txBody>
          <a:bodyPr vert="horz" lIns="92885" tIns="46442" rIns="92885" bIns="46442" rtlCol="0"/>
          <a:lstStyle>
            <a:lvl1pPr algn="r" eaLnBrk="1" hangingPunct="1">
              <a:defRPr sz="1200"/>
            </a:lvl1pPr>
          </a:lstStyle>
          <a:p>
            <a:pPr>
              <a:defRPr/>
            </a:pPr>
            <a:fld id="{875D6E56-2F6A-46DE-BA91-E8FF65E5CE99}" type="datetimeFigureOut">
              <a:rPr lang="en-US"/>
              <a:pPr>
                <a:defRPr/>
              </a:pPr>
              <a:t>8/30/2018</a:t>
            </a:fld>
            <a:endParaRPr lang="en-US"/>
          </a:p>
        </p:txBody>
      </p:sp>
      <p:sp>
        <p:nvSpPr>
          <p:cNvPr id="4" name="Marcador de imagen de diapositiva 3"/>
          <p:cNvSpPr>
            <a:spLocks noGrp="1" noRot="1" noChangeAspect="1"/>
          </p:cNvSpPr>
          <p:nvPr>
            <p:ph type="sldImg" idx="2"/>
          </p:nvPr>
        </p:nvSpPr>
        <p:spPr>
          <a:xfrm>
            <a:off x="2925763" y="849313"/>
            <a:ext cx="4076700" cy="2293937"/>
          </a:xfrm>
          <a:prstGeom prst="rect">
            <a:avLst/>
          </a:prstGeom>
          <a:noFill/>
          <a:ln w="12700">
            <a:solidFill>
              <a:prstClr val="black"/>
            </a:solidFill>
          </a:ln>
        </p:spPr>
        <p:txBody>
          <a:bodyPr vert="horz" lIns="92885" tIns="46442" rIns="92885" bIns="46442" rtlCol="0" anchor="ctr"/>
          <a:lstStyle/>
          <a:p>
            <a:pPr lvl="0"/>
            <a:endParaRPr lang="en-US" noProof="0" smtClean="0"/>
          </a:p>
        </p:txBody>
      </p:sp>
      <p:sp>
        <p:nvSpPr>
          <p:cNvPr id="5" name="Marcador de notas 4"/>
          <p:cNvSpPr>
            <a:spLocks noGrp="1"/>
          </p:cNvSpPr>
          <p:nvPr>
            <p:ph type="body" sz="quarter" idx="3"/>
          </p:nvPr>
        </p:nvSpPr>
        <p:spPr>
          <a:xfrm>
            <a:off x="992823" y="3271382"/>
            <a:ext cx="7942580" cy="2676585"/>
          </a:xfrm>
          <a:prstGeom prst="rect">
            <a:avLst/>
          </a:prstGeom>
        </p:spPr>
        <p:txBody>
          <a:bodyPr vert="horz" lIns="92885" tIns="46442" rIns="92885" bIns="46442" rtlCol="0"/>
          <a:lstStyle/>
          <a:p>
            <a:pPr lvl="0"/>
            <a:r>
              <a:rPr lang="es-ES" noProof="0" smtClean="0"/>
              <a:t>Editar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n-US" noProof="0" smtClean="0"/>
          </a:p>
        </p:txBody>
      </p:sp>
      <p:sp>
        <p:nvSpPr>
          <p:cNvPr id="6" name="Marcador de pie de página 5"/>
          <p:cNvSpPr>
            <a:spLocks noGrp="1"/>
          </p:cNvSpPr>
          <p:nvPr>
            <p:ph type="ftr" sz="quarter" idx="4"/>
          </p:nvPr>
        </p:nvSpPr>
        <p:spPr>
          <a:xfrm>
            <a:off x="2" y="6456613"/>
            <a:ext cx="4302231" cy="341063"/>
          </a:xfrm>
          <a:prstGeom prst="rect">
            <a:avLst/>
          </a:prstGeom>
        </p:spPr>
        <p:txBody>
          <a:bodyPr vert="horz" lIns="92885" tIns="46442" rIns="92885" bIns="46442" rtlCol="0" anchor="b"/>
          <a:lstStyle>
            <a:lvl1pPr algn="l" eaLnBrk="1" hangingPunct="1">
              <a:defRPr sz="1200"/>
            </a:lvl1pPr>
          </a:lstStyle>
          <a:p>
            <a:pPr>
              <a:defRPr/>
            </a:pPr>
            <a:endParaRPr lang="en-US"/>
          </a:p>
        </p:txBody>
      </p:sp>
      <p:sp>
        <p:nvSpPr>
          <p:cNvPr id="7" name="Marcador de número de diapositiva 6"/>
          <p:cNvSpPr>
            <a:spLocks noGrp="1"/>
          </p:cNvSpPr>
          <p:nvPr>
            <p:ph type="sldNum" sz="quarter" idx="5"/>
          </p:nvPr>
        </p:nvSpPr>
        <p:spPr>
          <a:xfrm>
            <a:off x="5623698" y="6456613"/>
            <a:ext cx="4302231" cy="341063"/>
          </a:xfrm>
          <a:prstGeom prst="rect">
            <a:avLst/>
          </a:prstGeom>
        </p:spPr>
        <p:txBody>
          <a:bodyPr vert="horz" lIns="92885" tIns="46442" rIns="92885" bIns="46442" rtlCol="0" anchor="b"/>
          <a:lstStyle>
            <a:lvl1pPr algn="r" eaLnBrk="1" hangingPunct="1">
              <a:defRPr sz="1200"/>
            </a:lvl1pPr>
          </a:lstStyle>
          <a:p>
            <a:pPr>
              <a:defRPr/>
            </a:pPr>
            <a:fld id="{4C7F900A-380D-4ECE-9155-317F436922DA}" type="slidenum">
              <a:rPr lang="en-US"/>
              <a:pPr>
                <a:defRPr/>
              </a:pPr>
              <a:t>‹Nº›</a:t>
            </a:fld>
            <a:endParaRPr lang="en-US"/>
          </a:p>
        </p:txBody>
      </p:sp>
    </p:spTree>
    <p:extLst>
      <p:ext uri="{BB962C8B-B14F-4D97-AF65-F5344CB8AC3E}">
        <p14:creationId xmlns:p14="http://schemas.microsoft.com/office/powerpoint/2010/main" val="271762072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2925763" y="849313"/>
            <a:ext cx="4076700" cy="2293937"/>
          </a:xfrm>
        </p:spPr>
      </p:sp>
      <p:sp>
        <p:nvSpPr>
          <p:cNvPr id="3" name="Marcador de notas 2"/>
          <p:cNvSpPr>
            <a:spLocks noGrp="1"/>
          </p:cNvSpPr>
          <p:nvPr>
            <p:ph type="body" idx="1"/>
          </p:nvPr>
        </p:nvSpPr>
        <p:spPr/>
        <p:txBody>
          <a:bodyPr/>
          <a:lstStyle/>
          <a:p>
            <a:endParaRPr lang="es-EC"/>
          </a:p>
        </p:txBody>
      </p:sp>
      <p:sp>
        <p:nvSpPr>
          <p:cNvPr id="4" name="Marcador de número de diapositiva 3"/>
          <p:cNvSpPr>
            <a:spLocks noGrp="1"/>
          </p:cNvSpPr>
          <p:nvPr>
            <p:ph type="sldNum" sz="quarter" idx="10"/>
          </p:nvPr>
        </p:nvSpPr>
        <p:spPr/>
        <p:txBody>
          <a:bodyPr/>
          <a:lstStyle/>
          <a:p>
            <a:fld id="{63D1058F-DFAF-40BD-B202-ECD3978284C2}" type="slidenum">
              <a:rPr lang="es-EC" smtClean="0">
                <a:solidFill>
                  <a:prstClr val="black"/>
                </a:solidFill>
              </a:rPr>
              <a:pPr/>
              <a:t>1</a:t>
            </a:fld>
            <a:endParaRPr lang="es-EC">
              <a:solidFill>
                <a:prstClr val="black"/>
              </a:solidFill>
            </a:endParaRPr>
          </a:p>
        </p:txBody>
      </p:sp>
      <p:sp>
        <p:nvSpPr>
          <p:cNvPr id="5" name="Marcador de pie de página 4"/>
          <p:cNvSpPr>
            <a:spLocks noGrp="1"/>
          </p:cNvSpPr>
          <p:nvPr>
            <p:ph type="ftr" sz="quarter" idx="11"/>
          </p:nvPr>
        </p:nvSpPr>
        <p:spPr/>
        <p:txBody>
          <a:bodyPr/>
          <a:lstStyle/>
          <a:p>
            <a:r>
              <a:rPr lang="es-EC" smtClean="0">
                <a:solidFill>
                  <a:prstClr val="black"/>
                </a:solidFill>
              </a:rPr>
              <a:t>Pag.</a:t>
            </a:r>
            <a:endParaRPr lang="es-EC">
              <a:solidFill>
                <a:prstClr val="black"/>
              </a:solidFill>
            </a:endParaRPr>
          </a:p>
        </p:txBody>
      </p:sp>
    </p:spTree>
    <p:extLst>
      <p:ext uri="{BB962C8B-B14F-4D97-AF65-F5344CB8AC3E}">
        <p14:creationId xmlns:p14="http://schemas.microsoft.com/office/powerpoint/2010/main" val="924330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r>
              <a:rPr lang="es-MX" sz="1400" b="0" dirty="0" smtClean="0">
                <a:solidFill>
                  <a:prstClr val="black"/>
                </a:solidFill>
              </a:rPr>
              <a:t>https://www.cancilleria.gob.ec/ecuador-e-israel-acuerdan-impulsar-el-fortalecimiento-de-las-relaciones-bilaterales/</a:t>
            </a:r>
          </a:p>
          <a:p>
            <a:pPr defTabSz="928848">
              <a:defRPr/>
            </a:pPr>
            <a:r>
              <a:rPr lang="es-MX" sz="1400" b="0" dirty="0" smtClean="0">
                <a:solidFill>
                  <a:prstClr val="black"/>
                </a:solidFill>
              </a:rPr>
              <a:t>http://www.elcomercio.com/actualidad/israel-emprendimiento-ecuador-acuerdo.html</a:t>
            </a:r>
          </a:p>
          <a:p>
            <a:pPr defTabSz="928848">
              <a:defRPr/>
            </a:pPr>
            <a:r>
              <a:rPr lang="es-MX" sz="1400" b="0" dirty="0" smtClean="0">
                <a:solidFill>
                  <a:prstClr val="black"/>
                </a:solidFill>
              </a:rPr>
              <a:t>https://mundo.sputniknews.com/americalatina/201711231074214171-quito-tel-aviv-comercio-relaciones/</a:t>
            </a: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10</a:t>
            </a:fld>
            <a:endParaRPr lang="en-US">
              <a:solidFill>
                <a:prstClr val="black"/>
              </a:solidFill>
            </a:endParaRPr>
          </a:p>
        </p:txBody>
      </p:sp>
    </p:spTree>
    <p:extLst>
      <p:ext uri="{BB962C8B-B14F-4D97-AF65-F5344CB8AC3E}">
        <p14:creationId xmlns:p14="http://schemas.microsoft.com/office/powerpoint/2010/main" val="1953695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r>
              <a:rPr lang="es-MX" sz="1400" b="0" dirty="0" smtClean="0">
                <a:solidFill>
                  <a:prstClr val="black"/>
                </a:solidFill>
              </a:rPr>
              <a:t>https://www.cancilleria.gob.ec/ecuador-e-israel-acuerdan-impulsar-el-fortalecimiento-de-las-relaciones-bilaterales/</a:t>
            </a:r>
          </a:p>
          <a:p>
            <a:pPr defTabSz="928848">
              <a:defRPr/>
            </a:pPr>
            <a:r>
              <a:rPr lang="es-MX" sz="1400" b="0" dirty="0" smtClean="0">
                <a:solidFill>
                  <a:prstClr val="black"/>
                </a:solidFill>
              </a:rPr>
              <a:t>http://www.elcomercio.com/actualidad/israel-emprendimiento-ecuador-acuerdo.html</a:t>
            </a:r>
          </a:p>
          <a:p>
            <a:pPr defTabSz="928848">
              <a:defRPr/>
            </a:pPr>
            <a:r>
              <a:rPr lang="es-MX" sz="1400" b="0" dirty="0" smtClean="0">
                <a:solidFill>
                  <a:prstClr val="black"/>
                </a:solidFill>
              </a:rPr>
              <a:t>https://mundo.sputniknews.com/americalatina/201711231074214171-quito-tel-aviv-comercio-relaciones/</a:t>
            </a: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11</a:t>
            </a:fld>
            <a:endParaRPr lang="en-US">
              <a:solidFill>
                <a:prstClr val="black"/>
              </a:solidFill>
            </a:endParaRPr>
          </a:p>
        </p:txBody>
      </p:sp>
    </p:spTree>
    <p:extLst>
      <p:ext uri="{BB962C8B-B14F-4D97-AF65-F5344CB8AC3E}">
        <p14:creationId xmlns:p14="http://schemas.microsoft.com/office/powerpoint/2010/main" val="1953695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pie de página 3"/>
          <p:cNvSpPr>
            <a:spLocks noGrp="1"/>
          </p:cNvSpPr>
          <p:nvPr>
            <p:ph type="ftr" sz="quarter" idx="10"/>
          </p:nvPr>
        </p:nvSpPr>
        <p:spPr/>
        <p:txBody>
          <a:bodyPr/>
          <a:lstStyle/>
          <a:p>
            <a:pPr>
              <a:defRPr/>
            </a:pPr>
            <a:endParaRPr lang="en-US"/>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pPr>
                <a:defRPr/>
              </a:pPr>
              <a:t>12</a:t>
            </a:fld>
            <a:endParaRPr lang="en-US"/>
          </a:p>
        </p:txBody>
      </p:sp>
    </p:spTree>
    <p:extLst>
      <p:ext uri="{BB962C8B-B14F-4D97-AF65-F5344CB8AC3E}">
        <p14:creationId xmlns:p14="http://schemas.microsoft.com/office/powerpoint/2010/main" val="32839276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r>
              <a:rPr lang="es-MX" sz="1400" b="0" dirty="0" smtClean="0">
                <a:solidFill>
                  <a:prstClr val="black"/>
                </a:solidFill>
              </a:rPr>
              <a:t>Principales</a:t>
            </a:r>
            <a:r>
              <a:rPr lang="es-MX" sz="1400" b="0" baseline="0" dirty="0" smtClean="0">
                <a:solidFill>
                  <a:prstClr val="black"/>
                </a:solidFill>
              </a:rPr>
              <a:t> productos no petroleros</a:t>
            </a: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13</a:t>
            </a:fld>
            <a:endParaRPr lang="en-US">
              <a:solidFill>
                <a:prstClr val="black"/>
              </a:solidFill>
            </a:endParaRPr>
          </a:p>
        </p:txBody>
      </p:sp>
    </p:spTree>
    <p:extLst>
      <p:ext uri="{BB962C8B-B14F-4D97-AF65-F5344CB8AC3E}">
        <p14:creationId xmlns:p14="http://schemas.microsoft.com/office/powerpoint/2010/main" val="346342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r>
              <a:rPr lang="es-MX" sz="1400" b="0" dirty="0" smtClean="0">
                <a:solidFill>
                  <a:prstClr val="black"/>
                </a:solidFill>
              </a:rPr>
              <a:t>Principales</a:t>
            </a:r>
            <a:r>
              <a:rPr lang="es-MX" sz="1400" b="0" baseline="0" dirty="0" smtClean="0">
                <a:solidFill>
                  <a:prstClr val="black"/>
                </a:solidFill>
              </a:rPr>
              <a:t> productos no petroleros</a:t>
            </a: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14</a:t>
            </a:fld>
            <a:endParaRPr lang="en-US">
              <a:solidFill>
                <a:prstClr val="black"/>
              </a:solidFill>
            </a:endParaRPr>
          </a:p>
        </p:txBody>
      </p:sp>
    </p:spTree>
    <p:extLst>
      <p:ext uri="{BB962C8B-B14F-4D97-AF65-F5344CB8AC3E}">
        <p14:creationId xmlns:p14="http://schemas.microsoft.com/office/powerpoint/2010/main" val="6996785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pPr>
                <a:defRPr/>
              </a:pPr>
              <a:t>15</a:t>
            </a:fld>
            <a:endParaRPr lang="en-US"/>
          </a:p>
        </p:txBody>
      </p:sp>
    </p:spTree>
    <p:extLst>
      <p:ext uri="{BB962C8B-B14F-4D97-AF65-F5344CB8AC3E}">
        <p14:creationId xmlns:p14="http://schemas.microsoft.com/office/powerpoint/2010/main" val="6789965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16</a:t>
            </a:fld>
            <a:endParaRPr lang="en-US">
              <a:solidFill>
                <a:prstClr val="black"/>
              </a:solidFill>
            </a:endParaRPr>
          </a:p>
        </p:txBody>
      </p:sp>
    </p:spTree>
    <p:extLst>
      <p:ext uri="{BB962C8B-B14F-4D97-AF65-F5344CB8AC3E}">
        <p14:creationId xmlns:p14="http://schemas.microsoft.com/office/powerpoint/2010/main" val="25112622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17</a:t>
            </a:fld>
            <a:endParaRPr lang="en-US">
              <a:solidFill>
                <a:prstClr val="black"/>
              </a:solidFill>
            </a:endParaRPr>
          </a:p>
        </p:txBody>
      </p:sp>
    </p:spTree>
    <p:extLst>
      <p:ext uri="{BB962C8B-B14F-4D97-AF65-F5344CB8AC3E}">
        <p14:creationId xmlns:p14="http://schemas.microsoft.com/office/powerpoint/2010/main" val="25112622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18</a:t>
            </a:fld>
            <a:endParaRPr lang="en-US">
              <a:solidFill>
                <a:prstClr val="black"/>
              </a:solidFill>
            </a:endParaRPr>
          </a:p>
        </p:txBody>
      </p:sp>
    </p:spTree>
    <p:extLst>
      <p:ext uri="{BB962C8B-B14F-4D97-AF65-F5344CB8AC3E}">
        <p14:creationId xmlns:p14="http://schemas.microsoft.com/office/powerpoint/2010/main" val="32403694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19</a:t>
            </a:fld>
            <a:endParaRPr lang="en-US">
              <a:solidFill>
                <a:prstClr val="black"/>
              </a:solidFill>
            </a:endParaRPr>
          </a:p>
        </p:txBody>
      </p:sp>
    </p:spTree>
    <p:extLst>
      <p:ext uri="{BB962C8B-B14F-4D97-AF65-F5344CB8AC3E}">
        <p14:creationId xmlns:p14="http://schemas.microsoft.com/office/powerpoint/2010/main" val="1423608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r>
              <a:rPr lang="es-MX" sz="1400" b="0" dirty="0" smtClean="0">
                <a:solidFill>
                  <a:prstClr val="black"/>
                </a:solidFill>
              </a:rPr>
              <a:t>https://www.cancilleria.gob.ec/ecuador-e-israel-acuerdan-impulsar-el-fortalecimiento-de-las-relaciones-bilaterales/</a:t>
            </a:r>
          </a:p>
          <a:p>
            <a:pPr defTabSz="928848">
              <a:defRPr/>
            </a:pPr>
            <a:r>
              <a:rPr lang="es-MX" sz="1400" b="0" dirty="0" smtClean="0">
                <a:solidFill>
                  <a:prstClr val="black"/>
                </a:solidFill>
              </a:rPr>
              <a:t>http://www.elcomercio.com/actualidad/israel-emprendimiento-ecuador-acuerdo.html</a:t>
            </a:r>
          </a:p>
          <a:p>
            <a:pPr defTabSz="928848">
              <a:defRPr/>
            </a:pPr>
            <a:r>
              <a:rPr lang="es-MX" sz="1400" b="0" dirty="0" smtClean="0">
                <a:solidFill>
                  <a:prstClr val="black"/>
                </a:solidFill>
              </a:rPr>
              <a:t>https://mundo.sputniknews.com/americalatina/201711231074214171-quito-tel-aviv-comercio-relaciones/</a:t>
            </a: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2</a:t>
            </a:fld>
            <a:endParaRPr lang="en-US">
              <a:solidFill>
                <a:prstClr val="black"/>
              </a:solidFill>
            </a:endParaRPr>
          </a:p>
        </p:txBody>
      </p:sp>
    </p:spTree>
    <p:extLst>
      <p:ext uri="{BB962C8B-B14F-4D97-AF65-F5344CB8AC3E}">
        <p14:creationId xmlns:p14="http://schemas.microsoft.com/office/powerpoint/2010/main" val="19536951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20</a:t>
            </a:fld>
            <a:endParaRPr lang="en-US">
              <a:solidFill>
                <a:prstClr val="black"/>
              </a:solidFill>
            </a:endParaRPr>
          </a:p>
        </p:txBody>
      </p:sp>
    </p:spTree>
    <p:extLst>
      <p:ext uri="{BB962C8B-B14F-4D97-AF65-F5344CB8AC3E}">
        <p14:creationId xmlns:p14="http://schemas.microsoft.com/office/powerpoint/2010/main" val="29433316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21</a:t>
            </a:fld>
            <a:endParaRPr lang="en-US">
              <a:solidFill>
                <a:prstClr val="black"/>
              </a:solidFill>
            </a:endParaRPr>
          </a:p>
        </p:txBody>
      </p:sp>
    </p:spTree>
    <p:extLst>
      <p:ext uri="{BB962C8B-B14F-4D97-AF65-F5344CB8AC3E}">
        <p14:creationId xmlns:p14="http://schemas.microsoft.com/office/powerpoint/2010/main" val="26505930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22</a:t>
            </a:fld>
            <a:endParaRPr lang="en-US">
              <a:solidFill>
                <a:prstClr val="black"/>
              </a:solidFill>
            </a:endParaRPr>
          </a:p>
        </p:txBody>
      </p:sp>
    </p:spTree>
    <p:extLst>
      <p:ext uri="{BB962C8B-B14F-4D97-AF65-F5344CB8AC3E}">
        <p14:creationId xmlns:p14="http://schemas.microsoft.com/office/powerpoint/2010/main" val="10674224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23</a:t>
            </a:fld>
            <a:endParaRPr lang="en-US">
              <a:solidFill>
                <a:prstClr val="black"/>
              </a:solidFill>
            </a:endParaRPr>
          </a:p>
        </p:txBody>
      </p:sp>
    </p:spTree>
    <p:extLst>
      <p:ext uri="{BB962C8B-B14F-4D97-AF65-F5344CB8AC3E}">
        <p14:creationId xmlns:p14="http://schemas.microsoft.com/office/powerpoint/2010/main" val="23755826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24</a:t>
            </a:fld>
            <a:endParaRPr lang="en-US">
              <a:solidFill>
                <a:prstClr val="black"/>
              </a:solidFill>
            </a:endParaRPr>
          </a:p>
        </p:txBody>
      </p:sp>
    </p:spTree>
    <p:extLst>
      <p:ext uri="{BB962C8B-B14F-4D97-AF65-F5344CB8AC3E}">
        <p14:creationId xmlns:p14="http://schemas.microsoft.com/office/powerpoint/2010/main" val="26238464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pie de página 3"/>
          <p:cNvSpPr>
            <a:spLocks noGrp="1"/>
          </p:cNvSpPr>
          <p:nvPr>
            <p:ph type="ftr" sz="quarter" idx="10"/>
          </p:nvPr>
        </p:nvSpPr>
        <p:spPr/>
        <p:txBody>
          <a:bodyPr/>
          <a:lstStyle/>
          <a:p>
            <a:pPr>
              <a:defRPr/>
            </a:pPr>
            <a:endParaRPr lang="en-US"/>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pPr>
                <a:defRPr/>
              </a:pPr>
              <a:t>25</a:t>
            </a:fld>
            <a:endParaRPr lang="en-US"/>
          </a:p>
        </p:txBody>
      </p:sp>
    </p:spTree>
    <p:extLst>
      <p:ext uri="{BB962C8B-B14F-4D97-AF65-F5344CB8AC3E}">
        <p14:creationId xmlns:p14="http://schemas.microsoft.com/office/powerpoint/2010/main" val="26567754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r>
              <a:rPr lang="es-MX" sz="1400" b="0" dirty="0" smtClean="0">
                <a:solidFill>
                  <a:prstClr val="black"/>
                </a:solidFill>
              </a:rPr>
              <a:t>https://www.cancilleria.gob.ec/ecuador-e-israel-acuerdan-impulsar-el-fortalecimiento-de-las-relaciones-bilaterales/</a:t>
            </a:r>
          </a:p>
          <a:p>
            <a:pPr defTabSz="928848">
              <a:defRPr/>
            </a:pPr>
            <a:r>
              <a:rPr lang="es-MX" sz="1400" b="0" dirty="0" smtClean="0">
                <a:solidFill>
                  <a:prstClr val="black"/>
                </a:solidFill>
              </a:rPr>
              <a:t>http://www.elcomercio.com/actualidad/israel-emprendimiento-ecuador-acuerdo.html</a:t>
            </a:r>
          </a:p>
          <a:p>
            <a:pPr defTabSz="928848">
              <a:defRPr/>
            </a:pPr>
            <a:r>
              <a:rPr lang="es-MX" sz="1400" b="0" dirty="0" smtClean="0">
                <a:solidFill>
                  <a:prstClr val="black"/>
                </a:solidFill>
              </a:rPr>
              <a:t>https://mundo.sputniknews.com/americalatina/201711231074214171-quito-tel-aviv-comercio-relaciones/</a:t>
            </a: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26</a:t>
            </a:fld>
            <a:endParaRPr lang="en-US">
              <a:solidFill>
                <a:prstClr val="black"/>
              </a:solidFill>
            </a:endParaRPr>
          </a:p>
        </p:txBody>
      </p:sp>
    </p:spTree>
    <p:extLst>
      <p:ext uri="{BB962C8B-B14F-4D97-AF65-F5344CB8AC3E}">
        <p14:creationId xmlns:p14="http://schemas.microsoft.com/office/powerpoint/2010/main" val="1953695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r>
              <a:rPr lang="es-MX" sz="1400" b="0" dirty="0" smtClean="0">
                <a:solidFill>
                  <a:prstClr val="black"/>
                </a:solidFill>
              </a:rPr>
              <a:t>https://www.cancilleria.gob.ec/ecuador-e-israel-acuerdan-impulsar-el-fortalecimiento-de-las-relaciones-bilaterales/</a:t>
            </a:r>
          </a:p>
          <a:p>
            <a:pPr defTabSz="928848">
              <a:defRPr/>
            </a:pPr>
            <a:r>
              <a:rPr lang="es-MX" sz="1400" b="0" dirty="0" smtClean="0">
                <a:solidFill>
                  <a:prstClr val="black"/>
                </a:solidFill>
              </a:rPr>
              <a:t>http://www.elcomercio.com/actualidad/israel-emprendimiento-ecuador-acuerdo.html</a:t>
            </a:r>
          </a:p>
          <a:p>
            <a:pPr defTabSz="928848">
              <a:defRPr/>
            </a:pPr>
            <a:r>
              <a:rPr lang="es-MX" sz="1400" b="0" dirty="0" smtClean="0">
                <a:solidFill>
                  <a:prstClr val="black"/>
                </a:solidFill>
              </a:rPr>
              <a:t>https://mundo.sputniknews.com/americalatina/201711231074214171-quito-tel-aviv-comercio-relaciones/</a:t>
            </a: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3</a:t>
            </a:fld>
            <a:endParaRPr lang="en-US">
              <a:solidFill>
                <a:prstClr val="black"/>
              </a:solidFill>
            </a:endParaRPr>
          </a:p>
        </p:txBody>
      </p:sp>
    </p:spTree>
    <p:extLst>
      <p:ext uri="{BB962C8B-B14F-4D97-AF65-F5344CB8AC3E}">
        <p14:creationId xmlns:p14="http://schemas.microsoft.com/office/powerpoint/2010/main" val="1953695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r>
              <a:rPr lang="es-MX" sz="1400" b="0" dirty="0" smtClean="0">
                <a:solidFill>
                  <a:prstClr val="black"/>
                </a:solidFill>
              </a:rPr>
              <a:t>https://www.cancilleria.gob.ec/ecuador-e-israel-acuerdan-impulsar-el-fortalecimiento-de-las-relaciones-bilaterales/</a:t>
            </a:r>
          </a:p>
          <a:p>
            <a:pPr defTabSz="928848">
              <a:defRPr/>
            </a:pPr>
            <a:r>
              <a:rPr lang="es-MX" sz="1400" b="0" dirty="0" smtClean="0">
                <a:solidFill>
                  <a:prstClr val="black"/>
                </a:solidFill>
              </a:rPr>
              <a:t>http://www.elcomercio.com/actualidad/israel-emprendimiento-ecuador-acuerdo.html</a:t>
            </a:r>
          </a:p>
          <a:p>
            <a:pPr defTabSz="928848">
              <a:defRPr/>
            </a:pPr>
            <a:r>
              <a:rPr lang="es-MX" sz="1400" b="0" dirty="0" smtClean="0">
                <a:solidFill>
                  <a:prstClr val="black"/>
                </a:solidFill>
              </a:rPr>
              <a:t>https://mundo.sputniknews.com/americalatina/201711231074214171-quito-tel-aviv-comercio-relaciones/</a:t>
            </a: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4</a:t>
            </a:fld>
            <a:endParaRPr lang="en-US">
              <a:solidFill>
                <a:prstClr val="black"/>
              </a:solidFill>
            </a:endParaRPr>
          </a:p>
        </p:txBody>
      </p:sp>
    </p:spTree>
    <p:extLst>
      <p:ext uri="{BB962C8B-B14F-4D97-AF65-F5344CB8AC3E}">
        <p14:creationId xmlns:p14="http://schemas.microsoft.com/office/powerpoint/2010/main" val="1953695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r>
              <a:rPr lang="es-MX" sz="1400" b="0" dirty="0" smtClean="0">
                <a:solidFill>
                  <a:prstClr val="black"/>
                </a:solidFill>
              </a:rPr>
              <a:t>https://www.cancilleria.gob.ec/ecuador-e-israel-acuerdan-impulsar-el-fortalecimiento-de-las-relaciones-bilaterales/</a:t>
            </a:r>
          </a:p>
          <a:p>
            <a:pPr defTabSz="928848">
              <a:defRPr/>
            </a:pPr>
            <a:r>
              <a:rPr lang="es-MX" sz="1400" b="0" dirty="0" smtClean="0">
                <a:solidFill>
                  <a:prstClr val="black"/>
                </a:solidFill>
              </a:rPr>
              <a:t>http://www.elcomercio.com/actualidad/israel-emprendimiento-ecuador-acuerdo.html</a:t>
            </a:r>
          </a:p>
          <a:p>
            <a:pPr defTabSz="928848">
              <a:defRPr/>
            </a:pPr>
            <a:r>
              <a:rPr lang="es-MX" sz="1400" b="0" dirty="0" smtClean="0">
                <a:solidFill>
                  <a:prstClr val="black"/>
                </a:solidFill>
              </a:rPr>
              <a:t>https://mundo.sputniknews.com/americalatina/201711231074214171-quito-tel-aviv-comercio-relaciones/</a:t>
            </a: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5</a:t>
            </a:fld>
            <a:endParaRPr lang="en-US">
              <a:solidFill>
                <a:prstClr val="black"/>
              </a:solidFill>
            </a:endParaRPr>
          </a:p>
        </p:txBody>
      </p:sp>
    </p:spTree>
    <p:extLst>
      <p:ext uri="{BB962C8B-B14F-4D97-AF65-F5344CB8AC3E}">
        <p14:creationId xmlns:p14="http://schemas.microsoft.com/office/powerpoint/2010/main" val="1953695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r>
              <a:rPr lang="es-MX" sz="1400" b="0" dirty="0" smtClean="0">
                <a:solidFill>
                  <a:prstClr val="black"/>
                </a:solidFill>
              </a:rPr>
              <a:t>https://www.cancilleria.gob.ec/ecuador-e-israel-acuerdan-impulsar-el-fortalecimiento-de-las-relaciones-bilaterales/</a:t>
            </a:r>
          </a:p>
          <a:p>
            <a:pPr defTabSz="928848">
              <a:defRPr/>
            </a:pPr>
            <a:r>
              <a:rPr lang="es-MX" sz="1400" b="0" dirty="0" smtClean="0">
                <a:solidFill>
                  <a:prstClr val="black"/>
                </a:solidFill>
              </a:rPr>
              <a:t>http://www.elcomercio.com/actualidad/israel-emprendimiento-ecuador-acuerdo.html</a:t>
            </a:r>
          </a:p>
          <a:p>
            <a:pPr defTabSz="928848">
              <a:defRPr/>
            </a:pPr>
            <a:r>
              <a:rPr lang="es-MX" sz="1400" b="0" dirty="0" smtClean="0">
                <a:solidFill>
                  <a:prstClr val="black"/>
                </a:solidFill>
              </a:rPr>
              <a:t>https://mundo.sputniknews.com/americalatina/201711231074214171-quito-tel-aviv-comercio-relaciones/</a:t>
            </a: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6</a:t>
            </a:fld>
            <a:endParaRPr lang="en-US">
              <a:solidFill>
                <a:prstClr val="black"/>
              </a:solidFill>
            </a:endParaRPr>
          </a:p>
        </p:txBody>
      </p:sp>
    </p:spTree>
    <p:extLst>
      <p:ext uri="{BB962C8B-B14F-4D97-AF65-F5344CB8AC3E}">
        <p14:creationId xmlns:p14="http://schemas.microsoft.com/office/powerpoint/2010/main" val="1953695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r>
              <a:rPr lang="es-MX" sz="1400" b="0" dirty="0" smtClean="0">
                <a:solidFill>
                  <a:prstClr val="black"/>
                </a:solidFill>
              </a:rPr>
              <a:t>https://www.cancilleria.gob.ec/ecuador-e-israel-acuerdan-impulsar-el-fortalecimiento-de-las-relaciones-bilaterales/</a:t>
            </a:r>
          </a:p>
          <a:p>
            <a:pPr defTabSz="928848">
              <a:defRPr/>
            </a:pPr>
            <a:r>
              <a:rPr lang="es-MX" sz="1400" b="0" dirty="0" smtClean="0">
                <a:solidFill>
                  <a:prstClr val="black"/>
                </a:solidFill>
              </a:rPr>
              <a:t>http://www.elcomercio.com/actualidad/israel-emprendimiento-ecuador-acuerdo.html</a:t>
            </a:r>
          </a:p>
          <a:p>
            <a:pPr defTabSz="928848">
              <a:defRPr/>
            </a:pPr>
            <a:r>
              <a:rPr lang="es-MX" sz="1400" b="0" dirty="0" smtClean="0">
                <a:solidFill>
                  <a:prstClr val="black"/>
                </a:solidFill>
              </a:rPr>
              <a:t>https://mundo.sputniknews.com/americalatina/201711231074214171-quito-tel-aviv-comercio-relaciones/</a:t>
            </a: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7</a:t>
            </a:fld>
            <a:endParaRPr lang="en-US">
              <a:solidFill>
                <a:prstClr val="black"/>
              </a:solidFill>
            </a:endParaRPr>
          </a:p>
        </p:txBody>
      </p:sp>
    </p:spTree>
    <p:extLst>
      <p:ext uri="{BB962C8B-B14F-4D97-AF65-F5344CB8AC3E}">
        <p14:creationId xmlns:p14="http://schemas.microsoft.com/office/powerpoint/2010/main" val="1953695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r>
              <a:rPr lang="es-MX" sz="1400" b="0" dirty="0" smtClean="0">
                <a:solidFill>
                  <a:prstClr val="black"/>
                </a:solidFill>
              </a:rPr>
              <a:t>https://www.cancilleria.gob.ec/ecuador-e-israel-acuerdan-impulsar-el-fortalecimiento-de-las-relaciones-bilaterales/</a:t>
            </a:r>
          </a:p>
          <a:p>
            <a:pPr defTabSz="928848">
              <a:defRPr/>
            </a:pPr>
            <a:r>
              <a:rPr lang="es-MX" sz="1400" b="0" dirty="0" smtClean="0">
                <a:solidFill>
                  <a:prstClr val="black"/>
                </a:solidFill>
              </a:rPr>
              <a:t>http://www.elcomercio.com/actualidad/israel-emprendimiento-ecuador-acuerdo.html</a:t>
            </a:r>
          </a:p>
          <a:p>
            <a:pPr defTabSz="928848">
              <a:defRPr/>
            </a:pPr>
            <a:r>
              <a:rPr lang="es-MX" sz="1400" b="0" dirty="0" smtClean="0">
                <a:solidFill>
                  <a:prstClr val="black"/>
                </a:solidFill>
              </a:rPr>
              <a:t>https://mundo.sputniknews.com/americalatina/201711231074214171-quito-tel-aviv-comercio-relaciones/</a:t>
            </a: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8</a:t>
            </a:fld>
            <a:endParaRPr lang="en-US">
              <a:solidFill>
                <a:prstClr val="black"/>
              </a:solidFill>
            </a:endParaRPr>
          </a:p>
        </p:txBody>
      </p:sp>
    </p:spTree>
    <p:extLst>
      <p:ext uri="{BB962C8B-B14F-4D97-AF65-F5344CB8AC3E}">
        <p14:creationId xmlns:p14="http://schemas.microsoft.com/office/powerpoint/2010/main" val="1953695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r>
              <a:rPr lang="es-MX" sz="1400" b="0" dirty="0" smtClean="0">
                <a:solidFill>
                  <a:prstClr val="black"/>
                </a:solidFill>
              </a:rPr>
              <a:t>https://www.cancilleria.gob.ec/ecuador-e-israel-acuerdan-impulsar-el-fortalecimiento-de-las-relaciones-bilaterales/</a:t>
            </a:r>
          </a:p>
          <a:p>
            <a:pPr defTabSz="928848">
              <a:defRPr/>
            </a:pPr>
            <a:r>
              <a:rPr lang="es-MX" sz="1400" b="0" dirty="0" smtClean="0">
                <a:solidFill>
                  <a:prstClr val="black"/>
                </a:solidFill>
              </a:rPr>
              <a:t>http://www.elcomercio.com/actualidad/israel-emprendimiento-ecuador-acuerdo.html</a:t>
            </a:r>
          </a:p>
          <a:p>
            <a:pPr defTabSz="928848">
              <a:defRPr/>
            </a:pPr>
            <a:r>
              <a:rPr lang="es-MX" sz="1400" b="0" dirty="0" smtClean="0">
                <a:solidFill>
                  <a:prstClr val="black"/>
                </a:solidFill>
              </a:rPr>
              <a:t>https://mundo.sputniknews.com/americalatina/201711231074214171-quito-tel-aviv-comercio-relaciones/</a:t>
            </a: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9</a:t>
            </a:fld>
            <a:endParaRPr lang="en-US">
              <a:solidFill>
                <a:prstClr val="black"/>
              </a:solidFill>
            </a:endParaRPr>
          </a:p>
        </p:txBody>
      </p:sp>
    </p:spTree>
    <p:extLst>
      <p:ext uri="{BB962C8B-B14F-4D97-AF65-F5344CB8AC3E}">
        <p14:creationId xmlns:p14="http://schemas.microsoft.com/office/powerpoint/2010/main" val="19536951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2" name="Imagen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741364"/>
            <a:ext cx="7162800"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Imagen 7" descr="LOGO PRINCIPAL HOR.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1018" y="17976"/>
            <a:ext cx="2262716"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Imagen 8"/>
          <p:cNvPicPr>
            <a:picLocks noChangeAspect="1"/>
          </p:cNvPicPr>
          <p:nvPr userDrawn="1"/>
        </p:nvPicPr>
        <p:blipFill>
          <a:blip r:embed="rId2">
            <a:extLst>
              <a:ext uri="{28A0092B-C50C-407E-A947-70E740481C1C}">
                <a14:useLocalDpi xmlns:a14="http://schemas.microsoft.com/office/drawing/2010/main" val="0"/>
              </a:ext>
            </a:extLst>
          </a:blip>
          <a:srcRect l="28078" t="22289" r="2"/>
          <a:stretch>
            <a:fillRect/>
          </a:stretch>
        </p:blipFill>
        <p:spPr bwMode="auto">
          <a:xfrm>
            <a:off x="6893985" y="777876"/>
            <a:ext cx="5149849" cy="12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uadroTexto 4"/>
          <p:cNvSpPr txBox="1"/>
          <p:nvPr userDrawn="1"/>
        </p:nvSpPr>
        <p:spPr>
          <a:xfrm>
            <a:off x="1" y="6606760"/>
            <a:ext cx="7864699" cy="261610"/>
          </a:xfrm>
          <a:prstGeom prst="rect">
            <a:avLst/>
          </a:prstGeom>
          <a:noFill/>
        </p:spPr>
        <p:txBody>
          <a:bodyPr wrap="square" rtlCol="0">
            <a:spAutoFit/>
          </a:bodyPr>
          <a:lstStyle/>
          <a:p>
            <a:r>
              <a:rPr lang="es-MX" sz="1100" b="1" dirty="0" smtClean="0"/>
              <a:t>Coordinación General de Estudios Prospectivos y Macroeconómicos para la Industria</a:t>
            </a:r>
            <a:endParaRPr lang="es-MX" sz="1100" b="1" dirty="0"/>
          </a:p>
        </p:txBody>
      </p:sp>
    </p:spTree>
    <p:extLst>
      <p:ext uri="{BB962C8B-B14F-4D97-AF65-F5344CB8AC3E}">
        <p14:creationId xmlns:p14="http://schemas.microsoft.com/office/powerpoint/2010/main" val="1436938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lvl1pPr>
              <a:defRPr/>
            </a:lvl1pPr>
          </a:lstStyle>
          <a:p>
            <a:pPr>
              <a:defRPr/>
            </a:pPr>
            <a:fld id="{0D971CC1-5BFD-4AE4-986A-0950F60B32E6}" type="datetime1">
              <a:rPr lang="es-EC" smtClean="0"/>
              <a:pPr>
                <a:defRPr/>
              </a:pPr>
              <a:t>30/08/2018</a:t>
            </a:fld>
            <a:endParaRPr lang="en-US"/>
          </a:p>
        </p:txBody>
      </p:sp>
      <p:sp>
        <p:nvSpPr>
          <p:cNvPr id="5" name="Marcador de pie de página 4"/>
          <p:cNvSpPr>
            <a:spLocks noGrp="1"/>
          </p:cNvSpPr>
          <p:nvPr>
            <p:ph type="ftr" sz="quarter" idx="11"/>
          </p:nvPr>
        </p:nvSpPr>
        <p:spPr/>
        <p:txBody>
          <a:bodyPr/>
          <a:lstStyle>
            <a:lvl1pPr>
              <a:defRPr/>
            </a:lvl1pPr>
          </a:lstStyle>
          <a:p>
            <a:pPr>
              <a:defRPr/>
            </a:pPr>
            <a:endParaRPr lang="en-US"/>
          </a:p>
        </p:txBody>
      </p:sp>
      <p:sp>
        <p:nvSpPr>
          <p:cNvPr id="6" name="Marcador de número de diapositiva 5"/>
          <p:cNvSpPr>
            <a:spLocks noGrp="1"/>
          </p:cNvSpPr>
          <p:nvPr>
            <p:ph type="sldNum" sz="quarter" idx="12"/>
          </p:nvPr>
        </p:nvSpPr>
        <p:spPr/>
        <p:txBody>
          <a:bodyPr/>
          <a:lstStyle>
            <a:lvl1pPr>
              <a:defRPr/>
            </a:lvl1pPr>
          </a:lstStyle>
          <a:p>
            <a:pPr>
              <a:defRPr/>
            </a:pPr>
            <a:fld id="{3BF30432-381A-45E5-A272-6C9DD1ED9045}" type="slidenum">
              <a:rPr lang="en-US"/>
              <a:pPr>
                <a:defRPr/>
              </a:pPr>
              <a:t>‹Nº›</a:t>
            </a:fld>
            <a:endParaRPr lang="en-US"/>
          </a:p>
        </p:txBody>
      </p:sp>
    </p:spTree>
    <p:extLst>
      <p:ext uri="{BB962C8B-B14F-4D97-AF65-F5344CB8AC3E}">
        <p14:creationId xmlns:p14="http://schemas.microsoft.com/office/powerpoint/2010/main" val="3627988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1"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1" y="365125"/>
            <a:ext cx="76835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lvl1pPr>
              <a:defRPr/>
            </a:lvl1pPr>
          </a:lstStyle>
          <a:p>
            <a:pPr>
              <a:defRPr/>
            </a:pPr>
            <a:fld id="{D13CC9FE-93CF-4C69-BFFC-35B196D3E0AE}" type="datetime1">
              <a:rPr lang="es-EC" smtClean="0"/>
              <a:pPr>
                <a:defRPr/>
              </a:pPr>
              <a:t>30/08/2018</a:t>
            </a:fld>
            <a:endParaRPr lang="en-US"/>
          </a:p>
        </p:txBody>
      </p:sp>
      <p:sp>
        <p:nvSpPr>
          <p:cNvPr id="5" name="Marcador de pie de página 4"/>
          <p:cNvSpPr>
            <a:spLocks noGrp="1"/>
          </p:cNvSpPr>
          <p:nvPr>
            <p:ph type="ftr" sz="quarter" idx="11"/>
          </p:nvPr>
        </p:nvSpPr>
        <p:spPr/>
        <p:txBody>
          <a:bodyPr/>
          <a:lstStyle>
            <a:lvl1pPr>
              <a:defRPr/>
            </a:lvl1pPr>
          </a:lstStyle>
          <a:p>
            <a:pPr>
              <a:defRPr/>
            </a:pPr>
            <a:endParaRPr lang="en-US"/>
          </a:p>
        </p:txBody>
      </p:sp>
      <p:sp>
        <p:nvSpPr>
          <p:cNvPr id="6" name="Marcador de número de diapositiva 5"/>
          <p:cNvSpPr>
            <a:spLocks noGrp="1"/>
          </p:cNvSpPr>
          <p:nvPr>
            <p:ph type="sldNum" sz="quarter" idx="12"/>
          </p:nvPr>
        </p:nvSpPr>
        <p:spPr/>
        <p:txBody>
          <a:bodyPr/>
          <a:lstStyle>
            <a:lvl1pPr>
              <a:defRPr/>
            </a:lvl1pPr>
          </a:lstStyle>
          <a:p>
            <a:pPr>
              <a:defRPr/>
            </a:pPr>
            <a:fld id="{D8A45BD2-A8F1-4A90-B01C-A8DAFB98F3E8}" type="slidenum">
              <a:rPr lang="en-US"/>
              <a:pPr>
                <a:defRPr/>
              </a:pPr>
              <a:t>‹Nº›</a:t>
            </a:fld>
            <a:endParaRPr lang="en-US"/>
          </a:p>
        </p:txBody>
      </p:sp>
    </p:spTree>
    <p:extLst>
      <p:ext uri="{BB962C8B-B14F-4D97-AF65-F5344CB8AC3E}">
        <p14:creationId xmlns:p14="http://schemas.microsoft.com/office/powerpoint/2010/main" val="2611518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0577C385-404D-4BD3-A944-BC64338D4C4A}" type="datetime1">
              <a:rPr lang="es-EC" smtClean="0">
                <a:solidFill>
                  <a:prstClr val="black">
                    <a:tint val="75000"/>
                  </a:prstClr>
                </a:solidFill>
              </a:rPr>
              <a:pPr/>
              <a:t>30/08/2018</a:t>
            </a:fld>
            <a:endParaRPr lang="es-EC">
              <a:solidFill>
                <a:prstClr val="black">
                  <a:tint val="75000"/>
                </a:prstClr>
              </a:solidFill>
            </a:endParaRPr>
          </a:p>
        </p:txBody>
      </p:sp>
      <p:sp>
        <p:nvSpPr>
          <p:cNvPr id="5" name="Footer Placeholder 4"/>
          <p:cNvSpPr>
            <a:spLocks noGrp="1"/>
          </p:cNvSpPr>
          <p:nvPr>
            <p:ph type="ftr" sz="quarter" idx="11"/>
          </p:nvPr>
        </p:nvSpPr>
        <p:spPr/>
        <p:txBody>
          <a:bodyPr/>
          <a:lstStyle/>
          <a:p>
            <a:endParaRPr lang="es-EC">
              <a:solidFill>
                <a:prstClr val="black">
                  <a:tint val="75000"/>
                </a:prstClr>
              </a:solidFill>
            </a:endParaRPr>
          </a:p>
        </p:txBody>
      </p:sp>
      <p:sp>
        <p:nvSpPr>
          <p:cNvPr id="6" name="Slide Number Placeholder 5"/>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2829720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90CB5F2-7D7B-4679-8BA4-4644E5DB29C0}" type="datetime1">
              <a:rPr lang="es-EC" smtClean="0">
                <a:solidFill>
                  <a:prstClr val="black">
                    <a:tint val="75000"/>
                  </a:prstClr>
                </a:solidFill>
              </a:rPr>
              <a:pPr/>
              <a:t>30/08/2018</a:t>
            </a:fld>
            <a:endParaRPr lang="es-EC">
              <a:solidFill>
                <a:prstClr val="black">
                  <a:tint val="75000"/>
                </a:prstClr>
              </a:solidFill>
            </a:endParaRPr>
          </a:p>
        </p:txBody>
      </p:sp>
      <p:sp>
        <p:nvSpPr>
          <p:cNvPr id="5" name="Footer Placeholder 4"/>
          <p:cNvSpPr>
            <a:spLocks noGrp="1"/>
          </p:cNvSpPr>
          <p:nvPr>
            <p:ph type="ftr" sz="quarter" idx="11"/>
          </p:nvPr>
        </p:nvSpPr>
        <p:spPr/>
        <p:txBody>
          <a:bodyPr/>
          <a:lstStyle/>
          <a:p>
            <a:endParaRPr lang="es-EC">
              <a:solidFill>
                <a:prstClr val="black">
                  <a:tint val="75000"/>
                </a:prstClr>
              </a:solidFill>
            </a:endParaRPr>
          </a:p>
        </p:txBody>
      </p:sp>
      <p:sp>
        <p:nvSpPr>
          <p:cNvPr id="6" name="Slide Number Placeholder 5"/>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9302389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1541C83-BFA1-483A-A10D-DEDB38DA0264}" type="datetime1">
              <a:rPr lang="es-EC" smtClean="0">
                <a:solidFill>
                  <a:prstClr val="black">
                    <a:tint val="75000"/>
                  </a:prstClr>
                </a:solidFill>
              </a:rPr>
              <a:pPr/>
              <a:t>30/08/2018</a:t>
            </a:fld>
            <a:endParaRPr lang="es-EC">
              <a:solidFill>
                <a:prstClr val="black">
                  <a:tint val="75000"/>
                </a:prstClr>
              </a:solidFill>
            </a:endParaRPr>
          </a:p>
        </p:txBody>
      </p:sp>
      <p:sp>
        <p:nvSpPr>
          <p:cNvPr id="5" name="Footer Placeholder 4"/>
          <p:cNvSpPr>
            <a:spLocks noGrp="1"/>
          </p:cNvSpPr>
          <p:nvPr>
            <p:ph type="ftr" sz="quarter" idx="11"/>
          </p:nvPr>
        </p:nvSpPr>
        <p:spPr/>
        <p:txBody>
          <a:bodyPr/>
          <a:lstStyle/>
          <a:p>
            <a:endParaRPr lang="es-EC">
              <a:solidFill>
                <a:prstClr val="black">
                  <a:tint val="75000"/>
                </a:prstClr>
              </a:solidFill>
            </a:endParaRPr>
          </a:p>
        </p:txBody>
      </p:sp>
      <p:sp>
        <p:nvSpPr>
          <p:cNvPr id="6" name="Slide Number Placeholder 5"/>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27768351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E9FA504-4E0F-4F91-862A-C5434013D46F}" type="datetime1">
              <a:rPr lang="es-EC" smtClean="0">
                <a:solidFill>
                  <a:prstClr val="black">
                    <a:tint val="75000"/>
                  </a:prstClr>
                </a:solidFill>
              </a:rPr>
              <a:pPr/>
              <a:t>30/08/2018</a:t>
            </a:fld>
            <a:endParaRPr lang="es-EC">
              <a:solidFill>
                <a:prstClr val="black">
                  <a:tint val="75000"/>
                </a:prstClr>
              </a:solidFill>
            </a:endParaRPr>
          </a:p>
        </p:txBody>
      </p:sp>
      <p:sp>
        <p:nvSpPr>
          <p:cNvPr id="6" name="Footer Placeholder 5"/>
          <p:cNvSpPr>
            <a:spLocks noGrp="1"/>
          </p:cNvSpPr>
          <p:nvPr>
            <p:ph type="ftr" sz="quarter" idx="11"/>
          </p:nvPr>
        </p:nvSpPr>
        <p:spPr/>
        <p:txBody>
          <a:bodyPr/>
          <a:lstStyle/>
          <a:p>
            <a:endParaRPr lang="es-EC">
              <a:solidFill>
                <a:prstClr val="black">
                  <a:tint val="75000"/>
                </a:prstClr>
              </a:solidFill>
            </a:endParaRPr>
          </a:p>
        </p:txBody>
      </p:sp>
      <p:sp>
        <p:nvSpPr>
          <p:cNvPr id="7" name="Slide Number Placeholder 6"/>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911578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3A91B09E-2AF5-4563-AD30-EF6821025153}" type="datetime1">
              <a:rPr lang="es-EC" smtClean="0">
                <a:solidFill>
                  <a:prstClr val="black">
                    <a:tint val="75000"/>
                  </a:prstClr>
                </a:solidFill>
              </a:rPr>
              <a:pPr/>
              <a:t>30/08/2018</a:t>
            </a:fld>
            <a:endParaRPr lang="es-EC">
              <a:solidFill>
                <a:prstClr val="black">
                  <a:tint val="75000"/>
                </a:prstClr>
              </a:solidFill>
            </a:endParaRPr>
          </a:p>
        </p:txBody>
      </p:sp>
      <p:sp>
        <p:nvSpPr>
          <p:cNvPr id="8" name="Footer Placeholder 7"/>
          <p:cNvSpPr>
            <a:spLocks noGrp="1"/>
          </p:cNvSpPr>
          <p:nvPr>
            <p:ph type="ftr" sz="quarter" idx="11"/>
          </p:nvPr>
        </p:nvSpPr>
        <p:spPr/>
        <p:txBody>
          <a:bodyPr/>
          <a:lstStyle/>
          <a:p>
            <a:endParaRPr lang="es-EC">
              <a:solidFill>
                <a:prstClr val="black">
                  <a:tint val="75000"/>
                </a:prstClr>
              </a:solidFill>
            </a:endParaRPr>
          </a:p>
        </p:txBody>
      </p:sp>
      <p:sp>
        <p:nvSpPr>
          <p:cNvPr id="9" name="Slide Number Placeholder 8"/>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39706467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5BC3FDCC-F27E-4430-99F1-CE2E7973907A}" type="datetime1">
              <a:rPr lang="es-EC" smtClean="0">
                <a:solidFill>
                  <a:prstClr val="black">
                    <a:tint val="75000"/>
                  </a:prstClr>
                </a:solidFill>
              </a:rPr>
              <a:pPr/>
              <a:t>30/08/2018</a:t>
            </a:fld>
            <a:endParaRPr lang="es-EC">
              <a:solidFill>
                <a:prstClr val="black">
                  <a:tint val="75000"/>
                </a:prstClr>
              </a:solidFill>
            </a:endParaRPr>
          </a:p>
        </p:txBody>
      </p:sp>
      <p:sp>
        <p:nvSpPr>
          <p:cNvPr id="4" name="Footer Placeholder 3"/>
          <p:cNvSpPr>
            <a:spLocks noGrp="1"/>
          </p:cNvSpPr>
          <p:nvPr>
            <p:ph type="ftr" sz="quarter" idx="11"/>
          </p:nvPr>
        </p:nvSpPr>
        <p:spPr/>
        <p:txBody>
          <a:bodyPr/>
          <a:lstStyle/>
          <a:p>
            <a:endParaRPr lang="es-EC">
              <a:solidFill>
                <a:prstClr val="black">
                  <a:tint val="75000"/>
                </a:prstClr>
              </a:solidFill>
            </a:endParaRPr>
          </a:p>
        </p:txBody>
      </p:sp>
      <p:sp>
        <p:nvSpPr>
          <p:cNvPr id="5" name="Slide Number Placeholder 4"/>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10794901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D35906-5A37-44C2-823D-C09C6EDEAE9D}" type="datetime1">
              <a:rPr lang="es-EC" smtClean="0">
                <a:solidFill>
                  <a:prstClr val="black">
                    <a:tint val="75000"/>
                  </a:prstClr>
                </a:solidFill>
              </a:rPr>
              <a:pPr/>
              <a:t>30/08/2018</a:t>
            </a:fld>
            <a:endParaRPr lang="es-EC">
              <a:solidFill>
                <a:prstClr val="black">
                  <a:tint val="75000"/>
                </a:prstClr>
              </a:solidFill>
            </a:endParaRPr>
          </a:p>
        </p:txBody>
      </p:sp>
      <p:sp>
        <p:nvSpPr>
          <p:cNvPr id="3" name="Footer Placeholder 2"/>
          <p:cNvSpPr>
            <a:spLocks noGrp="1"/>
          </p:cNvSpPr>
          <p:nvPr>
            <p:ph type="ftr" sz="quarter" idx="11"/>
          </p:nvPr>
        </p:nvSpPr>
        <p:spPr/>
        <p:txBody>
          <a:bodyPr/>
          <a:lstStyle/>
          <a:p>
            <a:endParaRPr lang="es-EC">
              <a:solidFill>
                <a:prstClr val="black">
                  <a:tint val="75000"/>
                </a:prstClr>
              </a:solidFill>
            </a:endParaRPr>
          </a:p>
        </p:txBody>
      </p:sp>
      <p:sp>
        <p:nvSpPr>
          <p:cNvPr id="4" name="Slide Number Placeholder 3"/>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30456212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563BFBB-24B1-4E14-96CF-0AC2F3664EF3}" type="datetime1">
              <a:rPr lang="es-EC" smtClean="0">
                <a:solidFill>
                  <a:prstClr val="black">
                    <a:tint val="75000"/>
                  </a:prstClr>
                </a:solidFill>
              </a:rPr>
              <a:pPr/>
              <a:t>30/08/2018</a:t>
            </a:fld>
            <a:endParaRPr lang="es-EC">
              <a:solidFill>
                <a:prstClr val="black">
                  <a:tint val="75000"/>
                </a:prstClr>
              </a:solidFill>
            </a:endParaRPr>
          </a:p>
        </p:txBody>
      </p:sp>
      <p:sp>
        <p:nvSpPr>
          <p:cNvPr id="6" name="Footer Placeholder 5"/>
          <p:cNvSpPr>
            <a:spLocks noGrp="1"/>
          </p:cNvSpPr>
          <p:nvPr>
            <p:ph type="ftr" sz="quarter" idx="11"/>
          </p:nvPr>
        </p:nvSpPr>
        <p:spPr/>
        <p:txBody>
          <a:bodyPr/>
          <a:lstStyle/>
          <a:p>
            <a:endParaRPr lang="es-EC">
              <a:solidFill>
                <a:prstClr val="black">
                  <a:tint val="75000"/>
                </a:prstClr>
              </a:solidFill>
            </a:endParaRPr>
          </a:p>
        </p:txBody>
      </p:sp>
      <p:sp>
        <p:nvSpPr>
          <p:cNvPr id="7" name="Slide Number Placeholder 6"/>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3936232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lvl1pPr>
              <a:defRPr/>
            </a:lvl1pPr>
          </a:lstStyle>
          <a:p>
            <a:pPr>
              <a:defRPr/>
            </a:pPr>
            <a:fld id="{ECB34507-3B7B-49D6-AD9B-61EE40841D90}" type="datetime1">
              <a:rPr lang="es-EC" smtClean="0"/>
              <a:pPr>
                <a:defRPr/>
              </a:pPr>
              <a:t>30/08/2018</a:t>
            </a:fld>
            <a:endParaRPr lang="en-US"/>
          </a:p>
        </p:txBody>
      </p:sp>
      <p:sp>
        <p:nvSpPr>
          <p:cNvPr id="5" name="Marcador de pie de página 4"/>
          <p:cNvSpPr>
            <a:spLocks noGrp="1"/>
          </p:cNvSpPr>
          <p:nvPr>
            <p:ph type="ftr" sz="quarter" idx="11"/>
          </p:nvPr>
        </p:nvSpPr>
        <p:spPr/>
        <p:txBody>
          <a:bodyPr/>
          <a:lstStyle>
            <a:lvl1pPr>
              <a:defRPr/>
            </a:lvl1pPr>
          </a:lstStyle>
          <a:p>
            <a:pPr>
              <a:defRPr/>
            </a:pPr>
            <a:endParaRPr lang="en-US"/>
          </a:p>
        </p:txBody>
      </p:sp>
      <p:sp>
        <p:nvSpPr>
          <p:cNvPr id="6" name="Marcador de número de diapositiva 5"/>
          <p:cNvSpPr>
            <a:spLocks noGrp="1"/>
          </p:cNvSpPr>
          <p:nvPr>
            <p:ph type="sldNum" sz="quarter" idx="12"/>
          </p:nvPr>
        </p:nvSpPr>
        <p:spPr/>
        <p:txBody>
          <a:bodyPr/>
          <a:lstStyle>
            <a:lvl1pPr>
              <a:defRPr/>
            </a:lvl1pPr>
          </a:lstStyle>
          <a:p>
            <a:pPr>
              <a:defRPr/>
            </a:pPr>
            <a:fld id="{8B5A4225-6ECB-451E-9248-8263EC39726A}" type="slidenum">
              <a:rPr lang="en-US"/>
              <a:pPr>
                <a:defRPr/>
              </a:pPr>
              <a:t>‹Nº›</a:t>
            </a:fld>
            <a:endParaRPr lang="en-US"/>
          </a:p>
        </p:txBody>
      </p:sp>
    </p:spTree>
    <p:extLst>
      <p:ext uri="{BB962C8B-B14F-4D97-AF65-F5344CB8AC3E}">
        <p14:creationId xmlns:p14="http://schemas.microsoft.com/office/powerpoint/2010/main" val="30001764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88AF833-38C9-4D49-BD10-BF84E6F2687E}" type="datetime1">
              <a:rPr lang="es-EC" smtClean="0">
                <a:solidFill>
                  <a:prstClr val="black">
                    <a:tint val="75000"/>
                  </a:prstClr>
                </a:solidFill>
              </a:rPr>
              <a:pPr/>
              <a:t>30/08/2018</a:t>
            </a:fld>
            <a:endParaRPr lang="es-EC">
              <a:solidFill>
                <a:prstClr val="black">
                  <a:tint val="75000"/>
                </a:prstClr>
              </a:solidFill>
            </a:endParaRPr>
          </a:p>
        </p:txBody>
      </p:sp>
      <p:sp>
        <p:nvSpPr>
          <p:cNvPr id="6" name="Footer Placeholder 5"/>
          <p:cNvSpPr>
            <a:spLocks noGrp="1"/>
          </p:cNvSpPr>
          <p:nvPr>
            <p:ph type="ftr" sz="quarter" idx="11"/>
          </p:nvPr>
        </p:nvSpPr>
        <p:spPr/>
        <p:txBody>
          <a:bodyPr/>
          <a:lstStyle/>
          <a:p>
            <a:endParaRPr lang="es-EC">
              <a:solidFill>
                <a:prstClr val="black">
                  <a:tint val="75000"/>
                </a:prstClr>
              </a:solidFill>
            </a:endParaRPr>
          </a:p>
        </p:txBody>
      </p:sp>
      <p:sp>
        <p:nvSpPr>
          <p:cNvPr id="7" name="Slide Number Placeholder 6"/>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39826519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B6F1BDE-505A-4BCA-B261-6EC6899ADFD7}" type="datetime1">
              <a:rPr lang="es-EC" smtClean="0">
                <a:solidFill>
                  <a:prstClr val="black">
                    <a:tint val="75000"/>
                  </a:prstClr>
                </a:solidFill>
              </a:rPr>
              <a:pPr/>
              <a:t>30/08/2018</a:t>
            </a:fld>
            <a:endParaRPr lang="es-EC">
              <a:solidFill>
                <a:prstClr val="black">
                  <a:tint val="75000"/>
                </a:prstClr>
              </a:solidFill>
            </a:endParaRPr>
          </a:p>
        </p:txBody>
      </p:sp>
      <p:sp>
        <p:nvSpPr>
          <p:cNvPr id="5" name="Footer Placeholder 4"/>
          <p:cNvSpPr>
            <a:spLocks noGrp="1"/>
          </p:cNvSpPr>
          <p:nvPr>
            <p:ph type="ftr" sz="quarter" idx="11"/>
          </p:nvPr>
        </p:nvSpPr>
        <p:spPr/>
        <p:txBody>
          <a:bodyPr/>
          <a:lstStyle/>
          <a:p>
            <a:endParaRPr lang="es-EC">
              <a:solidFill>
                <a:prstClr val="black">
                  <a:tint val="75000"/>
                </a:prstClr>
              </a:solidFill>
            </a:endParaRPr>
          </a:p>
        </p:txBody>
      </p:sp>
      <p:sp>
        <p:nvSpPr>
          <p:cNvPr id="6" name="Slide Number Placeholder 5"/>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9358444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B942B34-5838-495B-A146-F964DE269A14}" type="datetime1">
              <a:rPr lang="es-EC" smtClean="0">
                <a:solidFill>
                  <a:prstClr val="black">
                    <a:tint val="75000"/>
                  </a:prstClr>
                </a:solidFill>
              </a:rPr>
              <a:pPr/>
              <a:t>30/08/2018</a:t>
            </a:fld>
            <a:endParaRPr lang="es-EC">
              <a:solidFill>
                <a:prstClr val="black">
                  <a:tint val="75000"/>
                </a:prstClr>
              </a:solidFill>
            </a:endParaRPr>
          </a:p>
        </p:txBody>
      </p:sp>
      <p:sp>
        <p:nvSpPr>
          <p:cNvPr id="5" name="Footer Placeholder 4"/>
          <p:cNvSpPr>
            <a:spLocks noGrp="1"/>
          </p:cNvSpPr>
          <p:nvPr>
            <p:ph type="ftr" sz="quarter" idx="11"/>
          </p:nvPr>
        </p:nvSpPr>
        <p:spPr/>
        <p:txBody>
          <a:bodyPr/>
          <a:lstStyle/>
          <a:p>
            <a:endParaRPr lang="es-EC">
              <a:solidFill>
                <a:prstClr val="black">
                  <a:tint val="75000"/>
                </a:prstClr>
              </a:solidFill>
            </a:endParaRPr>
          </a:p>
        </p:txBody>
      </p:sp>
      <p:sp>
        <p:nvSpPr>
          <p:cNvPr id="6" name="Slide Number Placeholder 5"/>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1839401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1D35C3AD-AE5C-4B3E-A9C4-5BEE2B080E7E}" type="datetime1">
              <a:rPr lang="es-EC" smtClean="0">
                <a:solidFill>
                  <a:prstClr val="black">
                    <a:tint val="75000"/>
                  </a:prstClr>
                </a:solidFill>
              </a:rPr>
              <a:pPr/>
              <a:t>30/08/2018</a:t>
            </a:fld>
            <a:endParaRPr lang="es-EC">
              <a:solidFill>
                <a:prstClr val="black">
                  <a:tint val="75000"/>
                </a:prstClr>
              </a:solidFill>
            </a:endParaRPr>
          </a:p>
        </p:txBody>
      </p:sp>
      <p:sp>
        <p:nvSpPr>
          <p:cNvPr id="5" name="Footer Placeholder 4"/>
          <p:cNvSpPr>
            <a:spLocks noGrp="1"/>
          </p:cNvSpPr>
          <p:nvPr>
            <p:ph type="ftr" sz="quarter" idx="11"/>
          </p:nvPr>
        </p:nvSpPr>
        <p:spPr/>
        <p:txBody>
          <a:bodyPr/>
          <a:lstStyle/>
          <a:p>
            <a:endParaRPr lang="es-EC">
              <a:solidFill>
                <a:prstClr val="black">
                  <a:tint val="75000"/>
                </a:prstClr>
              </a:solidFill>
            </a:endParaRPr>
          </a:p>
        </p:txBody>
      </p:sp>
      <p:sp>
        <p:nvSpPr>
          <p:cNvPr id="6" name="Slide Number Placeholder 5"/>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34700859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3F03428-6B46-4EE8-9099-73CBED361343}" type="datetime1">
              <a:rPr lang="es-EC" smtClean="0">
                <a:solidFill>
                  <a:prstClr val="black">
                    <a:tint val="75000"/>
                  </a:prstClr>
                </a:solidFill>
              </a:rPr>
              <a:pPr/>
              <a:t>30/08/2018</a:t>
            </a:fld>
            <a:endParaRPr lang="es-EC">
              <a:solidFill>
                <a:prstClr val="black">
                  <a:tint val="75000"/>
                </a:prstClr>
              </a:solidFill>
            </a:endParaRPr>
          </a:p>
        </p:txBody>
      </p:sp>
      <p:sp>
        <p:nvSpPr>
          <p:cNvPr id="5" name="Footer Placeholder 4"/>
          <p:cNvSpPr>
            <a:spLocks noGrp="1"/>
          </p:cNvSpPr>
          <p:nvPr>
            <p:ph type="ftr" sz="quarter" idx="11"/>
          </p:nvPr>
        </p:nvSpPr>
        <p:spPr/>
        <p:txBody>
          <a:bodyPr/>
          <a:lstStyle/>
          <a:p>
            <a:endParaRPr lang="es-EC">
              <a:solidFill>
                <a:prstClr val="black">
                  <a:tint val="75000"/>
                </a:prstClr>
              </a:solidFill>
            </a:endParaRPr>
          </a:p>
        </p:txBody>
      </p:sp>
      <p:sp>
        <p:nvSpPr>
          <p:cNvPr id="6" name="Slide Number Placeholder 5"/>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13194992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35A5495-9BF0-436F-951C-51583E10C7FA}" type="datetime1">
              <a:rPr lang="es-EC" smtClean="0">
                <a:solidFill>
                  <a:prstClr val="black">
                    <a:tint val="75000"/>
                  </a:prstClr>
                </a:solidFill>
              </a:rPr>
              <a:pPr/>
              <a:t>30/08/2018</a:t>
            </a:fld>
            <a:endParaRPr lang="es-EC">
              <a:solidFill>
                <a:prstClr val="black">
                  <a:tint val="75000"/>
                </a:prstClr>
              </a:solidFill>
            </a:endParaRPr>
          </a:p>
        </p:txBody>
      </p:sp>
      <p:sp>
        <p:nvSpPr>
          <p:cNvPr id="5" name="Footer Placeholder 4"/>
          <p:cNvSpPr>
            <a:spLocks noGrp="1"/>
          </p:cNvSpPr>
          <p:nvPr>
            <p:ph type="ftr" sz="quarter" idx="11"/>
          </p:nvPr>
        </p:nvSpPr>
        <p:spPr/>
        <p:txBody>
          <a:bodyPr/>
          <a:lstStyle/>
          <a:p>
            <a:endParaRPr lang="es-EC">
              <a:solidFill>
                <a:prstClr val="black">
                  <a:tint val="75000"/>
                </a:prstClr>
              </a:solidFill>
            </a:endParaRPr>
          </a:p>
        </p:txBody>
      </p:sp>
      <p:sp>
        <p:nvSpPr>
          <p:cNvPr id="6" name="Slide Number Placeholder 5"/>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177575354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3156785-E5FE-4B01-8E38-7E824E642B70}" type="datetime1">
              <a:rPr lang="es-EC" smtClean="0">
                <a:solidFill>
                  <a:prstClr val="black">
                    <a:tint val="75000"/>
                  </a:prstClr>
                </a:solidFill>
              </a:rPr>
              <a:pPr/>
              <a:t>30/08/2018</a:t>
            </a:fld>
            <a:endParaRPr lang="es-EC">
              <a:solidFill>
                <a:prstClr val="black">
                  <a:tint val="75000"/>
                </a:prstClr>
              </a:solidFill>
            </a:endParaRPr>
          </a:p>
        </p:txBody>
      </p:sp>
      <p:sp>
        <p:nvSpPr>
          <p:cNvPr id="6" name="Footer Placeholder 5"/>
          <p:cNvSpPr>
            <a:spLocks noGrp="1"/>
          </p:cNvSpPr>
          <p:nvPr>
            <p:ph type="ftr" sz="quarter" idx="11"/>
          </p:nvPr>
        </p:nvSpPr>
        <p:spPr/>
        <p:txBody>
          <a:bodyPr/>
          <a:lstStyle/>
          <a:p>
            <a:endParaRPr lang="es-EC">
              <a:solidFill>
                <a:prstClr val="black">
                  <a:tint val="75000"/>
                </a:prstClr>
              </a:solidFill>
            </a:endParaRPr>
          </a:p>
        </p:txBody>
      </p:sp>
      <p:sp>
        <p:nvSpPr>
          <p:cNvPr id="7" name="Slide Number Placeholder 6"/>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23052030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6E86EFF3-DA1F-4453-95C7-201B4F95B265}" type="datetime1">
              <a:rPr lang="es-EC" smtClean="0">
                <a:solidFill>
                  <a:prstClr val="black">
                    <a:tint val="75000"/>
                  </a:prstClr>
                </a:solidFill>
              </a:rPr>
              <a:pPr/>
              <a:t>30/08/2018</a:t>
            </a:fld>
            <a:endParaRPr lang="es-EC">
              <a:solidFill>
                <a:prstClr val="black">
                  <a:tint val="75000"/>
                </a:prstClr>
              </a:solidFill>
            </a:endParaRPr>
          </a:p>
        </p:txBody>
      </p:sp>
      <p:sp>
        <p:nvSpPr>
          <p:cNvPr id="8" name="Footer Placeholder 7"/>
          <p:cNvSpPr>
            <a:spLocks noGrp="1"/>
          </p:cNvSpPr>
          <p:nvPr>
            <p:ph type="ftr" sz="quarter" idx="11"/>
          </p:nvPr>
        </p:nvSpPr>
        <p:spPr/>
        <p:txBody>
          <a:bodyPr/>
          <a:lstStyle/>
          <a:p>
            <a:endParaRPr lang="es-EC">
              <a:solidFill>
                <a:prstClr val="black">
                  <a:tint val="75000"/>
                </a:prstClr>
              </a:solidFill>
            </a:endParaRPr>
          </a:p>
        </p:txBody>
      </p:sp>
      <p:sp>
        <p:nvSpPr>
          <p:cNvPr id="9" name="Slide Number Placeholder 8"/>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16443118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DFB2F83D-42DD-4403-86B0-EEB8E57CDCE0}" type="datetime1">
              <a:rPr lang="es-EC" smtClean="0">
                <a:solidFill>
                  <a:prstClr val="black">
                    <a:tint val="75000"/>
                  </a:prstClr>
                </a:solidFill>
              </a:rPr>
              <a:pPr/>
              <a:t>30/08/2018</a:t>
            </a:fld>
            <a:endParaRPr lang="es-EC">
              <a:solidFill>
                <a:prstClr val="black">
                  <a:tint val="75000"/>
                </a:prstClr>
              </a:solidFill>
            </a:endParaRPr>
          </a:p>
        </p:txBody>
      </p:sp>
      <p:sp>
        <p:nvSpPr>
          <p:cNvPr id="4" name="Footer Placeholder 3"/>
          <p:cNvSpPr>
            <a:spLocks noGrp="1"/>
          </p:cNvSpPr>
          <p:nvPr>
            <p:ph type="ftr" sz="quarter" idx="11"/>
          </p:nvPr>
        </p:nvSpPr>
        <p:spPr/>
        <p:txBody>
          <a:bodyPr/>
          <a:lstStyle/>
          <a:p>
            <a:endParaRPr lang="es-EC">
              <a:solidFill>
                <a:prstClr val="black">
                  <a:tint val="75000"/>
                </a:prstClr>
              </a:solidFill>
            </a:endParaRPr>
          </a:p>
        </p:txBody>
      </p:sp>
      <p:sp>
        <p:nvSpPr>
          <p:cNvPr id="5" name="Slide Number Placeholder 4"/>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2357262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EE9454-DD11-4E17-B088-892B29340A16}" type="datetime1">
              <a:rPr lang="es-EC" smtClean="0">
                <a:solidFill>
                  <a:prstClr val="black">
                    <a:tint val="75000"/>
                  </a:prstClr>
                </a:solidFill>
              </a:rPr>
              <a:pPr/>
              <a:t>30/08/2018</a:t>
            </a:fld>
            <a:endParaRPr lang="es-EC">
              <a:solidFill>
                <a:prstClr val="black">
                  <a:tint val="75000"/>
                </a:prstClr>
              </a:solidFill>
            </a:endParaRPr>
          </a:p>
        </p:txBody>
      </p:sp>
      <p:sp>
        <p:nvSpPr>
          <p:cNvPr id="3" name="Footer Placeholder 2"/>
          <p:cNvSpPr>
            <a:spLocks noGrp="1"/>
          </p:cNvSpPr>
          <p:nvPr>
            <p:ph type="ftr" sz="quarter" idx="11"/>
          </p:nvPr>
        </p:nvSpPr>
        <p:spPr/>
        <p:txBody>
          <a:bodyPr/>
          <a:lstStyle/>
          <a:p>
            <a:endParaRPr lang="es-EC">
              <a:solidFill>
                <a:prstClr val="black">
                  <a:tint val="75000"/>
                </a:prstClr>
              </a:solidFill>
            </a:endParaRPr>
          </a:p>
        </p:txBody>
      </p:sp>
      <p:sp>
        <p:nvSpPr>
          <p:cNvPr id="4" name="Slide Number Placeholder 3"/>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491988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1" y="1709739"/>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lvl1pPr>
              <a:defRPr/>
            </a:lvl1pPr>
          </a:lstStyle>
          <a:p>
            <a:pPr>
              <a:defRPr/>
            </a:pPr>
            <a:fld id="{E98A33D6-C9CA-406D-8907-199A1F4656DF}" type="datetime1">
              <a:rPr lang="es-EC" smtClean="0"/>
              <a:pPr>
                <a:defRPr/>
              </a:pPr>
              <a:t>30/08/2018</a:t>
            </a:fld>
            <a:endParaRPr lang="en-US"/>
          </a:p>
        </p:txBody>
      </p:sp>
      <p:sp>
        <p:nvSpPr>
          <p:cNvPr id="5" name="Marcador de pie de página 4"/>
          <p:cNvSpPr>
            <a:spLocks noGrp="1"/>
          </p:cNvSpPr>
          <p:nvPr>
            <p:ph type="ftr" sz="quarter" idx="11"/>
          </p:nvPr>
        </p:nvSpPr>
        <p:spPr/>
        <p:txBody>
          <a:bodyPr/>
          <a:lstStyle>
            <a:lvl1pPr>
              <a:defRPr/>
            </a:lvl1pPr>
          </a:lstStyle>
          <a:p>
            <a:pPr>
              <a:defRPr/>
            </a:pPr>
            <a:endParaRPr lang="en-US"/>
          </a:p>
        </p:txBody>
      </p:sp>
      <p:sp>
        <p:nvSpPr>
          <p:cNvPr id="6" name="Marcador de número de diapositiva 5"/>
          <p:cNvSpPr>
            <a:spLocks noGrp="1"/>
          </p:cNvSpPr>
          <p:nvPr>
            <p:ph type="sldNum" sz="quarter" idx="12"/>
          </p:nvPr>
        </p:nvSpPr>
        <p:spPr/>
        <p:txBody>
          <a:bodyPr/>
          <a:lstStyle>
            <a:lvl1pPr>
              <a:defRPr/>
            </a:lvl1pPr>
          </a:lstStyle>
          <a:p>
            <a:pPr>
              <a:defRPr/>
            </a:pPr>
            <a:fld id="{1A4C09FD-0837-4CCE-B6AE-C86973B3C1FC}" type="slidenum">
              <a:rPr lang="en-US"/>
              <a:pPr>
                <a:defRPr/>
              </a:pPr>
              <a:t>‹Nº›</a:t>
            </a:fld>
            <a:endParaRPr lang="en-US"/>
          </a:p>
        </p:txBody>
      </p:sp>
    </p:spTree>
    <p:extLst>
      <p:ext uri="{BB962C8B-B14F-4D97-AF65-F5344CB8AC3E}">
        <p14:creationId xmlns:p14="http://schemas.microsoft.com/office/powerpoint/2010/main" val="13939564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BBD5E98-9459-4FCF-9E66-649346D4E2B5}" type="datetime1">
              <a:rPr lang="es-EC" smtClean="0">
                <a:solidFill>
                  <a:prstClr val="black">
                    <a:tint val="75000"/>
                  </a:prstClr>
                </a:solidFill>
              </a:rPr>
              <a:pPr/>
              <a:t>30/08/2018</a:t>
            </a:fld>
            <a:endParaRPr lang="es-EC">
              <a:solidFill>
                <a:prstClr val="black">
                  <a:tint val="75000"/>
                </a:prstClr>
              </a:solidFill>
            </a:endParaRPr>
          </a:p>
        </p:txBody>
      </p:sp>
      <p:sp>
        <p:nvSpPr>
          <p:cNvPr id="6" name="Footer Placeholder 5"/>
          <p:cNvSpPr>
            <a:spLocks noGrp="1"/>
          </p:cNvSpPr>
          <p:nvPr>
            <p:ph type="ftr" sz="quarter" idx="11"/>
          </p:nvPr>
        </p:nvSpPr>
        <p:spPr/>
        <p:txBody>
          <a:bodyPr/>
          <a:lstStyle/>
          <a:p>
            <a:endParaRPr lang="es-EC">
              <a:solidFill>
                <a:prstClr val="black">
                  <a:tint val="75000"/>
                </a:prstClr>
              </a:solidFill>
            </a:endParaRPr>
          </a:p>
        </p:txBody>
      </p:sp>
      <p:sp>
        <p:nvSpPr>
          <p:cNvPr id="7" name="Slide Number Placeholder 6"/>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25436279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4F303F0-7583-4A6B-BC49-3FAF49BACAB1}" type="datetime1">
              <a:rPr lang="es-EC" smtClean="0">
                <a:solidFill>
                  <a:prstClr val="black">
                    <a:tint val="75000"/>
                  </a:prstClr>
                </a:solidFill>
              </a:rPr>
              <a:pPr/>
              <a:t>30/08/2018</a:t>
            </a:fld>
            <a:endParaRPr lang="es-EC">
              <a:solidFill>
                <a:prstClr val="black">
                  <a:tint val="75000"/>
                </a:prstClr>
              </a:solidFill>
            </a:endParaRPr>
          </a:p>
        </p:txBody>
      </p:sp>
      <p:sp>
        <p:nvSpPr>
          <p:cNvPr id="6" name="Footer Placeholder 5"/>
          <p:cNvSpPr>
            <a:spLocks noGrp="1"/>
          </p:cNvSpPr>
          <p:nvPr>
            <p:ph type="ftr" sz="quarter" idx="11"/>
          </p:nvPr>
        </p:nvSpPr>
        <p:spPr/>
        <p:txBody>
          <a:bodyPr/>
          <a:lstStyle/>
          <a:p>
            <a:endParaRPr lang="es-EC">
              <a:solidFill>
                <a:prstClr val="black">
                  <a:tint val="75000"/>
                </a:prstClr>
              </a:solidFill>
            </a:endParaRPr>
          </a:p>
        </p:txBody>
      </p:sp>
      <p:sp>
        <p:nvSpPr>
          <p:cNvPr id="7" name="Slide Number Placeholder 6"/>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23664978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CEDF4D8-D7FE-4478-BD8B-1320FCC02249}" type="datetime1">
              <a:rPr lang="es-EC" smtClean="0">
                <a:solidFill>
                  <a:prstClr val="black">
                    <a:tint val="75000"/>
                  </a:prstClr>
                </a:solidFill>
              </a:rPr>
              <a:pPr/>
              <a:t>30/08/2018</a:t>
            </a:fld>
            <a:endParaRPr lang="es-EC">
              <a:solidFill>
                <a:prstClr val="black">
                  <a:tint val="75000"/>
                </a:prstClr>
              </a:solidFill>
            </a:endParaRPr>
          </a:p>
        </p:txBody>
      </p:sp>
      <p:sp>
        <p:nvSpPr>
          <p:cNvPr id="5" name="Footer Placeholder 4"/>
          <p:cNvSpPr>
            <a:spLocks noGrp="1"/>
          </p:cNvSpPr>
          <p:nvPr>
            <p:ph type="ftr" sz="quarter" idx="11"/>
          </p:nvPr>
        </p:nvSpPr>
        <p:spPr/>
        <p:txBody>
          <a:bodyPr/>
          <a:lstStyle/>
          <a:p>
            <a:endParaRPr lang="es-EC">
              <a:solidFill>
                <a:prstClr val="black">
                  <a:tint val="75000"/>
                </a:prstClr>
              </a:solidFill>
            </a:endParaRPr>
          </a:p>
        </p:txBody>
      </p:sp>
      <p:sp>
        <p:nvSpPr>
          <p:cNvPr id="6" name="Slide Number Placeholder 5"/>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1864433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FFF126B-5D92-43AD-B479-1D3ACD3F79ED}" type="datetime1">
              <a:rPr lang="es-EC" smtClean="0">
                <a:solidFill>
                  <a:prstClr val="black">
                    <a:tint val="75000"/>
                  </a:prstClr>
                </a:solidFill>
              </a:rPr>
              <a:pPr/>
              <a:t>30/08/2018</a:t>
            </a:fld>
            <a:endParaRPr lang="es-EC">
              <a:solidFill>
                <a:prstClr val="black">
                  <a:tint val="75000"/>
                </a:prstClr>
              </a:solidFill>
            </a:endParaRPr>
          </a:p>
        </p:txBody>
      </p:sp>
      <p:sp>
        <p:nvSpPr>
          <p:cNvPr id="5" name="Footer Placeholder 4"/>
          <p:cNvSpPr>
            <a:spLocks noGrp="1"/>
          </p:cNvSpPr>
          <p:nvPr>
            <p:ph type="ftr" sz="quarter" idx="11"/>
          </p:nvPr>
        </p:nvSpPr>
        <p:spPr/>
        <p:txBody>
          <a:bodyPr/>
          <a:lstStyle/>
          <a:p>
            <a:endParaRPr lang="es-EC">
              <a:solidFill>
                <a:prstClr val="black">
                  <a:tint val="75000"/>
                </a:prstClr>
              </a:solidFill>
            </a:endParaRPr>
          </a:p>
        </p:txBody>
      </p:sp>
      <p:sp>
        <p:nvSpPr>
          <p:cNvPr id="6" name="Slide Number Placeholder 5"/>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1955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562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97600" y="1825625"/>
            <a:ext cx="51562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3"/>
          <p:cNvSpPr>
            <a:spLocks noGrp="1"/>
          </p:cNvSpPr>
          <p:nvPr>
            <p:ph type="dt" sz="half" idx="10"/>
          </p:nvPr>
        </p:nvSpPr>
        <p:spPr/>
        <p:txBody>
          <a:bodyPr/>
          <a:lstStyle>
            <a:lvl1pPr>
              <a:defRPr/>
            </a:lvl1pPr>
          </a:lstStyle>
          <a:p>
            <a:pPr>
              <a:defRPr/>
            </a:pPr>
            <a:fld id="{91F23EEE-2F8B-45D0-9A82-F5F2825B4EED}" type="datetime1">
              <a:rPr lang="es-EC" smtClean="0"/>
              <a:pPr>
                <a:defRPr/>
              </a:pPr>
              <a:t>30/08/2018</a:t>
            </a:fld>
            <a:endParaRPr lang="en-US"/>
          </a:p>
        </p:txBody>
      </p:sp>
      <p:sp>
        <p:nvSpPr>
          <p:cNvPr id="6" name="Marcador de pie de página 4"/>
          <p:cNvSpPr>
            <a:spLocks noGrp="1"/>
          </p:cNvSpPr>
          <p:nvPr>
            <p:ph type="ftr" sz="quarter" idx="11"/>
          </p:nvPr>
        </p:nvSpPr>
        <p:spPr/>
        <p:txBody>
          <a:bodyPr/>
          <a:lstStyle>
            <a:lvl1pPr>
              <a:defRPr/>
            </a:lvl1pPr>
          </a:lstStyle>
          <a:p>
            <a:pPr>
              <a:defRPr/>
            </a:pPr>
            <a:endParaRPr lang="en-US"/>
          </a:p>
        </p:txBody>
      </p:sp>
      <p:sp>
        <p:nvSpPr>
          <p:cNvPr id="7" name="Marcador de número de diapositiva 5"/>
          <p:cNvSpPr>
            <a:spLocks noGrp="1"/>
          </p:cNvSpPr>
          <p:nvPr>
            <p:ph type="sldNum" sz="quarter" idx="12"/>
          </p:nvPr>
        </p:nvSpPr>
        <p:spPr/>
        <p:txBody>
          <a:bodyPr/>
          <a:lstStyle>
            <a:lvl1pPr>
              <a:defRPr/>
            </a:lvl1pPr>
          </a:lstStyle>
          <a:p>
            <a:pPr>
              <a:defRPr/>
            </a:pPr>
            <a:fld id="{D392E9BE-7D6F-49C5-9EE6-13D32CAA52E8}" type="slidenum">
              <a:rPr lang="en-US"/>
              <a:pPr>
                <a:defRPr/>
              </a:pPr>
              <a:t>‹Nº›</a:t>
            </a:fld>
            <a:endParaRPr lang="en-US"/>
          </a:p>
        </p:txBody>
      </p:sp>
    </p:spTree>
    <p:extLst>
      <p:ext uri="{BB962C8B-B14F-4D97-AF65-F5344CB8AC3E}">
        <p14:creationId xmlns:p14="http://schemas.microsoft.com/office/powerpoint/2010/main" val="93891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40317" y="365126"/>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40318" y="2505075"/>
            <a:ext cx="5158316"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71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3"/>
          <p:cNvSpPr>
            <a:spLocks noGrp="1"/>
          </p:cNvSpPr>
          <p:nvPr>
            <p:ph type="dt" sz="half" idx="10"/>
          </p:nvPr>
        </p:nvSpPr>
        <p:spPr/>
        <p:txBody>
          <a:bodyPr/>
          <a:lstStyle>
            <a:lvl1pPr>
              <a:defRPr/>
            </a:lvl1pPr>
          </a:lstStyle>
          <a:p>
            <a:pPr>
              <a:defRPr/>
            </a:pPr>
            <a:fld id="{7A6E1F73-B1CF-4A38-9B98-A2148506B52B}" type="datetime1">
              <a:rPr lang="es-EC" smtClean="0"/>
              <a:pPr>
                <a:defRPr/>
              </a:pPr>
              <a:t>30/08/2018</a:t>
            </a:fld>
            <a:endParaRPr lang="en-US"/>
          </a:p>
        </p:txBody>
      </p:sp>
      <p:sp>
        <p:nvSpPr>
          <p:cNvPr id="8" name="Marcador de pie de página 4"/>
          <p:cNvSpPr>
            <a:spLocks noGrp="1"/>
          </p:cNvSpPr>
          <p:nvPr>
            <p:ph type="ftr" sz="quarter" idx="11"/>
          </p:nvPr>
        </p:nvSpPr>
        <p:spPr/>
        <p:txBody>
          <a:bodyPr/>
          <a:lstStyle>
            <a:lvl1pPr>
              <a:defRPr/>
            </a:lvl1pPr>
          </a:lstStyle>
          <a:p>
            <a:pPr>
              <a:defRPr/>
            </a:pPr>
            <a:endParaRPr lang="en-US"/>
          </a:p>
        </p:txBody>
      </p:sp>
      <p:sp>
        <p:nvSpPr>
          <p:cNvPr id="9" name="Marcador de número de diapositiva 5"/>
          <p:cNvSpPr>
            <a:spLocks noGrp="1"/>
          </p:cNvSpPr>
          <p:nvPr>
            <p:ph type="sldNum" sz="quarter" idx="12"/>
          </p:nvPr>
        </p:nvSpPr>
        <p:spPr/>
        <p:txBody>
          <a:bodyPr/>
          <a:lstStyle>
            <a:lvl1pPr>
              <a:defRPr/>
            </a:lvl1pPr>
          </a:lstStyle>
          <a:p>
            <a:pPr>
              <a:defRPr/>
            </a:pPr>
            <a:fld id="{C4D1FCB1-D288-498F-9B46-44D2B80A7BE2}" type="slidenum">
              <a:rPr lang="en-US"/>
              <a:pPr>
                <a:defRPr/>
              </a:pPr>
              <a:t>‹Nº›</a:t>
            </a:fld>
            <a:endParaRPr lang="en-US"/>
          </a:p>
        </p:txBody>
      </p:sp>
    </p:spTree>
    <p:extLst>
      <p:ext uri="{BB962C8B-B14F-4D97-AF65-F5344CB8AC3E}">
        <p14:creationId xmlns:p14="http://schemas.microsoft.com/office/powerpoint/2010/main" val="4080987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3"/>
          <p:cNvSpPr>
            <a:spLocks noGrp="1"/>
          </p:cNvSpPr>
          <p:nvPr>
            <p:ph type="dt" sz="half" idx="10"/>
          </p:nvPr>
        </p:nvSpPr>
        <p:spPr/>
        <p:txBody>
          <a:bodyPr/>
          <a:lstStyle>
            <a:lvl1pPr>
              <a:defRPr/>
            </a:lvl1pPr>
          </a:lstStyle>
          <a:p>
            <a:pPr>
              <a:defRPr/>
            </a:pPr>
            <a:fld id="{45BC0D2F-1978-4166-A536-5978F77C3E75}" type="datetime1">
              <a:rPr lang="es-EC" smtClean="0"/>
              <a:pPr>
                <a:defRPr/>
              </a:pPr>
              <a:t>30/08/2018</a:t>
            </a:fld>
            <a:endParaRPr lang="en-US"/>
          </a:p>
        </p:txBody>
      </p:sp>
      <p:sp>
        <p:nvSpPr>
          <p:cNvPr id="4" name="Marcador de pie de página 4"/>
          <p:cNvSpPr>
            <a:spLocks noGrp="1"/>
          </p:cNvSpPr>
          <p:nvPr>
            <p:ph type="ftr" sz="quarter" idx="11"/>
          </p:nvPr>
        </p:nvSpPr>
        <p:spPr/>
        <p:txBody>
          <a:bodyPr/>
          <a:lstStyle>
            <a:lvl1pPr>
              <a:defRPr/>
            </a:lvl1pPr>
          </a:lstStyle>
          <a:p>
            <a:pPr>
              <a:defRPr/>
            </a:pPr>
            <a:endParaRPr lang="en-US"/>
          </a:p>
        </p:txBody>
      </p:sp>
      <p:sp>
        <p:nvSpPr>
          <p:cNvPr id="5" name="Marcador de número de diapositiva 5"/>
          <p:cNvSpPr>
            <a:spLocks noGrp="1"/>
          </p:cNvSpPr>
          <p:nvPr>
            <p:ph type="sldNum" sz="quarter" idx="12"/>
          </p:nvPr>
        </p:nvSpPr>
        <p:spPr/>
        <p:txBody>
          <a:bodyPr/>
          <a:lstStyle>
            <a:lvl1pPr>
              <a:defRPr/>
            </a:lvl1pPr>
          </a:lstStyle>
          <a:p>
            <a:pPr>
              <a:defRPr/>
            </a:pPr>
            <a:fld id="{DAD6CACA-8FF8-4859-A125-5927AAAE6A98}" type="slidenum">
              <a:rPr lang="en-US"/>
              <a:pPr>
                <a:defRPr/>
              </a:pPr>
              <a:t>‹Nº›</a:t>
            </a:fld>
            <a:endParaRPr lang="en-US"/>
          </a:p>
        </p:txBody>
      </p:sp>
    </p:spTree>
    <p:extLst>
      <p:ext uri="{BB962C8B-B14F-4D97-AF65-F5344CB8AC3E}">
        <p14:creationId xmlns:p14="http://schemas.microsoft.com/office/powerpoint/2010/main" val="3418006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p:cNvSpPr>
            <a:spLocks noGrp="1"/>
          </p:cNvSpPr>
          <p:nvPr>
            <p:ph type="dt" sz="half" idx="10"/>
          </p:nvPr>
        </p:nvSpPr>
        <p:spPr/>
        <p:txBody>
          <a:bodyPr/>
          <a:lstStyle>
            <a:lvl1pPr>
              <a:defRPr/>
            </a:lvl1pPr>
          </a:lstStyle>
          <a:p>
            <a:pPr>
              <a:defRPr/>
            </a:pPr>
            <a:fld id="{E2E3CF95-240F-4ADE-92A6-0A90B7A7EA41}" type="datetime1">
              <a:rPr lang="es-EC" smtClean="0"/>
              <a:pPr>
                <a:defRPr/>
              </a:pPr>
              <a:t>30/08/2018</a:t>
            </a:fld>
            <a:endParaRPr lang="en-US"/>
          </a:p>
        </p:txBody>
      </p:sp>
      <p:sp>
        <p:nvSpPr>
          <p:cNvPr id="3" name="Marcador de pie de página 4"/>
          <p:cNvSpPr>
            <a:spLocks noGrp="1"/>
          </p:cNvSpPr>
          <p:nvPr>
            <p:ph type="ftr" sz="quarter" idx="11"/>
          </p:nvPr>
        </p:nvSpPr>
        <p:spPr/>
        <p:txBody>
          <a:bodyPr/>
          <a:lstStyle>
            <a:lvl1pPr>
              <a:defRPr/>
            </a:lvl1pPr>
          </a:lstStyle>
          <a:p>
            <a:pPr>
              <a:defRPr/>
            </a:pPr>
            <a:endParaRPr lang="en-US"/>
          </a:p>
        </p:txBody>
      </p:sp>
      <p:sp>
        <p:nvSpPr>
          <p:cNvPr id="4" name="Marcador de número de diapositiva 5"/>
          <p:cNvSpPr>
            <a:spLocks noGrp="1"/>
          </p:cNvSpPr>
          <p:nvPr>
            <p:ph type="sldNum" sz="quarter" idx="12"/>
          </p:nvPr>
        </p:nvSpPr>
        <p:spPr/>
        <p:txBody>
          <a:bodyPr/>
          <a:lstStyle>
            <a:lvl1pPr>
              <a:defRPr/>
            </a:lvl1pPr>
          </a:lstStyle>
          <a:p>
            <a:pPr>
              <a:defRPr/>
            </a:pPr>
            <a:fld id="{2ADE843F-D7F1-4CB4-B83B-BAEAE499F6B8}" type="slidenum">
              <a:rPr lang="en-US"/>
              <a:pPr>
                <a:defRPr/>
              </a:pPr>
              <a:t>‹Nº›</a:t>
            </a:fld>
            <a:endParaRPr lang="en-US"/>
          </a:p>
        </p:txBody>
      </p:sp>
    </p:spTree>
    <p:extLst>
      <p:ext uri="{BB962C8B-B14F-4D97-AF65-F5344CB8AC3E}">
        <p14:creationId xmlns:p14="http://schemas.microsoft.com/office/powerpoint/2010/main" val="2337990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40318" y="457200"/>
            <a:ext cx="393276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3"/>
          <p:cNvSpPr>
            <a:spLocks noGrp="1"/>
          </p:cNvSpPr>
          <p:nvPr>
            <p:ph type="dt" sz="half" idx="10"/>
          </p:nvPr>
        </p:nvSpPr>
        <p:spPr/>
        <p:txBody>
          <a:bodyPr/>
          <a:lstStyle>
            <a:lvl1pPr>
              <a:defRPr/>
            </a:lvl1pPr>
          </a:lstStyle>
          <a:p>
            <a:pPr>
              <a:defRPr/>
            </a:pPr>
            <a:fld id="{66CBD230-655B-497B-A171-4221E43BDCFC}" type="datetime1">
              <a:rPr lang="es-EC" smtClean="0"/>
              <a:pPr>
                <a:defRPr/>
              </a:pPr>
              <a:t>30/08/2018</a:t>
            </a:fld>
            <a:endParaRPr lang="en-US"/>
          </a:p>
        </p:txBody>
      </p:sp>
      <p:sp>
        <p:nvSpPr>
          <p:cNvPr id="6" name="Marcador de pie de página 4"/>
          <p:cNvSpPr>
            <a:spLocks noGrp="1"/>
          </p:cNvSpPr>
          <p:nvPr>
            <p:ph type="ftr" sz="quarter" idx="11"/>
          </p:nvPr>
        </p:nvSpPr>
        <p:spPr/>
        <p:txBody>
          <a:bodyPr/>
          <a:lstStyle>
            <a:lvl1pPr>
              <a:defRPr/>
            </a:lvl1pPr>
          </a:lstStyle>
          <a:p>
            <a:pPr>
              <a:defRPr/>
            </a:pPr>
            <a:endParaRPr lang="en-US"/>
          </a:p>
        </p:txBody>
      </p:sp>
      <p:sp>
        <p:nvSpPr>
          <p:cNvPr id="7" name="Marcador de número de diapositiva 5"/>
          <p:cNvSpPr>
            <a:spLocks noGrp="1"/>
          </p:cNvSpPr>
          <p:nvPr>
            <p:ph type="sldNum" sz="quarter" idx="12"/>
          </p:nvPr>
        </p:nvSpPr>
        <p:spPr/>
        <p:txBody>
          <a:bodyPr/>
          <a:lstStyle>
            <a:lvl1pPr>
              <a:defRPr/>
            </a:lvl1pPr>
          </a:lstStyle>
          <a:p>
            <a:pPr>
              <a:defRPr/>
            </a:pPr>
            <a:fld id="{9D0D1860-4020-44B3-A902-5AC3966345C7}" type="slidenum">
              <a:rPr lang="en-US"/>
              <a:pPr>
                <a:defRPr/>
              </a:pPr>
              <a:t>‹Nº›</a:t>
            </a:fld>
            <a:endParaRPr lang="en-US"/>
          </a:p>
        </p:txBody>
      </p:sp>
    </p:spTree>
    <p:extLst>
      <p:ext uri="{BB962C8B-B14F-4D97-AF65-F5344CB8AC3E}">
        <p14:creationId xmlns:p14="http://schemas.microsoft.com/office/powerpoint/2010/main" val="506268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40318" y="457200"/>
            <a:ext cx="393276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717" y="987426"/>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Marcador de texto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3"/>
          <p:cNvSpPr>
            <a:spLocks noGrp="1"/>
          </p:cNvSpPr>
          <p:nvPr>
            <p:ph type="dt" sz="half" idx="10"/>
          </p:nvPr>
        </p:nvSpPr>
        <p:spPr/>
        <p:txBody>
          <a:bodyPr/>
          <a:lstStyle>
            <a:lvl1pPr>
              <a:defRPr/>
            </a:lvl1pPr>
          </a:lstStyle>
          <a:p>
            <a:pPr>
              <a:defRPr/>
            </a:pPr>
            <a:fld id="{484205E7-7756-4DE5-96DF-3EB40327439E}" type="datetime1">
              <a:rPr lang="es-EC" smtClean="0"/>
              <a:pPr>
                <a:defRPr/>
              </a:pPr>
              <a:t>30/08/2018</a:t>
            </a:fld>
            <a:endParaRPr lang="en-US"/>
          </a:p>
        </p:txBody>
      </p:sp>
      <p:sp>
        <p:nvSpPr>
          <p:cNvPr id="6" name="Marcador de pie de página 4"/>
          <p:cNvSpPr>
            <a:spLocks noGrp="1"/>
          </p:cNvSpPr>
          <p:nvPr>
            <p:ph type="ftr" sz="quarter" idx="11"/>
          </p:nvPr>
        </p:nvSpPr>
        <p:spPr/>
        <p:txBody>
          <a:bodyPr/>
          <a:lstStyle>
            <a:lvl1pPr>
              <a:defRPr/>
            </a:lvl1pPr>
          </a:lstStyle>
          <a:p>
            <a:pPr>
              <a:defRPr/>
            </a:pPr>
            <a:endParaRPr lang="en-US"/>
          </a:p>
        </p:txBody>
      </p:sp>
      <p:sp>
        <p:nvSpPr>
          <p:cNvPr id="7" name="Marcador de número de diapositiva 5"/>
          <p:cNvSpPr>
            <a:spLocks noGrp="1"/>
          </p:cNvSpPr>
          <p:nvPr>
            <p:ph type="sldNum" sz="quarter" idx="12"/>
          </p:nvPr>
        </p:nvSpPr>
        <p:spPr/>
        <p:txBody>
          <a:bodyPr/>
          <a:lstStyle>
            <a:lvl1pPr>
              <a:defRPr/>
            </a:lvl1pPr>
          </a:lstStyle>
          <a:p>
            <a:pPr>
              <a:defRPr/>
            </a:pPr>
            <a:fld id="{77DE9EB5-2387-4D9B-81EF-360B484CA433}" type="slidenum">
              <a:rPr lang="en-US"/>
              <a:pPr>
                <a:defRPr/>
              </a:pPr>
              <a:t>‹Nº›</a:t>
            </a:fld>
            <a:endParaRPr lang="en-US"/>
          </a:p>
        </p:txBody>
      </p:sp>
    </p:spTree>
    <p:extLst>
      <p:ext uri="{BB962C8B-B14F-4D97-AF65-F5344CB8AC3E}">
        <p14:creationId xmlns:p14="http://schemas.microsoft.com/office/powerpoint/2010/main" val="3134563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Marcador de título 1"/>
          <p:cNvSpPr>
            <a:spLocks noGrp="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n-US" smtClean="0"/>
              <a:t>Haga clic para modificar el estilo de título del patrón</a:t>
            </a:r>
            <a:endParaRPr lang="en-US" altLang="en-US" smtClean="0"/>
          </a:p>
        </p:txBody>
      </p:sp>
      <p:sp>
        <p:nvSpPr>
          <p:cNvPr id="1027" name="Marcador de texto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n-US" smtClean="0"/>
              <a:t>Editar el estilo de texto del patrón</a:t>
            </a:r>
          </a:p>
          <a:p>
            <a:pPr lvl="1"/>
            <a:r>
              <a:rPr lang="es-ES" altLang="en-US" smtClean="0"/>
              <a:t>Segundo nivel</a:t>
            </a:r>
          </a:p>
          <a:p>
            <a:pPr lvl="2"/>
            <a:r>
              <a:rPr lang="es-ES" altLang="en-US" smtClean="0"/>
              <a:t>Tercer nivel</a:t>
            </a:r>
          </a:p>
          <a:p>
            <a:pPr lvl="3"/>
            <a:r>
              <a:rPr lang="es-ES" altLang="en-US" smtClean="0"/>
              <a:t>Cuarto nivel</a:t>
            </a:r>
          </a:p>
          <a:p>
            <a:pPr lvl="4"/>
            <a:r>
              <a:rPr lang="es-ES" altLang="en-US" smtClean="0"/>
              <a:t>Quinto nivel</a:t>
            </a:r>
            <a:endParaRPr lang="en-US" altLang="en-US" smtClean="0"/>
          </a:p>
        </p:txBody>
      </p:sp>
      <p:sp>
        <p:nvSpPr>
          <p:cNvPr id="4" name="Marcador de fecha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eaLnBrk="1" hangingPunct="1">
              <a:defRPr sz="1200">
                <a:solidFill>
                  <a:schemeClr val="tx1">
                    <a:tint val="75000"/>
                  </a:schemeClr>
                </a:solidFill>
              </a:defRPr>
            </a:lvl1pPr>
          </a:lstStyle>
          <a:p>
            <a:pPr>
              <a:defRPr/>
            </a:pPr>
            <a:fld id="{B024D1B6-D9A6-4CEE-ACC8-1D64CD5A6587}" type="datetime1">
              <a:rPr lang="es-EC" smtClean="0"/>
              <a:pPr>
                <a:defRPr/>
              </a:pPr>
              <a:t>30/08/2018</a:t>
            </a:fld>
            <a:endParaRPr lang="en-US"/>
          </a:p>
        </p:txBody>
      </p:sp>
      <p:sp>
        <p:nvSpPr>
          <p:cNvPr id="5" name="Marcador de pie de página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eaLnBrk="1" hangingPunct="1">
              <a:defRPr sz="1200">
                <a:solidFill>
                  <a:schemeClr val="tx1">
                    <a:tint val="75000"/>
                  </a:schemeClr>
                </a:solidFill>
              </a:defRPr>
            </a:lvl1pPr>
          </a:lstStyle>
          <a:p>
            <a:pPr>
              <a:defRPr/>
            </a:pPr>
            <a:endParaRPr lang="en-US"/>
          </a:p>
        </p:txBody>
      </p:sp>
      <p:sp>
        <p:nvSpPr>
          <p:cNvPr id="6" name="Marcador de número de diapositiva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eaLnBrk="1" hangingPunct="1">
              <a:defRPr sz="1200">
                <a:solidFill>
                  <a:schemeClr val="tx1">
                    <a:tint val="75000"/>
                  </a:schemeClr>
                </a:solidFill>
              </a:defRPr>
            </a:lvl1pPr>
          </a:lstStyle>
          <a:p>
            <a:pPr>
              <a:defRPr/>
            </a:pPr>
            <a:fld id="{7E871F5D-6A98-4F4E-A64E-972225550148}" type="slidenum">
              <a:rPr lang="en-US"/>
              <a:pPr>
                <a:defRPr/>
              </a:pPr>
              <a:t>‹Nº›</a:t>
            </a:fld>
            <a:endParaRPr lang="en-US"/>
          </a:p>
        </p:txBody>
      </p:sp>
    </p:spTree>
  </p:cSld>
  <p:clrMap bg1="lt1" tx1="dk1" bg2="lt2" tx2="dk2" accent1="accent1" accent2="accent2" accent3="accent3" accent4="accent4" accent5="accent5" accent6="accent6" hlink="hlink" folHlink="folHlink"/>
  <p:sldLayoutIdLst>
    <p:sldLayoutId id="2147483912"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D0B4E36-81C0-400D-AD44-E59E41247505}" type="datetime1">
              <a:rPr lang="es-EC" smtClean="0"/>
              <a:pPr>
                <a:defRPr/>
              </a:pPr>
              <a:t>30/08/2018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E871F5D-6A98-4F4E-A64E-972225550148}" type="slidenum">
              <a:rPr lang="en-US" smtClean="0"/>
              <a:pPr>
                <a:defRPr/>
              </a:pPr>
              <a:t>‹Nº›</a:t>
            </a:fld>
            <a:endParaRPr lang="en-US"/>
          </a:p>
        </p:txBody>
      </p:sp>
    </p:spTree>
    <p:extLst>
      <p:ext uri="{BB962C8B-B14F-4D97-AF65-F5344CB8AC3E}">
        <p14:creationId xmlns:p14="http://schemas.microsoft.com/office/powerpoint/2010/main" val="3793123296"/>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3952" r:id="rId9"/>
    <p:sldLayoutId id="2147483953" r:id="rId10"/>
    <p:sldLayoutId id="214748395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0AEE7C84-9CE0-457F-889B-A209D8517CB0}" type="datetime1">
              <a:rPr lang="es-EC" smtClean="0">
                <a:solidFill>
                  <a:prstClr val="black">
                    <a:tint val="75000"/>
                  </a:prstClr>
                </a:solidFill>
              </a:rPr>
              <a:pPr>
                <a:defRPr/>
              </a:pPr>
              <a:t>30/08/2018</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E871F5D-6A98-4F4E-A64E-972225550148}" type="slidenum">
              <a:rPr lang="en-US" smtClean="0">
                <a:solidFill>
                  <a:prstClr val="black">
                    <a:tint val="75000"/>
                  </a:prstClr>
                </a:solidFill>
              </a:rPr>
              <a:pPr>
                <a:defRPr/>
              </a:pPr>
              <a:t>‹Nº›</a:t>
            </a:fld>
            <a:endParaRPr lang="en-US">
              <a:solidFill>
                <a:prstClr val="black">
                  <a:tint val="75000"/>
                </a:prstClr>
              </a:solidFill>
            </a:endParaRPr>
          </a:p>
        </p:txBody>
      </p:sp>
    </p:spTree>
    <p:extLst>
      <p:ext uri="{BB962C8B-B14F-4D97-AF65-F5344CB8AC3E}">
        <p14:creationId xmlns:p14="http://schemas.microsoft.com/office/powerpoint/2010/main" val="2074566824"/>
      </p:ext>
    </p:extLst>
  </p:cSld>
  <p:clrMap bg1="lt1" tx1="dk1" bg2="lt2" tx2="dk2" accent1="accent1" accent2="accent2" accent3="accent3" accent4="accent4" accent5="accent5" accent6="accent6" hlink="hlink" folHlink="folHlink"/>
  <p:sldLayoutIdLst>
    <p:sldLayoutId id="2147483956" r:id="rId1"/>
    <p:sldLayoutId id="2147483957" r:id="rId2"/>
    <p:sldLayoutId id="2147483958" r:id="rId3"/>
    <p:sldLayoutId id="2147483959" r:id="rId4"/>
    <p:sldLayoutId id="2147483960" r:id="rId5"/>
    <p:sldLayoutId id="2147483961" r:id="rId6"/>
    <p:sldLayoutId id="2147483962" r:id="rId7"/>
    <p:sldLayoutId id="2147483963" r:id="rId8"/>
    <p:sldLayoutId id="2147483964" r:id="rId9"/>
    <p:sldLayoutId id="2147483965" r:id="rId10"/>
    <p:sldLayoutId id="214748396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7.xml"/><Relationship Id="rId4" Type="http://schemas.openxmlformats.org/officeDocument/2006/relationships/chart" Target="../charts/char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7.xml"/><Relationship Id="rId4" Type="http://schemas.openxmlformats.org/officeDocument/2006/relationships/chart" Target="../charts/char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8.xml"/><Relationship Id="rId4" Type="http://schemas.openxmlformats.org/officeDocument/2006/relationships/chart" Target="../charts/char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8.xml"/><Relationship Id="rId4" Type="http://schemas.openxmlformats.org/officeDocument/2006/relationships/chart" Target="../charts/chart4.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8.xml"/><Relationship Id="rId4" Type="http://schemas.openxmlformats.org/officeDocument/2006/relationships/chart" Target="../charts/chart5.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18" Type="http://schemas.microsoft.com/office/2007/relationships/diagramDrawing" Target="../diagrams/drawing3.xml"/><Relationship Id="rId3" Type="http://schemas.openxmlformats.org/officeDocument/2006/relationships/image" Target="../media/image3.png"/><Relationship Id="rId7" Type="http://schemas.openxmlformats.org/officeDocument/2006/relationships/diagramColors" Target="../diagrams/colors1.xml"/><Relationship Id="rId12" Type="http://schemas.openxmlformats.org/officeDocument/2006/relationships/diagramColors" Target="../diagrams/colors2.xml"/><Relationship Id="rId17" Type="http://schemas.openxmlformats.org/officeDocument/2006/relationships/diagramColors" Target="../diagrams/colors3.xml"/><Relationship Id="rId2" Type="http://schemas.openxmlformats.org/officeDocument/2006/relationships/notesSlide" Target="../notesSlides/notesSlide25.xml"/><Relationship Id="rId16" Type="http://schemas.openxmlformats.org/officeDocument/2006/relationships/diagramQuickStyle" Target="../diagrams/quickStyle3.xml"/><Relationship Id="rId1" Type="http://schemas.openxmlformats.org/officeDocument/2006/relationships/slideLayout" Target="../slideLayouts/slideLayout23.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5" Type="http://schemas.openxmlformats.org/officeDocument/2006/relationships/diagramLayout" Target="../diagrams/layout3.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 Id="rId14" Type="http://schemas.openxmlformats.org/officeDocument/2006/relationships/diagramData" Target="../diagrams/data3.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8.xml"/><Relationship Id="rId4" Type="http://schemas.openxmlformats.org/officeDocument/2006/relationships/hyperlink" Target="mailto:egarcia@mipro.gob.ec"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1931928" y="2673004"/>
            <a:ext cx="8369084" cy="1013340"/>
          </a:xfrm>
        </p:spPr>
        <p:txBody>
          <a:bodyPr>
            <a:noAutofit/>
          </a:bodyPr>
          <a:lstStyle/>
          <a:p>
            <a:r>
              <a:rPr lang="es-ES" altLang="en-US" sz="4400" dirty="0"/>
              <a:t>Cifras comerciales bilaterales</a:t>
            </a:r>
            <a:br>
              <a:rPr lang="es-ES" altLang="en-US" sz="4400" dirty="0"/>
            </a:br>
            <a:r>
              <a:rPr lang="es-ES" altLang="en-US" sz="4400" dirty="0"/>
              <a:t> Ecuador </a:t>
            </a:r>
            <a:r>
              <a:rPr lang="es-ES" altLang="en-US" sz="4400" dirty="0" smtClean="0"/>
              <a:t>– España</a:t>
            </a:r>
            <a:endParaRPr lang="es-EC" sz="4400" dirty="0"/>
          </a:p>
        </p:txBody>
      </p:sp>
      <p:sp>
        <p:nvSpPr>
          <p:cNvPr id="2" name="Rectángulo 1"/>
          <p:cNvSpPr/>
          <p:nvPr/>
        </p:nvSpPr>
        <p:spPr>
          <a:xfrm>
            <a:off x="9907007" y="6027434"/>
            <a:ext cx="1492845" cy="338554"/>
          </a:xfrm>
          <a:prstGeom prst="rect">
            <a:avLst/>
          </a:prstGeom>
        </p:spPr>
        <p:txBody>
          <a:bodyPr wrap="none">
            <a:spAutoFit/>
          </a:bodyPr>
          <a:lstStyle/>
          <a:p>
            <a:pPr defTabSz="685800" eaLnBrk="1" fontAlgn="auto" hangingPunct="1">
              <a:spcBef>
                <a:spcPts val="0"/>
              </a:spcBef>
              <a:spcAft>
                <a:spcPts val="0"/>
              </a:spcAft>
            </a:pPr>
            <a:r>
              <a:rPr lang="es-MX" sz="1600" b="1" dirty="0" smtClean="0">
                <a:solidFill>
                  <a:prstClr val="black"/>
                </a:solidFill>
                <a:latin typeface="Calibri"/>
              </a:rPr>
              <a:t>15 Agosto 2018</a:t>
            </a:r>
            <a:endParaRPr lang="es-EC" sz="1600" b="1" dirty="0">
              <a:solidFill>
                <a:prstClr val="black"/>
              </a:solidFill>
              <a:latin typeface="Calibri"/>
            </a:endParaRPr>
          </a:p>
        </p:txBody>
      </p:sp>
      <p:pic>
        <p:nvPicPr>
          <p:cNvPr id="8" name="Imagen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07007" y="237819"/>
            <a:ext cx="2084056" cy="824691"/>
          </a:xfrm>
          <a:prstGeom prst="rect">
            <a:avLst/>
          </a:prstGeom>
        </p:spPr>
      </p:pic>
      <p:sp>
        <p:nvSpPr>
          <p:cNvPr id="5" name="4 Marcador de número de diapositiva"/>
          <p:cNvSpPr>
            <a:spLocks noGrp="1"/>
          </p:cNvSpPr>
          <p:nvPr>
            <p:ph type="sldNum" sz="quarter" idx="12"/>
          </p:nvPr>
        </p:nvSpPr>
        <p:spPr/>
        <p:txBody>
          <a:bodyPr/>
          <a:lstStyle/>
          <a:p>
            <a:fld id="{C8126447-4D4B-4C99-B128-995BABF8B136}" type="slidenum">
              <a:rPr lang="es-EC" smtClean="0">
                <a:solidFill>
                  <a:prstClr val="black">
                    <a:tint val="75000"/>
                  </a:prstClr>
                </a:solidFill>
              </a:rPr>
              <a:pPr/>
              <a:t>1</a:t>
            </a:fld>
            <a:endParaRPr lang="es-EC">
              <a:solidFill>
                <a:prstClr val="black">
                  <a:tint val="75000"/>
                </a:prstClr>
              </a:solidFill>
            </a:endParaRPr>
          </a:p>
        </p:txBody>
      </p:sp>
    </p:spTree>
    <p:extLst>
      <p:ext uri="{BB962C8B-B14F-4D97-AF65-F5344CB8AC3E}">
        <p14:creationId xmlns:p14="http://schemas.microsoft.com/office/powerpoint/2010/main" val="17321519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197115"/>
            <a:ext cx="2085013" cy="823031"/>
          </a:xfrm>
          <a:prstGeom prst="rect">
            <a:avLst/>
          </a:prstGeom>
        </p:spPr>
      </p:pic>
      <p:sp>
        <p:nvSpPr>
          <p:cNvPr id="7" name="Título 6"/>
          <p:cNvSpPr txBox="1">
            <a:spLocks noGrp="1"/>
          </p:cNvSpPr>
          <p:nvPr>
            <p:ph type="title"/>
          </p:nvPr>
        </p:nvSpPr>
        <p:spPr>
          <a:xfrm>
            <a:off x="117475" y="285464"/>
            <a:ext cx="10339388" cy="646331"/>
          </a:xfrm>
          <a:prstGeom prst="rect">
            <a:avLst/>
          </a:prstGeom>
          <a:noFill/>
        </p:spPr>
        <p:txBody>
          <a:bodyPr wrap="square" rtlCol="0">
            <a:spAutoFit/>
          </a:bodyPr>
          <a:lstStyle/>
          <a:p>
            <a:r>
              <a:rPr lang="es-MX" sz="4000" b="1" dirty="0" smtClean="0">
                <a:solidFill>
                  <a:srgbClr val="002060"/>
                </a:solidFill>
                <a:latin typeface="Franklin Gothic Medium Cond" panose="020B0606030402020204" pitchFamily="34" charset="0"/>
              </a:rPr>
              <a:t>Relaciones políticas Ecuador  - España</a:t>
            </a:r>
            <a:endParaRPr lang="es-MX" sz="4000" b="1" dirty="0">
              <a:solidFill>
                <a:srgbClr val="002060"/>
              </a:solidFill>
              <a:latin typeface="Franklin Gothic Medium Cond" panose="020B0606030402020204" pitchFamily="34" charset="0"/>
              <a:ea typeface="+mj-ea"/>
              <a:cs typeface="+mj-cs"/>
            </a:endParaRPr>
          </a:p>
        </p:txBody>
      </p:sp>
      <p:sp>
        <p:nvSpPr>
          <p:cNvPr id="13" name="Rectángulo 12"/>
          <p:cNvSpPr/>
          <p:nvPr/>
        </p:nvSpPr>
        <p:spPr>
          <a:xfrm>
            <a:off x="510895" y="1094204"/>
            <a:ext cx="11338199" cy="4893647"/>
          </a:xfrm>
          <a:prstGeom prst="rect">
            <a:avLst/>
          </a:prstGeom>
        </p:spPr>
        <p:txBody>
          <a:bodyPr wrap="square">
            <a:spAutoFit/>
          </a:bodyPr>
          <a:lstStyle/>
          <a:p>
            <a:pPr algn="just">
              <a:buFont typeface="Wingdings" pitchFamily="2" charset="2"/>
              <a:buChar char="ü"/>
            </a:pPr>
            <a:r>
              <a:rPr lang="es-EC" sz="2400" dirty="0" smtClean="0">
                <a:latin typeface="+mn-lt"/>
              </a:rPr>
              <a:t>En 2015, durante la visita del secretario de Estado de Cooperación Internacional y para Iberoamérica de España, Jesús Gracia, a Ecuador se celebró una reunión de la comisión paritaria entre ambos países para revisar los aspectos fundamentales de la cooperación española, que son basados en las áreas de innovación, de educación y formación superior y de fomento del sector productivo.</a:t>
            </a:r>
          </a:p>
          <a:p>
            <a:pPr algn="just">
              <a:buFont typeface="Wingdings" pitchFamily="2" charset="2"/>
              <a:buChar char="ü"/>
            </a:pPr>
            <a:r>
              <a:rPr lang="es-EC" sz="2400" dirty="0" smtClean="0">
                <a:latin typeface="+mn-lt"/>
              </a:rPr>
              <a:t>Durante esta visita se destacó, entre otros proyectos, la aprobación de un préstamo en condiciones ventajosas concedido por importe de 20 millones de dólares al Ministerio de Agricultura, que se sumaba a otros 80 millones aportados por el Banco Mundial para el desarrollo del sector productivo agrícola. </a:t>
            </a:r>
          </a:p>
          <a:p>
            <a:pPr algn="just">
              <a:buFont typeface="Wingdings" pitchFamily="2" charset="2"/>
              <a:buChar char="ü"/>
            </a:pPr>
            <a:r>
              <a:rPr lang="es-EC" sz="2400" dirty="0" smtClean="0">
                <a:solidFill>
                  <a:prstClr val="black"/>
                </a:solidFill>
                <a:latin typeface="Calibri"/>
              </a:rPr>
              <a:t>El presidente de Ecuador, Lenín Moreno, participó a fines de 2017 en un encuentro empresarial en la sede de la Confederación Española de Organizaciones Empresariales (CEOE), acompañado de los ministros ecuatorianos de Comercio Exterior, Pablo Campana; de Turismo, Enrique Ponce de León; y de Transporte y Obras Públicas, Paúl Granda.</a:t>
            </a:r>
            <a:endParaRPr lang="es-EC" sz="2400" dirty="0" smtClean="0">
              <a:latin typeface="+mn-lt"/>
            </a:endParaRPr>
          </a:p>
        </p:txBody>
      </p:sp>
      <p:sp>
        <p:nvSpPr>
          <p:cNvPr id="5" name="4 Marcador de número de diapositiva"/>
          <p:cNvSpPr>
            <a:spLocks noGrp="1"/>
          </p:cNvSpPr>
          <p:nvPr>
            <p:ph type="sldNum" sz="quarter" idx="12"/>
          </p:nvPr>
        </p:nvSpPr>
        <p:spPr/>
        <p:txBody>
          <a:bodyPr/>
          <a:lstStyle/>
          <a:p>
            <a:fld id="{C8126447-4D4B-4C99-B128-995BABF8B136}" type="slidenum">
              <a:rPr lang="es-EC" smtClean="0">
                <a:solidFill>
                  <a:prstClr val="black">
                    <a:tint val="75000"/>
                  </a:prstClr>
                </a:solidFill>
              </a:rPr>
              <a:pPr/>
              <a:t>10</a:t>
            </a:fld>
            <a:endParaRPr lang="es-EC">
              <a:solidFill>
                <a:prstClr val="black">
                  <a:tint val="75000"/>
                </a:prstClr>
              </a:solidFill>
            </a:endParaRPr>
          </a:p>
        </p:txBody>
      </p:sp>
    </p:spTree>
    <p:extLst>
      <p:ext uri="{BB962C8B-B14F-4D97-AF65-F5344CB8AC3E}">
        <p14:creationId xmlns:p14="http://schemas.microsoft.com/office/powerpoint/2010/main" val="14674216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197115"/>
            <a:ext cx="2085013" cy="823031"/>
          </a:xfrm>
          <a:prstGeom prst="rect">
            <a:avLst/>
          </a:prstGeom>
        </p:spPr>
      </p:pic>
      <p:sp>
        <p:nvSpPr>
          <p:cNvPr id="7" name="Título 6"/>
          <p:cNvSpPr txBox="1">
            <a:spLocks noGrp="1"/>
          </p:cNvSpPr>
          <p:nvPr>
            <p:ph type="title"/>
          </p:nvPr>
        </p:nvSpPr>
        <p:spPr>
          <a:xfrm>
            <a:off x="117475" y="285464"/>
            <a:ext cx="10339388" cy="646331"/>
          </a:xfrm>
          <a:prstGeom prst="rect">
            <a:avLst/>
          </a:prstGeom>
          <a:noFill/>
        </p:spPr>
        <p:txBody>
          <a:bodyPr wrap="square" rtlCol="0">
            <a:spAutoFit/>
          </a:bodyPr>
          <a:lstStyle/>
          <a:p>
            <a:r>
              <a:rPr lang="es-MX" sz="4000" b="1" dirty="0" smtClean="0">
                <a:solidFill>
                  <a:srgbClr val="002060"/>
                </a:solidFill>
                <a:latin typeface="Franklin Gothic Medium Cond" panose="020B0606030402020204" pitchFamily="34" charset="0"/>
              </a:rPr>
              <a:t>Relaciones políticas Ecuador  - España</a:t>
            </a:r>
            <a:endParaRPr lang="es-MX" sz="4000" b="1" dirty="0">
              <a:solidFill>
                <a:srgbClr val="002060"/>
              </a:solidFill>
              <a:latin typeface="Franklin Gothic Medium Cond" panose="020B0606030402020204" pitchFamily="34" charset="0"/>
              <a:ea typeface="+mj-ea"/>
              <a:cs typeface="+mj-cs"/>
            </a:endParaRPr>
          </a:p>
        </p:txBody>
      </p:sp>
      <p:sp>
        <p:nvSpPr>
          <p:cNvPr id="13" name="Rectángulo 12"/>
          <p:cNvSpPr/>
          <p:nvPr/>
        </p:nvSpPr>
        <p:spPr>
          <a:xfrm>
            <a:off x="510895" y="1094204"/>
            <a:ext cx="11338199" cy="5632311"/>
          </a:xfrm>
          <a:prstGeom prst="rect">
            <a:avLst/>
          </a:prstGeom>
        </p:spPr>
        <p:txBody>
          <a:bodyPr wrap="square">
            <a:spAutoFit/>
          </a:bodyPr>
          <a:lstStyle/>
          <a:p>
            <a:pPr algn="just">
              <a:buFont typeface="Wingdings" pitchFamily="2" charset="2"/>
              <a:buChar char="ü"/>
            </a:pPr>
            <a:r>
              <a:rPr lang="es-EC" sz="2400" dirty="0" smtClean="0">
                <a:latin typeface="+mn-lt"/>
              </a:rPr>
              <a:t>Durante el encuentro empresarial en la sede de la Confederación Española de Organizaciones Empresariales (CEOE) se detallaron las oportunidades de inversión y comercio que ofrece el Ecuador a las empresas españolas, enfatizando oportunidades que el país exhibe en todos los sectores, particularmente en infraestructura, turismo, energía, telecomunicaciones, transporte, biotecnología y equipamiento sanitario, pero también en agricultura, manufactura, petróleo y tecnología. </a:t>
            </a:r>
          </a:p>
          <a:p>
            <a:pPr algn="just">
              <a:buFont typeface="Wingdings" pitchFamily="2" charset="2"/>
              <a:buChar char="ü"/>
            </a:pPr>
            <a:r>
              <a:rPr lang="es-EC" sz="2400" dirty="0" smtClean="0">
                <a:latin typeface="+mn-lt"/>
              </a:rPr>
              <a:t>A finales de 2017, ambos países acordaron ampliar la colaboración en Turismo, Justicia y Salud y trabajar en un nuevo marco de cooperación para 2019. </a:t>
            </a:r>
          </a:p>
          <a:p>
            <a:pPr algn="just">
              <a:buFont typeface="Wingdings" pitchFamily="2" charset="2"/>
              <a:buChar char="ü"/>
            </a:pPr>
            <a:r>
              <a:rPr lang="es-EC" sz="2400" dirty="0" smtClean="0">
                <a:latin typeface="+mn-lt"/>
              </a:rPr>
              <a:t>Desde 2009 y hasta el 2016, España realizó el 7,18% de la IED en Ecuador y es uno de los principales inversores. Entre los proyectos en marcha de interés para firmas españolas y que van de las infraestructuras al turismo y se elevan a más de 35 000 millones, entre ellos se hallan la Refinería del Pacífico (13 000 millones de dólares) y otros 28 proyectos de hidrocarburos.</a:t>
            </a:r>
          </a:p>
          <a:p>
            <a:pPr algn="just"/>
            <a:r>
              <a:rPr lang="es-EC" sz="2400" dirty="0" smtClean="0">
                <a:latin typeface="+mn-lt"/>
              </a:rPr>
              <a:t/>
            </a:r>
            <a:br>
              <a:rPr lang="es-EC" sz="2400" dirty="0" smtClean="0">
                <a:latin typeface="+mn-lt"/>
              </a:rPr>
            </a:br>
            <a:endParaRPr lang="es-EC" sz="2400" dirty="0" smtClean="0">
              <a:latin typeface="+mn-lt"/>
            </a:endParaRPr>
          </a:p>
        </p:txBody>
      </p:sp>
      <p:sp>
        <p:nvSpPr>
          <p:cNvPr id="5" name="4 Marcador de número de diapositiva"/>
          <p:cNvSpPr>
            <a:spLocks noGrp="1"/>
          </p:cNvSpPr>
          <p:nvPr>
            <p:ph type="sldNum" sz="quarter" idx="12"/>
          </p:nvPr>
        </p:nvSpPr>
        <p:spPr/>
        <p:txBody>
          <a:bodyPr/>
          <a:lstStyle/>
          <a:p>
            <a:fld id="{C8126447-4D4B-4C99-B128-995BABF8B136}" type="slidenum">
              <a:rPr lang="es-EC" smtClean="0">
                <a:solidFill>
                  <a:prstClr val="black">
                    <a:tint val="75000"/>
                  </a:prstClr>
                </a:solidFill>
              </a:rPr>
              <a:pPr/>
              <a:t>11</a:t>
            </a:fld>
            <a:endParaRPr lang="es-EC">
              <a:solidFill>
                <a:prstClr val="black">
                  <a:tint val="75000"/>
                </a:prstClr>
              </a:solidFill>
            </a:endParaRPr>
          </a:p>
        </p:txBody>
      </p:sp>
    </p:spTree>
    <p:extLst>
      <p:ext uri="{BB962C8B-B14F-4D97-AF65-F5344CB8AC3E}">
        <p14:creationId xmlns:p14="http://schemas.microsoft.com/office/powerpoint/2010/main" val="14674216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0" y="-12879"/>
            <a:ext cx="9836331" cy="1061829"/>
          </a:xfrm>
          <a:prstGeom prst="rect">
            <a:avLst/>
          </a:prstGeom>
          <a:noFill/>
        </p:spPr>
        <p:txBody>
          <a:bodyPr wrap="square" rtlCol="0">
            <a:spAutoFit/>
          </a:bodyPr>
          <a:lstStyle/>
          <a:p>
            <a:pPr defTabSz="914400" eaLnBrk="1" fontAlgn="auto" hangingPunct="1">
              <a:spcBef>
                <a:spcPts val="0"/>
              </a:spcBef>
              <a:spcAft>
                <a:spcPts val="0"/>
              </a:spcAft>
            </a:pPr>
            <a:r>
              <a:rPr lang="es-EC" sz="3500" dirty="0" smtClean="0">
                <a:solidFill>
                  <a:srgbClr val="5B9BD5">
                    <a:lumMod val="50000"/>
                  </a:srgbClr>
                </a:solidFill>
                <a:latin typeface="Franklin Gothic Demi Cond" panose="020B0706030402020204" pitchFamily="34" charset="0"/>
              </a:rPr>
              <a:t>Cuadro comparativo cifras económicas Ecuador – España </a:t>
            </a:r>
            <a:r>
              <a:rPr lang="es-EC" sz="2800" dirty="0" smtClean="0">
                <a:solidFill>
                  <a:srgbClr val="5B9BD5">
                    <a:lumMod val="50000"/>
                  </a:srgbClr>
                </a:solidFill>
                <a:latin typeface="Franklin Gothic Demi Cond" panose="020B0706030402020204" pitchFamily="34" charset="0"/>
              </a:rPr>
              <a:t>(año 2017)</a:t>
            </a:r>
          </a:p>
        </p:txBody>
      </p:sp>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5187" y="0"/>
            <a:ext cx="2778741" cy="1099588"/>
          </a:xfrm>
          <a:prstGeom prst="rect">
            <a:avLst/>
          </a:prstGeom>
        </p:spPr>
      </p:pic>
      <p:graphicFrame>
        <p:nvGraphicFramePr>
          <p:cNvPr id="8" name="12 Tabla"/>
          <p:cNvGraphicFramePr>
            <a:graphicFrameLocks noGrp="1"/>
          </p:cNvGraphicFramePr>
          <p:nvPr>
            <p:extLst>
              <p:ext uri="{D42A27DB-BD31-4B8C-83A1-F6EECF244321}">
                <p14:modId xmlns:p14="http://schemas.microsoft.com/office/powerpoint/2010/main" val="1208160523"/>
              </p:ext>
            </p:extLst>
          </p:nvPr>
        </p:nvGraphicFramePr>
        <p:xfrm>
          <a:off x="1805074" y="946388"/>
          <a:ext cx="9002726" cy="4031484"/>
        </p:xfrm>
        <a:graphic>
          <a:graphicData uri="http://schemas.openxmlformats.org/drawingml/2006/table">
            <a:tbl>
              <a:tblPr>
                <a:tableStyleId>{793D81CF-94F2-401A-BA57-92F5A7B2D0C5}</a:tableStyleId>
              </a:tblPr>
              <a:tblGrid>
                <a:gridCol w="5985463"/>
                <a:gridCol w="1520896"/>
                <a:gridCol w="1496367"/>
              </a:tblGrid>
              <a:tr h="341499">
                <a:tc>
                  <a:txBody>
                    <a:bodyPr/>
                    <a:lstStyle/>
                    <a:p>
                      <a:pPr algn="ctr" fontAlgn="b"/>
                      <a:r>
                        <a:rPr lang="es-EC" sz="1700" b="1" u="none" strike="noStrike" dirty="0">
                          <a:solidFill>
                            <a:schemeClr val="bg1"/>
                          </a:solidFill>
                        </a:rPr>
                        <a:t>  </a:t>
                      </a:r>
                      <a:r>
                        <a:rPr lang="es-EC" sz="1700" b="1" u="none" strike="noStrike" dirty="0" smtClean="0">
                          <a:solidFill>
                            <a:schemeClr val="bg1"/>
                          </a:solidFill>
                        </a:rPr>
                        <a:t>Variable</a:t>
                      </a:r>
                      <a:endParaRPr lang="es-EC" sz="1700" b="1" i="0" u="none" strike="noStrike" dirty="0">
                        <a:solidFill>
                          <a:schemeClr val="bg1"/>
                        </a:solidFill>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algn="ctr" fontAlgn="b"/>
                      <a:r>
                        <a:rPr lang="es-EC" sz="1700" b="1" u="none" strike="noStrike" dirty="0">
                          <a:solidFill>
                            <a:schemeClr val="bg1"/>
                          </a:solidFill>
                        </a:rPr>
                        <a:t>Ecuador</a:t>
                      </a:r>
                      <a:endParaRPr lang="es-EC" sz="1700" b="1" i="0" u="none" strike="noStrike" dirty="0">
                        <a:solidFill>
                          <a:schemeClr val="bg1"/>
                        </a:solidFill>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algn="ctr" fontAlgn="b"/>
                      <a:r>
                        <a:rPr lang="es-EC" sz="1700" b="1" u="none" strike="noStrike" dirty="0" smtClean="0">
                          <a:solidFill>
                            <a:schemeClr val="bg1"/>
                          </a:solidFill>
                        </a:rPr>
                        <a:t>España</a:t>
                      </a:r>
                      <a:endParaRPr lang="es-EC" sz="1700" b="1" i="0" u="none" strike="noStrike" dirty="0">
                        <a:solidFill>
                          <a:schemeClr val="bg1"/>
                        </a:solidFill>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r>
              <a:tr h="275443">
                <a:tc>
                  <a:txBody>
                    <a:bodyPr/>
                    <a:lstStyle/>
                    <a:p>
                      <a:pPr algn="l" fontAlgn="b"/>
                      <a:r>
                        <a:rPr lang="es-EC" sz="1700" u="none" strike="noStrike" dirty="0">
                          <a:solidFill>
                            <a:schemeClr val="tx1"/>
                          </a:solidFill>
                        </a:rPr>
                        <a:t>Habitantes</a:t>
                      </a:r>
                      <a:endParaRPr lang="es-EC" sz="1700" b="0" i="0" u="none" strike="noStrike" dirty="0">
                        <a:solidFill>
                          <a:schemeClr val="tx1"/>
                        </a:solidFill>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MX" sz="1800" b="0" i="0" u="none" strike="noStrike" dirty="0">
                          <a:solidFill>
                            <a:srgbClr val="000000"/>
                          </a:solidFill>
                          <a:effectLst/>
                          <a:latin typeface="+mn-lt"/>
                        </a:rPr>
                        <a:t>16.776.977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r" fontAlgn="b"/>
                      <a:r>
                        <a:rPr lang="es-EC" sz="1700" dirty="0" smtClean="0"/>
                        <a:t>46.527.039 </a:t>
                      </a:r>
                      <a:endParaRPr lang="es-EC" sz="17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43">
                <a:tc>
                  <a:txBody>
                    <a:bodyPr/>
                    <a:lstStyle/>
                    <a:p>
                      <a:pPr algn="l" fontAlgn="b"/>
                      <a:r>
                        <a:rPr lang="es-EC" sz="1700" u="none" strike="noStrike" dirty="0">
                          <a:solidFill>
                            <a:schemeClr val="tx1"/>
                          </a:solidFill>
                        </a:rPr>
                        <a:t>Deuda Pública </a:t>
                      </a:r>
                      <a:r>
                        <a:rPr lang="es-EC" sz="1700" u="none" strike="noStrike" dirty="0" smtClean="0">
                          <a:solidFill>
                            <a:schemeClr val="tx1"/>
                          </a:solidFill>
                        </a:rPr>
                        <a:t>Total (Millones </a:t>
                      </a:r>
                      <a:r>
                        <a:rPr lang="es-EC" sz="1700" u="none" strike="noStrike" dirty="0">
                          <a:solidFill>
                            <a:schemeClr val="tx1"/>
                          </a:solidFill>
                        </a:rPr>
                        <a:t>de USD)</a:t>
                      </a:r>
                      <a:endParaRPr lang="es-EC" sz="1700" b="0" i="0" u="none" strike="noStrike" dirty="0">
                        <a:solidFill>
                          <a:schemeClr val="tx1"/>
                        </a:solidFill>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EC" sz="1800" u="none" strike="noStrike" dirty="0" smtClean="0">
                          <a:latin typeface="+mn-lt"/>
                        </a:rPr>
                        <a:t>46.536</a:t>
                      </a:r>
                      <a:endParaRPr lang="es-EC" sz="1800" b="0" i="0" u="none" strike="noStrike" dirty="0">
                        <a:solidFill>
                          <a:srgbClr val="000000"/>
                        </a:solidFill>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EC" sz="1700" u="none" strike="noStrike" kern="1200" dirty="0" smtClean="0">
                          <a:solidFill>
                            <a:schemeClr val="dk1"/>
                          </a:solidFill>
                          <a:latin typeface="+mn-lt"/>
                          <a:ea typeface="+mn-ea"/>
                          <a:cs typeface="+mn-cs"/>
                        </a:rPr>
                        <a:t>1.373.823</a:t>
                      </a:r>
                      <a:endParaRPr lang="es-EC" sz="1700" u="none" strike="noStrike" kern="1200" dirty="0">
                        <a:solidFill>
                          <a:schemeClr val="dk1"/>
                        </a:solidFill>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43">
                <a:tc>
                  <a:txBody>
                    <a:bodyPr/>
                    <a:lstStyle/>
                    <a:p>
                      <a:pPr algn="l" fontAlgn="b"/>
                      <a:r>
                        <a:rPr lang="es-EC" sz="1700" u="none" strike="noStrike" dirty="0">
                          <a:solidFill>
                            <a:schemeClr val="tx1"/>
                          </a:solidFill>
                        </a:rPr>
                        <a:t>Deuda Pública Total (% PIB)</a:t>
                      </a:r>
                      <a:endParaRPr lang="es-EC" sz="1700" b="0" i="0" u="none" strike="noStrike" dirty="0">
                        <a:solidFill>
                          <a:schemeClr val="tx1"/>
                        </a:solidFill>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MX" sz="1800" b="0" i="0" u="none" strike="noStrike" dirty="0" smtClean="0">
                          <a:solidFill>
                            <a:srgbClr val="000000"/>
                          </a:solidFill>
                          <a:effectLst/>
                          <a:latin typeface="+mn-lt"/>
                        </a:rPr>
                        <a:t>44,6</a:t>
                      </a:r>
                      <a:endParaRPr lang="es-MX" sz="180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EC" sz="1700" b="0" i="0" u="none" strike="noStrike" dirty="0" smtClean="0">
                          <a:solidFill>
                            <a:srgbClr val="000000"/>
                          </a:solidFill>
                          <a:latin typeface="Calibri"/>
                        </a:rPr>
                        <a:t>98,4</a:t>
                      </a:r>
                      <a:endParaRPr lang="es-EC" sz="17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43">
                <a:tc>
                  <a:txBody>
                    <a:bodyPr/>
                    <a:lstStyle/>
                    <a:p>
                      <a:pPr algn="l" fontAlgn="b"/>
                      <a:r>
                        <a:rPr lang="es-EC" sz="1700" u="none" strike="noStrike" dirty="0">
                          <a:solidFill>
                            <a:schemeClr val="tx1"/>
                          </a:solidFill>
                        </a:rPr>
                        <a:t>Tasa de empleo (%)</a:t>
                      </a:r>
                      <a:endParaRPr lang="es-EC" sz="1700" b="0" i="0" u="none" strike="noStrike" dirty="0">
                        <a:solidFill>
                          <a:schemeClr val="tx1"/>
                        </a:solidFill>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MX" sz="1800" b="0" i="0" u="none" strike="noStrike" dirty="0">
                          <a:solidFill>
                            <a:srgbClr val="000000"/>
                          </a:solidFill>
                          <a:effectLst/>
                          <a:latin typeface="+mn-lt"/>
                        </a:rPr>
                        <a:t>95,4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EC" sz="1700" b="0" i="0" u="none" strike="noStrike" dirty="0" smtClean="0">
                          <a:solidFill>
                            <a:srgbClr val="000000"/>
                          </a:solidFill>
                          <a:latin typeface="Calibri"/>
                        </a:rPr>
                        <a:t>58,8</a:t>
                      </a:r>
                      <a:endParaRPr lang="es-EC" sz="17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43">
                <a:tc>
                  <a:txBody>
                    <a:bodyPr/>
                    <a:lstStyle/>
                    <a:p>
                      <a:pPr algn="l" fontAlgn="b"/>
                      <a:r>
                        <a:rPr lang="es-EC" sz="1700" u="none" strike="noStrike" dirty="0">
                          <a:solidFill>
                            <a:schemeClr val="tx1"/>
                          </a:solidFill>
                        </a:rPr>
                        <a:t>Tasa de Desempleo (%)</a:t>
                      </a:r>
                      <a:endParaRPr lang="es-EC" sz="1700" b="0" i="0" u="none" strike="noStrike" dirty="0">
                        <a:solidFill>
                          <a:schemeClr val="tx1"/>
                        </a:solidFill>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MX" sz="1800" b="0" i="0" u="none" strike="noStrike" dirty="0" smtClean="0">
                          <a:solidFill>
                            <a:srgbClr val="000000"/>
                          </a:solidFill>
                          <a:effectLst/>
                          <a:latin typeface="+mn-lt"/>
                        </a:rPr>
                        <a:t>4,6</a:t>
                      </a:r>
                      <a:endParaRPr lang="es-MX" sz="180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EC" sz="1700" b="0" i="0" u="none" strike="noStrike" dirty="0" smtClean="0">
                          <a:solidFill>
                            <a:srgbClr val="000000"/>
                          </a:solidFill>
                          <a:latin typeface="Calibri"/>
                        </a:rPr>
                        <a:t>16,6</a:t>
                      </a:r>
                      <a:endParaRPr lang="es-EC" sz="17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43">
                <a:tc>
                  <a:txBody>
                    <a:bodyPr/>
                    <a:lstStyle/>
                    <a:p>
                      <a:pPr algn="l" fontAlgn="b"/>
                      <a:r>
                        <a:rPr lang="it-IT" sz="1700" u="none" strike="noStrike" dirty="0">
                          <a:solidFill>
                            <a:schemeClr val="tx1"/>
                          </a:solidFill>
                        </a:rPr>
                        <a:t>PIB Per cápita (USD corrientes)</a:t>
                      </a:r>
                      <a:endParaRPr lang="it-IT" sz="1700" b="0" i="0" u="none" strike="noStrike" dirty="0">
                        <a:solidFill>
                          <a:schemeClr val="tx1"/>
                        </a:solidFill>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MX" sz="1800" b="0" i="0" u="none" strike="noStrike" dirty="0" smtClean="0">
                          <a:solidFill>
                            <a:srgbClr val="000000"/>
                          </a:solidFill>
                          <a:effectLst/>
                          <a:latin typeface="+mn-lt"/>
                        </a:rPr>
                        <a:t>6.216</a:t>
                      </a:r>
                      <a:endParaRPr lang="es-MX" sz="180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r" defTabSz="914400" rtl="0" eaLnBrk="1" fontAlgn="b" latinLnBrk="0" hangingPunct="1"/>
                      <a:r>
                        <a:rPr lang="es-EC" sz="1700" u="none" strike="noStrike" kern="1200" dirty="0" smtClean="0">
                          <a:solidFill>
                            <a:schemeClr val="dk1"/>
                          </a:solidFill>
                          <a:latin typeface="+mn-lt"/>
                          <a:ea typeface="+mn-ea"/>
                          <a:cs typeface="+mn-cs"/>
                        </a:rPr>
                        <a:t>30.008</a:t>
                      </a:r>
                      <a:endParaRPr lang="es-EC" sz="1700" u="none" strike="noStrike" kern="1200" dirty="0">
                        <a:solidFill>
                          <a:schemeClr val="dk1"/>
                        </a:solidFill>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43">
                <a:tc>
                  <a:txBody>
                    <a:bodyPr/>
                    <a:lstStyle/>
                    <a:p>
                      <a:pPr algn="l" fontAlgn="b"/>
                      <a:r>
                        <a:rPr lang="es-EC" sz="1700" u="none" strike="noStrike" dirty="0">
                          <a:solidFill>
                            <a:schemeClr val="tx1"/>
                          </a:solidFill>
                        </a:rPr>
                        <a:t>PIB   (millones USD corrientes)   </a:t>
                      </a:r>
                      <a:endParaRPr lang="es-EC" sz="1700" b="0" i="0" u="none" strike="noStrike" dirty="0">
                        <a:solidFill>
                          <a:schemeClr val="tx1"/>
                        </a:solidFill>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MX" sz="1800" b="0" i="0" u="none" strike="noStrike" dirty="0" smtClean="0">
                          <a:solidFill>
                            <a:srgbClr val="000000"/>
                          </a:solidFill>
                          <a:effectLst/>
                          <a:latin typeface="+mn-lt"/>
                        </a:rPr>
                        <a:t>104.296</a:t>
                      </a:r>
                      <a:endParaRPr lang="es-MX" sz="180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EC" sz="1700" u="none" strike="noStrike" kern="1200" dirty="0" smtClean="0">
                          <a:solidFill>
                            <a:schemeClr val="dk1"/>
                          </a:solidFill>
                          <a:latin typeface="+mn-lt"/>
                          <a:ea typeface="+mn-ea"/>
                          <a:cs typeface="+mn-cs"/>
                        </a:rPr>
                        <a:t>1.396.162</a:t>
                      </a:r>
                      <a:endParaRPr lang="es-EC" sz="1700" u="none" strike="noStrike" kern="1200" dirty="0">
                        <a:solidFill>
                          <a:schemeClr val="dk1"/>
                        </a:solidFill>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43">
                <a:tc>
                  <a:txBody>
                    <a:bodyPr/>
                    <a:lstStyle/>
                    <a:p>
                      <a:pPr algn="l" fontAlgn="b"/>
                      <a:r>
                        <a:rPr lang="it-IT" sz="1700" u="none" strike="noStrike" dirty="0" smtClean="0">
                          <a:solidFill>
                            <a:schemeClr val="tx1"/>
                          </a:solidFill>
                        </a:rPr>
                        <a:t>PIB Per cápita (USD </a:t>
                      </a:r>
                      <a:r>
                        <a:rPr lang="es-EC" sz="1700" u="none" strike="noStrike" dirty="0" smtClean="0">
                          <a:solidFill>
                            <a:schemeClr val="tx1"/>
                          </a:solidFill>
                        </a:rPr>
                        <a:t>constantes</a:t>
                      </a:r>
                      <a:r>
                        <a:rPr lang="it-IT" sz="1700" u="none" strike="noStrike" dirty="0" smtClean="0">
                          <a:solidFill>
                            <a:schemeClr val="tx1"/>
                          </a:solidFill>
                        </a:rPr>
                        <a:t>)</a:t>
                      </a:r>
                      <a:endParaRPr lang="it-IT" sz="1700" b="0" i="0" u="none" strike="noStrike" dirty="0">
                        <a:solidFill>
                          <a:schemeClr val="tx1"/>
                        </a:solidFill>
                        <a:latin typeface="+mn-lt"/>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EC" sz="1800" b="0" i="0" u="none" strike="noStrike" dirty="0" smtClean="0">
                          <a:solidFill>
                            <a:srgbClr val="000000"/>
                          </a:solidFill>
                          <a:latin typeface="+mn-lt"/>
                        </a:rPr>
                        <a:t>4.229*</a:t>
                      </a:r>
                      <a:endParaRPr lang="es-EC" sz="1800" b="0" i="0" u="none" strike="noStrike" dirty="0">
                        <a:solidFill>
                          <a:srgbClr val="000000"/>
                        </a:solidFill>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EC" sz="1700" b="0" i="0" u="none" strike="noStrike" dirty="0" smtClean="0">
                          <a:solidFill>
                            <a:srgbClr val="000000"/>
                          </a:solidFill>
                          <a:latin typeface="Calibri"/>
                        </a:rPr>
                        <a:t>29.385**</a:t>
                      </a:r>
                      <a:endParaRPr lang="es-EC" sz="17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43">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s-EC" sz="1700" u="none" strike="noStrike" dirty="0" smtClean="0">
                          <a:solidFill>
                            <a:schemeClr val="tx1"/>
                          </a:solidFill>
                        </a:rPr>
                        <a:t>PIB   (millones USD constantes)   </a:t>
                      </a:r>
                      <a:endParaRPr lang="es-EC" sz="1700" b="0" i="0" u="none" strike="noStrike" dirty="0" smtClean="0">
                        <a:solidFill>
                          <a:schemeClr val="tx1"/>
                        </a:solidFill>
                        <a:latin typeface="+mn-lt"/>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EC" sz="1800" b="0" i="0" u="none" strike="noStrike" dirty="0" smtClean="0">
                          <a:solidFill>
                            <a:srgbClr val="000000"/>
                          </a:solidFill>
                          <a:latin typeface="+mn-lt"/>
                        </a:rPr>
                        <a:t>70.956*</a:t>
                      </a:r>
                      <a:endParaRPr lang="es-EC" sz="1800" b="0" i="0" u="none" strike="noStrike" dirty="0">
                        <a:solidFill>
                          <a:srgbClr val="000000"/>
                        </a:solidFill>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EC" sz="1700" b="0" i="0" u="none" strike="noStrike" dirty="0" smtClean="0">
                          <a:solidFill>
                            <a:srgbClr val="000000"/>
                          </a:solidFill>
                          <a:latin typeface="Calibri"/>
                        </a:rPr>
                        <a:t>1.367.191**</a:t>
                      </a:r>
                      <a:endParaRPr lang="es-EC" sz="17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43">
                <a:tc>
                  <a:txBody>
                    <a:bodyPr/>
                    <a:lstStyle/>
                    <a:p>
                      <a:pPr algn="l" fontAlgn="b"/>
                      <a:r>
                        <a:rPr lang="es-EC" sz="1700" u="none" strike="noStrike" dirty="0">
                          <a:solidFill>
                            <a:schemeClr val="tx1"/>
                          </a:solidFill>
                        </a:rPr>
                        <a:t>FBKF (% del PIB)</a:t>
                      </a:r>
                      <a:endParaRPr lang="es-EC" sz="1700" b="0" i="0" u="none" strike="noStrike" dirty="0">
                        <a:solidFill>
                          <a:schemeClr val="tx1"/>
                        </a:solidFill>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EC" sz="1800" u="none" strike="noStrike" dirty="0" smtClean="0">
                          <a:latin typeface="+mn-lt"/>
                        </a:rPr>
                        <a:t>25,4</a:t>
                      </a:r>
                      <a:endParaRPr lang="es-EC" sz="1800" b="0" i="0" u="none" strike="noStrike" dirty="0">
                        <a:solidFill>
                          <a:srgbClr val="000000"/>
                        </a:solidFill>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EC" sz="1700" b="0" i="0" u="none" strike="noStrike" dirty="0" smtClean="0">
                          <a:solidFill>
                            <a:srgbClr val="000000"/>
                          </a:solidFill>
                          <a:latin typeface="Calibri"/>
                        </a:rPr>
                        <a:t>20,6</a:t>
                      </a:r>
                      <a:endParaRPr lang="es-EC" sz="17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43">
                <a:tc>
                  <a:txBody>
                    <a:bodyPr/>
                    <a:lstStyle/>
                    <a:p>
                      <a:pPr algn="l" fontAlgn="b"/>
                      <a:r>
                        <a:rPr lang="es-EC" sz="1700" u="none" strike="noStrike" dirty="0">
                          <a:solidFill>
                            <a:schemeClr val="tx1"/>
                          </a:solidFill>
                        </a:rPr>
                        <a:t>FBKF  (millones USD corrientes)  </a:t>
                      </a:r>
                      <a:endParaRPr lang="es-EC" sz="1700" b="0" i="0" u="none" strike="noStrike" dirty="0">
                        <a:solidFill>
                          <a:schemeClr val="tx1"/>
                        </a:solidFill>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EC" sz="1800" u="none" strike="noStrike" dirty="0" smtClean="0">
                          <a:latin typeface="+mn-lt"/>
                        </a:rPr>
                        <a:t>26.496</a:t>
                      </a:r>
                      <a:endParaRPr lang="es-EC" sz="1800" b="0" i="0" u="none" strike="noStrike" dirty="0">
                        <a:solidFill>
                          <a:srgbClr val="000000"/>
                        </a:solidFill>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r" defTabSz="914400" rtl="0" eaLnBrk="1" fontAlgn="b" latinLnBrk="0" hangingPunct="1"/>
                      <a:r>
                        <a:rPr lang="es-EC" sz="1700" b="0" i="0" u="none" strike="noStrike" kern="1200" dirty="0" smtClean="0">
                          <a:solidFill>
                            <a:srgbClr val="000000"/>
                          </a:solidFill>
                          <a:latin typeface="+mn-lt"/>
                          <a:ea typeface="+mn-ea"/>
                          <a:cs typeface="+mn-cs"/>
                        </a:rPr>
                        <a:t>286.963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43">
                <a:tc>
                  <a:txBody>
                    <a:bodyPr/>
                    <a:lstStyle/>
                    <a:p>
                      <a:pPr algn="l" fontAlgn="b"/>
                      <a:r>
                        <a:rPr lang="es-EC" sz="1700" u="none" strike="noStrike" dirty="0">
                          <a:solidFill>
                            <a:schemeClr val="tx1"/>
                          </a:solidFill>
                        </a:rPr>
                        <a:t>VAB Manufacturero (millones de USD corrientes)</a:t>
                      </a:r>
                      <a:endParaRPr lang="es-EC" sz="1700" b="0" i="0" u="none" strike="noStrike" dirty="0">
                        <a:solidFill>
                          <a:schemeClr val="tx1"/>
                        </a:solidFill>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EC" sz="1800" u="none" strike="noStrike" dirty="0" smtClean="0">
                          <a:latin typeface="+mn-lt"/>
                        </a:rPr>
                        <a:t>14.983</a:t>
                      </a:r>
                      <a:endParaRPr lang="es-EC" sz="1800" b="0" i="0" u="none" strike="noStrike" dirty="0">
                        <a:solidFill>
                          <a:srgbClr val="000000"/>
                        </a:solidFill>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lang="es-EC" sz="1700" b="0" i="0" u="none" strike="noStrike" kern="1200" dirty="0" smtClean="0">
                          <a:solidFill>
                            <a:srgbClr val="000000"/>
                          </a:solidFill>
                          <a:latin typeface="+mn-lt"/>
                          <a:ea typeface="+mn-ea"/>
                          <a:cs typeface="+mn-cs"/>
                        </a:rPr>
                        <a:t>182.401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43">
                <a:tc>
                  <a:txBody>
                    <a:bodyPr/>
                    <a:lstStyle/>
                    <a:p>
                      <a:pPr algn="l" fontAlgn="b"/>
                      <a:r>
                        <a:rPr lang="es-EC" sz="1700" b="0" i="0" u="none" strike="noStrike" dirty="0" smtClean="0">
                          <a:solidFill>
                            <a:schemeClr val="tx1"/>
                          </a:solidFill>
                          <a:latin typeface="Calibri"/>
                        </a:rPr>
                        <a:t>Crecimiento</a:t>
                      </a:r>
                      <a:r>
                        <a:rPr lang="es-EC" sz="1700" b="0" i="0" u="none" strike="noStrike" baseline="0" dirty="0" smtClean="0">
                          <a:solidFill>
                            <a:schemeClr val="tx1"/>
                          </a:solidFill>
                          <a:latin typeface="Calibri"/>
                        </a:rPr>
                        <a:t> económico 2017-2016 (a precios constantes) </a:t>
                      </a:r>
                      <a:endParaRPr lang="es-EC" sz="1700" b="0" i="0" u="none" strike="noStrike" dirty="0">
                        <a:solidFill>
                          <a:schemeClr val="tx1"/>
                        </a:solidFill>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EC" sz="1800" b="0" i="0" u="none" strike="noStrike" dirty="0" smtClean="0">
                          <a:solidFill>
                            <a:srgbClr val="000000"/>
                          </a:solidFill>
                          <a:latin typeface="+mn-lt"/>
                        </a:rPr>
                        <a:t>2,4*</a:t>
                      </a:r>
                      <a:endParaRPr lang="es-EC" sz="1800" b="0" i="0" u="none" strike="noStrike" dirty="0">
                        <a:solidFill>
                          <a:srgbClr val="000000"/>
                        </a:solidFill>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lang="es-EC" sz="1700" b="0" i="0" u="none" strike="noStrike" kern="1200" dirty="0" smtClean="0">
                          <a:solidFill>
                            <a:srgbClr val="000000"/>
                          </a:solidFill>
                          <a:latin typeface="+mn-lt"/>
                          <a:ea typeface="+mn-ea"/>
                          <a:cs typeface="+mn-cs"/>
                        </a:rPr>
                        <a:t>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9" name="CuadroTexto 8"/>
          <p:cNvSpPr txBox="1"/>
          <p:nvPr/>
        </p:nvSpPr>
        <p:spPr>
          <a:xfrm>
            <a:off x="149710" y="6486133"/>
            <a:ext cx="3310729" cy="4001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s-EC" sz="1000" b="1" dirty="0"/>
              <a:t>Fuente: </a:t>
            </a:r>
            <a:r>
              <a:rPr lang="es-EC" sz="1000" dirty="0" smtClean="0"/>
              <a:t> BCE, INEC, Banco Mundial, Eurostat, INE, BDE, FMI</a:t>
            </a:r>
          </a:p>
          <a:p>
            <a:r>
              <a:rPr lang="es-EC" sz="1000" b="1" dirty="0" smtClean="0"/>
              <a:t>Elaboración:</a:t>
            </a:r>
            <a:r>
              <a:rPr lang="es-EC" sz="1000" dirty="0" smtClean="0"/>
              <a:t> MIPRO</a:t>
            </a:r>
          </a:p>
        </p:txBody>
      </p:sp>
      <p:sp>
        <p:nvSpPr>
          <p:cNvPr id="6" name="5 CuadroTexto"/>
          <p:cNvSpPr txBox="1"/>
          <p:nvPr/>
        </p:nvSpPr>
        <p:spPr>
          <a:xfrm>
            <a:off x="0" y="4805694"/>
            <a:ext cx="8860971" cy="523220"/>
          </a:xfrm>
          <a:prstGeom prst="rect">
            <a:avLst/>
          </a:prstGeom>
          <a:noFill/>
        </p:spPr>
        <p:txBody>
          <a:bodyPr wrap="square" rtlCol="0">
            <a:spAutoFit/>
          </a:bodyPr>
          <a:lstStyle/>
          <a:p>
            <a:r>
              <a:rPr lang="es-EC" sz="2800" dirty="0" smtClean="0">
                <a:solidFill>
                  <a:srgbClr val="5B9BD5">
                    <a:lumMod val="50000"/>
                  </a:srgbClr>
                </a:solidFill>
                <a:latin typeface="Franklin Gothic Demi Cond" panose="020B0706030402020204" pitchFamily="34" charset="0"/>
              </a:rPr>
              <a:t>2018  I Trim.  </a:t>
            </a:r>
          </a:p>
        </p:txBody>
      </p:sp>
      <p:graphicFrame>
        <p:nvGraphicFramePr>
          <p:cNvPr id="7" name="6 Tabla"/>
          <p:cNvGraphicFramePr>
            <a:graphicFrameLocks noGrp="1"/>
          </p:cNvGraphicFramePr>
          <p:nvPr>
            <p:extLst>
              <p:ext uri="{D42A27DB-BD31-4B8C-83A1-F6EECF244321}">
                <p14:modId xmlns:p14="http://schemas.microsoft.com/office/powerpoint/2010/main" val="2297149596"/>
              </p:ext>
            </p:extLst>
          </p:nvPr>
        </p:nvGraphicFramePr>
        <p:xfrm>
          <a:off x="1805073" y="5325974"/>
          <a:ext cx="9002727" cy="1064895"/>
        </p:xfrm>
        <a:graphic>
          <a:graphicData uri="http://schemas.openxmlformats.org/drawingml/2006/table">
            <a:tbl>
              <a:tblPr>
                <a:tableStyleId>{793D81CF-94F2-401A-BA57-92F5A7B2D0C5}</a:tableStyleId>
              </a:tblPr>
              <a:tblGrid>
                <a:gridCol w="5971628"/>
                <a:gridCol w="1523088"/>
                <a:gridCol w="1508011"/>
              </a:tblGrid>
              <a:tr h="252000">
                <a:tc>
                  <a:txBody>
                    <a:bodyPr/>
                    <a:lstStyle/>
                    <a:p>
                      <a:pPr algn="l" fontAlgn="b"/>
                      <a:r>
                        <a:rPr lang="es-EC" sz="1700" b="1" u="none" strike="noStrike" dirty="0">
                          <a:solidFill>
                            <a:schemeClr val="bg1"/>
                          </a:solidFill>
                        </a:rPr>
                        <a:t>  </a:t>
                      </a:r>
                      <a:r>
                        <a:rPr lang="es-EC" sz="1700" b="1" u="none" strike="noStrike" dirty="0" smtClean="0">
                          <a:solidFill>
                            <a:schemeClr val="bg1"/>
                          </a:solidFill>
                        </a:rPr>
                        <a:t>Crecimiento</a:t>
                      </a:r>
                      <a:r>
                        <a:rPr lang="es-EC" sz="1700" b="1" u="none" strike="noStrike" baseline="0" dirty="0" smtClean="0">
                          <a:solidFill>
                            <a:schemeClr val="bg1"/>
                          </a:solidFill>
                        </a:rPr>
                        <a:t> Económico (a precios constantes)</a:t>
                      </a:r>
                      <a:endParaRPr lang="es-EC" sz="1700" b="1" i="0" u="none" strike="noStrike" dirty="0">
                        <a:solidFill>
                          <a:schemeClr val="bg1"/>
                        </a:solidFill>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algn="ctr" fontAlgn="b"/>
                      <a:r>
                        <a:rPr lang="es-EC" sz="1700" b="1" u="none" strike="noStrike" dirty="0" smtClean="0">
                          <a:solidFill>
                            <a:schemeClr val="bg1"/>
                          </a:solidFill>
                        </a:rPr>
                        <a:t>Ecuador 100=2007</a:t>
                      </a:r>
                      <a:endParaRPr lang="es-EC" sz="1700" b="1" i="0" u="none" strike="noStrike" dirty="0">
                        <a:solidFill>
                          <a:schemeClr val="bg1"/>
                        </a:solidFill>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algn="ctr" fontAlgn="b"/>
                      <a:r>
                        <a:rPr lang="es-EC" sz="1700" b="1" u="none" strike="noStrike" dirty="0" smtClean="0">
                          <a:solidFill>
                            <a:schemeClr val="bg1"/>
                          </a:solidFill>
                        </a:rPr>
                        <a:t>España 100=2005</a:t>
                      </a:r>
                      <a:endParaRPr lang="es-EC" sz="1700" b="1" i="0" u="none" strike="noStrike" dirty="0">
                        <a:solidFill>
                          <a:schemeClr val="bg1"/>
                        </a:solidFill>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r>
              <a:tr h="252000">
                <a:tc>
                  <a:txBody>
                    <a:bodyPr/>
                    <a:lstStyle/>
                    <a:p>
                      <a:pPr algn="l" fontAlgn="b"/>
                      <a:r>
                        <a:rPr lang="es-EC" sz="1700" b="0" i="0" u="none" strike="noStrike" dirty="0" smtClean="0">
                          <a:solidFill>
                            <a:srgbClr val="000000"/>
                          </a:solidFill>
                          <a:latin typeface="Calibri"/>
                        </a:rPr>
                        <a:t>PIB Variación trimestral (t/t-1)</a:t>
                      </a:r>
                      <a:endParaRPr lang="es-EC" sz="1700" b="0" i="0" u="none" strike="noStrike" dirty="0">
                        <a:solidFill>
                          <a:srgbClr val="000000"/>
                        </a:solidFill>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EC" sz="1700" b="0" i="0" u="none" strike="noStrike" dirty="0" smtClean="0">
                          <a:solidFill>
                            <a:srgbClr val="000000"/>
                          </a:solidFill>
                          <a:latin typeface="Calibri"/>
                        </a:rPr>
                        <a:t>-0,7 %</a:t>
                      </a:r>
                      <a:endParaRPr lang="es-EC" sz="17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r" fontAlgn="b"/>
                      <a:r>
                        <a:rPr lang="es-EC" sz="1700" b="0" i="0" u="none" strike="noStrike" dirty="0" smtClean="0">
                          <a:solidFill>
                            <a:srgbClr val="000000"/>
                          </a:solidFill>
                          <a:latin typeface="Calibri"/>
                        </a:rPr>
                        <a:t>0,7 %</a:t>
                      </a:r>
                      <a:endParaRPr lang="es-EC" sz="17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52000">
                <a:tc>
                  <a:txBody>
                    <a:bodyPr/>
                    <a:lstStyle/>
                    <a:p>
                      <a:pPr algn="l" fontAlgn="b"/>
                      <a:r>
                        <a:rPr lang="es-EC" sz="1700" b="0" i="0" u="none" strike="noStrike" dirty="0" smtClean="0">
                          <a:solidFill>
                            <a:srgbClr val="000000"/>
                          </a:solidFill>
                          <a:latin typeface="+mn-lt"/>
                        </a:rPr>
                        <a:t>PIB Variación anual (t/t-4)</a:t>
                      </a:r>
                      <a:endParaRPr lang="es-EC" sz="1700" b="0" i="0" u="none" strike="noStrike" dirty="0">
                        <a:solidFill>
                          <a:srgbClr val="000000"/>
                        </a:solidFill>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EC" sz="1700" b="0" i="0" u="none" strike="noStrike" dirty="0" smtClean="0">
                          <a:solidFill>
                            <a:srgbClr val="000000"/>
                          </a:solidFill>
                          <a:latin typeface="Calibri"/>
                        </a:rPr>
                        <a:t> 1,9%</a:t>
                      </a:r>
                      <a:endParaRPr lang="es-EC" sz="17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EC" sz="1700" u="none" strike="noStrike" kern="1200" dirty="0" smtClean="0">
                          <a:solidFill>
                            <a:schemeClr val="dk1"/>
                          </a:solidFill>
                          <a:latin typeface="+mn-lt"/>
                          <a:ea typeface="+mn-ea"/>
                          <a:cs typeface="+mn-cs"/>
                        </a:rPr>
                        <a:t>3,0 %</a:t>
                      </a:r>
                      <a:endParaRPr lang="es-EC" sz="1700" u="none" strike="noStrike" kern="1200" dirty="0">
                        <a:solidFill>
                          <a:schemeClr val="dk1"/>
                        </a:solidFill>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0" name="CuadroTexto 9"/>
          <p:cNvSpPr txBox="1"/>
          <p:nvPr/>
        </p:nvSpPr>
        <p:spPr>
          <a:xfrm>
            <a:off x="122816" y="6134172"/>
            <a:ext cx="1254434" cy="553998"/>
          </a:xfrm>
          <a:prstGeom prst="rect">
            <a:avLst/>
          </a:prstGeom>
          <a:noFill/>
        </p:spPr>
        <p:txBody>
          <a:bodyPr wrap="square" rtlCol="0" anchor="t" anchorCtr="1">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just"/>
            <a:r>
              <a:rPr lang="es-EC" sz="1000" dirty="0" smtClean="0"/>
              <a:t>   *Base 100=2007</a:t>
            </a:r>
          </a:p>
          <a:p>
            <a:pPr algn="just"/>
            <a:r>
              <a:rPr lang="es-EC" sz="1000" dirty="0" smtClean="0"/>
              <a:t>** </a:t>
            </a:r>
            <a:r>
              <a:rPr lang="es-EC" sz="1000" dirty="0"/>
              <a:t>Base </a:t>
            </a:r>
            <a:r>
              <a:rPr lang="es-EC" sz="1000" dirty="0" smtClean="0"/>
              <a:t>100=2005</a:t>
            </a:r>
            <a:endParaRPr lang="es-EC" sz="1000" dirty="0"/>
          </a:p>
          <a:p>
            <a:endParaRPr lang="es-EC" sz="1000" dirty="0" smtClean="0"/>
          </a:p>
        </p:txBody>
      </p:sp>
      <p:sp>
        <p:nvSpPr>
          <p:cNvPr id="11" name="10 Marcador de número de diapositiva"/>
          <p:cNvSpPr>
            <a:spLocks noGrp="1"/>
          </p:cNvSpPr>
          <p:nvPr>
            <p:ph type="sldNum" sz="quarter" idx="12"/>
          </p:nvPr>
        </p:nvSpPr>
        <p:spPr/>
        <p:txBody>
          <a:bodyPr/>
          <a:lstStyle/>
          <a:p>
            <a:fld id="{C8126447-4D4B-4C99-B128-995BABF8B136}" type="slidenum">
              <a:rPr lang="es-EC" smtClean="0">
                <a:solidFill>
                  <a:prstClr val="black">
                    <a:tint val="75000"/>
                  </a:prstClr>
                </a:solidFill>
              </a:rPr>
              <a:pPr/>
              <a:t>12</a:t>
            </a:fld>
            <a:endParaRPr lang="es-EC">
              <a:solidFill>
                <a:prstClr val="black">
                  <a:tint val="75000"/>
                </a:prstClr>
              </a:solidFill>
            </a:endParaRPr>
          </a:p>
        </p:txBody>
      </p:sp>
    </p:spTree>
    <p:extLst>
      <p:ext uri="{BB962C8B-B14F-4D97-AF65-F5344CB8AC3E}">
        <p14:creationId xmlns:p14="http://schemas.microsoft.com/office/powerpoint/2010/main" val="24321407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4630"/>
            <a:ext cx="2085013" cy="823031"/>
          </a:xfrm>
          <a:prstGeom prst="rect">
            <a:avLst/>
          </a:prstGeom>
        </p:spPr>
      </p:pic>
      <p:sp>
        <p:nvSpPr>
          <p:cNvPr id="3" name="Título 2"/>
          <p:cNvSpPr>
            <a:spLocks noGrp="1"/>
          </p:cNvSpPr>
          <p:nvPr>
            <p:ph type="title"/>
          </p:nvPr>
        </p:nvSpPr>
        <p:spPr>
          <a:xfrm>
            <a:off x="140575" y="90151"/>
            <a:ext cx="10398231" cy="878559"/>
          </a:xfrm>
        </p:spPr>
        <p:txBody>
          <a:bodyPr>
            <a:normAutofit fontScale="90000"/>
          </a:bodyPr>
          <a:lstStyle/>
          <a:p>
            <a:r>
              <a:rPr lang="es-MX" sz="4000" b="1" dirty="0" smtClean="0">
                <a:solidFill>
                  <a:srgbClr val="002060"/>
                </a:solidFill>
                <a:latin typeface="Franklin Gothic Medium Cond" panose="020B0606030402020204" pitchFamily="34" charset="0"/>
              </a:rPr>
              <a:t>Balanza Comercial Ecuador – España  </a:t>
            </a:r>
            <a:br>
              <a:rPr lang="es-MX" sz="4000" b="1" dirty="0" smtClean="0">
                <a:solidFill>
                  <a:srgbClr val="002060"/>
                </a:solidFill>
                <a:latin typeface="Franklin Gothic Medium Cond" panose="020B0606030402020204" pitchFamily="34" charset="0"/>
              </a:rPr>
            </a:br>
            <a:r>
              <a:rPr lang="es-MX" sz="2400" b="1" dirty="0" smtClean="0">
                <a:solidFill>
                  <a:srgbClr val="002060"/>
                </a:solidFill>
                <a:latin typeface="Franklin Gothic Medium Cond" panose="020B0606030402020204" pitchFamily="34" charset="0"/>
              </a:rPr>
              <a:t>(millones </a:t>
            </a:r>
            <a:r>
              <a:rPr lang="es-MX" sz="2400" b="1" dirty="0">
                <a:solidFill>
                  <a:srgbClr val="002060"/>
                </a:solidFill>
                <a:latin typeface="Franklin Gothic Medium Cond" panose="020B0606030402020204" pitchFamily="34" charset="0"/>
              </a:rPr>
              <a:t>de </a:t>
            </a:r>
            <a:r>
              <a:rPr lang="es-MX" sz="2400" b="1" dirty="0" smtClean="0">
                <a:solidFill>
                  <a:srgbClr val="002060"/>
                </a:solidFill>
                <a:latin typeface="Franklin Gothic Medium Cond" panose="020B0606030402020204" pitchFamily="34" charset="0"/>
              </a:rPr>
              <a:t>USD FOB)</a:t>
            </a:r>
            <a:endParaRPr lang="es-MX" sz="2400" b="1" dirty="0">
              <a:solidFill>
                <a:srgbClr val="002060"/>
              </a:solidFill>
              <a:latin typeface="Franklin Gothic Medium Cond" panose="020B0606030402020204" pitchFamily="34" charset="0"/>
            </a:endParaRPr>
          </a:p>
        </p:txBody>
      </p:sp>
      <p:sp>
        <p:nvSpPr>
          <p:cNvPr id="20" name="Rectángulo 19"/>
          <p:cNvSpPr/>
          <p:nvPr/>
        </p:nvSpPr>
        <p:spPr>
          <a:xfrm>
            <a:off x="0" y="6558083"/>
            <a:ext cx="6199154" cy="276999"/>
          </a:xfrm>
          <a:prstGeom prst="rect">
            <a:avLst/>
          </a:prstGeom>
        </p:spPr>
        <p:txBody>
          <a:bodyPr wrap="square">
            <a:spAutoFit/>
          </a:bodyPr>
          <a:lstStyle/>
          <a:p>
            <a:endParaRPr lang="es-MX" sz="100" b="1" dirty="0" smtClean="0">
              <a:solidFill>
                <a:prstClr val="black"/>
              </a:solidFill>
            </a:endParaRPr>
          </a:p>
          <a:p>
            <a:r>
              <a:rPr lang="es-MX" sz="1100" b="1" dirty="0" smtClean="0">
                <a:solidFill>
                  <a:prstClr val="black"/>
                </a:solidFill>
              </a:rPr>
              <a:t>Nota</a:t>
            </a:r>
            <a:r>
              <a:rPr lang="es-MX" sz="1100" b="1" dirty="0">
                <a:solidFill>
                  <a:prstClr val="black"/>
                </a:solidFill>
              </a:rPr>
              <a:t>: </a:t>
            </a:r>
            <a:r>
              <a:rPr lang="es-MX" sz="1100" dirty="0">
                <a:solidFill>
                  <a:prstClr val="black"/>
                </a:solidFill>
              </a:rPr>
              <a:t>Las cifras de importación corresponden a la procedencia de la mercancía.</a:t>
            </a:r>
          </a:p>
        </p:txBody>
      </p:sp>
      <p:sp>
        <p:nvSpPr>
          <p:cNvPr id="23" name="2 CuadroTexto"/>
          <p:cNvSpPr txBox="1"/>
          <p:nvPr/>
        </p:nvSpPr>
        <p:spPr>
          <a:xfrm>
            <a:off x="0" y="6196446"/>
            <a:ext cx="2753587" cy="446276"/>
          </a:xfrm>
          <a:prstGeom prst="rect">
            <a:avLst/>
          </a:prstGeom>
          <a:noFill/>
        </p:spPr>
        <p:txBody>
          <a:bodyPr wrap="square">
            <a:spAutoFit/>
          </a:bodyPr>
          <a:lstStyle/>
          <a:p>
            <a:pPr eaLnBrk="1" hangingPunct="1">
              <a:defRPr/>
            </a:pPr>
            <a:r>
              <a:rPr lang="es-ES" sz="1100" b="1" dirty="0">
                <a:solidFill>
                  <a:prstClr val="black"/>
                </a:solidFill>
              </a:rPr>
              <a:t>Fuente: </a:t>
            </a:r>
            <a:r>
              <a:rPr lang="es-ES" sz="1100" dirty="0">
                <a:solidFill>
                  <a:prstClr val="black"/>
                </a:solidFill>
              </a:rPr>
              <a:t>BCE –  Comercio </a:t>
            </a:r>
            <a:r>
              <a:rPr lang="es-ES" sz="1100" dirty="0" smtClean="0">
                <a:solidFill>
                  <a:prstClr val="black"/>
                </a:solidFill>
              </a:rPr>
              <a:t>Exterior</a:t>
            </a:r>
          </a:p>
          <a:p>
            <a:pPr eaLnBrk="1" hangingPunct="1">
              <a:defRPr/>
            </a:pPr>
            <a:endParaRPr lang="es-ES" sz="100" dirty="0" smtClean="0">
              <a:solidFill>
                <a:prstClr val="black"/>
              </a:solidFill>
            </a:endParaRPr>
          </a:p>
          <a:p>
            <a:pPr eaLnBrk="1" hangingPunct="1">
              <a:defRPr/>
            </a:pPr>
            <a:r>
              <a:rPr lang="es-ES" sz="1100" b="1" dirty="0" smtClean="0">
                <a:solidFill>
                  <a:prstClr val="black"/>
                </a:solidFill>
              </a:rPr>
              <a:t>Elaborado por: </a:t>
            </a:r>
            <a:r>
              <a:rPr lang="es-ES" sz="1100" dirty="0" smtClean="0">
                <a:solidFill>
                  <a:prstClr val="black"/>
                </a:solidFill>
              </a:rPr>
              <a:t>CGEPMI </a:t>
            </a:r>
            <a:endParaRPr lang="es-ES" sz="1100" dirty="0">
              <a:solidFill>
                <a:prstClr val="black"/>
              </a:solidFill>
            </a:endParaRPr>
          </a:p>
        </p:txBody>
      </p:sp>
      <p:graphicFrame>
        <p:nvGraphicFramePr>
          <p:cNvPr id="21" name="Tabla 20"/>
          <p:cNvGraphicFramePr>
            <a:graphicFrameLocks noGrp="1"/>
          </p:cNvGraphicFramePr>
          <p:nvPr>
            <p:extLst>
              <p:ext uri="{D42A27DB-BD31-4B8C-83A1-F6EECF244321}">
                <p14:modId xmlns:p14="http://schemas.microsoft.com/office/powerpoint/2010/main" val="428776021"/>
              </p:ext>
            </p:extLst>
          </p:nvPr>
        </p:nvGraphicFramePr>
        <p:xfrm>
          <a:off x="687533" y="4614565"/>
          <a:ext cx="10803181" cy="1205865"/>
        </p:xfrm>
        <a:graphic>
          <a:graphicData uri="http://schemas.openxmlformats.org/drawingml/2006/table">
            <a:tbl>
              <a:tblPr/>
              <a:tblGrid>
                <a:gridCol w="1826351">
                  <a:extLst>
                    <a:ext uri="{9D8B030D-6E8A-4147-A177-3AD203B41FA5}">
                      <a16:colId xmlns="" xmlns:a16="http://schemas.microsoft.com/office/drawing/2014/main" val="604074008"/>
                    </a:ext>
                  </a:extLst>
                </a:gridCol>
                <a:gridCol w="1346526">
                  <a:extLst>
                    <a:ext uri="{9D8B030D-6E8A-4147-A177-3AD203B41FA5}">
                      <a16:colId xmlns="" xmlns:a16="http://schemas.microsoft.com/office/drawing/2014/main" val="3002262734"/>
                    </a:ext>
                  </a:extLst>
                </a:gridCol>
                <a:gridCol w="1253016">
                  <a:extLst>
                    <a:ext uri="{9D8B030D-6E8A-4147-A177-3AD203B41FA5}">
                      <a16:colId xmlns="" xmlns:a16="http://schemas.microsoft.com/office/drawing/2014/main" val="277210707"/>
                    </a:ext>
                  </a:extLst>
                </a:gridCol>
                <a:gridCol w="972490">
                  <a:extLst>
                    <a:ext uri="{9D8B030D-6E8A-4147-A177-3AD203B41FA5}">
                      <a16:colId xmlns="" xmlns:a16="http://schemas.microsoft.com/office/drawing/2014/main" val="2388542684"/>
                    </a:ext>
                  </a:extLst>
                </a:gridCol>
                <a:gridCol w="1140806"/>
                <a:gridCol w="1065998"/>
                <a:gridCol w="1065998"/>
                <a:gridCol w="1065998"/>
                <a:gridCol w="1065998"/>
              </a:tblGrid>
              <a:tr h="143697">
                <a:tc rowSpan="2">
                  <a:txBody>
                    <a:bodyPr/>
                    <a:lstStyle/>
                    <a:p>
                      <a:pPr algn="l" rtl="0" fontAlgn="ctr"/>
                      <a:endParaRPr lang="es-EC" sz="12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gridSpan="5">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EC" altLang="en-US" sz="1600" b="1" dirty="0" smtClean="0">
                          <a:solidFill>
                            <a:schemeClr val="bg1"/>
                          </a:solidFill>
                          <a:latin typeface="Franklin Gothic Book" panose="020B0503020102020204" pitchFamily="34" charset="0"/>
                        </a:rPr>
                        <a:t>Balanza Comercial (millones de USD)</a:t>
                      </a:r>
                      <a:endParaRPr lang="en-US" altLang="en-US" sz="1600" dirty="0" smtClean="0">
                        <a:solidFill>
                          <a:schemeClr val="bg1"/>
                        </a:solidFill>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hMerge="1">
                  <a:txBody>
                    <a:bodyPr/>
                    <a:lstStyle/>
                    <a:p>
                      <a:pPr algn="ctr" rtl="0" fontAlgn="ctr"/>
                      <a:endParaRPr lang="es-EC" sz="12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hMerge="1">
                  <a:txBody>
                    <a:bodyPr/>
                    <a:lstStyle/>
                    <a:p>
                      <a:pPr algn="ctr" rtl="0" fontAlgn="ctr"/>
                      <a:endParaRPr lang="es-EC" sz="12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hMerge="1">
                  <a:txBody>
                    <a:bodyPr/>
                    <a:lstStyle/>
                    <a:p>
                      <a:pPr algn="ctr" rtl="0" fontAlgn="ctr"/>
                      <a:endParaRPr lang="es-EC" sz="12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hMerge="1">
                  <a:txBody>
                    <a:bodyPr/>
                    <a:lstStyle/>
                    <a:p>
                      <a:pPr algn="ctr" rtl="0" fontAlgn="ctr"/>
                      <a:endParaRPr lang="es-EC" sz="12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gridSpan="3">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EC" altLang="en-US" sz="1600" b="1" dirty="0" smtClean="0">
                          <a:solidFill>
                            <a:schemeClr val="bg1"/>
                          </a:solidFill>
                          <a:latin typeface="Franklin Gothic Book" panose="020B0503020102020204" pitchFamily="34" charset="0"/>
                        </a:rPr>
                        <a:t>Variación %</a:t>
                      </a:r>
                      <a:endParaRPr lang="en-US" altLang="en-US" sz="1600" dirty="0" smtClean="0">
                        <a:solidFill>
                          <a:schemeClr val="bg1"/>
                        </a:solidFill>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hMerge="1">
                  <a:txBody>
                    <a:bodyPr/>
                    <a:lstStyle/>
                    <a:p>
                      <a:pPr algn="ctr" rtl="0" fontAlgn="ctr"/>
                      <a:endParaRPr lang="es-MX" sz="12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hMerge="1">
                  <a:txBody>
                    <a:bodyPr/>
                    <a:lstStyle/>
                    <a:p>
                      <a:pPr algn="ctr" rtl="0" fontAlgn="ctr"/>
                      <a:endParaRPr lang="es-MX" sz="12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0">
                <a:tc vMerge="1">
                  <a:txBody>
                    <a:bodyPr/>
                    <a:lstStyle/>
                    <a:p>
                      <a:pPr algn="l" rtl="0" fontAlgn="ctr"/>
                      <a:endParaRPr lang="es-EC" sz="12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rtl="0" fontAlgn="ctr"/>
                      <a:r>
                        <a:rPr lang="es-EC" sz="1200" b="1" i="0" u="none" strike="noStrike" dirty="0">
                          <a:solidFill>
                            <a:schemeClr val="bg1"/>
                          </a:solidFill>
                          <a:effectLst/>
                          <a:latin typeface="Franklin Gothic Book" panose="020B0503020102020204" pitchFamily="34" charset="0"/>
                        </a:rPr>
                        <a:t>2015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rtl="0" fontAlgn="ctr"/>
                      <a:r>
                        <a:rPr lang="es-EC" sz="1200" b="1" i="0" u="none" strike="noStrike" dirty="0">
                          <a:solidFill>
                            <a:schemeClr val="bg1"/>
                          </a:solidFill>
                          <a:effectLst/>
                          <a:latin typeface="Franklin Gothic Book" panose="020B0503020102020204" pitchFamily="34" charset="0"/>
                        </a:rPr>
                        <a:t>2016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rtl="0" fontAlgn="ctr"/>
                      <a:r>
                        <a:rPr lang="es-EC" sz="1200" b="1" i="0" u="none" strike="noStrike" dirty="0" smtClean="0">
                          <a:solidFill>
                            <a:schemeClr val="bg1"/>
                          </a:solidFill>
                          <a:effectLst/>
                          <a:latin typeface="Franklin Gothic Book" panose="020B0503020102020204" pitchFamily="34" charset="0"/>
                        </a:rPr>
                        <a:t>2017</a:t>
                      </a:r>
                      <a:endParaRPr lang="es-EC" sz="12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rtl="0" fontAlgn="ctr"/>
                      <a:r>
                        <a:rPr lang="es-EC" sz="1200" b="1" i="0" u="none" strike="noStrike" dirty="0" smtClean="0">
                          <a:solidFill>
                            <a:schemeClr val="bg1"/>
                          </a:solidFill>
                          <a:effectLst/>
                          <a:latin typeface="Franklin Gothic Book" panose="020B0503020102020204" pitchFamily="34" charset="0"/>
                        </a:rPr>
                        <a:t>2017       </a:t>
                      </a:r>
                    </a:p>
                    <a:p>
                      <a:pPr algn="ctr" rtl="0" fontAlgn="ctr"/>
                      <a:r>
                        <a:rPr lang="es-EC" sz="1200" b="1" i="0" u="none" strike="noStrike" dirty="0" smtClean="0">
                          <a:solidFill>
                            <a:schemeClr val="bg1"/>
                          </a:solidFill>
                          <a:effectLst/>
                          <a:latin typeface="Franklin Gothic Book" panose="020B0503020102020204" pitchFamily="34" charset="0"/>
                        </a:rPr>
                        <a:t>ene-jun</a:t>
                      </a:r>
                      <a:endParaRPr lang="es-EC" sz="12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rtl="0" fontAlgn="ctr"/>
                      <a:r>
                        <a:rPr lang="es-EC" sz="1200" b="1" i="0" u="none" strike="noStrike" dirty="0" smtClean="0">
                          <a:solidFill>
                            <a:schemeClr val="bg1"/>
                          </a:solidFill>
                          <a:effectLst/>
                          <a:latin typeface="Franklin Gothic Book" panose="020B0503020102020204" pitchFamily="34" charset="0"/>
                        </a:rPr>
                        <a:t>2018    </a:t>
                      </a:r>
                    </a:p>
                    <a:p>
                      <a:pPr algn="ctr" rtl="0" fontAlgn="ctr"/>
                      <a:r>
                        <a:rPr lang="es-EC" sz="1200" b="1" i="0" u="none" strike="noStrike" dirty="0" smtClean="0">
                          <a:solidFill>
                            <a:schemeClr val="bg1"/>
                          </a:solidFill>
                          <a:effectLst/>
                          <a:latin typeface="Franklin Gothic Book" panose="020B0503020102020204" pitchFamily="34" charset="0"/>
                        </a:rPr>
                        <a:t>ene-jun</a:t>
                      </a:r>
                      <a:endParaRPr lang="es-EC" sz="12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rtl="0" fontAlgn="ctr"/>
                      <a:r>
                        <a:rPr lang="es-MX" sz="1200" b="1" i="0" u="none" strike="noStrike" dirty="0">
                          <a:solidFill>
                            <a:schemeClr val="bg1"/>
                          </a:solidFill>
                          <a:effectLst/>
                          <a:latin typeface="Franklin Gothic Book" panose="020B0503020102020204" pitchFamily="34" charset="0"/>
                        </a:rPr>
                        <a:t>2016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rtl="0" fontAlgn="ctr"/>
                      <a:r>
                        <a:rPr lang="es-MX" sz="1200" b="1" i="0" u="none" strike="noStrike" dirty="0">
                          <a:solidFill>
                            <a:schemeClr val="bg1"/>
                          </a:solidFill>
                          <a:effectLst/>
                          <a:latin typeface="Franklin Gothic Book" panose="020B0503020102020204" pitchFamily="34" charset="0"/>
                        </a:rPr>
                        <a:t>2017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rtl="0" fontAlgn="ctr"/>
                      <a:r>
                        <a:rPr lang="es-MX" sz="1200" b="1" i="0" u="none" strike="noStrike" dirty="0">
                          <a:solidFill>
                            <a:schemeClr val="bg1"/>
                          </a:solidFill>
                          <a:effectLst/>
                          <a:latin typeface="Franklin Gothic Book" panose="020B0503020102020204" pitchFamily="34" charset="0"/>
                        </a:rPr>
                        <a:t>2018 </a:t>
                      </a:r>
                      <a:r>
                        <a:rPr lang="es-MX" sz="1200" b="1" i="0" u="none" strike="noStrike" dirty="0" smtClean="0">
                          <a:solidFill>
                            <a:schemeClr val="bg1"/>
                          </a:solidFill>
                          <a:effectLst/>
                          <a:latin typeface="Franklin Gothic Book" panose="020B0503020102020204" pitchFamily="34" charset="0"/>
                        </a:rPr>
                        <a:t>      </a:t>
                      </a:r>
                    </a:p>
                    <a:p>
                      <a:pPr algn="ctr" rtl="0" fontAlgn="ctr"/>
                      <a:r>
                        <a:rPr lang="es-MX" sz="1200" b="1" i="0" u="none" strike="noStrike" dirty="0" smtClean="0">
                          <a:solidFill>
                            <a:schemeClr val="bg1"/>
                          </a:solidFill>
                          <a:effectLst/>
                          <a:latin typeface="Franklin Gothic Book" panose="020B0503020102020204" pitchFamily="34" charset="0"/>
                        </a:rPr>
                        <a:t>ene-jun</a:t>
                      </a:r>
                      <a:endParaRPr lang="es-MX" sz="12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 xmlns:a16="http://schemas.microsoft.com/office/drawing/2014/main" val="629669118"/>
                  </a:ext>
                </a:extLst>
              </a:tr>
              <a:tr h="0">
                <a:tc>
                  <a:txBody>
                    <a:bodyPr/>
                    <a:lstStyle/>
                    <a:p>
                      <a:pPr algn="l" rtl="0" fontAlgn="ctr"/>
                      <a:r>
                        <a:rPr lang="es-EC" sz="1200" b="0" i="0" u="none" strike="noStrike" dirty="0">
                          <a:solidFill>
                            <a:srgbClr val="000000"/>
                          </a:solidFill>
                          <a:effectLst/>
                          <a:latin typeface="Franklin Gothic Book" panose="020B0503020102020204" pitchFamily="34" charset="0"/>
                        </a:rPr>
                        <a:t>Exportaciones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200" b="0" i="0" u="none" strike="noStrike" dirty="0">
                          <a:solidFill>
                            <a:srgbClr val="000000"/>
                          </a:solidFill>
                          <a:effectLst/>
                          <a:latin typeface="Franklin Gothic Book" panose="020B0503020102020204" pitchFamily="34" charset="0"/>
                        </a:rPr>
                        <a:t>483,5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200" b="0" i="0" u="none" strike="noStrike" dirty="0">
                          <a:solidFill>
                            <a:srgbClr val="000000"/>
                          </a:solidFill>
                          <a:effectLst/>
                          <a:latin typeface="Franklin Gothic Book" panose="020B0503020102020204" pitchFamily="34" charset="0"/>
                        </a:rPr>
                        <a:t>547,3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200" b="0" i="0" u="none" strike="noStrike">
                          <a:solidFill>
                            <a:srgbClr val="000000"/>
                          </a:solidFill>
                          <a:effectLst/>
                          <a:latin typeface="Franklin Gothic Book" panose="020B0503020102020204" pitchFamily="34" charset="0"/>
                        </a:rPr>
                        <a:t>600,8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200" b="0" i="0" u="none" strike="noStrike">
                          <a:solidFill>
                            <a:srgbClr val="000000"/>
                          </a:solidFill>
                          <a:effectLst/>
                          <a:latin typeface="Franklin Gothic Book" panose="020B0503020102020204" pitchFamily="34" charset="0"/>
                        </a:rPr>
                        <a:t>296,0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200" b="0" i="0" u="none" strike="noStrike">
                          <a:solidFill>
                            <a:srgbClr val="000000"/>
                          </a:solidFill>
                          <a:effectLst/>
                          <a:latin typeface="Franklin Gothic Book" panose="020B0503020102020204" pitchFamily="34" charset="0"/>
                        </a:rPr>
                        <a:t>277,2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s-MX" sz="1200" b="0" i="0" u="none" strike="noStrike">
                          <a:solidFill>
                            <a:srgbClr val="000000"/>
                          </a:solidFill>
                          <a:effectLst/>
                          <a:latin typeface="Franklin Gothic Book" panose="020B0503020102020204" pitchFamily="34" charset="0"/>
                        </a:rPr>
                        <a:t>13,2%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s-MX" sz="1200" b="0" i="0" u="none" strike="noStrike">
                          <a:solidFill>
                            <a:srgbClr val="000000"/>
                          </a:solidFill>
                          <a:effectLst/>
                          <a:latin typeface="Franklin Gothic Book" panose="020B0503020102020204" pitchFamily="34" charset="0"/>
                        </a:rPr>
                        <a:t>9,8%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s-MX" sz="1200" b="0" i="0" u="none" strike="noStrike">
                          <a:solidFill>
                            <a:srgbClr val="000000"/>
                          </a:solidFill>
                          <a:effectLst/>
                          <a:latin typeface="Franklin Gothic Book" panose="020B0503020102020204" pitchFamily="34" charset="0"/>
                        </a:rPr>
                        <a:t>-6,4%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14002015"/>
                  </a:ext>
                </a:extLst>
              </a:tr>
              <a:tr h="0">
                <a:tc>
                  <a:txBody>
                    <a:bodyPr/>
                    <a:lstStyle/>
                    <a:p>
                      <a:pPr algn="l" rtl="0" fontAlgn="ctr"/>
                      <a:r>
                        <a:rPr lang="es-EC" sz="1200" b="0" i="0" u="none" strike="noStrike" dirty="0">
                          <a:solidFill>
                            <a:srgbClr val="000000"/>
                          </a:solidFill>
                          <a:effectLst/>
                          <a:latin typeface="Franklin Gothic Book" panose="020B0503020102020204" pitchFamily="34" charset="0"/>
                        </a:rPr>
                        <a:t>Importaciones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200" b="0" i="0" u="none" strike="noStrike">
                          <a:solidFill>
                            <a:srgbClr val="000000"/>
                          </a:solidFill>
                          <a:effectLst/>
                          <a:latin typeface="Franklin Gothic Book" panose="020B0503020102020204" pitchFamily="34" charset="0"/>
                        </a:rPr>
                        <a:t>406,3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200" b="0" i="0" u="none" strike="noStrike" dirty="0">
                          <a:solidFill>
                            <a:srgbClr val="000000"/>
                          </a:solidFill>
                          <a:effectLst/>
                          <a:latin typeface="Franklin Gothic Book" panose="020B0503020102020204" pitchFamily="34" charset="0"/>
                        </a:rPr>
                        <a:t>338,5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200" b="0" i="0" u="none" strike="noStrike" dirty="0">
                          <a:solidFill>
                            <a:srgbClr val="000000"/>
                          </a:solidFill>
                          <a:effectLst/>
                          <a:latin typeface="Franklin Gothic Book" panose="020B0503020102020204" pitchFamily="34" charset="0"/>
                        </a:rPr>
                        <a:t>590,4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200" b="0" i="0" u="none" strike="noStrike" dirty="0">
                          <a:solidFill>
                            <a:srgbClr val="000000"/>
                          </a:solidFill>
                          <a:effectLst/>
                          <a:latin typeface="Franklin Gothic Book" panose="020B0503020102020204" pitchFamily="34" charset="0"/>
                        </a:rPr>
                        <a:t>264,6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200" b="0" i="0" u="none" strike="noStrike" dirty="0">
                          <a:solidFill>
                            <a:srgbClr val="000000"/>
                          </a:solidFill>
                          <a:effectLst/>
                          <a:latin typeface="Franklin Gothic Book" panose="020B0503020102020204" pitchFamily="34" charset="0"/>
                        </a:rPr>
                        <a:t>244,2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s-MX" sz="1200" b="0" i="0" u="none" strike="noStrike">
                          <a:solidFill>
                            <a:srgbClr val="000000"/>
                          </a:solidFill>
                          <a:effectLst/>
                          <a:latin typeface="Franklin Gothic Book" panose="020B0503020102020204" pitchFamily="34" charset="0"/>
                        </a:rPr>
                        <a:t>-16,7%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s-MX" sz="1200" b="0" i="0" u="none" strike="noStrike">
                          <a:solidFill>
                            <a:srgbClr val="000000"/>
                          </a:solidFill>
                          <a:effectLst/>
                          <a:latin typeface="Franklin Gothic Book" panose="020B0503020102020204" pitchFamily="34" charset="0"/>
                        </a:rPr>
                        <a:t>74,4%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s-MX" sz="1200" b="0" i="0" u="none" strike="noStrike">
                          <a:solidFill>
                            <a:srgbClr val="000000"/>
                          </a:solidFill>
                          <a:effectLst/>
                          <a:latin typeface="Franklin Gothic Book" panose="020B0503020102020204" pitchFamily="34" charset="0"/>
                        </a:rPr>
                        <a:t>-7,7%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87210366"/>
                  </a:ext>
                </a:extLst>
              </a:tr>
              <a:tr h="0">
                <a:tc>
                  <a:txBody>
                    <a:bodyPr/>
                    <a:lstStyle/>
                    <a:p>
                      <a:pPr algn="l" rtl="0" fontAlgn="ctr"/>
                      <a:r>
                        <a:rPr lang="es-EC" sz="1200" b="0" i="0" u="none" strike="noStrike" dirty="0">
                          <a:solidFill>
                            <a:srgbClr val="000000"/>
                          </a:solidFill>
                          <a:effectLst/>
                          <a:latin typeface="Franklin Gothic Book" panose="020B0503020102020204" pitchFamily="34" charset="0"/>
                        </a:rPr>
                        <a:t>Balanza comercial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200" b="0" i="0" u="none" strike="noStrike">
                          <a:solidFill>
                            <a:srgbClr val="000000"/>
                          </a:solidFill>
                          <a:effectLst/>
                          <a:latin typeface="Franklin Gothic Book" panose="020B0503020102020204" pitchFamily="34" charset="0"/>
                        </a:rPr>
                        <a:t>77,2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200" b="0" i="0" u="none" strike="noStrike">
                          <a:solidFill>
                            <a:srgbClr val="000000"/>
                          </a:solidFill>
                          <a:effectLst/>
                          <a:latin typeface="Franklin Gothic Book" panose="020B0503020102020204" pitchFamily="34" charset="0"/>
                        </a:rPr>
                        <a:t>208,9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200" b="0" i="0" u="none" strike="noStrike">
                          <a:solidFill>
                            <a:srgbClr val="000000"/>
                          </a:solidFill>
                          <a:effectLst/>
                          <a:latin typeface="Franklin Gothic Book" panose="020B0503020102020204" pitchFamily="34" charset="0"/>
                        </a:rPr>
                        <a:t>10,3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200" b="0" i="0" u="none" strike="noStrike" dirty="0">
                          <a:solidFill>
                            <a:srgbClr val="000000"/>
                          </a:solidFill>
                          <a:effectLst/>
                          <a:latin typeface="Franklin Gothic Book" panose="020B0503020102020204" pitchFamily="34" charset="0"/>
                        </a:rPr>
                        <a:t>31,4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200" b="0" i="0" u="none" strike="noStrike" dirty="0">
                          <a:solidFill>
                            <a:srgbClr val="000000"/>
                          </a:solidFill>
                          <a:effectLst/>
                          <a:latin typeface="Franklin Gothic Book" panose="020B0503020102020204" pitchFamily="34" charset="0"/>
                        </a:rPr>
                        <a:t>33,0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s-MX" sz="1200" b="0" i="0" u="none" strike="noStrike" dirty="0">
                          <a:solidFill>
                            <a:srgbClr val="000000"/>
                          </a:solidFill>
                          <a:effectLst/>
                          <a:latin typeface="Franklin Gothic Book" panose="020B0503020102020204" pitchFamily="34" charset="0"/>
                        </a:rPr>
                        <a:t>170,7%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s-MX" sz="1200" b="0" i="0" u="none" strike="noStrike" dirty="0">
                          <a:solidFill>
                            <a:srgbClr val="000000"/>
                          </a:solidFill>
                          <a:effectLst/>
                          <a:latin typeface="Franklin Gothic Book" panose="020B0503020102020204" pitchFamily="34" charset="0"/>
                        </a:rPr>
                        <a:t>-95,1%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s-MX" sz="1200" b="0" i="0" u="none" strike="noStrike" dirty="0">
                          <a:solidFill>
                            <a:srgbClr val="000000"/>
                          </a:solidFill>
                          <a:effectLst/>
                          <a:latin typeface="Franklin Gothic Book" panose="020B0503020102020204" pitchFamily="34" charset="0"/>
                        </a:rPr>
                        <a:t>5,0%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982833593"/>
                  </a:ext>
                </a:extLst>
              </a:tr>
            </a:tbl>
          </a:graphicData>
        </a:graphic>
      </p:graphicFrame>
      <p:sp>
        <p:nvSpPr>
          <p:cNvPr id="8" name="7 Marcador de número de diapositiva"/>
          <p:cNvSpPr>
            <a:spLocks noGrp="1"/>
          </p:cNvSpPr>
          <p:nvPr>
            <p:ph type="sldNum" sz="quarter" idx="12"/>
          </p:nvPr>
        </p:nvSpPr>
        <p:spPr/>
        <p:txBody>
          <a:bodyPr/>
          <a:lstStyle/>
          <a:p>
            <a:fld id="{C8126447-4D4B-4C99-B128-995BABF8B136}" type="slidenum">
              <a:rPr lang="es-EC" smtClean="0">
                <a:solidFill>
                  <a:prstClr val="black">
                    <a:tint val="75000"/>
                  </a:prstClr>
                </a:solidFill>
              </a:rPr>
              <a:pPr/>
              <a:t>13</a:t>
            </a:fld>
            <a:endParaRPr lang="es-EC">
              <a:solidFill>
                <a:prstClr val="black">
                  <a:tint val="75000"/>
                </a:prstClr>
              </a:solidFill>
            </a:endParaRPr>
          </a:p>
        </p:txBody>
      </p:sp>
      <p:graphicFrame>
        <p:nvGraphicFramePr>
          <p:cNvPr id="9" name="Gráfico 8"/>
          <p:cNvGraphicFramePr>
            <a:graphicFrameLocks/>
          </p:cNvGraphicFramePr>
          <p:nvPr>
            <p:extLst>
              <p:ext uri="{D42A27DB-BD31-4B8C-83A1-F6EECF244321}">
                <p14:modId xmlns:p14="http://schemas.microsoft.com/office/powerpoint/2010/main" val="2123043192"/>
              </p:ext>
            </p:extLst>
          </p:nvPr>
        </p:nvGraphicFramePr>
        <p:xfrm>
          <a:off x="687533" y="1169894"/>
          <a:ext cx="10803181" cy="329907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911729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4630"/>
            <a:ext cx="2085013" cy="823031"/>
          </a:xfrm>
          <a:prstGeom prst="rect">
            <a:avLst/>
          </a:prstGeom>
        </p:spPr>
      </p:pic>
      <p:sp>
        <p:nvSpPr>
          <p:cNvPr id="3" name="Título 2"/>
          <p:cNvSpPr>
            <a:spLocks noGrp="1"/>
          </p:cNvSpPr>
          <p:nvPr>
            <p:ph type="title"/>
          </p:nvPr>
        </p:nvSpPr>
        <p:spPr>
          <a:xfrm>
            <a:off x="-1" y="-4630"/>
            <a:ext cx="8955741" cy="1376230"/>
          </a:xfrm>
        </p:spPr>
        <p:txBody>
          <a:bodyPr>
            <a:normAutofit fontScale="90000"/>
          </a:bodyPr>
          <a:lstStyle/>
          <a:p>
            <a:r>
              <a:rPr lang="es-MX" sz="4000" b="1" dirty="0" smtClean="0">
                <a:solidFill>
                  <a:srgbClr val="002060"/>
                </a:solidFill>
                <a:latin typeface="Franklin Gothic Medium Cond" panose="020B0606030402020204" pitchFamily="34" charset="0"/>
              </a:rPr>
              <a:t>Principales productos de exportación e importación de  Ecuador  con España  </a:t>
            </a:r>
            <a:br>
              <a:rPr lang="es-MX" sz="4000" b="1" dirty="0" smtClean="0">
                <a:solidFill>
                  <a:srgbClr val="002060"/>
                </a:solidFill>
                <a:latin typeface="Franklin Gothic Medium Cond" panose="020B0606030402020204" pitchFamily="34" charset="0"/>
              </a:rPr>
            </a:br>
            <a:r>
              <a:rPr lang="es-MX" sz="2400" b="1" dirty="0" smtClean="0">
                <a:solidFill>
                  <a:srgbClr val="002060"/>
                </a:solidFill>
                <a:latin typeface="Franklin Gothic Medium Cond" panose="020B0606030402020204" pitchFamily="34" charset="0"/>
              </a:rPr>
              <a:t>(millones </a:t>
            </a:r>
            <a:r>
              <a:rPr lang="es-MX" sz="2400" b="1" dirty="0">
                <a:solidFill>
                  <a:srgbClr val="002060"/>
                </a:solidFill>
                <a:latin typeface="Franklin Gothic Medium Cond" panose="020B0606030402020204" pitchFamily="34" charset="0"/>
              </a:rPr>
              <a:t>de </a:t>
            </a:r>
            <a:r>
              <a:rPr lang="es-MX" sz="2400" b="1" dirty="0" smtClean="0">
                <a:solidFill>
                  <a:srgbClr val="002060"/>
                </a:solidFill>
                <a:latin typeface="Franklin Gothic Medium Cond" panose="020B0606030402020204" pitchFamily="34" charset="0"/>
              </a:rPr>
              <a:t>USD FOB)</a:t>
            </a:r>
            <a:endParaRPr lang="es-MX" sz="2400" b="1" dirty="0">
              <a:solidFill>
                <a:srgbClr val="002060"/>
              </a:solidFill>
              <a:latin typeface="Franklin Gothic Medium Cond" panose="020B0606030402020204" pitchFamily="34" charset="0"/>
            </a:endParaRPr>
          </a:p>
        </p:txBody>
      </p:sp>
      <p:sp>
        <p:nvSpPr>
          <p:cNvPr id="16" name="CuadroTexto 11"/>
          <p:cNvSpPr txBox="1">
            <a:spLocks noChangeArrowheads="1"/>
          </p:cNvSpPr>
          <p:nvPr/>
        </p:nvSpPr>
        <p:spPr bwMode="auto">
          <a:xfrm>
            <a:off x="186231" y="1683601"/>
            <a:ext cx="40588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 typeface="Arial" panose="020B0604020202020204" pitchFamily="34" charset="0"/>
              <a:buNone/>
              <a:defRPr/>
            </a:pPr>
            <a:r>
              <a:rPr lang="es-EC" altLang="en-US" sz="1600" b="1" dirty="0">
                <a:solidFill>
                  <a:prstClr val="black"/>
                </a:solidFill>
                <a:latin typeface="Franklin Gothic Book" panose="020B0503020102020204" pitchFamily="34" charset="0"/>
              </a:rPr>
              <a:t>Principales </a:t>
            </a:r>
            <a:r>
              <a:rPr lang="es-EC" altLang="en-US" sz="1600" b="1" dirty="0" smtClean="0">
                <a:solidFill>
                  <a:prstClr val="black"/>
                </a:solidFill>
                <a:latin typeface="Franklin Gothic Book" panose="020B0503020102020204" pitchFamily="34" charset="0"/>
              </a:rPr>
              <a:t>productos exportados</a:t>
            </a:r>
            <a:endParaRPr lang="en-US" altLang="en-US" sz="1600" dirty="0">
              <a:solidFill>
                <a:prstClr val="black"/>
              </a:solidFill>
              <a:latin typeface="Franklin Gothic Book" panose="020B0503020102020204" pitchFamily="34" charset="0"/>
            </a:endParaRPr>
          </a:p>
        </p:txBody>
      </p:sp>
      <p:sp>
        <p:nvSpPr>
          <p:cNvPr id="17" name="CuadroTexto 11"/>
          <p:cNvSpPr txBox="1">
            <a:spLocks noChangeArrowheads="1"/>
          </p:cNvSpPr>
          <p:nvPr/>
        </p:nvSpPr>
        <p:spPr bwMode="auto">
          <a:xfrm>
            <a:off x="6132513" y="601652"/>
            <a:ext cx="409338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 typeface="Arial" panose="020B0604020202020204" pitchFamily="34" charset="0"/>
              <a:buNone/>
              <a:defRPr/>
            </a:pPr>
            <a:r>
              <a:rPr lang="es-EC" altLang="en-US" sz="1600" b="1" dirty="0">
                <a:solidFill>
                  <a:prstClr val="black"/>
                </a:solidFill>
                <a:latin typeface="Franklin Gothic Book" panose="020B0503020102020204" pitchFamily="34" charset="0"/>
              </a:rPr>
              <a:t>Principales </a:t>
            </a:r>
            <a:r>
              <a:rPr lang="es-EC" altLang="en-US" sz="1600" b="1" dirty="0" smtClean="0">
                <a:solidFill>
                  <a:prstClr val="black"/>
                </a:solidFill>
                <a:latin typeface="Franklin Gothic Book" panose="020B0503020102020204" pitchFamily="34" charset="0"/>
              </a:rPr>
              <a:t>productos importados</a:t>
            </a:r>
            <a:endParaRPr lang="en-US" altLang="en-US" sz="1600" dirty="0">
              <a:solidFill>
                <a:prstClr val="black"/>
              </a:solidFill>
              <a:latin typeface="Franklin Gothic Book" panose="020B0503020102020204" pitchFamily="34" charset="0"/>
            </a:endParaRPr>
          </a:p>
        </p:txBody>
      </p:sp>
      <p:sp>
        <p:nvSpPr>
          <p:cNvPr id="20" name="Rectángulo 19"/>
          <p:cNvSpPr/>
          <p:nvPr/>
        </p:nvSpPr>
        <p:spPr>
          <a:xfrm>
            <a:off x="2343955" y="6419584"/>
            <a:ext cx="3663855" cy="446276"/>
          </a:xfrm>
          <a:prstGeom prst="rect">
            <a:avLst/>
          </a:prstGeom>
        </p:spPr>
        <p:txBody>
          <a:bodyPr wrap="square">
            <a:spAutoFit/>
          </a:bodyPr>
          <a:lstStyle/>
          <a:p>
            <a:endParaRPr lang="es-MX" sz="100" b="1" dirty="0" smtClean="0">
              <a:solidFill>
                <a:prstClr val="black"/>
              </a:solidFill>
            </a:endParaRPr>
          </a:p>
          <a:p>
            <a:r>
              <a:rPr lang="es-MX" sz="1100" b="1" dirty="0" smtClean="0">
                <a:solidFill>
                  <a:prstClr val="black"/>
                </a:solidFill>
              </a:rPr>
              <a:t>Nota</a:t>
            </a:r>
            <a:r>
              <a:rPr lang="es-MX" sz="1100" b="1" dirty="0">
                <a:solidFill>
                  <a:prstClr val="black"/>
                </a:solidFill>
              </a:rPr>
              <a:t>: </a:t>
            </a:r>
            <a:r>
              <a:rPr lang="es-MX" sz="1100" dirty="0">
                <a:solidFill>
                  <a:prstClr val="black"/>
                </a:solidFill>
              </a:rPr>
              <a:t>Las cifras de importación corresponden a la procedencia de la mercancía.</a:t>
            </a:r>
          </a:p>
        </p:txBody>
      </p:sp>
      <p:sp>
        <p:nvSpPr>
          <p:cNvPr id="23" name="2 CuadroTexto"/>
          <p:cNvSpPr txBox="1"/>
          <p:nvPr/>
        </p:nvSpPr>
        <p:spPr>
          <a:xfrm>
            <a:off x="0" y="6419584"/>
            <a:ext cx="2753587" cy="446276"/>
          </a:xfrm>
          <a:prstGeom prst="rect">
            <a:avLst/>
          </a:prstGeom>
          <a:noFill/>
        </p:spPr>
        <p:txBody>
          <a:bodyPr wrap="square">
            <a:spAutoFit/>
          </a:bodyPr>
          <a:lstStyle/>
          <a:p>
            <a:pPr eaLnBrk="1" hangingPunct="1">
              <a:defRPr/>
            </a:pPr>
            <a:r>
              <a:rPr lang="es-ES" sz="1100" b="1" dirty="0">
                <a:solidFill>
                  <a:prstClr val="black"/>
                </a:solidFill>
              </a:rPr>
              <a:t>Fuente: </a:t>
            </a:r>
            <a:r>
              <a:rPr lang="es-ES" sz="1100" dirty="0">
                <a:solidFill>
                  <a:prstClr val="black"/>
                </a:solidFill>
              </a:rPr>
              <a:t>BCE –  Comercio </a:t>
            </a:r>
            <a:r>
              <a:rPr lang="es-ES" sz="1100" dirty="0" smtClean="0">
                <a:solidFill>
                  <a:prstClr val="black"/>
                </a:solidFill>
              </a:rPr>
              <a:t>Exterior</a:t>
            </a:r>
          </a:p>
          <a:p>
            <a:pPr eaLnBrk="1" hangingPunct="1">
              <a:defRPr/>
            </a:pPr>
            <a:endParaRPr lang="es-ES" sz="100" dirty="0" smtClean="0">
              <a:solidFill>
                <a:prstClr val="black"/>
              </a:solidFill>
            </a:endParaRPr>
          </a:p>
          <a:p>
            <a:pPr eaLnBrk="1" hangingPunct="1">
              <a:defRPr/>
            </a:pPr>
            <a:r>
              <a:rPr lang="es-ES" sz="1100" b="1" dirty="0" smtClean="0">
                <a:solidFill>
                  <a:prstClr val="black"/>
                </a:solidFill>
              </a:rPr>
              <a:t>Elaborado por: </a:t>
            </a:r>
            <a:r>
              <a:rPr lang="es-ES" sz="1100" dirty="0" smtClean="0">
                <a:solidFill>
                  <a:prstClr val="black"/>
                </a:solidFill>
              </a:rPr>
              <a:t>CGEPMI </a:t>
            </a:r>
            <a:endParaRPr lang="es-ES" sz="1100" dirty="0">
              <a:solidFill>
                <a:prstClr val="black"/>
              </a:solidFill>
            </a:endParaRPr>
          </a:p>
        </p:txBody>
      </p:sp>
      <p:graphicFrame>
        <p:nvGraphicFramePr>
          <p:cNvPr id="15" name="Tabla 14"/>
          <p:cNvGraphicFramePr>
            <a:graphicFrameLocks noGrp="1"/>
          </p:cNvGraphicFramePr>
          <p:nvPr>
            <p:extLst>
              <p:ext uri="{D42A27DB-BD31-4B8C-83A1-F6EECF244321}">
                <p14:modId xmlns:p14="http://schemas.microsoft.com/office/powerpoint/2010/main" val="3633387534"/>
              </p:ext>
            </p:extLst>
          </p:nvPr>
        </p:nvGraphicFramePr>
        <p:xfrm>
          <a:off x="186231" y="2165675"/>
          <a:ext cx="5652867" cy="3514725"/>
        </p:xfrm>
        <a:graphic>
          <a:graphicData uri="http://schemas.openxmlformats.org/drawingml/2006/table">
            <a:tbl>
              <a:tblPr/>
              <a:tblGrid>
                <a:gridCol w="2842985">
                  <a:extLst>
                    <a:ext uri="{9D8B030D-6E8A-4147-A177-3AD203B41FA5}">
                      <a16:colId xmlns:a16="http://schemas.microsoft.com/office/drawing/2014/main" xmlns="" val="604074008"/>
                    </a:ext>
                  </a:extLst>
                </a:gridCol>
                <a:gridCol w="864674">
                  <a:extLst>
                    <a:ext uri="{9D8B030D-6E8A-4147-A177-3AD203B41FA5}">
                      <a16:colId xmlns:a16="http://schemas.microsoft.com/office/drawing/2014/main" xmlns="" val="104615125"/>
                    </a:ext>
                  </a:extLst>
                </a:gridCol>
                <a:gridCol w="630690">
                  <a:extLst>
                    <a:ext uri="{9D8B030D-6E8A-4147-A177-3AD203B41FA5}">
                      <a16:colId xmlns:a16="http://schemas.microsoft.com/office/drawing/2014/main" xmlns="" val="3002262734"/>
                    </a:ext>
                  </a:extLst>
                </a:gridCol>
                <a:gridCol w="797885"/>
                <a:gridCol w="516633"/>
              </a:tblGrid>
              <a:tr h="358319">
                <a:tc>
                  <a:txBody>
                    <a:bodyPr/>
                    <a:lstStyle/>
                    <a:p>
                      <a:pPr algn="ctr" rtl="0" fontAlgn="ctr"/>
                      <a:r>
                        <a:rPr lang="es-EC" sz="1100" b="1" i="0" u="none" strike="noStrike" dirty="0" smtClean="0">
                          <a:solidFill>
                            <a:schemeClr val="bg1"/>
                          </a:solidFill>
                          <a:effectLst/>
                          <a:latin typeface="Franklin Gothic Book" panose="020B0503020102020204" pitchFamily="34" charset="0"/>
                        </a:rPr>
                        <a:t>Producto</a:t>
                      </a:r>
                      <a:endParaRPr lang="es-EC" sz="11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rtl="0" fontAlgn="ctr"/>
                      <a:r>
                        <a:rPr lang="es-EC" sz="1100" b="1" i="0" u="none" strike="noStrike" dirty="0" smtClean="0">
                          <a:solidFill>
                            <a:schemeClr val="bg1"/>
                          </a:solidFill>
                          <a:effectLst/>
                          <a:latin typeface="Franklin Gothic Book" panose="020B0503020102020204" pitchFamily="34" charset="0"/>
                        </a:rPr>
                        <a:t>2017</a:t>
                      </a:r>
                    </a:p>
                    <a:p>
                      <a:pPr algn="ctr" rtl="0" fontAlgn="ctr"/>
                      <a:r>
                        <a:rPr lang="es-EC" sz="1100" b="1" i="0" u="none" strike="noStrike" dirty="0" smtClean="0">
                          <a:solidFill>
                            <a:schemeClr val="bg1"/>
                          </a:solidFill>
                          <a:effectLst/>
                          <a:latin typeface="Franklin Gothic Book" panose="020B0503020102020204" pitchFamily="34" charset="0"/>
                        </a:rPr>
                        <a:t>Millones USD</a:t>
                      </a:r>
                      <a:endParaRPr lang="es-EC" sz="11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rtl="0" fontAlgn="ctr"/>
                      <a:r>
                        <a:rPr lang="es-EC" sz="1100" b="1" i="0" u="none" strike="noStrike" dirty="0" err="1" smtClean="0">
                          <a:solidFill>
                            <a:schemeClr val="bg1"/>
                          </a:solidFill>
                          <a:effectLst/>
                          <a:latin typeface="Franklin Gothic Book" panose="020B0503020102020204" pitchFamily="34" charset="0"/>
                        </a:rPr>
                        <a:t>Part</a:t>
                      </a:r>
                      <a:r>
                        <a:rPr lang="es-EC" sz="1100" b="1" i="0" u="none" strike="noStrike" dirty="0" smtClean="0">
                          <a:solidFill>
                            <a:schemeClr val="bg1"/>
                          </a:solidFill>
                          <a:effectLst/>
                          <a:latin typeface="Franklin Gothic Book" panose="020B0503020102020204" pitchFamily="34" charset="0"/>
                        </a:rPr>
                        <a:t>.</a:t>
                      </a:r>
                      <a:r>
                        <a:rPr lang="es-EC" sz="1100" b="1" i="0" u="none" strike="noStrike" baseline="0" dirty="0" smtClean="0">
                          <a:solidFill>
                            <a:schemeClr val="bg1"/>
                          </a:solidFill>
                          <a:effectLst/>
                          <a:latin typeface="Franklin Gothic Book" panose="020B0503020102020204" pitchFamily="34" charset="0"/>
                        </a:rPr>
                        <a:t> 2017</a:t>
                      </a:r>
                      <a:endParaRPr lang="es-EC" sz="11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rtl="0" fontAlgn="ctr"/>
                      <a:r>
                        <a:rPr lang="es-EC" sz="1100" b="1" i="0" u="none" strike="noStrike" dirty="0" smtClean="0">
                          <a:solidFill>
                            <a:schemeClr val="bg1"/>
                          </a:solidFill>
                          <a:effectLst/>
                          <a:latin typeface="Franklin Gothic Book" panose="020B0503020102020204" pitchFamily="34" charset="0"/>
                        </a:rPr>
                        <a:t>2018 </a:t>
                      </a:r>
                    </a:p>
                    <a:p>
                      <a:pPr algn="ctr" rtl="0" fontAlgn="ctr"/>
                      <a:r>
                        <a:rPr lang="es-EC" sz="1100" b="1" i="0" u="none" strike="noStrike" dirty="0" smtClean="0">
                          <a:solidFill>
                            <a:schemeClr val="bg1"/>
                          </a:solidFill>
                          <a:effectLst/>
                          <a:latin typeface="Franklin Gothic Book" panose="020B0503020102020204" pitchFamily="34" charset="0"/>
                        </a:rPr>
                        <a:t>ene-jun</a:t>
                      </a:r>
                    </a:p>
                    <a:p>
                      <a:pPr algn="ctr" rtl="0" fontAlgn="ctr"/>
                      <a:r>
                        <a:rPr lang="es-EC" sz="1100" b="1" i="0" u="none" strike="noStrike" dirty="0" smtClean="0">
                          <a:solidFill>
                            <a:schemeClr val="bg1"/>
                          </a:solidFill>
                          <a:effectLst/>
                          <a:latin typeface="Franklin Gothic Book" panose="020B0503020102020204" pitchFamily="34" charset="0"/>
                        </a:rPr>
                        <a:t>Millones USD</a:t>
                      </a:r>
                      <a:endParaRPr lang="es-EC" sz="11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rtl="0" fontAlgn="ctr"/>
                      <a:r>
                        <a:rPr lang="es-EC" sz="1100" b="1" i="0" u="none" strike="noStrike" dirty="0" err="1" smtClean="0">
                          <a:solidFill>
                            <a:schemeClr val="bg1"/>
                          </a:solidFill>
                          <a:effectLst/>
                          <a:latin typeface="Franklin Gothic Book" panose="020B0503020102020204" pitchFamily="34" charset="0"/>
                        </a:rPr>
                        <a:t>Part</a:t>
                      </a:r>
                      <a:r>
                        <a:rPr lang="es-EC" sz="1100" b="1" i="0" u="none" strike="noStrike" dirty="0" smtClean="0">
                          <a:solidFill>
                            <a:schemeClr val="bg1"/>
                          </a:solidFill>
                          <a:effectLst/>
                          <a:latin typeface="Franklin Gothic Book" panose="020B0503020102020204" pitchFamily="34" charset="0"/>
                        </a:rPr>
                        <a:t>. 2018</a:t>
                      </a:r>
                      <a:endParaRPr lang="es-EC" sz="11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xmlns="" val="629669118"/>
                  </a:ext>
                </a:extLst>
              </a:tr>
              <a:tr h="0">
                <a:tc>
                  <a:txBody>
                    <a:bodyPr/>
                    <a:lstStyle/>
                    <a:p>
                      <a:pPr algn="l" fontAlgn="ctr"/>
                      <a:r>
                        <a:rPr lang="es-MX" sz="1100" b="0" i="0" u="none" strike="noStrike" dirty="0">
                          <a:solidFill>
                            <a:srgbClr val="000000"/>
                          </a:solidFill>
                          <a:effectLst/>
                          <a:latin typeface="Franklin Gothic Book" panose="020B0503020102020204" pitchFamily="34" charset="0"/>
                        </a:rPr>
                        <a:t>Enlatados De Pescado</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50" b="0" i="0" u="none" strike="noStrike" dirty="0">
                          <a:solidFill>
                            <a:srgbClr val="000000"/>
                          </a:solidFill>
                          <a:effectLst/>
                          <a:latin typeface="Franklin Gothic Book" panose="020B0503020102020204" pitchFamily="34" charset="0"/>
                        </a:rPr>
                        <a:t>274,1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50" b="0" i="0" u="none" strike="noStrike">
                          <a:solidFill>
                            <a:srgbClr val="000000"/>
                          </a:solidFill>
                          <a:effectLst/>
                          <a:latin typeface="Franklin Gothic Book" panose="020B0503020102020204" pitchFamily="34" charset="0"/>
                        </a:rPr>
                        <a:t>45,6%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50" b="0" i="0" u="none" strike="noStrike">
                          <a:solidFill>
                            <a:srgbClr val="000000"/>
                          </a:solidFill>
                          <a:effectLst/>
                          <a:latin typeface="Franklin Gothic Book" panose="020B0503020102020204" pitchFamily="34" charset="0"/>
                        </a:rPr>
                        <a:t>108,6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50" b="0" i="0" u="none" strike="noStrike">
                          <a:solidFill>
                            <a:srgbClr val="000000"/>
                          </a:solidFill>
                          <a:effectLst/>
                          <a:latin typeface="Franklin Gothic Book" panose="020B0503020102020204" pitchFamily="34" charset="0"/>
                        </a:rPr>
                        <a:t>39,2%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14002015"/>
                  </a:ext>
                </a:extLst>
              </a:tr>
              <a:tr h="0">
                <a:tc>
                  <a:txBody>
                    <a:bodyPr/>
                    <a:lstStyle/>
                    <a:p>
                      <a:pPr algn="l" fontAlgn="ctr"/>
                      <a:r>
                        <a:rPr lang="es-MX" sz="1100" b="0" i="0" u="none" strike="noStrike" dirty="0">
                          <a:solidFill>
                            <a:srgbClr val="000000"/>
                          </a:solidFill>
                          <a:effectLst/>
                          <a:latin typeface="Franklin Gothic Book" panose="020B0503020102020204" pitchFamily="34" charset="0"/>
                        </a:rPr>
                        <a:t>Camarones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50" b="0" i="0" u="none" strike="noStrike" dirty="0">
                          <a:solidFill>
                            <a:srgbClr val="000000"/>
                          </a:solidFill>
                          <a:effectLst/>
                          <a:latin typeface="Franklin Gothic Book" panose="020B0503020102020204" pitchFamily="34" charset="0"/>
                        </a:rPr>
                        <a:t>227,5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50" b="0" i="0" u="none" strike="noStrike">
                          <a:solidFill>
                            <a:srgbClr val="000000"/>
                          </a:solidFill>
                          <a:effectLst/>
                          <a:latin typeface="Franklin Gothic Book" panose="020B0503020102020204" pitchFamily="34" charset="0"/>
                        </a:rPr>
                        <a:t>37,9%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50" b="0" i="0" u="none" strike="noStrike">
                          <a:solidFill>
                            <a:srgbClr val="000000"/>
                          </a:solidFill>
                          <a:effectLst/>
                          <a:latin typeface="Franklin Gothic Book" panose="020B0503020102020204" pitchFamily="34" charset="0"/>
                        </a:rPr>
                        <a:t>104,6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50" b="0" i="0" u="none" strike="noStrike">
                          <a:solidFill>
                            <a:srgbClr val="000000"/>
                          </a:solidFill>
                          <a:effectLst/>
                          <a:latin typeface="Franklin Gothic Book" panose="020B0503020102020204" pitchFamily="34" charset="0"/>
                        </a:rPr>
                        <a:t>37,7%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87210366"/>
                  </a:ext>
                </a:extLst>
              </a:tr>
              <a:tr h="0">
                <a:tc>
                  <a:txBody>
                    <a:bodyPr/>
                    <a:lstStyle/>
                    <a:p>
                      <a:pPr algn="l" fontAlgn="ctr"/>
                      <a:r>
                        <a:rPr lang="es-MX" sz="1100" b="0" i="0" u="none" strike="noStrike" dirty="0">
                          <a:solidFill>
                            <a:srgbClr val="000000"/>
                          </a:solidFill>
                          <a:effectLst/>
                          <a:latin typeface="Franklin Gothic Book" panose="020B0503020102020204" pitchFamily="34" charset="0"/>
                        </a:rPr>
                        <a:t>Flores Naturales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50" b="0" i="0" u="none" strike="noStrike" dirty="0">
                          <a:solidFill>
                            <a:srgbClr val="000000"/>
                          </a:solidFill>
                          <a:effectLst/>
                          <a:latin typeface="Franklin Gothic Book" panose="020B0503020102020204" pitchFamily="34" charset="0"/>
                        </a:rPr>
                        <a:t>24,2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50" b="0" i="0" u="none" strike="noStrike">
                          <a:solidFill>
                            <a:srgbClr val="000000"/>
                          </a:solidFill>
                          <a:effectLst/>
                          <a:latin typeface="Franklin Gothic Book" panose="020B0503020102020204" pitchFamily="34" charset="0"/>
                        </a:rPr>
                        <a:t>4,0%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50" b="0" i="0" u="none" strike="noStrike">
                          <a:solidFill>
                            <a:srgbClr val="000000"/>
                          </a:solidFill>
                          <a:effectLst/>
                          <a:latin typeface="Franklin Gothic Book" panose="020B0503020102020204" pitchFamily="34" charset="0"/>
                        </a:rPr>
                        <a:t>14,1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50" b="0" i="0" u="none" strike="noStrike">
                          <a:solidFill>
                            <a:srgbClr val="000000"/>
                          </a:solidFill>
                          <a:effectLst/>
                          <a:latin typeface="Franklin Gothic Book" panose="020B0503020102020204" pitchFamily="34" charset="0"/>
                        </a:rPr>
                        <a:t>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ctr"/>
                      <a:r>
                        <a:rPr lang="es-MX" sz="1100" b="0" i="0" u="none" strike="noStrike" dirty="0">
                          <a:solidFill>
                            <a:srgbClr val="000000"/>
                          </a:solidFill>
                          <a:effectLst/>
                          <a:latin typeface="Franklin Gothic Book" panose="020B0503020102020204" pitchFamily="34" charset="0"/>
                        </a:rPr>
                        <a:t>Atún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50" b="0" i="0" u="none" strike="noStrike">
                          <a:solidFill>
                            <a:srgbClr val="000000"/>
                          </a:solidFill>
                          <a:effectLst/>
                          <a:latin typeface="Franklin Gothic Book" panose="020B0503020102020204" pitchFamily="34" charset="0"/>
                        </a:rPr>
                        <a:t>16,0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50" b="0" i="0" u="none" strike="noStrike" dirty="0">
                          <a:solidFill>
                            <a:srgbClr val="000000"/>
                          </a:solidFill>
                          <a:effectLst/>
                          <a:latin typeface="Franklin Gothic Book" panose="020B0503020102020204" pitchFamily="34" charset="0"/>
                        </a:rPr>
                        <a:t>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50" b="0" i="0" u="none" strike="noStrike">
                          <a:solidFill>
                            <a:srgbClr val="000000"/>
                          </a:solidFill>
                          <a:effectLst/>
                          <a:latin typeface="Franklin Gothic Book" panose="020B0503020102020204" pitchFamily="34" charset="0"/>
                        </a:rPr>
                        <a:t>13,4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50" b="0" i="0" u="none" strike="noStrike">
                          <a:solidFill>
                            <a:srgbClr val="000000"/>
                          </a:solidFill>
                          <a:effectLst/>
                          <a:latin typeface="Franklin Gothic Book" panose="020B0503020102020204" pitchFamily="34" charset="0"/>
                        </a:rPr>
                        <a:t>4,8%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ctr"/>
                      <a:r>
                        <a:rPr lang="es-MX" sz="1100" b="0" i="0" u="none" strike="noStrike">
                          <a:solidFill>
                            <a:srgbClr val="000000"/>
                          </a:solidFill>
                          <a:effectLst/>
                          <a:latin typeface="Franklin Gothic Book" panose="020B0503020102020204" pitchFamily="34" charset="0"/>
                        </a:rPr>
                        <a:t>Cacao</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50" b="0" i="0" u="none" strike="noStrike">
                          <a:solidFill>
                            <a:srgbClr val="000000"/>
                          </a:solidFill>
                          <a:effectLst/>
                          <a:latin typeface="Franklin Gothic Book" panose="020B0503020102020204" pitchFamily="34" charset="0"/>
                        </a:rPr>
                        <a:t>10,6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50" b="0" i="0" u="none" strike="noStrike" dirty="0">
                          <a:solidFill>
                            <a:srgbClr val="000000"/>
                          </a:solidFill>
                          <a:effectLst/>
                          <a:latin typeface="Franklin Gothic Book" panose="020B0503020102020204" pitchFamily="34" charset="0"/>
                        </a:rPr>
                        <a:t>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50" b="0" i="0" u="none" strike="noStrike">
                          <a:solidFill>
                            <a:srgbClr val="000000"/>
                          </a:solidFill>
                          <a:effectLst/>
                          <a:latin typeface="Franklin Gothic Book" panose="020B0503020102020204" pitchFamily="34" charset="0"/>
                        </a:rPr>
                        <a:t>4,8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50" b="0" i="0" u="none" strike="noStrike">
                          <a:solidFill>
                            <a:srgbClr val="000000"/>
                          </a:solidFill>
                          <a:effectLst/>
                          <a:latin typeface="Franklin Gothic Book" panose="020B0503020102020204" pitchFamily="34" charset="0"/>
                        </a:rPr>
                        <a:t>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ctr"/>
                      <a:r>
                        <a:rPr lang="es-MX" sz="1100" b="0" i="0" u="none" strike="noStrike">
                          <a:solidFill>
                            <a:srgbClr val="000000"/>
                          </a:solidFill>
                          <a:effectLst/>
                          <a:latin typeface="Franklin Gothic Book" panose="020B0503020102020204" pitchFamily="34" charset="0"/>
                        </a:rPr>
                        <a:t>Artículos De Madera Y Corcho</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50" b="0" i="0" u="none" strike="noStrike">
                          <a:solidFill>
                            <a:srgbClr val="000000"/>
                          </a:solidFill>
                          <a:effectLst/>
                          <a:latin typeface="Franklin Gothic Book" panose="020B0503020102020204" pitchFamily="34" charset="0"/>
                        </a:rPr>
                        <a:t>5,4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50" b="0" i="0" u="none" strike="noStrike" dirty="0">
                          <a:solidFill>
                            <a:srgbClr val="000000"/>
                          </a:solidFill>
                          <a:effectLst/>
                          <a:latin typeface="Franklin Gothic Book" panose="020B0503020102020204" pitchFamily="34" charset="0"/>
                        </a:rPr>
                        <a:t>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50" b="0" i="0" u="none" strike="noStrike">
                          <a:solidFill>
                            <a:srgbClr val="000000"/>
                          </a:solidFill>
                          <a:effectLst/>
                          <a:latin typeface="Franklin Gothic Book" panose="020B0503020102020204" pitchFamily="34" charset="0"/>
                        </a:rPr>
                        <a:t>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50" b="0" i="0" u="none" strike="noStrike">
                          <a:solidFill>
                            <a:srgbClr val="000000"/>
                          </a:solidFill>
                          <a:effectLst/>
                          <a:latin typeface="Franklin Gothic Book" panose="020B0503020102020204" pitchFamily="34" charset="0"/>
                        </a:rPr>
                        <a:t>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ctr"/>
                      <a:r>
                        <a:rPr lang="es-MX" sz="1100" b="0" i="0" u="none" strike="noStrike">
                          <a:solidFill>
                            <a:srgbClr val="000000"/>
                          </a:solidFill>
                          <a:effectLst/>
                          <a:latin typeface="Franklin Gothic Book" panose="020B0503020102020204" pitchFamily="34" charset="0"/>
                        </a:rPr>
                        <a:t>Pescado</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50" b="0" i="0" u="none" strike="noStrike">
                          <a:solidFill>
                            <a:srgbClr val="000000"/>
                          </a:solidFill>
                          <a:effectLst/>
                          <a:latin typeface="Franklin Gothic Book" panose="020B0503020102020204" pitchFamily="34" charset="0"/>
                        </a:rPr>
                        <a:t>5,4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50" b="0" i="0" u="none" strike="noStrike" dirty="0">
                          <a:solidFill>
                            <a:srgbClr val="000000"/>
                          </a:solidFill>
                          <a:effectLst/>
                          <a:latin typeface="Franklin Gothic Book" panose="020B0503020102020204" pitchFamily="34" charset="0"/>
                        </a:rPr>
                        <a:t>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50" b="0" i="0" u="none" strike="noStrike">
                          <a:solidFill>
                            <a:srgbClr val="000000"/>
                          </a:solidFill>
                          <a:effectLst/>
                          <a:latin typeface="Franklin Gothic Book" panose="020B0503020102020204" pitchFamily="34" charset="0"/>
                        </a:rPr>
                        <a:t>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50" b="0" i="0" u="none" strike="noStrike">
                          <a:solidFill>
                            <a:srgbClr val="000000"/>
                          </a:solidFill>
                          <a:effectLst/>
                          <a:latin typeface="Franklin Gothic Book" panose="020B0503020102020204" pitchFamily="34" charset="0"/>
                        </a:rPr>
                        <a:t>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ctr"/>
                      <a:r>
                        <a:rPr lang="es-MX" sz="1100" b="0" i="0" u="none" strike="noStrike">
                          <a:solidFill>
                            <a:srgbClr val="000000"/>
                          </a:solidFill>
                          <a:effectLst/>
                          <a:latin typeface="Franklin Gothic Book" panose="020B0503020102020204" pitchFamily="34" charset="0"/>
                        </a:rPr>
                        <a:t>Elaborados De Banano</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50" b="0" i="0" u="none" strike="noStrike">
                          <a:solidFill>
                            <a:srgbClr val="000000"/>
                          </a:solidFill>
                          <a:effectLst/>
                          <a:latin typeface="Franklin Gothic Book" panose="020B0503020102020204" pitchFamily="34" charset="0"/>
                        </a:rPr>
                        <a:t>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50" b="0" i="0" u="none" strike="noStrike">
                          <a:solidFill>
                            <a:srgbClr val="000000"/>
                          </a:solidFill>
                          <a:effectLst/>
                          <a:latin typeface="Franklin Gothic Book" panose="020B0503020102020204" pitchFamily="34" charset="0"/>
                        </a:rPr>
                        <a:t>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50" b="0" i="0" u="none" strike="noStrike" dirty="0">
                          <a:solidFill>
                            <a:srgbClr val="000000"/>
                          </a:solidFill>
                          <a:effectLst/>
                          <a:latin typeface="Franklin Gothic Book" panose="020B0503020102020204" pitchFamily="34" charset="0"/>
                        </a:rPr>
                        <a:t>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50" b="0" i="0" u="none" strike="noStrike">
                          <a:solidFill>
                            <a:srgbClr val="000000"/>
                          </a:solidFill>
                          <a:effectLst/>
                          <a:latin typeface="Franklin Gothic Book" panose="020B0503020102020204" pitchFamily="34" charset="0"/>
                        </a:rPr>
                        <a:t>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ctr"/>
                      <a:r>
                        <a:rPr lang="es-MX" sz="1100" b="0" i="0" u="none" strike="noStrike">
                          <a:solidFill>
                            <a:srgbClr val="000000"/>
                          </a:solidFill>
                          <a:effectLst/>
                          <a:latin typeface="Franklin Gothic Book" panose="020B0503020102020204" pitchFamily="34" charset="0"/>
                        </a:rPr>
                        <a:t>Extractos Y Aceites Vegetales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50" b="0" i="0" u="none" strike="noStrike">
                          <a:solidFill>
                            <a:srgbClr val="000000"/>
                          </a:solidFill>
                          <a:effectLst/>
                          <a:latin typeface="Franklin Gothic Book" panose="020B0503020102020204" pitchFamily="34" charset="0"/>
                        </a:rPr>
                        <a:t>4,4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50" b="0" i="0" u="none" strike="noStrike">
                          <a:solidFill>
                            <a:srgbClr val="000000"/>
                          </a:solidFill>
                          <a:effectLst/>
                          <a:latin typeface="Franklin Gothic Book" panose="020B0503020102020204" pitchFamily="34" charset="0"/>
                        </a:rPr>
                        <a:t>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50" b="0" i="0" u="none" strike="noStrike">
                          <a:solidFill>
                            <a:srgbClr val="000000"/>
                          </a:solidFill>
                          <a:effectLst/>
                          <a:latin typeface="Franklin Gothic Book" panose="020B0503020102020204" pitchFamily="34" charset="0"/>
                        </a:rPr>
                        <a:t>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50" b="0" i="0" u="none" strike="noStrike">
                          <a:solidFill>
                            <a:srgbClr val="000000"/>
                          </a:solidFill>
                          <a:effectLst/>
                          <a:latin typeface="Franklin Gothic Book" panose="020B0503020102020204" pitchFamily="34" charset="0"/>
                        </a:rPr>
                        <a:t>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ctr"/>
                      <a:r>
                        <a:rPr lang="es-MX" sz="1100" b="0" i="0" u="none" strike="noStrike">
                          <a:solidFill>
                            <a:srgbClr val="000000"/>
                          </a:solidFill>
                          <a:effectLst/>
                          <a:latin typeface="Franklin Gothic Book" panose="020B0503020102020204" pitchFamily="34" charset="0"/>
                        </a:rPr>
                        <a:t>Plátano</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50" b="0" i="0" u="none" strike="noStrike">
                          <a:solidFill>
                            <a:srgbClr val="000000"/>
                          </a:solidFill>
                          <a:effectLst/>
                          <a:latin typeface="Franklin Gothic Book" panose="020B0503020102020204" pitchFamily="34" charset="0"/>
                        </a:rPr>
                        <a:t>3,5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50" b="0" i="0" u="none" strike="noStrike">
                          <a:solidFill>
                            <a:srgbClr val="000000"/>
                          </a:solidFill>
                          <a:effectLst/>
                          <a:latin typeface="Franklin Gothic Book" panose="020B0503020102020204" pitchFamily="34" charset="0"/>
                        </a:rPr>
                        <a:t>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50" b="0" i="0" u="none" strike="noStrike" dirty="0">
                          <a:solidFill>
                            <a:srgbClr val="000000"/>
                          </a:solidFill>
                          <a:effectLst/>
                          <a:latin typeface="Franklin Gothic Book" panose="020B0503020102020204" pitchFamily="34" charset="0"/>
                        </a:rPr>
                        <a:t>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50" b="0" i="0" u="none" strike="noStrike">
                          <a:solidFill>
                            <a:srgbClr val="000000"/>
                          </a:solidFill>
                          <a:effectLst/>
                          <a:latin typeface="Franklin Gothic Book" panose="020B0503020102020204" pitchFamily="34" charset="0"/>
                        </a:rPr>
                        <a:t>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ctr"/>
                      <a:r>
                        <a:rPr lang="es-MX" sz="1100" b="0" i="0" u="none" strike="noStrike">
                          <a:solidFill>
                            <a:srgbClr val="000000"/>
                          </a:solidFill>
                          <a:effectLst/>
                          <a:latin typeface="Franklin Gothic Book" panose="020B0503020102020204" pitchFamily="34" charset="0"/>
                        </a:rPr>
                        <a:t>Jugos Y Conservas De Frutas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50" b="0" i="0" u="none" strike="noStrike">
                          <a:solidFill>
                            <a:srgbClr val="000000"/>
                          </a:solidFill>
                          <a:effectLst/>
                          <a:latin typeface="Franklin Gothic Book" panose="020B0503020102020204" pitchFamily="34" charset="0"/>
                        </a:rPr>
                        <a:t>2,4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50" b="0" i="0" u="none" strike="noStrike">
                          <a:solidFill>
                            <a:srgbClr val="000000"/>
                          </a:solidFill>
                          <a:effectLst/>
                          <a:latin typeface="Franklin Gothic Book" panose="020B0503020102020204" pitchFamily="34" charset="0"/>
                        </a:rPr>
                        <a:t>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50" b="0" i="0" u="none" strike="noStrike" dirty="0">
                          <a:solidFill>
                            <a:srgbClr val="000000"/>
                          </a:solidFill>
                          <a:effectLst/>
                          <a:latin typeface="Franklin Gothic Book" panose="020B0503020102020204" pitchFamily="34" charset="0"/>
                        </a:rPr>
                        <a:t>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50" b="0" i="0" u="none" strike="noStrike">
                          <a:solidFill>
                            <a:srgbClr val="000000"/>
                          </a:solidFill>
                          <a:effectLst/>
                          <a:latin typeface="Franklin Gothic Book" panose="020B0503020102020204" pitchFamily="34" charset="0"/>
                        </a:rPr>
                        <a:t>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ctr"/>
                      <a:r>
                        <a:rPr lang="es-MX" sz="1100" b="0" i="0" u="none" strike="noStrike">
                          <a:solidFill>
                            <a:srgbClr val="000000"/>
                          </a:solidFill>
                          <a:effectLst/>
                          <a:latin typeface="Franklin Gothic Book" panose="020B0503020102020204" pitchFamily="34" charset="0"/>
                        </a:rPr>
                        <a:t>Otras Maderas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50" b="0" i="0" u="none" strike="noStrike">
                          <a:solidFill>
                            <a:srgbClr val="000000"/>
                          </a:solidFill>
                          <a:effectLst/>
                          <a:latin typeface="Franklin Gothic Book" panose="020B0503020102020204" pitchFamily="34" charset="0"/>
                        </a:rPr>
                        <a:t>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50" b="0" i="0" u="none" strike="noStrike">
                          <a:solidFill>
                            <a:srgbClr val="000000"/>
                          </a:solidFill>
                          <a:effectLst/>
                          <a:latin typeface="Franklin Gothic Book" panose="020B0503020102020204" pitchFamily="34" charset="0"/>
                        </a:rPr>
                        <a:t>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50" b="0" i="0" u="none" strike="noStrike">
                          <a:solidFill>
                            <a:srgbClr val="000000"/>
                          </a:solidFill>
                          <a:effectLst/>
                          <a:latin typeface="Franklin Gothic Book" panose="020B0503020102020204" pitchFamily="34" charset="0"/>
                        </a:rPr>
                        <a:t>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50" b="0" i="0" u="none" strike="noStrike">
                          <a:solidFill>
                            <a:srgbClr val="000000"/>
                          </a:solidFill>
                          <a:effectLst/>
                          <a:latin typeface="Franklin Gothic Book" panose="020B0503020102020204" pitchFamily="34" charset="0"/>
                        </a:rPr>
                        <a:t>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ctr"/>
                      <a:r>
                        <a:rPr lang="es-MX" sz="1100" b="0" i="0" u="none" strike="noStrike">
                          <a:solidFill>
                            <a:srgbClr val="000000"/>
                          </a:solidFill>
                          <a:effectLst/>
                          <a:latin typeface="Franklin Gothic Book" panose="020B0503020102020204" pitchFamily="34" charset="0"/>
                        </a:rPr>
                        <a:t>Desperdcios De Metales (Chatarra)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50" b="0" i="0" u="none" strike="noStrike">
                          <a:solidFill>
                            <a:srgbClr val="000000"/>
                          </a:solidFill>
                          <a:effectLst/>
                          <a:latin typeface="Franklin Gothic Book" panose="020B0503020102020204" pitchFamily="34" charset="0"/>
                        </a:rPr>
                        <a:t>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50" b="0" i="0" u="none" strike="noStrike">
                          <a:solidFill>
                            <a:srgbClr val="000000"/>
                          </a:solidFill>
                          <a:effectLst/>
                          <a:latin typeface="Franklin Gothic Book" panose="020B0503020102020204" pitchFamily="34" charset="0"/>
                        </a:rPr>
                        <a:t>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50" b="0" i="0" u="none" strike="noStrike" dirty="0">
                          <a:solidFill>
                            <a:srgbClr val="000000"/>
                          </a:solidFill>
                          <a:effectLst/>
                          <a:latin typeface="Franklin Gothic Book" panose="020B0503020102020204" pitchFamily="34" charset="0"/>
                        </a:rPr>
                        <a:t>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50" b="0" i="0" u="none" strike="noStrike">
                          <a:solidFill>
                            <a:srgbClr val="000000"/>
                          </a:solidFill>
                          <a:effectLst/>
                          <a:latin typeface="Franklin Gothic Book" panose="020B0503020102020204" pitchFamily="34" charset="0"/>
                        </a:rPr>
                        <a:t>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ctr"/>
                      <a:r>
                        <a:rPr lang="es-MX" sz="1100" b="0" i="0" u="none" strike="noStrike">
                          <a:solidFill>
                            <a:srgbClr val="000000"/>
                          </a:solidFill>
                          <a:effectLst/>
                          <a:latin typeface="Franklin Gothic Book" panose="020B0503020102020204" pitchFamily="34" charset="0"/>
                        </a:rPr>
                        <a:t>Otros Químicos Y Farmaceuticos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50" b="0" i="0" u="none" strike="noStrike">
                          <a:solidFill>
                            <a:srgbClr val="000000"/>
                          </a:solidFill>
                          <a:effectLst/>
                          <a:latin typeface="Franklin Gothic Book" panose="020B0503020102020204" pitchFamily="34" charset="0"/>
                        </a:rPr>
                        <a:t>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50" b="0" i="0" u="none" strike="noStrike">
                          <a:solidFill>
                            <a:srgbClr val="000000"/>
                          </a:solidFill>
                          <a:effectLst/>
                          <a:latin typeface="Franklin Gothic Book" panose="020B0503020102020204" pitchFamily="34" charset="0"/>
                        </a:rPr>
                        <a:t>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50" b="0" i="0" u="none" strike="noStrike" dirty="0">
                          <a:solidFill>
                            <a:srgbClr val="000000"/>
                          </a:solidFill>
                          <a:effectLst/>
                          <a:latin typeface="Franklin Gothic Book" panose="020B0503020102020204" pitchFamily="34" charset="0"/>
                        </a:rPr>
                        <a:t>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50" b="0" i="0" u="none" strike="noStrike">
                          <a:solidFill>
                            <a:srgbClr val="000000"/>
                          </a:solidFill>
                          <a:effectLst/>
                          <a:latin typeface="Franklin Gothic Book" panose="020B0503020102020204" pitchFamily="34" charset="0"/>
                        </a:rPr>
                        <a:t>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ctr"/>
                      <a:r>
                        <a:rPr lang="es-MX" sz="1100" b="0" i="0" u="none" strike="noStrike" dirty="0">
                          <a:solidFill>
                            <a:srgbClr val="000000"/>
                          </a:solidFill>
                          <a:effectLst/>
                          <a:latin typeface="Franklin Gothic Book" panose="020B0503020102020204" pitchFamily="34" charset="0"/>
                        </a:rPr>
                        <a:t>Otros productos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50" b="0" i="0" u="none" strike="noStrike">
                          <a:solidFill>
                            <a:srgbClr val="000000"/>
                          </a:solidFill>
                          <a:effectLst/>
                          <a:latin typeface="Franklin Gothic Book" panose="020B0503020102020204" pitchFamily="34" charset="0"/>
                        </a:rPr>
                        <a:t>16,7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50" b="0" i="0" u="none" strike="noStrike">
                          <a:solidFill>
                            <a:srgbClr val="000000"/>
                          </a:solidFill>
                          <a:effectLst/>
                          <a:latin typeface="Franklin Gothic Book" panose="020B0503020102020204" pitchFamily="34" charset="0"/>
                        </a:rPr>
                        <a:t>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50" b="0" i="0" u="none" strike="noStrike" dirty="0">
                          <a:solidFill>
                            <a:srgbClr val="000000"/>
                          </a:solidFill>
                          <a:effectLst/>
                          <a:latin typeface="Franklin Gothic Book" panose="020B0503020102020204" pitchFamily="34" charset="0"/>
                        </a:rPr>
                        <a:t>11,7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50" b="0" i="0" u="none" strike="noStrike">
                          <a:solidFill>
                            <a:srgbClr val="000000"/>
                          </a:solidFill>
                          <a:effectLst/>
                          <a:latin typeface="Franklin Gothic Book" panose="020B0503020102020204" pitchFamily="34" charset="0"/>
                        </a:rPr>
                        <a:t>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rtl="0" fontAlgn="ctr"/>
                      <a:r>
                        <a:rPr lang="es-MX" sz="1100" b="1" i="0" u="none" strike="noStrike" dirty="0">
                          <a:solidFill>
                            <a:srgbClr val="000000"/>
                          </a:solidFill>
                          <a:effectLst/>
                          <a:latin typeface="Franklin Gothic Book" panose="020B0503020102020204" pitchFamily="34" charset="0"/>
                        </a:rPr>
                        <a:t>Total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s-MX" sz="1050" b="1" i="0" u="none" strike="noStrike" dirty="0">
                          <a:solidFill>
                            <a:srgbClr val="000000"/>
                          </a:solidFill>
                          <a:effectLst/>
                          <a:latin typeface="Franklin Gothic Book" panose="020B0503020102020204" pitchFamily="34" charset="0"/>
                        </a:rPr>
                        <a:t>600,8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50" b="1" i="0" u="none" strike="noStrike" dirty="0">
                          <a:solidFill>
                            <a:srgbClr val="000000"/>
                          </a:solidFill>
                          <a:effectLst/>
                          <a:latin typeface="Franklin Gothic Book" panose="020B0503020102020204" pitchFamily="34" charset="0"/>
                        </a:rPr>
                        <a:t>100,0%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s-MX" sz="1050" b="1" i="0" u="none" strike="noStrike" dirty="0">
                          <a:solidFill>
                            <a:srgbClr val="000000"/>
                          </a:solidFill>
                          <a:effectLst/>
                          <a:latin typeface="Franklin Gothic Book" panose="020B0503020102020204" pitchFamily="34" charset="0"/>
                        </a:rPr>
                        <a:t>277,2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50" b="1" i="0" u="none" strike="noStrike" dirty="0">
                          <a:solidFill>
                            <a:srgbClr val="000000"/>
                          </a:solidFill>
                          <a:effectLst/>
                          <a:latin typeface="Franklin Gothic Book" panose="020B0503020102020204" pitchFamily="34" charset="0"/>
                        </a:rPr>
                        <a:t>100,0%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3" name="Tabla 12"/>
          <p:cNvGraphicFramePr>
            <a:graphicFrameLocks noGrp="1"/>
          </p:cNvGraphicFramePr>
          <p:nvPr>
            <p:extLst>
              <p:ext uri="{D42A27DB-BD31-4B8C-83A1-F6EECF244321}">
                <p14:modId xmlns:p14="http://schemas.microsoft.com/office/powerpoint/2010/main" val="4191742734"/>
              </p:ext>
            </p:extLst>
          </p:nvPr>
        </p:nvGraphicFramePr>
        <p:xfrm>
          <a:off x="6155300" y="960784"/>
          <a:ext cx="5775440" cy="5831932"/>
        </p:xfrm>
        <a:graphic>
          <a:graphicData uri="http://schemas.openxmlformats.org/drawingml/2006/table">
            <a:tbl>
              <a:tblPr/>
              <a:tblGrid>
                <a:gridCol w="2687680">
                  <a:extLst>
                    <a:ext uri="{9D8B030D-6E8A-4147-A177-3AD203B41FA5}">
                      <a16:colId xmlns:a16="http://schemas.microsoft.com/office/drawing/2014/main" xmlns="" val="604074008"/>
                    </a:ext>
                  </a:extLst>
                </a:gridCol>
                <a:gridCol w="1136987">
                  <a:extLst>
                    <a:ext uri="{9D8B030D-6E8A-4147-A177-3AD203B41FA5}">
                      <a16:colId xmlns:a16="http://schemas.microsoft.com/office/drawing/2014/main" xmlns="" val="104615125"/>
                    </a:ext>
                  </a:extLst>
                </a:gridCol>
                <a:gridCol w="511597">
                  <a:extLst>
                    <a:ext uri="{9D8B030D-6E8A-4147-A177-3AD203B41FA5}">
                      <a16:colId xmlns:a16="http://schemas.microsoft.com/office/drawing/2014/main" xmlns="" val="3002262734"/>
                    </a:ext>
                  </a:extLst>
                </a:gridCol>
                <a:gridCol w="844162"/>
                <a:gridCol w="595014"/>
              </a:tblGrid>
              <a:tr h="516982">
                <a:tc>
                  <a:txBody>
                    <a:bodyPr/>
                    <a:lstStyle/>
                    <a:p>
                      <a:pPr algn="ctr" rtl="0" fontAlgn="ctr"/>
                      <a:r>
                        <a:rPr lang="es-EC" sz="1100" b="1" i="0" u="none" strike="noStrike" dirty="0" smtClean="0">
                          <a:solidFill>
                            <a:schemeClr val="bg1"/>
                          </a:solidFill>
                          <a:effectLst/>
                          <a:latin typeface="Franklin Gothic Book" panose="020B0503020102020204" pitchFamily="34" charset="0"/>
                        </a:rPr>
                        <a:t>Producto</a:t>
                      </a:r>
                      <a:endParaRPr lang="es-EC" sz="11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rtl="0" fontAlgn="ctr"/>
                      <a:r>
                        <a:rPr lang="es-EC" sz="1100" b="1" i="0" u="none" strike="noStrike" dirty="0" smtClean="0">
                          <a:solidFill>
                            <a:schemeClr val="bg1"/>
                          </a:solidFill>
                          <a:effectLst/>
                          <a:latin typeface="Franklin Gothic Book" panose="020B0503020102020204" pitchFamily="34" charset="0"/>
                        </a:rPr>
                        <a:t>2017</a:t>
                      </a:r>
                    </a:p>
                    <a:p>
                      <a:pPr algn="ctr" rtl="0" fontAlgn="ctr"/>
                      <a:r>
                        <a:rPr lang="es-EC" sz="1100" b="1" i="0" u="none" strike="noStrike" dirty="0" smtClean="0">
                          <a:solidFill>
                            <a:schemeClr val="bg1"/>
                          </a:solidFill>
                          <a:effectLst/>
                          <a:latin typeface="Franklin Gothic Book" panose="020B0503020102020204" pitchFamily="34" charset="0"/>
                        </a:rPr>
                        <a:t>Millones USD</a:t>
                      </a:r>
                      <a:endParaRPr lang="es-EC" sz="11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rtl="0" fontAlgn="ctr"/>
                      <a:r>
                        <a:rPr lang="es-EC" sz="1100" b="1" i="0" u="none" strike="noStrike" dirty="0" err="1" smtClean="0">
                          <a:solidFill>
                            <a:schemeClr val="bg1"/>
                          </a:solidFill>
                          <a:effectLst/>
                          <a:latin typeface="Franklin Gothic Book" panose="020B0503020102020204" pitchFamily="34" charset="0"/>
                        </a:rPr>
                        <a:t>Part</a:t>
                      </a:r>
                      <a:r>
                        <a:rPr lang="es-EC" sz="1100" b="1" i="0" u="none" strike="noStrike" dirty="0" smtClean="0">
                          <a:solidFill>
                            <a:schemeClr val="bg1"/>
                          </a:solidFill>
                          <a:effectLst/>
                          <a:latin typeface="Franklin Gothic Book" panose="020B0503020102020204" pitchFamily="34" charset="0"/>
                        </a:rPr>
                        <a:t>.</a:t>
                      </a:r>
                      <a:r>
                        <a:rPr lang="es-EC" sz="1100" b="1" i="0" u="none" strike="noStrike" baseline="0" dirty="0" smtClean="0">
                          <a:solidFill>
                            <a:schemeClr val="bg1"/>
                          </a:solidFill>
                          <a:effectLst/>
                          <a:latin typeface="Franklin Gothic Book" panose="020B0503020102020204" pitchFamily="34" charset="0"/>
                        </a:rPr>
                        <a:t> 2017</a:t>
                      </a:r>
                      <a:endParaRPr lang="es-EC" sz="11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rtl="0" fontAlgn="ctr"/>
                      <a:r>
                        <a:rPr lang="es-EC" sz="1100" b="1" i="0" u="none" strike="noStrike" dirty="0" smtClean="0">
                          <a:solidFill>
                            <a:schemeClr val="bg1"/>
                          </a:solidFill>
                          <a:effectLst/>
                          <a:latin typeface="Franklin Gothic Book" panose="020B0503020102020204" pitchFamily="34" charset="0"/>
                        </a:rPr>
                        <a:t>2018 </a:t>
                      </a:r>
                    </a:p>
                    <a:p>
                      <a:pPr algn="ctr" rtl="0" fontAlgn="ctr"/>
                      <a:r>
                        <a:rPr lang="es-EC" sz="1100" b="1" i="0" u="none" strike="noStrike" dirty="0" smtClean="0">
                          <a:solidFill>
                            <a:schemeClr val="bg1"/>
                          </a:solidFill>
                          <a:effectLst/>
                          <a:latin typeface="Franklin Gothic Book" panose="020B0503020102020204" pitchFamily="34" charset="0"/>
                        </a:rPr>
                        <a:t>ene-ju</a:t>
                      </a:r>
                      <a:r>
                        <a:rPr lang="es-EC" sz="1100" b="1" i="0" u="none" strike="noStrike" baseline="0" dirty="0" smtClean="0">
                          <a:solidFill>
                            <a:schemeClr val="bg1"/>
                          </a:solidFill>
                          <a:effectLst/>
                          <a:latin typeface="Franklin Gothic Book" panose="020B0503020102020204" pitchFamily="34" charset="0"/>
                        </a:rPr>
                        <a:t>n</a:t>
                      </a:r>
                      <a:endParaRPr lang="es-EC" sz="1100" b="1" i="0" u="none" strike="noStrike" dirty="0" smtClean="0">
                        <a:solidFill>
                          <a:schemeClr val="bg1"/>
                        </a:solidFill>
                        <a:effectLst/>
                        <a:latin typeface="Franklin Gothic Book" panose="020B0503020102020204" pitchFamily="34" charset="0"/>
                      </a:endParaRPr>
                    </a:p>
                    <a:p>
                      <a:pPr algn="ctr" rtl="0" fontAlgn="ctr"/>
                      <a:r>
                        <a:rPr lang="es-EC" sz="1100" b="1" i="0" u="none" strike="noStrike" dirty="0" smtClean="0">
                          <a:solidFill>
                            <a:schemeClr val="bg1"/>
                          </a:solidFill>
                          <a:effectLst/>
                          <a:latin typeface="Franklin Gothic Book" panose="020B0503020102020204" pitchFamily="34" charset="0"/>
                        </a:rPr>
                        <a:t>Millones USD</a:t>
                      </a:r>
                      <a:endParaRPr lang="es-EC" sz="11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rtl="0" fontAlgn="ctr"/>
                      <a:r>
                        <a:rPr lang="es-EC" sz="1100" b="1" i="0" u="none" strike="noStrike" dirty="0" err="1" smtClean="0">
                          <a:solidFill>
                            <a:schemeClr val="bg1"/>
                          </a:solidFill>
                          <a:effectLst/>
                          <a:latin typeface="Franklin Gothic Book" panose="020B0503020102020204" pitchFamily="34" charset="0"/>
                        </a:rPr>
                        <a:t>Part</a:t>
                      </a:r>
                      <a:r>
                        <a:rPr lang="es-EC" sz="1100" b="1" i="0" u="none" strike="noStrike" dirty="0" smtClean="0">
                          <a:solidFill>
                            <a:schemeClr val="bg1"/>
                          </a:solidFill>
                          <a:effectLst/>
                          <a:latin typeface="Franklin Gothic Book" panose="020B0503020102020204" pitchFamily="34" charset="0"/>
                        </a:rPr>
                        <a:t>. 2018</a:t>
                      </a:r>
                      <a:endParaRPr lang="es-EC" sz="11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xmlns="" val="629669118"/>
                  </a:ext>
                </a:extLst>
              </a:tr>
              <a:tr h="145628">
                <a:tc>
                  <a:txBody>
                    <a:bodyPr/>
                    <a:lstStyle/>
                    <a:p>
                      <a:pPr algn="l" rtl="0" fontAlgn="ctr"/>
                      <a:r>
                        <a:rPr lang="es-MX" sz="1100" b="0" i="0" u="none" strike="noStrike" dirty="0">
                          <a:solidFill>
                            <a:srgbClr val="000000"/>
                          </a:solidFill>
                          <a:effectLst/>
                          <a:latin typeface="Franklin Gothic Book" panose="020B0503020102020204" pitchFamily="34" charset="0"/>
                        </a:rPr>
                        <a:t>Reactores nucleares, calderas, </a:t>
                      </a:r>
                      <a:r>
                        <a:rPr lang="es-MX" sz="1100" b="0" i="0" u="none" strike="noStrike" dirty="0" smtClean="0">
                          <a:solidFill>
                            <a:srgbClr val="000000"/>
                          </a:solidFill>
                          <a:effectLst/>
                          <a:latin typeface="Franklin Gothic Book" panose="020B0503020102020204" pitchFamily="34" charset="0"/>
                        </a:rPr>
                        <a:t>máquinas</a:t>
                      </a:r>
                      <a:endParaRPr lang="es-MX" sz="1100" b="0" i="0" u="none" strike="noStrike" dirty="0">
                        <a:solidFill>
                          <a:srgbClr val="000000"/>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106,5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20,6%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41.1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18.5%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14002015"/>
                  </a:ext>
                </a:extLst>
              </a:tr>
              <a:tr h="145628">
                <a:tc>
                  <a:txBody>
                    <a:bodyPr/>
                    <a:lstStyle/>
                    <a:p>
                      <a:pPr algn="l" rtl="0" fontAlgn="ctr"/>
                      <a:r>
                        <a:rPr lang="es-MX" sz="1100" b="0" i="0" u="none" strike="noStrike" dirty="0">
                          <a:solidFill>
                            <a:srgbClr val="000000"/>
                          </a:solidFill>
                          <a:effectLst/>
                          <a:latin typeface="Franklin Gothic Book" panose="020B0503020102020204" pitchFamily="34" charset="0"/>
                        </a:rPr>
                        <a:t>Máquinas, aparatos y materiales eléctrico,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58,3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11,3%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19.0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87210366"/>
                  </a:ext>
                </a:extLst>
              </a:tr>
              <a:tr h="145628">
                <a:tc>
                  <a:txBody>
                    <a:bodyPr/>
                    <a:lstStyle/>
                    <a:p>
                      <a:pPr algn="l" rtl="0" fontAlgn="ctr"/>
                      <a:r>
                        <a:rPr lang="es-MX" sz="1100" b="0" i="0" u="none" strike="noStrike" dirty="0">
                          <a:solidFill>
                            <a:srgbClr val="000000"/>
                          </a:solidFill>
                          <a:effectLst/>
                          <a:latin typeface="Franklin Gothic Book" panose="020B0503020102020204" pitchFamily="34" charset="0"/>
                        </a:rPr>
                        <a:t>Instrumentos </a:t>
                      </a:r>
                      <a:r>
                        <a:rPr lang="es-MX" sz="1100" b="0" i="0" u="none" strike="noStrike" dirty="0" smtClean="0">
                          <a:solidFill>
                            <a:srgbClr val="000000"/>
                          </a:solidFill>
                          <a:effectLst/>
                          <a:latin typeface="Franklin Gothic Book" panose="020B0503020102020204" pitchFamily="34" charset="0"/>
                        </a:rPr>
                        <a:t>de </a:t>
                      </a:r>
                      <a:r>
                        <a:rPr lang="es-MX" sz="1100" b="0" i="0" u="none" strike="noStrike" dirty="0">
                          <a:solidFill>
                            <a:srgbClr val="000000"/>
                          </a:solidFill>
                          <a:effectLst/>
                          <a:latin typeface="Franklin Gothic Book" panose="020B0503020102020204" pitchFamily="34" charset="0"/>
                        </a:rPr>
                        <a:t>óptica, </a:t>
                      </a:r>
                      <a:r>
                        <a:rPr lang="es-MX" sz="1100" b="0" i="0" u="none" strike="noStrike" dirty="0" smtClean="0">
                          <a:solidFill>
                            <a:srgbClr val="000000"/>
                          </a:solidFill>
                          <a:effectLst/>
                          <a:latin typeface="Franklin Gothic Book" panose="020B0503020102020204" pitchFamily="34" charset="0"/>
                        </a:rPr>
                        <a:t>fotografía</a:t>
                      </a:r>
                      <a:endParaRPr lang="es-MX" sz="1100" b="0" i="0" u="none" strike="noStrike" dirty="0">
                        <a:solidFill>
                          <a:srgbClr val="000000"/>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56,0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10,8%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5628">
                <a:tc>
                  <a:txBody>
                    <a:bodyPr/>
                    <a:lstStyle/>
                    <a:p>
                      <a:pPr algn="l" rtl="0" fontAlgn="ctr"/>
                      <a:r>
                        <a:rPr lang="es-MX" sz="1100" b="0" i="0" u="none" strike="noStrike" dirty="0">
                          <a:solidFill>
                            <a:srgbClr val="000000"/>
                          </a:solidFill>
                          <a:effectLst/>
                          <a:latin typeface="Franklin Gothic Book" panose="020B0503020102020204" pitchFamily="34" charset="0"/>
                        </a:rPr>
                        <a:t>Muebles; mobiliario </a:t>
                      </a:r>
                      <a:r>
                        <a:rPr lang="es-MX" sz="1100" b="0" i="0" u="none" strike="noStrike" dirty="0" smtClean="0">
                          <a:solidFill>
                            <a:srgbClr val="000000"/>
                          </a:solidFill>
                          <a:effectLst/>
                          <a:latin typeface="Franklin Gothic Book" panose="020B0503020102020204" pitchFamily="34" charset="0"/>
                        </a:rPr>
                        <a:t>medico quirúrgico; </a:t>
                      </a:r>
                      <a:endParaRPr lang="es-MX" sz="1100" b="0" i="0" u="none" strike="noStrike" dirty="0">
                        <a:solidFill>
                          <a:srgbClr val="000000"/>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32,4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6,3%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5628">
                <a:tc>
                  <a:txBody>
                    <a:bodyPr/>
                    <a:lstStyle/>
                    <a:p>
                      <a:pPr algn="l" rtl="0" fontAlgn="ctr"/>
                      <a:r>
                        <a:rPr lang="es-MX" sz="1100" b="0" i="0" u="none" strike="noStrike" dirty="0" smtClean="0">
                          <a:solidFill>
                            <a:srgbClr val="000000"/>
                          </a:solidFill>
                          <a:effectLst/>
                          <a:latin typeface="Franklin Gothic Book" panose="020B0503020102020204" pitchFamily="34" charset="0"/>
                        </a:rPr>
                        <a:t>Prendas y  (accesorios</a:t>
                      </a:r>
                      <a:r>
                        <a:rPr lang="es-MX" sz="1100" b="0" i="0" u="none" strike="noStrike" dirty="0">
                          <a:solidFill>
                            <a:srgbClr val="000000"/>
                          </a:solidFill>
                          <a:effectLst/>
                          <a:latin typeface="Franklin Gothic Book" panose="020B0503020102020204" pitchFamily="34" charset="0"/>
                        </a:rPr>
                        <a:t>), de </a:t>
                      </a:r>
                      <a:r>
                        <a:rPr lang="es-MX" sz="1100" b="0" i="0" u="none" strike="noStrike" dirty="0" smtClean="0">
                          <a:solidFill>
                            <a:srgbClr val="000000"/>
                          </a:solidFill>
                          <a:effectLst/>
                          <a:latin typeface="Franklin Gothic Book" panose="020B0503020102020204" pitchFamily="34" charset="0"/>
                        </a:rPr>
                        <a:t>vestir exc.punto</a:t>
                      </a:r>
                      <a:endParaRPr lang="es-MX" sz="1100" b="0" i="0" u="none" strike="noStrike" dirty="0">
                        <a:solidFill>
                          <a:srgbClr val="000000"/>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22,6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4,4%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13.4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5628">
                <a:tc>
                  <a:txBody>
                    <a:bodyPr/>
                    <a:lstStyle/>
                    <a:p>
                      <a:pPr algn="l" rtl="0" fontAlgn="ctr"/>
                      <a:r>
                        <a:rPr lang="es-MX" sz="1100" b="0" i="0" u="none" strike="noStrike" dirty="0" smtClean="0">
                          <a:solidFill>
                            <a:srgbClr val="000000"/>
                          </a:solidFill>
                          <a:effectLst/>
                          <a:latin typeface="Franklin Gothic Book" panose="020B0503020102020204" pitchFamily="34" charset="0"/>
                        </a:rPr>
                        <a:t>Manufacturas </a:t>
                      </a:r>
                      <a:r>
                        <a:rPr lang="es-MX" sz="1100" b="0" i="0" u="none" strike="noStrike" dirty="0">
                          <a:solidFill>
                            <a:srgbClr val="000000"/>
                          </a:solidFill>
                          <a:effectLst/>
                          <a:latin typeface="Franklin Gothic Book" panose="020B0503020102020204" pitchFamily="34" charset="0"/>
                        </a:rPr>
                        <a:t>de fundición, hierro o acero</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19,8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11.5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5628">
                <a:tc>
                  <a:txBody>
                    <a:bodyPr/>
                    <a:lstStyle/>
                    <a:p>
                      <a:pPr algn="l" rtl="0" fontAlgn="ctr"/>
                      <a:r>
                        <a:rPr lang="es-MX" sz="1100" b="0" i="0" u="none" strike="noStrike" dirty="0">
                          <a:solidFill>
                            <a:srgbClr val="000000"/>
                          </a:solidFill>
                          <a:effectLst/>
                          <a:latin typeface="Franklin Gothic Book" panose="020B0503020102020204" pitchFamily="34" charset="0"/>
                        </a:rPr>
                        <a:t>Extractos curtientes o tintóreos; </a:t>
                      </a:r>
                      <a:r>
                        <a:rPr lang="es-MX" sz="1100" b="0" i="0" u="none" strike="noStrike" dirty="0" smtClean="0">
                          <a:solidFill>
                            <a:srgbClr val="000000"/>
                          </a:solidFill>
                          <a:effectLst/>
                          <a:latin typeface="Franklin Gothic Book" panose="020B0503020102020204" pitchFamily="34" charset="0"/>
                        </a:rPr>
                        <a:t>taninos</a:t>
                      </a:r>
                      <a:endParaRPr lang="es-MX" sz="1100" b="0" i="0" u="none" strike="noStrike" dirty="0">
                        <a:solidFill>
                          <a:srgbClr val="000000"/>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17,4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4.0%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5628">
                <a:tc>
                  <a:txBody>
                    <a:bodyPr/>
                    <a:lstStyle/>
                    <a:p>
                      <a:pPr algn="l" rtl="0" fontAlgn="ctr"/>
                      <a:r>
                        <a:rPr lang="es-MX" sz="1100" b="0" i="0" u="none" strike="noStrike">
                          <a:solidFill>
                            <a:srgbClr val="000000"/>
                          </a:solidFill>
                          <a:effectLst/>
                          <a:latin typeface="Franklin Gothic Book" panose="020B0503020102020204" pitchFamily="34" charset="0"/>
                        </a:rPr>
                        <a:t>Productos farmacéuticos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15,1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9.1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5628">
                <a:tc>
                  <a:txBody>
                    <a:bodyPr/>
                    <a:lstStyle/>
                    <a:p>
                      <a:pPr algn="l" rtl="0" fontAlgn="ctr"/>
                      <a:r>
                        <a:rPr lang="es-MX" sz="1100" b="0" i="0" u="none" strike="noStrike" dirty="0">
                          <a:solidFill>
                            <a:srgbClr val="000000"/>
                          </a:solidFill>
                          <a:effectLst/>
                          <a:latin typeface="Franklin Gothic Book" panose="020B0503020102020204" pitchFamily="34" charset="0"/>
                        </a:rPr>
                        <a:t>Plástico y sus manufacturas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13,1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4.0%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5628">
                <a:tc>
                  <a:txBody>
                    <a:bodyPr/>
                    <a:lstStyle/>
                    <a:p>
                      <a:pPr algn="l" rtl="0" fontAlgn="ctr"/>
                      <a:r>
                        <a:rPr lang="es-MX" sz="1100" b="0" i="0" u="none" strike="noStrike" dirty="0">
                          <a:solidFill>
                            <a:srgbClr val="000000"/>
                          </a:solidFill>
                          <a:effectLst/>
                          <a:latin typeface="Franklin Gothic Book" panose="020B0503020102020204" pitchFamily="34" charset="0"/>
                        </a:rPr>
                        <a:t>Prendas y </a:t>
                      </a:r>
                      <a:r>
                        <a:rPr lang="es-MX" sz="1100" b="0" i="0" u="none" strike="noStrike" dirty="0" smtClean="0">
                          <a:solidFill>
                            <a:srgbClr val="000000"/>
                          </a:solidFill>
                          <a:effectLst/>
                          <a:latin typeface="Franklin Gothic Book" panose="020B0503020102020204" pitchFamily="34" charset="0"/>
                        </a:rPr>
                        <a:t>complemento de </a:t>
                      </a:r>
                      <a:r>
                        <a:rPr lang="es-MX" sz="1100" b="0" i="0" u="none" strike="noStrike" dirty="0">
                          <a:solidFill>
                            <a:srgbClr val="000000"/>
                          </a:solidFill>
                          <a:effectLst/>
                          <a:latin typeface="Franklin Gothic Book" panose="020B0503020102020204" pitchFamily="34" charset="0"/>
                        </a:rPr>
                        <a:t>vestir, de punto</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12,2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2,4%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7.4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5628">
                <a:tc>
                  <a:txBody>
                    <a:bodyPr/>
                    <a:lstStyle/>
                    <a:p>
                      <a:pPr algn="l" rtl="0" fontAlgn="ctr"/>
                      <a:r>
                        <a:rPr lang="es-MX" sz="1100" b="0" i="0" u="none" strike="noStrike">
                          <a:solidFill>
                            <a:srgbClr val="000000"/>
                          </a:solidFill>
                          <a:effectLst/>
                          <a:latin typeface="Franklin Gothic Book" panose="020B0503020102020204" pitchFamily="34" charset="0"/>
                        </a:rPr>
                        <a:t>Abonos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11,5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7.3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5628">
                <a:tc>
                  <a:txBody>
                    <a:bodyPr/>
                    <a:lstStyle/>
                    <a:p>
                      <a:pPr algn="l" rtl="0" fontAlgn="ctr"/>
                      <a:r>
                        <a:rPr lang="es-MX" sz="1100" b="0" i="0" u="none" strike="noStrike">
                          <a:solidFill>
                            <a:srgbClr val="000000"/>
                          </a:solidFill>
                          <a:effectLst/>
                          <a:latin typeface="Franklin Gothic Book" panose="020B0503020102020204" pitchFamily="34" charset="0"/>
                        </a:rPr>
                        <a:t>Productos químicos orgánicos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11,0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5628">
                <a:tc>
                  <a:txBody>
                    <a:bodyPr/>
                    <a:lstStyle/>
                    <a:p>
                      <a:pPr algn="l" rtl="0" fontAlgn="ctr"/>
                      <a:r>
                        <a:rPr lang="es-MX" sz="1100" b="0" i="0" u="none" strike="noStrike" dirty="0">
                          <a:solidFill>
                            <a:srgbClr val="000000"/>
                          </a:solidFill>
                          <a:effectLst/>
                          <a:latin typeface="Franklin Gothic Book" panose="020B0503020102020204" pitchFamily="34" charset="0"/>
                        </a:rPr>
                        <a:t>Vehículos automóviles, tractores,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11,0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9.4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4.3%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5628">
                <a:tc>
                  <a:txBody>
                    <a:bodyPr/>
                    <a:lstStyle/>
                    <a:p>
                      <a:pPr algn="l" rtl="0" fontAlgn="ctr"/>
                      <a:r>
                        <a:rPr lang="es-MX" sz="1100" b="0" i="0" u="none" strike="noStrike" dirty="0">
                          <a:solidFill>
                            <a:srgbClr val="000000"/>
                          </a:solidFill>
                          <a:effectLst/>
                          <a:latin typeface="Franklin Gothic Book" panose="020B0503020102020204" pitchFamily="34" charset="0"/>
                        </a:rPr>
                        <a:t>Productos cerámicos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9,7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5.4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2.4%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5628">
                <a:tc>
                  <a:txBody>
                    <a:bodyPr/>
                    <a:lstStyle/>
                    <a:p>
                      <a:pPr algn="l" rtl="0" fontAlgn="ctr"/>
                      <a:r>
                        <a:rPr lang="es-MX" sz="1100" b="0" i="0" u="none" strike="noStrike" dirty="0">
                          <a:solidFill>
                            <a:srgbClr val="000000"/>
                          </a:solidFill>
                          <a:effectLst/>
                          <a:latin typeface="Franklin Gothic Book" panose="020B0503020102020204" pitchFamily="34" charset="0"/>
                        </a:rPr>
                        <a:t>Preparaciones alimenticias diversas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5.8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5628">
                <a:tc>
                  <a:txBody>
                    <a:bodyPr/>
                    <a:lstStyle/>
                    <a:p>
                      <a:pPr algn="l" rtl="0" fontAlgn="ctr"/>
                      <a:r>
                        <a:rPr lang="es-MX" sz="1100" b="0" i="0" u="none" strike="noStrike" dirty="0" smtClean="0">
                          <a:solidFill>
                            <a:srgbClr val="000000"/>
                          </a:solidFill>
                          <a:effectLst/>
                          <a:latin typeface="Franklin Gothic Book" panose="020B0503020102020204" pitchFamily="34" charset="0"/>
                        </a:rPr>
                        <a:t>Productos de </a:t>
                      </a:r>
                      <a:r>
                        <a:rPr lang="es-MX" sz="1100" b="0" i="0" u="none" strike="noStrike" dirty="0">
                          <a:solidFill>
                            <a:srgbClr val="000000"/>
                          </a:solidFill>
                          <a:effectLst/>
                          <a:latin typeface="Franklin Gothic Book" panose="020B0503020102020204" pitchFamily="34" charset="0"/>
                        </a:rPr>
                        <a:t>las industrias químicas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5.4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2.4%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5628">
                <a:tc>
                  <a:txBody>
                    <a:bodyPr/>
                    <a:lstStyle/>
                    <a:p>
                      <a:pPr algn="l" rtl="0" fontAlgn="ctr"/>
                      <a:r>
                        <a:rPr lang="es-MX" sz="1100" b="0" i="0" u="none" strike="noStrike">
                          <a:solidFill>
                            <a:srgbClr val="000000"/>
                          </a:solidFill>
                          <a:effectLst/>
                          <a:latin typeface="Franklin Gothic Book" panose="020B0503020102020204" pitchFamily="34" charset="0"/>
                        </a:rPr>
                        <a:t>Fundición, hierro y acero</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8,1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5628">
                <a:tc>
                  <a:txBody>
                    <a:bodyPr/>
                    <a:lstStyle/>
                    <a:p>
                      <a:pPr algn="l" rtl="0" fontAlgn="ctr"/>
                      <a:r>
                        <a:rPr lang="es-MX" sz="1100" b="0" i="0" u="none" strike="noStrike" dirty="0">
                          <a:solidFill>
                            <a:srgbClr val="000000"/>
                          </a:solidFill>
                          <a:effectLst/>
                          <a:latin typeface="Franklin Gothic Book" panose="020B0503020102020204" pitchFamily="34" charset="0"/>
                        </a:rPr>
                        <a:t>Aceites esenciales </a:t>
                      </a:r>
                      <a:r>
                        <a:rPr lang="es-MX" sz="1100" b="0" i="0" u="none" strike="noStrike" dirty="0" err="1" smtClean="0">
                          <a:solidFill>
                            <a:srgbClr val="000000"/>
                          </a:solidFill>
                          <a:effectLst/>
                          <a:latin typeface="Franklin Gothic Book" panose="020B0503020102020204" pitchFamily="34" charset="0"/>
                        </a:rPr>
                        <a:t>prep</a:t>
                      </a:r>
                      <a:r>
                        <a:rPr lang="es-MX" sz="1100" b="0" i="0" u="none" strike="noStrike" dirty="0" smtClean="0">
                          <a:solidFill>
                            <a:srgbClr val="000000"/>
                          </a:solidFill>
                          <a:effectLst/>
                          <a:latin typeface="Franklin Gothic Book" panose="020B0503020102020204" pitchFamily="34" charset="0"/>
                        </a:rPr>
                        <a:t>.</a:t>
                      </a:r>
                      <a:r>
                        <a:rPr lang="es-MX" sz="1100" b="0" i="0" u="none" strike="noStrike" baseline="0" dirty="0" smtClean="0">
                          <a:solidFill>
                            <a:srgbClr val="000000"/>
                          </a:solidFill>
                          <a:effectLst/>
                          <a:latin typeface="Franklin Gothic Book" panose="020B0503020102020204" pitchFamily="34" charset="0"/>
                        </a:rPr>
                        <a:t> </a:t>
                      </a:r>
                      <a:r>
                        <a:rPr lang="es-MX" sz="1100" b="0" i="0" u="none" strike="noStrike" dirty="0" smtClean="0">
                          <a:solidFill>
                            <a:srgbClr val="000000"/>
                          </a:solidFill>
                          <a:effectLst/>
                          <a:latin typeface="Franklin Gothic Book" panose="020B0503020102020204" pitchFamily="34" charset="0"/>
                        </a:rPr>
                        <a:t>de perfumería</a:t>
                      </a:r>
                      <a:endParaRPr lang="es-MX" sz="1100" b="0" i="0" u="none" strike="noStrike" dirty="0">
                        <a:solidFill>
                          <a:srgbClr val="000000"/>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7,7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3.6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5628">
                <a:tc>
                  <a:txBody>
                    <a:bodyPr/>
                    <a:lstStyle/>
                    <a:p>
                      <a:pPr algn="l" rtl="0" fontAlgn="ctr"/>
                      <a:r>
                        <a:rPr lang="es-MX" sz="1100" b="0" i="0" u="none" strike="noStrike" dirty="0">
                          <a:solidFill>
                            <a:srgbClr val="000000"/>
                          </a:solidFill>
                          <a:effectLst/>
                          <a:latin typeface="Franklin Gothic Book" panose="020B0503020102020204" pitchFamily="34" charset="0"/>
                        </a:rPr>
                        <a:t>Residuos y desperdicios de las </a:t>
                      </a:r>
                      <a:r>
                        <a:rPr lang="es-MX" sz="1100" b="0" i="0" u="none" strike="noStrike" dirty="0" smtClean="0">
                          <a:solidFill>
                            <a:srgbClr val="000000"/>
                          </a:solidFill>
                          <a:effectLst/>
                          <a:latin typeface="Franklin Gothic Book" panose="020B0503020102020204" pitchFamily="34" charset="0"/>
                        </a:rPr>
                        <a:t>industrias</a:t>
                      </a:r>
                      <a:endParaRPr lang="es-MX" sz="1100" b="0" i="0" u="none" strike="noStrike" dirty="0">
                        <a:solidFill>
                          <a:srgbClr val="000000"/>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7,4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5628">
                <a:tc>
                  <a:txBody>
                    <a:bodyPr/>
                    <a:lstStyle/>
                    <a:p>
                      <a:pPr algn="l" rtl="0" fontAlgn="ctr"/>
                      <a:r>
                        <a:rPr lang="es-MX" sz="1100" b="0" i="0" u="none" strike="noStrike" dirty="0">
                          <a:solidFill>
                            <a:srgbClr val="000000"/>
                          </a:solidFill>
                          <a:effectLst/>
                          <a:latin typeface="Franklin Gothic Book" panose="020B0503020102020204" pitchFamily="34" charset="0"/>
                        </a:rPr>
                        <a:t>Productos editoriales, de la prensa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6,2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5628">
                <a:tc>
                  <a:txBody>
                    <a:bodyPr/>
                    <a:lstStyle/>
                    <a:p>
                      <a:pPr algn="l" rtl="0" fontAlgn="ctr"/>
                      <a:r>
                        <a:rPr lang="es-MX" sz="1100" b="0" i="0" u="none" strike="noStrike">
                          <a:solidFill>
                            <a:srgbClr val="000000"/>
                          </a:solidFill>
                          <a:effectLst/>
                          <a:latin typeface="Franklin Gothic Book" panose="020B0503020102020204" pitchFamily="34" charset="0"/>
                        </a:rPr>
                        <a:t>Mercancías con tratamiento especial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6,2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5628">
                <a:tc>
                  <a:txBody>
                    <a:bodyPr/>
                    <a:lstStyle/>
                    <a:p>
                      <a:pPr algn="l" rtl="0" fontAlgn="ctr"/>
                      <a:r>
                        <a:rPr lang="es-MX" sz="1100" b="0" i="0" u="none" strike="noStrike" dirty="0">
                          <a:solidFill>
                            <a:srgbClr val="000000"/>
                          </a:solidFill>
                          <a:effectLst/>
                          <a:latin typeface="Franklin Gothic Book" panose="020B0503020102020204" pitchFamily="34" charset="0"/>
                        </a:rPr>
                        <a:t>Papel y cartón; </a:t>
                      </a:r>
                      <a:r>
                        <a:rPr lang="es-MX" sz="1100" b="0" i="0" u="none" strike="noStrike" dirty="0" err="1" smtClean="0">
                          <a:solidFill>
                            <a:srgbClr val="000000"/>
                          </a:solidFill>
                          <a:effectLst/>
                          <a:latin typeface="Franklin Gothic Book" panose="020B0503020102020204" pitchFamily="34" charset="0"/>
                        </a:rPr>
                        <a:t>manuf</a:t>
                      </a:r>
                      <a:r>
                        <a:rPr lang="es-MX" sz="1100" b="0" i="0" u="none" strike="noStrike" dirty="0" smtClean="0">
                          <a:solidFill>
                            <a:srgbClr val="000000"/>
                          </a:solidFill>
                          <a:effectLst/>
                          <a:latin typeface="Franklin Gothic Book" panose="020B0503020102020204" pitchFamily="34" charset="0"/>
                        </a:rPr>
                        <a:t>.</a:t>
                      </a:r>
                      <a:r>
                        <a:rPr lang="es-MX" sz="1100" b="0" i="0" u="none" strike="noStrike" baseline="0" dirty="0" smtClean="0">
                          <a:solidFill>
                            <a:srgbClr val="000000"/>
                          </a:solidFill>
                          <a:effectLst/>
                          <a:latin typeface="Franklin Gothic Book" panose="020B0503020102020204" pitchFamily="34" charset="0"/>
                        </a:rPr>
                        <a:t> </a:t>
                      </a:r>
                      <a:r>
                        <a:rPr lang="es-MX" sz="1100" b="0" i="0" u="none" strike="noStrike" dirty="0" smtClean="0">
                          <a:solidFill>
                            <a:srgbClr val="000000"/>
                          </a:solidFill>
                          <a:effectLst/>
                          <a:latin typeface="Franklin Gothic Book" panose="020B0503020102020204" pitchFamily="34" charset="0"/>
                        </a:rPr>
                        <a:t>de </a:t>
                      </a:r>
                      <a:r>
                        <a:rPr lang="es-MX" sz="1100" b="0" i="0" u="none" strike="noStrike" dirty="0">
                          <a:solidFill>
                            <a:srgbClr val="000000"/>
                          </a:solidFill>
                          <a:effectLst/>
                          <a:latin typeface="Franklin Gothic Book" panose="020B0503020102020204" pitchFamily="34" charset="0"/>
                        </a:rPr>
                        <a:t>pasta de </a:t>
                      </a:r>
                      <a:r>
                        <a:rPr lang="es-MX" sz="1100" b="0" i="0" u="none" strike="noStrike" dirty="0" smtClean="0">
                          <a:solidFill>
                            <a:srgbClr val="000000"/>
                          </a:solidFill>
                          <a:effectLst/>
                          <a:latin typeface="Franklin Gothic Book" panose="020B0503020102020204" pitchFamily="34" charset="0"/>
                        </a:rPr>
                        <a:t>celulosa</a:t>
                      </a:r>
                      <a:endParaRPr lang="es-MX" sz="1100" b="0" i="0" u="none" strike="noStrike" dirty="0">
                        <a:solidFill>
                          <a:srgbClr val="000000"/>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5628">
                <a:tc>
                  <a:txBody>
                    <a:bodyPr/>
                    <a:lstStyle/>
                    <a:p>
                      <a:pPr algn="l" rtl="0" fontAlgn="ctr"/>
                      <a:r>
                        <a:rPr lang="es-MX" sz="1100" b="0" i="0" u="none" strike="noStrike" dirty="0">
                          <a:solidFill>
                            <a:srgbClr val="000000"/>
                          </a:solidFill>
                          <a:effectLst/>
                          <a:latin typeface="Franklin Gothic Book" panose="020B0503020102020204" pitchFamily="34" charset="0"/>
                        </a:rPr>
                        <a:t>Grasas y aceites animales o </a:t>
                      </a:r>
                      <a:r>
                        <a:rPr lang="es-MX" sz="1100" b="0" i="0" u="none" strike="noStrike" dirty="0" smtClean="0">
                          <a:solidFill>
                            <a:srgbClr val="000000"/>
                          </a:solidFill>
                          <a:effectLst/>
                          <a:latin typeface="Franklin Gothic Book" panose="020B0503020102020204" pitchFamily="34" charset="0"/>
                        </a:rPr>
                        <a:t>vegetales</a:t>
                      </a:r>
                      <a:endParaRPr lang="es-MX" sz="1100" b="0" i="0" u="none" strike="noStrike" dirty="0">
                        <a:solidFill>
                          <a:srgbClr val="000000"/>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5628">
                <a:tc>
                  <a:txBody>
                    <a:bodyPr/>
                    <a:lstStyle/>
                    <a:p>
                      <a:pPr algn="l" rtl="0" fontAlgn="ctr"/>
                      <a:r>
                        <a:rPr lang="es-MX" sz="1100" b="0" i="0" u="none" strike="noStrike" dirty="0">
                          <a:solidFill>
                            <a:srgbClr val="000000"/>
                          </a:solidFill>
                          <a:effectLst/>
                          <a:latin typeface="Franklin Gothic Book" panose="020B0503020102020204" pitchFamily="34" charset="0"/>
                        </a:rPr>
                        <a:t>Calzado, polainas y artículos </a:t>
                      </a:r>
                      <a:r>
                        <a:rPr lang="es-MX" sz="1100" b="0" i="0" u="none" strike="noStrike" dirty="0" smtClean="0">
                          <a:solidFill>
                            <a:srgbClr val="000000"/>
                          </a:solidFill>
                          <a:effectLst/>
                          <a:latin typeface="Franklin Gothic Book" panose="020B0503020102020204" pitchFamily="34" charset="0"/>
                        </a:rPr>
                        <a:t>análogos</a:t>
                      </a:r>
                      <a:endParaRPr lang="es-MX" sz="1100" b="0" i="0" u="none" strike="noStrike" dirty="0">
                        <a:solidFill>
                          <a:srgbClr val="000000"/>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s-MX" sz="1100" b="0" i="0" u="none" strike="noStrike">
                          <a:solidFill>
                            <a:srgbClr val="000000"/>
                          </a:solidFill>
                          <a:effectLst/>
                          <a:latin typeface="Franklin Gothic Book" panose="020B0503020102020204" pitchFamily="34" charset="0"/>
                        </a:rPr>
                        <a:t>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s-MX" sz="1100" b="0" i="0" u="none" strike="noStrike">
                          <a:solidFill>
                            <a:srgbClr val="000000"/>
                          </a:solidFill>
                          <a:effectLst/>
                          <a:latin typeface="Franklin Gothic Book" panose="020B0503020102020204" pitchFamily="34" charset="0"/>
                        </a:rPr>
                        <a:t>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s-MX" sz="1100" b="0" i="0" u="none" strike="noStrike">
                          <a:solidFill>
                            <a:srgbClr val="000000"/>
                          </a:solidFill>
                          <a:effectLst/>
                          <a:latin typeface="Franklin Gothic Book" panose="020B0503020102020204" pitchFamily="34" charset="0"/>
                        </a:rPr>
                        <a:t>3.6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s-MX" sz="1100" b="0" i="0" u="none" strike="noStrike" dirty="0">
                          <a:solidFill>
                            <a:srgbClr val="000000"/>
                          </a:solidFill>
                          <a:effectLst/>
                          <a:latin typeface="Franklin Gothic Book" panose="020B0503020102020204" pitchFamily="34" charset="0"/>
                        </a:rPr>
                        <a:t>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145628">
                <a:tc>
                  <a:txBody>
                    <a:bodyPr/>
                    <a:lstStyle/>
                    <a:p>
                      <a:pPr algn="l" rtl="0" fontAlgn="ctr"/>
                      <a:r>
                        <a:rPr lang="es-MX" sz="1100" b="0" i="0" u="none" strike="noStrike" dirty="0">
                          <a:solidFill>
                            <a:srgbClr val="000000"/>
                          </a:solidFill>
                          <a:effectLst/>
                          <a:latin typeface="Franklin Gothic Book" panose="020B0503020102020204" pitchFamily="34" charset="0"/>
                        </a:rPr>
                        <a:t>Preparaciones a base de cereales, </a:t>
                      </a:r>
                      <a:r>
                        <a:rPr lang="es-MX" sz="1100" b="0" i="0" u="none" strike="noStrike" dirty="0" smtClean="0">
                          <a:solidFill>
                            <a:srgbClr val="000000"/>
                          </a:solidFill>
                          <a:effectLst/>
                          <a:latin typeface="Franklin Gothic Book" panose="020B0503020102020204" pitchFamily="34" charset="0"/>
                        </a:rPr>
                        <a:t>harina</a:t>
                      </a:r>
                      <a:endParaRPr lang="es-MX" sz="1100" b="0" i="0" u="none" strike="noStrike" dirty="0">
                        <a:solidFill>
                          <a:srgbClr val="000000"/>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s-MX" sz="1100" b="0" i="0" u="none" strike="noStrike">
                          <a:solidFill>
                            <a:srgbClr val="000000"/>
                          </a:solidFill>
                          <a:effectLst/>
                          <a:latin typeface="Franklin Gothic Book" panose="020B0503020102020204" pitchFamily="34" charset="0"/>
                        </a:rPr>
                        <a:t>3,6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s-MX" sz="1100" b="0" i="0" u="none" strike="noStrike">
                          <a:solidFill>
                            <a:srgbClr val="000000"/>
                          </a:solidFill>
                          <a:effectLst/>
                          <a:latin typeface="Franklin Gothic Book" panose="020B0503020102020204" pitchFamily="34" charset="0"/>
                        </a:rPr>
                        <a:t>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s-MX" sz="1100" b="0" i="0" u="none" strike="noStrike">
                          <a:solidFill>
                            <a:srgbClr val="000000"/>
                          </a:solidFill>
                          <a:effectLst/>
                          <a:latin typeface="Franklin Gothic Book" panose="020B0503020102020204" pitchFamily="34" charset="0"/>
                        </a:rPr>
                        <a:t>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s-MX" sz="1100" b="0" i="0" u="none" strike="noStrike" dirty="0">
                          <a:solidFill>
                            <a:srgbClr val="000000"/>
                          </a:solidFill>
                          <a:effectLst/>
                          <a:latin typeface="Franklin Gothic Book" panose="020B0503020102020204" pitchFamily="34" charset="0"/>
                        </a:rPr>
                        <a:t>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5628">
                <a:tc>
                  <a:txBody>
                    <a:bodyPr/>
                    <a:lstStyle/>
                    <a:p>
                      <a:pPr algn="l" rtl="0" fontAlgn="ctr"/>
                      <a:r>
                        <a:rPr lang="es-MX" sz="1100" b="0" i="0" u="none" strike="noStrike">
                          <a:solidFill>
                            <a:srgbClr val="000000"/>
                          </a:solidFill>
                          <a:effectLst/>
                          <a:latin typeface="Franklin Gothic Book" panose="020B0503020102020204" pitchFamily="34" charset="0"/>
                        </a:rPr>
                        <a:t>Aluminio y sus manufacturas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s-MX" sz="1100" b="0" i="0" u="none" strike="noStrike">
                          <a:solidFill>
                            <a:srgbClr val="000000"/>
                          </a:solidFill>
                          <a:effectLst/>
                          <a:latin typeface="Franklin Gothic Book" panose="020B0503020102020204" pitchFamily="34" charset="0"/>
                        </a:rPr>
                        <a:t>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s-MX" sz="1100" b="0" i="0" u="none" strike="noStrike">
                          <a:solidFill>
                            <a:srgbClr val="000000"/>
                          </a:solidFill>
                          <a:effectLst/>
                          <a:latin typeface="Franklin Gothic Book" panose="020B0503020102020204" pitchFamily="34" charset="0"/>
                        </a:rPr>
                        <a:t>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s-MX" sz="1100" b="0" i="0" u="none" strike="noStrike">
                          <a:solidFill>
                            <a:srgbClr val="000000"/>
                          </a:solidFill>
                          <a:effectLst/>
                          <a:latin typeface="Franklin Gothic Book" panose="020B0503020102020204" pitchFamily="34" charset="0"/>
                        </a:rPr>
                        <a:t>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s-MX" sz="1100" b="0" i="0" u="none" strike="noStrike" dirty="0">
                          <a:solidFill>
                            <a:srgbClr val="000000"/>
                          </a:solidFill>
                          <a:effectLst/>
                          <a:latin typeface="Franklin Gothic Book" panose="020B0503020102020204" pitchFamily="34" charset="0"/>
                        </a:rPr>
                        <a:t>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5628">
                <a:tc>
                  <a:txBody>
                    <a:bodyPr/>
                    <a:lstStyle/>
                    <a:p>
                      <a:pPr algn="l" rtl="0" fontAlgn="ctr"/>
                      <a:r>
                        <a:rPr lang="es-MX" sz="1100" b="0" i="0" u="none" strike="noStrike" dirty="0">
                          <a:solidFill>
                            <a:srgbClr val="000000"/>
                          </a:solidFill>
                          <a:effectLst/>
                          <a:latin typeface="Franklin Gothic Book" panose="020B0503020102020204" pitchFamily="34" charset="0"/>
                        </a:rPr>
                        <a:t>Manufacturas diversas de metal común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s-MX" sz="1100" b="0" i="0" u="none" strike="noStrike">
                          <a:solidFill>
                            <a:srgbClr val="000000"/>
                          </a:solidFill>
                          <a:effectLst/>
                          <a:latin typeface="Franklin Gothic Book" panose="020B0503020102020204" pitchFamily="34" charset="0"/>
                        </a:rPr>
                        <a:t>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s-MX" sz="1100" b="0" i="0" u="none" strike="noStrike">
                          <a:solidFill>
                            <a:srgbClr val="000000"/>
                          </a:solidFill>
                          <a:effectLst/>
                          <a:latin typeface="Franklin Gothic Book" panose="020B0503020102020204" pitchFamily="34" charset="0"/>
                        </a:rPr>
                        <a:t>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s-MX" sz="1100" b="0" i="0" u="none" strike="noStrike">
                          <a:solidFill>
                            <a:srgbClr val="000000"/>
                          </a:solidFill>
                          <a:effectLst/>
                          <a:latin typeface="Franklin Gothic Book" panose="020B0503020102020204" pitchFamily="34" charset="0"/>
                        </a:rPr>
                        <a:t>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s-MX" sz="1100" b="0" i="0" u="none" strike="noStrike" dirty="0">
                          <a:solidFill>
                            <a:srgbClr val="000000"/>
                          </a:solidFill>
                          <a:effectLst/>
                          <a:latin typeface="Franklin Gothic Book" panose="020B0503020102020204" pitchFamily="34" charset="0"/>
                        </a:rPr>
                        <a:t>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5628">
                <a:tc>
                  <a:txBody>
                    <a:bodyPr/>
                    <a:lstStyle/>
                    <a:p>
                      <a:pPr algn="l" rtl="0" fontAlgn="ctr"/>
                      <a:r>
                        <a:rPr lang="es-MX" sz="1100" b="0" i="0" u="none" strike="noStrike" dirty="0">
                          <a:solidFill>
                            <a:srgbClr val="000000"/>
                          </a:solidFill>
                          <a:effectLst/>
                          <a:latin typeface="Franklin Gothic Book" panose="020B0503020102020204" pitchFamily="34" charset="0"/>
                        </a:rPr>
                        <a:t>Productos químicos </a:t>
                      </a:r>
                      <a:r>
                        <a:rPr lang="es-MX" sz="1100" b="0" i="0" u="none" strike="noStrike" dirty="0" smtClean="0">
                          <a:solidFill>
                            <a:srgbClr val="000000"/>
                          </a:solidFill>
                          <a:effectLst/>
                          <a:latin typeface="Franklin Gothic Book" panose="020B0503020102020204" pitchFamily="34" charset="0"/>
                        </a:rPr>
                        <a:t>inorgánicos</a:t>
                      </a:r>
                      <a:endParaRPr lang="es-MX" sz="1100" b="0" i="0" u="none" strike="noStrike" dirty="0">
                        <a:solidFill>
                          <a:srgbClr val="000000"/>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s-MX" sz="1100" b="0" i="0" u="none" strike="noStrike">
                          <a:solidFill>
                            <a:srgbClr val="000000"/>
                          </a:solidFill>
                          <a:effectLst/>
                          <a:latin typeface="Franklin Gothic Book" panose="020B0503020102020204" pitchFamily="34" charset="0"/>
                        </a:rPr>
                        <a:t>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s-MX" sz="1100" b="0" i="0" u="none" strike="noStrike">
                          <a:solidFill>
                            <a:srgbClr val="000000"/>
                          </a:solidFill>
                          <a:effectLst/>
                          <a:latin typeface="Franklin Gothic Book" panose="020B0503020102020204" pitchFamily="34" charset="0"/>
                        </a:rPr>
                        <a:t>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s-MX" sz="1100" b="0" i="0" u="none" strike="noStrike">
                          <a:solidFill>
                            <a:srgbClr val="000000"/>
                          </a:solidFill>
                          <a:effectLst/>
                          <a:latin typeface="Franklin Gothic Book" panose="020B0503020102020204" pitchFamily="34" charset="0"/>
                        </a:rPr>
                        <a:t>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s-MX" sz="1100" b="0" i="0" u="none" strike="noStrike" dirty="0">
                          <a:solidFill>
                            <a:srgbClr val="000000"/>
                          </a:solidFill>
                          <a:effectLst/>
                          <a:latin typeface="Franklin Gothic Book" panose="020B0503020102020204" pitchFamily="34" charset="0"/>
                        </a:rPr>
                        <a:t>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5628">
                <a:tc>
                  <a:txBody>
                    <a:bodyPr/>
                    <a:lstStyle/>
                    <a:p>
                      <a:pPr algn="l" rtl="0" fontAlgn="ctr"/>
                      <a:r>
                        <a:rPr lang="es-MX" sz="1100" b="0" i="0" u="none" strike="noStrike" dirty="0">
                          <a:solidFill>
                            <a:srgbClr val="000000"/>
                          </a:solidFill>
                          <a:effectLst/>
                          <a:latin typeface="Franklin Gothic Book" panose="020B0503020102020204" pitchFamily="34" charset="0"/>
                        </a:rPr>
                        <a:t>Otros productos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s-MX" sz="1100" b="0" i="0" u="none" strike="noStrike">
                          <a:solidFill>
                            <a:srgbClr val="000000"/>
                          </a:solidFill>
                          <a:effectLst/>
                          <a:latin typeface="Franklin Gothic Book" panose="020B0503020102020204" pitchFamily="34" charset="0"/>
                        </a:rPr>
                        <a:t>37,6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s-MX" sz="1100" b="0" i="0" u="none" strike="noStrike">
                          <a:solidFill>
                            <a:srgbClr val="000000"/>
                          </a:solidFill>
                          <a:effectLst/>
                          <a:latin typeface="Franklin Gothic Book" panose="020B0503020102020204" pitchFamily="34" charset="0"/>
                        </a:rPr>
                        <a:t>7,3%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s-MX" sz="1100" b="0" i="0" u="none" strike="noStrike">
                          <a:solidFill>
                            <a:srgbClr val="000000"/>
                          </a:solidFill>
                          <a:effectLst/>
                          <a:latin typeface="Franklin Gothic Book" panose="020B0503020102020204" pitchFamily="34" charset="0"/>
                        </a:rPr>
                        <a:t>24.0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s-MX" sz="1100" b="0" i="0" u="none" strike="noStrike" dirty="0">
                          <a:solidFill>
                            <a:srgbClr val="000000"/>
                          </a:solidFill>
                          <a:effectLst/>
                          <a:latin typeface="Franklin Gothic Book" panose="020B0503020102020204" pitchFamily="34" charset="0"/>
                        </a:rPr>
                        <a:t>10.8%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5628">
                <a:tc>
                  <a:txBody>
                    <a:bodyPr/>
                    <a:lstStyle/>
                    <a:p>
                      <a:pPr algn="l" rtl="0" fontAlgn="ctr"/>
                      <a:r>
                        <a:rPr lang="es-MX" sz="1100" b="1" i="0" u="none" strike="noStrike" dirty="0">
                          <a:solidFill>
                            <a:srgbClr val="000000"/>
                          </a:solidFill>
                          <a:effectLst/>
                          <a:latin typeface="Franklin Gothic Book" panose="020B0503020102020204" pitchFamily="34" charset="0"/>
                        </a:rPr>
                        <a:t>Total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rtl="0" fontAlgn="ctr"/>
                      <a:r>
                        <a:rPr lang="es-MX" sz="1100" b="1" i="0" u="none" strike="noStrike" dirty="0">
                          <a:solidFill>
                            <a:srgbClr val="000000"/>
                          </a:solidFill>
                          <a:effectLst/>
                          <a:latin typeface="Franklin Gothic Book" panose="020B0503020102020204" pitchFamily="34" charset="0"/>
                        </a:rPr>
                        <a:t>516,7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s-MX" sz="1100" b="1" i="0" u="none" strike="noStrike" dirty="0">
                          <a:solidFill>
                            <a:srgbClr val="000000"/>
                          </a:solidFill>
                          <a:effectLst/>
                          <a:latin typeface="Franklin Gothic Book" panose="020B0503020102020204" pitchFamily="34" charset="0"/>
                        </a:rPr>
                        <a:t>100,0%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rtl="0" fontAlgn="ctr"/>
                      <a:r>
                        <a:rPr lang="es-MX" sz="1100" b="1" i="0" u="none" strike="noStrike" dirty="0">
                          <a:solidFill>
                            <a:srgbClr val="000000"/>
                          </a:solidFill>
                          <a:effectLst/>
                          <a:latin typeface="Franklin Gothic Book" panose="020B0503020102020204" pitchFamily="34" charset="0"/>
                        </a:rPr>
                        <a:t>221.8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s-MX" sz="1100" b="1" i="0" u="none" strike="noStrike" dirty="0">
                          <a:solidFill>
                            <a:srgbClr val="000000"/>
                          </a:solidFill>
                          <a:effectLst/>
                          <a:latin typeface="Franklin Gothic Book" panose="020B0503020102020204" pitchFamily="34" charset="0"/>
                        </a:rPr>
                        <a:t>100.0%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0" name="9 Marcador de número de diapositiva"/>
          <p:cNvSpPr>
            <a:spLocks noGrp="1"/>
          </p:cNvSpPr>
          <p:nvPr>
            <p:ph type="sldNum" sz="quarter" idx="12"/>
          </p:nvPr>
        </p:nvSpPr>
        <p:spPr>
          <a:xfrm>
            <a:off x="9448800" y="6538912"/>
            <a:ext cx="2743200" cy="365125"/>
          </a:xfrm>
        </p:spPr>
        <p:txBody>
          <a:bodyPr/>
          <a:lstStyle/>
          <a:p>
            <a:fld id="{C8126447-4D4B-4C99-B128-995BABF8B136}" type="slidenum">
              <a:rPr lang="es-EC" smtClean="0">
                <a:solidFill>
                  <a:prstClr val="black">
                    <a:tint val="75000"/>
                  </a:prstClr>
                </a:solidFill>
              </a:rPr>
              <a:pPr/>
              <a:t>14</a:t>
            </a:fld>
            <a:endParaRPr lang="es-EC" dirty="0">
              <a:solidFill>
                <a:prstClr val="black">
                  <a:tint val="75000"/>
                </a:prstClr>
              </a:solidFill>
            </a:endParaRPr>
          </a:p>
        </p:txBody>
      </p:sp>
    </p:spTree>
    <p:extLst>
      <p:ext uri="{BB962C8B-B14F-4D97-AF65-F5344CB8AC3E}">
        <p14:creationId xmlns:p14="http://schemas.microsoft.com/office/powerpoint/2010/main" val="19237441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197115"/>
            <a:ext cx="2085013" cy="823031"/>
          </a:xfrm>
          <a:prstGeom prst="rect">
            <a:avLst/>
          </a:prstGeom>
        </p:spPr>
      </p:pic>
      <p:sp>
        <p:nvSpPr>
          <p:cNvPr id="3" name="Título 2"/>
          <p:cNvSpPr>
            <a:spLocks noGrp="1"/>
          </p:cNvSpPr>
          <p:nvPr>
            <p:ph type="title"/>
          </p:nvPr>
        </p:nvSpPr>
        <p:spPr>
          <a:xfrm>
            <a:off x="117369" y="15469"/>
            <a:ext cx="9889516" cy="1325563"/>
          </a:xfrm>
        </p:spPr>
        <p:txBody>
          <a:bodyPr>
            <a:normAutofit/>
          </a:bodyPr>
          <a:lstStyle/>
          <a:p>
            <a:pPr algn="just"/>
            <a:r>
              <a:rPr lang="es-MX" sz="4000" b="1" dirty="0" smtClean="0">
                <a:solidFill>
                  <a:srgbClr val="002060"/>
                </a:solidFill>
                <a:latin typeface="Franklin Gothic Medium Cond" panose="020B0606030402020204" pitchFamily="34" charset="0"/>
              </a:rPr>
              <a:t>Inversión Extranjera Directa de España en Ecuador</a:t>
            </a:r>
            <a:r>
              <a:rPr lang="es-MX" sz="4000" b="1" dirty="0">
                <a:solidFill>
                  <a:srgbClr val="002060"/>
                </a:solidFill>
                <a:latin typeface="Franklin Gothic Medium Cond" panose="020B0606030402020204" pitchFamily="34" charset="0"/>
              </a:rPr>
              <a:t/>
            </a:r>
            <a:br>
              <a:rPr lang="es-MX" sz="4000" b="1" dirty="0">
                <a:solidFill>
                  <a:srgbClr val="002060"/>
                </a:solidFill>
                <a:latin typeface="Franklin Gothic Medium Cond" panose="020B0606030402020204" pitchFamily="34" charset="0"/>
              </a:rPr>
            </a:br>
            <a:r>
              <a:rPr lang="es-MX" sz="2700" b="1" dirty="0" smtClean="0">
                <a:solidFill>
                  <a:srgbClr val="002060"/>
                </a:solidFill>
                <a:latin typeface="Franklin Gothic Medium Cond" panose="020B0606030402020204" pitchFamily="34" charset="0"/>
              </a:rPr>
              <a:t>(millones </a:t>
            </a:r>
            <a:r>
              <a:rPr lang="es-MX" sz="2700" b="1" dirty="0">
                <a:solidFill>
                  <a:srgbClr val="002060"/>
                </a:solidFill>
                <a:latin typeface="Franklin Gothic Medium Cond" panose="020B0606030402020204" pitchFamily="34" charset="0"/>
              </a:rPr>
              <a:t>de </a:t>
            </a:r>
            <a:r>
              <a:rPr lang="es-MX" sz="2700" b="1" dirty="0" smtClean="0">
                <a:solidFill>
                  <a:srgbClr val="002060"/>
                </a:solidFill>
                <a:latin typeface="Franklin Gothic Medium Cond" panose="020B0606030402020204" pitchFamily="34" charset="0"/>
              </a:rPr>
              <a:t>USD)</a:t>
            </a:r>
            <a:endParaRPr lang="es-MX" sz="2700" b="1" dirty="0">
              <a:solidFill>
                <a:srgbClr val="002060"/>
              </a:solidFill>
              <a:latin typeface="Franklin Gothic Medium Cond" panose="020B0606030402020204" pitchFamily="34" charset="0"/>
            </a:endParaRPr>
          </a:p>
        </p:txBody>
      </p:sp>
      <p:sp>
        <p:nvSpPr>
          <p:cNvPr id="30" name="CuadroTexto 29"/>
          <p:cNvSpPr txBox="1"/>
          <p:nvPr/>
        </p:nvSpPr>
        <p:spPr>
          <a:xfrm>
            <a:off x="280858" y="6344864"/>
            <a:ext cx="5199221" cy="46166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EC" sz="1200" b="1" i="0" u="none" strike="noStrike" kern="1200" cap="none" spc="0" normalizeH="0" baseline="0" noProof="0" dirty="0">
                <a:ln>
                  <a:noFill/>
                </a:ln>
                <a:solidFill>
                  <a:prstClr val="black"/>
                </a:solidFill>
                <a:effectLst/>
                <a:uLnTx/>
                <a:uFillTx/>
                <a:latin typeface="Calibri" panose="020F0502020204030204"/>
                <a:ea typeface="+mn-ea"/>
                <a:cs typeface="+mn-cs"/>
              </a:rPr>
              <a:t>Fuente: </a:t>
            </a:r>
            <a:r>
              <a:rPr kumimoji="0" lang="es-EC" sz="1200" b="0" i="0" u="none" strike="noStrike" kern="1200" cap="none" spc="0" normalizeH="0" baseline="0" noProof="0" dirty="0" smtClean="0">
                <a:ln>
                  <a:noFill/>
                </a:ln>
                <a:solidFill>
                  <a:prstClr val="black"/>
                </a:solidFill>
                <a:effectLst/>
                <a:uLnTx/>
                <a:uFillTx/>
                <a:latin typeface="Calibri" panose="020F0502020204030204"/>
                <a:ea typeface="+mn-ea"/>
                <a:cs typeface="+mn-cs"/>
              </a:rPr>
              <a:t>BCE-MEF</a:t>
            </a:r>
            <a:endParaRPr lang="es-EC" sz="1200" dirty="0">
              <a:solidFill>
                <a:prstClr val="black"/>
              </a:solidFill>
              <a:latin typeface="Calibri" panose="020F0502020204030204"/>
            </a:endParaRPr>
          </a:p>
          <a:p>
            <a:pPr eaLnBrk="1" fontAlgn="auto" hangingPunct="1">
              <a:spcBef>
                <a:spcPts val="0"/>
              </a:spcBef>
              <a:spcAft>
                <a:spcPts val="0"/>
              </a:spcAft>
              <a:defRPr/>
            </a:pPr>
            <a:r>
              <a:rPr lang="es-ES" sz="1200" b="1" dirty="0">
                <a:solidFill>
                  <a:prstClr val="black"/>
                </a:solidFill>
              </a:rPr>
              <a:t>Elaborado por: </a:t>
            </a:r>
            <a:r>
              <a:rPr lang="es-ES" sz="1200" dirty="0">
                <a:solidFill>
                  <a:prstClr val="black"/>
                </a:solidFill>
              </a:rPr>
              <a:t>CGEPMI </a:t>
            </a:r>
          </a:p>
        </p:txBody>
      </p:sp>
      <p:sp>
        <p:nvSpPr>
          <p:cNvPr id="8" name="Título 2"/>
          <p:cNvSpPr txBox="1">
            <a:spLocks/>
          </p:cNvSpPr>
          <p:nvPr/>
        </p:nvSpPr>
        <p:spPr>
          <a:xfrm>
            <a:off x="1630256" y="4796394"/>
            <a:ext cx="9889516" cy="502442"/>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fontAlgn="auto">
              <a:spcAft>
                <a:spcPts val="0"/>
              </a:spcAft>
            </a:pPr>
            <a:r>
              <a:rPr lang="es-MX" sz="3200" b="1" dirty="0" smtClean="0">
                <a:solidFill>
                  <a:srgbClr val="002060"/>
                </a:solidFill>
                <a:latin typeface="Franklin Gothic Medium Cond" panose="020B0606030402020204" pitchFamily="34" charset="0"/>
              </a:rPr>
              <a:t>Deuda Pública Externa: Deuda Bilateral Ecuador- España</a:t>
            </a:r>
            <a:endParaRPr lang="es-MX" sz="2000" b="1" dirty="0">
              <a:solidFill>
                <a:srgbClr val="002060"/>
              </a:solidFill>
              <a:latin typeface="Franklin Gothic Medium Cond" panose="020B0606030402020204" pitchFamily="34" charset="0"/>
            </a:endParaRPr>
          </a:p>
        </p:txBody>
      </p:sp>
      <p:graphicFrame>
        <p:nvGraphicFramePr>
          <p:cNvPr id="14" name="Tabla 13"/>
          <p:cNvGraphicFramePr>
            <a:graphicFrameLocks noGrp="1"/>
          </p:cNvGraphicFramePr>
          <p:nvPr>
            <p:extLst>
              <p:ext uri="{D42A27DB-BD31-4B8C-83A1-F6EECF244321}">
                <p14:modId xmlns:p14="http://schemas.microsoft.com/office/powerpoint/2010/main" val="1233967554"/>
              </p:ext>
            </p:extLst>
          </p:nvPr>
        </p:nvGraphicFramePr>
        <p:xfrm>
          <a:off x="874060" y="5318471"/>
          <a:ext cx="10645710" cy="822960"/>
        </p:xfrm>
        <a:graphic>
          <a:graphicData uri="http://schemas.openxmlformats.org/drawingml/2006/table">
            <a:tbl>
              <a:tblPr/>
              <a:tblGrid>
                <a:gridCol w="2474052"/>
                <a:gridCol w="3193128"/>
                <a:gridCol w="4978530"/>
              </a:tblGrid>
              <a:tr h="219075">
                <a:tc gridSpan="3">
                  <a:txBody>
                    <a:bodyPr/>
                    <a:lstStyle/>
                    <a:p>
                      <a:pPr algn="ctr" fontAlgn="ctr"/>
                      <a:r>
                        <a:rPr lang="es-EC" sz="1800" b="1" i="0" u="none" strike="noStrike" dirty="0">
                          <a:solidFill>
                            <a:schemeClr val="bg1"/>
                          </a:solidFill>
                          <a:effectLst/>
                          <a:latin typeface="Calibri" panose="020F0502020204030204" pitchFamily="34" charset="0"/>
                        </a:rPr>
                        <a:t>DEUDA BILATERAL ECUADOR - CON ESPAÑA AL </a:t>
                      </a:r>
                      <a:r>
                        <a:rPr lang="es-EC" sz="1800" b="1" i="0" u="none" strike="noStrike" dirty="0" smtClean="0">
                          <a:solidFill>
                            <a:schemeClr val="bg1"/>
                          </a:solidFill>
                          <a:effectLst/>
                          <a:latin typeface="Calibri" panose="020F0502020204030204" pitchFamily="34" charset="0"/>
                        </a:rPr>
                        <a:t>30 </a:t>
                      </a:r>
                      <a:r>
                        <a:rPr lang="es-EC" sz="1800" b="1" i="0" u="none" strike="noStrike" dirty="0">
                          <a:solidFill>
                            <a:schemeClr val="bg1"/>
                          </a:solidFill>
                          <a:effectLst/>
                          <a:latin typeface="Calibri" panose="020F0502020204030204" pitchFamily="34" charset="0"/>
                        </a:rPr>
                        <a:t>DE </a:t>
                      </a:r>
                      <a:r>
                        <a:rPr lang="es-EC" sz="1800" b="1" i="0" u="none" strike="noStrike" dirty="0" smtClean="0">
                          <a:solidFill>
                            <a:schemeClr val="bg1"/>
                          </a:solidFill>
                          <a:effectLst/>
                          <a:latin typeface="Calibri" panose="020F0502020204030204" pitchFamily="34" charset="0"/>
                        </a:rPr>
                        <a:t>JUNIO</a:t>
                      </a:r>
                      <a:r>
                        <a:rPr lang="es-EC" sz="1800" b="1" i="0" u="none" strike="noStrike" baseline="0" dirty="0" smtClean="0">
                          <a:solidFill>
                            <a:schemeClr val="bg1"/>
                          </a:solidFill>
                          <a:effectLst/>
                          <a:latin typeface="Calibri" panose="020F0502020204030204" pitchFamily="34" charset="0"/>
                        </a:rPr>
                        <a:t> DE</a:t>
                      </a:r>
                      <a:r>
                        <a:rPr lang="es-EC" sz="1800" b="1" i="0" u="none" strike="noStrike" dirty="0" smtClean="0">
                          <a:solidFill>
                            <a:schemeClr val="bg1"/>
                          </a:solidFill>
                          <a:effectLst/>
                          <a:latin typeface="Calibri" panose="020F0502020204030204" pitchFamily="34" charset="0"/>
                        </a:rPr>
                        <a:t> </a:t>
                      </a:r>
                      <a:r>
                        <a:rPr lang="es-EC" sz="1800" b="1" i="0" u="none" strike="noStrike" dirty="0">
                          <a:solidFill>
                            <a:schemeClr val="bg1"/>
                          </a:solidFill>
                          <a:effectLst/>
                          <a:latin typeface="Calibri" panose="020F0502020204030204" pitchFamily="34" charset="0"/>
                        </a:rPr>
                        <a:t>2018</a:t>
                      </a:r>
                    </a:p>
                  </a:txBody>
                  <a:tcPr marL="0" marR="0" marT="0" marB="0" anchor="ctr">
                    <a:lnL w="6350" cap="flat" cmpd="sng" algn="ctr">
                      <a:solidFill>
                        <a:srgbClr val="D6DCE4"/>
                      </a:solidFill>
                      <a:prstDash val="solid"/>
                      <a:round/>
                      <a:headEnd type="none" w="med" len="med"/>
                      <a:tailEnd type="none" w="med" len="med"/>
                    </a:lnL>
                    <a:lnR w="6350" cap="flat" cmpd="sng" algn="ctr">
                      <a:solidFill>
                        <a:srgbClr val="D6DCE4"/>
                      </a:solidFill>
                      <a:prstDash val="solid"/>
                      <a:round/>
                      <a:headEnd type="none" w="med" len="med"/>
                      <a:tailEnd type="none" w="med" len="med"/>
                    </a:lnR>
                    <a:lnT w="6350" cap="flat" cmpd="sng" algn="ctr">
                      <a:solidFill>
                        <a:srgbClr val="D6DCE4"/>
                      </a:solidFill>
                      <a:prstDash val="solid"/>
                      <a:round/>
                      <a:headEnd type="none" w="med" len="med"/>
                      <a:tailEnd type="none" w="med" len="med"/>
                    </a:lnT>
                    <a:lnB w="6350" cap="flat" cmpd="sng" algn="ctr">
                      <a:solidFill>
                        <a:srgbClr val="D6DCE4"/>
                      </a:solidFill>
                      <a:prstDash val="solid"/>
                      <a:round/>
                      <a:headEnd type="none" w="med" len="med"/>
                      <a:tailEnd type="none" w="med" len="med"/>
                    </a:lnB>
                    <a:solidFill>
                      <a:srgbClr val="5B9BD5"/>
                    </a:solidFill>
                  </a:tcPr>
                </a:tc>
                <a:tc hMerge="1">
                  <a:txBody>
                    <a:bodyPr/>
                    <a:lstStyle/>
                    <a:p>
                      <a:endParaRPr lang="es-EC"/>
                    </a:p>
                  </a:txBody>
                  <a:tcPr/>
                </a:tc>
                <a:tc hMerge="1">
                  <a:txBody>
                    <a:bodyPr/>
                    <a:lstStyle/>
                    <a:p>
                      <a:endParaRPr lang="es-EC"/>
                    </a:p>
                  </a:txBody>
                  <a:tcPr/>
                </a:tc>
              </a:tr>
              <a:tr h="200025">
                <a:tc>
                  <a:txBody>
                    <a:bodyPr/>
                    <a:lstStyle/>
                    <a:p>
                      <a:pPr algn="ctr" fontAlgn="ctr"/>
                      <a:r>
                        <a:rPr lang="es-EC" sz="1800" b="1" i="0" u="none" strike="noStrike">
                          <a:solidFill>
                            <a:schemeClr val="bg1"/>
                          </a:solidFill>
                          <a:effectLst/>
                          <a:latin typeface="Calibri" panose="020F0502020204030204" pitchFamily="34" charset="0"/>
                        </a:rPr>
                        <a:t>País</a:t>
                      </a:r>
                    </a:p>
                  </a:txBody>
                  <a:tcPr marL="0" marR="0" marT="0" marB="0" anchor="ctr">
                    <a:lnL w="6350" cap="flat" cmpd="sng" algn="ctr">
                      <a:solidFill>
                        <a:srgbClr val="D6DCE4"/>
                      </a:solidFill>
                      <a:prstDash val="solid"/>
                      <a:round/>
                      <a:headEnd type="none" w="med" len="med"/>
                      <a:tailEnd type="none" w="med" len="med"/>
                    </a:lnL>
                    <a:lnR w="6350" cap="flat" cmpd="sng" algn="ctr">
                      <a:solidFill>
                        <a:srgbClr val="D6DCE4"/>
                      </a:solidFill>
                      <a:prstDash val="solid"/>
                      <a:round/>
                      <a:headEnd type="none" w="med" len="med"/>
                      <a:tailEnd type="none" w="med" len="med"/>
                    </a:lnR>
                    <a:lnT w="6350" cap="flat" cmpd="sng" algn="ctr">
                      <a:solidFill>
                        <a:srgbClr val="D6DCE4"/>
                      </a:solidFill>
                      <a:prstDash val="solid"/>
                      <a:round/>
                      <a:headEnd type="none" w="med" len="med"/>
                      <a:tailEnd type="none" w="med" len="med"/>
                    </a:lnT>
                    <a:lnB w="6350" cap="flat" cmpd="sng" algn="ctr">
                      <a:solidFill>
                        <a:srgbClr val="D6DCE4"/>
                      </a:solidFill>
                      <a:prstDash val="solid"/>
                      <a:round/>
                      <a:headEnd type="none" w="med" len="med"/>
                      <a:tailEnd type="none" w="med" len="med"/>
                    </a:lnB>
                    <a:solidFill>
                      <a:srgbClr val="5B9BD5"/>
                    </a:solidFill>
                  </a:tcPr>
                </a:tc>
                <a:tc>
                  <a:txBody>
                    <a:bodyPr/>
                    <a:lstStyle/>
                    <a:p>
                      <a:pPr algn="ctr" fontAlgn="ctr"/>
                      <a:r>
                        <a:rPr lang="es-EC" sz="1800" b="1" i="0" u="none" strike="noStrike">
                          <a:solidFill>
                            <a:schemeClr val="bg1"/>
                          </a:solidFill>
                          <a:effectLst/>
                          <a:latin typeface="Calibri" panose="020F0502020204030204" pitchFamily="34" charset="0"/>
                        </a:rPr>
                        <a:t>Deuda Bilateral</a:t>
                      </a:r>
                    </a:p>
                  </a:txBody>
                  <a:tcPr marL="0" marR="0" marT="0" marB="0" anchor="ctr">
                    <a:lnL w="6350" cap="flat" cmpd="sng" algn="ctr">
                      <a:solidFill>
                        <a:srgbClr val="D6DCE4"/>
                      </a:solidFill>
                      <a:prstDash val="solid"/>
                      <a:round/>
                      <a:headEnd type="none" w="med" len="med"/>
                      <a:tailEnd type="none" w="med" len="med"/>
                    </a:lnL>
                    <a:lnR w="6350" cap="flat" cmpd="sng" algn="ctr">
                      <a:solidFill>
                        <a:srgbClr val="D6DCE4"/>
                      </a:solidFill>
                      <a:prstDash val="solid"/>
                      <a:round/>
                      <a:headEnd type="none" w="med" len="med"/>
                      <a:tailEnd type="none" w="med" len="med"/>
                    </a:lnR>
                    <a:lnT w="6350" cap="flat" cmpd="sng" algn="ctr">
                      <a:solidFill>
                        <a:srgbClr val="D6DCE4"/>
                      </a:solidFill>
                      <a:prstDash val="solid"/>
                      <a:round/>
                      <a:headEnd type="none" w="med" len="med"/>
                      <a:tailEnd type="none" w="med" len="med"/>
                    </a:lnT>
                    <a:lnB w="6350" cap="flat" cmpd="sng" algn="ctr">
                      <a:solidFill>
                        <a:srgbClr val="D6DCE4"/>
                      </a:solidFill>
                      <a:prstDash val="solid"/>
                      <a:round/>
                      <a:headEnd type="none" w="med" len="med"/>
                      <a:tailEnd type="none" w="med" len="med"/>
                    </a:lnB>
                    <a:solidFill>
                      <a:srgbClr val="5B9BD5"/>
                    </a:solidFill>
                  </a:tcPr>
                </a:tc>
                <a:tc>
                  <a:txBody>
                    <a:bodyPr/>
                    <a:lstStyle/>
                    <a:p>
                      <a:pPr algn="ctr" fontAlgn="ctr"/>
                      <a:r>
                        <a:rPr lang="es-EC" sz="1800" b="1" i="0" u="none" strike="noStrike" dirty="0">
                          <a:solidFill>
                            <a:schemeClr val="bg1"/>
                          </a:solidFill>
                          <a:effectLst/>
                          <a:latin typeface="Calibri" panose="020F0502020204030204" pitchFamily="34" charset="0"/>
                        </a:rPr>
                        <a:t>Porcentaje sobre la deuda total bilateral</a:t>
                      </a:r>
                    </a:p>
                  </a:txBody>
                  <a:tcPr marL="0" marR="0" marT="0" marB="0" anchor="ctr">
                    <a:lnL w="6350" cap="flat" cmpd="sng" algn="ctr">
                      <a:solidFill>
                        <a:srgbClr val="D6DCE4"/>
                      </a:solidFill>
                      <a:prstDash val="solid"/>
                      <a:round/>
                      <a:headEnd type="none" w="med" len="med"/>
                      <a:tailEnd type="none" w="med" len="med"/>
                    </a:lnL>
                    <a:lnR w="6350" cap="flat" cmpd="sng" algn="ctr">
                      <a:solidFill>
                        <a:srgbClr val="D6DCE4"/>
                      </a:solidFill>
                      <a:prstDash val="solid"/>
                      <a:round/>
                      <a:headEnd type="none" w="med" len="med"/>
                      <a:tailEnd type="none" w="med" len="med"/>
                    </a:lnR>
                    <a:lnT w="6350" cap="flat" cmpd="sng" algn="ctr">
                      <a:solidFill>
                        <a:srgbClr val="D6DCE4"/>
                      </a:solidFill>
                      <a:prstDash val="solid"/>
                      <a:round/>
                      <a:headEnd type="none" w="med" len="med"/>
                      <a:tailEnd type="none" w="med" len="med"/>
                    </a:lnT>
                    <a:lnB w="6350" cap="flat" cmpd="sng" algn="ctr">
                      <a:solidFill>
                        <a:srgbClr val="D6DCE4"/>
                      </a:solidFill>
                      <a:prstDash val="solid"/>
                      <a:round/>
                      <a:headEnd type="none" w="med" len="med"/>
                      <a:tailEnd type="none" w="med" len="med"/>
                    </a:lnB>
                    <a:solidFill>
                      <a:srgbClr val="5B9BD5"/>
                    </a:solidFill>
                  </a:tcPr>
                </a:tc>
              </a:tr>
              <a:tr h="190500">
                <a:tc>
                  <a:txBody>
                    <a:bodyPr/>
                    <a:lstStyle/>
                    <a:p>
                      <a:pPr algn="ctr" fontAlgn="ctr"/>
                      <a:r>
                        <a:rPr lang="es-EC" sz="1800" b="0" i="0" u="none" strike="noStrike">
                          <a:solidFill>
                            <a:srgbClr val="000000"/>
                          </a:solidFill>
                          <a:effectLst/>
                          <a:latin typeface="Arial" panose="020B0604020202020204" pitchFamily="34" charset="0"/>
                        </a:rPr>
                        <a:t>España</a:t>
                      </a:r>
                    </a:p>
                  </a:txBody>
                  <a:tcPr marL="0" marR="0" marT="0" marB="0" anchor="ctr">
                    <a:lnL w="6350" cap="flat" cmpd="sng" algn="ctr">
                      <a:solidFill>
                        <a:srgbClr val="D6DCE4"/>
                      </a:solidFill>
                      <a:prstDash val="solid"/>
                      <a:round/>
                      <a:headEnd type="none" w="med" len="med"/>
                      <a:tailEnd type="none" w="med" len="med"/>
                    </a:lnL>
                    <a:lnR w="6350" cap="flat" cmpd="sng" algn="ctr">
                      <a:solidFill>
                        <a:srgbClr val="D6DCE4"/>
                      </a:solidFill>
                      <a:prstDash val="solid"/>
                      <a:round/>
                      <a:headEnd type="none" w="med" len="med"/>
                      <a:tailEnd type="none" w="med" len="med"/>
                    </a:lnR>
                    <a:lnT w="6350" cap="flat" cmpd="sng" algn="ctr">
                      <a:solidFill>
                        <a:srgbClr val="D6DCE4"/>
                      </a:solidFill>
                      <a:prstDash val="solid"/>
                      <a:round/>
                      <a:headEnd type="none" w="med" len="med"/>
                      <a:tailEnd type="none" w="med" len="med"/>
                    </a:lnT>
                    <a:lnB w="6350" cap="flat" cmpd="sng" algn="ctr">
                      <a:solidFill>
                        <a:srgbClr val="D6DCE4"/>
                      </a:solidFill>
                      <a:prstDash val="solid"/>
                      <a:round/>
                      <a:headEnd type="none" w="med" len="med"/>
                      <a:tailEnd type="none" w="med" len="med"/>
                    </a:lnB>
                    <a:solidFill>
                      <a:srgbClr val="DDEBF7"/>
                    </a:solidFill>
                  </a:tcPr>
                </a:tc>
                <a:tc>
                  <a:txBody>
                    <a:bodyPr/>
                    <a:lstStyle/>
                    <a:p>
                      <a:pPr algn="ctr" fontAlgn="b"/>
                      <a:r>
                        <a:rPr lang="es-EC" sz="1800" b="0" i="0" u="none" strike="noStrike" dirty="0">
                          <a:solidFill>
                            <a:srgbClr val="000000"/>
                          </a:solidFill>
                          <a:effectLst/>
                          <a:latin typeface="Calibri" panose="020F0502020204030204" pitchFamily="34" charset="0"/>
                        </a:rPr>
                        <a:t>USD </a:t>
                      </a:r>
                      <a:r>
                        <a:rPr lang="es-EC" sz="1800" b="0" i="0" u="none" strike="noStrike" dirty="0" smtClean="0">
                          <a:solidFill>
                            <a:srgbClr val="000000"/>
                          </a:solidFill>
                          <a:effectLst/>
                          <a:latin typeface="Calibri" panose="020F0502020204030204" pitchFamily="34" charset="0"/>
                        </a:rPr>
                        <a:t>459,1 </a:t>
                      </a:r>
                      <a:r>
                        <a:rPr lang="es-EC" sz="1800" b="0" i="0" u="none" strike="noStrike" dirty="0">
                          <a:solidFill>
                            <a:srgbClr val="000000"/>
                          </a:solidFill>
                          <a:effectLst/>
                          <a:latin typeface="Calibri" panose="020F0502020204030204" pitchFamily="34" charset="0"/>
                        </a:rPr>
                        <a:t>M</a:t>
                      </a:r>
                    </a:p>
                  </a:txBody>
                  <a:tcPr marL="0" marR="0" marT="0" marB="0" anchor="b">
                    <a:lnL w="6350" cap="flat" cmpd="sng" algn="ctr">
                      <a:solidFill>
                        <a:srgbClr val="D6DCE4"/>
                      </a:solidFill>
                      <a:prstDash val="solid"/>
                      <a:round/>
                      <a:headEnd type="none" w="med" len="med"/>
                      <a:tailEnd type="none" w="med" len="med"/>
                    </a:lnL>
                    <a:lnR w="6350" cap="flat" cmpd="sng" algn="ctr">
                      <a:solidFill>
                        <a:srgbClr val="D6DCE4"/>
                      </a:solidFill>
                      <a:prstDash val="solid"/>
                      <a:round/>
                      <a:headEnd type="none" w="med" len="med"/>
                      <a:tailEnd type="none" w="med" len="med"/>
                    </a:lnR>
                    <a:lnT w="6350" cap="flat" cmpd="sng" algn="ctr">
                      <a:solidFill>
                        <a:srgbClr val="D6DCE4"/>
                      </a:solidFill>
                      <a:prstDash val="solid"/>
                      <a:round/>
                      <a:headEnd type="none" w="med" len="med"/>
                      <a:tailEnd type="none" w="med" len="med"/>
                    </a:lnT>
                    <a:lnB w="6350" cap="flat" cmpd="sng" algn="ctr">
                      <a:solidFill>
                        <a:srgbClr val="D6DCE4"/>
                      </a:solidFill>
                      <a:prstDash val="solid"/>
                      <a:round/>
                      <a:headEnd type="none" w="med" len="med"/>
                      <a:tailEnd type="none" w="med" len="med"/>
                    </a:lnB>
                    <a:solidFill>
                      <a:srgbClr val="DDEBF7"/>
                    </a:solidFill>
                  </a:tcPr>
                </a:tc>
                <a:tc>
                  <a:txBody>
                    <a:bodyPr/>
                    <a:lstStyle/>
                    <a:p>
                      <a:pPr algn="ctr" fontAlgn="b"/>
                      <a:r>
                        <a:rPr lang="es-EC" sz="1800" b="0" i="0" u="none" strike="noStrike" dirty="0">
                          <a:solidFill>
                            <a:srgbClr val="000000"/>
                          </a:solidFill>
                          <a:effectLst/>
                          <a:latin typeface="Calibri" panose="020F0502020204030204" pitchFamily="34" charset="0"/>
                        </a:rPr>
                        <a:t>1,4%</a:t>
                      </a:r>
                    </a:p>
                  </a:txBody>
                  <a:tcPr marL="0" marR="0" marT="0" marB="0" anchor="b">
                    <a:lnL w="6350" cap="flat" cmpd="sng" algn="ctr">
                      <a:solidFill>
                        <a:srgbClr val="D6DCE4"/>
                      </a:solidFill>
                      <a:prstDash val="solid"/>
                      <a:round/>
                      <a:headEnd type="none" w="med" len="med"/>
                      <a:tailEnd type="none" w="med" len="med"/>
                    </a:lnL>
                    <a:lnR w="6350" cap="flat" cmpd="sng" algn="ctr">
                      <a:solidFill>
                        <a:srgbClr val="D6DCE4"/>
                      </a:solidFill>
                      <a:prstDash val="solid"/>
                      <a:round/>
                      <a:headEnd type="none" w="med" len="med"/>
                      <a:tailEnd type="none" w="med" len="med"/>
                    </a:lnR>
                    <a:lnT w="6350" cap="flat" cmpd="sng" algn="ctr">
                      <a:solidFill>
                        <a:srgbClr val="D6DCE4"/>
                      </a:solidFill>
                      <a:prstDash val="solid"/>
                      <a:round/>
                      <a:headEnd type="none" w="med" len="med"/>
                      <a:tailEnd type="none" w="med" len="med"/>
                    </a:lnT>
                    <a:lnB w="6350" cap="flat" cmpd="sng" algn="ctr">
                      <a:solidFill>
                        <a:srgbClr val="D6DCE4"/>
                      </a:solidFill>
                      <a:prstDash val="solid"/>
                      <a:round/>
                      <a:headEnd type="none" w="med" len="med"/>
                      <a:tailEnd type="none" w="med" len="med"/>
                    </a:lnB>
                    <a:solidFill>
                      <a:srgbClr val="DDEBF7"/>
                    </a:solidFill>
                  </a:tcPr>
                </a:tc>
              </a:tr>
            </a:tbl>
          </a:graphicData>
        </a:graphic>
      </p:graphicFrame>
      <p:graphicFrame>
        <p:nvGraphicFramePr>
          <p:cNvPr id="6" name="Tabla 5"/>
          <p:cNvGraphicFramePr>
            <a:graphicFrameLocks noGrp="1"/>
          </p:cNvGraphicFramePr>
          <p:nvPr>
            <p:extLst>
              <p:ext uri="{D42A27DB-BD31-4B8C-83A1-F6EECF244321}">
                <p14:modId xmlns:p14="http://schemas.microsoft.com/office/powerpoint/2010/main" val="2952109012"/>
              </p:ext>
            </p:extLst>
          </p:nvPr>
        </p:nvGraphicFramePr>
        <p:xfrm>
          <a:off x="766484" y="1341032"/>
          <a:ext cx="10753287" cy="3122295"/>
        </p:xfrm>
        <a:graphic>
          <a:graphicData uri="http://schemas.openxmlformats.org/drawingml/2006/table">
            <a:tbl>
              <a:tblPr>
                <a:tableStyleId>{5C22544A-7EE6-4342-B048-85BDC9FD1C3A}</a:tableStyleId>
              </a:tblPr>
              <a:tblGrid>
                <a:gridCol w="4861079"/>
                <a:gridCol w="1473052"/>
                <a:gridCol w="1473052"/>
                <a:gridCol w="1473052"/>
                <a:gridCol w="1473052"/>
              </a:tblGrid>
              <a:tr h="239576">
                <a:tc>
                  <a:txBody>
                    <a:bodyPr/>
                    <a:lstStyle/>
                    <a:p>
                      <a:pPr algn="ctr" fontAlgn="b"/>
                      <a:r>
                        <a:rPr lang="es-MX" sz="1800" b="1" u="none" strike="noStrike" dirty="0">
                          <a:solidFill>
                            <a:schemeClr val="bg1"/>
                          </a:solidFill>
                          <a:effectLst/>
                          <a:latin typeface="+mn-lt"/>
                        </a:rPr>
                        <a:t>Actividad</a:t>
                      </a:r>
                      <a:endParaRPr lang="es-MX" sz="1800" b="1" i="0" u="none" strike="noStrike" dirty="0">
                        <a:solidFill>
                          <a:schemeClr val="bg1"/>
                        </a:solidFill>
                        <a:effectLst/>
                        <a:latin typeface="+mn-lt"/>
                      </a:endParaRPr>
                    </a:p>
                  </a:txBody>
                  <a:tcPr marL="9525" marR="9525" marT="9525" marB="0" anchor="b">
                    <a:solidFill>
                      <a:schemeClr val="accent1"/>
                    </a:solidFill>
                  </a:tcPr>
                </a:tc>
                <a:tc>
                  <a:txBody>
                    <a:bodyPr/>
                    <a:lstStyle/>
                    <a:p>
                      <a:pPr algn="ctr" fontAlgn="ctr"/>
                      <a:r>
                        <a:rPr lang="es-MX" sz="1800" b="1" u="none" strike="noStrike" dirty="0">
                          <a:solidFill>
                            <a:schemeClr val="bg1"/>
                          </a:solidFill>
                          <a:effectLst/>
                          <a:latin typeface="+mn-lt"/>
                        </a:rPr>
                        <a:t>2015</a:t>
                      </a:r>
                      <a:endParaRPr lang="es-MX" sz="1800" b="1" i="0" u="none" strike="noStrike" dirty="0">
                        <a:solidFill>
                          <a:schemeClr val="bg1"/>
                        </a:solidFill>
                        <a:effectLst/>
                        <a:latin typeface="+mn-lt"/>
                      </a:endParaRPr>
                    </a:p>
                  </a:txBody>
                  <a:tcPr marL="9525" marR="9525" marT="9525" marB="0" anchor="ctr">
                    <a:solidFill>
                      <a:schemeClr val="accent1"/>
                    </a:solidFill>
                  </a:tcPr>
                </a:tc>
                <a:tc>
                  <a:txBody>
                    <a:bodyPr/>
                    <a:lstStyle/>
                    <a:p>
                      <a:pPr algn="ctr" fontAlgn="ctr"/>
                      <a:r>
                        <a:rPr lang="es-MX" sz="1800" b="1" u="none" strike="noStrike" dirty="0">
                          <a:solidFill>
                            <a:schemeClr val="bg1"/>
                          </a:solidFill>
                          <a:effectLst/>
                          <a:latin typeface="+mn-lt"/>
                        </a:rPr>
                        <a:t>2016</a:t>
                      </a:r>
                      <a:endParaRPr lang="es-MX" sz="1800" b="1" i="0" u="none" strike="noStrike" dirty="0">
                        <a:solidFill>
                          <a:schemeClr val="bg1"/>
                        </a:solidFill>
                        <a:effectLst/>
                        <a:latin typeface="+mn-lt"/>
                      </a:endParaRPr>
                    </a:p>
                  </a:txBody>
                  <a:tcPr marL="9525" marR="9525" marT="9525" marB="0" anchor="ctr">
                    <a:solidFill>
                      <a:schemeClr val="accent1"/>
                    </a:solidFill>
                  </a:tcPr>
                </a:tc>
                <a:tc>
                  <a:txBody>
                    <a:bodyPr/>
                    <a:lstStyle/>
                    <a:p>
                      <a:pPr algn="ctr" fontAlgn="ctr"/>
                      <a:r>
                        <a:rPr lang="es-MX" sz="1800" b="1" u="none" strike="noStrike" dirty="0">
                          <a:solidFill>
                            <a:schemeClr val="bg1"/>
                          </a:solidFill>
                          <a:effectLst/>
                          <a:latin typeface="+mn-lt"/>
                        </a:rPr>
                        <a:t>2017</a:t>
                      </a:r>
                      <a:endParaRPr lang="es-MX" sz="1800" b="1" i="0" u="none" strike="noStrike" dirty="0">
                        <a:solidFill>
                          <a:schemeClr val="bg1"/>
                        </a:solidFill>
                        <a:effectLst/>
                        <a:latin typeface="+mn-lt"/>
                      </a:endParaRPr>
                    </a:p>
                  </a:txBody>
                  <a:tcPr marL="9525" marR="9525" marT="9525" marB="0" anchor="ctr">
                    <a:solidFill>
                      <a:schemeClr val="accent1"/>
                    </a:solidFill>
                  </a:tcPr>
                </a:tc>
                <a:tc>
                  <a:txBody>
                    <a:bodyPr/>
                    <a:lstStyle/>
                    <a:p>
                      <a:pPr algn="ctr" fontAlgn="ctr"/>
                      <a:r>
                        <a:rPr lang="es-MX" sz="1800" b="1" u="none" strike="noStrike" dirty="0">
                          <a:solidFill>
                            <a:schemeClr val="bg1"/>
                          </a:solidFill>
                          <a:effectLst/>
                          <a:latin typeface="+mn-lt"/>
                        </a:rPr>
                        <a:t>2018 I </a:t>
                      </a:r>
                      <a:r>
                        <a:rPr lang="es-MX" sz="1800" b="1" u="none" strike="noStrike" dirty="0" err="1">
                          <a:solidFill>
                            <a:schemeClr val="bg1"/>
                          </a:solidFill>
                          <a:effectLst/>
                          <a:latin typeface="+mn-lt"/>
                        </a:rPr>
                        <a:t>Trim</a:t>
                      </a:r>
                      <a:endParaRPr lang="es-MX" sz="1800" b="1" i="0" u="none" strike="noStrike" dirty="0">
                        <a:solidFill>
                          <a:schemeClr val="bg1"/>
                        </a:solidFill>
                        <a:effectLst/>
                        <a:latin typeface="+mn-lt"/>
                      </a:endParaRPr>
                    </a:p>
                  </a:txBody>
                  <a:tcPr marL="9525" marR="9525" marT="9525" marB="0" anchor="ctr">
                    <a:solidFill>
                      <a:schemeClr val="accent1"/>
                    </a:solidFill>
                  </a:tcPr>
                </a:tc>
              </a:tr>
              <a:tr h="190500">
                <a:tc>
                  <a:txBody>
                    <a:bodyPr/>
                    <a:lstStyle/>
                    <a:p>
                      <a:pPr algn="l" fontAlgn="b"/>
                      <a:r>
                        <a:rPr lang="es-MX" sz="1800" u="none" strike="noStrike" dirty="0">
                          <a:effectLst/>
                          <a:latin typeface="+mn-lt"/>
                        </a:rPr>
                        <a:t>Agricultura, silvicultura, caza y pesca</a:t>
                      </a:r>
                      <a:endParaRPr lang="es-MX" sz="1800" b="0" i="0" u="none" strike="noStrike" dirty="0">
                        <a:solidFill>
                          <a:srgbClr val="000000"/>
                        </a:solidFill>
                        <a:effectLst/>
                        <a:latin typeface="+mn-lt"/>
                      </a:endParaRPr>
                    </a:p>
                  </a:txBody>
                  <a:tcPr marL="9525" marR="9525" marT="9525" marB="0" anchor="b"/>
                </a:tc>
                <a:tc>
                  <a:txBody>
                    <a:bodyPr/>
                    <a:lstStyle/>
                    <a:p>
                      <a:pPr algn="r" fontAlgn="b"/>
                      <a:r>
                        <a:rPr lang="es-MX" sz="1800" b="0" i="0" u="none" strike="noStrike">
                          <a:solidFill>
                            <a:srgbClr val="000000"/>
                          </a:solidFill>
                          <a:effectLst/>
                          <a:latin typeface="Calibri" panose="020F0502020204030204" pitchFamily="34" charset="0"/>
                        </a:rPr>
                        <a:t>5,3</a:t>
                      </a:r>
                    </a:p>
                  </a:txBody>
                  <a:tcPr marL="9525" marR="9525" marT="9525" marB="0" anchor="b"/>
                </a:tc>
                <a:tc>
                  <a:txBody>
                    <a:bodyPr/>
                    <a:lstStyle/>
                    <a:p>
                      <a:pPr algn="r" fontAlgn="b"/>
                      <a:r>
                        <a:rPr lang="es-MX" sz="1800" b="0" i="0" u="none" strike="noStrike">
                          <a:solidFill>
                            <a:srgbClr val="000000"/>
                          </a:solidFill>
                          <a:effectLst/>
                          <a:latin typeface="Calibri" panose="020F0502020204030204" pitchFamily="34" charset="0"/>
                        </a:rPr>
                        <a:t>11,3</a:t>
                      </a:r>
                    </a:p>
                  </a:txBody>
                  <a:tcPr marL="9525" marR="9525" marT="9525" marB="0" anchor="b"/>
                </a:tc>
                <a:tc>
                  <a:txBody>
                    <a:bodyPr/>
                    <a:lstStyle/>
                    <a:p>
                      <a:pPr algn="r" fontAlgn="b"/>
                      <a:r>
                        <a:rPr lang="es-MX" sz="1800" b="0" i="0" u="none" strike="noStrike">
                          <a:solidFill>
                            <a:srgbClr val="000000"/>
                          </a:solidFill>
                          <a:effectLst/>
                          <a:latin typeface="Calibri" panose="020F0502020204030204" pitchFamily="34" charset="0"/>
                        </a:rPr>
                        <a:t>27,0</a:t>
                      </a:r>
                    </a:p>
                  </a:txBody>
                  <a:tcPr marL="9525" marR="9525" marT="9525" marB="0" anchor="b"/>
                </a:tc>
                <a:tc>
                  <a:txBody>
                    <a:bodyPr/>
                    <a:lstStyle/>
                    <a:p>
                      <a:pPr algn="r" fontAlgn="b"/>
                      <a:r>
                        <a:rPr lang="es-MX" sz="1800" b="0" i="0" u="none" strike="noStrike">
                          <a:solidFill>
                            <a:srgbClr val="000000"/>
                          </a:solidFill>
                          <a:effectLst/>
                          <a:latin typeface="Calibri" panose="020F0502020204030204" pitchFamily="34" charset="0"/>
                        </a:rPr>
                        <a:t>4,0</a:t>
                      </a:r>
                    </a:p>
                  </a:txBody>
                  <a:tcPr marL="9525" marR="9525" marT="9525" marB="0" anchor="b"/>
                </a:tc>
              </a:tr>
              <a:tr h="190500">
                <a:tc>
                  <a:txBody>
                    <a:bodyPr/>
                    <a:lstStyle/>
                    <a:p>
                      <a:pPr algn="l" fontAlgn="b"/>
                      <a:r>
                        <a:rPr lang="es-MX" sz="1800" u="none" strike="noStrike" dirty="0">
                          <a:effectLst/>
                          <a:latin typeface="+mn-lt"/>
                        </a:rPr>
                        <a:t>Comercio</a:t>
                      </a:r>
                      <a:endParaRPr lang="es-MX" sz="1800" b="0" i="0" u="none" strike="noStrike" dirty="0">
                        <a:solidFill>
                          <a:srgbClr val="000000"/>
                        </a:solidFill>
                        <a:effectLst/>
                        <a:latin typeface="+mn-lt"/>
                      </a:endParaRPr>
                    </a:p>
                  </a:txBody>
                  <a:tcPr marL="9525" marR="9525" marT="9525" marB="0" anchor="b"/>
                </a:tc>
                <a:tc>
                  <a:txBody>
                    <a:bodyPr/>
                    <a:lstStyle/>
                    <a:p>
                      <a:pPr algn="r" fontAlgn="b"/>
                      <a:r>
                        <a:rPr lang="es-MX" sz="1800" b="0" i="0" u="none" strike="noStrike">
                          <a:solidFill>
                            <a:srgbClr val="000000"/>
                          </a:solidFill>
                          <a:effectLst/>
                          <a:latin typeface="Calibri" panose="020F0502020204030204" pitchFamily="34" charset="0"/>
                        </a:rPr>
                        <a:t>6,0</a:t>
                      </a:r>
                    </a:p>
                  </a:txBody>
                  <a:tcPr marL="9525" marR="9525" marT="9525" marB="0" anchor="b"/>
                </a:tc>
                <a:tc>
                  <a:txBody>
                    <a:bodyPr/>
                    <a:lstStyle/>
                    <a:p>
                      <a:pPr algn="r" fontAlgn="b"/>
                      <a:r>
                        <a:rPr lang="es-MX" sz="1800" b="0" i="0" u="none" strike="noStrike">
                          <a:solidFill>
                            <a:srgbClr val="000000"/>
                          </a:solidFill>
                          <a:effectLst/>
                          <a:latin typeface="Calibri" panose="020F0502020204030204" pitchFamily="34" charset="0"/>
                        </a:rPr>
                        <a:t>-0,7</a:t>
                      </a:r>
                    </a:p>
                  </a:txBody>
                  <a:tcPr marL="9525" marR="9525" marT="9525" marB="0" anchor="b"/>
                </a:tc>
                <a:tc>
                  <a:txBody>
                    <a:bodyPr/>
                    <a:lstStyle/>
                    <a:p>
                      <a:pPr algn="r" fontAlgn="b"/>
                      <a:r>
                        <a:rPr lang="es-MX" sz="1800" b="0" i="0" u="none" strike="noStrike">
                          <a:solidFill>
                            <a:srgbClr val="000000"/>
                          </a:solidFill>
                          <a:effectLst/>
                          <a:latin typeface="Calibri" panose="020F0502020204030204" pitchFamily="34" charset="0"/>
                        </a:rPr>
                        <a:t>12,5</a:t>
                      </a:r>
                    </a:p>
                  </a:txBody>
                  <a:tcPr marL="9525" marR="9525" marT="9525" marB="0" anchor="b"/>
                </a:tc>
                <a:tc>
                  <a:txBody>
                    <a:bodyPr/>
                    <a:lstStyle/>
                    <a:p>
                      <a:pPr algn="r" fontAlgn="b"/>
                      <a:r>
                        <a:rPr lang="es-MX" sz="1800" b="0" i="0" u="none" strike="noStrike">
                          <a:solidFill>
                            <a:srgbClr val="000000"/>
                          </a:solidFill>
                          <a:effectLst/>
                          <a:latin typeface="Calibri" panose="020F0502020204030204" pitchFamily="34" charset="0"/>
                        </a:rPr>
                        <a:t>2,5</a:t>
                      </a:r>
                    </a:p>
                  </a:txBody>
                  <a:tcPr marL="9525" marR="9525" marT="9525" marB="0" anchor="b"/>
                </a:tc>
              </a:tr>
              <a:tr h="190500">
                <a:tc>
                  <a:txBody>
                    <a:bodyPr/>
                    <a:lstStyle/>
                    <a:p>
                      <a:pPr algn="l" fontAlgn="b"/>
                      <a:r>
                        <a:rPr lang="es-MX" sz="1800" u="none" strike="noStrike" dirty="0">
                          <a:effectLst/>
                          <a:latin typeface="+mn-lt"/>
                        </a:rPr>
                        <a:t>Construcción</a:t>
                      </a:r>
                      <a:endParaRPr lang="es-MX" sz="1800" b="0" i="0" u="none" strike="noStrike" dirty="0">
                        <a:solidFill>
                          <a:srgbClr val="000000"/>
                        </a:solidFill>
                        <a:effectLst/>
                        <a:latin typeface="+mn-lt"/>
                      </a:endParaRPr>
                    </a:p>
                  </a:txBody>
                  <a:tcPr marL="9525" marR="9525" marT="9525" marB="0" anchor="b"/>
                </a:tc>
                <a:tc>
                  <a:txBody>
                    <a:bodyPr/>
                    <a:lstStyle/>
                    <a:p>
                      <a:pPr algn="r" fontAlgn="b"/>
                      <a:r>
                        <a:rPr lang="es-MX" sz="1800" b="0" i="0" u="none" strike="noStrike">
                          <a:solidFill>
                            <a:srgbClr val="000000"/>
                          </a:solidFill>
                          <a:effectLst/>
                          <a:latin typeface="Calibri" panose="020F0502020204030204" pitchFamily="34" charset="0"/>
                        </a:rPr>
                        <a:t>0,1</a:t>
                      </a:r>
                    </a:p>
                  </a:txBody>
                  <a:tcPr marL="9525" marR="9525" marT="9525" marB="0" anchor="b"/>
                </a:tc>
                <a:tc>
                  <a:txBody>
                    <a:bodyPr/>
                    <a:lstStyle/>
                    <a:p>
                      <a:pPr algn="r" fontAlgn="b"/>
                      <a:r>
                        <a:rPr lang="es-MX" sz="1800" b="0" i="0" u="none" strike="noStrike">
                          <a:solidFill>
                            <a:srgbClr val="000000"/>
                          </a:solidFill>
                          <a:effectLst/>
                          <a:latin typeface="Calibri" panose="020F0502020204030204" pitchFamily="34" charset="0"/>
                        </a:rPr>
                        <a:t>0,7</a:t>
                      </a:r>
                    </a:p>
                  </a:txBody>
                  <a:tcPr marL="9525" marR="9525" marT="9525" marB="0" anchor="b"/>
                </a:tc>
                <a:tc>
                  <a:txBody>
                    <a:bodyPr/>
                    <a:lstStyle/>
                    <a:p>
                      <a:pPr algn="r" fontAlgn="b"/>
                      <a:r>
                        <a:rPr lang="es-MX" sz="1800" b="0" i="0" u="none" strike="noStrike">
                          <a:solidFill>
                            <a:srgbClr val="000000"/>
                          </a:solidFill>
                          <a:effectLst/>
                          <a:latin typeface="Calibri" panose="020F0502020204030204" pitchFamily="34" charset="0"/>
                        </a:rPr>
                        <a:t>-0,9</a:t>
                      </a:r>
                    </a:p>
                  </a:txBody>
                  <a:tcPr marL="9525" marR="9525" marT="9525" marB="0" anchor="b"/>
                </a:tc>
                <a:tc>
                  <a:txBody>
                    <a:bodyPr/>
                    <a:lstStyle/>
                    <a:p>
                      <a:pPr algn="r" fontAlgn="b"/>
                      <a:r>
                        <a:rPr lang="es-MX" sz="1800" b="0" i="0" u="none" strike="noStrike">
                          <a:solidFill>
                            <a:srgbClr val="000000"/>
                          </a:solidFill>
                          <a:effectLst/>
                          <a:latin typeface="Calibri" panose="020F0502020204030204" pitchFamily="34" charset="0"/>
                        </a:rPr>
                        <a:t>-0,1</a:t>
                      </a:r>
                    </a:p>
                  </a:txBody>
                  <a:tcPr marL="9525" marR="9525" marT="9525" marB="0" anchor="b"/>
                </a:tc>
              </a:tr>
              <a:tr h="190500">
                <a:tc>
                  <a:txBody>
                    <a:bodyPr/>
                    <a:lstStyle/>
                    <a:p>
                      <a:pPr algn="l" fontAlgn="b"/>
                      <a:r>
                        <a:rPr lang="es-MX" sz="1800" u="none" strike="noStrike">
                          <a:effectLst/>
                          <a:latin typeface="+mn-lt"/>
                        </a:rPr>
                        <a:t>Electricidad, gas y agua</a:t>
                      </a:r>
                      <a:endParaRPr lang="es-MX" sz="1800" b="0" i="0" u="none" strike="noStrike">
                        <a:solidFill>
                          <a:srgbClr val="000000"/>
                        </a:solidFill>
                        <a:effectLst/>
                        <a:latin typeface="+mn-lt"/>
                      </a:endParaRPr>
                    </a:p>
                  </a:txBody>
                  <a:tcPr marL="9525" marR="9525" marT="9525" marB="0" anchor="b"/>
                </a:tc>
                <a:tc>
                  <a:txBody>
                    <a:bodyPr/>
                    <a:lstStyle/>
                    <a:p>
                      <a:pPr algn="r" fontAlgn="b"/>
                      <a:r>
                        <a:rPr lang="es-MX" sz="1800" b="0" i="0" u="none" strike="noStrike">
                          <a:solidFill>
                            <a:srgbClr val="000000"/>
                          </a:solidFill>
                          <a:effectLst/>
                          <a:latin typeface="Calibri" panose="020F0502020204030204" pitchFamily="34" charset="0"/>
                        </a:rPr>
                        <a:t>1,6</a:t>
                      </a:r>
                    </a:p>
                  </a:txBody>
                  <a:tcPr marL="9525" marR="9525" marT="9525" marB="0" anchor="b"/>
                </a:tc>
                <a:tc>
                  <a:txBody>
                    <a:bodyPr/>
                    <a:lstStyle/>
                    <a:p>
                      <a:pPr algn="r" fontAlgn="b"/>
                      <a:r>
                        <a:rPr lang="es-MX" sz="1800" b="0" i="0" u="none" strike="noStrike">
                          <a:solidFill>
                            <a:srgbClr val="000000"/>
                          </a:solidFill>
                          <a:effectLst/>
                          <a:latin typeface="Calibri" panose="020F0502020204030204" pitchFamily="34" charset="0"/>
                        </a:rPr>
                        <a:t>0,4</a:t>
                      </a:r>
                    </a:p>
                  </a:txBody>
                  <a:tcPr marL="9525" marR="9525" marT="9525" marB="0" anchor="b"/>
                </a:tc>
                <a:tc>
                  <a:txBody>
                    <a:bodyPr/>
                    <a:lstStyle/>
                    <a:p>
                      <a:pPr algn="r" fontAlgn="b"/>
                      <a:r>
                        <a:rPr lang="es-MX" sz="1800" b="0" i="0" u="none" strike="noStrike">
                          <a:solidFill>
                            <a:srgbClr val="000000"/>
                          </a:solidFill>
                          <a:effectLst/>
                          <a:latin typeface="Calibri" panose="020F0502020204030204" pitchFamily="34" charset="0"/>
                        </a:rPr>
                        <a:t>1,7</a:t>
                      </a:r>
                    </a:p>
                  </a:txBody>
                  <a:tcPr marL="9525" marR="9525" marT="9525" marB="0" anchor="b"/>
                </a:tc>
                <a:tc>
                  <a:txBody>
                    <a:bodyPr/>
                    <a:lstStyle/>
                    <a:p>
                      <a:pPr algn="r" fontAlgn="b"/>
                      <a:r>
                        <a:rPr lang="es-MX" sz="1800" b="0" i="0" u="none" strike="noStrike">
                          <a:solidFill>
                            <a:srgbClr val="000000"/>
                          </a:solidFill>
                          <a:effectLst/>
                          <a:latin typeface="Calibri" panose="020F0502020204030204" pitchFamily="34" charset="0"/>
                        </a:rPr>
                        <a:t>-3,4</a:t>
                      </a:r>
                    </a:p>
                  </a:txBody>
                  <a:tcPr marL="9525" marR="9525" marT="9525" marB="0" anchor="b"/>
                </a:tc>
              </a:tr>
              <a:tr h="190500">
                <a:tc>
                  <a:txBody>
                    <a:bodyPr/>
                    <a:lstStyle/>
                    <a:p>
                      <a:pPr algn="l" fontAlgn="b"/>
                      <a:r>
                        <a:rPr lang="es-MX" sz="1800" u="none" strike="noStrike" dirty="0">
                          <a:effectLst/>
                          <a:latin typeface="+mn-lt"/>
                        </a:rPr>
                        <a:t>Explotación de minas y canteras</a:t>
                      </a:r>
                      <a:endParaRPr lang="es-MX" sz="1800" b="0" i="0" u="none" strike="noStrike" dirty="0">
                        <a:solidFill>
                          <a:srgbClr val="000000"/>
                        </a:solidFill>
                        <a:effectLst/>
                        <a:latin typeface="+mn-lt"/>
                      </a:endParaRPr>
                    </a:p>
                  </a:txBody>
                  <a:tcPr marL="9525" marR="9525" marT="9525" marB="0" anchor="b"/>
                </a:tc>
                <a:tc>
                  <a:txBody>
                    <a:bodyPr/>
                    <a:lstStyle/>
                    <a:p>
                      <a:pPr algn="r" fontAlgn="b"/>
                      <a:r>
                        <a:rPr lang="es-MX" sz="1800" b="0" i="0" u="none" strike="noStrike" dirty="0">
                          <a:solidFill>
                            <a:srgbClr val="000000"/>
                          </a:solidFill>
                          <a:effectLst/>
                          <a:latin typeface="Calibri" panose="020F0502020204030204" pitchFamily="34" charset="0"/>
                        </a:rPr>
                        <a:t>49,9</a:t>
                      </a:r>
                    </a:p>
                  </a:txBody>
                  <a:tcPr marL="9525" marR="9525" marT="9525" marB="0" anchor="b"/>
                </a:tc>
                <a:tc>
                  <a:txBody>
                    <a:bodyPr/>
                    <a:lstStyle/>
                    <a:p>
                      <a:pPr algn="r" fontAlgn="b"/>
                      <a:r>
                        <a:rPr lang="es-MX" sz="1800" b="0" i="0" u="none" strike="noStrike">
                          <a:solidFill>
                            <a:srgbClr val="000000"/>
                          </a:solidFill>
                          <a:effectLst/>
                          <a:latin typeface="Calibri" panose="020F0502020204030204" pitchFamily="34" charset="0"/>
                        </a:rPr>
                        <a:t>58,1</a:t>
                      </a:r>
                    </a:p>
                  </a:txBody>
                  <a:tcPr marL="9525" marR="9525" marT="9525" marB="0" anchor="b"/>
                </a:tc>
                <a:tc>
                  <a:txBody>
                    <a:bodyPr/>
                    <a:lstStyle/>
                    <a:p>
                      <a:pPr algn="r" fontAlgn="b"/>
                      <a:r>
                        <a:rPr lang="es-MX" sz="1800" b="0" i="0" u="none" strike="noStrike">
                          <a:solidFill>
                            <a:srgbClr val="000000"/>
                          </a:solidFill>
                          <a:effectLst/>
                          <a:latin typeface="Calibri" panose="020F0502020204030204" pitchFamily="34" charset="0"/>
                        </a:rPr>
                        <a:t>53,7</a:t>
                      </a:r>
                    </a:p>
                  </a:txBody>
                  <a:tcPr marL="9525" marR="9525" marT="9525" marB="0" anchor="b"/>
                </a:tc>
                <a:tc>
                  <a:txBody>
                    <a:bodyPr/>
                    <a:lstStyle/>
                    <a:p>
                      <a:pPr algn="r" fontAlgn="b"/>
                      <a:r>
                        <a:rPr lang="es-MX" sz="1800" b="0" i="0" u="none" strike="noStrike">
                          <a:solidFill>
                            <a:srgbClr val="000000"/>
                          </a:solidFill>
                          <a:effectLst/>
                          <a:latin typeface="Calibri" panose="020F0502020204030204" pitchFamily="34" charset="0"/>
                        </a:rPr>
                        <a:t>6,8</a:t>
                      </a:r>
                    </a:p>
                  </a:txBody>
                  <a:tcPr marL="9525" marR="9525" marT="9525" marB="0" anchor="b"/>
                </a:tc>
              </a:tr>
              <a:tr h="190500">
                <a:tc>
                  <a:txBody>
                    <a:bodyPr/>
                    <a:lstStyle/>
                    <a:p>
                      <a:pPr algn="l" fontAlgn="b"/>
                      <a:r>
                        <a:rPr lang="es-MX" sz="1800" u="none" strike="noStrike">
                          <a:effectLst/>
                          <a:latin typeface="+mn-lt"/>
                        </a:rPr>
                        <a:t>Industria manufacturera</a:t>
                      </a:r>
                      <a:endParaRPr lang="es-MX" sz="1800" b="0" i="0" u="none" strike="noStrike">
                        <a:solidFill>
                          <a:srgbClr val="000000"/>
                        </a:solidFill>
                        <a:effectLst/>
                        <a:latin typeface="+mn-lt"/>
                      </a:endParaRPr>
                    </a:p>
                  </a:txBody>
                  <a:tcPr marL="9525" marR="9525" marT="9525" marB="0" anchor="b"/>
                </a:tc>
                <a:tc>
                  <a:txBody>
                    <a:bodyPr/>
                    <a:lstStyle/>
                    <a:p>
                      <a:pPr algn="r" fontAlgn="b"/>
                      <a:r>
                        <a:rPr lang="es-MX" sz="1800" b="0" i="0" u="none" strike="noStrike" dirty="0">
                          <a:solidFill>
                            <a:srgbClr val="000000"/>
                          </a:solidFill>
                          <a:effectLst/>
                          <a:latin typeface="Calibri" panose="020F0502020204030204" pitchFamily="34" charset="0"/>
                        </a:rPr>
                        <a:t>-30,2</a:t>
                      </a:r>
                    </a:p>
                  </a:txBody>
                  <a:tcPr marL="9525" marR="9525" marT="9525" marB="0" anchor="b"/>
                </a:tc>
                <a:tc>
                  <a:txBody>
                    <a:bodyPr/>
                    <a:lstStyle/>
                    <a:p>
                      <a:pPr algn="r" fontAlgn="b"/>
                      <a:r>
                        <a:rPr lang="es-MX" sz="1800" b="0" i="0" u="none" strike="noStrike">
                          <a:solidFill>
                            <a:srgbClr val="000000"/>
                          </a:solidFill>
                          <a:effectLst/>
                          <a:latin typeface="Calibri" panose="020F0502020204030204" pitchFamily="34" charset="0"/>
                        </a:rPr>
                        <a:t>-10,0</a:t>
                      </a:r>
                    </a:p>
                  </a:txBody>
                  <a:tcPr marL="9525" marR="9525" marT="9525" marB="0" anchor="b"/>
                </a:tc>
                <a:tc>
                  <a:txBody>
                    <a:bodyPr/>
                    <a:lstStyle/>
                    <a:p>
                      <a:pPr algn="r" fontAlgn="b"/>
                      <a:r>
                        <a:rPr lang="es-MX" sz="1800" b="0" i="0" u="none" strike="noStrike">
                          <a:solidFill>
                            <a:srgbClr val="000000"/>
                          </a:solidFill>
                          <a:effectLst/>
                          <a:latin typeface="Calibri" panose="020F0502020204030204" pitchFamily="34" charset="0"/>
                        </a:rPr>
                        <a:t>-12,8</a:t>
                      </a:r>
                    </a:p>
                  </a:txBody>
                  <a:tcPr marL="9525" marR="9525" marT="9525" marB="0" anchor="b"/>
                </a:tc>
                <a:tc>
                  <a:txBody>
                    <a:bodyPr/>
                    <a:lstStyle/>
                    <a:p>
                      <a:pPr algn="r" fontAlgn="b"/>
                      <a:r>
                        <a:rPr lang="es-MX" sz="1800" b="0" i="0" u="none" strike="noStrike">
                          <a:solidFill>
                            <a:srgbClr val="000000"/>
                          </a:solidFill>
                          <a:effectLst/>
                          <a:latin typeface="Calibri" panose="020F0502020204030204" pitchFamily="34" charset="0"/>
                        </a:rPr>
                        <a:t>-1,7</a:t>
                      </a:r>
                    </a:p>
                  </a:txBody>
                  <a:tcPr marL="9525" marR="9525" marT="9525" marB="0" anchor="b"/>
                </a:tc>
              </a:tr>
              <a:tr h="190500">
                <a:tc>
                  <a:txBody>
                    <a:bodyPr/>
                    <a:lstStyle/>
                    <a:p>
                      <a:pPr algn="l" fontAlgn="b"/>
                      <a:r>
                        <a:rPr lang="es-MX" sz="1800" u="none" strike="noStrike">
                          <a:effectLst/>
                          <a:latin typeface="+mn-lt"/>
                        </a:rPr>
                        <a:t>Servicios comunales, sociales y personales</a:t>
                      </a:r>
                      <a:endParaRPr lang="es-MX" sz="1800" b="0" i="0" u="none" strike="noStrike">
                        <a:solidFill>
                          <a:srgbClr val="000000"/>
                        </a:solidFill>
                        <a:effectLst/>
                        <a:latin typeface="+mn-lt"/>
                      </a:endParaRPr>
                    </a:p>
                  </a:txBody>
                  <a:tcPr marL="9525" marR="9525" marT="9525" marB="0" anchor="b"/>
                </a:tc>
                <a:tc>
                  <a:txBody>
                    <a:bodyPr/>
                    <a:lstStyle/>
                    <a:p>
                      <a:pPr algn="r" fontAlgn="b"/>
                      <a:r>
                        <a:rPr lang="es-MX" sz="1800" b="0" i="0" u="none" strike="noStrike">
                          <a:solidFill>
                            <a:srgbClr val="000000"/>
                          </a:solidFill>
                          <a:effectLst/>
                          <a:latin typeface="Calibri" panose="020F0502020204030204" pitchFamily="34" charset="0"/>
                        </a:rPr>
                        <a:t>-0,1</a:t>
                      </a:r>
                    </a:p>
                  </a:txBody>
                  <a:tcPr marL="9525" marR="9525" marT="9525" marB="0" anchor="b"/>
                </a:tc>
                <a:tc>
                  <a:txBody>
                    <a:bodyPr/>
                    <a:lstStyle/>
                    <a:p>
                      <a:pPr algn="r" fontAlgn="b"/>
                      <a:r>
                        <a:rPr lang="es-MX" sz="1800" b="0" i="0" u="none" strike="noStrike" dirty="0">
                          <a:solidFill>
                            <a:srgbClr val="000000"/>
                          </a:solidFill>
                          <a:effectLst/>
                          <a:latin typeface="Calibri" panose="020F0502020204030204" pitchFamily="34" charset="0"/>
                        </a:rPr>
                        <a:t>0,0</a:t>
                      </a:r>
                    </a:p>
                  </a:txBody>
                  <a:tcPr marL="9525" marR="9525" marT="9525" marB="0" anchor="b"/>
                </a:tc>
                <a:tc>
                  <a:txBody>
                    <a:bodyPr/>
                    <a:lstStyle/>
                    <a:p>
                      <a:pPr algn="r" fontAlgn="b"/>
                      <a:r>
                        <a:rPr lang="es-MX" sz="1800" b="0" i="0" u="none" strike="noStrike">
                          <a:solidFill>
                            <a:srgbClr val="000000"/>
                          </a:solidFill>
                          <a:effectLst/>
                          <a:latin typeface="Calibri" panose="020F0502020204030204" pitchFamily="34" charset="0"/>
                        </a:rPr>
                        <a:t>0,4</a:t>
                      </a:r>
                    </a:p>
                  </a:txBody>
                  <a:tcPr marL="9525" marR="9525" marT="9525" marB="0" anchor="b"/>
                </a:tc>
                <a:tc>
                  <a:txBody>
                    <a:bodyPr/>
                    <a:lstStyle/>
                    <a:p>
                      <a:pPr algn="r" fontAlgn="b"/>
                      <a:r>
                        <a:rPr lang="es-MX" sz="1800" b="0" i="0" u="none" strike="noStrike">
                          <a:solidFill>
                            <a:srgbClr val="000000"/>
                          </a:solidFill>
                          <a:effectLst/>
                          <a:latin typeface="Calibri" panose="020F0502020204030204" pitchFamily="34" charset="0"/>
                        </a:rPr>
                        <a:t>0,0</a:t>
                      </a:r>
                    </a:p>
                  </a:txBody>
                  <a:tcPr marL="9525" marR="9525" marT="9525" marB="0" anchor="b"/>
                </a:tc>
              </a:tr>
              <a:tr h="190500">
                <a:tc>
                  <a:txBody>
                    <a:bodyPr/>
                    <a:lstStyle/>
                    <a:p>
                      <a:pPr algn="l" fontAlgn="b"/>
                      <a:r>
                        <a:rPr lang="es-MX" sz="1800" u="none" strike="noStrike">
                          <a:effectLst/>
                          <a:latin typeface="+mn-lt"/>
                        </a:rPr>
                        <a:t>Servicios prestados a las empresas</a:t>
                      </a:r>
                      <a:endParaRPr lang="es-MX" sz="1800" b="0" i="0" u="none" strike="noStrike">
                        <a:solidFill>
                          <a:srgbClr val="000000"/>
                        </a:solidFill>
                        <a:effectLst/>
                        <a:latin typeface="+mn-lt"/>
                      </a:endParaRPr>
                    </a:p>
                  </a:txBody>
                  <a:tcPr marL="9525" marR="9525" marT="9525" marB="0" anchor="b"/>
                </a:tc>
                <a:tc>
                  <a:txBody>
                    <a:bodyPr/>
                    <a:lstStyle/>
                    <a:p>
                      <a:pPr algn="r" fontAlgn="b"/>
                      <a:r>
                        <a:rPr lang="es-MX" sz="1800" b="0" i="0" u="none" strike="noStrike">
                          <a:solidFill>
                            <a:srgbClr val="000000"/>
                          </a:solidFill>
                          <a:effectLst/>
                          <a:latin typeface="Calibri" panose="020F0502020204030204" pitchFamily="34" charset="0"/>
                        </a:rPr>
                        <a:t>29,6</a:t>
                      </a:r>
                    </a:p>
                  </a:txBody>
                  <a:tcPr marL="9525" marR="9525" marT="9525" marB="0" anchor="b"/>
                </a:tc>
                <a:tc>
                  <a:txBody>
                    <a:bodyPr/>
                    <a:lstStyle/>
                    <a:p>
                      <a:pPr algn="r" fontAlgn="b"/>
                      <a:r>
                        <a:rPr lang="es-MX" sz="1800" b="0" i="0" u="none" strike="noStrike" dirty="0">
                          <a:solidFill>
                            <a:srgbClr val="000000"/>
                          </a:solidFill>
                          <a:effectLst/>
                          <a:latin typeface="Calibri" panose="020F0502020204030204" pitchFamily="34" charset="0"/>
                        </a:rPr>
                        <a:t>10,9</a:t>
                      </a:r>
                    </a:p>
                  </a:txBody>
                  <a:tcPr marL="9525" marR="9525" marT="9525" marB="0" anchor="b"/>
                </a:tc>
                <a:tc>
                  <a:txBody>
                    <a:bodyPr/>
                    <a:lstStyle/>
                    <a:p>
                      <a:pPr algn="r" fontAlgn="b"/>
                      <a:r>
                        <a:rPr lang="es-MX" sz="1800" b="0" i="0" u="none" strike="noStrike">
                          <a:solidFill>
                            <a:srgbClr val="000000"/>
                          </a:solidFill>
                          <a:effectLst/>
                          <a:latin typeface="Calibri" panose="020F0502020204030204" pitchFamily="34" charset="0"/>
                        </a:rPr>
                        <a:t>-1,2</a:t>
                      </a:r>
                    </a:p>
                  </a:txBody>
                  <a:tcPr marL="9525" marR="9525" marT="9525" marB="0" anchor="b"/>
                </a:tc>
                <a:tc>
                  <a:txBody>
                    <a:bodyPr/>
                    <a:lstStyle/>
                    <a:p>
                      <a:pPr algn="r" fontAlgn="b"/>
                      <a:r>
                        <a:rPr lang="es-MX" sz="1800" b="0" i="0" u="none" strike="noStrike">
                          <a:solidFill>
                            <a:srgbClr val="000000"/>
                          </a:solidFill>
                          <a:effectLst/>
                          <a:latin typeface="Calibri" panose="020F0502020204030204" pitchFamily="34" charset="0"/>
                        </a:rPr>
                        <a:t>0,5</a:t>
                      </a:r>
                    </a:p>
                  </a:txBody>
                  <a:tcPr marL="9525" marR="9525" marT="9525" marB="0" anchor="b"/>
                </a:tc>
              </a:tr>
              <a:tr h="190500">
                <a:tc>
                  <a:txBody>
                    <a:bodyPr/>
                    <a:lstStyle/>
                    <a:p>
                      <a:pPr algn="l" fontAlgn="b"/>
                      <a:r>
                        <a:rPr lang="es-MX" sz="1800" u="none" strike="noStrike">
                          <a:effectLst/>
                          <a:latin typeface="+mn-lt"/>
                        </a:rPr>
                        <a:t>Transporte, almacenamiento y comunicaciones</a:t>
                      </a:r>
                      <a:endParaRPr lang="es-MX" sz="1800" b="0" i="0" u="none" strike="noStrike">
                        <a:solidFill>
                          <a:srgbClr val="000000"/>
                        </a:solidFill>
                        <a:effectLst/>
                        <a:latin typeface="+mn-lt"/>
                      </a:endParaRPr>
                    </a:p>
                  </a:txBody>
                  <a:tcPr marL="9525" marR="9525" marT="9525" marB="0" anchor="b"/>
                </a:tc>
                <a:tc>
                  <a:txBody>
                    <a:bodyPr/>
                    <a:lstStyle/>
                    <a:p>
                      <a:pPr algn="r" fontAlgn="b"/>
                      <a:r>
                        <a:rPr lang="es-MX" sz="1800" b="0" i="0" u="none" strike="noStrike">
                          <a:solidFill>
                            <a:srgbClr val="000000"/>
                          </a:solidFill>
                          <a:effectLst/>
                          <a:latin typeface="Calibri" panose="020F0502020204030204" pitchFamily="34" charset="0"/>
                        </a:rPr>
                        <a:t>8,9</a:t>
                      </a:r>
                    </a:p>
                  </a:txBody>
                  <a:tcPr marL="9525" marR="9525" marT="9525" marB="0" anchor="b"/>
                </a:tc>
                <a:tc>
                  <a:txBody>
                    <a:bodyPr/>
                    <a:lstStyle/>
                    <a:p>
                      <a:pPr algn="r" fontAlgn="b"/>
                      <a:r>
                        <a:rPr lang="es-MX" sz="1800" b="0" i="0" u="none" strike="noStrike" dirty="0">
                          <a:solidFill>
                            <a:srgbClr val="000000"/>
                          </a:solidFill>
                          <a:effectLst/>
                          <a:latin typeface="Calibri" panose="020F0502020204030204" pitchFamily="34" charset="0"/>
                        </a:rPr>
                        <a:t>31,6</a:t>
                      </a:r>
                    </a:p>
                  </a:txBody>
                  <a:tcPr marL="9525" marR="9525" marT="9525" marB="0" anchor="b"/>
                </a:tc>
                <a:tc>
                  <a:txBody>
                    <a:bodyPr/>
                    <a:lstStyle/>
                    <a:p>
                      <a:pPr algn="r" fontAlgn="b"/>
                      <a:r>
                        <a:rPr lang="es-MX" sz="1800" b="0" i="0" u="none" strike="noStrike" dirty="0">
                          <a:solidFill>
                            <a:srgbClr val="000000"/>
                          </a:solidFill>
                          <a:effectLst/>
                          <a:latin typeface="Calibri" panose="020F0502020204030204" pitchFamily="34" charset="0"/>
                        </a:rPr>
                        <a:t>-0,4</a:t>
                      </a:r>
                    </a:p>
                  </a:txBody>
                  <a:tcPr marL="9525" marR="9525" marT="9525" marB="0" anchor="b"/>
                </a:tc>
                <a:tc>
                  <a:txBody>
                    <a:bodyPr/>
                    <a:lstStyle/>
                    <a:p>
                      <a:pPr algn="r" fontAlgn="b"/>
                      <a:r>
                        <a:rPr lang="es-MX" sz="1800" b="0" i="0" u="none" strike="noStrike">
                          <a:solidFill>
                            <a:srgbClr val="000000"/>
                          </a:solidFill>
                          <a:effectLst/>
                          <a:latin typeface="Calibri" panose="020F0502020204030204" pitchFamily="34" charset="0"/>
                        </a:rPr>
                        <a:t>1,3</a:t>
                      </a:r>
                    </a:p>
                  </a:txBody>
                  <a:tcPr marL="9525" marR="9525" marT="9525" marB="0" anchor="b"/>
                </a:tc>
              </a:tr>
              <a:tr h="190500">
                <a:tc>
                  <a:txBody>
                    <a:bodyPr/>
                    <a:lstStyle/>
                    <a:p>
                      <a:pPr algn="l" fontAlgn="b"/>
                      <a:r>
                        <a:rPr lang="es-MX" sz="1800" b="1" u="none" strike="noStrike" dirty="0">
                          <a:effectLst/>
                          <a:latin typeface="+mn-lt"/>
                        </a:rPr>
                        <a:t>Total general</a:t>
                      </a:r>
                      <a:endParaRPr lang="es-MX" sz="1800" b="1" i="0" u="none" strike="noStrike" dirty="0">
                        <a:solidFill>
                          <a:srgbClr val="000000"/>
                        </a:solidFill>
                        <a:effectLst/>
                        <a:latin typeface="+mn-lt"/>
                      </a:endParaRPr>
                    </a:p>
                  </a:txBody>
                  <a:tcPr marL="9525" marR="9525" marT="9525" marB="0" anchor="b"/>
                </a:tc>
                <a:tc>
                  <a:txBody>
                    <a:bodyPr/>
                    <a:lstStyle/>
                    <a:p>
                      <a:pPr algn="r" fontAlgn="b"/>
                      <a:r>
                        <a:rPr lang="es-MX" sz="1800" b="1" i="0" u="none" strike="noStrike" dirty="0">
                          <a:solidFill>
                            <a:srgbClr val="000000"/>
                          </a:solidFill>
                          <a:effectLst/>
                          <a:latin typeface="Calibri" panose="020F0502020204030204" pitchFamily="34" charset="0"/>
                        </a:rPr>
                        <a:t>71,2</a:t>
                      </a:r>
                    </a:p>
                  </a:txBody>
                  <a:tcPr marL="9525" marR="9525" marT="9525" marB="0" anchor="b"/>
                </a:tc>
                <a:tc>
                  <a:txBody>
                    <a:bodyPr/>
                    <a:lstStyle/>
                    <a:p>
                      <a:pPr algn="r" fontAlgn="b"/>
                      <a:r>
                        <a:rPr lang="es-MX" sz="1800" b="1" i="0" u="none" strike="noStrike" dirty="0">
                          <a:solidFill>
                            <a:srgbClr val="000000"/>
                          </a:solidFill>
                          <a:effectLst/>
                          <a:latin typeface="Calibri" panose="020F0502020204030204" pitchFamily="34" charset="0"/>
                        </a:rPr>
                        <a:t>102,3</a:t>
                      </a:r>
                    </a:p>
                  </a:txBody>
                  <a:tcPr marL="9525" marR="9525" marT="9525" marB="0" anchor="b"/>
                </a:tc>
                <a:tc>
                  <a:txBody>
                    <a:bodyPr/>
                    <a:lstStyle/>
                    <a:p>
                      <a:pPr algn="r" fontAlgn="b"/>
                      <a:r>
                        <a:rPr lang="es-MX" sz="1800" b="1" i="0" u="none" strike="noStrike" dirty="0">
                          <a:solidFill>
                            <a:srgbClr val="000000"/>
                          </a:solidFill>
                          <a:effectLst/>
                          <a:latin typeface="Calibri" panose="020F0502020204030204" pitchFamily="34" charset="0"/>
                        </a:rPr>
                        <a:t>80,0</a:t>
                      </a:r>
                    </a:p>
                  </a:txBody>
                  <a:tcPr marL="9525" marR="9525" marT="9525" marB="0" anchor="b"/>
                </a:tc>
                <a:tc>
                  <a:txBody>
                    <a:bodyPr/>
                    <a:lstStyle/>
                    <a:p>
                      <a:pPr algn="r" fontAlgn="b"/>
                      <a:r>
                        <a:rPr lang="es-MX" sz="1800" b="1" i="0" u="none" strike="noStrike" dirty="0">
                          <a:solidFill>
                            <a:srgbClr val="000000"/>
                          </a:solidFill>
                          <a:effectLst/>
                          <a:latin typeface="Calibri" panose="020F0502020204030204" pitchFamily="34" charset="0"/>
                        </a:rPr>
                        <a:t>10,1</a:t>
                      </a:r>
                    </a:p>
                  </a:txBody>
                  <a:tcPr marL="9525" marR="9525" marT="9525" marB="0" anchor="b"/>
                </a:tc>
              </a:tr>
            </a:tbl>
          </a:graphicData>
        </a:graphic>
      </p:graphicFrame>
      <p:sp>
        <p:nvSpPr>
          <p:cNvPr id="9" name="8 Marcador de número de diapositiva"/>
          <p:cNvSpPr>
            <a:spLocks noGrp="1"/>
          </p:cNvSpPr>
          <p:nvPr>
            <p:ph type="sldNum" sz="quarter" idx="12"/>
          </p:nvPr>
        </p:nvSpPr>
        <p:spPr/>
        <p:txBody>
          <a:bodyPr/>
          <a:lstStyle/>
          <a:p>
            <a:fld id="{C8126447-4D4B-4C99-B128-995BABF8B136}" type="slidenum">
              <a:rPr lang="es-EC" smtClean="0">
                <a:solidFill>
                  <a:prstClr val="black">
                    <a:tint val="75000"/>
                  </a:prstClr>
                </a:solidFill>
              </a:rPr>
              <a:pPr/>
              <a:t>15</a:t>
            </a:fld>
            <a:endParaRPr lang="es-EC">
              <a:solidFill>
                <a:prstClr val="black">
                  <a:tint val="75000"/>
                </a:prstClr>
              </a:solidFill>
            </a:endParaRPr>
          </a:p>
        </p:txBody>
      </p:sp>
    </p:spTree>
    <p:extLst>
      <p:ext uri="{BB962C8B-B14F-4D97-AF65-F5344CB8AC3E}">
        <p14:creationId xmlns:p14="http://schemas.microsoft.com/office/powerpoint/2010/main" val="41554265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3932"/>
            <a:ext cx="2085013" cy="823031"/>
          </a:xfrm>
          <a:prstGeom prst="rect">
            <a:avLst/>
          </a:prstGeom>
        </p:spPr>
      </p:pic>
      <p:sp>
        <p:nvSpPr>
          <p:cNvPr id="3" name="Título 2"/>
          <p:cNvSpPr>
            <a:spLocks noGrp="1"/>
          </p:cNvSpPr>
          <p:nvPr>
            <p:ph type="title"/>
          </p:nvPr>
        </p:nvSpPr>
        <p:spPr>
          <a:xfrm>
            <a:off x="220399" y="-54152"/>
            <a:ext cx="8975116" cy="1325563"/>
          </a:xfrm>
        </p:spPr>
        <p:txBody>
          <a:bodyPr>
            <a:normAutofit/>
          </a:bodyPr>
          <a:lstStyle/>
          <a:p>
            <a:r>
              <a:rPr lang="es-MX" sz="3800" b="1" dirty="0" smtClean="0">
                <a:solidFill>
                  <a:srgbClr val="002060"/>
                </a:solidFill>
                <a:latin typeface="Franklin Gothic Medium Cond" panose="020B0606030402020204" pitchFamily="34" charset="0"/>
              </a:rPr>
              <a:t>Balanza comercial de bienes tecnológicos Ecuador – España  </a:t>
            </a:r>
            <a:r>
              <a:rPr lang="es-MX" sz="2400" b="1" dirty="0" smtClean="0">
                <a:solidFill>
                  <a:srgbClr val="002060"/>
                </a:solidFill>
                <a:latin typeface="Franklin Gothic Medium Cond" panose="020B0606030402020204" pitchFamily="34" charset="0"/>
              </a:rPr>
              <a:t>(millones </a:t>
            </a:r>
            <a:r>
              <a:rPr lang="es-MX" sz="2400" b="1" dirty="0">
                <a:solidFill>
                  <a:srgbClr val="002060"/>
                </a:solidFill>
                <a:latin typeface="Franklin Gothic Medium Cond" panose="020B0606030402020204" pitchFamily="34" charset="0"/>
              </a:rPr>
              <a:t>de </a:t>
            </a:r>
            <a:r>
              <a:rPr lang="es-MX" sz="2400" b="1" dirty="0" smtClean="0">
                <a:solidFill>
                  <a:srgbClr val="002060"/>
                </a:solidFill>
                <a:latin typeface="Franklin Gothic Medium Cond" panose="020B0606030402020204" pitchFamily="34" charset="0"/>
              </a:rPr>
              <a:t>USD)</a:t>
            </a:r>
            <a:endParaRPr lang="es-MX" sz="2400" b="1" dirty="0">
              <a:solidFill>
                <a:srgbClr val="002060"/>
              </a:solidFill>
              <a:latin typeface="Franklin Gothic Medium Cond" panose="020B0606030402020204" pitchFamily="34" charset="0"/>
            </a:endParaRPr>
          </a:p>
        </p:txBody>
      </p:sp>
      <p:sp>
        <p:nvSpPr>
          <p:cNvPr id="23" name="2 CuadroTexto"/>
          <p:cNvSpPr txBox="1"/>
          <p:nvPr/>
        </p:nvSpPr>
        <p:spPr>
          <a:xfrm>
            <a:off x="0" y="6446977"/>
            <a:ext cx="5110163" cy="430887"/>
          </a:xfrm>
          <a:prstGeom prst="rect">
            <a:avLst/>
          </a:prstGeom>
          <a:noFill/>
        </p:spPr>
        <p:txBody>
          <a:bodyPr>
            <a:spAutoFit/>
          </a:bodyPr>
          <a:lstStyle/>
          <a:p>
            <a:pPr eaLnBrk="1" hangingPunct="1">
              <a:defRPr/>
            </a:pPr>
            <a:r>
              <a:rPr lang="es-ES" sz="1100" b="1" dirty="0">
                <a:solidFill>
                  <a:prstClr val="black"/>
                </a:solidFill>
              </a:rPr>
              <a:t>Fuente: </a:t>
            </a:r>
            <a:r>
              <a:rPr lang="es-ES" sz="1100" dirty="0">
                <a:solidFill>
                  <a:prstClr val="black"/>
                </a:solidFill>
              </a:rPr>
              <a:t>BCE –  Comercio </a:t>
            </a:r>
            <a:r>
              <a:rPr lang="es-ES" sz="1100" dirty="0" smtClean="0">
                <a:solidFill>
                  <a:prstClr val="black"/>
                </a:solidFill>
              </a:rPr>
              <a:t>Exterior   </a:t>
            </a:r>
          </a:p>
          <a:p>
            <a:pPr eaLnBrk="1" hangingPunct="1">
              <a:defRPr/>
            </a:pPr>
            <a:r>
              <a:rPr lang="es-ES" sz="1100" dirty="0" smtClean="0">
                <a:solidFill>
                  <a:prstClr val="black"/>
                </a:solidFill>
              </a:rPr>
              <a:t> </a:t>
            </a:r>
            <a:r>
              <a:rPr lang="es-ES" sz="1100" b="1" dirty="0" smtClean="0">
                <a:solidFill>
                  <a:prstClr val="black"/>
                </a:solidFill>
              </a:rPr>
              <a:t>Elaborado por: </a:t>
            </a:r>
            <a:r>
              <a:rPr lang="es-ES" sz="1100" dirty="0" smtClean="0">
                <a:solidFill>
                  <a:prstClr val="black"/>
                </a:solidFill>
              </a:rPr>
              <a:t>CGEPMI </a:t>
            </a:r>
            <a:endParaRPr lang="es-ES" sz="1100" dirty="0">
              <a:solidFill>
                <a:prstClr val="black"/>
              </a:solidFill>
            </a:endParaRPr>
          </a:p>
        </p:txBody>
      </p:sp>
      <p:sp>
        <p:nvSpPr>
          <p:cNvPr id="7" name="6 Marcador de número de diapositiva"/>
          <p:cNvSpPr>
            <a:spLocks noGrp="1"/>
          </p:cNvSpPr>
          <p:nvPr>
            <p:ph type="sldNum" sz="quarter" idx="12"/>
          </p:nvPr>
        </p:nvSpPr>
        <p:spPr/>
        <p:txBody>
          <a:bodyPr/>
          <a:lstStyle/>
          <a:p>
            <a:fld id="{C8126447-4D4B-4C99-B128-995BABF8B136}" type="slidenum">
              <a:rPr lang="es-EC" smtClean="0">
                <a:solidFill>
                  <a:prstClr val="black">
                    <a:tint val="75000"/>
                  </a:prstClr>
                </a:solidFill>
              </a:rPr>
              <a:pPr/>
              <a:t>16</a:t>
            </a:fld>
            <a:endParaRPr lang="es-EC">
              <a:solidFill>
                <a:prstClr val="black">
                  <a:tint val="75000"/>
                </a:prstClr>
              </a:solidFill>
            </a:endParaRPr>
          </a:p>
        </p:txBody>
      </p:sp>
      <p:graphicFrame>
        <p:nvGraphicFramePr>
          <p:cNvPr id="5" name="Tabla 4"/>
          <p:cNvGraphicFramePr>
            <a:graphicFrameLocks noGrp="1"/>
          </p:cNvGraphicFramePr>
          <p:nvPr>
            <p:extLst>
              <p:ext uri="{D42A27DB-BD31-4B8C-83A1-F6EECF244321}">
                <p14:modId xmlns:p14="http://schemas.microsoft.com/office/powerpoint/2010/main" val="3464351309"/>
              </p:ext>
            </p:extLst>
          </p:nvPr>
        </p:nvGraphicFramePr>
        <p:xfrm>
          <a:off x="980357" y="4031032"/>
          <a:ext cx="10269076" cy="2297974"/>
        </p:xfrm>
        <a:graphic>
          <a:graphicData uri="http://schemas.openxmlformats.org/drawingml/2006/table">
            <a:tbl>
              <a:tblPr/>
              <a:tblGrid>
                <a:gridCol w="1656142"/>
                <a:gridCol w="3309987"/>
                <a:gridCol w="693788"/>
                <a:gridCol w="600034"/>
                <a:gridCol w="637534"/>
                <a:gridCol w="637536"/>
                <a:gridCol w="656288"/>
                <a:gridCol w="637534"/>
                <a:gridCol w="731290"/>
                <a:gridCol w="708943"/>
              </a:tblGrid>
              <a:tr h="248194">
                <a:tc rowSpan="2">
                  <a:txBody>
                    <a:bodyPr/>
                    <a:lstStyle/>
                    <a:p>
                      <a:pPr algn="ctr" fontAlgn="b"/>
                      <a:r>
                        <a:rPr lang="es-MX" sz="1200" b="0" i="0" u="none" strike="noStrike" dirty="0">
                          <a:solidFill>
                            <a:srgbClr val="FFFFFF"/>
                          </a:solidFill>
                          <a:effectLst/>
                          <a:latin typeface="Franklin Gothic Book" panose="020B0503020102020204" pitchFamily="34" charset="0"/>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rowSpan="2">
                  <a:txBody>
                    <a:bodyPr/>
                    <a:lstStyle/>
                    <a:p>
                      <a:pPr algn="ctr" fontAlgn="ctr"/>
                      <a:r>
                        <a:rPr lang="es-MX" sz="1200" b="0" i="0" u="none" strike="noStrike" dirty="0">
                          <a:solidFill>
                            <a:srgbClr val="FFFFFF"/>
                          </a:solidFill>
                          <a:effectLst/>
                          <a:latin typeface="Franklin Gothic Book" panose="020B0503020102020204" pitchFamily="34" charset="0"/>
                        </a:rPr>
                        <a:t>Bienes tecnológicos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gridSpan="4">
                  <a:txBody>
                    <a:bodyPr/>
                    <a:lstStyle/>
                    <a:p>
                      <a:pPr algn="ctr" fontAlgn="b"/>
                      <a:r>
                        <a:rPr lang="es-MX" sz="1200" b="1" i="0" u="none" strike="noStrike" dirty="0">
                          <a:solidFill>
                            <a:srgbClr val="FFFFFF"/>
                          </a:solidFill>
                          <a:effectLst/>
                          <a:latin typeface="Franklin Gothic Book" panose="020B0503020102020204" pitchFamily="34" charset="0"/>
                        </a:rPr>
                        <a:t>FOB expresado en millones de USD</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hMerge="1">
                  <a:txBody>
                    <a:bodyPr/>
                    <a:lstStyle/>
                    <a:p>
                      <a:endParaRPr lang="es-MX"/>
                    </a:p>
                  </a:txBody>
                  <a:tcPr/>
                </a:tc>
                <a:tc hMerge="1">
                  <a:txBody>
                    <a:bodyPr/>
                    <a:lstStyle/>
                    <a:p>
                      <a:endParaRPr lang="es-MX"/>
                    </a:p>
                  </a:txBody>
                  <a:tcPr/>
                </a:tc>
                <a:tc hMerge="1">
                  <a:txBody>
                    <a:bodyPr/>
                    <a:lstStyle/>
                    <a:p>
                      <a:endParaRPr lang="es-MX"/>
                    </a:p>
                  </a:txBody>
                  <a:tcPr/>
                </a:tc>
                <a:tc gridSpan="4">
                  <a:txBody>
                    <a:bodyPr/>
                    <a:lstStyle/>
                    <a:p>
                      <a:pPr algn="ctr" fontAlgn="b"/>
                      <a:r>
                        <a:rPr lang="es-MX" sz="1200" b="1" i="0" u="none" strike="noStrike" dirty="0">
                          <a:solidFill>
                            <a:srgbClr val="FFFFFF"/>
                          </a:solidFill>
                          <a:effectLst/>
                          <a:latin typeface="Franklin Gothic Book" panose="020B0503020102020204" pitchFamily="34" charset="0"/>
                        </a:rPr>
                        <a:t>Número de partidas arancelarias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hMerge="1">
                  <a:txBody>
                    <a:bodyPr/>
                    <a:lstStyle/>
                    <a:p>
                      <a:endParaRPr lang="es-MX"/>
                    </a:p>
                  </a:txBody>
                  <a:tcPr/>
                </a:tc>
                <a:tc hMerge="1">
                  <a:txBody>
                    <a:bodyPr/>
                    <a:lstStyle/>
                    <a:p>
                      <a:endParaRPr lang="es-MX"/>
                    </a:p>
                  </a:txBody>
                  <a:tcPr/>
                </a:tc>
                <a:tc hMerge="1">
                  <a:txBody>
                    <a:bodyPr/>
                    <a:lstStyle/>
                    <a:p>
                      <a:endParaRPr lang="es-MX"/>
                    </a:p>
                  </a:txBody>
                  <a:tcPr/>
                </a:tc>
              </a:tr>
              <a:tr h="495300">
                <a:tc vMerge="1">
                  <a:txBody>
                    <a:bodyPr/>
                    <a:lstStyle/>
                    <a:p>
                      <a:endParaRPr lang="es-MX"/>
                    </a:p>
                  </a:txBody>
                  <a:tcPr/>
                </a:tc>
                <a:tc vMerge="1">
                  <a:txBody>
                    <a:bodyPr/>
                    <a:lstStyle/>
                    <a:p>
                      <a:endParaRPr lang="es-MX"/>
                    </a:p>
                  </a:txBody>
                  <a:tcPr/>
                </a:tc>
                <a:tc>
                  <a:txBody>
                    <a:bodyPr/>
                    <a:lstStyle/>
                    <a:p>
                      <a:pPr algn="ctr" fontAlgn="b"/>
                      <a:r>
                        <a:rPr lang="es-MX" sz="1200" b="1" i="0" u="none" strike="noStrike" dirty="0">
                          <a:solidFill>
                            <a:srgbClr val="FFFFFF"/>
                          </a:solidFill>
                          <a:effectLst/>
                          <a:latin typeface="Franklin Gothic Book" panose="020B0503020102020204" pitchFamily="34" charset="0"/>
                        </a:rPr>
                        <a:t>2015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b"/>
                      <a:r>
                        <a:rPr lang="es-MX" sz="1200" b="1" i="0" u="none" strike="noStrike" dirty="0">
                          <a:solidFill>
                            <a:srgbClr val="FFFFFF"/>
                          </a:solidFill>
                          <a:effectLst/>
                          <a:latin typeface="Franklin Gothic Book" panose="020B0503020102020204" pitchFamily="34" charset="0"/>
                        </a:rPr>
                        <a:t>2016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b"/>
                      <a:r>
                        <a:rPr lang="es-MX" sz="1200" b="1" i="0" u="none" strike="noStrike" dirty="0">
                          <a:solidFill>
                            <a:srgbClr val="FFFFFF"/>
                          </a:solidFill>
                          <a:effectLst/>
                          <a:latin typeface="Franklin Gothic Book" panose="020B0503020102020204" pitchFamily="34" charset="0"/>
                        </a:rPr>
                        <a:t>2017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b"/>
                      <a:r>
                        <a:rPr lang="es-MX" sz="1200" b="1" i="0" u="none" strike="noStrike" dirty="0">
                          <a:solidFill>
                            <a:srgbClr val="FFFFFF"/>
                          </a:solidFill>
                          <a:effectLst/>
                          <a:latin typeface="Franklin Gothic Book" panose="020B0503020102020204" pitchFamily="34" charset="0"/>
                        </a:rPr>
                        <a:t>2018 </a:t>
                      </a:r>
                      <a:br>
                        <a:rPr lang="es-MX" sz="1200" b="1" i="0" u="none" strike="noStrike" dirty="0">
                          <a:solidFill>
                            <a:srgbClr val="FFFFFF"/>
                          </a:solidFill>
                          <a:effectLst/>
                          <a:latin typeface="Franklin Gothic Book" panose="020B0503020102020204" pitchFamily="34" charset="0"/>
                        </a:rPr>
                      </a:br>
                      <a:r>
                        <a:rPr lang="es-MX" sz="1200" b="1" i="0" u="none" strike="noStrike" dirty="0" smtClean="0">
                          <a:solidFill>
                            <a:srgbClr val="FFFFFF"/>
                          </a:solidFill>
                          <a:effectLst/>
                          <a:latin typeface="Franklin Gothic Book" panose="020B0503020102020204" pitchFamily="34" charset="0"/>
                        </a:rPr>
                        <a:t>ene-jun</a:t>
                      </a:r>
                      <a:endParaRPr lang="es-MX" sz="1200" b="1" i="0" u="none" strike="noStrike" dirty="0">
                        <a:solidFill>
                          <a:srgbClr val="FFFFFF"/>
                        </a:solidFill>
                        <a:effectLst/>
                        <a:latin typeface="Franklin Gothic Book" panose="020B050302010202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b"/>
                      <a:r>
                        <a:rPr lang="es-MX" sz="1200" b="1" i="0" u="none" strike="noStrike" dirty="0">
                          <a:solidFill>
                            <a:srgbClr val="FFFFFF"/>
                          </a:solidFill>
                          <a:effectLst/>
                          <a:latin typeface="Franklin Gothic Book" panose="020B0503020102020204" pitchFamily="34" charset="0"/>
                        </a:rPr>
                        <a:t>2015</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b"/>
                      <a:r>
                        <a:rPr lang="es-MX" sz="1200" b="1" i="0" u="none" strike="noStrike" dirty="0">
                          <a:solidFill>
                            <a:srgbClr val="FFFFFF"/>
                          </a:solidFill>
                          <a:effectLst/>
                          <a:latin typeface="Franklin Gothic Book" panose="020B0503020102020204" pitchFamily="34" charset="0"/>
                        </a:rPr>
                        <a:t>2016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b"/>
                      <a:r>
                        <a:rPr lang="es-MX" sz="1200" b="1" i="0" u="none" strike="noStrike" dirty="0">
                          <a:solidFill>
                            <a:srgbClr val="FFFFFF"/>
                          </a:solidFill>
                          <a:effectLst/>
                          <a:latin typeface="Franklin Gothic Book" panose="020B0503020102020204" pitchFamily="34" charset="0"/>
                        </a:rPr>
                        <a:t>2017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b"/>
                      <a:r>
                        <a:rPr lang="es-MX" sz="1200" b="1" i="0" u="none" strike="noStrike" dirty="0">
                          <a:solidFill>
                            <a:srgbClr val="FFFFFF"/>
                          </a:solidFill>
                          <a:effectLst/>
                          <a:latin typeface="Franklin Gothic Book" panose="020B0503020102020204" pitchFamily="34" charset="0"/>
                        </a:rPr>
                        <a:t>2018 </a:t>
                      </a:r>
                      <a:br>
                        <a:rPr lang="es-MX" sz="1200" b="1" i="0" u="none" strike="noStrike" dirty="0">
                          <a:solidFill>
                            <a:srgbClr val="FFFFFF"/>
                          </a:solidFill>
                          <a:effectLst/>
                          <a:latin typeface="Franklin Gothic Book" panose="020B0503020102020204" pitchFamily="34" charset="0"/>
                        </a:rPr>
                      </a:br>
                      <a:r>
                        <a:rPr lang="es-MX" sz="1200" b="1" i="0" u="none" strike="noStrike" dirty="0" smtClean="0">
                          <a:solidFill>
                            <a:srgbClr val="FFFFFF"/>
                          </a:solidFill>
                          <a:effectLst/>
                          <a:latin typeface="Franklin Gothic Book" panose="020B0503020102020204" pitchFamily="34" charset="0"/>
                        </a:rPr>
                        <a:t>ene-jun</a:t>
                      </a:r>
                      <a:endParaRPr lang="es-MX" sz="1200" b="1" i="0" u="none" strike="noStrike" dirty="0">
                        <a:solidFill>
                          <a:srgbClr val="FFFFFF"/>
                        </a:solidFill>
                        <a:effectLst/>
                        <a:latin typeface="Franklin Gothic Book" panose="020B05030201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190500">
                <a:tc rowSpan="4">
                  <a:txBody>
                    <a:bodyPr/>
                    <a:lstStyle/>
                    <a:p>
                      <a:pPr algn="ctr" fontAlgn="ctr"/>
                      <a:r>
                        <a:rPr lang="es-MX" sz="1200" b="1" i="0" u="none" strike="noStrike" dirty="0">
                          <a:solidFill>
                            <a:srgbClr val="000000"/>
                          </a:solidFill>
                          <a:effectLst/>
                          <a:latin typeface="Franklin Gothic Book" panose="020B0503020102020204" pitchFamily="34" charset="0"/>
                        </a:rPr>
                        <a:t>Exportaciones</a:t>
                      </a:r>
                    </a:p>
                  </a:txBody>
                  <a:tcPr marL="9525" marR="9525" marT="9525"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s-MX" sz="1200" b="0" i="0" u="none" strike="noStrike" dirty="0">
                          <a:solidFill>
                            <a:srgbClr val="000000"/>
                          </a:solidFill>
                          <a:effectLst/>
                          <a:latin typeface="Franklin Gothic Book" panose="020B0503020102020204" pitchFamily="34" charset="0"/>
                        </a:rPr>
                        <a:t>Manufacturas de alta tecnología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200" b="0" i="0" u="none" strike="noStrike" dirty="0">
                          <a:solidFill>
                            <a:srgbClr val="000000"/>
                          </a:solidFill>
                          <a:effectLst/>
                          <a:latin typeface="Franklin Gothic Book" panose="020B0503020102020204" pitchFamily="34" charset="0"/>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200" b="0" i="0" u="none" strike="noStrike">
                          <a:solidFill>
                            <a:srgbClr val="000000"/>
                          </a:solidFill>
                          <a:effectLst/>
                          <a:latin typeface="Franklin Gothic Book" panose="020B0503020102020204" pitchFamily="34" charset="0"/>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200" b="0" i="0" u="none" strike="noStrike">
                          <a:solidFill>
                            <a:srgbClr val="000000"/>
                          </a:solidFill>
                          <a:effectLst/>
                          <a:latin typeface="Franklin Gothic Book" panose="020B0503020102020204" pitchFamily="34" charset="0"/>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200" b="0" i="0" u="none" strike="noStrike">
                          <a:solidFill>
                            <a:srgbClr val="000000"/>
                          </a:solidFill>
                          <a:effectLst/>
                          <a:latin typeface="Franklin Gothic Book" panose="020B0503020102020204" pitchFamily="34" charset="0"/>
                        </a:rPr>
                        <a:t>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200" b="0" i="0" u="none" strike="noStrike">
                          <a:solidFill>
                            <a:srgbClr val="000000"/>
                          </a:solidFill>
                          <a:effectLst/>
                          <a:latin typeface="Franklin Gothic Book" panose="020B0503020102020204" pitchFamily="34" charset="0"/>
                        </a:rPr>
                        <a:t>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200" b="0" i="0" u="none" strike="noStrike">
                          <a:solidFill>
                            <a:srgbClr val="000000"/>
                          </a:solidFill>
                          <a:effectLst/>
                          <a:latin typeface="Franklin Gothic Book" panose="020B0503020102020204" pitchFamily="34" charset="0"/>
                        </a:rPr>
                        <a:t>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200" b="0" i="0" u="none" strike="noStrike">
                          <a:solidFill>
                            <a:srgbClr val="000000"/>
                          </a:solidFill>
                          <a:effectLst/>
                          <a:latin typeface="Franklin Gothic Book" panose="020B0503020102020204" pitchFamily="34" charset="0"/>
                        </a:rPr>
                        <a:t>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200" b="0" i="0" u="none" strike="noStrike">
                          <a:solidFill>
                            <a:srgbClr val="000000"/>
                          </a:solidFill>
                          <a:effectLst/>
                          <a:latin typeface="Franklin Gothic Book" panose="020B0503020102020204" pitchFamily="34" charset="0"/>
                        </a:rPr>
                        <a:t>21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vMerge="1">
                  <a:txBody>
                    <a:bodyPr/>
                    <a:lstStyle/>
                    <a:p>
                      <a:endParaRPr lang="es-MX"/>
                    </a:p>
                  </a:txBody>
                  <a:tcPr/>
                </a:tc>
                <a:tc>
                  <a:txBody>
                    <a:bodyPr/>
                    <a:lstStyle/>
                    <a:p>
                      <a:pPr algn="l" fontAlgn="ctr"/>
                      <a:r>
                        <a:rPr lang="es-MX" sz="1200" b="0" i="0" u="none" strike="noStrike">
                          <a:solidFill>
                            <a:srgbClr val="000000"/>
                          </a:solidFill>
                          <a:effectLst/>
                          <a:latin typeface="Franklin Gothic Book" panose="020B0503020102020204" pitchFamily="34" charset="0"/>
                        </a:rPr>
                        <a:t>Manufacturas de baja tecnología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200" b="0" i="0" u="none" strike="noStrike" dirty="0">
                          <a:solidFill>
                            <a:srgbClr val="000000"/>
                          </a:solidFill>
                          <a:effectLst/>
                          <a:latin typeface="Franklin Gothic Book" panose="020B0503020102020204" pitchFamily="34" charset="0"/>
                        </a:rPr>
                        <a:t>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200" b="0" i="0" u="none" strike="noStrike" dirty="0">
                          <a:solidFill>
                            <a:srgbClr val="000000"/>
                          </a:solidFill>
                          <a:effectLst/>
                          <a:latin typeface="Franklin Gothic Book" panose="020B0503020102020204" pitchFamily="34" charset="0"/>
                        </a:rPr>
                        <a:t>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200" b="0" i="0" u="none" strike="noStrike">
                          <a:solidFill>
                            <a:srgbClr val="000000"/>
                          </a:solidFill>
                          <a:effectLst/>
                          <a:latin typeface="Franklin Gothic Book" panose="020B0503020102020204" pitchFamily="34" charset="0"/>
                        </a:rPr>
                        <a:t>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200" b="0" i="0" u="none" strike="noStrike">
                          <a:solidFill>
                            <a:srgbClr val="000000"/>
                          </a:solidFill>
                          <a:effectLst/>
                          <a:latin typeface="Franklin Gothic Book" panose="020B050302010202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200" b="0" i="0" u="none" strike="noStrike">
                          <a:solidFill>
                            <a:srgbClr val="000000"/>
                          </a:solidFill>
                          <a:effectLst/>
                          <a:latin typeface="Franklin Gothic Book" panose="020B0503020102020204" pitchFamily="34" charset="0"/>
                        </a:rPr>
                        <a:t>202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200" b="0" i="0" u="none" strike="noStrike">
                          <a:solidFill>
                            <a:srgbClr val="000000"/>
                          </a:solidFill>
                          <a:effectLst/>
                          <a:latin typeface="Franklin Gothic Book" panose="020B0503020102020204" pitchFamily="34" charset="0"/>
                        </a:rPr>
                        <a:t>186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200" b="0" i="0" u="none" strike="noStrike">
                          <a:solidFill>
                            <a:srgbClr val="000000"/>
                          </a:solidFill>
                          <a:effectLst/>
                          <a:latin typeface="Franklin Gothic Book" panose="020B0503020102020204" pitchFamily="34" charset="0"/>
                        </a:rPr>
                        <a:t>166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200" b="0" i="0" u="none" strike="noStrike">
                          <a:solidFill>
                            <a:srgbClr val="000000"/>
                          </a:solidFill>
                          <a:effectLst/>
                          <a:latin typeface="Franklin Gothic Book" panose="020B0503020102020204" pitchFamily="34" charset="0"/>
                        </a:rPr>
                        <a:t>93</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vMerge="1">
                  <a:txBody>
                    <a:bodyPr/>
                    <a:lstStyle/>
                    <a:p>
                      <a:endParaRPr lang="es-MX"/>
                    </a:p>
                  </a:txBody>
                  <a:tcPr/>
                </a:tc>
                <a:tc>
                  <a:txBody>
                    <a:bodyPr/>
                    <a:lstStyle/>
                    <a:p>
                      <a:pPr algn="l" fontAlgn="ctr"/>
                      <a:r>
                        <a:rPr lang="es-MX" sz="1200" b="0" i="0" u="none" strike="noStrike">
                          <a:solidFill>
                            <a:srgbClr val="000000"/>
                          </a:solidFill>
                          <a:effectLst/>
                          <a:latin typeface="Franklin Gothic Book" panose="020B0503020102020204" pitchFamily="34" charset="0"/>
                        </a:rPr>
                        <a:t>Manufacturas de tecnología media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200" b="0" i="0" u="none" strike="noStrike">
                          <a:solidFill>
                            <a:srgbClr val="000000"/>
                          </a:solidFill>
                          <a:effectLst/>
                          <a:latin typeface="Franklin Gothic Book" panose="020B0503020102020204" pitchFamily="34" charset="0"/>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200" b="0" i="0" u="none" strike="noStrike">
                          <a:solidFill>
                            <a:srgbClr val="000000"/>
                          </a:solidFill>
                          <a:effectLst/>
                          <a:latin typeface="Franklin Gothic Book" panose="020B050302010202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200" b="0" i="0" u="none" strike="noStrike" dirty="0">
                          <a:solidFill>
                            <a:srgbClr val="000000"/>
                          </a:solidFill>
                          <a:effectLst/>
                          <a:latin typeface="Franklin Gothic Book" panose="020B0503020102020204" pitchFamily="34" charset="0"/>
                        </a:rPr>
                        <a:t>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200" b="0" i="0" u="none" strike="noStrike">
                          <a:solidFill>
                            <a:srgbClr val="000000"/>
                          </a:solidFill>
                          <a:effectLst/>
                          <a:latin typeface="Franklin Gothic Book" panose="020B0503020102020204" pitchFamily="34" charset="0"/>
                        </a:rPr>
                        <a:t>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200" b="0" i="0" u="none" strike="noStrike">
                          <a:solidFill>
                            <a:srgbClr val="000000"/>
                          </a:solidFill>
                          <a:effectLst/>
                          <a:latin typeface="Franklin Gothic Book" panose="020B0503020102020204" pitchFamily="34" charset="0"/>
                        </a:rPr>
                        <a:t>136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200" b="0" i="0" u="none" strike="noStrike">
                          <a:solidFill>
                            <a:srgbClr val="000000"/>
                          </a:solidFill>
                          <a:effectLst/>
                          <a:latin typeface="Franklin Gothic Book" panose="020B0503020102020204" pitchFamily="34" charset="0"/>
                        </a:rPr>
                        <a:t>128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200" b="0" i="0" u="none" strike="noStrike">
                          <a:solidFill>
                            <a:srgbClr val="000000"/>
                          </a:solidFill>
                          <a:effectLst/>
                          <a:latin typeface="Franklin Gothic Book" panose="020B0503020102020204" pitchFamily="34" charset="0"/>
                        </a:rPr>
                        <a:t>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200" b="0" i="0" u="none" strike="noStrike">
                          <a:solidFill>
                            <a:srgbClr val="000000"/>
                          </a:solidFill>
                          <a:effectLst/>
                          <a:latin typeface="Franklin Gothic Book" panose="020B0503020102020204" pitchFamily="34" charset="0"/>
                        </a:rPr>
                        <a:t>51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25">
                <a:tc vMerge="1">
                  <a:txBody>
                    <a:bodyPr/>
                    <a:lstStyle/>
                    <a:p>
                      <a:endParaRPr lang="es-MX"/>
                    </a:p>
                  </a:txBody>
                  <a:tcPr/>
                </a:tc>
                <a:tc>
                  <a:txBody>
                    <a:bodyPr/>
                    <a:lstStyle/>
                    <a:p>
                      <a:pPr algn="l" fontAlgn="ctr"/>
                      <a:r>
                        <a:rPr lang="es-MX" sz="1200" b="1" i="0" u="none" strike="noStrike">
                          <a:solidFill>
                            <a:srgbClr val="000000"/>
                          </a:solidFill>
                          <a:effectLst/>
                          <a:latin typeface="Franklin Gothic Book" panose="020B0503020102020204" pitchFamily="34" charset="0"/>
                        </a:rPr>
                        <a:t>TOTAL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200" b="1" i="0" u="none" strike="noStrike">
                          <a:solidFill>
                            <a:srgbClr val="000000"/>
                          </a:solidFill>
                          <a:effectLst/>
                          <a:latin typeface="Franklin Gothic Book" panose="020B0503020102020204" pitchFamily="34" charset="0"/>
                        </a:rPr>
                        <a:t>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200" b="1" i="0" u="none" strike="noStrike">
                          <a:solidFill>
                            <a:srgbClr val="000000"/>
                          </a:solidFill>
                          <a:effectLst/>
                          <a:latin typeface="Franklin Gothic Book" panose="020B0503020102020204" pitchFamily="34" charset="0"/>
                        </a:rPr>
                        <a:t>7,2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200" b="1" i="0" u="none" strike="noStrike">
                          <a:solidFill>
                            <a:srgbClr val="000000"/>
                          </a:solidFill>
                          <a:effectLst/>
                          <a:latin typeface="Franklin Gothic Book" panose="020B0503020102020204" pitchFamily="34" charset="0"/>
                        </a:rPr>
                        <a:t>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200" b="1" i="0" u="none" strike="noStrike" dirty="0">
                          <a:solidFill>
                            <a:srgbClr val="000000"/>
                          </a:solidFill>
                          <a:effectLst/>
                          <a:latin typeface="Franklin Gothic Book" panose="020B0503020102020204" pitchFamily="34" charset="0"/>
                        </a:rPr>
                        <a:t>2,8</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200" b="1" i="0" u="none" strike="noStrike">
                          <a:solidFill>
                            <a:srgbClr val="000000"/>
                          </a:solidFill>
                          <a:effectLst/>
                          <a:latin typeface="Franklin Gothic Book" panose="020B0503020102020204" pitchFamily="34" charset="0"/>
                        </a:rPr>
                        <a:t>411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200" b="1" i="0" u="none" strike="noStrike">
                          <a:solidFill>
                            <a:srgbClr val="000000"/>
                          </a:solidFill>
                          <a:effectLst/>
                          <a:latin typeface="Franklin Gothic Book" panose="020B0503020102020204" pitchFamily="34" charset="0"/>
                        </a:rPr>
                        <a:t>371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200" b="1" i="0" u="none" strike="noStrike">
                          <a:solidFill>
                            <a:srgbClr val="000000"/>
                          </a:solidFill>
                          <a:effectLst/>
                          <a:latin typeface="Franklin Gothic Book" panose="020B0503020102020204" pitchFamily="34" charset="0"/>
                        </a:rPr>
                        <a:t>279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200" b="1" i="0" u="none" strike="noStrike">
                          <a:solidFill>
                            <a:srgbClr val="000000"/>
                          </a:solidFill>
                          <a:effectLst/>
                          <a:latin typeface="Franklin Gothic Book" panose="020B0503020102020204" pitchFamily="34" charset="0"/>
                        </a:rPr>
                        <a:t>165</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rowSpan="4">
                  <a:txBody>
                    <a:bodyPr/>
                    <a:lstStyle/>
                    <a:p>
                      <a:pPr algn="ctr" fontAlgn="ctr"/>
                      <a:r>
                        <a:rPr lang="es-MX" sz="1200" b="1" i="0" u="none" strike="noStrike" dirty="0">
                          <a:solidFill>
                            <a:srgbClr val="000000"/>
                          </a:solidFill>
                          <a:effectLst/>
                          <a:latin typeface="Franklin Gothic Book" panose="020B0503020102020204" pitchFamily="34" charset="0"/>
                        </a:rPr>
                        <a:t>Importaciones</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MX" sz="1200" b="0" i="0" u="none" strike="noStrike">
                          <a:solidFill>
                            <a:srgbClr val="000000"/>
                          </a:solidFill>
                          <a:effectLst/>
                          <a:latin typeface="Franklin Gothic Book" panose="020B0503020102020204" pitchFamily="34" charset="0"/>
                        </a:rPr>
                        <a:t>Manufacturas de alta tecnología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200" b="0" i="0" u="none" strike="noStrike">
                          <a:solidFill>
                            <a:srgbClr val="000000"/>
                          </a:solidFill>
                          <a:effectLst/>
                          <a:latin typeface="Franklin Gothic Book" panose="020B0503020102020204" pitchFamily="34" charset="0"/>
                        </a:rPr>
                        <a:t>44,5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200" b="0" i="0" u="none" strike="noStrike">
                          <a:solidFill>
                            <a:srgbClr val="000000"/>
                          </a:solidFill>
                          <a:effectLst/>
                          <a:latin typeface="Franklin Gothic Book" panose="020B0503020102020204" pitchFamily="34" charset="0"/>
                        </a:rPr>
                        <a:t>42,7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200" b="0" i="0" u="none" strike="noStrike">
                          <a:solidFill>
                            <a:srgbClr val="000000"/>
                          </a:solidFill>
                          <a:effectLst/>
                          <a:latin typeface="Franklin Gothic Book" panose="020B0503020102020204" pitchFamily="34" charset="0"/>
                        </a:rPr>
                        <a:t>78,2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200" b="0" i="0" u="none" strike="noStrike">
                          <a:solidFill>
                            <a:srgbClr val="000000"/>
                          </a:solidFill>
                          <a:effectLst/>
                          <a:latin typeface="Franklin Gothic Book" panose="020B0503020102020204" pitchFamily="34" charset="0"/>
                        </a:rPr>
                        <a:t>23,6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200" b="0" i="0" u="none" strike="noStrike" dirty="0">
                          <a:solidFill>
                            <a:srgbClr val="000000"/>
                          </a:solidFill>
                          <a:effectLst/>
                          <a:latin typeface="Franklin Gothic Book" panose="020B0503020102020204" pitchFamily="34" charset="0"/>
                        </a:rPr>
                        <a:t>367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200" b="0" i="0" u="none" strike="noStrike">
                          <a:solidFill>
                            <a:srgbClr val="000000"/>
                          </a:solidFill>
                          <a:effectLst/>
                          <a:latin typeface="Franklin Gothic Book" panose="020B0503020102020204" pitchFamily="34" charset="0"/>
                        </a:rPr>
                        <a:t>369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200" b="0" i="0" u="none" strike="noStrike">
                          <a:solidFill>
                            <a:srgbClr val="000000"/>
                          </a:solidFill>
                          <a:effectLst/>
                          <a:latin typeface="Franklin Gothic Book" panose="020B0503020102020204" pitchFamily="34" charset="0"/>
                        </a:rPr>
                        <a:t>392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200" b="0" i="0" u="none" strike="noStrike">
                          <a:solidFill>
                            <a:srgbClr val="000000"/>
                          </a:solidFill>
                          <a:effectLst/>
                          <a:latin typeface="Franklin Gothic Book" panose="020B0503020102020204" pitchFamily="34" charset="0"/>
                        </a:rPr>
                        <a:t>303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vMerge="1">
                  <a:txBody>
                    <a:bodyPr/>
                    <a:lstStyle/>
                    <a:p>
                      <a:endParaRPr lang="es-MX"/>
                    </a:p>
                  </a:txBody>
                  <a:tcPr/>
                </a:tc>
                <a:tc>
                  <a:txBody>
                    <a:bodyPr/>
                    <a:lstStyle/>
                    <a:p>
                      <a:pPr algn="l" fontAlgn="ctr"/>
                      <a:r>
                        <a:rPr lang="es-MX" sz="1200" b="0" i="0" u="none" strike="noStrike">
                          <a:solidFill>
                            <a:srgbClr val="000000"/>
                          </a:solidFill>
                          <a:effectLst/>
                          <a:latin typeface="Franklin Gothic Book" panose="020B0503020102020204" pitchFamily="34" charset="0"/>
                        </a:rPr>
                        <a:t>Manufacturas de baja tecnología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200" b="0" i="0" u="none" strike="noStrike">
                          <a:solidFill>
                            <a:srgbClr val="000000"/>
                          </a:solidFill>
                          <a:effectLst/>
                          <a:latin typeface="Franklin Gothic Book" panose="020B0503020102020204" pitchFamily="34" charset="0"/>
                        </a:rPr>
                        <a:t>74,3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200" b="0" i="0" u="none" strike="noStrike">
                          <a:solidFill>
                            <a:srgbClr val="000000"/>
                          </a:solidFill>
                          <a:effectLst/>
                          <a:latin typeface="Franklin Gothic Book" panose="020B0503020102020204" pitchFamily="34" charset="0"/>
                        </a:rPr>
                        <a:t>60,0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200" b="0" i="0" u="none" strike="noStrike">
                          <a:solidFill>
                            <a:srgbClr val="000000"/>
                          </a:solidFill>
                          <a:effectLst/>
                          <a:latin typeface="Franklin Gothic Book" panose="020B0503020102020204" pitchFamily="34" charset="0"/>
                        </a:rPr>
                        <a:t>115,9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200" b="0" i="0" u="none" strike="noStrike">
                          <a:solidFill>
                            <a:srgbClr val="000000"/>
                          </a:solidFill>
                          <a:effectLst/>
                          <a:latin typeface="Franklin Gothic Book" panose="020B0503020102020204" pitchFamily="34" charset="0"/>
                        </a:rPr>
                        <a:t>51,1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200" b="0" i="0" u="none" strike="noStrike">
                          <a:solidFill>
                            <a:srgbClr val="000000"/>
                          </a:solidFill>
                          <a:effectLst/>
                          <a:latin typeface="Franklin Gothic Book" panose="020B0503020102020204" pitchFamily="34" charset="0"/>
                        </a:rPr>
                        <a:t>805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200" b="0" i="0" u="none" strike="noStrike" dirty="0">
                          <a:solidFill>
                            <a:srgbClr val="000000"/>
                          </a:solidFill>
                          <a:effectLst/>
                          <a:latin typeface="Franklin Gothic Book" panose="020B0503020102020204" pitchFamily="34" charset="0"/>
                        </a:rPr>
                        <a:t>826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200" b="0" i="0" u="none" strike="noStrike">
                          <a:solidFill>
                            <a:srgbClr val="000000"/>
                          </a:solidFill>
                          <a:effectLst/>
                          <a:latin typeface="Franklin Gothic Book" panose="020B0503020102020204" pitchFamily="34" charset="0"/>
                        </a:rPr>
                        <a:t>868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200" b="0" i="0" u="none" strike="noStrike">
                          <a:solidFill>
                            <a:srgbClr val="000000"/>
                          </a:solidFill>
                          <a:effectLst/>
                          <a:latin typeface="Franklin Gothic Book" panose="020B0503020102020204" pitchFamily="34" charset="0"/>
                        </a:rPr>
                        <a:t>719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vMerge="1">
                  <a:txBody>
                    <a:bodyPr/>
                    <a:lstStyle/>
                    <a:p>
                      <a:endParaRPr lang="es-MX"/>
                    </a:p>
                  </a:txBody>
                  <a:tcPr/>
                </a:tc>
                <a:tc>
                  <a:txBody>
                    <a:bodyPr/>
                    <a:lstStyle/>
                    <a:p>
                      <a:pPr algn="l" fontAlgn="ctr"/>
                      <a:r>
                        <a:rPr lang="es-MX" sz="1200" b="0" i="0" u="none" strike="noStrike">
                          <a:solidFill>
                            <a:srgbClr val="000000"/>
                          </a:solidFill>
                          <a:effectLst/>
                          <a:latin typeface="Franklin Gothic Book" panose="020B0503020102020204" pitchFamily="34" charset="0"/>
                        </a:rPr>
                        <a:t>Manufacturas de tecnología media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200" b="0" i="0" u="none" strike="noStrike">
                          <a:solidFill>
                            <a:srgbClr val="000000"/>
                          </a:solidFill>
                          <a:effectLst/>
                          <a:latin typeface="Franklin Gothic Book" panose="020B0503020102020204" pitchFamily="34" charset="0"/>
                        </a:rPr>
                        <a:t>187,8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200" b="0" i="0" u="none" strike="noStrike">
                          <a:solidFill>
                            <a:srgbClr val="000000"/>
                          </a:solidFill>
                          <a:effectLst/>
                          <a:latin typeface="Franklin Gothic Book" panose="020B0503020102020204" pitchFamily="34" charset="0"/>
                        </a:rPr>
                        <a:t>114,6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200" b="0" i="0" u="none" strike="noStrike">
                          <a:solidFill>
                            <a:srgbClr val="000000"/>
                          </a:solidFill>
                          <a:effectLst/>
                          <a:latin typeface="Franklin Gothic Book" panose="020B0503020102020204" pitchFamily="34" charset="0"/>
                        </a:rPr>
                        <a:t>230,5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200" b="0" i="0" u="none" strike="noStrike">
                          <a:solidFill>
                            <a:srgbClr val="000000"/>
                          </a:solidFill>
                          <a:effectLst/>
                          <a:latin typeface="Franklin Gothic Book" panose="020B0503020102020204" pitchFamily="34" charset="0"/>
                        </a:rPr>
                        <a:t>94,0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200" b="0" i="0" u="none" strike="noStrike">
                          <a:solidFill>
                            <a:srgbClr val="000000"/>
                          </a:solidFill>
                          <a:effectLst/>
                          <a:latin typeface="Franklin Gothic Book" panose="020B0503020102020204" pitchFamily="34" charset="0"/>
                        </a:rPr>
                        <a:t>985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200" b="0" i="0" u="none" strike="noStrike">
                          <a:solidFill>
                            <a:srgbClr val="000000"/>
                          </a:solidFill>
                          <a:effectLst/>
                          <a:latin typeface="Franklin Gothic Book" panose="020B0503020102020204" pitchFamily="34" charset="0"/>
                        </a:rPr>
                        <a:t>990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200" b="0" i="0" u="none" strike="noStrike" dirty="0">
                          <a:solidFill>
                            <a:srgbClr val="000000"/>
                          </a:solidFill>
                          <a:effectLst/>
                          <a:latin typeface="Franklin Gothic Book" panose="020B0503020102020204" pitchFamily="34" charset="0"/>
                        </a:rPr>
                        <a:t>1110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200" b="0" i="0" u="none" strike="noStrike" dirty="0">
                          <a:solidFill>
                            <a:srgbClr val="000000"/>
                          </a:solidFill>
                          <a:effectLst/>
                          <a:latin typeface="Franklin Gothic Book" panose="020B0503020102020204" pitchFamily="34" charset="0"/>
                        </a:rPr>
                        <a:t>903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25">
                <a:tc vMerge="1">
                  <a:txBody>
                    <a:bodyPr/>
                    <a:lstStyle/>
                    <a:p>
                      <a:endParaRPr lang="es-MX"/>
                    </a:p>
                  </a:txBody>
                  <a:tcPr/>
                </a:tc>
                <a:tc>
                  <a:txBody>
                    <a:bodyPr/>
                    <a:lstStyle/>
                    <a:p>
                      <a:pPr algn="l" fontAlgn="ctr"/>
                      <a:r>
                        <a:rPr lang="es-MX" sz="1200" b="1" i="0" u="none" strike="noStrike" dirty="0">
                          <a:solidFill>
                            <a:srgbClr val="000000"/>
                          </a:solidFill>
                          <a:effectLst/>
                          <a:latin typeface="Franklin Gothic Book" panose="020B0503020102020204" pitchFamily="34" charset="0"/>
                        </a:rPr>
                        <a:t>TOTAL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MX" sz="1200" b="1" i="0" u="none" strike="noStrike">
                          <a:solidFill>
                            <a:srgbClr val="000000"/>
                          </a:solidFill>
                          <a:effectLst/>
                          <a:latin typeface="Franklin Gothic Book" panose="020B0503020102020204" pitchFamily="34" charset="0"/>
                        </a:rPr>
                        <a:t>306,6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MX" sz="1200" b="1" i="0" u="none" strike="noStrike">
                          <a:solidFill>
                            <a:srgbClr val="000000"/>
                          </a:solidFill>
                          <a:effectLst/>
                          <a:latin typeface="Franklin Gothic Book" panose="020B0503020102020204" pitchFamily="34" charset="0"/>
                        </a:rPr>
                        <a:t>217,2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MX" sz="1200" b="1" i="0" u="none" strike="noStrike">
                          <a:solidFill>
                            <a:srgbClr val="000000"/>
                          </a:solidFill>
                          <a:effectLst/>
                          <a:latin typeface="Franklin Gothic Book" panose="020B0503020102020204" pitchFamily="34" charset="0"/>
                        </a:rPr>
                        <a:t>424,6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MX" sz="1200" b="1" i="0" u="none" strike="noStrike">
                          <a:solidFill>
                            <a:srgbClr val="000000"/>
                          </a:solidFill>
                          <a:effectLst/>
                          <a:latin typeface="Franklin Gothic Book" panose="020B0503020102020204" pitchFamily="34" charset="0"/>
                        </a:rPr>
                        <a:t>168,8</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MX" sz="1200" b="1" i="0" u="none" strike="noStrike">
                          <a:solidFill>
                            <a:srgbClr val="000000"/>
                          </a:solidFill>
                          <a:effectLst/>
                          <a:latin typeface="Franklin Gothic Book" panose="020B0503020102020204" pitchFamily="34" charset="0"/>
                        </a:rPr>
                        <a:t>2.157</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MX" sz="1200" b="1" i="0" u="none" strike="noStrike">
                          <a:solidFill>
                            <a:srgbClr val="000000"/>
                          </a:solidFill>
                          <a:effectLst/>
                          <a:latin typeface="Franklin Gothic Book" panose="020B0503020102020204" pitchFamily="34" charset="0"/>
                        </a:rPr>
                        <a:t>2.185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MX" sz="1200" b="1" i="0" u="none" strike="noStrike">
                          <a:solidFill>
                            <a:srgbClr val="000000"/>
                          </a:solidFill>
                          <a:effectLst/>
                          <a:latin typeface="Franklin Gothic Book" panose="020B0503020102020204" pitchFamily="34" charset="0"/>
                        </a:rPr>
                        <a:t>2.370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MX" sz="1200" b="1" i="0" u="none" strike="noStrike" dirty="0">
                          <a:solidFill>
                            <a:srgbClr val="000000"/>
                          </a:solidFill>
                          <a:effectLst/>
                          <a:latin typeface="Franklin Gothic Book" panose="020B0503020102020204" pitchFamily="34" charset="0"/>
                        </a:rPr>
                        <a:t>1.925</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 name="Gráfico 7"/>
          <p:cNvGraphicFramePr>
            <a:graphicFrameLocks/>
          </p:cNvGraphicFramePr>
          <p:nvPr>
            <p:extLst>
              <p:ext uri="{D42A27DB-BD31-4B8C-83A1-F6EECF244321}">
                <p14:modId xmlns:p14="http://schemas.microsoft.com/office/powerpoint/2010/main" val="2441305274"/>
              </p:ext>
            </p:extLst>
          </p:nvPr>
        </p:nvGraphicFramePr>
        <p:xfrm>
          <a:off x="980357" y="965915"/>
          <a:ext cx="10269076" cy="289308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6807787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3932"/>
            <a:ext cx="2085013" cy="823031"/>
          </a:xfrm>
          <a:prstGeom prst="rect">
            <a:avLst/>
          </a:prstGeom>
        </p:spPr>
      </p:pic>
      <p:sp>
        <p:nvSpPr>
          <p:cNvPr id="3" name="Título 2"/>
          <p:cNvSpPr>
            <a:spLocks noGrp="1"/>
          </p:cNvSpPr>
          <p:nvPr>
            <p:ph type="title"/>
          </p:nvPr>
        </p:nvSpPr>
        <p:spPr>
          <a:xfrm>
            <a:off x="95612" y="-54152"/>
            <a:ext cx="9886588" cy="1325563"/>
          </a:xfrm>
        </p:spPr>
        <p:txBody>
          <a:bodyPr>
            <a:normAutofit/>
          </a:bodyPr>
          <a:lstStyle/>
          <a:p>
            <a:r>
              <a:rPr lang="es-MX" sz="3600" b="1" dirty="0" smtClean="0">
                <a:solidFill>
                  <a:srgbClr val="002060"/>
                </a:solidFill>
                <a:latin typeface="Franklin Gothic Medium Cond" panose="020B0606030402020204" pitchFamily="34" charset="0"/>
              </a:rPr>
              <a:t>Principales productos de exportación e importación de  bienes tecnológicos (GIT) de Ecuador  con España</a:t>
            </a:r>
            <a:endParaRPr lang="es-MX" sz="2400" b="1" dirty="0">
              <a:solidFill>
                <a:srgbClr val="002060"/>
              </a:solidFill>
              <a:latin typeface="Franklin Gothic Medium Cond" panose="020B0606030402020204" pitchFamily="34" charset="0"/>
            </a:endParaRPr>
          </a:p>
        </p:txBody>
      </p:sp>
      <p:sp>
        <p:nvSpPr>
          <p:cNvPr id="23" name="2 CuadroTexto"/>
          <p:cNvSpPr txBox="1"/>
          <p:nvPr/>
        </p:nvSpPr>
        <p:spPr>
          <a:xfrm>
            <a:off x="0" y="6446977"/>
            <a:ext cx="5110163" cy="430887"/>
          </a:xfrm>
          <a:prstGeom prst="rect">
            <a:avLst/>
          </a:prstGeom>
          <a:noFill/>
        </p:spPr>
        <p:txBody>
          <a:bodyPr>
            <a:spAutoFit/>
          </a:bodyPr>
          <a:lstStyle/>
          <a:p>
            <a:pPr eaLnBrk="1" hangingPunct="1">
              <a:defRPr/>
            </a:pPr>
            <a:r>
              <a:rPr lang="es-ES" sz="1100" b="1" dirty="0">
                <a:solidFill>
                  <a:prstClr val="black"/>
                </a:solidFill>
              </a:rPr>
              <a:t>Fuente: </a:t>
            </a:r>
            <a:r>
              <a:rPr lang="es-ES" sz="1100" dirty="0">
                <a:solidFill>
                  <a:prstClr val="black"/>
                </a:solidFill>
              </a:rPr>
              <a:t>BCE –  Comercio </a:t>
            </a:r>
            <a:r>
              <a:rPr lang="es-ES" sz="1100" dirty="0" smtClean="0">
                <a:solidFill>
                  <a:prstClr val="black"/>
                </a:solidFill>
              </a:rPr>
              <a:t>Exterior     </a:t>
            </a:r>
          </a:p>
          <a:p>
            <a:pPr eaLnBrk="1" hangingPunct="1">
              <a:defRPr/>
            </a:pPr>
            <a:r>
              <a:rPr lang="es-ES" sz="1100" b="1" dirty="0" smtClean="0">
                <a:solidFill>
                  <a:prstClr val="black"/>
                </a:solidFill>
              </a:rPr>
              <a:t>Elaborado por: </a:t>
            </a:r>
            <a:r>
              <a:rPr lang="es-ES" sz="1100" dirty="0" smtClean="0">
                <a:solidFill>
                  <a:prstClr val="black"/>
                </a:solidFill>
              </a:rPr>
              <a:t>CGEPMI </a:t>
            </a:r>
            <a:endParaRPr lang="es-ES" sz="1100" dirty="0">
              <a:solidFill>
                <a:prstClr val="black"/>
              </a:solidFill>
            </a:endParaRPr>
          </a:p>
        </p:txBody>
      </p:sp>
      <p:sp>
        <p:nvSpPr>
          <p:cNvPr id="7" name="6 Marcador de número de diapositiva"/>
          <p:cNvSpPr>
            <a:spLocks noGrp="1"/>
          </p:cNvSpPr>
          <p:nvPr>
            <p:ph type="sldNum" sz="quarter" idx="12"/>
          </p:nvPr>
        </p:nvSpPr>
        <p:spPr/>
        <p:txBody>
          <a:bodyPr/>
          <a:lstStyle/>
          <a:p>
            <a:fld id="{C8126447-4D4B-4C99-B128-995BABF8B136}" type="slidenum">
              <a:rPr lang="es-EC" smtClean="0">
                <a:solidFill>
                  <a:prstClr val="black">
                    <a:tint val="75000"/>
                  </a:prstClr>
                </a:solidFill>
              </a:rPr>
              <a:pPr/>
              <a:t>17</a:t>
            </a:fld>
            <a:endParaRPr lang="es-EC">
              <a:solidFill>
                <a:prstClr val="black">
                  <a:tint val="75000"/>
                </a:prstClr>
              </a:solidFill>
            </a:endParaRPr>
          </a:p>
        </p:txBody>
      </p:sp>
      <p:graphicFrame>
        <p:nvGraphicFramePr>
          <p:cNvPr id="9" name="Tabla 8"/>
          <p:cNvGraphicFramePr>
            <a:graphicFrameLocks noGrp="1"/>
          </p:cNvGraphicFramePr>
          <p:nvPr>
            <p:extLst>
              <p:ext uri="{D42A27DB-BD31-4B8C-83A1-F6EECF244321}">
                <p14:modId xmlns:p14="http://schemas.microsoft.com/office/powerpoint/2010/main" val="2980082139"/>
              </p:ext>
            </p:extLst>
          </p:nvPr>
        </p:nvGraphicFramePr>
        <p:xfrm>
          <a:off x="598007" y="1738440"/>
          <a:ext cx="5450096" cy="4283393"/>
        </p:xfrm>
        <a:graphic>
          <a:graphicData uri="http://schemas.openxmlformats.org/drawingml/2006/table">
            <a:tbl>
              <a:tblPr/>
              <a:tblGrid>
                <a:gridCol w="1426736"/>
                <a:gridCol w="4023360"/>
              </a:tblGrid>
              <a:tr h="312429">
                <a:tc rowSpan="5">
                  <a:txBody>
                    <a:bodyPr/>
                    <a:lstStyle/>
                    <a:p>
                      <a:pPr algn="ctr" fontAlgn="ctr"/>
                      <a:r>
                        <a:rPr lang="es-MX" sz="1400" b="0" i="0" u="none" strike="noStrike" dirty="0">
                          <a:solidFill>
                            <a:schemeClr val="bg1"/>
                          </a:solidFill>
                          <a:effectLst/>
                          <a:latin typeface="Franklin Gothic Book" panose="020B0503020102020204" pitchFamily="34" charset="0"/>
                        </a:rPr>
                        <a:t>Manufacturas de alta tecnología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b"/>
                      <a:r>
                        <a:rPr lang="es-MX" sz="1200" b="0" i="0" u="none" strike="noStrike" dirty="0">
                          <a:solidFill>
                            <a:srgbClr val="000000"/>
                          </a:solidFill>
                          <a:effectLst/>
                          <a:latin typeface="Franklin Gothic Book" panose="020B0503020102020204" pitchFamily="34" charset="0"/>
                        </a:rPr>
                        <a:t>Partes </a:t>
                      </a:r>
                      <a:r>
                        <a:rPr lang="es-MX" sz="1200" b="0" i="0" u="none" strike="noStrike" dirty="0" smtClean="0">
                          <a:solidFill>
                            <a:srgbClr val="000000"/>
                          </a:solidFill>
                          <a:effectLst/>
                          <a:latin typeface="Franklin Gothic Book" panose="020B0503020102020204" pitchFamily="34" charset="0"/>
                        </a:rPr>
                        <a:t>aparatos </a:t>
                      </a:r>
                      <a:r>
                        <a:rPr lang="es-MX" sz="1200" b="0" i="0" u="none" strike="noStrike" dirty="0" smtClean="0">
                          <a:solidFill>
                            <a:schemeClr val="tx1"/>
                          </a:solidFill>
                          <a:effectLst/>
                          <a:latin typeface="Franklin Gothic Book" panose="020B0503020102020204" pitchFamily="34" charset="0"/>
                        </a:rPr>
                        <a:t>de</a:t>
                      </a:r>
                      <a:r>
                        <a:rPr lang="es-MX" sz="1200" b="0" i="0" u="none" strike="noStrike" baseline="0" dirty="0" smtClean="0">
                          <a:solidFill>
                            <a:schemeClr val="tx1"/>
                          </a:solidFill>
                          <a:effectLst/>
                          <a:latin typeface="Franklin Gothic Book" panose="020B0503020102020204" pitchFamily="34" charset="0"/>
                        </a:rPr>
                        <a:t> aeronaves, </a:t>
                      </a:r>
                      <a:r>
                        <a:rPr lang="es-MX" sz="1200" dirty="0" smtClean="0">
                          <a:latin typeface="Franklin Gothic Book" panose="020B0503020102020204" pitchFamily="34" charset="0"/>
                        </a:rPr>
                        <a:t>planeadores</a:t>
                      </a:r>
                      <a:r>
                        <a:rPr lang="es-MX" sz="1200" b="0" i="0" u="none" strike="noStrike" dirty="0" smtClean="0">
                          <a:solidFill>
                            <a:srgbClr val="000000"/>
                          </a:solidFill>
                          <a:effectLst/>
                          <a:latin typeface="Franklin Gothic Book" panose="020B0503020102020204" pitchFamily="34" charset="0"/>
                        </a:rPr>
                        <a:t>.</a:t>
                      </a:r>
                      <a:endParaRPr lang="es-MX" sz="1200" b="0" i="0" u="none" strike="noStrike" dirty="0">
                        <a:solidFill>
                          <a:srgbClr val="000000"/>
                        </a:solidFill>
                        <a:effectLst/>
                        <a:latin typeface="Franklin Gothic Book" panose="020B0503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1612">
                <a:tc vMerge="1">
                  <a:txBody>
                    <a:bodyPr/>
                    <a:lstStyle/>
                    <a:p>
                      <a:pPr algn="l" fontAlgn="ctr"/>
                      <a:endParaRPr lang="es-MX" sz="1100" b="0" i="0" u="none" strike="noStrike" dirty="0">
                        <a:solidFill>
                          <a:srgbClr val="000000"/>
                        </a:solidFill>
                        <a:effectLst/>
                        <a:latin typeface="Franklin Gothic Book" panose="020B0503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dirty="0">
                          <a:solidFill>
                            <a:srgbClr val="000000"/>
                          </a:solidFill>
                          <a:effectLst/>
                          <a:latin typeface="Franklin Gothic Book" panose="020B0503020102020204" pitchFamily="34" charset="0"/>
                        </a:rPr>
                        <a:t>Aparatos de radar, </a:t>
                      </a:r>
                      <a:r>
                        <a:rPr lang="es-MX" sz="1200" b="0" i="0" u="none" strike="noStrike" dirty="0" smtClean="0">
                          <a:solidFill>
                            <a:srgbClr val="000000"/>
                          </a:solidFill>
                          <a:effectLst/>
                          <a:latin typeface="Franklin Gothic Book" panose="020B0503020102020204" pitchFamily="34" charset="0"/>
                        </a:rPr>
                        <a:t>radionavegación</a:t>
                      </a:r>
                      <a:endParaRPr lang="es-MX" sz="1200" b="0" i="0" u="none" strike="noStrike" dirty="0">
                        <a:solidFill>
                          <a:srgbClr val="000000"/>
                        </a:solidFill>
                        <a:effectLst/>
                        <a:latin typeface="Franklin Gothic Book" panose="020B0503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8468">
                <a:tc vMerge="1">
                  <a:txBody>
                    <a:bodyPr/>
                    <a:lstStyle/>
                    <a:p>
                      <a:pPr algn="l" fontAlgn="ctr"/>
                      <a:endParaRPr lang="es-MX" sz="1100" b="0" i="0" u="none" strike="noStrike" dirty="0">
                        <a:solidFill>
                          <a:srgbClr val="000000"/>
                        </a:solidFill>
                        <a:effectLst/>
                        <a:latin typeface="Franklin Gothic Book" panose="020B0503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dirty="0" smtClean="0">
                          <a:solidFill>
                            <a:srgbClr val="000000"/>
                          </a:solidFill>
                          <a:effectLst/>
                          <a:latin typeface="Franklin Gothic Book" panose="020B0503020102020204" pitchFamily="34" charset="0"/>
                        </a:rPr>
                        <a:t>Máquinas </a:t>
                      </a:r>
                      <a:r>
                        <a:rPr lang="es-MX" sz="1200" b="0" i="0" u="none" strike="noStrike" dirty="0">
                          <a:solidFill>
                            <a:srgbClr val="000000"/>
                          </a:solidFill>
                          <a:effectLst/>
                          <a:latin typeface="Franklin Gothic Book" panose="020B0503020102020204" pitchFamily="34" charset="0"/>
                        </a:rPr>
                        <a:t>automáticas </a:t>
                      </a:r>
                      <a:r>
                        <a:rPr lang="es-MX" sz="1200" b="0" i="0" u="none" strike="noStrike" dirty="0" smtClean="0">
                          <a:solidFill>
                            <a:srgbClr val="000000"/>
                          </a:solidFill>
                          <a:effectLst/>
                          <a:latin typeface="Franklin Gothic Book" panose="020B0503020102020204" pitchFamily="34" charset="0"/>
                        </a:rPr>
                        <a:t>procesamiento </a:t>
                      </a:r>
                      <a:r>
                        <a:rPr lang="es-MX" sz="1200" b="0" i="0" u="none" strike="noStrike" dirty="0">
                          <a:solidFill>
                            <a:srgbClr val="000000"/>
                          </a:solidFill>
                          <a:effectLst/>
                          <a:latin typeface="Franklin Gothic Book" panose="020B0503020102020204" pitchFamily="34" charset="0"/>
                        </a:rPr>
                        <a:t>de </a:t>
                      </a:r>
                      <a:r>
                        <a:rPr lang="es-MX" sz="1200" b="0" i="0" u="none" strike="noStrike" dirty="0" smtClean="0">
                          <a:solidFill>
                            <a:srgbClr val="000000"/>
                          </a:solidFill>
                          <a:effectLst/>
                          <a:latin typeface="Franklin Gothic Book" panose="020B0503020102020204" pitchFamily="34" charset="0"/>
                        </a:rPr>
                        <a:t>datos</a:t>
                      </a:r>
                      <a:endParaRPr lang="es-MX" sz="1200" b="0" i="0" u="none" strike="noStrike" dirty="0">
                        <a:solidFill>
                          <a:srgbClr val="000000"/>
                        </a:solidFill>
                        <a:effectLst/>
                        <a:latin typeface="Franklin Gothic Book" panose="020B0503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4484">
                <a:tc vMerge="1">
                  <a:txBody>
                    <a:bodyPr/>
                    <a:lstStyle/>
                    <a:p>
                      <a:pPr algn="ctr" fontAlgn="ctr"/>
                      <a:endParaRPr lang="es-MX" sz="1200" b="0" i="0" u="none" strike="noStrike" dirty="0">
                        <a:solidFill>
                          <a:schemeClr val="bg1"/>
                        </a:solidFill>
                        <a:effectLst/>
                        <a:latin typeface="Franklin Gothic Book" panose="020B0503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b"/>
                      <a:r>
                        <a:rPr lang="es-EC" sz="1200" b="0" i="0" u="none" strike="noStrike" dirty="0" smtClean="0">
                          <a:solidFill>
                            <a:srgbClr val="000000"/>
                          </a:solidFill>
                          <a:effectLst/>
                          <a:latin typeface="Franklin Gothic Book" panose="020B0503020102020204" pitchFamily="34" charset="0"/>
                        </a:rPr>
                        <a:t>Instrumentos </a:t>
                      </a:r>
                      <a:r>
                        <a:rPr lang="es-EC" sz="1200" b="0" i="0" u="none" strike="noStrike" baseline="0" dirty="0" smtClean="0">
                          <a:solidFill>
                            <a:srgbClr val="000000"/>
                          </a:solidFill>
                          <a:effectLst/>
                          <a:latin typeface="Franklin Gothic Book" panose="020B0503020102020204" pitchFamily="34" charset="0"/>
                        </a:rPr>
                        <a:t> </a:t>
                      </a:r>
                      <a:r>
                        <a:rPr lang="es-EC" sz="1200" b="0" i="0" u="none" strike="noStrike" dirty="0" smtClean="0">
                          <a:solidFill>
                            <a:srgbClr val="000000"/>
                          </a:solidFill>
                          <a:effectLst/>
                          <a:latin typeface="Franklin Gothic Book" panose="020B0503020102020204" pitchFamily="34" charset="0"/>
                        </a:rPr>
                        <a:t>de medicina, cirugía, odontología o veterinaria</a:t>
                      </a:r>
                      <a:endParaRPr lang="es-MX" sz="1200" b="0" i="0" u="none" strike="noStrike" dirty="0">
                        <a:solidFill>
                          <a:srgbClr val="000000"/>
                        </a:solidFill>
                        <a:effectLst/>
                        <a:latin typeface="Franklin Gothic Book" panose="020B0503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4484">
                <a:tc vMerge="1">
                  <a:txBody>
                    <a:bodyPr/>
                    <a:lstStyle/>
                    <a:p>
                      <a:pPr algn="ctr" fontAlgn="ctr"/>
                      <a:endParaRPr lang="es-MX" sz="1200" b="0" i="0" u="none" strike="noStrike" dirty="0">
                        <a:solidFill>
                          <a:schemeClr val="bg1"/>
                        </a:solidFill>
                        <a:effectLst/>
                        <a:latin typeface="Franklin Gothic Book" panose="020B0503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b"/>
                      <a:r>
                        <a:rPr lang="es-MX" sz="1200" b="0" i="0" u="none" strike="noStrike" dirty="0" smtClean="0">
                          <a:solidFill>
                            <a:srgbClr val="000000"/>
                          </a:solidFill>
                          <a:effectLst/>
                          <a:latin typeface="Franklin Gothic Book" panose="020B0503020102020204" pitchFamily="34" charset="0"/>
                        </a:rPr>
                        <a:t>Instrumentos, aparatos y máquinas de medida o control</a:t>
                      </a:r>
                      <a:endParaRPr lang="es-MX" sz="1200" b="0" i="0" u="none" strike="noStrike" dirty="0">
                        <a:solidFill>
                          <a:srgbClr val="000000"/>
                        </a:solidFill>
                        <a:effectLst/>
                        <a:latin typeface="Franklin Gothic Book" panose="020B0503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9144">
                <a:tc rowSpan="5">
                  <a:txBody>
                    <a:bodyPr/>
                    <a:lstStyle/>
                    <a:p>
                      <a:pPr algn="ctr" fontAlgn="ctr"/>
                      <a:r>
                        <a:rPr lang="es-MX" sz="1400" b="0" i="0" u="none" strike="noStrike" dirty="0">
                          <a:solidFill>
                            <a:schemeClr val="bg1"/>
                          </a:solidFill>
                          <a:effectLst/>
                          <a:latin typeface="Franklin Gothic Book" panose="020B0503020102020204" pitchFamily="34" charset="0"/>
                        </a:rPr>
                        <a:t>Manufacturas de baja tecnología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b"/>
                      <a:r>
                        <a:rPr lang="es-MX" sz="1200" b="0" i="0" u="none" strike="noStrike" dirty="0" smtClean="0">
                          <a:solidFill>
                            <a:srgbClr val="000000"/>
                          </a:solidFill>
                          <a:effectLst/>
                          <a:latin typeface="Franklin Gothic Book" panose="020B0503020102020204" pitchFamily="34" charset="0"/>
                        </a:rPr>
                        <a:t>Sombreros y demás tocados, trenzados</a:t>
                      </a:r>
                      <a:endParaRPr lang="es-MX" sz="1200" b="0" i="0" u="none" strike="noStrike" dirty="0">
                        <a:solidFill>
                          <a:srgbClr val="000000"/>
                        </a:solidFill>
                        <a:effectLst/>
                        <a:latin typeface="Franklin Gothic Book" panose="020B0503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4320">
                <a:tc vMerge="1">
                  <a:txBody>
                    <a:bodyPr/>
                    <a:lstStyle/>
                    <a:p>
                      <a:endParaRPr lang="es-EC"/>
                    </a:p>
                  </a:txBody>
                  <a:tcPr/>
                </a:tc>
                <a:tc>
                  <a:txBody>
                    <a:bodyPr/>
                    <a:lstStyle/>
                    <a:p>
                      <a:pPr algn="l" fontAlgn="b"/>
                      <a:r>
                        <a:rPr lang="es-MX" sz="1200" b="0" i="0" u="none" strike="noStrike" dirty="0">
                          <a:solidFill>
                            <a:srgbClr val="000000"/>
                          </a:solidFill>
                          <a:effectLst/>
                          <a:latin typeface="Franklin Gothic Book" panose="020B0503020102020204" pitchFamily="34" charset="0"/>
                        </a:rPr>
                        <a:t>Conjuntos de abrigo para </a:t>
                      </a:r>
                      <a:r>
                        <a:rPr lang="es-MX" sz="1200" b="0" i="0" u="none" strike="noStrike" dirty="0" smtClean="0">
                          <a:solidFill>
                            <a:srgbClr val="000000"/>
                          </a:solidFill>
                          <a:effectLst/>
                          <a:latin typeface="Franklin Gothic Book" panose="020B0503020102020204" pitchFamily="34" charset="0"/>
                        </a:rPr>
                        <a:t>entrenamiento</a:t>
                      </a:r>
                      <a:endParaRPr lang="es-MX" sz="1200" b="0" i="0" u="none" strike="noStrike" dirty="0">
                        <a:solidFill>
                          <a:srgbClr val="000000"/>
                        </a:solidFill>
                        <a:effectLst/>
                        <a:latin typeface="Franklin Gothic Book" panose="020B0503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2068">
                <a:tc vMerge="1">
                  <a:txBody>
                    <a:bodyPr/>
                    <a:lstStyle/>
                    <a:p>
                      <a:endParaRPr lang="es-EC"/>
                    </a:p>
                  </a:txBody>
                  <a:tcPr/>
                </a:tc>
                <a:tc>
                  <a:txBody>
                    <a:bodyPr/>
                    <a:lstStyle/>
                    <a:p>
                      <a:pPr algn="l" fontAlgn="b"/>
                      <a:r>
                        <a:rPr lang="es-MX" sz="1200" b="0" i="0" u="none" strike="noStrike" dirty="0">
                          <a:solidFill>
                            <a:srgbClr val="000000"/>
                          </a:solidFill>
                          <a:effectLst/>
                          <a:latin typeface="Franklin Gothic Book" panose="020B0503020102020204" pitchFamily="34" charset="0"/>
                        </a:rPr>
                        <a:t>Cascos para sombreros, </a:t>
                      </a:r>
                      <a:r>
                        <a:rPr lang="es-MX" sz="1200" b="0" i="0" u="none" strike="noStrike" dirty="0" smtClean="0">
                          <a:solidFill>
                            <a:srgbClr val="000000"/>
                          </a:solidFill>
                          <a:effectLst/>
                          <a:latin typeface="Franklin Gothic Book" panose="020B0503020102020204" pitchFamily="34" charset="0"/>
                        </a:rPr>
                        <a:t>trenzados</a:t>
                      </a:r>
                      <a:endParaRPr lang="es-MX" sz="1200" b="0" i="0" u="none" strike="noStrike" dirty="0">
                        <a:solidFill>
                          <a:srgbClr val="000000"/>
                        </a:solidFill>
                        <a:effectLst/>
                        <a:latin typeface="Franklin Gothic Book" panose="020B0503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9997">
                <a:tc vMerge="1">
                  <a:txBody>
                    <a:bodyPr/>
                    <a:lstStyle/>
                    <a:p>
                      <a:pPr algn="ctr" fontAlgn="ctr"/>
                      <a:endParaRPr lang="es-MX" sz="1200" b="0" i="0" u="none" strike="noStrike" dirty="0">
                        <a:solidFill>
                          <a:schemeClr val="bg1"/>
                        </a:solidFill>
                        <a:effectLst/>
                        <a:latin typeface="Franklin Gothic Book" panose="020B0503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b"/>
                      <a:r>
                        <a:rPr lang="es-EC" sz="1200" b="0" i="0" u="none" strike="noStrike" dirty="0" smtClean="0">
                          <a:solidFill>
                            <a:srgbClr val="000000"/>
                          </a:solidFill>
                          <a:effectLst/>
                          <a:latin typeface="Franklin Gothic Book" panose="020B0503020102020204" pitchFamily="34" charset="0"/>
                        </a:rPr>
                        <a:t>Cueros preparados después del curtido </a:t>
                      </a:r>
                      <a:r>
                        <a:rPr lang="es-EC" sz="1200" b="0" i="0" u="none" strike="noStrike" baseline="0" dirty="0" smtClean="0">
                          <a:solidFill>
                            <a:srgbClr val="000000"/>
                          </a:solidFill>
                          <a:effectLst/>
                          <a:latin typeface="Franklin Gothic Book" panose="020B0503020102020204" pitchFamily="34" charset="0"/>
                        </a:rPr>
                        <a:t> </a:t>
                      </a:r>
                      <a:r>
                        <a:rPr lang="es-EC" sz="1200" b="0" i="0" u="none" strike="noStrike" dirty="0" smtClean="0">
                          <a:solidFill>
                            <a:srgbClr val="000000"/>
                          </a:solidFill>
                          <a:effectLst/>
                          <a:latin typeface="Franklin Gothic Book" panose="020B0503020102020204" pitchFamily="34" charset="0"/>
                        </a:rPr>
                        <a:t>de bovino </a:t>
                      </a:r>
                      <a:endParaRPr lang="es-MX" sz="1200" b="0" i="0" u="none" strike="noStrike" dirty="0">
                        <a:solidFill>
                          <a:srgbClr val="000000"/>
                        </a:solidFill>
                        <a:effectLst/>
                        <a:latin typeface="Franklin Gothic Book" panose="020B0503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795">
                <a:tc vMerge="1">
                  <a:txBody>
                    <a:bodyPr/>
                    <a:lstStyle/>
                    <a:p>
                      <a:pPr algn="ctr" fontAlgn="ctr"/>
                      <a:endParaRPr lang="es-MX" sz="1200" b="0" i="0" u="none" strike="noStrike" dirty="0">
                        <a:solidFill>
                          <a:schemeClr val="bg1"/>
                        </a:solidFill>
                        <a:effectLst/>
                        <a:latin typeface="Franklin Gothic Book" panose="020B0503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b"/>
                      <a:r>
                        <a:rPr lang="es-EC" sz="1200" b="0" i="0" u="none" strike="noStrike" dirty="0" smtClean="0">
                          <a:solidFill>
                            <a:srgbClr val="000000"/>
                          </a:solidFill>
                          <a:effectLst/>
                          <a:latin typeface="Franklin Gothic Book" panose="020B0503020102020204" pitchFamily="34" charset="0"/>
                        </a:rPr>
                        <a:t>Botones y botones de presión; formas para botones .</a:t>
                      </a:r>
                      <a:endParaRPr lang="es-MX" sz="1200" b="0" i="0" u="none" strike="noStrike" dirty="0">
                        <a:solidFill>
                          <a:srgbClr val="000000"/>
                        </a:solidFill>
                        <a:effectLst/>
                        <a:latin typeface="Franklin Gothic Book" panose="020B0503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0446">
                <a:tc rowSpan="5">
                  <a:txBody>
                    <a:bodyPr/>
                    <a:lstStyle/>
                    <a:p>
                      <a:pPr algn="ctr" fontAlgn="ctr"/>
                      <a:r>
                        <a:rPr lang="es-MX" sz="1400" b="0" i="0" u="none" strike="noStrike" dirty="0">
                          <a:solidFill>
                            <a:schemeClr val="bg1"/>
                          </a:solidFill>
                          <a:effectLst/>
                          <a:latin typeface="Franklin Gothic Book" panose="020B0503020102020204" pitchFamily="34" charset="0"/>
                        </a:rPr>
                        <a:t>Manufacturas de tecnología media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b"/>
                      <a:r>
                        <a:rPr lang="es-MX" sz="1200" b="0" i="0" u="none" strike="noStrike" dirty="0">
                          <a:solidFill>
                            <a:srgbClr val="000000"/>
                          </a:solidFill>
                          <a:effectLst/>
                          <a:latin typeface="Franklin Gothic Book" panose="020B0503020102020204" pitchFamily="34" charset="0"/>
                        </a:rPr>
                        <a:t>Máquinas y aparatos para </a:t>
                      </a:r>
                      <a:r>
                        <a:rPr lang="es-MX" sz="1200" b="0" i="0" u="none" strike="noStrike" dirty="0" smtClean="0">
                          <a:solidFill>
                            <a:srgbClr val="000000"/>
                          </a:solidFill>
                          <a:effectLst/>
                          <a:latin typeface="Franklin Gothic Book" panose="020B0503020102020204" pitchFamily="34" charset="0"/>
                        </a:rPr>
                        <a:t>soldar</a:t>
                      </a:r>
                      <a:endParaRPr lang="es-MX" sz="1200" b="0" i="0" u="none" strike="noStrike" dirty="0">
                        <a:solidFill>
                          <a:srgbClr val="000000"/>
                        </a:solidFill>
                        <a:effectLst/>
                        <a:latin typeface="Franklin Gothic Book" panose="020B0503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4320">
                <a:tc vMerge="1">
                  <a:txBody>
                    <a:bodyPr/>
                    <a:lstStyle/>
                    <a:p>
                      <a:pPr algn="l" fontAlgn="ctr"/>
                      <a:endParaRPr lang="es-MX" sz="1100" b="0" i="0" u="none" strike="noStrike" dirty="0">
                        <a:solidFill>
                          <a:srgbClr val="000000"/>
                        </a:solidFill>
                        <a:effectLst/>
                        <a:latin typeface="Franklin Gothic Book" panose="020B0503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dirty="0">
                          <a:solidFill>
                            <a:srgbClr val="000000"/>
                          </a:solidFill>
                          <a:effectLst/>
                          <a:latin typeface="Franklin Gothic Book" panose="020B0503020102020204" pitchFamily="34" charset="0"/>
                        </a:rPr>
                        <a:t>Yates y demás barcos y </a:t>
                      </a:r>
                      <a:r>
                        <a:rPr lang="es-MX" sz="1200" b="0" i="0" u="none" strike="noStrike" dirty="0" smtClean="0">
                          <a:solidFill>
                            <a:srgbClr val="000000"/>
                          </a:solidFill>
                          <a:effectLst/>
                          <a:latin typeface="Franklin Gothic Book" panose="020B0503020102020204" pitchFamily="34" charset="0"/>
                        </a:rPr>
                        <a:t>embarcaciones</a:t>
                      </a:r>
                      <a:endParaRPr lang="es-MX" sz="1200" b="0" i="0" u="none" strike="noStrike" dirty="0">
                        <a:solidFill>
                          <a:srgbClr val="000000"/>
                        </a:solidFill>
                        <a:effectLst/>
                        <a:latin typeface="Franklin Gothic Book" panose="020B0503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7858">
                <a:tc vMerge="1">
                  <a:txBody>
                    <a:bodyPr/>
                    <a:lstStyle/>
                    <a:p>
                      <a:pPr algn="l" fontAlgn="ctr"/>
                      <a:endParaRPr lang="es-MX" sz="1100" b="0" i="0" u="none" strike="noStrike" dirty="0">
                        <a:solidFill>
                          <a:srgbClr val="000000"/>
                        </a:solidFill>
                        <a:effectLst/>
                        <a:latin typeface="Franklin Gothic Book" panose="020B0503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dirty="0">
                          <a:solidFill>
                            <a:srgbClr val="000000"/>
                          </a:solidFill>
                          <a:effectLst/>
                          <a:latin typeface="Franklin Gothic Book" panose="020B0503020102020204" pitchFamily="34" charset="0"/>
                        </a:rPr>
                        <a:t>Relojes de pulsera, bolsillo y </a:t>
                      </a:r>
                      <a:r>
                        <a:rPr lang="es-MX" sz="1200" b="0" i="0" u="none" strike="noStrike" dirty="0" smtClean="0">
                          <a:solidFill>
                            <a:srgbClr val="000000"/>
                          </a:solidFill>
                          <a:effectLst/>
                          <a:latin typeface="Franklin Gothic Book" panose="020B0503020102020204" pitchFamily="34" charset="0"/>
                        </a:rPr>
                        <a:t>similares</a:t>
                      </a:r>
                      <a:endParaRPr lang="es-MX" sz="1200" b="0" i="0" u="none" strike="noStrike" dirty="0">
                        <a:solidFill>
                          <a:srgbClr val="000000"/>
                        </a:solidFill>
                        <a:effectLst/>
                        <a:latin typeface="Franklin Gothic Book" panose="020B0503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4484">
                <a:tc vMerge="1">
                  <a:txBody>
                    <a:bodyPr/>
                    <a:lstStyle/>
                    <a:p>
                      <a:pPr algn="ctr" fontAlgn="ctr"/>
                      <a:endParaRPr lang="es-MX" sz="1200" b="0" i="0" u="none" strike="noStrike" dirty="0">
                        <a:solidFill>
                          <a:schemeClr val="bg1"/>
                        </a:solidFill>
                        <a:effectLst/>
                        <a:latin typeface="Franklin Gothic Book" panose="020B0503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b"/>
                      <a:r>
                        <a:rPr lang="es-MX" sz="1200" b="0" i="0" u="none" strike="noStrike" dirty="0" smtClean="0">
                          <a:solidFill>
                            <a:srgbClr val="000000"/>
                          </a:solidFill>
                          <a:effectLst/>
                          <a:latin typeface="Franklin Gothic Book" panose="020B0503020102020204" pitchFamily="34" charset="0"/>
                        </a:rPr>
                        <a:t>Pigmentos, opacificantes y colores</a:t>
                      </a:r>
                      <a:r>
                        <a:rPr lang="es-MX" sz="1200" b="0" i="0" u="none" strike="noStrike" baseline="0" dirty="0" smtClean="0">
                          <a:solidFill>
                            <a:srgbClr val="000000"/>
                          </a:solidFill>
                          <a:effectLst/>
                          <a:latin typeface="Franklin Gothic Book" panose="020B0503020102020204" pitchFamily="34" charset="0"/>
                        </a:rPr>
                        <a:t> </a:t>
                      </a:r>
                      <a:r>
                        <a:rPr lang="es-MX" sz="1200" b="0" i="0" u="none" strike="noStrike" dirty="0" smtClean="0">
                          <a:solidFill>
                            <a:srgbClr val="000000"/>
                          </a:solidFill>
                          <a:effectLst/>
                          <a:latin typeface="Franklin Gothic Book" panose="020B0503020102020204" pitchFamily="34" charset="0"/>
                        </a:rPr>
                        <a:t>preparados</a:t>
                      </a:r>
                      <a:endParaRPr lang="es-MX" sz="1200" b="0" i="0" u="none" strike="noStrike" dirty="0">
                        <a:solidFill>
                          <a:srgbClr val="000000"/>
                        </a:solidFill>
                        <a:effectLst/>
                        <a:latin typeface="Franklin Gothic Book" panose="020B0503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4484">
                <a:tc vMerge="1">
                  <a:txBody>
                    <a:bodyPr/>
                    <a:lstStyle/>
                    <a:p>
                      <a:pPr algn="ctr" fontAlgn="ctr"/>
                      <a:endParaRPr lang="es-MX" sz="1200" b="0" i="0" u="none" strike="noStrike" dirty="0">
                        <a:solidFill>
                          <a:schemeClr val="bg1"/>
                        </a:solidFill>
                        <a:effectLst/>
                        <a:latin typeface="Franklin Gothic Book" panose="020B0503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b"/>
                      <a:r>
                        <a:rPr lang="es-EC" sz="1200" b="0" i="0" u="none" strike="noStrike" dirty="0" smtClean="0">
                          <a:solidFill>
                            <a:srgbClr val="000000"/>
                          </a:solidFill>
                          <a:effectLst/>
                          <a:latin typeface="Franklin Gothic Book" panose="020B0503020102020204" pitchFamily="34" charset="0"/>
                        </a:rPr>
                        <a:t>Artículos de grifería y órganos similares para tuberías</a:t>
                      </a:r>
                      <a:endParaRPr lang="es-MX" sz="1200" b="0" i="0" u="none" strike="noStrike" dirty="0">
                        <a:solidFill>
                          <a:srgbClr val="000000"/>
                        </a:solidFill>
                        <a:effectLst/>
                        <a:latin typeface="Franklin Gothic Book" panose="020B0503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1" name="CuadroTexto 11"/>
          <p:cNvSpPr txBox="1">
            <a:spLocks noChangeArrowheads="1"/>
          </p:cNvSpPr>
          <p:nvPr/>
        </p:nvSpPr>
        <p:spPr bwMode="auto">
          <a:xfrm>
            <a:off x="1051305" y="1373760"/>
            <a:ext cx="40588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 typeface="Arial" panose="020B0604020202020204" pitchFamily="34" charset="0"/>
              <a:buNone/>
              <a:defRPr/>
            </a:pPr>
            <a:r>
              <a:rPr lang="es-EC" altLang="en-US" sz="1600" b="1" dirty="0">
                <a:solidFill>
                  <a:prstClr val="black"/>
                </a:solidFill>
                <a:latin typeface="Franklin Gothic Book" panose="020B0503020102020204" pitchFamily="34" charset="0"/>
              </a:rPr>
              <a:t>Principales </a:t>
            </a:r>
            <a:r>
              <a:rPr lang="es-EC" altLang="en-US" sz="1600" b="1" dirty="0" smtClean="0">
                <a:solidFill>
                  <a:prstClr val="black"/>
                </a:solidFill>
                <a:latin typeface="Franklin Gothic Book" panose="020B0503020102020204" pitchFamily="34" charset="0"/>
              </a:rPr>
              <a:t>productos exportados</a:t>
            </a:r>
            <a:endParaRPr lang="en-US" altLang="en-US" sz="1600" dirty="0">
              <a:solidFill>
                <a:prstClr val="black"/>
              </a:solidFill>
              <a:latin typeface="Franklin Gothic Book" panose="020B0503020102020204" pitchFamily="34" charset="0"/>
            </a:endParaRPr>
          </a:p>
        </p:txBody>
      </p:sp>
      <p:sp>
        <p:nvSpPr>
          <p:cNvPr id="12" name="CuadroTexto 11"/>
          <p:cNvSpPr txBox="1">
            <a:spLocks noChangeArrowheads="1"/>
          </p:cNvSpPr>
          <p:nvPr/>
        </p:nvSpPr>
        <p:spPr bwMode="auto">
          <a:xfrm>
            <a:off x="7148824" y="1373760"/>
            <a:ext cx="409338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 typeface="Arial" panose="020B0604020202020204" pitchFamily="34" charset="0"/>
              <a:buNone/>
              <a:defRPr/>
            </a:pPr>
            <a:r>
              <a:rPr lang="es-EC" altLang="en-US" sz="1600" b="1" dirty="0">
                <a:solidFill>
                  <a:prstClr val="black"/>
                </a:solidFill>
                <a:latin typeface="Franklin Gothic Book" panose="020B0503020102020204" pitchFamily="34" charset="0"/>
              </a:rPr>
              <a:t>Principales </a:t>
            </a:r>
            <a:r>
              <a:rPr lang="es-EC" altLang="en-US" sz="1600" b="1" dirty="0" smtClean="0">
                <a:solidFill>
                  <a:prstClr val="black"/>
                </a:solidFill>
                <a:latin typeface="Franklin Gothic Book" panose="020B0503020102020204" pitchFamily="34" charset="0"/>
              </a:rPr>
              <a:t>productos importados</a:t>
            </a:r>
            <a:endParaRPr lang="en-US" altLang="en-US" sz="1600" dirty="0">
              <a:solidFill>
                <a:prstClr val="black"/>
              </a:solidFill>
              <a:latin typeface="Franklin Gothic Book" panose="020B0503020102020204" pitchFamily="34" charset="0"/>
            </a:endParaRPr>
          </a:p>
        </p:txBody>
      </p:sp>
      <p:graphicFrame>
        <p:nvGraphicFramePr>
          <p:cNvPr id="14" name="Tabla 8"/>
          <p:cNvGraphicFramePr>
            <a:graphicFrameLocks noGrp="1"/>
          </p:cNvGraphicFramePr>
          <p:nvPr>
            <p:extLst>
              <p:ext uri="{D42A27DB-BD31-4B8C-83A1-F6EECF244321}">
                <p14:modId xmlns:p14="http://schemas.microsoft.com/office/powerpoint/2010/main" val="2980082139"/>
              </p:ext>
            </p:extLst>
          </p:nvPr>
        </p:nvGraphicFramePr>
        <p:xfrm>
          <a:off x="6448698" y="1765266"/>
          <a:ext cx="5516879" cy="4326729"/>
        </p:xfrm>
        <a:graphic>
          <a:graphicData uri="http://schemas.openxmlformats.org/drawingml/2006/table">
            <a:tbl>
              <a:tblPr/>
              <a:tblGrid>
                <a:gridCol w="1426736"/>
                <a:gridCol w="4090143"/>
              </a:tblGrid>
              <a:tr h="312429">
                <a:tc rowSpan="5">
                  <a:txBody>
                    <a:bodyPr/>
                    <a:lstStyle/>
                    <a:p>
                      <a:pPr algn="ctr" fontAlgn="ctr"/>
                      <a:r>
                        <a:rPr lang="es-MX" sz="1400" b="0" i="0" u="none" strike="noStrike" dirty="0">
                          <a:solidFill>
                            <a:schemeClr val="bg1"/>
                          </a:solidFill>
                          <a:effectLst/>
                          <a:latin typeface="Franklin Gothic Book" panose="020B0503020102020204" pitchFamily="34" charset="0"/>
                        </a:rPr>
                        <a:t>Manufacturas de alta tecnología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lvl="0" algn="l" defTabSz="914400" rtl="0" eaLnBrk="1" fontAlgn="b" latinLnBrk="0" hangingPunct="1"/>
                      <a:r>
                        <a:rPr lang="es-EC" sz="1200" b="0" i="0" u="none" strike="noStrike" kern="1200" dirty="0" smtClean="0">
                          <a:solidFill>
                            <a:srgbClr val="000000"/>
                          </a:solidFill>
                          <a:effectLst/>
                          <a:latin typeface="Franklin Gothic Book" panose="020B0503020102020204" pitchFamily="34" charset="0"/>
                          <a:ea typeface="+mn-ea"/>
                          <a:cs typeface="+mn-cs"/>
                        </a:rPr>
                        <a:t>Aparatos de radar, radionavegación o radiotelemando.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1612">
                <a:tc vMerge="1">
                  <a:txBody>
                    <a:bodyPr/>
                    <a:lstStyle/>
                    <a:p>
                      <a:pPr algn="l" fontAlgn="ctr"/>
                      <a:endParaRPr lang="es-MX" sz="1100" b="0" i="0" u="none" strike="noStrike" dirty="0">
                        <a:solidFill>
                          <a:srgbClr val="000000"/>
                        </a:solidFill>
                        <a:effectLst/>
                        <a:latin typeface="Franklin Gothic Book" panose="020B0503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l" defTabSz="914400" rtl="0" eaLnBrk="1" fontAlgn="b" latinLnBrk="0" hangingPunct="1"/>
                      <a:r>
                        <a:rPr lang="es-EC" sz="1200" b="0" i="0" u="none" strike="noStrike" kern="1200" dirty="0" smtClean="0">
                          <a:solidFill>
                            <a:srgbClr val="000000"/>
                          </a:solidFill>
                          <a:effectLst/>
                          <a:latin typeface="Franklin Gothic Book" panose="020B0503020102020204" pitchFamily="34" charset="0"/>
                          <a:ea typeface="+mn-ea"/>
                          <a:cs typeface="+mn-cs"/>
                        </a:rPr>
                        <a:t>Medicamentos para usos terapéuticos o profilácticos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8468">
                <a:tc vMerge="1">
                  <a:txBody>
                    <a:bodyPr/>
                    <a:lstStyle/>
                    <a:p>
                      <a:pPr algn="l" fontAlgn="ctr"/>
                      <a:endParaRPr lang="es-MX" sz="1100" b="0" i="0" u="none" strike="noStrike" dirty="0">
                        <a:solidFill>
                          <a:srgbClr val="000000"/>
                        </a:solidFill>
                        <a:effectLst/>
                        <a:latin typeface="Franklin Gothic Book" panose="020B0503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l" defTabSz="914400" rtl="0" eaLnBrk="1" fontAlgn="b" latinLnBrk="0" hangingPunct="1"/>
                      <a:r>
                        <a:rPr lang="es-EC" sz="1200" b="0" i="0" u="none" strike="noStrike" kern="1200" dirty="0" smtClean="0">
                          <a:solidFill>
                            <a:srgbClr val="000000"/>
                          </a:solidFill>
                          <a:effectLst/>
                          <a:latin typeface="Franklin Gothic Book" panose="020B0503020102020204" pitchFamily="34" charset="0"/>
                          <a:ea typeface="+mn-ea"/>
                          <a:cs typeface="+mn-cs"/>
                        </a:rPr>
                        <a:t>Aparatos de rayos X,</a:t>
                      </a:r>
                      <a:r>
                        <a:rPr lang="es-EC" sz="1200" b="0" i="0" u="none" strike="noStrike" kern="1200" baseline="0" dirty="0" smtClean="0">
                          <a:solidFill>
                            <a:srgbClr val="000000"/>
                          </a:solidFill>
                          <a:effectLst/>
                          <a:latin typeface="Franklin Gothic Book" panose="020B0503020102020204" pitchFamily="34" charset="0"/>
                          <a:ea typeface="+mn-ea"/>
                          <a:cs typeface="+mn-cs"/>
                        </a:rPr>
                        <a:t> </a:t>
                      </a:r>
                      <a:r>
                        <a:rPr lang="es-EC" sz="1200" b="0" i="0" u="none" strike="noStrike" kern="1200" dirty="0" smtClean="0">
                          <a:solidFill>
                            <a:srgbClr val="000000"/>
                          </a:solidFill>
                          <a:effectLst/>
                          <a:latin typeface="Franklin Gothic Book" panose="020B0503020102020204" pitchFamily="34" charset="0"/>
                          <a:ea typeface="+mn-ea"/>
                          <a:cs typeface="+mn-cs"/>
                        </a:rPr>
                        <a:t>radiaciones alfa, beta o gamma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4484">
                <a:tc vMerge="1">
                  <a:txBody>
                    <a:bodyPr/>
                    <a:lstStyle/>
                    <a:p>
                      <a:pPr algn="ctr" fontAlgn="ctr"/>
                      <a:endParaRPr lang="es-MX" sz="1200" b="0" i="0" u="none" strike="noStrike" dirty="0">
                        <a:solidFill>
                          <a:schemeClr val="bg1"/>
                        </a:solidFill>
                        <a:effectLst/>
                        <a:latin typeface="Franklin Gothic Book" panose="020B0503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lvl="0" algn="l" defTabSz="914400" rtl="0" eaLnBrk="1" fontAlgn="b" latinLnBrk="0" hangingPunct="1"/>
                      <a:r>
                        <a:rPr lang="es-EC" sz="1200" b="0" i="0" u="none" strike="noStrike" kern="1200" dirty="0" smtClean="0">
                          <a:solidFill>
                            <a:srgbClr val="000000"/>
                          </a:solidFill>
                          <a:effectLst/>
                          <a:latin typeface="Franklin Gothic Book" panose="020B0503020102020204" pitchFamily="34" charset="0"/>
                          <a:ea typeface="+mn-ea"/>
                          <a:cs typeface="+mn-cs"/>
                        </a:rPr>
                        <a:t>Transformadores eléctricos, convertidores eléctricos estáticos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4484">
                <a:tc vMerge="1">
                  <a:txBody>
                    <a:bodyPr/>
                    <a:lstStyle/>
                    <a:p>
                      <a:pPr algn="ctr" fontAlgn="ctr"/>
                      <a:endParaRPr lang="es-MX" sz="1200" b="0" i="0" u="none" strike="noStrike" dirty="0">
                        <a:solidFill>
                          <a:schemeClr val="bg1"/>
                        </a:solidFill>
                        <a:effectLst/>
                        <a:latin typeface="Franklin Gothic Book" panose="020B0503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lvl="0" algn="l" defTabSz="914400" rtl="0" eaLnBrk="1" fontAlgn="b" latinLnBrk="0" hangingPunct="1"/>
                      <a:r>
                        <a:rPr lang="es-EC" sz="1200" b="0" i="0" u="none" strike="noStrike" kern="1200" dirty="0" smtClean="0">
                          <a:solidFill>
                            <a:srgbClr val="000000"/>
                          </a:solidFill>
                          <a:effectLst/>
                          <a:latin typeface="Franklin Gothic Book" panose="020B0503020102020204" pitchFamily="34" charset="0"/>
                          <a:ea typeface="+mn-ea"/>
                          <a:cs typeface="+mn-cs"/>
                        </a:rPr>
                        <a:t>Instrumentos y aparatos de medicina, cirugía, odontología.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9144">
                <a:tc rowSpan="5">
                  <a:txBody>
                    <a:bodyPr/>
                    <a:lstStyle/>
                    <a:p>
                      <a:pPr algn="ctr" fontAlgn="ctr"/>
                      <a:r>
                        <a:rPr lang="es-MX" sz="1400" b="0" i="0" u="none" strike="noStrike" dirty="0">
                          <a:solidFill>
                            <a:schemeClr val="bg1"/>
                          </a:solidFill>
                          <a:effectLst/>
                          <a:latin typeface="Franklin Gothic Book" panose="020B0503020102020204" pitchFamily="34" charset="0"/>
                        </a:rPr>
                        <a:t>Manufacturas de baja tecnología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lvl="0" algn="l" defTabSz="914400" rtl="0" eaLnBrk="1" fontAlgn="b" latinLnBrk="0" hangingPunct="1"/>
                      <a:r>
                        <a:rPr lang="es-EC" sz="1200" b="0" i="0" u="none" strike="noStrike" kern="1200" dirty="0" smtClean="0">
                          <a:solidFill>
                            <a:srgbClr val="000000"/>
                          </a:solidFill>
                          <a:effectLst/>
                          <a:latin typeface="Franklin Gothic Book" panose="020B0503020102020204" pitchFamily="34" charset="0"/>
                          <a:ea typeface="+mn-ea"/>
                          <a:cs typeface="+mn-cs"/>
                        </a:rPr>
                        <a:t>Los demás muebles y sus partes.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4320">
                <a:tc vMerge="1">
                  <a:txBody>
                    <a:bodyPr/>
                    <a:lstStyle/>
                    <a:p>
                      <a:endParaRPr lang="es-EC"/>
                    </a:p>
                  </a:txBody>
                  <a:tcPr/>
                </a:tc>
                <a:tc>
                  <a:txBody>
                    <a:bodyPr/>
                    <a:lstStyle/>
                    <a:p>
                      <a:pPr marL="0" lvl="0" algn="l" defTabSz="914400" rtl="0" eaLnBrk="1" fontAlgn="b" latinLnBrk="0" hangingPunct="1"/>
                      <a:r>
                        <a:rPr lang="es-EC" sz="1200" b="0" i="0" u="none" strike="noStrike" kern="1200" dirty="0" smtClean="0">
                          <a:solidFill>
                            <a:srgbClr val="000000"/>
                          </a:solidFill>
                          <a:effectLst/>
                          <a:latin typeface="Franklin Gothic Book" panose="020B0503020102020204" pitchFamily="34" charset="0"/>
                          <a:ea typeface="+mn-ea"/>
                          <a:cs typeface="+mn-cs"/>
                        </a:rPr>
                        <a:t>Mobiliario para medicina, cirugía, odontología o veterinaria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5404">
                <a:tc vMerge="1">
                  <a:txBody>
                    <a:bodyPr/>
                    <a:lstStyle/>
                    <a:p>
                      <a:endParaRPr lang="es-EC"/>
                    </a:p>
                  </a:txBody>
                  <a:tcPr/>
                </a:tc>
                <a:tc>
                  <a:txBody>
                    <a:bodyPr/>
                    <a:lstStyle/>
                    <a:p>
                      <a:pPr marL="0" lvl="0" algn="l" defTabSz="914400" rtl="0" eaLnBrk="1" fontAlgn="b" latinLnBrk="0" hangingPunct="1"/>
                      <a:r>
                        <a:rPr lang="es-EC" sz="1200" b="0" i="0" u="none" strike="noStrike" kern="1200" dirty="0" smtClean="0">
                          <a:solidFill>
                            <a:srgbClr val="000000"/>
                          </a:solidFill>
                          <a:effectLst/>
                          <a:latin typeface="Franklin Gothic Book" panose="020B0503020102020204" pitchFamily="34" charset="0"/>
                          <a:ea typeface="+mn-ea"/>
                          <a:cs typeface="+mn-cs"/>
                        </a:rPr>
                        <a:t>Construcciones y sus partes excepto prefabricadas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9997">
                <a:tc vMerge="1">
                  <a:txBody>
                    <a:bodyPr/>
                    <a:lstStyle/>
                    <a:p>
                      <a:pPr algn="ctr" fontAlgn="ctr"/>
                      <a:endParaRPr lang="es-MX" sz="1200" b="0" i="0" u="none" strike="noStrike" dirty="0">
                        <a:solidFill>
                          <a:schemeClr val="bg1"/>
                        </a:solidFill>
                        <a:effectLst/>
                        <a:latin typeface="Franklin Gothic Book" panose="020B0503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lvl="0" algn="l" defTabSz="914400" rtl="0" eaLnBrk="1" fontAlgn="b" latinLnBrk="0" hangingPunct="1"/>
                      <a:r>
                        <a:rPr lang="es-EC" sz="1200" b="0" i="0" u="none" strike="noStrike" kern="1200" dirty="0" smtClean="0">
                          <a:solidFill>
                            <a:srgbClr val="000000"/>
                          </a:solidFill>
                          <a:effectLst/>
                          <a:latin typeface="Franklin Gothic Book" panose="020B0503020102020204" pitchFamily="34" charset="0"/>
                          <a:ea typeface="+mn-ea"/>
                          <a:cs typeface="+mn-cs"/>
                        </a:rPr>
                        <a:t>Trajes sastre,, chaquetas , pantalones para mujeres o niñas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795">
                <a:tc vMerge="1">
                  <a:txBody>
                    <a:bodyPr/>
                    <a:lstStyle/>
                    <a:p>
                      <a:pPr algn="ctr" fontAlgn="ctr"/>
                      <a:endParaRPr lang="es-MX" sz="1200" b="0" i="0" u="none" strike="noStrike" dirty="0">
                        <a:solidFill>
                          <a:schemeClr val="bg1"/>
                        </a:solidFill>
                        <a:effectLst/>
                        <a:latin typeface="Franklin Gothic Book" panose="020B0503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lvl="0" algn="l" defTabSz="914400" rtl="0" eaLnBrk="1" fontAlgn="b" latinLnBrk="0" hangingPunct="1"/>
                      <a:r>
                        <a:rPr lang="es-EC" sz="1200" b="0" i="0" u="none" strike="noStrike" kern="1200" dirty="0" smtClean="0">
                          <a:solidFill>
                            <a:srgbClr val="000000"/>
                          </a:solidFill>
                          <a:effectLst/>
                          <a:latin typeface="Franklin Gothic Book" panose="020B0503020102020204" pitchFamily="34" charset="0"/>
                          <a:ea typeface="+mn-ea"/>
                          <a:cs typeface="+mn-cs"/>
                        </a:rPr>
                        <a:t>Trajes sastre,, chaquetas , pantalones para </a:t>
                      </a:r>
                      <a:r>
                        <a:rPr lang="es-EC" sz="1200" b="0" i="0" u="none" strike="noStrike" kern="1200" baseline="0" dirty="0" smtClean="0">
                          <a:solidFill>
                            <a:srgbClr val="000000"/>
                          </a:solidFill>
                          <a:effectLst/>
                          <a:latin typeface="Franklin Gothic Book" panose="020B0503020102020204" pitchFamily="34" charset="0"/>
                          <a:ea typeface="+mn-ea"/>
                          <a:cs typeface="+mn-cs"/>
                        </a:rPr>
                        <a:t> hombres o niños</a:t>
                      </a:r>
                      <a:endParaRPr lang="es-EC" sz="1200" b="0" i="0" u="none" strike="noStrike" kern="1200" dirty="0" smtClean="0">
                        <a:solidFill>
                          <a:srgbClr val="000000"/>
                        </a:solidFill>
                        <a:effectLst/>
                        <a:latin typeface="Franklin Gothic Book" panose="020B0503020102020204" pitchFamily="34" charset="0"/>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0446">
                <a:tc rowSpan="5">
                  <a:txBody>
                    <a:bodyPr/>
                    <a:lstStyle/>
                    <a:p>
                      <a:pPr algn="ctr" fontAlgn="ctr"/>
                      <a:r>
                        <a:rPr lang="es-MX" sz="1400" b="0" i="0" u="none" strike="noStrike" dirty="0">
                          <a:solidFill>
                            <a:schemeClr val="bg1"/>
                          </a:solidFill>
                          <a:effectLst/>
                          <a:latin typeface="Franklin Gothic Book" panose="020B0503020102020204" pitchFamily="34" charset="0"/>
                        </a:rPr>
                        <a:t>Manufacturas de tecnología media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lvl="0" algn="l" fontAlgn="b"/>
                      <a:r>
                        <a:rPr lang="es-EC" sz="1200" b="0" i="0" u="none" strike="noStrike" kern="1200" dirty="0" smtClean="0">
                          <a:solidFill>
                            <a:srgbClr val="000000"/>
                          </a:solidFill>
                          <a:effectLst/>
                          <a:latin typeface="Franklin Gothic Book" panose="020B0503020102020204" pitchFamily="34" charset="0"/>
                          <a:ea typeface="+mn-ea"/>
                          <a:cs typeface="+mn-cs"/>
                        </a:rPr>
                        <a:t>Instrumentos y aparatos de medicina, cirugía, odontología.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4320">
                <a:tc vMerge="1">
                  <a:txBody>
                    <a:bodyPr/>
                    <a:lstStyle/>
                    <a:p>
                      <a:pPr algn="l" fontAlgn="ctr"/>
                      <a:endParaRPr lang="es-MX" sz="1100" b="0" i="0" u="none" strike="noStrike" dirty="0">
                        <a:solidFill>
                          <a:srgbClr val="000000"/>
                        </a:solidFill>
                        <a:effectLst/>
                        <a:latin typeface="Franklin Gothic Book" panose="020B0503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l" fontAlgn="b"/>
                      <a:r>
                        <a:rPr lang="es-EC" sz="1200" b="0" i="0" u="none" strike="noStrike" kern="1200" dirty="0" smtClean="0">
                          <a:solidFill>
                            <a:srgbClr val="000000"/>
                          </a:solidFill>
                          <a:effectLst/>
                          <a:latin typeface="Franklin Gothic Book" panose="020B0503020102020204" pitchFamily="34" charset="0"/>
                          <a:ea typeface="+mn-ea"/>
                          <a:cs typeface="+mn-cs"/>
                        </a:rPr>
                        <a:t>Hornos industriales o de laboratorio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7858">
                <a:tc vMerge="1">
                  <a:txBody>
                    <a:bodyPr/>
                    <a:lstStyle/>
                    <a:p>
                      <a:pPr algn="l" fontAlgn="ctr"/>
                      <a:endParaRPr lang="es-MX" sz="1100" b="0" i="0" u="none" strike="noStrike" dirty="0">
                        <a:solidFill>
                          <a:srgbClr val="000000"/>
                        </a:solidFill>
                        <a:effectLst/>
                        <a:latin typeface="Franklin Gothic Book" panose="020B0503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l" fontAlgn="b"/>
                      <a:r>
                        <a:rPr lang="es-EC" sz="1200" b="0" i="0" u="none" strike="noStrike" kern="1200" dirty="0" smtClean="0">
                          <a:solidFill>
                            <a:srgbClr val="000000"/>
                          </a:solidFill>
                          <a:effectLst/>
                          <a:latin typeface="Franklin Gothic Book" panose="020B0503020102020204" pitchFamily="34" charset="0"/>
                          <a:ea typeface="+mn-ea"/>
                          <a:cs typeface="+mn-cs"/>
                        </a:rPr>
                        <a:t>Abonos minerales o químicos, con nitrógeno, fósforo y potasio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4484">
                <a:tc vMerge="1">
                  <a:txBody>
                    <a:bodyPr/>
                    <a:lstStyle/>
                    <a:p>
                      <a:pPr algn="ctr" fontAlgn="ctr"/>
                      <a:endParaRPr lang="es-MX" sz="1200" b="0" i="0" u="none" strike="noStrike" dirty="0">
                        <a:solidFill>
                          <a:schemeClr val="bg1"/>
                        </a:solidFill>
                        <a:effectLst/>
                        <a:latin typeface="Franklin Gothic Book" panose="020B0503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lvl="0" algn="l" fontAlgn="b"/>
                      <a:r>
                        <a:rPr lang="es-EC" sz="1200" b="0" i="0" u="none" strike="noStrike" kern="1200" dirty="0" smtClean="0">
                          <a:solidFill>
                            <a:srgbClr val="000000"/>
                          </a:solidFill>
                          <a:effectLst/>
                          <a:latin typeface="Franklin Gothic Book" panose="020B0503020102020204" pitchFamily="34" charset="0"/>
                          <a:ea typeface="+mn-ea"/>
                          <a:cs typeface="+mn-cs"/>
                        </a:rPr>
                        <a:t>Cuadros, paneles, consolas, armarios y demás soportes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4484">
                <a:tc vMerge="1">
                  <a:txBody>
                    <a:bodyPr/>
                    <a:lstStyle/>
                    <a:p>
                      <a:pPr algn="ctr" fontAlgn="ctr"/>
                      <a:endParaRPr lang="es-MX" sz="1200" b="0" i="0" u="none" strike="noStrike" dirty="0">
                        <a:solidFill>
                          <a:schemeClr val="bg1"/>
                        </a:solidFill>
                        <a:effectLst/>
                        <a:latin typeface="Franklin Gothic Book" panose="020B0503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lvl="0" algn="l" fontAlgn="b"/>
                      <a:r>
                        <a:rPr lang="es-EC" sz="1200" b="0" i="0" u="none" strike="noStrike" kern="1200" dirty="0" smtClean="0">
                          <a:solidFill>
                            <a:srgbClr val="000000"/>
                          </a:solidFill>
                          <a:effectLst/>
                          <a:latin typeface="Franklin Gothic Book" panose="020B0503020102020204" pitchFamily="34" charset="0"/>
                          <a:ea typeface="+mn-ea"/>
                          <a:cs typeface="+mn-cs"/>
                        </a:rPr>
                        <a:t>Máquinas y aparatos para acondicionamiento de aire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807787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197115"/>
            <a:ext cx="2085013" cy="823031"/>
          </a:xfrm>
          <a:prstGeom prst="rect">
            <a:avLst/>
          </a:prstGeom>
        </p:spPr>
      </p:pic>
      <p:sp>
        <p:nvSpPr>
          <p:cNvPr id="3" name="Título 2"/>
          <p:cNvSpPr>
            <a:spLocks noGrp="1"/>
          </p:cNvSpPr>
          <p:nvPr>
            <p:ph type="title"/>
          </p:nvPr>
        </p:nvSpPr>
        <p:spPr>
          <a:xfrm>
            <a:off x="117368" y="143328"/>
            <a:ext cx="9316191" cy="703838"/>
          </a:xfrm>
        </p:spPr>
        <p:txBody>
          <a:bodyPr>
            <a:normAutofit/>
          </a:bodyPr>
          <a:lstStyle/>
          <a:p>
            <a:r>
              <a:rPr lang="es-MX" sz="3800" b="1" dirty="0" smtClean="0">
                <a:solidFill>
                  <a:srgbClr val="002060"/>
                </a:solidFill>
                <a:latin typeface="Franklin Gothic Medium Cond" panose="020B0606030402020204" pitchFamily="34" charset="0"/>
              </a:rPr>
              <a:t>Comercio potencial Ecuador – España</a:t>
            </a:r>
            <a:endParaRPr lang="es-MX" sz="3800" b="1" dirty="0">
              <a:solidFill>
                <a:srgbClr val="002060"/>
              </a:solidFill>
              <a:latin typeface="Franklin Gothic Medium Cond" panose="020B0606030402020204" pitchFamily="34" charset="0"/>
            </a:endParaRPr>
          </a:p>
        </p:txBody>
      </p:sp>
      <p:sp>
        <p:nvSpPr>
          <p:cNvPr id="23" name="2 CuadroTexto"/>
          <p:cNvSpPr txBox="1"/>
          <p:nvPr/>
        </p:nvSpPr>
        <p:spPr>
          <a:xfrm>
            <a:off x="577534" y="6365376"/>
            <a:ext cx="5110163" cy="446276"/>
          </a:xfrm>
          <a:prstGeom prst="rect">
            <a:avLst/>
          </a:prstGeom>
          <a:noFill/>
        </p:spPr>
        <p:txBody>
          <a:bodyPr>
            <a:spAutoFit/>
          </a:bodyPr>
          <a:lstStyle/>
          <a:p>
            <a:pPr eaLnBrk="1" hangingPunct="1">
              <a:defRPr/>
            </a:pPr>
            <a:r>
              <a:rPr lang="es-ES" sz="1100" b="1" dirty="0">
                <a:solidFill>
                  <a:prstClr val="black"/>
                </a:solidFill>
              </a:rPr>
              <a:t>Fuente: </a:t>
            </a:r>
            <a:r>
              <a:rPr lang="es-ES" sz="1100" dirty="0" err="1">
                <a:solidFill>
                  <a:prstClr val="black"/>
                </a:solidFill>
              </a:rPr>
              <a:t>Trademap</a:t>
            </a:r>
            <a:endParaRPr lang="es-ES" sz="100" dirty="0" smtClean="0">
              <a:solidFill>
                <a:prstClr val="black"/>
              </a:solidFill>
            </a:endParaRPr>
          </a:p>
          <a:p>
            <a:pPr eaLnBrk="1" hangingPunct="1">
              <a:defRPr/>
            </a:pPr>
            <a:r>
              <a:rPr lang="es-ES" sz="1100" b="1" dirty="0" smtClean="0">
                <a:solidFill>
                  <a:prstClr val="black"/>
                </a:solidFill>
              </a:rPr>
              <a:t>Elaborado por: </a:t>
            </a:r>
            <a:r>
              <a:rPr lang="es-ES" sz="1100" dirty="0" smtClean="0">
                <a:solidFill>
                  <a:prstClr val="black"/>
                </a:solidFill>
              </a:rPr>
              <a:t>CGEPMI </a:t>
            </a:r>
            <a:endParaRPr lang="es-ES" sz="1100" dirty="0">
              <a:solidFill>
                <a:prstClr val="black"/>
              </a:solidFill>
            </a:endParaRPr>
          </a:p>
        </p:txBody>
      </p:sp>
      <p:graphicFrame>
        <p:nvGraphicFramePr>
          <p:cNvPr id="6" name="Tabla 5"/>
          <p:cNvGraphicFramePr>
            <a:graphicFrameLocks noGrp="1"/>
          </p:cNvGraphicFramePr>
          <p:nvPr>
            <p:extLst>
              <p:ext uri="{D42A27DB-BD31-4B8C-83A1-F6EECF244321}">
                <p14:modId xmlns:p14="http://schemas.microsoft.com/office/powerpoint/2010/main" val="3177874171"/>
              </p:ext>
            </p:extLst>
          </p:nvPr>
        </p:nvGraphicFramePr>
        <p:xfrm>
          <a:off x="636033" y="1020146"/>
          <a:ext cx="10992960" cy="5083826"/>
        </p:xfrm>
        <a:graphic>
          <a:graphicData uri="http://schemas.openxmlformats.org/drawingml/2006/table">
            <a:tbl>
              <a:tblPr/>
              <a:tblGrid>
                <a:gridCol w="10992960"/>
              </a:tblGrid>
              <a:tr h="342900">
                <a:tc>
                  <a:txBody>
                    <a:bodyPr/>
                    <a:lstStyle/>
                    <a:p>
                      <a:pPr algn="l" fontAlgn="ctr"/>
                      <a:r>
                        <a:rPr lang="es-MX" sz="1800" b="1" i="0" u="none" strike="noStrike" dirty="0">
                          <a:solidFill>
                            <a:srgbClr val="FFFFFF"/>
                          </a:solidFill>
                          <a:effectLst/>
                          <a:latin typeface="Calibri" panose="020F0502020204030204" pitchFamily="34" charset="0"/>
                        </a:rPr>
                        <a:t>Descripción del producto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50000"/>
                      </a:schemeClr>
                    </a:solidFill>
                  </a:tcPr>
                </a:tc>
              </a:tr>
              <a:tr h="161925">
                <a:tc>
                  <a:txBody>
                    <a:bodyPr/>
                    <a:lstStyle/>
                    <a:p>
                      <a:pPr marL="0" algn="l" defTabSz="914400" rtl="0" eaLnBrk="1" fontAlgn="b" latinLnBrk="0" hangingPunct="1"/>
                      <a:r>
                        <a:rPr lang="es-EC" sz="2000" b="0" i="0" u="none" strike="noStrike" kern="1200" dirty="0">
                          <a:solidFill>
                            <a:schemeClr val="tx1"/>
                          </a:solidFill>
                          <a:effectLst/>
                          <a:latin typeface="Calibri" panose="020F0502020204030204" pitchFamily="34" charset="0"/>
                          <a:ea typeface="+mn-ea"/>
                          <a:cs typeface="+mn-cs"/>
                        </a:rPr>
                        <a:t>Aceite de palma en bruto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161925">
                <a:tc>
                  <a:txBody>
                    <a:bodyPr/>
                    <a:lstStyle/>
                    <a:p>
                      <a:pPr marL="0" algn="l" defTabSz="914400" rtl="0" eaLnBrk="1" fontAlgn="b" latinLnBrk="0" hangingPunct="1"/>
                      <a:r>
                        <a:rPr lang="pt-BR" sz="2000" b="0" i="0" u="none" strike="noStrike" kern="1200" dirty="0">
                          <a:solidFill>
                            <a:schemeClr val="tx1"/>
                          </a:solidFill>
                          <a:effectLst/>
                          <a:latin typeface="Calibri" panose="020F0502020204030204" pitchFamily="34" charset="0"/>
                          <a:ea typeface="+mn-ea"/>
                          <a:cs typeface="+mn-cs"/>
                        </a:rPr>
                        <a:t>Cacao en grano, entero o partido, crudo o tostado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336294">
                <a:tc>
                  <a:txBody>
                    <a:bodyPr/>
                    <a:lstStyle/>
                    <a:p>
                      <a:pPr marL="0" algn="l" defTabSz="914400" rtl="0" eaLnBrk="1" fontAlgn="b" latinLnBrk="0" hangingPunct="1"/>
                      <a:r>
                        <a:rPr lang="es-EC" sz="2000" b="0" i="0" u="none" strike="noStrike" kern="1200" dirty="0">
                          <a:solidFill>
                            <a:schemeClr val="tx1"/>
                          </a:solidFill>
                          <a:effectLst/>
                          <a:latin typeface="Calibri" panose="020F0502020204030204" pitchFamily="34" charset="0"/>
                          <a:ea typeface="+mn-ea"/>
                          <a:cs typeface="+mn-cs"/>
                        </a:rPr>
                        <a:t>Piñas "ananás", frescas o secas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161925">
                <a:tc>
                  <a:txBody>
                    <a:bodyPr/>
                    <a:lstStyle/>
                    <a:p>
                      <a:pPr marL="0" algn="l" defTabSz="914400" rtl="0" eaLnBrk="1" fontAlgn="b" latinLnBrk="0" hangingPunct="1"/>
                      <a:r>
                        <a:rPr lang="es-EC" sz="2000" b="0" i="0" u="none" strike="noStrike" kern="1200" dirty="0">
                          <a:solidFill>
                            <a:schemeClr val="tx1"/>
                          </a:solidFill>
                          <a:effectLst/>
                          <a:latin typeface="Calibri" panose="020F0502020204030204" pitchFamily="34" charset="0"/>
                          <a:ea typeface="+mn-ea"/>
                          <a:cs typeface="+mn-cs"/>
                        </a:rPr>
                        <a:t>Guayabas, mangos y mangostanes, frescos o secos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161925">
                <a:tc>
                  <a:txBody>
                    <a:bodyPr/>
                    <a:lstStyle/>
                    <a:p>
                      <a:pPr marL="0" algn="l" defTabSz="914400" rtl="0" eaLnBrk="1" fontAlgn="b" latinLnBrk="0" hangingPunct="1"/>
                      <a:r>
                        <a:rPr lang="es-EC" sz="2000" b="0" i="0" u="none" strike="noStrike" kern="1200" dirty="0">
                          <a:solidFill>
                            <a:schemeClr val="tx1"/>
                          </a:solidFill>
                          <a:effectLst/>
                          <a:latin typeface="Calibri" panose="020F0502020204030204" pitchFamily="34" charset="0"/>
                          <a:ea typeface="+mn-ea"/>
                          <a:cs typeface="+mn-cs"/>
                        </a:rPr>
                        <a:t>Harina, polvo y "pellets", de pescado o de crustáceos, de moluscos o demás invertebrados </a:t>
                      </a:r>
                      <a:r>
                        <a:rPr lang="es-EC" sz="2000" b="0" i="0" u="none" strike="noStrike" kern="1200" dirty="0" smtClean="0">
                          <a:solidFill>
                            <a:schemeClr val="tx1"/>
                          </a:solidFill>
                          <a:effectLst/>
                          <a:latin typeface="Calibri" panose="020F0502020204030204" pitchFamily="34" charset="0"/>
                          <a:ea typeface="+mn-ea"/>
                          <a:cs typeface="+mn-cs"/>
                        </a:rPr>
                        <a:t>acuáticos</a:t>
                      </a:r>
                      <a:endParaRPr lang="es-EC" sz="2000" b="0" i="0" u="none" strike="noStrike" kern="1200" dirty="0">
                        <a:solidFill>
                          <a:schemeClr val="tx1"/>
                        </a:solidFill>
                        <a:effectLst/>
                        <a:latin typeface="Calibri" panose="020F0502020204030204" pitchFamily="34" charset="0"/>
                        <a:ea typeface="+mn-ea"/>
                        <a:cs typeface="+mn-cs"/>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161925">
                <a:tc>
                  <a:txBody>
                    <a:bodyPr/>
                    <a:lstStyle/>
                    <a:p>
                      <a:pPr marL="0" algn="l" defTabSz="914400" rtl="0" eaLnBrk="1" fontAlgn="b" latinLnBrk="0" hangingPunct="1"/>
                      <a:r>
                        <a:rPr lang="es-EC" sz="2000" b="0" i="0" u="none" strike="noStrike" kern="1200" dirty="0">
                          <a:solidFill>
                            <a:schemeClr val="tx1"/>
                          </a:solidFill>
                          <a:effectLst/>
                          <a:latin typeface="Calibri" panose="020F0502020204030204" pitchFamily="34" charset="0"/>
                          <a:ea typeface="+mn-ea"/>
                          <a:cs typeface="+mn-cs"/>
                        </a:rPr>
                        <a:t>Aceite de palma y sus fracciones, incl. refinados, sin modificar químicamente (</a:t>
                      </a:r>
                      <a:r>
                        <a:rPr lang="es-EC" sz="2000" b="0" i="0" u="none" strike="noStrike" kern="1200" dirty="0" err="1">
                          <a:solidFill>
                            <a:schemeClr val="tx1"/>
                          </a:solidFill>
                          <a:effectLst/>
                          <a:latin typeface="Calibri" panose="020F0502020204030204" pitchFamily="34" charset="0"/>
                          <a:ea typeface="+mn-ea"/>
                          <a:cs typeface="+mn-cs"/>
                        </a:rPr>
                        <a:t>exc</a:t>
                      </a:r>
                      <a:r>
                        <a:rPr lang="es-EC" sz="2000" b="0" i="0" u="none" strike="noStrike" kern="1200" dirty="0">
                          <a:solidFill>
                            <a:schemeClr val="tx1"/>
                          </a:solidFill>
                          <a:effectLst/>
                          <a:latin typeface="Calibri" panose="020F0502020204030204" pitchFamily="34" charset="0"/>
                          <a:ea typeface="+mn-ea"/>
                          <a:cs typeface="+mn-cs"/>
                        </a:rPr>
                        <a:t>. </a:t>
                      </a:r>
                      <a:r>
                        <a:rPr lang="es-EC" sz="2000" b="0" i="0" u="none" strike="noStrike" kern="1200" dirty="0" smtClean="0">
                          <a:solidFill>
                            <a:schemeClr val="tx1"/>
                          </a:solidFill>
                          <a:effectLst/>
                          <a:latin typeface="Calibri" panose="020F0502020204030204" pitchFamily="34" charset="0"/>
                          <a:ea typeface="+mn-ea"/>
                          <a:cs typeface="+mn-cs"/>
                        </a:rPr>
                        <a:t>Aceite)</a:t>
                      </a:r>
                      <a:endParaRPr lang="es-EC" sz="2000" b="0" i="0" u="none" strike="noStrike" kern="1200" dirty="0">
                        <a:solidFill>
                          <a:schemeClr val="tx1"/>
                        </a:solidFill>
                        <a:effectLst/>
                        <a:latin typeface="Calibri" panose="020F0502020204030204" pitchFamily="34" charset="0"/>
                        <a:ea typeface="+mn-ea"/>
                        <a:cs typeface="+mn-cs"/>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161925">
                <a:tc>
                  <a:txBody>
                    <a:bodyPr/>
                    <a:lstStyle/>
                    <a:p>
                      <a:pPr marL="0" algn="l" defTabSz="914400" rtl="0" eaLnBrk="1" fontAlgn="b" latinLnBrk="0" hangingPunct="1"/>
                      <a:r>
                        <a:rPr lang="es-EC" sz="2000" b="0" i="0" u="none" strike="noStrike" kern="1200" dirty="0">
                          <a:solidFill>
                            <a:schemeClr val="tx1"/>
                          </a:solidFill>
                          <a:effectLst/>
                          <a:latin typeface="Calibri" panose="020F0502020204030204" pitchFamily="34" charset="0"/>
                          <a:ea typeface="+mn-ea"/>
                          <a:cs typeface="+mn-cs"/>
                        </a:rPr>
                        <a:t>Congelados de merluza "</a:t>
                      </a:r>
                      <a:r>
                        <a:rPr lang="es-EC" sz="2000" b="0" i="0" u="none" strike="noStrike" kern="1200" dirty="0" err="1">
                          <a:solidFill>
                            <a:schemeClr val="tx1"/>
                          </a:solidFill>
                          <a:effectLst/>
                          <a:latin typeface="Calibri" panose="020F0502020204030204" pitchFamily="34" charset="0"/>
                          <a:ea typeface="+mn-ea"/>
                          <a:cs typeface="+mn-cs"/>
                        </a:rPr>
                        <a:t>Merluccius</a:t>
                      </a:r>
                      <a:r>
                        <a:rPr lang="es-EC" sz="2000" b="0" i="0" u="none" strike="noStrike" kern="1200" dirty="0">
                          <a:solidFill>
                            <a:schemeClr val="tx1"/>
                          </a:solidFill>
                          <a:effectLst/>
                          <a:latin typeface="Calibri" panose="020F0502020204030204" pitchFamily="34" charset="0"/>
                          <a:ea typeface="+mn-ea"/>
                          <a:cs typeface="+mn-cs"/>
                        </a:rPr>
                        <a:t> </a:t>
                      </a:r>
                      <a:r>
                        <a:rPr lang="es-EC" sz="2000" b="0" i="0" u="none" strike="noStrike" kern="1200" dirty="0" err="1">
                          <a:solidFill>
                            <a:schemeClr val="tx1"/>
                          </a:solidFill>
                          <a:effectLst/>
                          <a:latin typeface="Calibri" panose="020F0502020204030204" pitchFamily="34" charset="0"/>
                          <a:ea typeface="+mn-ea"/>
                          <a:cs typeface="+mn-cs"/>
                        </a:rPr>
                        <a:t>spp</a:t>
                      </a:r>
                      <a:r>
                        <a:rPr lang="es-EC" sz="2000" b="0" i="0" u="none" strike="noStrike" kern="1200" dirty="0">
                          <a:solidFill>
                            <a:schemeClr val="tx1"/>
                          </a:solidFill>
                          <a:effectLst/>
                          <a:latin typeface="Calibri" panose="020F0502020204030204" pitchFamily="34" charset="0"/>
                          <a:ea typeface="+mn-ea"/>
                          <a:cs typeface="+mn-cs"/>
                        </a:rPr>
                        <a:t>., </a:t>
                      </a:r>
                      <a:r>
                        <a:rPr lang="es-EC" sz="2000" b="0" i="0" u="none" strike="noStrike" kern="1200" dirty="0" err="1">
                          <a:solidFill>
                            <a:schemeClr val="tx1"/>
                          </a:solidFill>
                          <a:effectLst/>
                          <a:latin typeface="Calibri" panose="020F0502020204030204" pitchFamily="34" charset="0"/>
                          <a:ea typeface="+mn-ea"/>
                          <a:cs typeface="+mn-cs"/>
                        </a:rPr>
                        <a:t>Urophycis</a:t>
                      </a:r>
                      <a:r>
                        <a:rPr lang="es-EC" sz="2000" b="0" i="0" u="none" strike="noStrike" kern="1200" dirty="0">
                          <a:solidFill>
                            <a:schemeClr val="tx1"/>
                          </a:solidFill>
                          <a:effectLst/>
                          <a:latin typeface="Calibri" panose="020F0502020204030204" pitchFamily="34" charset="0"/>
                          <a:ea typeface="+mn-ea"/>
                          <a:cs typeface="+mn-cs"/>
                        </a:rPr>
                        <a:t> </a:t>
                      </a:r>
                      <a:r>
                        <a:rPr lang="es-EC" sz="2000" b="0" i="0" u="none" strike="noStrike" kern="1200" dirty="0" err="1">
                          <a:solidFill>
                            <a:schemeClr val="tx1"/>
                          </a:solidFill>
                          <a:effectLst/>
                          <a:latin typeface="Calibri" panose="020F0502020204030204" pitchFamily="34" charset="0"/>
                          <a:ea typeface="+mn-ea"/>
                          <a:cs typeface="+mn-cs"/>
                        </a:rPr>
                        <a:t>spp</a:t>
                      </a:r>
                      <a:r>
                        <a:rPr lang="es-EC" sz="2000" b="0" i="0" u="none" strike="noStrike" kern="1200" dirty="0">
                          <a:solidFill>
                            <a:schemeClr val="tx1"/>
                          </a:solidFill>
                          <a:effectLst/>
                          <a:latin typeface="Calibri" panose="020F0502020204030204" pitchFamily="34" charset="0"/>
                          <a:ea typeface="+mn-ea"/>
                          <a:cs typeface="+mn-cs"/>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161925">
                <a:tc>
                  <a:txBody>
                    <a:bodyPr/>
                    <a:lstStyle/>
                    <a:p>
                      <a:pPr marL="0" algn="l" defTabSz="914400" rtl="0" eaLnBrk="1" fontAlgn="b" latinLnBrk="0" hangingPunct="1"/>
                      <a:r>
                        <a:rPr lang="es-EC" sz="2000" b="0" i="0" u="none" strike="noStrike" kern="1200" dirty="0">
                          <a:solidFill>
                            <a:schemeClr val="tx1"/>
                          </a:solidFill>
                          <a:effectLst/>
                          <a:latin typeface="Calibri" panose="020F0502020204030204" pitchFamily="34" charset="0"/>
                          <a:ea typeface="+mn-ea"/>
                          <a:cs typeface="+mn-cs"/>
                        </a:rPr>
                        <a:t>Palmitos, preparados o conservados, incl. con adición de azúcar u otro edulcorante o alcohol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285750">
                <a:tc>
                  <a:txBody>
                    <a:bodyPr/>
                    <a:lstStyle/>
                    <a:p>
                      <a:pPr marL="0" algn="l" defTabSz="914400" rtl="0" eaLnBrk="1" fontAlgn="b" latinLnBrk="0" hangingPunct="1"/>
                      <a:r>
                        <a:rPr lang="es-EC" sz="2000" b="0" i="0" u="none" strike="noStrike" kern="1200" dirty="0">
                          <a:solidFill>
                            <a:schemeClr val="tx1"/>
                          </a:solidFill>
                          <a:effectLst/>
                          <a:latin typeface="Calibri" panose="020F0502020204030204" pitchFamily="34" charset="0"/>
                          <a:ea typeface="+mn-ea"/>
                          <a:cs typeface="+mn-cs"/>
                        </a:rPr>
                        <a:t>Café sin tostar ni descafeinar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161925">
                <a:tc>
                  <a:txBody>
                    <a:bodyPr/>
                    <a:lstStyle/>
                    <a:p>
                      <a:pPr marL="0" algn="l" defTabSz="914400" rtl="0" eaLnBrk="1" fontAlgn="b" latinLnBrk="0" hangingPunct="1"/>
                      <a:r>
                        <a:rPr lang="es-EC" sz="2000" b="0" i="0" u="none" strike="noStrike" kern="1200" dirty="0">
                          <a:solidFill>
                            <a:schemeClr val="tx1"/>
                          </a:solidFill>
                          <a:effectLst/>
                          <a:latin typeface="Calibri" panose="020F0502020204030204" pitchFamily="34" charset="0"/>
                          <a:ea typeface="+mn-ea"/>
                          <a:cs typeface="+mn-cs"/>
                        </a:rPr>
                        <a:t>Hortalizas, incl. "silvestres", aunque estén cocidas en agua o vapor, congeladas (</a:t>
                      </a:r>
                      <a:r>
                        <a:rPr lang="es-EC" sz="2000" b="0" i="0" u="none" strike="noStrike" kern="1200" dirty="0" err="1">
                          <a:solidFill>
                            <a:schemeClr val="tx1"/>
                          </a:solidFill>
                          <a:effectLst/>
                          <a:latin typeface="Calibri" panose="020F0502020204030204" pitchFamily="34" charset="0"/>
                          <a:ea typeface="+mn-ea"/>
                          <a:cs typeface="+mn-cs"/>
                        </a:rPr>
                        <a:t>exc</a:t>
                      </a:r>
                      <a:r>
                        <a:rPr lang="es-EC" sz="2000" b="0" i="0" u="none" strike="noStrike" kern="1200" dirty="0">
                          <a:solidFill>
                            <a:schemeClr val="tx1"/>
                          </a:solidFill>
                          <a:effectLst/>
                          <a:latin typeface="Calibri" panose="020F0502020204030204" pitchFamily="34" charset="0"/>
                          <a:ea typeface="+mn-ea"/>
                          <a:cs typeface="+mn-cs"/>
                        </a:rPr>
                        <a:t>. </a:t>
                      </a:r>
                      <a:r>
                        <a:rPr lang="es-EC" sz="2000" b="0" i="0" u="none" strike="noStrike" kern="1200" dirty="0" smtClean="0">
                          <a:solidFill>
                            <a:schemeClr val="tx1"/>
                          </a:solidFill>
                          <a:effectLst/>
                          <a:latin typeface="Calibri" panose="020F0502020204030204" pitchFamily="34" charset="0"/>
                          <a:ea typeface="+mn-ea"/>
                          <a:cs typeface="+mn-cs"/>
                        </a:rPr>
                        <a:t>Patatas)</a:t>
                      </a:r>
                      <a:endParaRPr lang="es-EC" sz="2000" b="0" i="0" u="none" strike="noStrike" kern="1200" dirty="0">
                        <a:solidFill>
                          <a:schemeClr val="tx1"/>
                        </a:solidFill>
                        <a:effectLst/>
                        <a:latin typeface="Calibri" panose="020F0502020204030204" pitchFamily="34" charset="0"/>
                        <a:ea typeface="+mn-ea"/>
                        <a:cs typeface="+mn-cs"/>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285750">
                <a:tc>
                  <a:txBody>
                    <a:bodyPr/>
                    <a:lstStyle/>
                    <a:p>
                      <a:pPr marL="0" algn="l" defTabSz="914400" rtl="0" eaLnBrk="1" fontAlgn="b" latinLnBrk="0" hangingPunct="1"/>
                      <a:r>
                        <a:rPr lang="es-EC" sz="2000" b="0" i="0" u="none" strike="noStrike" kern="1200" dirty="0">
                          <a:solidFill>
                            <a:schemeClr val="tx1"/>
                          </a:solidFill>
                          <a:effectLst/>
                          <a:latin typeface="Calibri" panose="020F0502020204030204" pitchFamily="34" charset="0"/>
                          <a:ea typeface="+mn-ea"/>
                          <a:cs typeface="+mn-cs"/>
                        </a:rPr>
                        <a:t>Plomo refinado, en bruto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161925">
                <a:tc>
                  <a:txBody>
                    <a:bodyPr/>
                    <a:lstStyle/>
                    <a:p>
                      <a:pPr marL="0" algn="l" defTabSz="914400" rtl="0" eaLnBrk="1" fontAlgn="b" latinLnBrk="0" hangingPunct="1"/>
                      <a:r>
                        <a:rPr lang="es-EC" sz="2000" b="0" i="0" u="none" strike="noStrike" kern="1200" dirty="0">
                          <a:solidFill>
                            <a:schemeClr val="tx1"/>
                          </a:solidFill>
                          <a:effectLst/>
                          <a:latin typeface="Calibri" panose="020F0502020204030204" pitchFamily="34" charset="0"/>
                          <a:ea typeface="+mn-ea"/>
                          <a:cs typeface="+mn-cs"/>
                        </a:rPr>
                        <a:t>Extractos, esencias y concentrados de café</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149406">
                <a:tc>
                  <a:txBody>
                    <a:bodyPr/>
                    <a:lstStyle/>
                    <a:p>
                      <a:pPr algn="l" fontAlgn="b"/>
                      <a:r>
                        <a:rPr lang="es-EC" sz="2000" b="0" i="0" u="none" strike="noStrike" kern="1200" dirty="0" smtClean="0">
                          <a:solidFill>
                            <a:schemeClr val="tx1"/>
                          </a:solidFill>
                          <a:effectLst/>
                          <a:latin typeface="Calibri" panose="020F0502020204030204" pitchFamily="34" charset="0"/>
                          <a:ea typeface="+mn-ea"/>
                          <a:cs typeface="+mn-cs"/>
                        </a:rPr>
                        <a:t>Papayas</a:t>
                      </a:r>
                      <a:r>
                        <a:rPr lang="es-EC" sz="2000" b="0" i="0" u="none" strike="noStrike" kern="1200" baseline="0" dirty="0" smtClean="0">
                          <a:solidFill>
                            <a:schemeClr val="tx1"/>
                          </a:solidFill>
                          <a:effectLst/>
                          <a:latin typeface="Calibri" panose="020F0502020204030204" pitchFamily="34" charset="0"/>
                          <a:ea typeface="+mn-ea"/>
                          <a:cs typeface="+mn-cs"/>
                        </a:rPr>
                        <a:t> </a:t>
                      </a:r>
                      <a:r>
                        <a:rPr lang="es-EC" sz="2000" b="0" i="0" u="none" strike="noStrike" kern="1200" dirty="0" smtClean="0">
                          <a:solidFill>
                            <a:schemeClr val="tx1"/>
                          </a:solidFill>
                          <a:effectLst/>
                          <a:latin typeface="Calibri" panose="020F0502020204030204" pitchFamily="34" charset="0"/>
                          <a:ea typeface="+mn-ea"/>
                          <a:cs typeface="+mn-cs"/>
                        </a:rPr>
                        <a:t>frescas</a:t>
                      </a:r>
                      <a:endParaRPr lang="es-EC" sz="2000" b="0" i="0" u="none" strike="noStrike" kern="1200" dirty="0">
                        <a:solidFill>
                          <a:schemeClr val="tx1"/>
                        </a:solidFill>
                        <a:effectLst/>
                        <a:latin typeface="Calibri" panose="020F0502020204030204" pitchFamily="34" charset="0"/>
                        <a:ea typeface="+mn-ea"/>
                        <a:cs typeface="+mn-cs"/>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318407">
                <a:tc>
                  <a:txBody>
                    <a:bodyPr/>
                    <a:lstStyle/>
                    <a:p>
                      <a:pPr algn="l" fontAlgn="b"/>
                      <a:r>
                        <a:rPr lang="es-EC" sz="2000" b="0" i="0" u="none" strike="noStrike" kern="1200" dirty="0">
                          <a:solidFill>
                            <a:schemeClr val="tx1"/>
                          </a:solidFill>
                          <a:effectLst/>
                          <a:latin typeface="Calibri" panose="020F0502020204030204" pitchFamily="34" charset="0"/>
                          <a:ea typeface="+mn-ea"/>
                          <a:cs typeface="+mn-cs"/>
                        </a:rPr>
                        <a:t>Judías "porotos, alubias, frijoles, fréjoles" común "</a:t>
                      </a:r>
                      <a:r>
                        <a:rPr lang="es-EC" sz="2000" b="0" i="0" u="none" strike="noStrike" kern="1200" dirty="0" err="1">
                          <a:solidFill>
                            <a:schemeClr val="tx1"/>
                          </a:solidFill>
                          <a:effectLst/>
                          <a:latin typeface="Calibri" panose="020F0502020204030204" pitchFamily="34" charset="0"/>
                          <a:ea typeface="+mn-ea"/>
                          <a:cs typeface="+mn-cs"/>
                        </a:rPr>
                        <a:t>Phaseolus</a:t>
                      </a:r>
                      <a:r>
                        <a:rPr lang="es-EC" sz="2000" b="0" i="0" u="none" strike="noStrike" kern="1200" dirty="0">
                          <a:solidFill>
                            <a:schemeClr val="tx1"/>
                          </a:solidFill>
                          <a:effectLst/>
                          <a:latin typeface="Calibri" panose="020F0502020204030204" pitchFamily="34" charset="0"/>
                          <a:ea typeface="+mn-ea"/>
                          <a:cs typeface="+mn-cs"/>
                        </a:rPr>
                        <a:t> </a:t>
                      </a:r>
                      <a:r>
                        <a:rPr lang="es-EC" sz="2000" b="0" i="0" u="none" strike="noStrike" kern="1200" dirty="0" err="1">
                          <a:solidFill>
                            <a:schemeClr val="tx1"/>
                          </a:solidFill>
                          <a:effectLst/>
                          <a:latin typeface="Calibri" panose="020F0502020204030204" pitchFamily="34" charset="0"/>
                          <a:ea typeface="+mn-ea"/>
                          <a:cs typeface="+mn-cs"/>
                        </a:rPr>
                        <a:t>vulgaris</a:t>
                      </a:r>
                      <a:r>
                        <a:rPr lang="es-EC" sz="2000" b="0" i="0" u="none" strike="noStrike" kern="1200" dirty="0">
                          <a:solidFill>
                            <a:schemeClr val="tx1"/>
                          </a:solidFill>
                          <a:effectLst/>
                          <a:latin typeface="Calibri" panose="020F0502020204030204" pitchFamily="34" charset="0"/>
                          <a:ea typeface="+mn-ea"/>
                          <a:cs typeface="+mn-cs"/>
                        </a:rPr>
                        <a:t>", seca y </a:t>
                      </a:r>
                      <a:r>
                        <a:rPr lang="es-EC" sz="2000" b="0" i="0" u="none" strike="noStrike" kern="1200" dirty="0" smtClean="0">
                          <a:solidFill>
                            <a:schemeClr val="tx1"/>
                          </a:solidFill>
                          <a:effectLst/>
                          <a:latin typeface="Calibri" panose="020F0502020204030204" pitchFamily="34" charset="0"/>
                          <a:ea typeface="+mn-ea"/>
                          <a:cs typeface="+mn-cs"/>
                        </a:rPr>
                        <a:t>desvainada</a:t>
                      </a:r>
                      <a:endParaRPr lang="es-EC" sz="2000" b="0" i="0" u="none" strike="noStrike" kern="1200" dirty="0">
                        <a:solidFill>
                          <a:schemeClr val="tx1"/>
                        </a:solidFill>
                        <a:effectLst/>
                        <a:latin typeface="Calibri" panose="020F0502020204030204" pitchFamily="34" charset="0"/>
                        <a:ea typeface="+mn-ea"/>
                        <a:cs typeface="+mn-cs"/>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161925">
                <a:tc>
                  <a:txBody>
                    <a:bodyPr/>
                    <a:lstStyle/>
                    <a:p>
                      <a:pPr algn="l" fontAlgn="b"/>
                      <a:r>
                        <a:rPr lang="es-EC" sz="2000" b="0" i="0" u="none" strike="noStrike" kern="1200" dirty="0">
                          <a:solidFill>
                            <a:schemeClr val="tx1"/>
                          </a:solidFill>
                          <a:effectLst/>
                          <a:latin typeface="Calibri" panose="020F0502020204030204" pitchFamily="34" charset="0"/>
                          <a:ea typeface="+mn-ea"/>
                          <a:cs typeface="+mn-cs"/>
                        </a:rPr>
                        <a:t>Placas, láminas, hojas y tiras, de polímeros no celulares de </a:t>
                      </a:r>
                      <a:r>
                        <a:rPr lang="es-EC" sz="2000" b="0" i="0" u="none" strike="noStrike" kern="1200" dirty="0" err="1">
                          <a:solidFill>
                            <a:schemeClr val="tx1"/>
                          </a:solidFill>
                          <a:effectLst/>
                          <a:latin typeface="Calibri" panose="020F0502020204030204" pitchFamily="34" charset="0"/>
                          <a:ea typeface="+mn-ea"/>
                          <a:cs typeface="+mn-cs"/>
                        </a:rPr>
                        <a:t>propileno</a:t>
                      </a:r>
                      <a:r>
                        <a:rPr lang="es-EC" sz="2000" b="0" i="0" u="none" strike="noStrike" kern="1200" dirty="0">
                          <a:solidFill>
                            <a:schemeClr val="tx1"/>
                          </a:solidFill>
                          <a:effectLst/>
                          <a:latin typeface="Calibri" panose="020F0502020204030204" pitchFamily="34" charset="0"/>
                          <a:ea typeface="+mn-ea"/>
                          <a:cs typeface="+mn-cs"/>
                        </a:rPr>
                        <a:t> y sin esfuerzo, estratificación </a:t>
                      </a:r>
                      <a:endParaRPr lang="es-EC" sz="800" b="0" i="0" u="none" strike="noStrike" dirty="0">
                        <a:solidFill>
                          <a:schemeClr val="tx1"/>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bl>
          </a:graphicData>
        </a:graphic>
      </p:graphicFrame>
      <p:sp>
        <p:nvSpPr>
          <p:cNvPr id="7" name="6 Marcador de número de diapositiva"/>
          <p:cNvSpPr>
            <a:spLocks noGrp="1"/>
          </p:cNvSpPr>
          <p:nvPr>
            <p:ph type="sldNum" sz="quarter" idx="12"/>
          </p:nvPr>
        </p:nvSpPr>
        <p:spPr/>
        <p:txBody>
          <a:bodyPr/>
          <a:lstStyle/>
          <a:p>
            <a:fld id="{C8126447-4D4B-4C99-B128-995BABF8B136}" type="slidenum">
              <a:rPr lang="es-EC" smtClean="0">
                <a:solidFill>
                  <a:prstClr val="black">
                    <a:tint val="75000"/>
                  </a:prstClr>
                </a:solidFill>
              </a:rPr>
              <a:pPr/>
              <a:t>18</a:t>
            </a:fld>
            <a:endParaRPr lang="es-EC">
              <a:solidFill>
                <a:prstClr val="black">
                  <a:tint val="75000"/>
                </a:prstClr>
              </a:solidFill>
            </a:endParaRPr>
          </a:p>
        </p:txBody>
      </p:sp>
    </p:spTree>
    <p:extLst>
      <p:ext uri="{BB962C8B-B14F-4D97-AF65-F5344CB8AC3E}">
        <p14:creationId xmlns:p14="http://schemas.microsoft.com/office/powerpoint/2010/main" val="2394388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197115"/>
            <a:ext cx="2085013" cy="823031"/>
          </a:xfrm>
          <a:prstGeom prst="rect">
            <a:avLst/>
          </a:prstGeom>
        </p:spPr>
      </p:pic>
      <p:sp>
        <p:nvSpPr>
          <p:cNvPr id="3" name="Título 2"/>
          <p:cNvSpPr>
            <a:spLocks noGrp="1"/>
          </p:cNvSpPr>
          <p:nvPr>
            <p:ph type="title"/>
          </p:nvPr>
        </p:nvSpPr>
        <p:spPr>
          <a:xfrm>
            <a:off x="117369" y="15469"/>
            <a:ext cx="8850168" cy="1325563"/>
          </a:xfrm>
        </p:spPr>
        <p:txBody>
          <a:bodyPr>
            <a:normAutofit/>
          </a:bodyPr>
          <a:lstStyle/>
          <a:p>
            <a:r>
              <a:rPr lang="es-MX" sz="4000" b="1" dirty="0" smtClean="0">
                <a:solidFill>
                  <a:srgbClr val="002060"/>
                </a:solidFill>
                <a:latin typeface="Franklin Gothic Medium Cond" panose="020B0606030402020204" pitchFamily="34" charset="0"/>
              </a:rPr>
              <a:t>Balanza Comercial de España</a:t>
            </a:r>
            <a:br>
              <a:rPr lang="es-MX" sz="4000" b="1" dirty="0" smtClean="0">
                <a:solidFill>
                  <a:srgbClr val="002060"/>
                </a:solidFill>
                <a:latin typeface="Franklin Gothic Medium Cond" panose="020B0606030402020204" pitchFamily="34" charset="0"/>
              </a:rPr>
            </a:br>
            <a:r>
              <a:rPr lang="es-MX" sz="2400" b="1" dirty="0" smtClean="0">
                <a:solidFill>
                  <a:srgbClr val="002060"/>
                </a:solidFill>
                <a:latin typeface="Franklin Gothic Medium Cond" panose="020B0606030402020204" pitchFamily="34" charset="0"/>
              </a:rPr>
              <a:t>(millones </a:t>
            </a:r>
            <a:r>
              <a:rPr lang="es-MX" sz="2400" b="1" dirty="0">
                <a:solidFill>
                  <a:srgbClr val="002060"/>
                </a:solidFill>
                <a:latin typeface="Franklin Gothic Medium Cond" panose="020B0606030402020204" pitchFamily="34" charset="0"/>
              </a:rPr>
              <a:t>de </a:t>
            </a:r>
            <a:r>
              <a:rPr lang="es-MX" sz="2400" b="1" dirty="0" smtClean="0">
                <a:solidFill>
                  <a:srgbClr val="002060"/>
                </a:solidFill>
                <a:latin typeface="Franklin Gothic Medium Cond" panose="020B0606030402020204" pitchFamily="34" charset="0"/>
              </a:rPr>
              <a:t>USD)</a:t>
            </a:r>
            <a:endParaRPr lang="es-MX" sz="2400" b="1" dirty="0">
              <a:solidFill>
                <a:srgbClr val="002060"/>
              </a:solidFill>
              <a:latin typeface="Franklin Gothic Medium Cond" panose="020B0606030402020204" pitchFamily="34" charset="0"/>
            </a:endParaRPr>
          </a:p>
        </p:txBody>
      </p:sp>
      <p:sp>
        <p:nvSpPr>
          <p:cNvPr id="18" name="2 CuadroTexto"/>
          <p:cNvSpPr txBox="1"/>
          <p:nvPr/>
        </p:nvSpPr>
        <p:spPr>
          <a:xfrm>
            <a:off x="258025" y="6262469"/>
            <a:ext cx="5110163" cy="400110"/>
          </a:xfrm>
          <a:prstGeom prst="rect">
            <a:avLst/>
          </a:prstGeom>
          <a:noFill/>
        </p:spPr>
        <p:txBody>
          <a:bodyPr>
            <a:spAutoFit/>
          </a:bodyPr>
          <a:lstStyle/>
          <a:p>
            <a:pPr eaLnBrk="1" hangingPunct="1">
              <a:defRPr/>
            </a:pPr>
            <a:r>
              <a:rPr lang="es-ES" sz="1000" b="1" dirty="0">
                <a:solidFill>
                  <a:prstClr val="black"/>
                </a:solidFill>
              </a:rPr>
              <a:t>Fuente: </a:t>
            </a:r>
            <a:r>
              <a:rPr lang="es-ES" sz="1000" dirty="0" err="1">
                <a:solidFill>
                  <a:prstClr val="black"/>
                </a:solidFill>
              </a:rPr>
              <a:t>Trademap</a:t>
            </a:r>
            <a:endParaRPr lang="es-ES" sz="1000" dirty="0" smtClean="0">
              <a:solidFill>
                <a:prstClr val="black"/>
              </a:solidFill>
            </a:endParaRPr>
          </a:p>
          <a:p>
            <a:pPr eaLnBrk="1" hangingPunct="1">
              <a:defRPr/>
            </a:pPr>
            <a:r>
              <a:rPr lang="es-ES" sz="1000" b="1" dirty="0" smtClean="0">
                <a:solidFill>
                  <a:prstClr val="black"/>
                </a:solidFill>
              </a:rPr>
              <a:t>Elaborado por: </a:t>
            </a:r>
            <a:r>
              <a:rPr lang="es-ES" sz="1000" dirty="0" smtClean="0">
                <a:solidFill>
                  <a:prstClr val="black"/>
                </a:solidFill>
              </a:rPr>
              <a:t>CGEPMI </a:t>
            </a:r>
            <a:endParaRPr lang="es-ES" sz="1000" dirty="0">
              <a:solidFill>
                <a:prstClr val="black"/>
              </a:solidFill>
            </a:endParaRPr>
          </a:p>
        </p:txBody>
      </p:sp>
      <p:sp>
        <p:nvSpPr>
          <p:cNvPr id="6" name="5 Marcador de número de diapositiva"/>
          <p:cNvSpPr>
            <a:spLocks noGrp="1"/>
          </p:cNvSpPr>
          <p:nvPr>
            <p:ph type="sldNum" sz="quarter" idx="12"/>
          </p:nvPr>
        </p:nvSpPr>
        <p:spPr/>
        <p:txBody>
          <a:bodyPr/>
          <a:lstStyle/>
          <a:p>
            <a:fld id="{C8126447-4D4B-4C99-B128-995BABF8B136}" type="slidenum">
              <a:rPr lang="es-EC" smtClean="0">
                <a:solidFill>
                  <a:prstClr val="black">
                    <a:tint val="75000"/>
                  </a:prstClr>
                </a:solidFill>
              </a:rPr>
              <a:pPr/>
              <a:t>19</a:t>
            </a:fld>
            <a:endParaRPr lang="es-EC">
              <a:solidFill>
                <a:prstClr val="black">
                  <a:tint val="75000"/>
                </a:prstClr>
              </a:solidFill>
            </a:endParaRPr>
          </a:p>
        </p:txBody>
      </p:sp>
      <p:graphicFrame>
        <p:nvGraphicFramePr>
          <p:cNvPr id="8" name="1 Gráfico"/>
          <p:cNvGraphicFramePr/>
          <p:nvPr>
            <p:extLst>
              <p:ext uri="{D42A27DB-BD31-4B8C-83A1-F6EECF244321}">
                <p14:modId xmlns:p14="http://schemas.microsoft.com/office/powerpoint/2010/main" val="1277099987"/>
              </p:ext>
            </p:extLst>
          </p:nvPr>
        </p:nvGraphicFramePr>
        <p:xfrm>
          <a:off x="496389" y="1422670"/>
          <a:ext cx="11247119" cy="43772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1686560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197115"/>
            <a:ext cx="2085013" cy="823031"/>
          </a:xfrm>
          <a:prstGeom prst="rect">
            <a:avLst/>
          </a:prstGeom>
        </p:spPr>
      </p:pic>
      <p:sp>
        <p:nvSpPr>
          <p:cNvPr id="7" name="Título 6"/>
          <p:cNvSpPr txBox="1">
            <a:spLocks noGrp="1"/>
          </p:cNvSpPr>
          <p:nvPr>
            <p:ph type="title"/>
          </p:nvPr>
        </p:nvSpPr>
        <p:spPr>
          <a:xfrm>
            <a:off x="235526" y="-13923"/>
            <a:ext cx="10681855" cy="1144929"/>
          </a:xfrm>
          <a:prstGeom prst="rect">
            <a:avLst/>
          </a:prstGeom>
          <a:noFill/>
        </p:spPr>
        <p:txBody>
          <a:bodyPr wrap="square" rtlCol="0">
            <a:spAutoFit/>
          </a:bodyPr>
          <a:lstStyle/>
          <a:p>
            <a:r>
              <a:rPr lang="es-MX" sz="4000" b="1" dirty="0" smtClean="0">
                <a:solidFill>
                  <a:srgbClr val="002060"/>
                </a:solidFill>
                <a:latin typeface="Franklin Gothic Medium Cond" panose="020B0606030402020204" pitchFamily="34" charset="0"/>
              </a:rPr>
              <a:t>España</a:t>
            </a:r>
            <a:r>
              <a:rPr lang="es-MX" sz="4000" b="1" dirty="0" smtClean="0">
                <a:solidFill>
                  <a:srgbClr val="002060"/>
                </a:solidFill>
                <a:latin typeface="Franklin Gothic Medium Cond" panose="020B0606030402020204" pitchFamily="34" charset="0"/>
                <a:ea typeface="+mj-ea"/>
                <a:cs typeface="+mj-cs"/>
              </a:rPr>
              <a:t/>
            </a:r>
            <a:br>
              <a:rPr lang="es-MX" sz="4000" b="1" dirty="0" smtClean="0">
                <a:solidFill>
                  <a:srgbClr val="002060"/>
                </a:solidFill>
                <a:latin typeface="Franklin Gothic Medium Cond" panose="020B0606030402020204" pitchFamily="34" charset="0"/>
                <a:ea typeface="+mj-ea"/>
                <a:cs typeface="+mj-cs"/>
              </a:rPr>
            </a:br>
            <a:r>
              <a:rPr lang="es-EC" sz="3600" b="1" dirty="0" smtClean="0">
                <a:solidFill>
                  <a:srgbClr val="002060"/>
                </a:solidFill>
                <a:latin typeface="Franklin Gothic Medium Cond" panose="020B0606030402020204" pitchFamily="34" charset="0"/>
              </a:rPr>
              <a:t>Protocolo de negocios</a:t>
            </a:r>
            <a:endParaRPr lang="es-MX" sz="3600" b="1" dirty="0">
              <a:solidFill>
                <a:srgbClr val="002060"/>
              </a:solidFill>
              <a:latin typeface="Franklin Gothic Medium Cond" panose="020B0606030402020204" pitchFamily="34" charset="0"/>
            </a:endParaRPr>
          </a:p>
        </p:txBody>
      </p:sp>
      <p:sp>
        <p:nvSpPr>
          <p:cNvPr id="13" name="Rectángulo 12"/>
          <p:cNvSpPr/>
          <p:nvPr/>
        </p:nvSpPr>
        <p:spPr>
          <a:xfrm>
            <a:off x="235527" y="1056288"/>
            <a:ext cx="11582400" cy="5632311"/>
          </a:xfrm>
          <a:prstGeom prst="rect">
            <a:avLst/>
          </a:prstGeom>
        </p:spPr>
        <p:txBody>
          <a:bodyPr wrap="square">
            <a:spAutoFit/>
          </a:bodyPr>
          <a:lstStyle/>
          <a:p>
            <a:pPr algn="just">
              <a:buFont typeface="Wingdings" pitchFamily="2" charset="2"/>
              <a:buChar char="ü"/>
            </a:pPr>
            <a:r>
              <a:rPr lang="es-EC" sz="2400" dirty="0" smtClean="0">
                <a:latin typeface="+mn-lt"/>
              </a:rPr>
              <a:t>La puntualidad no es una de las grandes virtudes de la comunidad corporativa española, aunque tampoco lo son los grandes retrasos. Por lo cual, una demora de diez minutos puede considerarse normal.</a:t>
            </a:r>
          </a:p>
          <a:p>
            <a:pPr algn="just"/>
            <a:endParaRPr lang="es-EC" sz="2400" dirty="0" smtClean="0">
              <a:latin typeface="+mn-lt"/>
            </a:endParaRPr>
          </a:p>
          <a:p>
            <a:pPr algn="just">
              <a:buFont typeface="Wingdings" pitchFamily="2" charset="2"/>
              <a:buChar char="ü"/>
            </a:pPr>
            <a:r>
              <a:rPr lang="es-EC" sz="2400" dirty="0" smtClean="0">
                <a:latin typeface="+mn-lt"/>
              </a:rPr>
              <a:t>Al momento de presentarse, comience con un "Encantado" (o "Encantada") y luego diga su nombre y apellido.</a:t>
            </a:r>
          </a:p>
          <a:p>
            <a:pPr algn="just"/>
            <a:endParaRPr lang="es-EC" sz="2400" dirty="0" smtClean="0">
              <a:latin typeface="+mn-lt"/>
            </a:endParaRPr>
          </a:p>
          <a:p>
            <a:pPr algn="just">
              <a:buFont typeface="Wingdings" pitchFamily="2" charset="2"/>
              <a:buChar char="ü"/>
            </a:pPr>
            <a:r>
              <a:rPr lang="es-EC" sz="2400" dirty="0" smtClean="0">
                <a:latin typeface="+mn-lt"/>
              </a:rPr>
              <a:t>La forma habitual de saludarse es el apretón de manos, aunque si el grado de confianza ha ido en aumento entre un hombre y una mujer, puede darse el saludo con un beso doble, uno en cada mejilla.</a:t>
            </a:r>
          </a:p>
          <a:p>
            <a:pPr algn="just"/>
            <a:endParaRPr lang="es-EC" sz="2400" dirty="0" smtClean="0">
              <a:latin typeface="+mn-lt"/>
            </a:endParaRPr>
          </a:p>
          <a:p>
            <a:pPr algn="just">
              <a:buFont typeface="Wingdings" pitchFamily="2" charset="2"/>
              <a:buChar char="ü"/>
            </a:pPr>
            <a:r>
              <a:rPr lang="es-EC" sz="2400" dirty="0" smtClean="0">
                <a:latin typeface="+mn-lt"/>
              </a:rPr>
              <a:t>El uso de tarjetas profesionales es generalizado y se recomienda disponer de una cantidad adecuada. Si se recibe una y no se ofrece otra a cambio, el gesto puede verse como una descortesía.</a:t>
            </a:r>
          </a:p>
          <a:p>
            <a:pPr algn="just"/>
            <a:endParaRPr lang="es-EC" sz="2400" dirty="0" smtClean="0">
              <a:latin typeface="+mn-lt"/>
            </a:endParaRPr>
          </a:p>
        </p:txBody>
      </p:sp>
      <p:sp>
        <p:nvSpPr>
          <p:cNvPr id="5" name="4 Marcador de número de diapositiva"/>
          <p:cNvSpPr>
            <a:spLocks noGrp="1"/>
          </p:cNvSpPr>
          <p:nvPr>
            <p:ph type="sldNum" sz="quarter" idx="12"/>
          </p:nvPr>
        </p:nvSpPr>
        <p:spPr/>
        <p:txBody>
          <a:bodyPr/>
          <a:lstStyle/>
          <a:p>
            <a:fld id="{C8126447-4D4B-4C99-B128-995BABF8B136}" type="slidenum">
              <a:rPr lang="es-EC" smtClean="0">
                <a:solidFill>
                  <a:prstClr val="black">
                    <a:tint val="75000"/>
                  </a:prstClr>
                </a:solidFill>
              </a:rPr>
              <a:pPr/>
              <a:t>2</a:t>
            </a:fld>
            <a:endParaRPr lang="es-EC">
              <a:solidFill>
                <a:prstClr val="black">
                  <a:tint val="75000"/>
                </a:prstClr>
              </a:solidFill>
            </a:endParaRPr>
          </a:p>
        </p:txBody>
      </p:sp>
    </p:spTree>
    <p:extLst>
      <p:ext uri="{BB962C8B-B14F-4D97-AF65-F5344CB8AC3E}">
        <p14:creationId xmlns:p14="http://schemas.microsoft.com/office/powerpoint/2010/main" val="14674216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197115"/>
            <a:ext cx="2085013" cy="823031"/>
          </a:xfrm>
          <a:prstGeom prst="rect">
            <a:avLst/>
          </a:prstGeom>
        </p:spPr>
      </p:pic>
      <p:sp>
        <p:nvSpPr>
          <p:cNvPr id="3" name="Título 2"/>
          <p:cNvSpPr>
            <a:spLocks noGrp="1"/>
          </p:cNvSpPr>
          <p:nvPr>
            <p:ph type="title"/>
          </p:nvPr>
        </p:nvSpPr>
        <p:spPr>
          <a:xfrm>
            <a:off x="94129" y="40341"/>
            <a:ext cx="10363516" cy="1169893"/>
          </a:xfrm>
        </p:spPr>
        <p:txBody>
          <a:bodyPr>
            <a:normAutofit/>
          </a:bodyPr>
          <a:lstStyle/>
          <a:p>
            <a:r>
              <a:rPr lang="es-MX" sz="3800" b="1" dirty="0" smtClean="0">
                <a:solidFill>
                  <a:srgbClr val="002060"/>
                </a:solidFill>
                <a:latin typeface="Franklin Gothic Medium Cond" panose="020B0606030402020204" pitchFamily="34" charset="0"/>
              </a:rPr>
              <a:t>Principales productos exportados de España al Mundo </a:t>
            </a:r>
            <a:br>
              <a:rPr lang="es-MX" sz="3800" b="1" dirty="0" smtClean="0">
                <a:solidFill>
                  <a:srgbClr val="002060"/>
                </a:solidFill>
                <a:latin typeface="Franklin Gothic Medium Cond" panose="020B0606030402020204" pitchFamily="34" charset="0"/>
              </a:rPr>
            </a:br>
            <a:r>
              <a:rPr lang="es-MX" sz="2700" b="1" dirty="0" smtClean="0">
                <a:solidFill>
                  <a:srgbClr val="002060"/>
                </a:solidFill>
                <a:latin typeface="Franklin Gothic Medium Cond" panose="020B0606030402020204" pitchFamily="34" charset="0"/>
              </a:rPr>
              <a:t>(millones </a:t>
            </a:r>
            <a:r>
              <a:rPr lang="es-MX" sz="2700" b="1" dirty="0">
                <a:solidFill>
                  <a:srgbClr val="002060"/>
                </a:solidFill>
                <a:latin typeface="Franklin Gothic Medium Cond" panose="020B0606030402020204" pitchFamily="34" charset="0"/>
              </a:rPr>
              <a:t>de </a:t>
            </a:r>
            <a:r>
              <a:rPr lang="es-MX" sz="2700" b="1" dirty="0" smtClean="0">
                <a:solidFill>
                  <a:srgbClr val="002060"/>
                </a:solidFill>
                <a:latin typeface="Franklin Gothic Medium Cond" panose="020B0606030402020204" pitchFamily="34" charset="0"/>
              </a:rPr>
              <a:t>USD)</a:t>
            </a:r>
            <a:endParaRPr lang="es-MX" sz="2700" b="1" dirty="0">
              <a:solidFill>
                <a:srgbClr val="002060"/>
              </a:solidFill>
              <a:latin typeface="Franklin Gothic Medium Cond" panose="020B0606030402020204" pitchFamily="34" charset="0"/>
            </a:endParaRPr>
          </a:p>
        </p:txBody>
      </p:sp>
      <p:sp>
        <p:nvSpPr>
          <p:cNvPr id="23" name="2 CuadroTexto"/>
          <p:cNvSpPr txBox="1"/>
          <p:nvPr/>
        </p:nvSpPr>
        <p:spPr>
          <a:xfrm>
            <a:off x="272394" y="6332395"/>
            <a:ext cx="5110163" cy="446276"/>
          </a:xfrm>
          <a:prstGeom prst="rect">
            <a:avLst/>
          </a:prstGeom>
          <a:noFill/>
        </p:spPr>
        <p:txBody>
          <a:bodyPr>
            <a:spAutoFit/>
          </a:bodyPr>
          <a:lstStyle/>
          <a:p>
            <a:pPr eaLnBrk="1" hangingPunct="1">
              <a:defRPr/>
            </a:pPr>
            <a:r>
              <a:rPr lang="es-ES" sz="1100" b="1" dirty="0">
                <a:solidFill>
                  <a:prstClr val="black"/>
                </a:solidFill>
              </a:rPr>
              <a:t>Fuente: </a:t>
            </a:r>
            <a:r>
              <a:rPr lang="es-ES" sz="1100" dirty="0" err="1">
                <a:solidFill>
                  <a:prstClr val="black"/>
                </a:solidFill>
              </a:rPr>
              <a:t>Trademap</a:t>
            </a:r>
            <a:endParaRPr lang="es-ES" sz="100" dirty="0" smtClean="0">
              <a:solidFill>
                <a:prstClr val="black"/>
              </a:solidFill>
            </a:endParaRPr>
          </a:p>
          <a:p>
            <a:pPr eaLnBrk="1" hangingPunct="1">
              <a:defRPr/>
            </a:pPr>
            <a:r>
              <a:rPr lang="es-ES" sz="1100" b="1" dirty="0" smtClean="0">
                <a:solidFill>
                  <a:prstClr val="black"/>
                </a:solidFill>
              </a:rPr>
              <a:t>Elaborado por: </a:t>
            </a:r>
            <a:r>
              <a:rPr lang="es-ES" sz="1100" dirty="0" smtClean="0">
                <a:solidFill>
                  <a:prstClr val="black"/>
                </a:solidFill>
              </a:rPr>
              <a:t>CGEPMI </a:t>
            </a:r>
            <a:endParaRPr lang="es-ES" sz="1100" dirty="0">
              <a:solidFill>
                <a:prstClr val="black"/>
              </a:solidFill>
            </a:endParaRPr>
          </a:p>
        </p:txBody>
      </p:sp>
      <p:graphicFrame>
        <p:nvGraphicFramePr>
          <p:cNvPr id="4" name="Tabla 3"/>
          <p:cNvGraphicFramePr>
            <a:graphicFrameLocks noGrp="1"/>
          </p:cNvGraphicFramePr>
          <p:nvPr>
            <p:extLst>
              <p:ext uri="{D42A27DB-BD31-4B8C-83A1-F6EECF244321}">
                <p14:modId xmlns:p14="http://schemas.microsoft.com/office/powerpoint/2010/main" val="1689433621"/>
              </p:ext>
            </p:extLst>
          </p:nvPr>
        </p:nvGraphicFramePr>
        <p:xfrm>
          <a:off x="376518" y="1437006"/>
          <a:ext cx="11456893" cy="4491553"/>
        </p:xfrm>
        <a:graphic>
          <a:graphicData uri="http://schemas.openxmlformats.org/drawingml/2006/table">
            <a:tbl>
              <a:tblPr/>
              <a:tblGrid>
                <a:gridCol w="806823"/>
                <a:gridCol w="6890130"/>
                <a:gridCol w="778301"/>
                <a:gridCol w="824086"/>
                <a:gridCol w="732518"/>
                <a:gridCol w="686736"/>
                <a:gridCol w="738299"/>
              </a:tblGrid>
              <a:tr h="0">
                <a:tc>
                  <a:txBody>
                    <a:bodyPr/>
                    <a:lstStyle/>
                    <a:p>
                      <a:pPr algn="ctr" fontAlgn="ctr"/>
                      <a:r>
                        <a:rPr lang="es-MX" sz="1430" b="1" i="0" u="none" strike="noStrike" dirty="0" smtClean="0">
                          <a:solidFill>
                            <a:srgbClr val="FFFFFF"/>
                          </a:solidFill>
                          <a:effectLst/>
                          <a:latin typeface="Calibri" panose="020F0502020204030204" pitchFamily="34" charset="0"/>
                        </a:rPr>
                        <a:t>Código</a:t>
                      </a:r>
                      <a:endParaRPr lang="es-MX" sz="1430" b="1" i="0" u="none" strike="noStrike" dirty="0">
                        <a:solidFill>
                          <a:srgbClr val="FFFFFF"/>
                        </a:solidFill>
                        <a:effectLst/>
                        <a:latin typeface="Calibri" panose="020F0502020204030204" pitchFamily="34" charset="0"/>
                      </a:endParaRPr>
                    </a:p>
                  </a:txBody>
                  <a:tcPr marL="9088" marR="9088" marT="9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50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MX" sz="1430" b="1" i="0" u="none" strike="noStrike" dirty="0" smtClean="0">
                          <a:solidFill>
                            <a:srgbClr val="FFFFFF"/>
                          </a:solidFill>
                          <a:effectLst/>
                          <a:latin typeface="Calibri" panose="020F0502020204030204" pitchFamily="34" charset="0"/>
                        </a:rPr>
                        <a:t>Descripción del producto</a:t>
                      </a:r>
                    </a:p>
                  </a:txBody>
                  <a:tcPr marL="9088" marR="9088" marT="9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50000"/>
                      </a:schemeClr>
                    </a:solidFill>
                  </a:tcPr>
                </a:tc>
                <a:tc>
                  <a:txBody>
                    <a:bodyPr/>
                    <a:lstStyle/>
                    <a:p>
                      <a:pPr algn="ctr" fontAlgn="ctr"/>
                      <a:r>
                        <a:rPr lang="es-MX" sz="1430" b="1" i="0" u="none" strike="noStrike" dirty="0">
                          <a:solidFill>
                            <a:srgbClr val="FFFFFF"/>
                          </a:solidFill>
                          <a:effectLst/>
                          <a:latin typeface="Calibri" panose="020F0502020204030204" pitchFamily="34" charset="0"/>
                        </a:rPr>
                        <a:t>2015</a:t>
                      </a:r>
                    </a:p>
                  </a:txBody>
                  <a:tcPr marL="9088" marR="9088" marT="9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50000"/>
                      </a:schemeClr>
                    </a:solidFill>
                  </a:tcPr>
                </a:tc>
                <a:tc>
                  <a:txBody>
                    <a:bodyPr/>
                    <a:lstStyle/>
                    <a:p>
                      <a:pPr algn="ctr" fontAlgn="ctr"/>
                      <a:r>
                        <a:rPr lang="es-MX" sz="1430" b="1" i="0" u="none" strike="noStrike" dirty="0">
                          <a:solidFill>
                            <a:srgbClr val="FFFFFF"/>
                          </a:solidFill>
                          <a:effectLst/>
                          <a:latin typeface="Calibri" panose="020F0502020204030204" pitchFamily="34" charset="0"/>
                        </a:rPr>
                        <a:t>2016</a:t>
                      </a:r>
                    </a:p>
                  </a:txBody>
                  <a:tcPr marL="9088" marR="9088" marT="9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50000"/>
                      </a:schemeClr>
                    </a:solidFill>
                  </a:tcPr>
                </a:tc>
                <a:tc>
                  <a:txBody>
                    <a:bodyPr/>
                    <a:lstStyle/>
                    <a:p>
                      <a:pPr algn="ctr" fontAlgn="ctr"/>
                      <a:r>
                        <a:rPr lang="es-MX" sz="1430" b="1" i="0" u="none" strike="noStrike" dirty="0">
                          <a:solidFill>
                            <a:srgbClr val="FFFFFF"/>
                          </a:solidFill>
                          <a:effectLst/>
                          <a:latin typeface="Calibri" panose="020F0502020204030204" pitchFamily="34" charset="0"/>
                        </a:rPr>
                        <a:t>2017</a:t>
                      </a:r>
                    </a:p>
                  </a:txBody>
                  <a:tcPr marL="9088" marR="9088" marT="9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50000"/>
                      </a:schemeClr>
                    </a:solidFill>
                  </a:tcPr>
                </a:tc>
                <a:tc>
                  <a:txBody>
                    <a:bodyPr/>
                    <a:lstStyle/>
                    <a:p>
                      <a:pPr algn="ctr" fontAlgn="ctr"/>
                      <a:r>
                        <a:rPr lang="es-MX" sz="1430" b="1" i="0" u="none" strike="noStrike" dirty="0" err="1">
                          <a:solidFill>
                            <a:srgbClr val="FFFFFF"/>
                          </a:solidFill>
                          <a:effectLst/>
                          <a:latin typeface="Calibri" panose="020F0502020204030204" pitchFamily="34" charset="0"/>
                        </a:rPr>
                        <a:t>Part</a:t>
                      </a:r>
                      <a:r>
                        <a:rPr lang="es-MX" sz="1430" b="1" i="0" u="none" strike="noStrike" dirty="0">
                          <a:solidFill>
                            <a:srgbClr val="FFFFFF"/>
                          </a:solidFill>
                          <a:effectLst/>
                          <a:latin typeface="Calibri" panose="020F0502020204030204" pitchFamily="34" charset="0"/>
                        </a:rPr>
                        <a:t>. </a:t>
                      </a:r>
                      <a:r>
                        <a:rPr lang="es-MX" sz="1430" b="1" i="0" u="none" strike="noStrike" dirty="0" smtClean="0">
                          <a:solidFill>
                            <a:srgbClr val="FFFFFF"/>
                          </a:solidFill>
                          <a:effectLst/>
                          <a:latin typeface="Calibri" panose="020F0502020204030204" pitchFamily="34" charset="0"/>
                        </a:rPr>
                        <a:t>2016</a:t>
                      </a:r>
                      <a:endParaRPr lang="es-MX" sz="1430" b="1" i="0" u="none" strike="noStrike" dirty="0">
                        <a:solidFill>
                          <a:srgbClr val="FFFFFF"/>
                        </a:solidFill>
                        <a:effectLst/>
                        <a:latin typeface="Calibri" panose="020F0502020204030204" pitchFamily="34" charset="0"/>
                      </a:endParaRPr>
                    </a:p>
                  </a:txBody>
                  <a:tcPr marL="9088" marR="9088" marT="9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50000"/>
                      </a:schemeClr>
                    </a:solidFill>
                  </a:tcPr>
                </a:tc>
                <a:tc>
                  <a:txBody>
                    <a:bodyPr/>
                    <a:lstStyle/>
                    <a:p>
                      <a:pPr algn="ctr" fontAlgn="ctr"/>
                      <a:r>
                        <a:rPr lang="es-MX" sz="1430" b="1" i="0" u="none" strike="noStrike" dirty="0" err="1">
                          <a:solidFill>
                            <a:srgbClr val="FFFFFF"/>
                          </a:solidFill>
                          <a:effectLst/>
                          <a:latin typeface="Calibri" panose="020F0502020204030204" pitchFamily="34" charset="0"/>
                        </a:rPr>
                        <a:t>Part</a:t>
                      </a:r>
                      <a:r>
                        <a:rPr lang="es-MX" sz="1430" b="1" i="0" u="none" strike="noStrike" dirty="0">
                          <a:solidFill>
                            <a:srgbClr val="FFFFFF"/>
                          </a:solidFill>
                          <a:effectLst/>
                          <a:latin typeface="Calibri" panose="020F0502020204030204" pitchFamily="34" charset="0"/>
                        </a:rPr>
                        <a:t>. </a:t>
                      </a:r>
                      <a:r>
                        <a:rPr lang="es-MX" sz="1430" b="1" i="0" u="none" strike="noStrike" dirty="0" smtClean="0">
                          <a:solidFill>
                            <a:srgbClr val="FFFFFF"/>
                          </a:solidFill>
                          <a:effectLst/>
                          <a:latin typeface="Calibri" panose="020F0502020204030204" pitchFamily="34" charset="0"/>
                        </a:rPr>
                        <a:t>2017</a:t>
                      </a:r>
                      <a:endParaRPr lang="es-MX" sz="1430" b="1" i="0" u="none" strike="noStrike" dirty="0">
                        <a:solidFill>
                          <a:srgbClr val="FFFFFF"/>
                        </a:solidFill>
                        <a:effectLst/>
                        <a:latin typeface="Calibri" panose="020F0502020204030204" pitchFamily="34" charset="0"/>
                      </a:endParaRPr>
                    </a:p>
                  </a:txBody>
                  <a:tcPr marL="9088" marR="9088" marT="9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50000"/>
                      </a:schemeClr>
                    </a:solidFill>
                  </a:tcPr>
                </a:tc>
              </a:tr>
              <a:tr h="0">
                <a:tc>
                  <a:txBody>
                    <a:bodyPr/>
                    <a:lstStyle/>
                    <a:p>
                      <a:pPr algn="l" fontAlgn="b"/>
                      <a:r>
                        <a:rPr lang="es-EC" sz="1430" b="0" i="0" u="none" strike="noStrike" dirty="0">
                          <a:solidFill>
                            <a:schemeClr val="tx1"/>
                          </a:solidFill>
                          <a:latin typeface="Calibri"/>
                        </a:rPr>
                        <a:t>'TOTAL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EC" sz="1430" b="0" i="0" u="none" strike="noStrike">
                          <a:solidFill>
                            <a:schemeClr val="tx1"/>
                          </a:solidFill>
                          <a:latin typeface="Calibri"/>
                        </a:rPr>
                        <a:t>Todos los productos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r" defTabSz="914400" rtl="0" eaLnBrk="1" fontAlgn="b" latinLnBrk="0" hangingPunct="1"/>
                      <a:r>
                        <a:rPr lang="es-EC" sz="1430" b="0" i="0" u="none" strike="noStrike" kern="1200" dirty="0">
                          <a:solidFill>
                            <a:schemeClr val="tx1"/>
                          </a:solidFill>
                          <a:effectLst/>
                          <a:latin typeface="Calibri" panose="020F0502020204030204" pitchFamily="34" charset="0"/>
                          <a:ea typeface="+mn-ea"/>
                          <a:cs typeface="+mn-cs"/>
                        </a:rPr>
                        <a:t>278.122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r" defTabSz="914400" rtl="0" eaLnBrk="1" fontAlgn="b" latinLnBrk="0" hangingPunct="1"/>
                      <a:r>
                        <a:rPr lang="es-EC" sz="1430" b="0" i="0" u="none" strike="noStrike" kern="1200" dirty="0">
                          <a:solidFill>
                            <a:schemeClr val="tx1"/>
                          </a:solidFill>
                          <a:effectLst/>
                          <a:latin typeface="Calibri" panose="020F0502020204030204" pitchFamily="34" charset="0"/>
                          <a:ea typeface="+mn-ea"/>
                          <a:cs typeface="+mn-cs"/>
                        </a:rPr>
                        <a:t>281.777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r" defTabSz="914400" rtl="0" eaLnBrk="1" fontAlgn="b" latinLnBrk="0" hangingPunct="1"/>
                      <a:r>
                        <a:rPr lang="es-EC" sz="1430" b="0" i="0" u="none" strike="noStrike" kern="1200" dirty="0">
                          <a:solidFill>
                            <a:schemeClr val="tx1"/>
                          </a:solidFill>
                          <a:effectLst/>
                          <a:latin typeface="Calibri" panose="020F0502020204030204" pitchFamily="34" charset="0"/>
                          <a:ea typeface="+mn-ea"/>
                          <a:cs typeface="+mn-cs"/>
                        </a:rPr>
                        <a:t>319.622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r" defTabSz="914400" rtl="0" eaLnBrk="1" fontAlgn="b" latinLnBrk="0" hangingPunct="1"/>
                      <a:r>
                        <a:rPr lang="es-EC" sz="1430" b="0" i="0" u="none" strike="noStrike" kern="1200" dirty="0">
                          <a:solidFill>
                            <a:schemeClr val="tx1"/>
                          </a:solidFill>
                          <a:effectLst/>
                          <a:latin typeface="Calibri" panose="020F0502020204030204" pitchFamily="34" charset="0"/>
                          <a:ea typeface="+mn-ea"/>
                          <a:cs typeface="+mn-cs"/>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r" defTabSz="914400" rtl="0" eaLnBrk="1" fontAlgn="b" latinLnBrk="0" hangingPunct="1"/>
                      <a:r>
                        <a:rPr lang="es-EC" sz="1430" b="0" i="0" u="none" strike="noStrike" kern="1200" dirty="0">
                          <a:solidFill>
                            <a:schemeClr val="tx1"/>
                          </a:solidFill>
                          <a:effectLst/>
                          <a:latin typeface="Calibri" panose="020F0502020204030204" pitchFamily="34" charset="0"/>
                          <a:ea typeface="+mn-ea"/>
                          <a:cs typeface="+mn-cs"/>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0">
                <a:tc>
                  <a:txBody>
                    <a:bodyPr/>
                    <a:lstStyle/>
                    <a:p>
                      <a:pPr algn="l" fontAlgn="b"/>
                      <a:r>
                        <a:rPr lang="es-EC" sz="1430" b="0" i="0" u="none" strike="noStrike" dirty="0">
                          <a:solidFill>
                            <a:schemeClr val="tx1"/>
                          </a:solidFill>
                          <a:latin typeface="Calibri"/>
                        </a:rPr>
                        <a:t>'999999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EC" sz="1430" b="0" i="0" u="none" strike="noStrike" dirty="0">
                          <a:solidFill>
                            <a:schemeClr val="tx1"/>
                          </a:solidFill>
                          <a:latin typeface="Calibri"/>
                        </a:rPr>
                        <a:t>Materias no a otra parte especificadas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r" defTabSz="914400" rtl="0" eaLnBrk="1" fontAlgn="b" latinLnBrk="0" hangingPunct="1"/>
                      <a:r>
                        <a:rPr lang="es-EC" sz="1430" b="0" i="0" u="none" strike="noStrike" kern="1200" dirty="0">
                          <a:solidFill>
                            <a:schemeClr val="tx1"/>
                          </a:solidFill>
                          <a:effectLst/>
                          <a:latin typeface="Calibri" panose="020F0502020204030204" pitchFamily="34" charset="0"/>
                          <a:ea typeface="+mn-ea"/>
                          <a:cs typeface="+mn-cs"/>
                        </a:rPr>
                        <a:t>7.843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r" defTabSz="914400" rtl="0" eaLnBrk="1" fontAlgn="b" latinLnBrk="0" hangingPunct="1"/>
                      <a:r>
                        <a:rPr lang="es-EC" sz="1430" b="0" i="0" u="none" strike="noStrike" kern="1200" dirty="0">
                          <a:solidFill>
                            <a:schemeClr val="tx1"/>
                          </a:solidFill>
                          <a:effectLst/>
                          <a:latin typeface="Calibri" panose="020F0502020204030204" pitchFamily="34" charset="0"/>
                          <a:ea typeface="+mn-ea"/>
                          <a:cs typeface="+mn-cs"/>
                        </a:rPr>
                        <a:t>7.054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r" defTabSz="914400" rtl="0" eaLnBrk="1" fontAlgn="b" latinLnBrk="0" hangingPunct="1"/>
                      <a:r>
                        <a:rPr lang="es-EC" sz="1430" b="0" i="0" u="none" strike="noStrike" kern="1200" dirty="0">
                          <a:solidFill>
                            <a:schemeClr val="tx1"/>
                          </a:solidFill>
                          <a:effectLst/>
                          <a:latin typeface="Calibri" panose="020F0502020204030204" pitchFamily="34" charset="0"/>
                          <a:ea typeface="+mn-ea"/>
                          <a:cs typeface="+mn-cs"/>
                        </a:rPr>
                        <a:t>14.250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r" defTabSz="914400" rtl="0" eaLnBrk="1" fontAlgn="b" latinLnBrk="0" hangingPunct="1"/>
                      <a:r>
                        <a:rPr lang="es-EC" sz="1430" b="0" i="0" u="none" strike="noStrike" kern="1200" dirty="0">
                          <a:solidFill>
                            <a:schemeClr val="tx1"/>
                          </a:solidFill>
                          <a:effectLst/>
                          <a:latin typeface="Calibri" panose="020F0502020204030204" pitchFamily="34" charset="0"/>
                          <a:ea typeface="+mn-ea"/>
                          <a:cs typeface="+mn-cs"/>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r" defTabSz="914400" rtl="0" eaLnBrk="1" fontAlgn="b" latinLnBrk="0" hangingPunct="1"/>
                      <a:r>
                        <a:rPr lang="es-EC" sz="1430" b="0" i="0" u="none" strike="noStrike" kern="1200" dirty="0">
                          <a:solidFill>
                            <a:schemeClr val="tx1"/>
                          </a:solidFill>
                          <a:effectLst/>
                          <a:latin typeface="Calibri" panose="020F0502020204030204" pitchFamily="34" charset="0"/>
                          <a:ea typeface="+mn-ea"/>
                          <a:cs typeface="+mn-cs"/>
                        </a:rPr>
                        <a:t>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0">
                <a:tc>
                  <a:txBody>
                    <a:bodyPr/>
                    <a:lstStyle/>
                    <a:p>
                      <a:pPr algn="l" fontAlgn="b"/>
                      <a:r>
                        <a:rPr lang="es-EC" sz="1430" b="0" i="0" u="none" strike="noStrike">
                          <a:solidFill>
                            <a:schemeClr val="tx1"/>
                          </a:solidFill>
                          <a:latin typeface="Calibri"/>
                        </a:rPr>
                        <a:t>'870332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EC" sz="1430" b="0" i="0" u="none" strike="noStrike" dirty="0">
                          <a:solidFill>
                            <a:schemeClr val="tx1"/>
                          </a:solidFill>
                          <a:latin typeface="Calibri"/>
                        </a:rPr>
                        <a:t>Automóviles de turismo, incl. los del tipo familiar "break" o "</a:t>
                      </a:r>
                      <a:r>
                        <a:rPr lang="es-EC" sz="1430" b="0" i="0" u="none" strike="noStrike" dirty="0" err="1">
                          <a:solidFill>
                            <a:schemeClr val="tx1"/>
                          </a:solidFill>
                          <a:latin typeface="Calibri"/>
                        </a:rPr>
                        <a:t>station</a:t>
                      </a:r>
                      <a:r>
                        <a:rPr lang="es-EC" sz="1430" b="0" i="0" u="none" strike="noStrike" dirty="0">
                          <a:solidFill>
                            <a:schemeClr val="tx1"/>
                          </a:solidFill>
                          <a:latin typeface="Calibri"/>
                        </a:rPr>
                        <a:t> </a:t>
                      </a:r>
                      <a:r>
                        <a:rPr lang="es-EC" sz="1430" b="0" i="0" u="none" strike="noStrike" dirty="0" err="1">
                          <a:solidFill>
                            <a:schemeClr val="tx1"/>
                          </a:solidFill>
                          <a:latin typeface="Calibri"/>
                        </a:rPr>
                        <a:t>wagon</a:t>
                      </a:r>
                      <a:r>
                        <a:rPr lang="es-EC" sz="1430" b="0" i="0" u="none" strike="noStrike" dirty="0">
                          <a:solidFill>
                            <a:schemeClr val="tx1"/>
                          </a:solidFill>
                          <a:latin typeface="Calibri"/>
                        </a:rPr>
                        <a:t>" y los de </a:t>
                      </a:r>
                      <a:r>
                        <a:rPr lang="es-EC" sz="1430" b="0" i="0" u="none" strike="noStrike" dirty="0" smtClean="0">
                          <a:solidFill>
                            <a:schemeClr val="tx1"/>
                          </a:solidFill>
                          <a:latin typeface="Calibri"/>
                        </a:rPr>
                        <a:t>carreras.</a:t>
                      </a:r>
                      <a:endParaRPr lang="es-EC" sz="1430" b="0" i="0" u="none" strike="noStrike" dirty="0">
                        <a:solidFill>
                          <a:schemeClr val="tx1"/>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r" defTabSz="914400" rtl="0" eaLnBrk="1" fontAlgn="b" latinLnBrk="0" hangingPunct="1"/>
                      <a:r>
                        <a:rPr lang="es-EC" sz="1430" b="0" i="0" u="none" strike="noStrike" kern="1200" dirty="0">
                          <a:solidFill>
                            <a:schemeClr val="tx1"/>
                          </a:solidFill>
                          <a:effectLst/>
                          <a:latin typeface="Calibri" panose="020F0502020204030204" pitchFamily="34" charset="0"/>
                          <a:ea typeface="+mn-ea"/>
                          <a:cs typeface="+mn-cs"/>
                        </a:rPr>
                        <a:t>13.166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r" defTabSz="914400" rtl="0" eaLnBrk="1" fontAlgn="b" latinLnBrk="0" hangingPunct="1"/>
                      <a:r>
                        <a:rPr lang="es-EC" sz="1430" b="0" i="0" u="none" strike="noStrike" kern="1200" dirty="0">
                          <a:solidFill>
                            <a:schemeClr val="tx1"/>
                          </a:solidFill>
                          <a:effectLst/>
                          <a:latin typeface="Calibri" panose="020F0502020204030204" pitchFamily="34" charset="0"/>
                          <a:ea typeface="+mn-ea"/>
                          <a:cs typeface="+mn-cs"/>
                        </a:rPr>
                        <a:t>13.499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r" defTabSz="914400" rtl="0" eaLnBrk="1" fontAlgn="b" latinLnBrk="0" hangingPunct="1"/>
                      <a:r>
                        <a:rPr lang="es-EC" sz="1430" b="0" i="0" u="none" strike="noStrike" kern="1200" dirty="0">
                          <a:solidFill>
                            <a:schemeClr val="tx1"/>
                          </a:solidFill>
                          <a:effectLst/>
                          <a:latin typeface="Calibri" panose="020F0502020204030204" pitchFamily="34" charset="0"/>
                          <a:ea typeface="+mn-ea"/>
                          <a:cs typeface="+mn-cs"/>
                        </a:rPr>
                        <a:t>12.278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r" defTabSz="914400" rtl="0" eaLnBrk="1" fontAlgn="b" latinLnBrk="0" hangingPunct="1"/>
                      <a:r>
                        <a:rPr lang="es-EC" sz="1430" b="0" i="0" u="none" strike="noStrike" kern="1200" dirty="0">
                          <a:solidFill>
                            <a:schemeClr val="tx1"/>
                          </a:solidFill>
                          <a:effectLst/>
                          <a:latin typeface="Calibri" panose="020F0502020204030204" pitchFamily="34" charset="0"/>
                          <a:ea typeface="+mn-ea"/>
                          <a:cs typeface="+mn-cs"/>
                        </a:rPr>
                        <a:t>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r" defTabSz="914400" rtl="0" eaLnBrk="1" fontAlgn="b" latinLnBrk="0" hangingPunct="1"/>
                      <a:r>
                        <a:rPr lang="es-EC" sz="1430" b="0" i="0" u="none" strike="noStrike" kern="1200" dirty="0">
                          <a:solidFill>
                            <a:schemeClr val="tx1"/>
                          </a:solidFill>
                          <a:effectLst/>
                          <a:latin typeface="Calibri" panose="020F0502020204030204" pitchFamily="34" charset="0"/>
                          <a:ea typeface="+mn-ea"/>
                          <a:cs typeface="+mn-cs"/>
                        </a:rPr>
                        <a:t>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0">
                <a:tc>
                  <a:txBody>
                    <a:bodyPr/>
                    <a:lstStyle/>
                    <a:p>
                      <a:pPr algn="l" fontAlgn="b"/>
                      <a:r>
                        <a:rPr lang="es-EC" sz="1430" b="0" i="0" u="none" strike="noStrike">
                          <a:solidFill>
                            <a:schemeClr val="tx1"/>
                          </a:solidFill>
                          <a:latin typeface="Calibri"/>
                        </a:rPr>
                        <a:t>'870322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EC" sz="1430" b="0" i="0" u="none" strike="noStrike" dirty="0">
                          <a:solidFill>
                            <a:schemeClr val="tx1"/>
                          </a:solidFill>
                          <a:latin typeface="Calibri"/>
                        </a:rPr>
                        <a:t>Automóviles de turismo, incl. los del tipo familiar "break" o "</a:t>
                      </a:r>
                      <a:r>
                        <a:rPr lang="es-EC" sz="1430" b="0" i="0" u="none" strike="noStrike" dirty="0" err="1">
                          <a:solidFill>
                            <a:schemeClr val="tx1"/>
                          </a:solidFill>
                          <a:latin typeface="Calibri"/>
                        </a:rPr>
                        <a:t>station</a:t>
                      </a:r>
                      <a:r>
                        <a:rPr lang="es-EC" sz="1430" b="0" i="0" u="none" strike="noStrike" dirty="0">
                          <a:solidFill>
                            <a:schemeClr val="tx1"/>
                          </a:solidFill>
                          <a:latin typeface="Calibri"/>
                        </a:rPr>
                        <a:t> </a:t>
                      </a:r>
                      <a:r>
                        <a:rPr lang="es-EC" sz="1430" b="0" i="0" u="none" strike="noStrike" dirty="0" err="1">
                          <a:solidFill>
                            <a:schemeClr val="tx1"/>
                          </a:solidFill>
                          <a:latin typeface="Calibri"/>
                        </a:rPr>
                        <a:t>wagon</a:t>
                      </a:r>
                      <a:r>
                        <a:rPr lang="es-EC" sz="1430" b="0" i="0" u="none" strike="noStrike" dirty="0">
                          <a:solidFill>
                            <a:schemeClr val="tx1"/>
                          </a:solidFill>
                          <a:latin typeface="Calibri"/>
                        </a:rPr>
                        <a:t>" y los de </a:t>
                      </a:r>
                      <a:r>
                        <a:rPr lang="es-EC" sz="1430" b="0" i="0" u="none" strike="noStrike" dirty="0" smtClean="0">
                          <a:solidFill>
                            <a:schemeClr val="tx1"/>
                          </a:solidFill>
                          <a:latin typeface="Calibri"/>
                        </a:rPr>
                        <a:t>carreras.</a:t>
                      </a:r>
                      <a:endParaRPr lang="es-EC" sz="1430" b="0" i="0" u="none" strike="noStrike" dirty="0">
                        <a:solidFill>
                          <a:schemeClr val="tx1"/>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r" defTabSz="914400" rtl="0" eaLnBrk="1" fontAlgn="b" latinLnBrk="0" hangingPunct="1"/>
                      <a:r>
                        <a:rPr lang="es-EC" sz="1430" b="0" i="0" u="none" strike="noStrike" kern="1200" dirty="0">
                          <a:solidFill>
                            <a:schemeClr val="tx1"/>
                          </a:solidFill>
                          <a:effectLst/>
                          <a:latin typeface="Calibri" panose="020F0502020204030204" pitchFamily="34" charset="0"/>
                          <a:ea typeface="+mn-ea"/>
                          <a:cs typeface="+mn-cs"/>
                        </a:rPr>
                        <a:t>8.169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r" defTabSz="914400" rtl="0" eaLnBrk="1" fontAlgn="b" latinLnBrk="0" hangingPunct="1"/>
                      <a:r>
                        <a:rPr lang="es-EC" sz="1430" b="0" i="0" u="none" strike="noStrike" kern="1200" dirty="0">
                          <a:solidFill>
                            <a:schemeClr val="tx1"/>
                          </a:solidFill>
                          <a:effectLst/>
                          <a:latin typeface="Calibri" panose="020F0502020204030204" pitchFamily="34" charset="0"/>
                          <a:ea typeface="+mn-ea"/>
                          <a:cs typeface="+mn-cs"/>
                        </a:rPr>
                        <a:t>8.356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r" defTabSz="914400" rtl="0" eaLnBrk="1" fontAlgn="b" latinLnBrk="0" hangingPunct="1"/>
                      <a:r>
                        <a:rPr lang="es-EC" sz="1430" b="0" i="0" u="none" strike="noStrike" kern="1200" dirty="0">
                          <a:solidFill>
                            <a:schemeClr val="tx1"/>
                          </a:solidFill>
                          <a:effectLst/>
                          <a:latin typeface="Calibri" panose="020F0502020204030204" pitchFamily="34" charset="0"/>
                          <a:ea typeface="+mn-ea"/>
                          <a:cs typeface="+mn-cs"/>
                        </a:rPr>
                        <a:t>9.781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r" defTabSz="914400" rtl="0" eaLnBrk="1" fontAlgn="b" latinLnBrk="0" hangingPunct="1"/>
                      <a:r>
                        <a:rPr lang="es-EC" sz="1430" b="0" i="0" u="none" strike="noStrike" kern="1200" dirty="0">
                          <a:solidFill>
                            <a:schemeClr val="tx1"/>
                          </a:solidFill>
                          <a:effectLst/>
                          <a:latin typeface="Calibri" panose="020F0502020204030204" pitchFamily="34" charset="0"/>
                          <a:ea typeface="+mn-ea"/>
                          <a:cs typeface="+mn-cs"/>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r" defTabSz="914400" rtl="0" eaLnBrk="1" fontAlgn="b" latinLnBrk="0" hangingPunct="1"/>
                      <a:r>
                        <a:rPr lang="es-EC" sz="1430" b="0" i="0" u="none" strike="noStrike" kern="1200" dirty="0">
                          <a:solidFill>
                            <a:schemeClr val="tx1"/>
                          </a:solidFill>
                          <a:effectLst/>
                          <a:latin typeface="Calibri" panose="020F0502020204030204" pitchFamily="34" charset="0"/>
                          <a:ea typeface="+mn-ea"/>
                          <a:cs typeface="+mn-cs"/>
                        </a:rPr>
                        <a:t>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0">
                <a:tc>
                  <a:txBody>
                    <a:bodyPr/>
                    <a:lstStyle/>
                    <a:p>
                      <a:pPr algn="l" fontAlgn="b"/>
                      <a:r>
                        <a:rPr lang="es-EC" sz="1430" b="0" i="0" u="none" strike="noStrike">
                          <a:solidFill>
                            <a:schemeClr val="tx1"/>
                          </a:solidFill>
                          <a:latin typeface="Calibri"/>
                        </a:rPr>
                        <a:t>'271019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EC" sz="1430" b="0" i="0" u="none" strike="noStrike" dirty="0">
                          <a:solidFill>
                            <a:schemeClr val="tx1"/>
                          </a:solidFill>
                          <a:latin typeface="Calibri"/>
                        </a:rPr>
                        <a:t>Aceites medios y preparaciones, de petróleo o de mineral bituminoso, que no contienen </a:t>
                      </a:r>
                      <a:r>
                        <a:rPr lang="es-EC" sz="1430" b="0" i="0" u="none" strike="noStrike" dirty="0" smtClean="0">
                          <a:solidFill>
                            <a:schemeClr val="tx1"/>
                          </a:solidFill>
                          <a:latin typeface="Calibri"/>
                        </a:rPr>
                        <a:t>biodiesel.</a:t>
                      </a:r>
                      <a:endParaRPr lang="es-EC" sz="1430" b="0" i="0" u="none" strike="noStrike" dirty="0">
                        <a:solidFill>
                          <a:schemeClr val="tx1"/>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r" defTabSz="914400" rtl="0" eaLnBrk="1" fontAlgn="b" latinLnBrk="0" hangingPunct="1"/>
                      <a:r>
                        <a:rPr lang="es-EC" sz="1430" b="0" i="0" u="none" strike="noStrike" kern="1200" dirty="0">
                          <a:solidFill>
                            <a:schemeClr val="tx1"/>
                          </a:solidFill>
                          <a:effectLst/>
                          <a:latin typeface="Calibri" panose="020F0502020204030204" pitchFamily="34" charset="0"/>
                          <a:ea typeface="+mn-ea"/>
                          <a:cs typeface="+mn-cs"/>
                        </a:rPr>
                        <a:t>4.981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r" defTabSz="914400" rtl="0" eaLnBrk="1" fontAlgn="b" latinLnBrk="0" hangingPunct="1"/>
                      <a:r>
                        <a:rPr lang="es-EC" sz="1430" b="0" i="0" u="none" strike="noStrike" kern="1200" dirty="0">
                          <a:solidFill>
                            <a:schemeClr val="tx1"/>
                          </a:solidFill>
                          <a:effectLst/>
                          <a:latin typeface="Calibri" panose="020F0502020204030204" pitchFamily="34" charset="0"/>
                          <a:ea typeface="+mn-ea"/>
                          <a:cs typeface="+mn-cs"/>
                        </a:rPr>
                        <a:t>4.307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r" defTabSz="914400" rtl="0" eaLnBrk="1" fontAlgn="b" latinLnBrk="0" hangingPunct="1"/>
                      <a:r>
                        <a:rPr lang="es-EC" sz="1430" b="0" i="0" u="none" strike="noStrike" kern="1200" dirty="0">
                          <a:solidFill>
                            <a:schemeClr val="tx1"/>
                          </a:solidFill>
                          <a:effectLst/>
                          <a:latin typeface="Calibri" panose="020F0502020204030204" pitchFamily="34" charset="0"/>
                          <a:ea typeface="+mn-ea"/>
                          <a:cs typeface="+mn-cs"/>
                        </a:rPr>
                        <a:t>7.138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r" defTabSz="914400" rtl="0" eaLnBrk="1" fontAlgn="b" latinLnBrk="0" hangingPunct="1"/>
                      <a:r>
                        <a:rPr lang="es-EC" sz="1430" b="0" i="0" u="none" strike="noStrike" kern="1200" dirty="0">
                          <a:solidFill>
                            <a:schemeClr val="tx1"/>
                          </a:solidFill>
                          <a:effectLst/>
                          <a:latin typeface="Calibri" panose="020F0502020204030204" pitchFamily="34" charset="0"/>
                          <a:ea typeface="+mn-ea"/>
                          <a:cs typeface="+mn-cs"/>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r" defTabSz="914400" rtl="0" eaLnBrk="1" fontAlgn="b" latinLnBrk="0" hangingPunct="1"/>
                      <a:r>
                        <a:rPr lang="es-EC" sz="1430" b="0" i="0" u="none" strike="noStrike" kern="1200" dirty="0">
                          <a:solidFill>
                            <a:schemeClr val="tx1"/>
                          </a:solidFill>
                          <a:effectLst/>
                          <a:latin typeface="Calibri" panose="020F0502020204030204" pitchFamily="34" charset="0"/>
                          <a:ea typeface="+mn-ea"/>
                          <a:cs typeface="+mn-cs"/>
                        </a:rPr>
                        <a:t>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0">
                <a:tc>
                  <a:txBody>
                    <a:bodyPr/>
                    <a:lstStyle/>
                    <a:p>
                      <a:pPr algn="l" fontAlgn="b"/>
                      <a:r>
                        <a:rPr lang="es-EC" sz="1430" b="0" i="0" u="none" strike="noStrike">
                          <a:solidFill>
                            <a:schemeClr val="tx1"/>
                          </a:solidFill>
                          <a:latin typeface="Calibri"/>
                        </a:rPr>
                        <a:t>'300490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EC" sz="1430" b="0" i="0" u="none" strike="noStrike" dirty="0">
                          <a:solidFill>
                            <a:schemeClr val="tx1"/>
                          </a:solidFill>
                          <a:latin typeface="Calibri"/>
                        </a:rPr>
                        <a:t>Medicamentos constituidos por productos mezclados o sin mezclar, preparados para usos terapéuticos </a:t>
                      </a:r>
                      <a:r>
                        <a:rPr lang="es-EC" sz="1430" b="0" i="0" u="none" strike="noStrike" dirty="0" smtClean="0">
                          <a:solidFill>
                            <a:schemeClr val="tx1"/>
                          </a:solidFill>
                          <a:latin typeface="Calibri"/>
                        </a:rPr>
                        <a:t>.</a:t>
                      </a:r>
                      <a:endParaRPr lang="es-EC" sz="1430" b="0" i="0" u="none" strike="noStrike" dirty="0">
                        <a:solidFill>
                          <a:schemeClr val="tx1"/>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r" defTabSz="914400" rtl="0" eaLnBrk="1" fontAlgn="b" latinLnBrk="0" hangingPunct="1"/>
                      <a:r>
                        <a:rPr lang="es-EC" sz="1430" b="0" i="0" u="none" strike="noStrike" kern="1200" dirty="0">
                          <a:solidFill>
                            <a:schemeClr val="tx1"/>
                          </a:solidFill>
                          <a:effectLst/>
                          <a:latin typeface="Calibri" panose="020F0502020204030204" pitchFamily="34" charset="0"/>
                          <a:ea typeface="+mn-ea"/>
                          <a:cs typeface="+mn-cs"/>
                        </a:rPr>
                        <a:t>6.778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r" defTabSz="914400" rtl="0" eaLnBrk="1" fontAlgn="b" latinLnBrk="0" hangingPunct="1"/>
                      <a:r>
                        <a:rPr lang="es-EC" sz="1430" b="0" i="0" u="none" strike="noStrike" kern="1200" dirty="0">
                          <a:solidFill>
                            <a:schemeClr val="tx1"/>
                          </a:solidFill>
                          <a:effectLst/>
                          <a:latin typeface="Calibri" panose="020F0502020204030204" pitchFamily="34" charset="0"/>
                          <a:ea typeface="+mn-ea"/>
                          <a:cs typeface="+mn-cs"/>
                        </a:rPr>
                        <a:t>6.209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r" defTabSz="914400" rtl="0" eaLnBrk="1" fontAlgn="b" latinLnBrk="0" hangingPunct="1"/>
                      <a:r>
                        <a:rPr lang="es-EC" sz="1430" b="0" i="0" u="none" strike="noStrike" kern="1200" dirty="0">
                          <a:solidFill>
                            <a:schemeClr val="tx1"/>
                          </a:solidFill>
                          <a:effectLst/>
                          <a:latin typeface="Calibri" panose="020F0502020204030204" pitchFamily="34" charset="0"/>
                          <a:ea typeface="+mn-ea"/>
                          <a:cs typeface="+mn-cs"/>
                        </a:rPr>
                        <a:t>6.523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r" defTabSz="914400" rtl="0" eaLnBrk="1" fontAlgn="b" latinLnBrk="0" hangingPunct="1"/>
                      <a:r>
                        <a:rPr lang="es-EC" sz="1430" b="0" i="0" u="none" strike="noStrike" kern="1200" dirty="0">
                          <a:solidFill>
                            <a:schemeClr val="tx1"/>
                          </a:solidFill>
                          <a:effectLst/>
                          <a:latin typeface="Calibri" panose="020F0502020204030204" pitchFamily="34" charset="0"/>
                          <a:ea typeface="+mn-ea"/>
                          <a:cs typeface="+mn-cs"/>
                        </a:rPr>
                        <a:t>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r" defTabSz="914400" rtl="0" eaLnBrk="1" fontAlgn="b" latinLnBrk="0" hangingPunct="1"/>
                      <a:r>
                        <a:rPr lang="es-EC" sz="1430" b="0" i="0" u="none" strike="noStrike" kern="1200" dirty="0">
                          <a:solidFill>
                            <a:schemeClr val="tx1"/>
                          </a:solidFill>
                          <a:effectLst/>
                          <a:latin typeface="Calibri" panose="020F0502020204030204" pitchFamily="34" charset="0"/>
                          <a:ea typeface="+mn-ea"/>
                          <a:cs typeface="+mn-cs"/>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0">
                <a:tc>
                  <a:txBody>
                    <a:bodyPr/>
                    <a:lstStyle/>
                    <a:p>
                      <a:pPr algn="l" fontAlgn="b"/>
                      <a:r>
                        <a:rPr lang="es-EC" sz="1430" b="0" i="0" u="none" strike="noStrike">
                          <a:solidFill>
                            <a:schemeClr val="tx1"/>
                          </a:solidFill>
                          <a:latin typeface="Calibri"/>
                        </a:rPr>
                        <a:t>'870331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EC" sz="1430" b="0" i="0" u="none" strike="noStrike" dirty="0">
                          <a:solidFill>
                            <a:schemeClr val="tx1"/>
                          </a:solidFill>
                          <a:latin typeface="Calibri"/>
                        </a:rPr>
                        <a:t>Automóviles de turismo, incl. los del tipo familiar "break" o "</a:t>
                      </a:r>
                      <a:r>
                        <a:rPr lang="es-EC" sz="1430" b="0" i="0" u="none" strike="noStrike" dirty="0" err="1">
                          <a:solidFill>
                            <a:schemeClr val="tx1"/>
                          </a:solidFill>
                          <a:latin typeface="Calibri"/>
                        </a:rPr>
                        <a:t>station</a:t>
                      </a:r>
                      <a:r>
                        <a:rPr lang="es-EC" sz="1430" b="0" i="0" u="none" strike="noStrike" dirty="0">
                          <a:solidFill>
                            <a:schemeClr val="tx1"/>
                          </a:solidFill>
                          <a:latin typeface="Calibri"/>
                        </a:rPr>
                        <a:t> </a:t>
                      </a:r>
                      <a:r>
                        <a:rPr lang="es-EC" sz="1430" b="0" i="0" u="none" strike="noStrike" dirty="0" err="1">
                          <a:solidFill>
                            <a:schemeClr val="tx1"/>
                          </a:solidFill>
                          <a:latin typeface="Calibri"/>
                        </a:rPr>
                        <a:t>wagon</a:t>
                      </a:r>
                      <a:r>
                        <a:rPr lang="es-EC" sz="1430" b="0" i="0" u="none" strike="noStrike" dirty="0">
                          <a:solidFill>
                            <a:schemeClr val="tx1"/>
                          </a:solidFill>
                          <a:latin typeface="Calibri"/>
                        </a:rPr>
                        <a:t>" y los de </a:t>
                      </a:r>
                      <a:r>
                        <a:rPr lang="es-EC" sz="1430" b="0" i="0" u="none" strike="noStrike" dirty="0" smtClean="0">
                          <a:solidFill>
                            <a:schemeClr val="tx1"/>
                          </a:solidFill>
                          <a:latin typeface="Calibri"/>
                        </a:rPr>
                        <a:t>carreras.</a:t>
                      </a:r>
                      <a:endParaRPr lang="es-EC" sz="1430" b="0" i="0" u="none" strike="noStrike" dirty="0">
                        <a:solidFill>
                          <a:schemeClr val="tx1"/>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r" defTabSz="914400" rtl="0" eaLnBrk="1" fontAlgn="b" latinLnBrk="0" hangingPunct="1"/>
                      <a:r>
                        <a:rPr lang="es-EC" sz="1430" b="0" i="0" u="none" strike="noStrike" kern="1200" dirty="0">
                          <a:solidFill>
                            <a:schemeClr val="tx1"/>
                          </a:solidFill>
                          <a:effectLst/>
                          <a:latin typeface="Calibri" panose="020F0502020204030204" pitchFamily="34" charset="0"/>
                          <a:ea typeface="+mn-ea"/>
                          <a:cs typeface="+mn-cs"/>
                        </a:rPr>
                        <a:t>4.073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r" defTabSz="914400" rtl="0" eaLnBrk="1" fontAlgn="b" latinLnBrk="0" hangingPunct="1"/>
                      <a:r>
                        <a:rPr lang="es-EC" sz="1430" b="0" i="0" u="none" strike="noStrike" kern="1200" dirty="0">
                          <a:solidFill>
                            <a:schemeClr val="tx1"/>
                          </a:solidFill>
                          <a:effectLst/>
                          <a:latin typeface="Calibri" panose="020F0502020204030204" pitchFamily="34" charset="0"/>
                          <a:ea typeface="+mn-ea"/>
                          <a:cs typeface="+mn-cs"/>
                        </a:rPr>
                        <a:t>5.229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r" defTabSz="914400" rtl="0" eaLnBrk="1" fontAlgn="b" latinLnBrk="0" hangingPunct="1"/>
                      <a:r>
                        <a:rPr lang="es-EC" sz="1430" b="0" i="0" u="none" strike="noStrike" kern="1200" dirty="0">
                          <a:solidFill>
                            <a:schemeClr val="tx1"/>
                          </a:solidFill>
                          <a:effectLst/>
                          <a:latin typeface="Calibri" panose="020F0502020204030204" pitchFamily="34" charset="0"/>
                          <a:ea typeface="+mn-ea"/>
                          <a:cs typeface="+mn-cs"/>
                        </a:rPr>
                        <a:t>5.583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r" defTabSz="914400" rtl="0" eaLnBrk="1" fontAlgn="b" latinLnBrk="0" hangingPunct="1"/>
                      <a:r>
                        <a:rPr lang="es-EC" sz="1430" b="0" i="0" u="none" strike="noStrike" kern="1200" dirty="0">
                          <a:solidFill>
                            <a:schemeClr val="tx1"/>
                          </a:solidFill>
                          <a:effectLst/>
                          <a:latin typeface="Calibri" panose="020F0502020204030204" pitchFamily="34" charset="0"/>
                          <a:ea typeface="+mn-ea"/>
                          <a:cs typeface="+mn-cs"/>
                        </a:rPr>
                        <a:t>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r" defTabSz="914400" rtl="0" eaLnBrk="1" fontAlgn="b" latinLnBrk="0" hangingPunct="1"/>
                      <a:r>
                        <a:rPr lang="es-EC" sz="1430" b="0" i="0" u="none" strike="noStrike" kern="1200" dirty="0">
                          <a:solidFill>
                            <a:schemeClr val="tx1"/>
                          </a:solidFill>
                          <a:effectLst/>
                          <a:latin typeface="Calibri" panose="020F0502020204030204" pitchFamily="34" charset="0"/>
                          <a:ea typeface="+mn-ea"/>
                          <a:cs typeface="+mn-cs"/>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0">
                <a:tc>
                  <a:txBody>
                    <a:bodyPr/>
                    <a:lstStyle/>
                    <a:p>
                      <a:pPr algn="l" fontAlgn="b"/>
                      <a:r>
                        <a:rPr lang="es-EC" sz="1430" b="0" i="0" u="none" strike="noStrike">
                          <a:solidFill>
                            <a:schemeClr val="tx1"/>
                          </a:solidFill>
                          <a:latin typeface="Calibri"/>
                        </a:rPr>
                        <a:t>'271012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EC" sz="1430" b="0" i="0" u="none" strike="noStrike" dirty="0">
                          <a:solidFill>
                            <a:schemeClr val="tx1"/>
                          </a:solidFill>
                          <a:latin typeface="Calibri"/>
                        </a:rPr>
                        <a:t>Aceites ligeros y preparaciones, de petróleo o de minerales bituminosos que&gt; = 90% en </a:t>
                      </a:r>
                      <a:r>
                        <a:rPr lang="es-EC" sz="1430" b="0" i="0" u="none" strike="noStrike" dirty="0" smtClean="0">
                          <a:solidFill>
                            <a:schemeClr val="tx1"/>
                          </a:solidFill>
                          <a:latin typeface="Calibri"/>
                        </a:rPr>
                        <a:t>volumen.</a:t>
                      </a:r>
                      <a:endParaRPr lang="es-EC" sz="1430" b="0" i="0" u="none" strike="noStrike" dirty="0">
                        <a:solidFill>
                          <a:schemeClr val="tx1"/>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r" defTabSz="914400" rtl="0" eaLnBrk="1" fontAlgn="b" latinLnBrk="0" hangingPunct="1"/>
                      <a:r>
                        <a:rPr lang="es-EC" sz="1430" b="0" i="0" u="none" strike="noStrike" kern="1200" dirty="0">
                          <a:solidFill>
                            <a:schemeClr val="tx1"/>
                          </a:solidFill>
                          <a:effectLst/>
                          <a:latin typeface="Calibri" panose="020F0502020204030204" pitchFamily="34" charset="0"/>
                          <a:ea typeface="+mn-ea"/>
                          <a:cs typeface="+mn-cs"/>
                        </a:rPr>
                        <a:t>4.361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r" defTabSz="914400" rtl="0" eaLnBrk="1" fontAlgn="b" latinLnBrk="0" hangingPunct="1"/>
                      <a:r>
                        <a:rPr lang="es-EC" sz="1430" b="0" i="0" u="none" strike="noStrike" kern="1200" dirty="0">
                          <a:solidFill>
                            <a:schemeClr val="tx1"/>
                          </a:solidFill>
                          <a:effectLst/>
                          <a:latin typeface="Calibri" panose="020F0502020204030204" pitchFamily="34" charset="0"/>
                          <a:ea typeface="+mn-ea"/>
                          <a:cs typeface="+mn-cs"/>
                        </a:rPr>
                        <a:t>3.882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r" defTabSz="914400" rtl="0" eaLnBrk="1" fontAlgn="b" latinLnBrk="0" hangingPunct="1"/>
                      <a:r>
                        <a:rPr lang="es-EC" sz="1430" b="0" i="0" u="none" strike="noStrike" kern="1200" dirty="0">
                          <a:solidFill>
                            <a:schemeClr val="tx1"/>
                          </a:solidFill>
                          <a:effectLst/>
                          <a:latin typeface="Calibri" panose="020F0502020204030204" pitchFamily="34" charset="0"/>
                          <a:ea typeface="+mn-ea"/>
                          <a:cs typeface="+mn-cs"/>
                        </a:rPr>
                        <a:t>5.363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r" defTabSz="914400" rtl="0" eaLnBrk="1" fontAlgn="b" latinLnBrk="0" hangingPunct="1"/>
                      <a:r>
                        <a:rPr lang="es-EC" sz="1430" b="0" i="0" u="none" strike="noStrike" kern="1200" dirty="0">
                          <a:solidFill>
                            <a:schemeClr val="tx1"/>
                          </a:solidFill>
                          <a:effectLst/>
                          <a:latin typeface="Calibri" panose="020F0502020204030204" pitchFamily="34" charset="0"/>
                          <a:ea typeface="+mn-ea"/>
                          <a:cs typeface="+mn-cs"/>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r" defTabSz="914400" rtl="0" eaLnBrk="1" fontAlgn="b" latinLnBrk="0" hangingPunct="1"/>
                      <a:r>
                        <a:rPr lang="es-EC" sz="1430" b="0" i="0" u="none" strike="noStrike" kern="1200" dirty="0">
                          <a:solidFill>
                            <a:schemeClr val="tx1"/>
                          </a:solidFill>
                          <a:effectLst/>
                          <a:latin typeface="Calibri" panose="020F0502020204030204" pitchFamily="34" charset="0"/>
                          <a:ea typeface="+mn-ea"/>
                          <a:cs typeface="+mn-cs"/>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0">
                <a:tc>
                  <a:txBody>
                    <a:bodyPr/>
                    <a:lstStyle/>
                    <a:p>
                      <a:pPr algn="l" fontAlgn="b"/>
                      <a:r>
                        <a:rPr lang="es-EC" sz="1430" b="0" i="0" u="none" strike="noStrike">
                          <a:solidFill>
                            <a:schemeClr val="tx1"/>
                          </a:solidFill>
                          <a:latin typeface="Calibri"/>
                        </a:rPr>
                        <a:t>'870899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EC" sz="1430" b="0" i="0" u="none" strike="noStrike" dirty="0">
                          <a:solidFill>
                            <a:schemeClr val="tx1"/>
                          </a:solidFill>
                          <a:latin typeface="Calibri"/>
                        </a:rPr>
                        <a:t>Partes y accesorios de tractores, vehículos automóviles para transporte de &gt;= 10 </a:t>
                      </a:r>
                      <a:r>
                        <a:rPr lang="es-EC" sz="1430" b="0" i="0" u="none" strike="noStrike" dirty="0" smtClean="0">
                          <a:solidFill>
                            <a:schemeClr val="tx1"/>
                          </a:solidFill>
                          <a:latin typeface="Calibri"/>
                        </a:rPr>
                        <a:t>personas.</a:t>
                      </a:r>
                      <a:endParaRPr lang="es-EC" sz="1430" b="0" i="0" u="none" strike="noStrike" dirty="0">
                        <a:solidFill>
                          <a:schemeClr val="tx1"/>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r" defTabSz="914400" rtl="0" eaLnBrk="1" fontAlgn="b" latinLnBrk="0" hangingPunct="1"/>
                      <a:r>
                        <a:rPr lang="es-EC" sz="1430" b="0" i="0" u="none" strike="noStrike" kern="1200" dirty="0">
                          <a:solidFill>
                            <a:schemeClr val="tx1"/>
                          </a:solidFill>
                          <a:effectLst/>
                          <a:latin typeface="Calibri" panose="020F0502020204030204" pitchFamily="34" charset="0"/>
                          <a:ea typeface="+mn-ea"/>
                          <a:cs typeface="+mn-cs"/>
                        </a:rPr>
                        <a:t>4.815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r" defTabSz="914400" rtl="0" eaLnBrk="1" fontAlgn="b" latinLnBrk="0" hangingPunct="1"/>
                      <a:r>
                        <a:rPr lang="es-EC" sz="1430" b="0" i="0" u="none" strike="noStrike" kern="1200" dirty="0">
                          <a:solidFill>
                            <a:schemeClr val="tx1"/>
                          </a:solidFill>
                          <a:effectLst/>
                          <a:latin typeface="Calibri" panose="020F0502020204030204" pitchFamily="34" charset="0"/>
                          <a:ea typeface="+mn-ea"/>
                          <a:cs typeface="+mn-cs"/>
                        </a:rPr>
                        <a:t>4.886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r" defTabSz="914400" rtl="0" eaLnBrk="1" fontAlgn="b" latinLnBrk="0" hangingPunct="1"/>
                      <a:r>
                        <a:rPr lang="es-EC" sz="1430" b="0" i="0" u="none" strike="noStrike" kern="1200" dirty="0">
                          <a:solidFill>
                            <a:schemeClr val="tx1"/>
                          </a:solidFill>
                          <a:effectLst/>
                          <a:latin typeface="Calibri" panose="020F0502020204030204" pitchFamily="34" charset="0"/>
                          <a:ea typeface="+mn-ea"/>
                          <a:cs typeface="+mn-cs"/>
                        </a:rPr>
                        <a:t>5.329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r" defTabSz="914400" rtl="0" eaLnBrk="1" fontAlgn="b" latinLnBrk="0" hangingPunct="1"/>
                      <a:r>
                        <a:rPr lang="es-EC" sz="1430" b="0" i="0" u="none" strike="noStrike" kern="1200" dirty="0">
                          <a:solidFill>
                            <a:schemeClr val="tx1"/>
                          </a:solidFill>
                          <a:effectLst/>
                          <a:latin typeface="Calibri" panose="020F0502020204030204" pitchFamily="34" charset="0"/>
                          <a:ea typeface="+mn-ea"/>
                          <a:cs typeface="+mn-cs"/>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r" defTabSz="914400" rtl="0" eaLnBrk="1" fontAlgn="b" latinLnBrk="0" hangingPunct="1"/>
                      <a:r>
                        <a:rPr lang="es-EC" sz="1430" b="0" i="0" u="none" strike="noStrike" kern="1200" dirty="0">
                          <a:solidFill>
                            <a:schemeClr val="tx1"/>
                          </a:solidFill>
                          <a:effectLst/>
                          <a:latin typeface="Calibri" panose="020F0502020204030204" pitchFamily="34" charset="0"/>
                          <a:ea typeface="+mn-ea"/>
                          <a:cs typeface="+mn-cs"/>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0">
                <a:tc>
                  <a:txBody>
                    <a:bodyPr/>
                    <a:lstStyle/>
                    <a:p>
                      <a:pPr algn="l" fontAlgn="b"/>
                      <a:r>
                        <a:rPr lang="es-EC" sz="1430" b="0" i="0" u="none" strike="noStrike">
                          <a:solidFill>
                            <a:schemeClr val="tx1"/>
                          </a:solidFill>
                          <a:latin typeface="Calibri"/>
                        </a:rPr>
                        <a:t>'870421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EC" sz="1430" b="0" i="0" u="none" strike="noStrike" dirty="0">
                          <a:solidFill>
                            <a:schemeClr val="tx1"/>
                          </a:solidFill>
                          <a:latin typeface="Calibri"/>
                        </a:rPr>
                        <a:t>Vehículos automóviles para transporte de mercancías, con motor de émbolo "pistón" de </a:t>
                      </a:r>
                      <a:r>
                        <a:rPr lang="es-EC" sz="1430" b="0" i="0" u="none" strike="noStrike" dirty="0" smtClean="0">
                          <a:solidFill>
                            <a:schemeClr val="tx1"/>
                          </a:solidFill>
                          <a:latin typeface="Calibri"/>
                        </a:rPr>
                        <a:t>encendido.</a:t>
                      </a:r>
                      <a:endParaRPr lang="es-EC" sz="1430" b="0" i="0" u="none" strike="noStrike" dirty="0">
                        <a:solidFill>
                          <a:schemeClr val="tx1"/>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r" defTabSz="914400" rtl="0" eaLnBrk="1" fontAlgn="b" latinLnBrk="0" hangingPunct="1"/>
                      <a:r>
                        <a:rPr lang="es-EC" sz="1430" b="0" i="0" u="none" strike="noStrike" kern="1200" dirty="0">
                          <a:solidFill>
                            <a:schemeClr val="tx1"/>
                          </a:solidFill>
                          <a:effectLst/>
                          <a:latin typeface="Calibri" panose="020F0502020204030204" pitchFamily="34" charset="0"/>
                          <a:ea typeface="+mn-ea"/>
                          <a:cs typeface="+mn-cs"/>
                        </a:rPr>
                        <a:t>3.531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r" defTabSz="914400" rtl="0" eaLnBrk="1" fontAlgn="b" latinLnBrk="0" hangingPunct="1"/>
                      <a:r>
                        <a:rPr lang="es-EC" sz="1430" b="0" i="0" u="none" strike="noStrike" kern="1200" dirty="0">
                          <a:solidFill>
                            <a:schemeClr val="tx1"/>
                          </a:solidFill>
                          <a:effectLst/>
                          <a:latin typeface="Calibri" panose="020F0502020204030204" pitchFamily="34" charset="0"/>
                          <a:ea typeface="+mn-ea"/>
                          <a:cs typeface="+mn-cs"/>
                        </a:rPr>
                        <a:t>4.660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r" defTabSz="914400" rtl="0" eaLnBrk="1" fontAlgn="b" latinLnBrk="0" hangingPunct="1"/>
                      <a:r>
                        <a:rPr lang="es-EC" sz="1430" b="0" i="0" u="none" strike="noStrike" kern="1200" dirty="0">
                          <a:solidFill>
                            <a:schemeClr val="tx1"/>
                          </a:solidFill>
                          <a:effectLst/>
                          <a:latin typeface="Calibri" panose="020F0502020204030204" pitchFamily="34" charset="0"/>
                          <a:ea typeface="+mn-ea"/>
                          <a:cs typeface="+mn-cs"/>
                        </a:rPr>
                        <a:t>4.855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r" defTabSz="914400" rtl="0" eaLnBrk="1" fontAlgn="b" latinLnBrk="0" hangingPunct="1"/>
                      <a:r>
                        <a:rPr lang="es-EC" sz="1430" b="0" i="0" u="none" strike="noStrike" kern="1200" dirty="0">
                          <a:solidFill>
                            <a:schemeClr val="tx1"/>
                          </a:solidFill>
                          <a:effectLst/>
                          <a:latin typeface="Calibri" panose="020F0502020204030204" pitchFamily="34" charset="0"/>
                          <a:ea typeface="+mn-ea"/>
                          <a:cs typeface="+mn-cs"/>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r" defTabSz="914400" rtl="0" eaLnBrk="1" fontAlgn="b" latinLnBrk="0" hangingPunct="1"/>
                      <a:r>
                        <a:rPr lang="es-EC" sz="1430" b="0" i="0" u="none" strike="noStrike" kern="1200" dirty="0">
                          <a:solidFill>
                            <a:schemeClr val="tx1"/>
                          </a:solidFill>
                          <a:effectLst/>
                          <a:latin typeface="Calibri" panose="020F0502020204030204" pitchFamily="34" charset="0"/>
                          <a:ea typeface="+mn-ea"/>
                          <a:cs typeface="+mn-cs"/>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0">
                <a:tc>
                  <a:txBody>
                    <a:bodyPr/>
                    <a:lstStyle/>
                    <a:p>
                      <a:pPr algn="l" fontAlgn="b"/>
                      <a:r>
                        <a:rPr lang="es-EC" sz="1430" b="0" i="0" u="none" strike="noStrike">
                          <a:solidFill>
                            <a:schemeClr val="tx1"/>
                          </a:solidFill>
                          <a:latin typeface="Calibri"/>
                        </a:rPr>
                        <a:t>'870323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EC" sz="1430" b="0" i="0" u="none" strike="noStrike" dirty="0">
                          <a:solidFill>
                            <a:schemeClr val="tx1"/>
                          </a:solidFill>
                          <a:latin typeface="Calibri"/>
                        </a:rPr>
                        <a:t>Automóviles de turismo, incl. los del tipo familiar "break" o "</a:t>
                      </a:r>
                      <a:r>
                        <a:rPr lang="es-EC" sz="1430" b="0" i="0" u="none" strike="noStrike" dirty="0" err="1">
                          <a:solidFill>
                            <a:schemeClr val="tx1"/>
                          </a:solidFill>
                          <a:latin typeface="Calibri"/>
                        </a:rPr>
                        <a:t>station</a:t>
                      </a:r>
                      <a:r>
                        <a:rPr lang="es-EC" sz="1430" b="0" i="0" u="none" strike="noStrike" dirty="0">
                          <a:solidFill>
                            <a:schemeClr val="tx1"/>
                          </a:solidFill>
                          <a:latin typeface="Calibri"/>
                        </a:rPr>
                        <a:t> </a:t>
                      </a:r>
                      <a:r>
                        <a:rPr lang="es-EC" sz="1430" b="0" i="0" u="none" strike="noStrike" dirty="0" err="1">
                          <a:solidFill>
                            <a:schemeClr val="tx1"/>
                          </a:solidFill>
                          <a:latin typeface="Calibri"/>
                        </a:rPr>
                        <a:t>wagon</a:t>
                      </a:r>
                      <a:r>
                        <a:rPr lang="es-EC" sz="1430" b="0" i="0" u="none" strike="noStrike" dirty="0">
                          <a:solidFill>
                            <a:schemeClr val="tx1"/>
                          </a:solidFill>
                          <a:latin typeface="Calibri"/>
                        </a:rPr>
                        <a:t>" y los de </a:t>
                      </a:r>
                      <a:r>
                        <a:rPr lang="es-EC" sz="1430" b="0" i="0" u="none" strike="noStrike" dirty="0" smtClean="0">
                          <a:solidFill>
                            <a:schemeClr val="tx1"/>
                          </a:solidFill>
                          <a:latin typeface="Calibri"/>
                        </a:rPr>
                        <a:t>carreras.</a:t>
                      </a:r>
                      <a:endParaRPr lang="es-EC" sz="1430" b="0" i="0" u="none" strike="noStrike" dirty="0">
                        <a:solidFill>
                          <a:schemeClr val="tx1"/>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r" defTabSz="914400" rtl="0" eaLnBrk="1" fontAlgn="b" latinLnBrk="0" hangingPunct="1"/>
                      <a:r>
                        <a:rPr lang="es-EC" sz="1430" b="0" i="0" u="none" strike="noStrike" kern="1200" dirty="0">
                          <a:solidFill>
                            <a:schemeClr val="tx1"/>
                          </a:solidFill>
                          <a:effectLst/>
                          <a:latin typeface="Calibri" panose="020F0502020204030204" pitchFamily="34" charset="0"/>
                          <a:ea typeface="+mn-ea"/>
                          <a:cs typeface="+mn-cs"/>
                        </a:rPr>
                        <a:t>5.942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r" defTabSz="914400" rtl="0" eaLnBrk="1" fontAlgn="b" latinLnBrk="0" hangingPunct="1"/>
                      <a:r>
                        <a:rPr lang="es-EC" sz="1430" b="0" i="0" u="none" strike="noStrike" kern="1200" dirty="0">
                          <a:solidFill>
                            <a:schemeClr val="tx1"/>
                          </a:solidFill>
                          <a:effectLst/>
                          <a:latin typeface="Calibri" panose="020F0502020204030204" pitchFamily="34" charset="0"/>
                          <a:ea typeface="+mn-ea"/>
                          <a:cs typeface="+mn-cs"/>
                        </a:rPr>
                        <a:t>5.756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r" defTabSz="914400" rtl="0" eaLnBrk="1" fontAlgn="b" latinLnBrk="0" hangingPunct="1"/>
                      <a:r>
                        <a:rPr lang="es-EC" sz="1430" b="0" i="0" u="none" strike="noStrike" kern="1200" dirty="0">
                          <a:solidFill>
                            <a:schemeClr val="tx1"/>
                          </a:solidFill>
                          <a:effectLst/>
                          <a:latin typeface="Calibri" panose="020F0502020204030204" pitchFamily="34" charset="0"/>
                          <a:ea typeface="+mn-ea"/>
                          <a:cs typeface="+mn-cs"/>
                        </a:rPr>
                        <a:t>4.083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r" defTabSz="914400" rtl="0" eaLnBrk="1" fontAlgn="b" latinLnBrk="0" hangingPunct="1"/>
                      <a:r>
                        <a:rPr lang="es-EC" sz="1430" b="0" i="0" u="none" strike="noStrike" kern="1200" dirty="0">
                          <a:solidFill>
                            <a:schemeClr val="tx1"/>
                          </a:solidFill>
                          <a:effectLst/>
                          <a:latin typeface="Calibri" panose="020F0502020204030204" pitchFamily="34" charset="0"/>
                          <a:ea typeface="+mn-ea"/>
                          <a:cs typeface="+mn-cs"/>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r" defTabSz="914400" rtl="0" eaLnBrk="1" fontAlgn="b" latinLnBrk="0" hangingPunct="1"/>
                      <a:r>
                        <a:rPr lang="es-EC" sz="1430" b="0" i="0" u="none" strike="noStrike" kern="1200" dirty="0">
                          <a:solidFill>
                            <a:schemeClr val="tx1"/>
                          </a:solidFill>
                          <a:effectLst/>
                          <a:latin typeface="Calibri" panose="020F0502020204030204" pitchFamily="34" charset="0"/>
                          <a:ea typeface="+mn-ea"/>
                          <a:cs typeface="+mn-cs"/>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0">
                <a:tc>
                  <a:txBody>
                    <a:bodyPr/>
                    <a:lstStyle/>
                    <a:p>
                      <a:pPr algn="l" fontAlgn="b"/>
                      <a:r>
                        <a:rPr lang="es-EC" sz="1430" b="0" i="0" u="none" strike="noStrike">
                          <a:solidFill>
                            <a:schemeClr val="tx1"/>
                          </a:solidFill>
                          <a:latin typeface="Calibri"/>
                        </a:rPr>
                        <a:t>'880240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EC" sz="1430" b="0" i="0" u="none" strike="noStrike" dirty="0">
                          <a:solidFill>
                            <a:schemeClr val="tx1"/>
                          </a:solidFill>
                          <a:latin typeface="Calibri"/>
                        </a:rPr>
                        <a:t>Aviones y demás aeronaves para la propulsión con motor, de peso en vacío &gt; 15000 kg (</a:t>
                      </a:r>
                      <a:r>
                        <a:rPr lang="es-EC" sz="1430" b="0" i="0" u="none" strike="noStrike" dirty="0" err="1">
                          <a:solidFill>
                            <a:schemeClr val="tx1"/>
                          </a:solidFill>
                          <a:latin typeface="Calibri"/>
                        </a:rPr>
                        <a:t>exc</a:t>
                      </a:r>
                      <a:r>
                        <a:rPr lang="es-EC" sz="1430" b="0" i="0" u="none" strike="noStrike" dirty="0">
                          <a:solidFill>
                            <a:schemeClr val="tx1"/>
                          </a:solidFill>
                          <a:latin typeface="Calibri"/>
                        </a:rPr>
                        <a:t>. helicópteros </a:t>
                      </a:r>
                      <a:r>
                        <a:rPr lang="es-EC" sz="1430" b="0" i="0" u="none" strike="noStrike" dirty="0" smtClean="0">
                          <a:solidFill>
                            <a:schemeClr val="tx1"/>
                          </a:solidFill>
                          <a:latin typeface="Calibri"/>
                        </a:rPr>
                        <a:t>)</a:t>
                      </a:r>
                      <a:endParaRPr lang="es-EC" sz="1430" b="0" i="0" u="none" strike="noStrike" dirty="0">
                        <a:solidFill>
                          <a:schemeClr val="tx1"/>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r" defTabSz="914400" rtl="0" eaLnBrk="1" fontAlgn="b" latinLnBrk="0" hangingPunct="1"/>
                      <a:r>
                        <a:rPr lang="es-EC" sz="1430" b="0" i="0" u="none" strike="noStrike" kern="1200" dirty="0">
                          <a:solidFill>
                            <a:schemeClr val="tx1"/>
                          </a:solidFill>
                          <a:effectLst/>
                          <a:latin typeface="Calibri" panose="020F0502020204030204" pitchFamily="34" charset="0"/>
                          <a:ea typeface="+mn-ea"/>
                          <a:cs typeface="+mn-cs"/>
                        </a:rPr>
                        <a:t>1.050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r" defTabSz="914400" rtl="0" eaLnBrk="1" fontAlgn="b" latinLnBrk="0" hangingPunct="1"/>
                      <a:r>
                        <a:rPr lang="es-EC" sz="1430" b="0" i="0" u="none" strike="noStrike" kern="1200" dirty="0">
                          <a:solidFill>
                            <a:schemeClr val="tx1"/>
                          </a:solidFill>
                          <a:effectLst/>
                          <a:latin typeface="Calibri" panose="020F0502020204030204" pitchFamily="34" charset="0"/>
                          <a:ea typeface="+mn-ea"/>
                          <a:cs typeface="+mn-cs"/>
                        </a:rPr>
                        <a:t>884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r" defTabSz="914400" rtl="0" eaLnBrk="1" fontAlgn="b" latinLnBrk="0" hangingPunct="1"/>
                      <a:r>
                        <a:rPr lang="es-EC" sz="1430" b="0" i="0" u="none" strike="noStrike" kern="1200" dirty="0">
                          <a:solidFill>
                            <a:schemeClr val="tx1"/>
                          </a:solidFill>
                          <a:effectLst/>
                          <a:latin typeface="Calibri" panose="020F0502020204030204" pitchFamily="34" charset="0"/>
                          <a:ea typeface="+mn-ea"/>
                          <a:cs typeface="+mn-cs"/>
                        </a:rPr>
                        <a:t>3.380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r" defTabSz="914400" rtl="0" eaLnBrk="1" fontAlgn="b" latinLnBrk="0" hangingPunct="1"/>
                      <a:r>
                        <a:rPr lang="es-EC" sz="1430" b="0" i="0" u="none" strike="noStrike" kern="1200" dirty="0">
                          <a:solidFill>
                            <a:schemeClr val="tx1"/>
                          </a:solidFill>
                          <a:effectLst/>
                          <a:latin typeface="Calibri" panose="020F0502020204030204" pitchFamily="34" charset="0"/>
                          <a:ea typeface="+mn-ea"/>
                          <a:cs typeface="+mn-cs"/>
                        </a:rPr>
                        <a:t>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r" defTabSz="914400" rtl="0" eaLnBrk="1" fontAlgn="b" latinLnBrk="0" hangingPunct="1"/>
                      <a:r>
                        <a:rPr lang="es-EC" sz="1430" b="0" i="0" u="none" strike="noStrike" kern="1200" dirty="0">
                          <a:solidFill>
                            <a:schemeClr val="tx1"/>
                          </a:solidFill>
                          <a:effectLst/>
                          <a:latin typeface="Calibri" panose="020F0502020204030204" pitchFamily="34" charset="0"/>
                          <a:ea typeface="+mn-ea"/>
                          <a:cs typeface="+mn-cs"/>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0">
                <a:tc>
                  <a:txBody>
                    <a:bodyPr/>
                    <a:lstStyle/>
                    <a:p>
                      <a:pPr algn="l" fontAlgn="b"/>
                      <a:r>
                        <a:rPr lang="es-EC" sz="1430" b="0" i="0" u="none" strike="noStrike">
                          <a:solidFill>
                            <a:schemeClr val="tx1"/>
                          </a:solidFill>
                          <a:latin typeface="Calibri"/>
                        </a:rPr>
                        <a:t>'870321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EC" sz="1430" b="0" i="0" u="none" strike="noStrike" dirty="0">
                          <a:solidFill>
                            <a:schemeClr val="tx1"/>
                          </a:solidFill>
                          <a:latin typeface="Calibri"/>
                        </a:rPr>
                        <a:t>Automóviles de turismo, incl. los del tipo familiar "break" o "</a:t>
                      </a:r>
                      <a:r>
                        <a:rPr lang="es-EC" sz="1430" b="0" i="0" u="none" strike="noStrike" dirty="0" err="1">
                          <a:solidFill>
                            <a:schemeClr val="tx1"/>
                          </a:solidFill>
                          <a:latin typeface="Calibri"/>
                        </a:rPr>
                        <a:t>station</a:t>
                      </a:r>
                      <a:r>
                        <a:rPr lang="es-EC" sz="1430" b="0" i="0" u="none" strike="noStrike" dirty="0">
                          <a:solidFill>
                            <a:schemeClr val="tx1"/>
                          </a:solidFill>
                          <a:latin typeface="Calibri"/>
                        </a:rPr>
                        <a:t> </a:t>
                      </a:r>
                      <a:r>
                        <a:rPr lang="es-EC" sz="1430" b="0" i="0" u="none" strike="noStrike" dirty="0" err="1">
                          <a:solidFill>
                            <a:schemeClr val="tx1"/>
                          </a:solidFill>
                          <a:latin typeface="Calibri"/>
                        </a:rPr>
                        <a:t>wagon</a:t>
                      </a:r>
                      <a:r>
                        <a:rPr lang="es-EC" sz="1430" b="0" i="0" u="none" strike="noStrike" dirty="0">
                          <a:solidFill>
                            <a:schemeClr val="tx1"/>
                          </a:solidFill>
                          <a:latin typeface="Calibri"/>
                        </a:rPr>
                        <a:t>" y los de </a:t>
                      </a:r>
                      <a:r>
                        <a:rPr lang="es-EC" sz="1430" b="0" i="0" u="none" strike="noStrike" dirty="0" smtClean="0">
                          <a:solidFill>
                            <a:schemeClr val="tx1"/>
                          </a:solidFill>
                          <a:latin typeface="Calibri"/>
                        </a:rPr>
                        <a:t>carreras,</a:t>
                      </a:r>
                      <a:endParaRPr lang="es-EC" sz="1430" b="0" i="0" u="none" strike="noStrike" dirty="0">
                        <a:solidFill>
                          <a:schemeClr val="tx1"/>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r" defTabSz="914400" rtl="0" eaLnBrk="1" fontAlgn="b" latinLnBrk="0" hangingPunct="1"/>
                      <a:r>
                        <a:rPr lang="es-EC" sz="1430" b="0" i="0" u="none" strike="noStrike" kern="1200" dirty="0">
                          <a:solidFill>
                            <a:schemeClr val="tx1"/>
                          </a:solidFill>
                          <a:effectLst/>
                          <a:latin typeface="Calibri" panose="020F0502020204030204" pitchFamily="34" charset="0"/>
                          <a:ea typeface="+mn-ea"/>
                          <a:cs typeface="+mn-cs"/>
                        </a:rPr>
                        <a:t>1.373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r" defTabSz="914400" rtl="0" eaLnBrk="1" fontAlgn="b" latinLnBrk="0" hangingPunct="1"/>
                      <a:r>
                        <a:rPr lang="es-EC" sz="1430" b="0" i="0" u="none" strike="noStrike" kern="1200" dirty="0">
                          <a:solidFill>
                            <a:schemeClr val="tx1"/>
                          </a:solidFill>
                          <a:effectLst/>
                          <a:latin typeface="Calibri" panose="020F0502020204030204" pitchFamily="34" charset="0"/>
                          <a:ea typeface="+mn-ea"/>
                          <a:cs typeface="+mn-cs"/>
                        </a:rPr>
                        <a:t>2.295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r" defTabSz="914400" rtl="0" eaLnBrk="1" fontAlgn="b" latinLnBrk="0" hangingPunct="1"/>
                      <a:r>
                        <a:rPr lang="es-EC" sz="1430" b="0" i="0" u="none" strike="noStrike" kern="1200" dirty="0">
                          <a:solidFill>
                            <a:schemeClr val="tx1"/>
                          </a:solidFill>
                          <a:effectLst/>
                          <a:latin typeface="Calibri" panose="020F0502020204030204" pitchFamily="34" charset="0"/>
                          <a:ea typeface="+mn-ea"/>
                          <a:cs typeface="+mn-cs"/>
                        </a:rPr>
                        <a:t>3.363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r" defTabSz="914400" rtl="0" eaLnBrk="1" fontAlgn="b" latinLnBrk="0" hangingPunct="1"/>
                      <a:r>
                        <a:rPr lang="es-EC" sz="1430" b="0" i="0" u="none" strike="noStrike" kern="1200" dirty="0">
                          <a:solidFill>
                            <a:schemeClr val="tx1"/>
                          </a:solidFill>
                          <a:effectLst/>
                          <a:latin typeface="Calibri" panose="020F0502020204030204" pitchFamily="34" charset="0"/>
                          <a:ea typeface="+mn-ea"/>
                          <a:cs typeface="+mn-cs"/>
                        </a:rPr>
                        <a:t>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r" defTabSz="914400" rtl="0" eaLnBrk="1" fontAlgn="b" latinLnBrk="0" hangingPunct="1"/>
                      <a:r>
                        <a:rPr lang="es-EC" sz="1430" b="0" i="0" u="none" strike="noStrike" kern="1200" dirty="0">
                          <a:solidFill>
                            <a:schemeClr val="tx1"/>
                          </a:solidFill>
                          <a:effectLst/>
                          <a:latin typeface="Calibri" panose="020F0502020204030204" pitchFamily="34" charset="0"/>
                          <a:ea typeface="+mn-ea"/>
                          <a:cs typeface="+mn-cs"/>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bl>
          </a:graphicData>
        </a:graphic>
      </p:graphicFrame>
      <p:sp>
        <p:nvSpPr>
          <p:cNvPr id="6" name="5 Marcador de número de diapositiva"/>
          <p:cNvSpPr>
            <a:spLocks noGrp="1"/>
          </p:cNvSpPr>
          <p:nvPr>
            <p:ph type="sldNum" sz="quarter" idx="12"/>
          </p:nvPr>
        </p:nvSpPr>
        <p:spPr/>
        <p:txBody>
          <a:bodyPr/>
          <a:lstStyle/>
          <a:p>
            <a:fld id="{C8126447-4D4B-4C99-B128-995BABF8B136}" type="slidenum">
              <a:rPr lang="es-EC" smtClean="0">
                <a:solidFill>
                  <a:prstClr val="black">
                    <a:tint val="75000"/>
                  </a:prstClr>
                </a:solidFill>
              </a:rPr>
              <a:pPr/>
              <a:t>20</a:t>
            </a:fld>
            <a:endParaRPr lang="es-EC">
              <a:solidFill>
                <a:prstClr val="black">
                  <a:tint val="75000"/>
                </a:prstClr>
              </a:solidFill>
            </a:endParaRPr>
          </a:p>
        </p:txBody>
      </p:sp>
    </p:spTree>
    <p:extLst>
      <p:ext uri="{BB962C8B-B14F-4D97-AF65-F5344CB8AC3E}">
        <p14:creationId xmlns:p14="http://schemas.microsoft.com/office/powerpoint/2010/main" val="7473040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197115"/>
            <a:ext cx="2085013" cy="823031"/>
          </a:xfrm>
          <a:prstGeom prst="rect">
            <a:avLst/>
          </a:prstGeom>
        </p:spPr>
      </p:pic>
      <p:sp>
        <p:nvSpPr>
          <p:cNvPr id="3" name="Título 2"/>
          <p:cNvSpPr>
            <a:spLocks noGrp="1"/>
          </p:cNvSpPr>
          <p:nvPr>
            <p:ph type="title"/>
          </p:nvPr>
        </p:nvSpPr>
        <p:spPr>
          <a:xfrm>
            <a:off x="117369" y="15469"/>
            <a:ext cx="10156184" cy="1208213"/>
          </a:xfrm>
        </p:spPr>
        <p:txBody>
          <a:bodyPr>
            <a:normAutofit fontScale="90000"/>
          </a:bodyPr>
          <a:lstStyle/>
          <a:p>
            <a:r>
              <a:rPr lang="es-MX" sz="3800" b="1" dirty="0">
                <a:solidFill>
                  <a:srgbClr val="002060"/>
                </a:solidFill>
                <a:latin typeface="Franklin Gothic Medium Cond" panose="020B0606030402020204" pitchFamily="34" charset="0"/>
              </a:rPr>
              <a:t>Principales destinos de exportación de </a:t>
            </a:r>
            <a:r>
              <a:rPr lang="es-MX" sz="3800" b="1" dirty="0" smtClean="0">
                <a:solidFill>
                  <a:srgbClr val="002060"/>
                </a:solidFill>
                <a:latin typeface="Franklin Gothic Medium Cond" panose="020B0606030402020204" pitchFamily="34" charset="0"/>
              </a:rPr>
              <a:t>España  Año 2017</a:t>
            </a:r>
            <a:r>
              <a:rPr lang="es-MX" sz="3900" b="1" dirty="0" smtClean="0">
                <a:solidFill>
                  <a:srgbClr val="002060"/>
                </a:solidFill>
                <a:latin typeface="Franklin Gothic Medium Cond" panose="020B0606030402020204" pitchFamily="34" charset="0"/>
              </a:rPr>
              <a:t/>
            </a:r>
            <a:br>
              <a:rPr lang="es-MX" sz="3900" b="1" dirty="0" smtClean="0">
                <a:solidFill>
                  <a:srgbClr val="002060"/>
                </a:solidFill>
                <a:latin typeface="Franklin Gothic Medium Cond" panose="020B0606030402020204" pitchFamily="34" charset="0"/>
              </a:rPr>
            </a:br>
            <a:r>
              <a:rPr lang="es-MX" sz="2400" b="1" dirty="0" smtClean="0">
                <a:solidFill>
                  <a:srgbClr val="002060"/>
                </a:solidFill>
                <a:latin typeface="Franklin Gothic Medium Cond" panose="020B0606030402020204" pitchFamily="34" charset="0"/>
              </a:rPr>
              <a:t>(millones de USD)</a:t>
            </a:r>
            <a:endParaRPr lang="es-MX" sz="3900" b="1" dirty="0">
              <a:solidFill>
                <a:srgbClr val="002060"/>
              </a:solidFill>
              <a:latin typeface="Franklin Gothic Medium Cond" panose="020B0606030402020204" pitchFamily="34" charset="0"/>
            </a:endParaRPr>
          </a:p>
        </p:txBody>
      </p:sp>
      <p:sp>
        <p:nvSpPr>
          <p:cNvPr id="5" name="2 CuadroTexto"/>
          <p:cNvSpPr txBox="1"/>
          <p:nvPr/>
        </p:nvSpPr>
        <p:spPr>
          <a:xfrm>
            <a:off x="269315" y="5733380"/>
            <a:ext cx="5110163" cy="446276"/>
          </a:xfrm>
          <a:prstGeom prst="rect">
            <a:avLst/>
          </a:prstGeom>
          <a:noFill/>
        </p:spPr>
        <p:txBody>
          <a:bodyPr>
            <a:spAutoFit/>
          </a:bodyPr>
          <a:lstStyle/>
          <a:p>
            <a:pPr eaLnBrk="1" hangingPunct="1">
              <a:defRPr/>
            </a:pPr>
            <a:r>
              <a:rPr lang="es-ES" sz="1100" b="1" dirty="0">
                <a:solidFill>
                  <a:prstClr val="black"/>
                </a:solidFill>
              </a:rPr>
              <a:t>Fuente: </a:t>
            </a:r>
            <a:r>
              <a:rPr lang="es-ES" sz="1100" dirty="0" err="1">
                <a:solidFill>
                  <a:prstClr val="black"/>
                </a:solidFill>
              </a:rPr>
              <a:t>Trademap</a:t>
            </a:r>
            <a:endParaRPr lang="es-ES" sz="100" dirty="0" smtClean="0">
              <a:solidFill>
                <a:prstClr val="black"/>
              </a:solidFill>
            </a:endParaRPr>
          </a:p>
          <a:p>
            <a:pPr eaLnBrk="1" hangingPunct="1">
              <a:defRPr/>
            </a:pPr>
            <a:r>
              <a:rPr lang="es-ES" sz="1100" b="1" dirty="0" smtClean="0">
                <a:solidFill>
                  <a:prstClr val="black"/>
                </a:solidFill>
              </a:rPr>
              <a:t>Elaborado por: </a:t>
            </a:r>
            <a:r>
              <a:rPr lang="es-ES" sz="1100" dirty="0" smtClean="0">
                <a:solidFill>
                  <a:prstClr val="black"/>
                </a:solidFill>
              </a:rPr>
              <a:t>CGEPMI </a:t>
            </a:r>
            <a:endParaRPr lang="es-ES" sz="1100" dirty="0">
              <a:solidFill>
                <a:prstClr val="black"/>
              </a:solidFill>
            </a:endParaRPr>
          </a:p>
        </p:txBody>
      </p:sp>
      <p:sp>
        <p:nvSpPr>
          <p:cNvPr id="8" name="Rectángulo 7"/>
          <p:cNvSpPr/>
          <p:nvPr/>
        </p:nvSpPr>
        <p:spPr>
          <a:xfrm>
            <a:off x="269314" y="6190607"/>
            <a:ext cx="11772432" cy="615553"/>
          </a:xfrm>
          <a:prstGeom prst="rect">
            <a:avLst/>
          </a:prstGeom>
        </p:spPr>
        <p:txBody>
          <a:bodyPr wrap="square">
            <a:spAutoFit/>
          </a:bodyPr>
          <a:lstStyle/>
          <a:p>
            <a:endParaRPr lang="es-MX" sz="100" b="1" dirty="0" smtClean="0">
              <a:solidFill>
                <a:prstClr val="black"/>
              </a:solidFill>
            </a:endParaRPr>
          </a:p>
          <a:p>
            <a:r>
              <a:rPr lang="es-MX" sz="1100" b="1" dirty="0" smtClean="0">
                <a:solidFill>
                  <a:prstClr val="black"/>
                </a:solidFill>
              </a:rPr>
              <a:t>Nota</a:t>
            </a:r>
            <a:r>
              <a:rPr lang="es-MX" sz="1100" b="1" dirty="0">
                <a:solidFill>
                  <a:prstClr val="black"/>
                </a:solidFill>
              </a:rPr>
              <a:t>: </a:t>
            </a:r>
            <a:r>
              <a:rPr lang="es-MX" sz="1100" dirty="0" smtClean="0">
                <a:solidFill>
                  <a:prstClr val="black"/>
                </a:solidFill>
              </a:rPr>
              <a:t>El grafico muestra el 76,7% de las exportaciones totales de España  (USD 245.270 millones)  hacia los diferentes países del mundo. </a:t>
            </a:r>
          </a:p>
          <a:p>
            <a:r>
              <a:rPr lang="es-MX" sz="1100" dirty="0" smtClean="0">
                <a:solidFill>
                  <a:prstClr val="black"/>
                </a:solidFill>
              </a:rPr>
              <a:t>El  23,3% restante de países representan USD 74.352 millones.</a:t>
            </a:r>
          </a:p>
          <a:p>
            <a:r>
              <a:rPr lang="es-MX" sz="1100" dirty="0" smtClean="0">
                <a:solidFill>
                  <a:prstClr val="black"/>
                </a:solidFill>
              </a:rPr>
              <a:t>Europa NEP</a:t>
            </a:r>
            <a:r>
              <a:rPr lang="es-MX" sz="1100" dirty="0">
                <a:solidFill>
                  <a:prstClr val="black"/>
                </a:solidFill>
              </a:rPr>
              <a:t>: </a:t>
            </a:r>
            <a:r>
              <a:rPr lang="es-MX" sz="1100" dirty="0" smtClean="0">
                <a:solidFill>
                  <a:prstClr val="black"/>
                </a:solidFill>
              </a:rPr>
              <a:t>Países </a:t>
            </a:r>
            <a:r>
              <a:rPr lang="es-MX" sz="1100" dirty="0">
                <a:solidFill>
                  <a:prstClr val="black"/>
                </a:solidFill>
              </a:rPr>
              <a:t>de </a:t>
            </a:r>
            <a:r>
              <a:rPr lang="es-MX" sz="1100" dirty="0" smtClean="0">
                <a:solidFill>
                  <a:prstClr val="black"/>
                </a:solidFill>
              </a:rPr>
              <a:t>confidencialidad de la zona europea.</a:t>
            </a:r>
            <a:endParaRPr lang="es-MX" sz="1100" dirty="0">
              <a:solidFill>
                <a:prstClr val="black"/>
              </a:solidFill>
            </a:endParaRPr>
          </a:p>
        </p:txBody>
      </p:sp>
      <p:sp>
        <p:nvSpPr>
          <p:cNvPr id="7" name="6 Marcador de número de diapositiva"/>
          <p:cNvSpPr>
            <a:spLocks noGrp="1"/>
          </p:cNvSpPr>
          <p:nvPr>
            <p:ph type="sldNum" sz="quarter" idx="12"/>
          </p:nvPr>
        </p:nvSpPr>
        <p:spPr/>
        <p:txBody>
          <a:bodyPr/>
          <a:lstStyle/>
          <a:p>
            <a:fld id="{C8126447-4D4B-4C99-B128-995BABF8B136}" type="slidenum">
              <a:rPr lang="es-EC" smtClean="0">
                <a:solidFill>
                  <a:prstClr val="black">
                    <a:tint val="75000"/>
                  </a:prstClr>
                </a:solidFill>
              </a:rPr>
              <a:pPr/>
              <a:t>21</a:t>
            </a:fld>
            <a:endParaRPr lang="es-EC">
              <a:solidFill>
                <a:prstClr val="black">
                  <a:tint val="75000"/>
                </a:prstClr>
              </a:solidFill>
            </a:endParaRPr>
          </a:p>
        </p:txBody>
      </p:sp>
      <p:graphicFrame>
        <p:nvGraphicFramePr>
          <p:cNvPr id="10" name="1 Gráfico"/>
          <p:cNvGraphicFramePr/>
          <p:nvPr/>
        </p:nvGraphicFramePr>
        <p:xfrm>
          <a:off x="269315" y="1223682"/>
          <a:ext cx="11461131" cy="436939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6774973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197115"/>
            <a:ext cx="2085013" cy="823031"/>
          </a:xfrm>
          <a:prstGeom prst="rect">
            <a:avLst/>
          </a:prstGeom>
        </p:spPr>
      </p:pic>
      <p:sp>
        <p:nvSpPr>
          <p:cNvPr id="3" name="Título 2"/>
          <p:cNvSpPr>
            <a:spLocks noGrp="1"/>
          </p:cNvSpPr>
          <p:nvPr>
            <p:ph type="title"/>
          </p:nvPr>
        </p:nvSpPr>
        <p:spPr>
          <a:xfrm>
            <a:off x="0" y="1"/>
            <a:ext cx="10457645" cy="1020146"/>
          </a:xfrm>
        </p:spPr>
        <p:txBody>
          <a:bodyPr>
            <a:normAutofit fontScale="90000"/>
          </a:bodyPr>
          <a:lstStyle/>
          <a:p>
            <a:r>
              <a:rPr lang="es-MX" sz="3800" b="1" dirty="0" smtClean="0">
                <a:solidFill>
                  <a:srgbClr val="002060"/>
                </a:solidFill>
                <a:latin typeface="Franklin Gothic Medium Cond" panose="020B0606030402020204" pitchFamily="34" charset="0"/>
              </a:rPr>
              <a:t>Principales productos importados desde el Mundo a España </a:t>
            </a:r>
            <a:br>
              <a:rPr lang="es-MX" sz="3800" b="1" dirty="0" smtClean="0">
                <a:solidFill>
                  <a:srgbClr val="002060"/>
                </a:solidFill>
                <a:latin typeface="Franklin Gothic Medium Cond" panose="020B0606030402020204" pitchFamily="34" charset="0"/>
              </a:rPr>
            </a:br>
            <a:r>
              <a:rPr lang="es-MX" sz="2700" b="1" dirty="0" smtClean="0">
                <a:solidFill>
                  <a:srgbClr val="002060"/>
                </a:solidFill>
                <a:latin typeface="Franklin Gothic Medium Cond" panose="020B0606030402020204" pitchFamily="34" charset="0"/>
              </a:rPr>
              <a:t>(millones </a:t>
            </a:r>
            <a:r>
              <a:rPr lang="es-MX" sz="2700" b="1" dirty="0">
                <a:solidFill>
                  <a:srgbClr val="002060"/>
                </a:solidFill>
                <a:latin typeface="Franklin Gothic Medium Cond" panose="020B0606030402020204" pitchFamily="34" charset="0"/>
              </a:rPr>
              <a:t>de </a:t>
            </a:r>
            <a:r>
              <a:rPr lang="es-MX" sz="2700" b="1" dirty="0" smtClean="0">
                <a:solidFill>
                  <a:srgbClr val="002060"/>
                </a:solidFill>
                <a:latin typeface="Franklin Gothic Medium Cond" panose="020B0606030402020204" pitchFamily="34" charset="0"/>
              </a:rPr>
              <a:t>USD)</a:t>
            </a:r>
            <a:endParaRPr lang="es-MX" sz="2700" b="1" dirty="0">
              <a:solidFill>
                <a:srgbClr val="002060"/>
              </a:solidFill>
              <a:latin typeface="Franklin Gothic Medium Cond" panose="020B0606030402020204" pitchFamily="34" charset="0"/>
            </a:endParaRPr>
          </a:p>
        </p:txBody>
      </p:sp>
      <p:sp>
        <p:nvSpPr>
          <p:cNvPr id="23" name="2 CuadroTexto"/>
          <p:cNvSpPr txBox="1"/>
          <p:nvPr/>
        </p:nvSpPr>
        <p:spPr>
          <a:xfrm>
            <a:off x="272394" y="6356350"/>
            <a:ext cx="5110163" cy="446276"/>
          </a:xfrm>
          <a:prstGeom prst="rect">
            <a:avLst/>
          </a:prstGeom>
          <a:noFill/>
        </p:spPr>
        <p:txBody>
          <a:bodyPr>
            <a:spAutoFit/>
          </a:bodyPr>
          <a:lstStyle/>
          <a:p>
            <a:pPr eaLnBrk="1" hangingPunct="1">
              <a:defRPr/>
            </a:pPr>
            <a:r>
              <a:rPr lang="es-ES" sz="1100" b="1" dirty="0">
                <a:solidFill>
                  <a:prstClr val="black"/>
                </a:solidFill>
              </a:rPr>
              <a:t>Fuente: </a:t>
            </a:r>
            <a:r>
              <a:rPr lang="es-ES" sz="1100" dirty="0" err="1">
                <a:solidFill>
                  <a:prstClr val="black"/>
                </a:solidFill>
              </a:rPr>
              <a:t>Trademap</a:t>
            </a:r>
            <a:endParaRPr lang="es-ES" sz="100" dirty="0" smtClean="0">
              <a:solidFill>
                <a:prstClr val="black"/>
              </a:solidFill>
            </a:endParaRPr>
          </a:p>
          <a:p>
            <a:pPr eaLnBrk="1" hangingPunct="1">
              <a:defRPr/>
            </a:pPr>
            <a:r>
              <a:rPr lang="es-ES" sz="1100" b="1" dirty="0" smtClean="0">
                <a:solidFill>
                  <a:prstClr val="black"/>
                </a:solidFill>
              </a:rPr>
              <a:t>Elaborado por: </a:t>
            </a:r>
            <a:r>
              <a:rPr lang="es-ES" sz="1100" dirty="0" smtClean="0">
                <a:solidFill>
                  <a:prstClr val="black"/>
                </a:solidFill>
              </a:rPr>
              <a:t>CGEPMI </a:t>
            </a:r>
            <a:endParaRPr lang="es-ES" sz="1100" dirty="0">
              <a:solidFill>
                <a:prstClr val="black"/>
              </a:solidFill>
            </a:endParaRPr>
          </a:p>
        </p:txBody>
      </p:sp>
      <p:graphicFrame>
        <p:nvGraphicFramePr>
          <p:cNvPr id="4" name="Tabla 3"/>
          <p:cNvGraphicFramePr>
            <a:graphicFrameLocks noGrp="1"/>
          </p:cNvGraphicFramePr>
          <p:nvPr>
            <p:extLst>
              <p:ext uri="{D42A27DB-BD31-4B8C-83A1-F6EECF244321}">
                <p14:modId xmlns:p14="http://schemas.microsoft.com/office/powerpoint/2010/main" val="3556197680"/>
              </p:ext>
            </p:extLst>
          </p:nvPr>
        </p:nvGraphicFramePr>
        <p:xfrm>
          <a:off x="376518" y="1141170"/>
          <a:ext cx="11456893" cy="4906843"/>
        </p:xfrm>
        <a:graphic>
          <a:graphicData uri="http://schemas.openxmlformats.org/drawingml/2006/table">
            <a:tbl>
              <a:tblPr/>
              <a:tblGrid>
                <a:gridCol w="937258"/>
                <a:gridCol w="6728149"/>
                <a:gridCol w="775112"/>
                <a:gridCol w="820708"/>
                <a:gridCol w="729516"/>
                <a:gridCol w="683921"/>
                <a:gridCol w="782229"/>
              </a:tblGrid>
              <a:tr h="0">
                <a:tc>
                  <a:txBody>
                    <a:bodyPr/>
                    <a:lstStyle/>
                    <a:p>
                      <a:pPr algn="ctr" fontAlgn="ctr"/>
                      <a:r>
                        <a:rPr lang="es-MX" sz="1600" b="1" i="0" u="none" strike="noStrike" dirty="0" smtClean="0">
                          <a:solidFill>
                            <a:srgbClr val="FFFFFF"/>
                          </a:solidFill>
                          <a:effectLst/>
                          <a:latin typeface="Calibri" panose="020F0502020204030204" pitchFamily="34" charset="0"/>
                        </a:rPr>
                        <a:t>Código</a:t>
                      </a:r>
                      <a:endParaRPr lang="es-MX" sz="1600" b="1" i="0" u="none" strike="noStrike" dirty="0">
                        <a:solidFill>
                          <a:srgbClr val="FFFFFF"/>
                        </a:solidFill>
                        <a:effectLst/>
                        <a:latin typeface="Calibri" panose="020F0502020204030204" pitchFamily="34" charset="0"/>
                      </a:endParaRPr>
                    </a:p>
                  </a:txBody>
                  <a:tcPr marL="9088" marR="9088" marT="9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50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MX" sz="1600" b="1" i="0" u="none" strike="noStrike" dirty="0" smtClean="0">
                          <a:solidFill>
                            <a:srgbClr val="FFFFFF"/>
                          </a:solidFill>
                          <a:effectLst/>
                          <a:latin typeface="Calibri" panose="020F0502020204030204" pitchFamily="34" charset="0"/>
                        </a:rPr>
                        <a:t>Descripción del producto</a:t>
                      </a:r>
                    </a:p>
                  </a:txBody>
                  <a:tcPr marL="9088" marR="9088" marT="9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50000"/>
                      </a:schemeClr>
                    </a:solidFill>
                  </a:tcPr>
                </a:tc>
                <a:tc>
                  <a:txBody>
                    <a:bodyPr/>
                    <a:lstStyle/>
                    <a:p>
                      <a:pPr algn="ctr" fontAlgn="ctr"/>
                      <a:r>
                        <a:rPr lang="es-MX" sz="1600" b="1" i="0" u="none" strike="noStrike" dirty="0">
                          <a:solidFill>
                            <a:srgbClr val="FFFFFF"/>
                          </a:solidFill>
                          <a:effectLst/>
                          <a:latin typeface="Calibri" panose="020F0502020204030204" pitchFamily="34" charset="0"/>
                        </a:rPr>
                        <a:t>2015</a:t>
                      </a:r>
                    </a:p>
                  </a:txBody>
                  <a:tcPr marL="9088" marR="9088" marT="9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50000"/>
                      </a:schemeClr>
                    </a:solidFill>
                  </a:tcPr>
                </a:tc>
                <a:tc>
                  <a:txBody>
                    <a:bodyPr/>
                    <a:lstStyle/>
                    <a:p>
                      <a:pPr algn="ctr" fontAlgn="ctr"/>
                      <a:r>
                        <a:rPr lang="es-MX" sz="1600" b="1" i="0" u="none" strike="noStrike" dirty="0">
                          <a:solidFill>
                            <a:srgbClr val="FFFFFF"/>
                          </a:solidFill>
                          <a:effectLst/>
                          <a:latin typeface="Calibri" panose="020F0502020204030204" pitchFamily="34" charset="0"/>
                        </a:rPr>
                        <a:t>2016</a:t>
                      </a:r>
                    </a:p>
                  </a:txBody>
                  <a:tcPr marL="9088" marR="9088" marT="9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50000"/>
                      </a:schemeClr>
                    </a:solidFill>
                  </a:tcPr>
                </a:tc>
                <a:tc>
                  <a:txBody>
                    <a:bodyPr/>
                    <a:lstStyle/>
                    <a:p>
                      <a:pPr algn="ctr" fontAlgn="ctr"/>
                      <a:r>
                        <a:rPr lang="es-MX" sz="1600" b="1" i="0" u="none" strike="noStrike" dirty="0">
                          <a:solidFill>
                            <a:srgbClr val="FFFFFF"/>
                          </a:solidFill>
                          <a:effectLst/>
                          <a:latin typeface="Calibri" panose="020F0502020204030204" pitchFamily="34" charset="0"/>
                        </a:rPr>
                        <a:t>2017</a:t>
                      </a:r>
                    </a:p>
                  </a:txBody>
                  <a:tcPr marL="9088" marR="9088" marT="9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50000"/>
                      </a:schemeClr>
                    </a:solidFill>
                  </a:tcPr>
                </a:tc>
                <a:tc>
                  <a:txBody>
                    <a:bodyPr/>
                    <a:lstStyle/>
                    <a:p>
                      <a:pPr algn="ctr" fontAlgn="ctr"/>
                      <a:r>
                        <a:rPr lang="es-MX" sz="1600" b="1" i="0" u="none" strike="noStrike" dirty="0" err="1">
                          <a:solidFill>
                            <a:srgbClr val="FFFFFF"/>
                          </a:solidFill>
                          <a:effectLst/>
                          <a:latin typeface="Calibri" panose="020F0502020204030204" pitchFamily="34" charset="0"/>
                        </a:rPr>
                        <a:t>Part</a:t>
                      </a:r>
                      <a:r>
                        <a:rPr lang="es-MX" sz="1600" b="1" i="0" u="none" strike="noStrike" dirty="0">
                          <a:solidFill>
                            <a:srgbClr val="FFFFFF"/>
                          </a:solidFill>
                          <a:effectLst/>
                          <a:latin typeface="Calibri" panose="020F0502020204030204" pitchFamily="34" charset="0"/>
                        </a:rPr>
                        <a:t>. </a:t>
                      </a:r>
                      <a:r>
                        <a:rPr lang="es-MX" sz="1600" b="1" i="0" u="none" strike="noStrike" dirty="0" smtClean="0">
                          <a:solidFill>
                            <a:srgbClr val="FFFFFF"/>
                          </a:solidFill>
                          <a:effectLst/>
                          <a:latin typeface="Calibri" panose="020F0502020204030204" pitchFamily="34" charset="0"/>
                        </a:rPr>
                        <a:t>2016</a:t>
                      </a:r>
                      <a:endParaRPr lang="es-MX" sz="1600" b="1" i="0" u="none" strike="noStrike" dirty="0">
                        <a:solidFill>
                          <a:srgbClr val="FFFFFF"/>
                        </a:solidFill>
                        <a:effectLst/>
                        <a:latin typeface="Calibri" panose="020F0502020204030204" pitchFamily="34" charset="0"/>
                      </a:endParaRPr>
                    </a:p>
                  </a:txBody>
                  <a:tcPr marL="9088" marR="9088" marT="9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50000"/>
                      </a:schemeClr>
                    </a:solidFill>
                  </a:tcPr>
                </a:tc>
                <a:tc>
                  <a:txBody>
                    <a:bodyPr/>
                    <a:lstStyle/>
                    <a:p>
                      <a:pPr algn="ctr" fontAlgn="ctr"/>
                      <a:r>
                        <a:rPr lang="es-MX" sz="1600" b="1" i="0" u="none" strike="noStrike" dirty="0" err="1">
                          <a:solidFill>
                            <a:srgbClr val="FFFFFF"/>
                          </a:solidFill>
                          <a:effectLst/>
                          <a:latin typeface="Calibri" panose="020F0502020204030204" pitchFamily="34" charset="0"/>
                        </a:rPr>
                        <a:t>Part</a:t>
                      </a:r>
                      <a:r>
                        <a:rPr lang="es-MX" sz="1600" b="1" i="0" u="none" strike="noStrike" dirty="0">
                          <a:solidFill>
                            <a:srgbClr val="FFFFFF"/>
                          </a:solidFill>
                          <a:effectLst/>
                          <a:latin typeface="Calibri" panose="020F0502020204030204" pitchFamily="34" charset="0"/>
                        </a:rPr>
                        <a:t>. </a:t>
                      </a:r>
                      <a:r>
                        <a:rPr lang="es-MX" sz="1600" b="1" i="0" u="none" strike="noStrike" dirty="0" smtClean="0">
                          <a:solidFill>
                            <a:srgbClr val="FFFFFF"/>
                          </a:solidFill>
                          <a:effectLst/>
                          <a:latin typeface="Calibri" panose="020F0502020204030204" pitchFamily="34" charset="0"/>
                        </a:rPr>
                        <a:t>2017</a:t>
                      </a:r>
                      <a:endParaRPr lang="es-MX" sz="1600" b="1" i="0" u="none" strike="noStrike" dirty="0">
                        <a:solidFill>
                          <a:srgbClr val="FFFFFF"/>
                        </a:solidFill>
                        <a:effectLst/>
                        <a:latin typeface="Calibri" panose="020F0502020204030204" pitchFamily="34" charset="0"/>
                      </a:endParaRPr>
                    </a:p>
                  </a:txBody>
                  <a:tcPr marL="9088" marR="9088" marT="9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50000"/>
                      </a:schemeClr>
                    </a:solidFill>
                  </a:tcPr>
                </a:tc>
              </a:tr>
              <a:tr h="0">
                <a:tc>
                  <a:txBody>
                    <a:bodyPr/>
                    <a:lstStyle/>
                    <a:p>
                      <a:pPr marL="0" algn="l" defTabSz="914400" rtl="0" eaLnBrk="1" fontAlgn="b" latinLnBrk="0" hangingPunct="1"/>
                      <a:r>
                        <a:rPr lang="es-EC" sz="1400" b="0" i="0" u="none" strike="noStrike" kern="1200" dirty="0">
                          <a:solidFill>
                            <a:schemeClr val="tx1"/>
                          </a:solidFill>
                          <a:latin typeface="Calibri"/>
                          <a:ea typeface="+mn-ea"/>
                          <a:cs typeface="+mn-cs"/>
                        </a:rPr>
                        <a:t>'TOTAL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l" defTabSz="914400" rtl="0" eaLnBrk="1" fontAlgn="b" latinLnBrk="0" hangingPunct="1"/>
                      <a:r>
                        <a:rPr lang="es-EC" sz="1400" b="0" i="0" u="none" strike="noStrike" kern="1200" dirty="0">
                          <a:solidFill>
                            <a:schemeClr val="tx1"/>
                          </a:solidFill>
                          <a:latin typeface="Calibri"/>
                          <a:ea typeface="+mn-ea"/>
                          <a:cs typeface="+mn-cs"/>
                        </a:rPr>
                        <a:t>Todos los productos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a:solidFill>
                            <a:schemeClr val="tx1"/>
                          </a:solidFill>
                          <a:latin typeface="Calibri"/>
                        </a:rPr>
                        <a:t>305.266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a:solidFill>
                            <a:schemeClr val="tx1"/>
                          </a:solidFill>
                          <a:latin typeface="Calibri"/>
                        </a:rPr>
                        <a:t>302.539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a:solidFill>
                            <a:schemeClr val="tx1"/>
                          </a:solidFill>
                          <a:latin typeface="Calibri"/>
                        </a:rPr>
                        <a:t>350.922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dirty="0">
                          <a:solidFill>
                            <a:schemeClr val="tx1"/>
                          </a:solidFill>
                          <a:latin typeface="Calibri"/>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dirty="0">
                          <a:solidFill>
                            <a:schemeClr val="tx1"/>
                          </a:solidFill>
                          <a:latin typeface="Calibri"/>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0">
                <a:tc>
                  <a:txBody>
                    <a:bodyPr/>
                    <a:lstStyle/>
                    <a:p>
                      <a:pPr marL="0" algn="l" defTabSz="914400" rtl="0" eaLnBrk="1" fontAlgn="b" latinLnBrk="0" hangingPunct="1"/>
                      <a:r>
                        <a:rPr lang="es-EC" sz="1400" b="0" i="0" u="none" strike="noStrike" kern="1200" dirty="0">
                          <a:solidFill>
                            <a:schemeClr val="tx1"/>
                          </a:solidFill>
                          <a:latin typeface="Calibri"/>
                          <a:ea typeface="+mn-ea"/>
                          <a:cs typeface="+mn-cs"/>
                        </a:rPr>
                        <a:t>'270900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l" defTabSz="914400" rtl="0" eaLnBrk="1" fontAlgn="b" latinLnBrk="0" hangingPunct="1"/>
                      <a:r>
                        <a:rPr lang="pt-BR" sz="1400" b="0" i="0" u="none" strike="noStrike" kern="1200" dirty="0">
                          <a:solidFill>
                            <a:schemeClr val="tx1"/>
                          </a:solidFill>
                          <a:latin typeface="Calibri"/>
                          <a:ea typeface="+mn-ea"/>
                          <a:cs typeface="+mn-cs"/>
                        </a:rPr>
                        <a:t>Aceites crudos de petróleo o de mineral bituminoso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a:solidFill>
                            <a:schemeClr val="tx1"/>
                          </a:solidFill>
                          <a:latin typeface="Calibri"/>
                        </a:rPr>
                        <a:t>24.769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a:solidFill>
                            <a:schemeClr val="tx1"/>
                          </a:solidFill>
                          <a:latin typeface="Calibri"/>
                        </a:rPr>
                        <a:t>18.733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a:solidFill>
                            <a:schemeClr val="tx1"/>
                          </a:solidFill>
                          <a:latin typeface="Calibri"/>
                        </a:rPr>
                        <a:t>25.680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a:solidFill>
                            <a:schemeClr val="tx1"/>
                          </a:solidFill>
                          <a:latin typeface="Calibri"/>
                        </a:rPr>
                        <a:t>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a:solidFill>
                            <a:schemeClr val="tx1"/>
                          </a:solidFill>
                          <a:latin typeface="Calibri"/>
                        </a:rPr>
                        <a:t>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0">
                <a:tc>
                  <a:txBody>
                    <a:bodyPr/>
                    <a:lstStyle/>
                    <a:p>
                      <a:pPr marL="0" algn="l" defTabSz="914400" rtl="0" eaLnBrk="1" fontAlgn="b" latinLnBrk="0" hangingPunct="1"/>
                      <a:r>
                        <a:rPr lang="es-EC" sz="1400" b="0" i="0" u="none" strike="noStrike" kern="1200" dirty="0">
                          <a:solidFill>
                            <a:schemeClr val="tx1"/>
                          </a:solidFill>
                          <a:latin typeface="Calibri"/>
                          <a:ea typeface="+mn-ea"/>
                          <a:cs typeface="+mn-cs"/>
                        </a:rPr>
                        <a:t>'999999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l" defTabSz="914400" rtl="0" eaLnBrk="1" fontAlgn="b" latinLnBrk="0" hangingPunct="1"/>
                      <a:r>
                        <a:rPr lang="es-EC" sz="1400" b="0" i="0" u="none" strike="noStrike" kern="1200" dirty="0">
                          <a:solidFill>
                            <a:schemeClr val="tx1"/>
                          </a:solidFill>
                          <a:latin typeface="Calibri"/>
                          <a:ea typeface="+mn-ea"/>
                          <a:cs typeface="+mn-cs"/>
                        </a:rPr>
                        <a:t>Materias no a otra parte especificadas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a:solidFill>
                            <a:schemeClr val="tx1"/>
                          </a:solidFill>
                          <a:latin typeface="Calibri"/>
                        </a:rPr>
                        <a:t>365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a:solidFill>
                            <a:schemeClr val="tx1"/>
                          </a:solidFill>
                          <a:latin typeface="Calibri"/>
                        </a:rPr>
                        <a:t>423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a:solidFill>
                            <a:schemeClr val="tx1"/>
                          </a:solidFill>
                          <a:latin typeface="Calibri"/>
                        </a:rPr>
                        <a:t>10.482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a:solidFill>
                            <a:schemeClr val="tx1"/>
                          </a:solidFill>
                          <a:latin typeface="Calibri"/>
                        </a:rPr>
                        <a:t>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a:solidFill>
                            <a:schemeClr val="tx1"/>
                          </a:solidFill>
                          <a:latin typeface="Calibri"/>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0">
                <a:tc>
                  <a:txBody>
                    <a:bodyPr/>
                    <a:lstStyle/>
                    <a:p>
                      <a:pPr marL="0" algn="l" defTabSz="914400" rtl="0" eaLnBrk="1" fontAlgn="b" latinLnBrk="0" hangingPunct="1"/>
                      <a:r>
                        <a:rPr lang="es-EC" sz="1400" b="0" i="0" u="none" strike="noStrike" kern="1200" dirty="0">
                          <a:solidFill>
                            <a:schemeClr val="tx1"/>
                          </a:solidFill>
                          <a:latin typeface="Calibri"/>
                          <a:ea typeface="+mn-ea"/>
                          <a:cs typeface="+mn-cs"/>
                        </a:rPr>
                        <a:t>'870899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l" defTabSz="914400" rtl="0" eaLnBrk="1" fontAlgn="b" latinLnBrk="0" hangingPunct="1"/>
                      <a:r>
                        <a:rPr lang="es-EC" sz="1400" b="0" i="0" u="none" strike="noStrike" kern="1200" dirty="0">
                          <a:solidFill>
                            <a:schemeClr val="tx1"/>
                          </a:solidFill>
                          <a:latin typeface="Calibri"/>
                          <a:ea typeface="+mn-ea"/>
                          <a:cs typeface="+mn-cs"/>
                        </a:rPr>
                        <a:t>Partes y accesorios de tractores, vehículos automóviles para transporte de &gt;= 10 </a:t>
                      </a:r>
                      <a:r>
                        <a:rPr lang="es-EC" sz="1400" b="0" i="0" u="none" strike="noStrike" kern="1200" dirty="0" smtClean="0">
                          <a:solidFill>
                            <a:schemeClr val="tx1"/>
                          </a:solidFill>
                          <a:latin typeface="Calibri"/>
                          <a:ea typeface="+mn-ea"/>
                          <a:cs typeface="+mn-cs"/>
                        </a:rPr>
                        <a:t>personas.</a:t>
                      </a:r>
                      <a:endParaRPr lang="es-EC" sz="1400" b="0" i="0" u="none" strike="noStrike" kern="1200" dirty="0">
                        <a:solidFill>
                          <a:schemeClr val="tx1"/>
                        </a:solidFill>
                        <a:latin typeface="Calibri"/>
                        <a:ea typeface="+mn-ea"/>
                        <a:cs typeface="+mn-cs"/>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a:solidFill>
                            <a:schemeClr val="tx1"/>
                          </a:solidFill>
                          <a:latin typeface="Calibri"/>
                        </a:rPr>
                        <a:t>9.397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a:solidFill>
                            <a:schemeClr val="tx1"/>
                          </a:solidFill>
                          <a:latin typeface="Calibri"/>
                        </a:rPr>
                        <a:t>8.517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a:solidFill>
                            <a:schemeClr val="tx1"/>
                          </a:solidFill>
                          <a:latin typeface="Calibri"/>
                        </a:rPr>
                        <a:t>8.430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a:solidFill>
                            <a:schemeClr val="tx1"/>
                          </a:solidFill>
                          <a:latin typeface="Calibri"/>
                        </a:rPr>
                        <a:t>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a:solidFill>
                            <a:schemeClr val="tx1"/>
                          </a:solidFill>
                          <a:latin typeface="Calibri"/>
                        </a:rPr>
                        <a:t>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0">
                <a:tc>
                  <a:txBody>
                    <a:bodyPr/>
                    <a:lstStyle/>
                    <a:p>
                      <a:pPr marL="0" algn="l" defTabSz="914400" rtl="0" eaLnBrk="1" fontAlgn="b" latinLnBrk="0" hangingPunct="1"/>
                      <a:r>
                        <a:rPr lang="es-EC" sz="1400" b="0" i="0" u="none" strike="noStrike" kern="1200" dirty="0">
                          <a:solidFill>
                            <a:schemeClr val="tx1"/>
                          </a:solidFill>
                          <a:latin typeface="Calibri"/>
                          <a:ea typeface="+mn-ea"/>
                          <a:cs typeface="+mn-cs"/>
                        </a:rPr>
                        <a:t>'300490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l" defTabSz="914400" rtl="0" eaLnBrk="1" fontAlgn="b" latinLnBrk="0" hangingPunct="1"/>
                      <a:r>
                        <a:rPr lang="es-EC" sz="1400" b="0" i="0" u="none" strike="noStrike" kern="1200" dirty="0">
                          <a:solidFill>
                            <a:schemeClr val="tx1"/>
                          </a:solidFill>
                          <a:latin typeface="Calibri"/>
                          <a:ea typeface="+mn-ea"/>
                          <a:cs typeface="+mn-cs"/>
                        </a:rPr>
                        <a:t>Medicamentos constituidos por productos mezclados o sin mezclar, preparados para usos terapéuticos </a:t>
                      </a:r>
                      <a:r>
                        <a:rPr lang="es-EC" sz="1400" b="0" i="0" u="none" strike="noStrike" kern="1200" dirty="0" smtClean="0">
                          <a:solidFill>
                            <a:schemeClr val="tx1"/>
                          </a:solidFill>
                          <a:latin typeface="Calibri"/>
                          <a:ea typeface="+mn-ea"/>
                          <a:cs typeface="+mn-cs"/>
                        </a:rPr>
                        <a:t>.</a:t>
                      </a:r>
                      <a:endParaRPr lang="es-EC" sz="1400" b="0" i="0" u="none" strike="noStrike" kern="1200" dirty="0">
                        <a:solidFill>
                          <a:schemeClr val="tx1"/>
                        </a:solidFill>
                        <a:latin typeface="Calibri"/>
                        <a:ea typeface="+mn-ea"/>
                        <a:cs typeface="+mn-cs"/>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a:solidFill>
                            <a:schemeClr val="tx1"/>
                          </a:solidFill>
                          <a:latin typeface="Calibri"/>
                        </a:rPr>
                        <a:t>9.697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a:solidFill>
                            <a:schemeClr val="tx1"/>
                          </a:solidFill>
                          <a:latin typeface="Calibri"/>
                        </a:rPr>
                        <a:t>8.748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a:solidFill>
                            <a:schemeClr val="tx1"/>
                          </a:solidFill>
                          <a:latin typeface="Calibri"/>
                        </a:rPr>
                        <a:t>8.209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a:solidFill>
                            <a:schemeClr val="tx1"/>
                          </a:solidFill>
                          <a:latin typeface="Calibri"/>
                        </a:rPr>
                        <a:t>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a:solidFill>
                            <a:schemeClr val="tx1"/>
                          </a:solidFill>
                          <a:latin typeface="Calibri"/>
                        </a:rPr>
                        <a:t>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0">
                <a:tc>
                  <a:txBody>
                    <a:bodyPr/>
                    <a:lstStyle/>
                    <a:p>
                      <a:pPr marL="0" algn="l" defTabSz="914400" rtl="0" eaLnBrk="1" fontAlgn="b" latinLnBrk="0" hangingPunct="1"/>
                      <a:r>
                        <a:rPr lang="es-EC" sz="1400" b="0" i="0" u="none" strike="noStrike" kern="1200" dirty="0">
                          <a:solidFill>
                            <a:schemeClr val="tx1"/>
                          </a:solidFill>
                          <a:latin typeface="Calibri"/>
                          <a:ea typeface="+mn-ea"/>
                          <a:cs typeface="+mn-cs"/>
                        </a:rPr>
                        <a:t>'870332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l" defTabSz="914400" rtl="0" eaLnBrk="1" fontAlgn="b" latinLnBrk="0" hangingPunct="1"/>
                      <a:r>
                        <a:rPr lang="es-EC" sz="1400" b="0" i="0" u="none" strike="noStrike" kern="1200" dirty="0">
                          <a:solidFill>
                            <a:schemeClr val="tx1"/>
                          </a:solidFill>
                          <a:latin typeface="Calibri"/>
                          <a:ea typeface="+mn-ea"/>
                          <a:cs typeface="+mn-cs"/>
                        </a:rPr>
                        <a:t>Automóviles de turismo, incl. los del tipo familiar "break" o "station wagon" y los de </a:t>
                      </a:r>
                      <a:r>
                        <a:rPr lang="es-EC" sz="1400" b="0" i="0" u="none" strike="noStrike" kern="1200" dirty="0" smtClean="0">
                          <a:solidFill>
                            <a:schemeClr val="tx1"/>
                          </a:solidFill>
                          <a:latin typeface="Calibri"/>
                          <a:ea typeface="+mn-ea"/>
                          <a:cs typeface="+mn-cs"/>
                        </a:rPr>
                        <a:t>carreras.</a:t>
                      </a:r>
                      <a:endParaRPr lang="es-EC" sz="1400" b="0" i="0" u="none" strike="noStrike" kern="1200" dirty="0">
                        <a:solidFill>
                          <a:schemeClr val="tx1"/>
                        </a:solidFill>
                        <a:latin typeface="Calibri"/>
                        <a:ea typeface="+mn-ea"/>
                        <a:cs typeface="+mn-cs"/>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a:solidFill>
                            <a:schemeClr val="tx1"/>
                          </a:solidFill>
                          <a:latin typeface="Calibri"/>
                        </a:rPr>
                        <a:t>7.562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a:solidFill>
                            <a:schemeClr val="tx1"/>
                          </a:solidFill>
                          <a:latin typeface="Calibri"/>
                        </a:rPr>
                        <a:t>7.914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a:solidFill>
                            <a:schemeClr val="tx1"/>
                          </a:solidFill>
                          <a:latin typeface="Calibri"/>
                        </a:rPr>
                        <a:t>8.160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a:solidFill>
                            <a:schemeClr val="tx1"/>
                          </a:solidFill>
                          <a:latin typeface="Calibri"/>
                        </a:rPr>
                        <a:t>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a:solidFill>
                            <a:schemeClr val="tx1"/>
                          </a:solidFill>
                          <a:latin typeface="Calibri"/>
                        </a:rPr>
                        <a:t>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0">
                <a:tc>
                  <a:txBody>
                    <a:bodyPr/>
                    <a:lstStyle/>
                    <a:p>
                      <a:pPr marL="0" algn="l" defTabSz="914400" rtl="0" eaLnBrk="1" fontAlgn="b" latinLnBrk="0" hangingPunct="1"/>
                      <a:r>
                        <a:rPr lang="es-EC" sz="1400" b="0" i="0" u="none" strike="noStrike" kern="1200" dirty="0">
                          <a:solidFill>
                            <a:schemeClr val="tx1"/>
                          </a:solidFill>
                          <a:latin typeface="Calibri"/>
                          <a:ea typeface="+mn-ea"/>
                          <a:cs typeface="+mn-cs"/>
                        </a:rPr>
                        <a:t>'271019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l" defTabSz="914400" rtl="0" eaLnBrk="1" fontAlgn="b" latinLnBrk="0" hangingPunct="1"/>
                      <a:r>
                        <a:rPr lang="es-EC" sz="1400" b="0" i="0" u="none" strike="noStrike" kern="1200" dirty="0">
                          <a:solidFill>
                            <a:schemeClr val="tx1"/>
                          </a:solidFill>
                          <a:latin typeface="Calibri"/>
                          <a:ea typeface="+mn-ea"/>
                          <a:cs typeface="+mn-cs"/>
                        </a:rPr>
                        <a:t>Aceites medios y preparaciones, de petróleo o de mineral bituminoso, que no contienen </a:t>
                      </a:r>
                      <a:r>
                        <a:rPr lang="es-EC" sz="1400" b="0" i="0" u="none" strike="noStrike" kern="1200" dirty="0" smtClean="0">
                          <a:solidFill>
                            <a:schemeClr val="tx1"/>
                          </a:solidFill>
                          <a:latin typeface="Calibri"/>
                          <a:ea typeface="+mn-ea"/>
                          <a:cs typeface="+mn-cs"/>
                        </a:rPr>
                        <a:t>biodiesel.</a:t>
                      </a:r>
                      <a:endParaRPr lang="es-EC" sz="1400" b="0" i="0" u="none" strike="noStrike" kern="1200" dirty="0">
                        <a:solidFill>
                          <a:schemeClr val="tx1"/>
                        </a:solidFill>
                        <a:latin typeface="Calibri"/>
                        <a:ea typeface="+mn-ea"/>
                        <a:cs typeface="+mn-cs"/>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a:solidFill>
                            <a:schemeClr val="tx1"/>
                          </a:solidFill>
                          <a:latin typeface="Calibri"/>
                        </a:rPr>
                        <a:t>6.124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a:solidFill>
                            <a:schemeClr val="tx1"/>
                          </a:solidFill>
                          <a:latin typeface="Calibri"/>
                        </a:rPr>
                        <a:t>4.929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a:solidFill>
                            <a:schemeClr val="tx1"/>
                          </a:solidFill>
                          <a:latin typeface="Calibri"/>
                        </a:rPr>
                        <a:t>6.583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a:solidFill>
                            <a:schemeClr val="tx1"/>
                          </a:solidFill>
                          <a:latin typeface="Calibri"/>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a:solidFill>
                            <a:schemeClr val="tx1"/>
                          </a:solidFill>
                          <a:latin typeface="Calibri"/>
                        </a:rPr>
                        <a:t>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0">
                <a:tc>
                  <a:txBody>
                    <a:bodyPr/>
                    <a:lstStyle/>
                    <a:p>
                      <a:pPr marL="0" algn="l" defTabSz="914400" rtl="0" eaLnBrk="1" fontAlgn="b" latinLnBrk="0" hangingPunct="1"/>
                      <a:r>
                        <a:rPr lang="es-EC" sz="1400" b="0" i="0" u="none" strike="noStrike" kern="1200" dirty="0">
                          <a:solidFill>
                            <a:schemeClr val="tx1"/>
                          </a:solidFill>
                          <a:latin typeface="Calibri"/>
                          <a:ea typeface="+mn-ea"/>
                          <a:cs typeface="+mn-cs"/>
                        </a:rPr>
                        <a:t>'271111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l" defTabSz="914400" rtl="0" eaLnBrk="1" fontAlgn="b" latinLnBrk="0" hangingPunct="1"/>
                      <a:r>
                        <a:rPr lang="es-EC" sz="1400" b="0" i="0" u="none" strike="noStrike" kern="1200" dirty="0">
                          <a:solidFill>
                            <a:schemeClr val="tx1"/>
                          </a:solidFill>
                          <a:latin typeface="Calibri"/>
                          <a:ea typeface="+mn-ea"/>
                          <a:cs typeface="+mn-cs"/>
                        </a:rPr>
                        <a:t>Gas natural, licuado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a:solidFill>
                            <a:schemeClr val="tx1"/>
                          </a:solidFill>
                          <a:latin typeface="Calibri"/>
                        </a:rPr>
                        <a:t>3.452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a:solidFill>
                            <a:schemeClr val="tx1"/>
                          </a:solidFill>
                          <a:latin typeface="Calibri"/>
                        </a:rPr>
                        <a:t>2.839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a:solidFill>
                            <a:schemeClr val="tx1"/>
                          </a:solidFill>
                          <a:latin typeface="Calibri"/>
                        </a:rPr>
                        <a:t>3.733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a:solidFill>
                            <a:schemeClr val="tx1"/>
                          </a:solidFill>
                          <a:latin typeface="Calibri"/>
                        </a:rPr>
                        <a:t>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a:solidFill>
                            <a:schemeClr val="tx1"/>
                          </a:solidFill>
                          <a:latin typeface="Calibri"/>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0">
                <a:tc>
                  <a:txBody>
                    <a:bodyPr/>
                    <a:lstStyle/>
                    <a:p>
                      <a:pPr marL="0" algn="l" defTabSz="914400" rtl="0" eaLnBrk="1" fontAlgn="b" latinLnBrk="0" hangingPunct="1"/>
                      <a:r>
                        <a:rPr lang="es-EC" sz="1400" b="0" i="0" u="none" strike="noStrike" kern="1200" dirty="0">
                          <a:solidFill>
                            <a:schemeClr val="tx1"/>
                          </a:solidFill>
                          <a:latin typeface="Calibri"/>
                          <a:ea typeface="+mn-ea"/>
                          <a:cs typeface="+mn-cs"/>
                        </a:rPr>
                        <a:t>'271121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l" defTabSz="914400" rtl="0" eaLnBrk="1" fontAlgn="b" latinLnBrk="0" hangingPunct="1"/>
                      <a:r>
                        <a:rPr lang="es-EC" sz="1400" b="0" i="0" u="none" strike="noStrike" kern="1200" dirty="0">
                          <a:solidFill>
                            <a:schemeClr val="tx1"/>
                          </a:solidFill>
                          <a:latin typeface="Calibri"/>
                          <a:ea typeface="+mn-ea"/>
                          <a:cs typeface="+mn-cs"/>
                        </a:rPr>
                        <a:t>Gas natural, en estado gaseoso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a:solidFill>
                            <a:schemeClr val="tx1"/>
                          </a:solidFill>
                          <a:latin typeface="Calibri"/>
                        </a:rPr>
                        <a:t>4.711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a:solidFill>
                            <a:schemeClr val="tx1"/>
                          </a:solidFill>
                          <a:latin typeface="Calibri"/>
                        </a:rPr>
                        <a:t>3.383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a:solidFill>
                            <a:schemeClr val="tx1"/>
                          </a:solidFill>
                          <a:latin typeface="Calibri"/>
                        </a:rPr>
                        <a:t>3.533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a:solidFill>
                            <a:schemeClr val="tx1"/>
                          </a:solidFill>
                          <a:latin typeface="Calibri"/>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a:solidFill>
                            <a:schemeClr val="tx1"/>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0">
                <a:tc>
                  <a:txBody>
                    <a:bodyPr/>
                    <a:lstStyle/>
                    <a:p>
                      <a:pPr marL="0" algn="l" defTabSz="914400" rtl="0" eaLnBrk="1" fontAlgn="b" latinLnBrk="0" hangingPunct="1"/>
                      <a:r>
                        <a:rPr lang="es-EC" sz="1400" b="0" i="0" u="none" strike="noStrike" kern="1200" dirty="0">
                          <a:solidFill>
                            <a:schemeClr val="tx1"/>
                          </a:solidFill>
                          <a:latin typeface="Calibri"/>
                          <a:ea typeface="+mn-ea"/>
                          <a:cs typeface="+mn-cs"/>
                        </a:rPr>
                        <a:t>'870322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l" defTabSz="914400" rtl="0" eaLnBrk="1" fontAlgn="b" latinLnBrk="0" hangingPunct="1"/>
                      <a:r>
                        <a:rPr lang="es-EC" sz="1400" b="0" i="0" u="none" strike="noStrike" kern="1200" dirty="0">
                          <a:solidFill>
                            <a:schemeClr val="tx1"/>
                          </a:solidFill>
                          <a:latin typeface="Calibri"/>
                          <a:ea typeface="+mn-ea"/>
                          <a:cs typeface="+mn-cs"/>
                        </a:rPr>
                        <a:t>Automóviles de turismo, incl. los del tipo familiar "break" o "</a:t>
                      </a:r>
                      <a:r>
                        <a:rPr lang="es-EC" sz="1400" b="0" i="0" u="none" strike="noStrike" kern="1200" dirty="0" err="1">
                          <a:solidFill>
                            <a:schemeClr val="tx1"/>
                          </a:solidFill>
                          <a:latin typeface="Calibri"/>
                          <a:ea typeface="+mn-ea"/>
                          <a:cs typeface="+mn-cs"/>
                        </a:rPr>
                        <a:t>station</a:t>
                      </a:r>
                      <a:r>
                        <a:rPr lang="es-EC" sz="1400" b="0" i="0" u="none" strike="noStrike" kern="1200" dirty="0">
                          <a:solidFill>
                            <a:schemeClr val="tx1"/>
                          </a:solidFill>
                          <a:latin typeface="Calibri"/>
                          <a:ea typeface="+mn-ea"/>
                          <a:cs typeface="+mn-cs"/>
                        </a:rPr>
                        <a:t> </a:t>
                      </a:r>
                      <a:r>
                        <a:rPr lang="es-EC" sz="1400" b="0" i="0" u="none" strike="noStrike" kern="1200" dirty="0" err="1">
                          <a:solidFill>
                            <a:schemeClr val="tx1"/>
                          </a:solidFill>
                          <a:latin typeface="Calibri"/>
                          <a:ea typeface="+mn-ea"/>
                          <a:cs typeface="+mn-cs"/>
                        </a:rPr>
                        <a:t>wagon</a:t>
                      </a:r>
                      <a:r>
                        <a:rPr lang="es-EC" sz="1400" b="0" i="0" u="none" strike="noStrike" kern="1200" dirty="0">
                          <a:solidFill>
                            <a:schemeClr val="tx1"/>
                          </a:solidFill>
                          <a:latin typeface="Calibri"/>
                          <a:ea typeface="+mn-ea"/>
                          <a:cs typeface="+mn-cs"/>
                        </a:rPr>
                        <a:t>" y los de </a:t>
                      </a:r>
                      <a:r>
                        <a:rPr lang="es-EC" sz="1400" b="0" i="0" u="none" strike="noStrike" kern="1200" dirty="0" smtClean="0">
                          <a:solidFill>
                            <a:schemeClr val="tx1"/>
                          </a:solidFill>
                          <a:latin typeface="Calibri"/>
                          <a:ea typeface="+mn-ea"/>
                          <a:cs typeface="+mn-cs"/>
                        </a:rPr>
                        <a:t>carreras.</a:t>
                      </a:r>
                      <a:endParaRPr lang="es-EC" sz="1400" b="0" i="0" u="none" strike="noStrike" kern="1200" dirty="0">
                        <a:solidFill>
                          <a:schemeClr val="tx1"/>
                        </a:solidFill>
                        <a:latin typeface="Calibri"/>
                        <a:ea typeface="+mn-ea"/>
                        <a:cs typeface="+mn-cs"/>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dirty="0">
                          <a:solidFill>
                            <a:schemeClr val="tx1"/>
                          </a:solidFill>
                          <a:latin typeface="Calibri"/>
                        </a:rPr>
                        <a:t>2.262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a:solidFill>
                            <a:schemeClr val="tx1"/>
                          </a:solidFill>
                          <a:latin typeface="Calibri"/>
                        </a:rPr>
                        <a:t>3.252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a:solidFill>
                            <a:schemeClr val="tx1"/>
                          </a:solidFill>
                          <a:latin typeface="Calibri"/>
                        </a:rPr>
                        <a:t>3.443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a:solidFill>
                            <a:schemeClr val="tx1"/>
                          </a:solidFill>
                          <a:latin typeface="Calibri"/>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a:solidFill>
                            <a:schemeClr val="tx1"/>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0">
                <a:tc>
                  <a:txBody>
                    <a:bodyPr/>
                    <a:lstStyle/>
                    <a:p>
                      <a:pPr algn="l" fontAlgn="b"/>
                      <a:r>
                        <a:rPr lang="es-EC" sz="1400" b="0" i="0" u="none" strike="noStrike">
                          <a:solidFill>
                            <a:schemeClr val="tx1"/>
                          </a:solidFill>
                          <a:latin typeface="Calibri"/>
                        </a:rPr>
                        <a:t>'851712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EC" sz="1400" b="0" i="0" u="none" strike="noStrike" dirty="0">
                          <a:solidFill>
                            <a:schemeClr val="tx1"/>
                          </a:solidFill>
                          <a:latin typeface="Calibri"/>
                        </a:rPr>
                        <a:t>Telefonía celular "teléfonos móviles" o radiotelefonía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dirty="0">
                          <a:solidFill>
                            <a:schemeClr val="tx1"/>
                          </a:solidFill>
                          <a:latin typeface="Calibri"/>
                        </a:rPr>
                        <a:t>3.476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dirty="0">
                          <a:solidFill>
                            <a:schemeClr val="tx1"/>
                          </a:solidFill>
                          <a:latin typeface="Calibri"/>
                        </a:rPr>
                        <a:t>3.321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a:solidFill>
                            <a:schemeClr val="tx1"/>
                          </a:solidFill>
                          <a:latin typeface="Calibri"/>
                        </a:rPr>
                        <a:t>3.165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a:solidFill>
                            <a:schemeClr val="tx1"/>
                          </a:solidFill>
                          <a:latin typeface="Calibri"/>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a:solidFill>
                            <a:schemeClr val="tx1"/>
                          </a:solidFill>
                          <a:latin typeface="Calibri"/>
                        </a:rPr>
                        <a:t>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0">
                <a:tc>
                  <a:txBody>
                    <a:bodyPr/>
                    <a:lstStyle/>
                    <a:p>
                      <a:pPr algn="l" fontAlgn="b"/>
                      <a:r>
                        <a:rPr lang="es-EC" sz="1400" b="0" i="0" u="none" strike="noStrike">
                          <a:solidFill>
                            <a:schemeClr val="tx1"/>
                          </a:solidFill>
                          <a:latin typeface="Calibri"/>
                        </a:rPr>
                        <a:t>'260300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EC" sz="1400" b="0" i="0" u="none" strike="noStrike" dirty="0">
                          <a:solidFill>
                            <a:schemeClr val="tx1"/>
                          </a:solidFill>
                          <a:latin typeface="Calibri"/>
                        </a:rPr>
                        <a:t>Minerales de cobre y sus concentrados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dirty="0">
                          <a:solidFill>
                            <a:schemeClr val="tx1"/>
                          </a:solidFill>
                          <a:latin typeface="Calibri"/>
                        </a:rPr>
                        <a:t>2.594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dirty="0">
                          <a:solidFill>
                            <a:schemeClr val="tx1"/>
                          </a:solidFill>
                          <a:latin typeface="Calibri"/>
                        </a:rPr>
                        <a:t>2.286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dirty="0">
                          <a:solidFill>
                            <a:schemeClr val="tx1"/>
                          </a:solidFill>
                          <a:latin typeface="Calibri"/>
                        </a:rPr>
                        <a:t>3.117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a:solidFill>
                            <a:schemeClr val="tx1"/>
                          </a:solidFill>
                          <a:latin typeface="Calibri"/>
                        </a:rPr>
                        <a:t>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a:solidFill>
                            <a:schemeClr val="tx1"/>
                          </a:solidFill>
                          <a:latin typeface="Calibri"/>
                        </a:rPr>
                        <a:t>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0">
                <a:tc>
                  <a:txBody>
                    <a:bodyPr/>
                    <a:lstStyle/>
                    <a:p>
                      <a:pPr algn="l" fontAlgn="b"/>
                      <a:r>
                        <a:rPr lang="es-EC" sz="1400" b="0" i="0" u="none" strike="noStrike">
                          <a:solidFill>
                            <a:schemeClr val="tx1"/>
                          </a:solidFill>
                          <a:latin typeface="Calibri"/>
                        </a:rPr>
                        <a:t>'880240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EC" sz="1400" b="0" i="0" u="none" strike="noStrike" dirty="0">
                          <a:solidFill>
                            <a:schemeClr val="tx1"/>
                          </a:solidFill>
                          <a:latin typeface="Calibri"/>
                        </a:rPr>
                        <a:t>Aviones y demás aeronaves para la propulsión con motor, de peso en vacío &gt; 15000 kg (</a:t>
                      </a:r>
                      <a:r>
                        <a:rPr lang="es-EC" sz="1400" b="0" i="0" u="none" strike="noStrike" dirty="0" err="1">
                          <a:solidFill>
                            <a:schemeClr val="tx1"/>
                          </a:solidFill>
                          <a:latin typeface="Calibri"/>
                        </a:rPr>
                        <a:t>exc</a:t>
                      </a:r>
                      <a:r>
                        <a:rPr lang="es-EC" sz="1400" b="0" i="0" u="none" strike="noStrike" dirty="0">
                          <a:solidFill>
                            <a:schemeClr val="tx1"/>
                          </a:solidFill>
                          <a:latin typeface="Calibri"/>
                        </a:rPr>
                        <a:t>. </a:t>
                      </a:r>
                      <a:r>
                        <a:rPr lang="es-EC" sz="1400" b="0" i="0" u="none" strike="noStrike" dirty="0" smtClean="0">
                          <a:solidFill>
                            <a:schemeClr val="tx1"/>
                          </a:solidFill>
                          <a:latin typeface="Calibri"/>
                        </a:rPr>
                        <a:t>Helicópteros .</a:t>
                      </a:r>
                      <a:endParaRPr lang="es-EC" sz="1400" b="0" i="0" u="none" strike="noStrike" dirty="0">
                        <a:solidFill>
                          <a:schemeClr val="tx1"/>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a:solidFill>
                            <a:schemeClr val="tx1"/>
                          </a:solidFill>
                          <a:latin typeface="Calibri"/>
                        </a:rPr>
                        <a:t>712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dirty="0">
                          <a:solidFill>
                            <a:schemeClr val="tx1"/>
                          </a:solidFill>
                          <a:latin typeface="Calibri"/>
                        </a:rPr>
                        <a:t>1.649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dirty="0">
                          <a:solidFill>
                            <a:schemeClr val="tx1"/>
                          </a:solidFill>
                          <a:latin typeface="Calibri"/>
                        </a:rPr>
                        <a:t>2.979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dirty="0">
                          <a:solidFill>
                            <a:schemeClr val="tx1"/>
                          </a:solidFill>
                          <a:latin typeface="Calibri"/>
                        </a:rPr>
                        <a:t>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a:solidFill>
                            <a:schemeClr val="tx1"/>
                          </a:solidFill>
                          <a:latin typeface="Calibri"/>
                        </a:rPr>
                        <a:t>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0">
                <a:tc>
                  <a:txBody>
                    <a:bodyPr/>
                    <a:lstStyle/>
                    <a:p>
                      <a:pPr algn="l" fontAlgn="b"/>
                      <a:r>
                        <a:rPr lang="es-EC" sz="1400" b="0" i="0" u="none" strike="noStrike">
                          <a:solidFill>
                            <a:schemeClr val="tx1"/>
                          </a:solidFill>
                          <a:latin typeface="Calibri"/>
                        </a:rPr>
                        <a:t>'880330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EC" sz="1400" b="0" i="0" u="none" strike="noStrike" dirty="0">
                          <a:solidFill>
                            <a:schemeClr val="tx1"/>
                          </a:solidFill>
                          <a:latin typeface="Calibri"/>
                        </a:rPr>
                        <a:t>Partes de aviones o de helicópteros, </a:t>
                      </a:r>
                      <a:r>
                        <a:rPr lang="es-EC" sz="1400" b="0" i="0" u="none" strike="noStrike" dirty="0" err="1">
                          <a:solidFill>
                            <a:schemeClr val="tx1"/>
                          </a:solidFill>
                          <a:latin typeface="Calibri"/>
                        </a:rPr>
                        <a:t>n.c.o.p.</a:t>
                      </a:r>
                      <a:r>
                        <a:rPr lang="es-EC" sz="1400" b="0" i="0" u="none" strike="noStrike" dirty="0">
                          <a:solidFill>
                            <a:schemeClr val="tx1"/>
                          </a:solidFill>
                          <a:latin typeface="Calibri"/>
                        </a:rPr>
                        <a:t> (</a:t>
                      </a:r>
                      <a:r>
                        <a:rPr lang="es-EC" sz="1400" b="0" i="0" u="none" strike="noStrike" dirty="0" err="1">
                          <a:solidFill>
                            <a:schemeClr val="tx1"/>
                          </a:solidFill>
                          <a:latin typeface="Calibri"/>
                        </a:rPr>
                        <a:t>exc</a:t>
                      </a:r>
                      <a:r>
                        <a:rPr lang="es-EC" sz="1400" b="0" i="0" u="none" strike="noStrike" dirty="0">
                          <a:solidFill>
                            <a:schemeClr val="tx1"/>
                          </a:solidFill>
                          <a:latin typeface="Calibri"/>
                        </a:rPr>
                        <a:t>. los planeadores "parapentes")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a:solidFill>
                            <a:schemeClr val="tx1"/>
                          </a:solidFill>
                          <a:latin typeface="Calibri"/>
                        </a:rPr>
                        <a:t>1.959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dirty="0">
                          <a:solidFill>
                            <a:schemeClr val="tx1"/>
                          </a:solidFill>
                          <a:latin typeface="Calibri"/>
                        </a:rPr>
                        <a:t>2.157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a:solidFill>
                            <a:schemeClr val="tx1"/>
                          </a:solidFill>
                          <a:latin typeface="Calibri"/>
                        </a:rPr>
                        <a:t>2.254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dirty="0">
                          <a:solidFill>
                            <a:schemeClr val="tx1"/>
                          </a:solidFill>
                          <a:latin typeface="Calibri"/>
                        </a:rPr>
                        <a:t>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a:solidFill>
                            <a:schemeClr val="tx1"/>
                          </a:solidFill>
                          <a:latin typeface="Calibri"/>
                        </a:rPr>
                        <a:t>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0">
                <a:tc>
                  <a:txBody>
                    <a:bodyPr/>
                    <a:lstStyle/>
                    <a:p>
                      <a:pPr algn="l" fontAlgn="b"/>
                      <a:r>
                        <a:rPr lang="es-EC" sz="1400" b="0" i="0" u="none" strike="noStrike">
                          <a:solidFill>
                            <a:schemeClr val="tx1"/>
                          </a:solidFill>
                          <a:latin typeface="Calibri"/>
                        </a:rPr>
                        <a:t>'840820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EC" sz="1400" b="0" i="0" u="none" strike="noStrike" dirty="0">
                          <a:solidFill>
                            <a:schemeClr val="tx1"/>
                          </a:solidFill>
                          <a:latin typeface="Calibri"/>
                        </a:rPr>
                        <a:t>Motores de émbolo "pistón" de encendido por compresión "motores diesel o </a:t>
                      </a:r>
                      <a:r>
                        <a:rPr lang="es-EC" sz="1400" b="0" i="0" u="none" strike="noStrike" dirty="0" err="1">
                          <a:solidFill>
                            <a:schemeClr val="tx1"/>
                          </a:solidFill>
                          <a:latin typeface="Calibri"/>
                        </a:rPr>
                        <a:t>semi</a:t>
                      </a:r>
                      <a:r>
                        <a:rPr lang="es-EC" sz="1400" b="0" i="0" u="none" strike="noStrike" dirty="0">
                          <a:solidFill>
                            <a:schemeClr val="tx1"/>
                          </a:solidFill>
                          <a:latin typeface="Calibri"/>
                        </a:rPr>
                        <a:t>-diesel</a:t>
                      </a:r>
                      <a:r>
                        <a:rPr lang="es-EC" sz="1400" b="0" i="0" u="none" strike="noStrike" dirty="0" smtClean="0">
                          <a:solidFill>
                            <a:schemeClr val="tx1"/>
                          </a:solidFill>
                          <a:latin typeface="Calibri"/>
                        </a:rPr>
                        <a:t>"</a:t>
                      </a:r>
                      <a:endParaRPr lang="es-EC" sz="1400" b="0" i="0" u="none" strike="noStrike" dirty="0">
                        <a:solidFill>
                          <a:schemeClr val="tx1"/>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a:solidFill>
                            <a:schemeClr val="tx1"/>
                          </a:solidFill>
                          <a:latin typeface="Calibri"/>
                        </a:rPr>
                        <a:t>1.732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dirty="0">
                          <a:solidFill>
                            <a:schemeClr val="tx1"/>
                          </a:solidFill>
                          <a:latin typeface="Calibri"/>
                        </a:rPr>
                        <a:t>1.918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dirty="0">
                          <a:solidFill>
                            <a:schemeClr val="tx1"/>
                          </a:solidFill>
                          <a:latin typeface="Calibri"/>
                        </a:rPr>
                        <a:t>2.151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dirty="0">
                          <a:solidFill>
                            <a:schemeClr val="tx1"/>
                          </a:solidFill>
                          <a:latin typeface="Calibri"/>
                        </a:rPr>
                        <a:t>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400" b="0" i="0" u="none" strike="noStrike" dirty="0">
                          <a:solidFill>
                            <a:schemeClr val="tx1"/>
                          </a:solidFill>
                          <a:latin typeface="Calibri"/>
                        </a:rPr>
                        <a:t>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bl>
          </a:graphicData>
        </a:graphic>
      </p:graphicFrame>
      <p:sp>
        <p:nvSpPr>
          <p:cNvPr id="6" name="5 Marcador de número de diapositiva"/>
          <p:cNvSpPr>
            <a:spLocks noGrp="1"/>
          </p:cNvSpPr>
          <p:nvPr>
            <p:ph type="sldNum" sz="quarter" idx="12"/>
          </p:nvPr>
        </p:nvSpPr>
        <p:spPr/>
        <p:txBody>
          <a:bodyPr/>
          <a:lstStyle/>
          <a:p>
            <a:fld id="{C8126447-4D4B-4C99-B128-995BABF8B136}" type="slidenum">
              <a:rPr lang="es-EC" smtClean="0">
                <a:solidFill>
                  <a:prstClr val="black">
                    <a:tint val="75000"/>
                  </a:prstClr>
                </a:solidFill>
              </a:rPr>
              <a:pPr/>
              <a:t>22</a:t>
            </a:fld>
            <a:endParaRPr lang="es-EC">
              <a:solidFill>
                <a:prstClr val="black">
                  <a:tint val="75000"/>
                </a:prstClr>
              </a:solidFill>
            </a:endParaRPr>
          </a:p>
        </p:txBody>
      </p:sp>
    </p:spTree>
    <p:extLst>
      <p:ext uri="{BB962C8B-B14F-4D97-AF65-F5344CB8AC3E}">
        <p14:creationId xmlns:p14="http://schemas.microsoft.com/office/powerpoint/2010/main" val="28850319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197115"/>
            <a:ext cx="2085013" cy="823031"/>
          </a:xfrm>
          <a:prstGeom prst="rect">
            <a:avLst/>
          </a:prstGeom>
        </p:spPr>
      </p:pic>
      <p:sp>
        <p:nvSpPr>
          <p:cNvPr id="3" name="Título 2"/>
          <p:cNvSpPr>
            <a:spLocks noGrp="1"/>
          </p:cNvSpPr>
          <p:nvPr>
            <p:ph type="title"/>
          </p:nvPr>
        </p:nvSpPr>
        <p:spPr>
          <a:xfrm>
            <a:off x="117369" y="15469"/>
            <a:ext cx="10156184" cy="1208213"/>
          </a:xfrm>
        </p:spPr>
        <p:txBody>
          <a:bodyPr>
            <a:normAutofit fontScale="90000"/>
          </a:bodyPr>
          <a:lstStyle/>
          <a:p>
            <a:r>
              <a:rPr lang="es-MX" sz="3800" b="1" dirty="0">
                <a:solidFill>
                  <a:srgbClr val="002060"/>
                </a:solidFill>
                <a:latin typeface="Franklin Gothic Medium Cond" panose="020B0606030402020204" pitchFamily="34" charset="0"/>
              </a:rPr>
              <a:t>Principales </a:t>
            </a:r>
            <a:r>
              <a:rPr lang="es-MX" sz="3800" b="1" dirty="0" smtClean="0">
                <a:solidFill>
                  <a:srgbClr val="002060"/>
                </a:solidFill>
                <a:latin typeface="Franklin Gothic Medium Cond" panose="020B0606030402020204" pitchFamily="34" charset="0"/>
              </a:rPr>
              <a:t>orígenes de importación de España  Año 2017</a:t>
            </a:r>
            <a:r>
              <a:rPr lang="es-MX" sz="3900" b="1" dirty="0" smtClean="0">
                <a:solidFill>
                  <a:srgbClr val="002060"/>
                </a:solidFill>
                <a:latin typeface="Franklin Gothic Medium Cond" panose="020B0606030402020204" pitchFamily="34" charset="0"/>
              </a:rPr>
              <a:t/>
            </a:r>
            <a:br>
              <a:rPr lang="es-MX" sz="3900" b="1" dirty="0" smtClean="0">
                <a:solidFill>
                  <a:srgbClr val="002060"/>
                </a:solidFill>
                <a:latin typeface="Franklin Gothic Medium Cond" panose="020B0606030402020204" pitchFamily="34" charset="0"/>
              </a:rPr>
            </a:br>
            <a:r>
              <a:rPr lang="es-MX" sz="2400" b="1" dirty="0" smtClean="0">
                <a:solidFill>
                  <a:srgbClr val="002060"/>
                </a:solidFill>
                <a:latin typeface="Franklin Gothic Medium Cond" panose="020B0606030402020204" pitchFamily="34" charset="0"/>
              </a:rPr>
              <a:t>(millones de USD)</a:t>
            </a:r>
            <a:endParaRPr lang="es-MX" sz="3900" b="1" dirty="0">
              <a:solidFill>
                <a:srgbClr val="002060"/>
              </a:solidFill>
              <a:latin typeface="Franklin Gothic Medium Cond" panose="020B0606030402020204" pitchFamily="34" charset="0"/>
            </a:endParaRPr>
          </a:p>
        </p:txBody>
      </p:sp>
      <p:sp>
        <p:nvSpPr>
          <p:cNvPr id="5" name="2 CuadroTexto"/>
          <p:cNvSpPr txBox="1"/>
          <p:nvPr/>
        </p:nvSpPr>
        <p:spPr>
          <a:xfrm>
            <a:off x="269315" y="5733380"/>
            <a:ext cx="5110163" cy="446276"/>
          </a:xfrm>
          <a:prstGeom prst="rect">
            <a:avLst/>
          </a:prstGeom>
          <a:noFill/>
        </p:spPr>
        <p:txBody>
          <a:bodyPr>
            <a:spAutoFit/>
          </a:bodyPr>
          <a:lstStyle/>
          <a:p>
            <a:pPr eaLnBrk="1" hangingPunct="1">
              <a:defRPr/>
            </a:pPr>
            <a:r>
              <a:rPr lang="es-ES" sz="1100" b="1" dirty="0">
                <a:solidFill>
                  <a:prstClr val="black"/>
                </a:solidFill>
              </a:rPr>
              <a:t>Fuente: </a:t>
            </a:r>
            <a:r>
              <a:rPr lang="es-ES" sz="1100" dirty="0" err="1">
                <a:solidFill>
                  <a:prstClr val="black"/>
                </a:solidFill>
              </a:rPr>
              <a:t>Trademap</a:t>
            </a:r>
            <a:endParaRPr lang="es-ES" sz="100" dirty="0" smtClean="0">
              <a:solidFill>
                <a:prstClr val="black"/>
              </a:solidFill>
            </a:endParaRPr>
          </a:p>
          <a:p>
            <a:pPr eaLnBrk="1" hangingPunct="1">
              <a:defRPr/>
            </a:pPr>
            <a:r>
              <a:rPr lang="es-ES" sz="1100" b="1" dirty="0" smtClean="0">
                <a:solidFill>
                  <a:prstClr val="black"/>
                </a:solidFill>
              </a:rPr>
              <a:t>Elaborado por: </a:t>
            </a:r>
            <a:r>
              <a:rPr lang="es-ES" sz="1100" dirty="0" smtClean="0">
                <a:solidFill>
                  <a:prstClr val="black"/>
                </a:solidFill>
              </a:rPr>
              <a:t>CGEPMI </a:t>
            </a:r>
            <a:endParaRPr lang="es-ES" sz="1100" dirty="0">
              <a:solidFill>
                <a:prstClr val="black"/>
              </a:solidFill>
            </a:endParaRPr>
          </a:p>
        </p:txBody>
      </p:sp>
      <p:sp>
        <p:nvSpPr>
          <p:cNvPr id="8" name="Rectángulo 7"/>
          <p:cNvSpPr/>
          <p:nvPr/>
        </p:nvSpPr>
        <p:spPr>
          <a:xfrm>
            <a:off x="269314" y="6190607"/>
            <a:ext cx="9712886" cy="615553"/>
          </a:xfrm>
          <a:prstGeom prst="rect">
            <a:avLst/>
          </a:prstGeom>
        </p:spPr>
        <p:txBody>
          <a:bodyPr wrap="square">
            <a:spAutoFit/>
          </a:bodyPr>
          <a:lstStyle/>
          <a:p>
            <a:endParaRPr lang="es-MX" sz="100" b="1" dirty="0" smtClean="0">
              <a:solidFill>
                <a:prstClr val="black"/>
              </a:solidFill>
            </a:endParaRPr>
          </a:p>
          <a:p>
            <a:r>
              <a:rPr lang="es-MX" sz="1100" b="1" dirty="0" smtClean="0">
                <a:solidFill>
                  <a:prstClr val="black"/>
                </a:solidFill>
              </a:rPr>
              <a:t>Nota</a:t>
            </a:r>
            <a:r>
              <a:rPr lang="es-MX" sz="1100" b="1" dirty="0">
                <a:solidFill>
                  <a:prstClr val="black"/>
                </a:solidFill>
              </a:rPr>
              <a:t>: </a:t>
            </a:r>
            <a:r>
              <a:rPr lang="es-MX" sz="1100" dirty="0" smtClean="0">
                <a:solidFill>
                  <a:prstClr val="black"/>
                </a:solidFill>
              </a:rPr>
              <a:t>El grafico muestra el 73,5% de las importaciones totales de España  (USD 257.809 millones)  desde los diferentes países del mundo. </a:t>
            </a:r>
          </a:p>
          <a:p>
            <a:r>
              <a:rPr lang="es-MX" sz="1100" dirty="0" smtClean="0">
                <a:solidFill>
                  <a:prstClr val="black"/>
                </a:solidFill>
              </a:rPr>
              <a:t>El  26,5% restante de países representan USD 93.113 millones.</a:t>
            </a:r>
          </a:p>
          <a:p>
            <a:r>
              <a:rPr lang="es-MX" sz="1100" dirty="0">
                <a:solidFill>
                  <a:prstClr val="black"/>
                </a:solidFill>
              </a:rPr>
              <a:t>Europa NEP: Países de confidencialidad de la zona europea</a:t>
            </a:r>
            <a:r>
              <a:rPr lang="es-MX" sz="1100" dirty="0" smtClean="0">
                <a:solidFill>
                  <a:prstClr val="black"/>
                </a:solidFill>
              </a:rPr>
              <a:t>.</a:t>
            </a:r>
            <a:endParaRPr lang="es-MX" sz="1100" dirty="0">
              <a:solidFill>
                <a:prstClr val="black"/>
              </a:solidFill>
            </a:endParaRPr>
          </a:p>
        </p:txBody>
      </p:sp>
      <p:sp>
        <p:nvSpPr>
          <p:cNvPr id="7" name="6 Marcador de número de diapositiva"/>
          <p:cNvSpPr>
            <a:spLocks noGrp="1"/>
          </p:cNvSpPr>
          <p:nvPr>
            <p:ph type="sldNum" sz="quarter" idx="12"/>
          </p:nvPr>
        </p:nvSpPr>
        <p:spPr/>
        <p:txBody>
          <a:bodyPr/>
          <a:lstStyle/>
          <a:p>
            <a:fld id="{C8126447-4D4B-4C99-B128-995BABF8B136}" type="slidenum">
              <a:rPr lang="es-EC" smtClean="0">
                <a:solidFill>
                  <a:prstClr val="black">
                    <a:tint val="75000"/>
                  </a:prstClr>
                </a:solidFill>
              </a:rPr>
              <a:pPr/>
              <a:t>23</a:t>
            </a:fld>
            <a:endParaRPr lang="es-EC">
              <a:solidFill>
                <a:prstClr val="black">
                  <a:tint val="75000"/>
                </a:prstClr>
              </a:solidFill>
            </a:endParaRPr>
          </a:p>
        </p:txBody>
      </p:sp>
      <p:graphicFrame>
        <p:nvGraphicFramePr>
          <p:cNvPr id="9" name="1 Gráfico"/>
          <p:cNvGraphicFramePr/>
          <p:nvPr/>
        </p:nvGraphicFramePr>
        <p:xfrm>
          <a:off x="557348" y="1223681"/>
          <a:ext cx="10990218" cy="45097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503288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4591"/>
            <a:ext cx="2085013" cy="823031"/>
          </a:xfrm>
          <a:prstGeom prst="rect">
            <a:avLst/>
          </a:prstGeom>
        </p:spPr>
      </p:pic>
      <p:sp>
        <p:nvSpPr>
          <p:cNvPr id="3" name="Título 2"/>
          <p:cNvSpPr>
            <a:spLocks noGrp="1"/>
          </p:cNvSpPr>
          <p:nvPr>
            <p:ph type="title"/>
          </p:nvPr>
        </p:nvSpPr>
        <p:spPr>
          <a:xfrm>
            <a:off x="117368" y="109598"/>
            <a:ext cx="10340277" cy="1049444"/>
          </a:xfrm>
        </p:spPr>
        <p:txBody>
          <a:bodyPr>
            <a:normAutofit/>
          </a:bodyPr>
          <a:lstStyle/>
          <a:p>
            <a:r>
              <a:rPr lang="es-MX" sz="3800" b="1" dirty="0" smtClean="0">
                <a:solidFill>
                  <a:srgbClr val="002060"/>
                </a:solidFill>
                <a:latin typeface="Franklin Gothic Medium Cond" panose="020B0606030402020204" pitchFamily="34" charset="0"/>
              </a:rPr>
              <a:t>Comercio potencial España– Mundo</a:t>
            </a:r>
            <a:endParaRPr lang="es-MX" sz="3800" b="1" dirty="0">
              <a:solidFill>
                <a:srgbClr val="002060"/>
              </a:solidFill>
              <a:latin typeface="Franklin Gothic Medium Cond" panose="020B0606030402020204" pitchFamily="34" charset="0"/>
            </a:endParaRPr>
          </a:p>
        </p:txBody>
      </p:sp>
      <p:sp>
        <p:nvSpPr>
          <p:cNvPr id="23" name="2 CuadroTexto"/>
          <p:cNvSpPr txBox="1"/>
          <p:nvPr/>
        </p:nvSpPr>
        <p:spPr>
          <a:xfrm>
            <a:off x="289865" y="6356350"/>
            <a:ext cx="5110163" cy="446276"/>
          </a:xfrm>
          <a:prstGeom prst="rect">
            <a:avLst/>
          </a:prstGeom>
          <a:noFill/>
        </p:spPr>
        <p:txBody>
          <a:bodyPr>
            <a:spAutoFit/>
          </a:bodyPr>
          <a:lstStyle/>
          <a:p>
            <a:pPr eaLnBrk="1" hangingPunct="1">
              <a:defRPr/>
            </a:pPr>
            <a:r>
              <a:rPr lang="es-ES" sz="1100" b="1" dirty="0">
                <a:solidFill>
                  <a:prstClr val="black"/>
                </a:solidFill>
              </a:rPr>
              <a:t>Fuente: </a:t>
            </a:r>
            <a:r>
              <a:rPr lang="es-ES" sz="1100" dirty="0" err="1">
                <a:solidFill>
                  <a:prstClr val="black"/>
                </a:solidFill>
              </a:rPr>
              <a:t>Trademap</a:t>
            </a:r>
            <a:endParaRPr lang="es-ES" sz="100" dirty="0" smtClean="0">
              <a:solidFill>
                <a:prstClr val="black"/>
              </a:solidFill>
            </a:endParaRPr>
          </a:p>
          <a:p>
            <a:pPr eaLnBrk="1" hangingPunct="1">
              <a:defRPr/>
            </a:pPr>
            <a:r>
              <a:rPr lang="es-ES" sz="1100" b="1" dirty="0" smtClean="0">
                <a:solidFill>
                  <a:prstClr val="black"/>
                </a:solidFill>
              </a:rPr>
              <a:t>Elaborado por: </a:t>
            </a:r>
            <a:r>
              <a:rPr lang="es-ES" sz="1100" dirty="0" smtClean="0">
                <a:solidFill>
                  <a:prstClr val="black"/>
                </a:solidFill>
              </a:rPr>
              <a:t>CGEPMI </a:t>
            </a:r>
            <a:endParaRPr lang="es-ES" sz="1100" dirty="0">
              <a:solidFill>
                <a:prstClr val="black"/>
              </a:solidFill>
            </a:endParaRPr>
          </a:p>
        </p:txBody>
      </p:sp>
      <p:sp>
        <p:nvSpPr>
          <p:cNvPr id="6" name="5 Marcador de número de diapositiva"/>
          <p:cNvSpPr>
            <a:spLocks noGrp="1"/>
          </p:cNvSpPr>
          <p:nvPr>
            <p:ph type="sldNum" sz="quarter" idx="12"/>
          </p:nvPr>
        </p:nvSpPr>
        <p:spPr/>
        <p:txBody>
          <a:bodyPr/>
          <a:lstStyle/>
          <a:p>
            <a:fld id="{C8126447-4D4B-4C99-B128-995BABF8B136}" type="slidenum">
              <a:rPr lang="es-EC" smtClean="0">
                <a:solidFill>
                  <a:prstClr val="black">
                    <a:tint val="75000"/>
                  </a:prstClr>
                </a:solidFill>
              </a:rPr>
              <a:pPr/>
              <a:t>24</a:t>
            </a:fld>
            <a:endParaRPr lang="es-EC">
              <a:solidFill>
                <a:prstClr val="black">
                  <a:tint val="75000"/>
                </a:prstClr>
              </a:solidFill>
            </a:endParaRPr>
          </a:p>
        </p:txBody>
      </p:sp>
      <p:graphicFrame>
        <p:nvGraphicFramePr>
          <p:cNvPr id="4" name="Tabla 3"/>
          <p:cNvGraphicFramePr>
            <a:graphicFrameLocks noGrp="1"/>
          </p:cNvGraphicFramePr>
          <p:nvPr>
            <p:extLst>
              <p:ext uri="{D42A27DB-BD31-4B8C-83A1-F6EECF244321}">
                <p14:modId xmlns:p14="http://schemas.microsoft.com/office/powerpoint/2010/main" val="3706561710"/>
              </p:ext>
            </p:extLst>
          </p:nvPr>
        </p:nvGraphicFramePr>
        <p:xfrm>
          <a:off x="700312" y="1290918"/>
          <a:ext cx="10653488" cy="4717003"/>
        </p:xfrm>
        <a:graphic>
          <a:graphicData uri="http://schemas.openxmlformats.org/drawingml/2006/table">
            <a:tbl>
              <a:tblPr/>
              <a:tblGrid>
                <a:gridCol w="10653488"/>
              </a:tblGrid>
              <a:tr h="310738">
                <a:tc>
                  <a:txBody>
                    <a:bodyPr/>
                    <a:lstStyle/>
                    <a:p>
                      <a:pPr algn="l" fontAlgn="ctr"/>
                      <a:r>
                        <a:rPr lang="es-MX" sz="1800" b="1" i="0" u="none" strike="noStrike" dirty="0">
                          <a:solidFill>
                            <a:srgbClr val="FFFFFF"/>
                          </a:solidFill>
                          <a:effectLst/>
                          <a:latin typeface="Calibri" panose="020F0502020204030204" pitchFamily="34" charset="0"/>
                        </a:rPr>
                        <a:t>Descripción del producto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50000"/>
                      </a:schemeClr>
                    </a:solidFill>
                  </a:tcPr>
                </a:tc>
              </a:tr>
              <a:tr h="295275">
                <a:tc>
                  <a:txBody>
                    <a:bodyPr/>
                    <a:lstStyle/>
                    <a:p>
                      <a:pPr algn="l" fontAlgn="b"/>
                      <a:r>
                        <a:rPr lang="es-MX" sz="1800" b="0" i="0" u="none" strike="noStrike" dirty="0">
                          <a:solidFill>
                            <a:schemeClr val="tx1"/>
                          </a:solidFill>
                          <a:effectLst/>
                          <a:latin typeface="Calibri" panose="020F0502020204030204" pitchFamily="34" charset="0"/>
                        </a:rPr>
                        <a:t>Vehículos automóviles para transporte de mercancías, con motor de émbolo "pistón" de encendido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295275">
                <a:tc>
                  <a:txBody>
                    <a:bodyPr/>
                    <a:lstStyle/>
                    <a:p>
                      <a:pPr algn="l" fontAlgn="b"/>
                      <a:r>
                        <a:rPr lang="es-MX" sz="1800" b="0" i="0" u="none" strike="noStrike" dirty="0">
                          <a:solidFill>
                            <a:schemeClr val="tx1"/>
                          </a:solidFill>
                          <a:effectLst/>
                          <a:latin typeface="Calibri" panose="020F0502020204030204" pitchFamily="34" charset="0"/>
                        </a:rPr>
                        <a:t>Partes de aviones o de helicópteros, </a:t>
                      </a:r>
                      <a:r>
                        <a:rPr lang="es-MX" sz="1800" b="0" i="0" u="none" strike="noStrike" dirty="0" err="1">
                          <a:solidFill>
                            <a:schemeClr val="tx1"/>
                          </a:solidFill>
                          <a:effectLst/>
                          <a:latin typeface="Calibri" panose="020F0502020204030204" pitchFamily="34" charset="0"/>
                        </a:rPr>
                        <a:t>n.c.o.p</a:t>
                      </a:r>
                      <a:r>
                        <a:rPr lang="es-MX" sz="1800" b="0" i="0" u="none" strike="noStrike" dirty="0">
                          <a:solidFill>
                            <a:schemeClr val="tx1"/>
                          </a:solidFill>
                          <a:effectLst/>
                          <a:latin typeface="Calibri" panose="020F0502020204030204" pitchFamily="34" charset="0"/>
                        </a:rPr>
                        <a:t>. (</a:t>
                      </a:r>
                      <a:r>
                        <a:rPr lang="es-MX" sz="1800" b="0" i="0" u="none" strike="noStrike" dirty="0" err="1">
                          <a:solidFill>
                            <a:schemeClr val="tx1"/>
                          </a:solidFill>
                          <a:effectLst/>
                          <a:latin typeface="Calibri" panose="020F0502020204030204" pitchFamily="34" charset="0"/>
                        </a:rPr>
                        <a:t>exc</a:t>
                      </a:r>
                      <a:r>
                        <a:rPr lang="es-MX" sz="1800" b="0" i="0" u="none" strike="noStrike" dirty="0">
                          <a:solidFill>
                            <a:schemeClr val="tx1"/>
                          </a:solidFill>
                          <a:effectLst/>
                          <a:latin typeface="Calibri" panose="020F0502020204030204" pitchFamily="34" charset="0"/>
                        </a:rPr>
                        <a:t>. los planeadores "parapentes")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295275">
                <a:tc>
                  <a:txBody>
                    <a:bodyPr/>
                    <a:lstStyle/>
                    <a:p>
                      <a:pPr algn="l" fontAlgn="b"/>
                      <a:r>
                        <a:rPr lang="es-MX" sz="1800" b="0" i="0" u="none" strike="noStrike" dirty="0">
                          <a:solidFill>
                            <a:schemeClr val="tx1"/>
                          </a:solidFill>
                          <a:effectLst/>
                          <a:latin typeface="Calibri" panose="020F0502020204030204" pitchFamily="34" charset="0"/>
                        </a:rPr>
                        <a:t>Vino de uvas frescas, incl. encabezado; mosto de uva, en el que la fermentación se ha impedido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190500">
                <a:tc>
                  <a:txBody>
                    <a:bodyPr/>
                    <a:lstStyle/>
                    <a:p>
                      <a:pPr algn="l" fontAlgn="b"/>
                      <a:r>
                        <a:rPr lang="es-MX" sz="1800" b="0" i="0" u="none" strike="noStrike" dirty="0">
                          <a:solidFill>
                            <a:schemeClr val="tx1"/>
                          </a:solidFill>
                          <a:effectLst/>
                          <a:latin typeface="Calibri" panose="020F0502020204030204" pitchFamily="34" charset="0"/>
                        </a:rPr>
                        <a:t>Naranjas, frescas o secas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295275">
                <a:tc>
                  <a:txBody>
                    <a:bodyPr/>
                    <a:lstStyle/>
                    <a:p>
                      <a:pPr algn="l" fontAlgn="b"/>
                      <a:r>
                        <a:rPr lang="es-MX" sz="1800" b="0" i="0" u="none" strike="noStrike" dirty="0">
                          <a:solidFill>
                            <a:schemeClr val="tx1"/>
                          </a:solidFill>
                          <a:effectLst/>
                          <a:latin typeface="Calibri" panose="020F0502020204030204" pitchFamily="34" charset="0"/>
                        </a:rPr>
                        <a:t>Aceite de oliva y sus fracciones, obtenidos de la aceituna exclusivamente por medios mecánicos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295275">
                <a:tc>
                  <a:txBody>
                    <a:bodyPr/>
                    <a:lstStyle/>
                    <a:p>
                      <a:pPr algn="l" fontAlgn="b"/>
                      <a:r>
                        <a:rPr lang="es-MX" sz="1800" b="0" i="0" u="none" strike="noStrike" dirty="0">
                          <a:solidFill>
                            <a:schemeClr val="tx1"/>
                          </a:solidFill>
                          <a:effectLst/>
                          <a:latin typeface="Calibri" panose="020F0502020204030204" pitchFamily="34" charset="0"/>
                        </a:rPr>
                        <a:t>Paracaídas, incluidos los dirigibles, planeadores (parapentes) o de aspas giratorias; sus partes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295275">
                <a:tc>
                  <a:txBody>
                    <a:bodyPr/>
                    <a:lstStyle/>
                    <a:p>
                      <a:pPr algn="l" fontAlgn="b"/>
                      <a:r>
                        <a:rPr lang="es-MX" sz="1800" b="0" i="0" u="none" strike="noStrike" dirty="0">
                          <a:solidFill>
                            <a:schemeClr val="tx1"/>
                          </a:solidFill>
                          <a:effectLst/>
                          <a:latin typeface="Calibri" panose="020F0502020204030204" pitchFamily="34" charset="0"/>
                        </a:rPr>
                        <a:t>Auriculares </a:t>
                      </a:r>
                      <a:r>
                        <a:rPr lang="es-MX" sz="1800" b="0" i="0" u="none" strike="noStrike" dirty="0" smtClean="0">
                          <a:solidFill>
                            <a:schemeClr val="tx1"/>
                          </a:solidFill>
                          <a:effectLst/>
                          <a:latin typeface="Calibri" panose="020F0502020204030204" pitchFamily="34" charset="0"/>
                        </a:rPr>
                        <a:t>electro acústicos</a:t>
                      </a:r>
                      <a:r>
                        <a:rPr lang="es-MX" sz="1800" b="0" i="0" u="none" strike="noStrike" dirty="0">
                          <a:solidFill>
                            <a:schemeClr val="tx1"/>
                          </a:solidFill>
                          <a:effectLst/>
                          <a:latin typeface="Calibri" panose="020F0502020204030204" pitchFamily="34" charset="0"/>
                        </a:rPr>
                        <a:t>, incl. los de casco, incl. combinados con micrófono y juegos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190500">
                <a:tc>
                  <a:txBody>
                    <a:bodyPr/>
                    <a:lstStyle/>
                    <a:p>
                      <a:pPr algn="l" fontAlgn="b"/>
                      <a:r>
                        <a:rPr lang="es-MX" sz="1800" b="0" i="0" u="none" strike="noStrike" dirty="0">
                          <a:solidFill>
                            <a:schemeClr val="tx1"/>
                          </a:solidFill>
                          <a:effectLst/>
                          <a:latin typeface="Calibri" panose="020F0502020204030204" pitchFamily="34" charset="0"/>
                        </a:rPr>
                        <a:t>Ácido </a:t>
                      </a:r>
                      <a:r>
                        <a:rPr lang="es-MX" sz="1800" b="0" i="0" u="none" strike="noStrike" dirty="0" err="1">
                          <a:solidFill>
                            <a:schemeClr val="tx1"/>
                          </a:solidFill>
                          <a:effectLst/>
                          <a:latin typeface="Calibri" panose="020F0502020204030204" pitchFamily="34" charset="0"/>
                        </a:rPr>
                        <a:t>algínico</a:t>
                      </a:r>
                      <a:r>
                        <a:rPr lang="es-MX" sz="1800" b="0" i="0" u="none" strike="noStrike" dirty="0">
                          <a:solidFill>
                            <a:schemeClr val="tx1"/>
                          </a:solidFill>
                          <a:effectLst/>
                          <a:latin typeface="Calibri" panose="020F0502020204030204" pitchFamily="34" charset="0"/>
                        </a:rPr>
                        <a:t>, sus sales y sus ésteres, en formas primarias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295275">
                <a:tc>
                  <a:txBody>
                    <a:bodyPr/>
                    <a:lstStyle/>
                    <a:p>
                      <a:pPr algn="l" fontAlgn="b"/>
                      <a:r>
                        <a:rPr lang="es-MX" sz="1800" b="0" i="0" u="none" strike="noStrike" dirty="0">
                          <a:solidFill>
                            <a:schemeClr val="tx1"/>
                          </a:solidFill>
                          <a:effectLst/>
                          <a:latin typeface="Calibri" panose="020F0502020204030204" pitchFamily="34" charset="0"/>
                        </a:rPr>
                        <a:t>Hojas de sierra circulares, incl. las fresas sierra, de metal común, con parte </a:t>
                      </a:r>
                      <a:r>
                        <a:rPr lang="es-MX" sz="1800" b="0" i="0" u="none" strike="noStrike" dirty="0" smtClean="0">
                          <a:solidFill>
                            <a:schemeClr val="tx1"/>
                          </a:solidFill>
                          <a:effectLst/>
                          <a:latin typeface="Calibri" panose="020F0502020204030204" pitchFamily="34" charset="0"/>
                        </a:rPr>
                        <a:t>operante</a:t>
                      </a:r>
                      <a:endParaRPr lang="es-MX" sz="18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295275">
                <a:tc>
                  <a:txBody>
                    <a:bodyPr/>
                    <a:lstStyle/>
                    <a:p>
                      <a:pPr algn="l" fontAlgn="b"/>
                      <a:r>
                        <a:rPr lang="es-MX" sz="1800" b="0" i="0" u="none" strike="noStrike" dirty="0">
                          <a:solidFill>
                            <a:schemeClr val="tx1"/>
                          </a:solidFill>
                          <a:effectLst/>
                          <a:latin typeface="Calibri" panose="020F0502020204030204" pitchFamily="34" charset="0"/>
                        </a:rPr>
                        <a:t>Esencia de trementina, de madera de pino o de pasta celulósica al sulfato "sulfato de trementina"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295275">
                <a:tc>
                  <a:txBody>
                    <a:bodyPr/>
                    <a:lstStyle/>
                    <a:p>
                      <a:pPr algn="l" fontAlgn="b"/>
                      <a:r>
                        <a:rPr lang="es-MX" sz="1800" b="0" i="0" u="none" strike="noStrike" dirty="0">
                          <a:solidFill>
                            <a:schemeClr val="tx1"/>
                          </a:solidFill>
                          <a:effectLst/>
                          <a:latin typeface="Calibri" panose="020F0502020204030204" pitchFamily="34" charset="0"/>
                        </a:rPr>
                        <a:t>Calculadoras electrónicas que funcionen sin fuente de electricidad exterior y máquinas de bolsillo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295275">
                <a:tc>
                  <a:txBody>
                    <a:bodyPr/>
                    <a:lstStyle/>
                    <a:p>
                      <a:pPr algn="l" fontAlgn="b"/>
                      <a:r>
                        <a:rPr lang="es-MX" sz="1800" b="0" i="0" u="none" strike="noStrike" dirty="0">
                          <a:solidFill>
                            <a:schemeClr val="tx1"/>
                          </a:solidFill>
                          <a:effectLst/>
                          <a:latin typeface="Calibri" panose="020F0502020204030204" pitchFamily="34" charset="0"/>
                        </a:rPr>
                        <a:t>Melocotones "duraznos", incl. los griñones y las nectarinas, frescos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295275">
                <a:tc>
                  <a:txBody>
                    <a:bodyPr/>
                    <a:lstStyle/>
                    <a:p>
                      <a:pPr algn="l" fontAlgn="b"/>
                      <a:r>
                        <a:rPr lang="es-MX" sz="1800" b="0" i="0" u="none" strike="noStrike" dirty="0">
                          <a:solidFill>
                            <a:schemeClr val="tx1"/>
                          </a:solidFill>
                          <a:effectLst/>
                          <a:latin typeface="Calibri" panose="020F0502020204030204" pitchFamily="34" charset="0"/>
                        </a:rPr>
                        <a:t>Gomas de borrar, de caucho vulcanizado sin endurecer, trabajadas y listas para el uso, cortadas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295275">
                <a:tc>
                  <a:txBody>
                    <a:bodyPr/>
                    <a:lstStyle/>
                    <a:p>
                      <a:pPr algn="l" fontAlgn="b"/>
                      <a:r>
                        <a:rPr lang="es-MX" sz="1800" b="0" i="0" u="none" strike="noStrike" dirty="0">
                          <a:solidFill>
                            <a:schemeClr val="tx1"/>
                          </a:solidFill>
                          <a:effectLst/>
                          <a:latin typeface="Calibri" panose="020F0502020204030204" pitchFamily="34" charset="0"/>
                        </a:rPr>
                        <a:t>Tejidos de algodón, con un contenido de algodón &gt;= 85% en peso, de peso &gt; 200 g/m², de ligamento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295275">
                <a:tc>
                  <a:txBody>
                    <a:bodyPr/>
                    <a:lstStyle/>
                    <a:p>
                      <a:pPr algn="l" fontAlgn="b"/>
                      <a:r>
                        <a:rPr lang="es-MX" sz="1800" b="0" i="0" u="none" strike="noStrike" dirty="0">
                          <a:solidFill>
                            <a:schemeClr val="tx1"/>
                          </a:solidFill>
                          <a:effectLst/>
                          <a:latin typeface="Calibri" panose="020F0502020204030204" pitchFamily="34" charset="0"/>
                        </a:rPr>
                        <a:t>Martinetes y máquinas para arrancar pilotes, estacas o </a:t>
                      </a:r>
                      <a:r>
                        <a:rPr lang="es-MX" sz="1800" b="0" i="0" u="none" strike="noStrike" dirty="0" err="1">
                          <a:solidFill>
                            <a:schemeClr val="tx1"/>
                          </a:solidFill>
                          <a:effectLst/>
                          <a:latin typeface="Calibri" panose="020F0502020204030204" pitchFamily="34" charset="0"/>
                        </a:rPr>
                        <a:t>simil</a:t>
                      </a:r>
                      <a:r>
                        <a:rPr lang="es-MX" sz="1800" b="0" i="0" u="none" strike="noStrike" dirty="0">
                          <a:solidFill>
                            <a:schemeClr val="tx1"/>
                          </a:solidFill>
                          <a:effectLst/>
                          <a:latin typeface="Calibri" panose="020F0502020204030204" pitchFamily="34" charset="0"/>
                        </a:rPr>
                        <a:t>. (</a:t>
                      </a:r>
                      <a:r>
                        <a:rPr lang="es-MX" sz="1800" b="0" i="0" u="none" strike="noStrike" dirty="0" err="1">
                          <a:solidFill>
                            <a:schemeClr val="tx1"/>
                          </a:solidFill>
                          <a:effectLst/>
                          <a:latin typeface="Calibri" panose="020F0502020204030204" pitchFamily="34" charset="0"/>
                        </a:rPr>
                        <a:t>exc</a:t>
                      </a:r>
                      <a:r>
                        <a:rPr lang="es-MX" sz="1800" b="0" i="0" u="none" strike="noStrike" dirty="0">
                          <a:solidFill>
                            <a:schemeClr val="tx1"/>
                          </a:solidFill>
                          <a:effectLst/>
                          <a:latin typeface="Calibri" panose="020F0502020204030204" pitchFamily="34" charset="0"/>
                        </a:rPr>
                        <a:t>. aparatos montados en </a:t>
                      </a:r>
                      <a:r>
                        <a:rPr lang="es-MX" sz="1800" b="0" i="0" u="none" strike="noStrike" dirty="0" smtClean="0">
                          <a:solidFill>
                            <a:schemeClr val="tx1"/>
                          </a:solidFill>
                          <a:effectLst/>
                          <a:latin typeface="Calibri" panose="020F0502020204030204" pitchFamily="34" charset="0"/>
                        </a:rPr>
                        <a:t>vagones) </a:t>
                      </a:r>
                      <a:endParaRPr lang="es-MX" sz="18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6777817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0153" y="0"/>
            <a:ext cx="6091707" cy="769441"/>
          </a:xfrm>
          <a:prstGeom prst="rect">
            <a:avLst/>
          </a:prstGeom>
          <a:noFill/>
        </p:spPr>
        <p:txBody>
          <a:bodyPr wrap="square" rtlCol="0">
            <a:spAutoFit/>
          </a:bodyPr>
          <a:lstStyle/>
          <a:p>
            <a:pPr defTabSz="914400" eaLnBrk="1" fontAlgn="auto" hangingPunct="1">
              <a:spcBef>
                <a:spcPts val="0"/>
              </a:spcBef>
              <a:spcAft>
                <a:spcPts val="0"/>
              </a:spcAft>
            </a:pPr>
            <a:r>
              <a:rPr lang="es-EC" sz="4400" dirty="0" smtClean="0">
                <a:solidFill>
                  <a:srgbClr val="5B9BD5">
                    <a:lumMod val="50000"/>
                  </a:srgbClr>
                </a:solidFill>
                <a:latin typeface="Franklin Gothic Demi Cond" panose="020B0706030402020204" pitchFamily="34" charset="0"/>
              </a:rPr>
              <a:t>Turismo Ecuador – España </a:t>
            </a:r>
            <a:endParaRPr lang="es-EC" sz="3600" dirty="0" smtClean="0">
              <a:solidFill>
                <a:srgbClr val="5B9BD5">
                  <a:lumMod val="50000"/>
                </a:srgbClr>
              </a:solidFill>
              <a:latin typeface="Franklin Gothic Demi Cond" panose="020B0706030402020204" pitchFamily="34" charset="0"/>
            </a:endParaRPr>
          </a:p>
        </p:txBody>
      </p:sp>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5187" y="0"/>
            <a:ext cx="2778741" cy="1099588"/>
          </a:xfrm>
          <a:prstGeom prst="rect">
            <a:avLst/>
          </a:prstGeom>
        </p:spPr>
      </p:pic>
      <p:graphicFrame>
        <p:nvGraphicFramePr>
          <p:cNvPr id="2" name="Diagrama 1"/>
          <p:cNvGraphicFramePr/>
          <p:nvPr>
            <p:extLst>
              <p:ext uri="{D42A27DB-BD31-4B8C-83A1-F6EECF244321}">
                <p14:modId xmlns:p14="http://schemas.microsoft.com/office/powerpoint/2010/main" val="1380190725"/>
              </p:ext>
            </p:extLst>
          </p:nvPr>
        </p:nvGraphicFramePr>
        <p:xfrm>
          <a:off x="1106340" y="661707"/>
          <a:ext cx="10151039" cy="28799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CuadroTexto 5"/>
          <p:cNvSpPr txBox="1"/>
          <p:nvPr/>
        </p:nvSpPr>
        <p:spPr>
          <a:xfrm>
            <a:off x="75128" y="3577615"/>
            <a:ext cx="10640095" cy="769441"/>
          </a:xfrm>
          <a:prstGeom prst="rect">
            <a:avLst/>
          </a:prstGeom>
          <a:noFill/>
        </p:spPr>
        <p:txBody>
          <a:bodyPr wrap="square" rtlCol="0">
            <a:spAutoFit/>
          </a:bodyPr>
          <a:lstStyle/>
          <a:p>
            <a:pPr defTabSz="914400" eaLnBrk="1" fontAlgn="auto" hangingPunct="1">
              <a:spcBef>
                <a:spcPts val="0"/>
              </a:spcBef>
              <a:spcAft>
                <a:spcPts val="0"/>
              </a:spcAft>
            </a:pPr>
            <a:r>
              <a:rPr lang="es-EC" sz="4400" dirty="0" smtClean="0">
                <a:solidFill>
                  <a:srgbClr val="5B9BD5">
                    <a:lumMod val="50000"/>
                  </a:srgbClr>
                </a:solidFill>
                <a:latin typeface="Franklin Gothic Demi Cond" panose="020B0706030402020204" pitchFamily="34" charset="0"/>
              </a:rPr>
              <a:t>Oportunidades comerciales Ecuador – España </a:t>
            </a:r>
            <a:endParaRPr lang="es-EC" sz="3600" dirty="0" smtClean="0">
              <a:solidFill>
                <a:srgbClr val="5B9BD5">
                  <a:lumMod val="50000"/>
                </a:srgbClr>
              </a:solidFill>
              <a:latin typeface="Franklin Gothic Demi Cond" panose="020B0706030402020204" pitchFamily="34" charset="0"/>
            </a:endParaRPr>
          </a:p>
        </p:txBody>
      </p:sp>
      <p:graphicFrame>
        <p:nvGraphicFramePr>
          <p:cNvPr id="3" name="Diagrama 2"/>
          <p:cNvGraphicFramePr/>
          <p:nvPr>
            <p:extLst>
              <p:ext uri="{D42A27DB-BD31-4B8C-83A1-F6EECF244321}">
                <p14:modId xmlns:p14="http://schemas.microsoft.com/office/powerpoint/2010/main" val="3758256595"/>
              </p:ext>
            </p:extLst>
          </p:nvPr>
        </p:nvGraphicFramePr>
        <p:xfrm>
          <a:off x="2670936" y="4262907"/>
          <a:ext cx="6550337" cy="179815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7" name="Diagrama 6"/>
          <p:cNvGraphicFramePr/>
          <p:nvPr>
            <p:extLst>
              <p:ext uri="{D42A27DB-BD31-4B8C-83A1-F6EECF244321}">
                <p14:modId xmlns:p14="http://schemas.microsoft.com/office/powerpoint/2010/main" val="768389249"/>
              </p:ext>
            </p:extLst>
          </p:nvPr>
        </p:nvGraphicFramePr>
        <p:xfrm>
          <a:off x="90153" y="4353092"/>
          <a:ext cx="11702918" cy="1909861"/>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
        <p:nvSpPr>
          <p:cNvPr id="10" name="CuadroTexto 8"/>
          <p:cNvSpPr txBox="1"/>
          <p:nvPr/>
        </p:nvSpPr>
        <p:spPr>
          <a:xfrm>
            <a:off x="90153" y="6304002"/>
            <a:ext cx="3310729" cy="55399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s-EC" sz="1000" b="1" dirty="0"/>
              <a:t>Fuente: </a:t>
            </a:r>
            <a:r>
              <a:rPr lang="es-EC" sz="1000" dirty="0" smtClean="0"/>
              <a:t> MDI</a:t>
            </a:r>
          </a:p>
          <a:p>
            <a:r>
              <a:rPr lang="es-EC" sz="1000" dirty="0" smtClean="0">
                <a:latin typeface="Calibri" pitchFamily="34" charset="0"/>
              </a:rPr>
              <a:t>*PROECUADOR</a:t>
            </a:r>
            <a:endParaRPr lang="es-EC" sz="1000" b="1" dirty="0" smtClean="0"/>
          </a:p>
          <a:p>
            <a:r>
              <a:rPr lang="es-EC" sz="1000" b="1" dirty="0" smtClean="0"/>
              <a:t>Elaboración:</a:t>
            </a:r>
            <a:r>
              <a:rPr lang="es-EC" sz="1000" dirty="0" smtClean="0"/>
              <a:t> </a:t>
            </a:r>
            <a:r>
              <a:rPr lang="es-ES" sz="1000" dirty="0" smtClean="0">
                <a:solidFill>
                  <a:prstClr val="black"/>
                </a:solidFill>
              </a:rPr>
              <a:t>CGEPMI </a:t>
            </a:r>
            <a:endParaRPr lang="es-EC" sz="1000" dirty="0" smtClean="0"/>
          </a:p>
        </p:txBody>
      </p:sp>
      <p:sp>
        <p:nvSpPr>
          <p:cNvPr id="9" name="8 Marcador de número de diapositiva"/>
          <p:cNvSpPr>
            <a:spLocks noGrp="1"/>
          </p:cNvSpPr>
          <p:nvPr>
            <p:ph type="sldNum" sz="quarter" idx="12"/>
          </p:nvPr>
        </p:nvSpPr>
        <p:spPr/>
        <p:txBody>
          <a:bodyPr/>
          <a:lstStyle/>
          <a:p>
            <a:fld id="{C8126447-4D4B-4C99-B128-995BABF8B136}" type="slidenum">
              <a:rPr lang="es-EC" smtClean="0">
                <a:solidFill>
                  <a:prstClr val="black">
                    <a:tint val="75000"/>
                  </a:prstClr>
                </a:solidFill>
              </a:rPr>
              <a:pPr/>
              <a:t>25</a:t>
            </a:fld>
            <a:endParaRPr lang="es-EC">
              <a:solidFill>
                <a:prstClr val="black">
                  <a:tint val="75000"/>
                </a:prstClr>
              </a:solidFill>
            </a:endParaRPr>
          </a:p>
        </p:txBody>
      </p:sp>
    </p:spTree>
    <p:extLst>
      <p:ext uri="{BB962C8B-B14F-4D97-AF65-F5344CB8AC3E}">
        <p14:creationId xmlns:p14="http://schemas.microsoft.com/office/powerpoint/2010/main" val="16040036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197115"/>
            <a:ext cx="2085013" cy="823031"/>
          </a:xfrm>
          <a:prstGeom prst="rect">
            <a:avLst/>
          </a:prstGeom>
        </p:spPr>
      </p:pic>
      <p:sp>
        <p:nvSpPr>
          <p:cNvPr id="7" name="Título 6"/>
          <p:cNvSpPr txBox="1">
            <a:spLocks noGrp="1"/>
          </p:cNvSpPr>
          <p:nvPr>
            <p:ph type="title"/>
          </p:nvPr>
        </p:nvSpPr>
        <p:spPr>
          <a:xfrm>
            <a:off x="117475" y="285464"/>
            <a:ext cx="10339388" cy="646331"/>
          </a:xfrm>
          <a:prstGeom prst="rect">
            <a:avLst/>
          </a:prstGeom>
          <a:noFill/>
        </p:spPr>
        <p:txBody>
          <a:bodyPr wrap="square" rtlCol="0">
            <a:spAutoFit/>
          </a:bodyPr>
          <a:lstStyle/>
          <a:p>
            <a:pPr defTabSz="914400" eaLnBrk="1" hangingPunct="1">
              <a:lnSpc>
                <a:spcPct val="90000"/>
              </a:lnSpc>
            </a:pPr>
            <a:r>
              <a:rPr lang="es-MX" sz="4000" b="1" dirty="0">
                <a:solidFill>
                  <a:srgbClr val="002060"/>
                </a:solidFill>
                <a:latin typeface="Franklin Gothic Medium Cond" panose="020B0606030402020204" pitchFamily="34" charset="0"/>
                <a:ea typeface="+mj-ea"/>
                <a:cs typeface="+mj-cs"/>
              </a:rPr>
              <a:t>Expectativas de cooperación </a:t>
            </a:r>
            <a:r>
              <a:rPr lang="es-MX" sz="4000" b="1" dirty="0" smtClean="0">
                <a:solidFill>
                  <a:srgbClr val="002060"/>
                </a:solidFill>
                <a:latin typeface="Franklin Gothic Medium Cond" panose="020B0606030402020204" pitchFamily="34" charset="0"/>
                <a:ea typeface="+mj-ea"/>
                <a:cs typeface="+mj-cs"/>
              </a:rPr>
              <a:t>con </a:t>
            </a:r>
            <a:r>
              <a:rPr lang="es-MX" sz="4000" b="1" dirty="0" smtClean="0">
                <a:solidFill>
                  <a:srgbClr val="002060"/>
                </a:solidFill>
                <a:latin typeface="Franklin Gothic Medium Cond" panose="020B0606030402020204" pitchFamily="34" charset="0"/>
              </a:rPr>
              <a:t>España</a:t>
            </a:r>
            <a:endParaRPr lang="es-MX" sz="4000" b="1" dirty="0">
              <a:solidFill>
                <a:srgbClr val="002060"/>
              </a:solidFill>
              <a:latin typeface="Franklin Gothic Medium Cond" panose="020B0606030402020204" pitchFamily="34" charset="0"/>
              <a:ea typeface="+mj-ea"/>
              <a:cs typeface="+mj-cs"/>
            </a:endParaRPr>
          </a:p>
        </p:txBody>
      </p:sp>
      <p:sp>
        <p:nvSpPr>
          <p:cNvPr id="13" name="Rectángulo 12"/>
          <p:cNvSpPr/>
          <p:nvPr/>
        </p:nvSpPr>
        <p:spPr>
          <a:xfrm>
            <a:off x="696919" y="1094204"/>
            <a:ext cx="11338199" cy="615553"/>
          </a:xfrm>
          <a:prstGeom prst="rect">
            <a:avLst/>
          </a:prstGeom>
        </p:spPr>
        <p:txBody>
          <a:bodyPr wrap="square">
            <a:spAutoFit/>
          </a:bodyPr>
          <a:lstStyle/>
          <a:p>
            <a:pPr marL="285750" indent="-285750" algn="just">
              <a:buFont typeface="Wingdings" panose="05000000000000000000" pitchFamily="2" charset="2"/>
              <a:buChar char="ü"/>
            </a:pPr>
            <a:r>
              <a:rPr lang="es-MX" sz="1700" dirty="0" smtClean="0">
                <a:solidFill>
                  <a:prstClr val="black"/>
                </a:solidFill>
              </a:rPr>
              <a:t>Desarrollar talleres </a:t>
            </a:r>
            <a:r>
              <a:rPr lang="es-MX" sz="1700" dirty="0">
                <a:solidFill>
                  <a:prstClr val="black"/>
                </a:solidFill>
              </a:rPr>
              <a:t>teórico-prácticos para capacitar al personal, actualmente vinculado y con potencial de vinculación, sobre marcas (y mecanismos alternativos)  para promover el consumo de productos nacionales.</a:t>
            </a:r>
            <a:endParaRPr lang="es-EC" sz="1700" dirty="0">
              <a:solidFill>
                <a:prstClr val="black"/>
              </a:solidFill>
            </a:endParaRPr>
          </a:p>
        </p:txBody>
      </p:sp>
      <p:sp>
        <p:nvSpPr>
          <p:cNvPr id="16" name="Rectángulo 15"/>
          <p:cNvSpPr/>
          <p:nvPr/>
        </p:nvSpPr>
        <p:spPr>
          <a:xfrm>
            <a:off x="692665" y="3191862"/>
            <a:ext cx="11338199" cy="584775"/>
          </a:xfrm>
          <a:prstGeom prst="rect">
            <a:avLst/>
          </a:prstGeom>
        </p:spPr>
        <p:txBody>
          <a:bodyPr wrap="square">
            <a:spAutoFit/>
          </a:bodyPr>
          <a:lstStyle/>
          <a:p>
            <a:pPr marL="285750" indent="-285750" algn="just">
              <a:buFont typeface="Wingdings" panose="05000000000000000000" pitchFamily="2" charset="2"/>
              <a:buChar char="ü"/>
            </a:pPr>
            <a:r>
              <a:rPr lang="es-EC" sz="1600" dirty="0" smtClean="0">
                <a:solidFill>
                  <a:prstClr val="black"/>
                </a:solidFill>
              </a:rPr>
              <a:t>Asistencia técnica en </a:t>
            </a:r>
            <a:r>
              <a:rPr lang="es-EC" sz="1600" dirty="0">
                <a:solidFill>
                  <a:prstClr val="black"/>
                </a:solidFill>
              </a:rPr>
              <a:t>la generación de propuestas de políticas públicas para el fortalecimiento </a:t>
            </a:r>
            <a:r>
              <a:rPr lang="es-EC" sz="1600" dirty="0" smtClean="0">
                <a:solidFill>
                  <a:prstClr val="black"/>
                </a:solidFill>
              </a:rPr>
              <a:t>de la producción </a:t>
            </a:r>
            <a:r>
              <a:rPr lang="es-EC" sz="1600" dirty="0">
                <a:solidFill>
                  <a:prstClr val="black"/>
                </a:solidFill>
              </a:rPr>
              <a:t>de </a:t>
            </a:r>
            <a:r>
              <a:rPr lang="es-EC" sz="1600" dirty="0" smtClean="0">
                <a:solidFill>
                  <a:prstClr val="black"/>
                </a:solidFill>
              </a:rPr>
              <a:t>bienes y </a:t>
            </a:r>
            <a:r>
              <a:rPr lang="es-EC" sz="1600" dirty="0">
                <a:solidFill>
                  <a:prstClr val="black"/>
                </a:solidFill>
              </a:rPr>
              <a:t>servicios con alto </a:t>
            </a:r>
            <a:r>
              <a:rPr lang="es-EC" sz="1600" dirty="0" smtClean="0">
                <a:solidFill>
                  <a:prstClr val="black"/>
                </a:solidFill>
              </a:rPr>
              <a:t>componente de innovación tecnológica y científica.</a:t>
            </a:r>
            <a:endParaRPr lang="es-EC" sz="1700" dirty="0">
              <a:solidFill>
                <a:prstClr val="black"/>
              </a:solidFill>
            </a:endParaRPr>
          </a:p>
        </p:txBody>
      </p:sp>
      <p:sp>
        <p:nvSpPr>
          <p:cNvPr id="17" name="Rectángulo 16"/>
          <p:cNvSpPr/>
          <p:nvPr/>
        </p:nvSpPr>
        <p:spPr>
          <a:xfrm>
            <a:off x="696920" y="2284539"/>
            <a:ext cx="11338198" cy="353943"/>
          </a:xfrm>
          <a:prstGeom prst="rect">
            <a:avLst/>
          </a:prstGeom>
        </p:spPr>
        <p:txBody>
          <a:bodyPr wrap="square">
            <a:spAutoFit/>
          </a:bodyPr>
          <a:lstStyle/>
          <a:p>
            <a:pPr marL="285750" indent="-285750" algn="just">
              <a:buFont typeface="Wingdings" panose="05000000000000000000" pitchFamily="2" charset="2"/>
              <a:buChar char="ü"/>
            </a:pPr>
            <a:r>
              <a:rPr lang="es-EC" sz="1700" dirty="0" smtClean="0">
                <a:solidFill>
                  <a:prstClr val="black"/>
                </a:solidFill>
              </a:rPr>
              <a:t>Establecer mecanismos de cooperación que permitan incentivar la inversión de la economía naranja en el país. </a:t>
            </a:r>
            <a:endParaRPr lang="es-EC" sz="1700" dirty="0">
              <a:solidFill>
                <a:prstClr val="black"/>
              </a:solidFill>
            </a:endParaRPr>
          </a:p>
        </p:txBody>
      </p:sp>
      <p:sp>
        <p:nvSpPr>
          <p:cNvPr id="20" name="Rectángulo 19"/>
          <p:cNvSpPr/>
          <p:nvPr/>
        </p:nvSpPr>
        <p:spPr>
          <a:xfrm>
            <a:off x="692666" y="2736451"/>
            <a:ext cx="11156428" cy="615553"/>
          </a:xfrm>
          <a:prstGeom prst="rect">
            <a:avLst/>
          </a:prstGeom>
        </p:spPr>
        <p:txBody>
          <a:bodyPr wrap="square">
            <a:spAutoFit/>
          </a:bodyPr>
          <a:lstStyle/>
          <a:p>
            <a:pPr marL="285750" indent="-285750" algn="just">
              <a:buFont typeface="Wingdings" panose="05000000000000000000" pitchFamily="2" charset="2"/>
              <a:buChar char="ü"/>
            </a:pPr>
            <a:r>
              <a:rPr lang="es-MX" sz="1700" dirty="0" smtClean="0">
                <a:solidFill>
                  <a:prstClr val="black"/>
                </a:solidFill>
              </a:rPr>
              <a:t>Transferencias metodológicas </a:t>
            </a:r>
            <a:r>
              <a:rPr lang="es-MX" sz="1700" dirty="0">
                <a:solidFill>
                  <a:prstClr val="black"/>
                </a:solidFill>
              </a:rPr>
              <a:t>para el desarrollo de proyectos de </a:t>
            </a:r>
            <a:r>
              <a:rPr lang="es-MX" sz="1700" dirty="0" smtClean="0">
                <a:solidFill>
                  <a:prstClr val="black"/>
                </a:solidFill>
              </a:rPr>
              <a:t>agro vivienda</a:t>
            </a:r>
            <a:r>
              <a:rPr lang="es-MX" sz="1700" dirty="0">
                <a:solidFill>
                  <a:prstClr val="black"/>
                </a:solidFill>
              </a:rPr>
              <a:t>.</a:t>
            </a:r>
          </a:p>
          <a:p>
            <a:pPr algn="just"/>
            <a:endParaRPr lang="es-MX" sz="1700" dirty="0">
              <a:solidFill>
                <a:prstClr val="black"/>
              </a:solidFill>
            </a:endParaRPr>
          </a:p>
        </p:txBody>
      </p:sp>
      <p:sp>
        <p:nvSpPr>
          <p:cNvPr id="12" name="Rectángulo 11"/>
          <p:cNvSpPr/>
          <p:nvPr/>
        </p:nvSpPr>
        <p:spPr>
          <a:xfrm>
            <a:off x="692666" y="1757914"/>
            <a:ext cx="11338198" cy="353943"/>
          </a:xfrm>
          <a:prstGeom prst="rect">
            <a:avLst/>
          </a:prstGeom>
        </p:spPr>
        <p:txBody>
          <a:bodyPr wrap="square">
            <a:spAutoFit/>
          </a:bodyPr>
          <a:lstStyle/>
          <a:p>
            <a:pPr marL="285750" indent="-285750" algn="just">
              <a:buFont typeface="Wingdings" panose="05000000000000000000" pitchFamily="2" charset="2"/>
              <a:buChar char="ü"/>
            </a:pPr>
            <a:r>
              <a:rPr lang="es-MX" sz="1700" dirty="0">
                <a:solidFill>
                  <a:prstClr val="black"/>
                </a:solidFill>
              </a:rPr>
              <a:t>Transferencia de tecnología y conocimiento para el procesamiento de </a:t>
            </a:r>
            <a:r>
              <a:rPr lang="es-MX" sz="1700" dirty="0" smtClean="0">
                <a:solidFill>
                  <a:prstClr val="black"/>
                </a:solidFill>
              </a:rPr>
              <a:t>pescado e irradiación </a:t>
            </a:r>
            <a:r>
              <a:rPr lang="es-MX" sz="1700" dirty="0">
                <a:solidFill>
                  <a:prstClr val="black"/>
                </a:solidFill>
              </a:rPr>
              <a:t>ionizante</a:t>
            </a:r>
            <a:r>
              <a:rPr lang="es-EC" sz="1700" dirty="0" smtClean="0">
                <a:solidFill>
                  <a:prstClr val="black"/>
                </a:solidFill>
              </a:rPr>
              <a:t>. </a:t>
            </a:r>
            <a:endParaRPr lang="es-EC" sz="1700" dirty="0">
              <a:solidFill>
                <a:prstClr val="black"/>
              </a:solidFill>
            </a:endParaRPr>
          </a:p>
        </p:txBody>
      </p:sp>
      <p:sp>
        <p:nvSpPr>
          <p:cNvPr id="19" name="Rectángulo 18"/>
          <p:cNvSpPr/>
          <p:nvPr/>
        </p:nvSpPr>
        <p:spPr>
          <a:xfrm>
            <a:off x="692666" y="3888386"/>
            <a:ext cx="11338198" cy="615553"/>
          </a:xfrm>
          <a:prstGeom prst="rect">
            <a:avLst/>
          </a:prstGeom>
        </p:spPr>
        <p:txBody>
          <a:bodyPr wrap="square">
            <a:spAutoFit/>
          </a:bodyPr>
          <a:lstStyle/>
          <a:p>
            <a:pPr marL="285750" indent="-285750" algn="just">
              <a:buFont typeface="Wingdings" panose="05000000000000000000" pitchFamily="2" charset="2"/>
              <a:buChar char="ü"/>
            </a:pPr>
            <a:r>
              <a:rPr lang="es-MX" sz="1700" dirty="0" smtClean="0">
                <a:solidFill>
                  <a:prstClr val="black"/>
                </a:solidFill>
              </a:rPr>
              <a:t>Cooperación para el desarrollo del procesamiento </a:t>
            </a:r>
            <a:r>
              <a:rPr lang="es-MX" sz="1700" dirty="0">
                <a:solidFill>
                  <a:prstClr val="black"/>
                </a:solidFill>
              </a:rPr>
              <a:t>e industrialización de </a:t>
            </a:r>
            <a:r>
              <a:rPr lang="es-MX" sz="1700" dirty="0" smtClean="0">
                <a:solidFill>
                  <a:prstClr val="black"/>
                </a:solidFill>
              </a:rPr>
              <a:t>carne de cerdo </a:t>
            </a:r>
            <a:r>
              <a:rPr lang="es-MX" sz="1700" dirty="0">
                <a:solidFill>
                  <a:prstClr val="black"/>
                </a:solidFill>
              </a:rPr>
              <a:t>para la agroindustria.</a:t>
            </a:r>
            <a:endParaRPr lang="es-EC" sz="1700" dirty="0">
              <a:solidFill>
                <a:prstClr val="black"/>
              </a:solidFill>
            </a:endParaRPr>
          </a:p>
          <a:p>
            <a:pPr algn="just"/>
            <a:endParaRPr lang="es-EC" sz="1700" dirty="0">
              <a:solidFill>
                <a:prstClr val="black"/>
              </a:solidFill>
            </a:endParaRPr>
          </a:p>
        </p:txBody>
      </p:sp>
      <p:sp>
        <p:nvSpPr>
          <p:cNvPr id="21" name="Rectángulo 20"/>
          <p:cNvSpPr/>
          <p:nvPr/>
        </p:nvSpPr>
        <p:spPr>
          <a:xfrm>
            <a:off x="692666" y="4345171"/>
            <a:ext cx="11338199" cy="615553"/>
          </a:xfrm>
          <a:prstGeom prst="rect">
            <a:avLst/>
          </a:prstGeom>
        </p:spPr>
        <p:txBody>
          <a:bodyPr wrap="square">
            <a:spAutoFit/>
          </a:bodyPr>
          <a:lstStyle/>
          <a:p>
            <a:pPr marL="285750" indent="-285750" algn="just">
              <a:buFont typeface="Wingdings" panose="05000000000000000000" pitchFamily="2" charset="2"/>
              <a:buChar char="ü"/>
            </a:pPr>
            <a:r>
              <a:rPr lang="es-EC" sz="1700" dirty="0" smtClean="0">
                <a:solidFill>
                  <a:prstClr val="black"/>
                </a:solidFill>
              </a:rPr>
              <a:t>Fomentar la inclusión de la Industria </a:t>
            </a:r>
            <a:r>
              <a:rPr lang="es-EC" sz="1700" dirty="0">
                <a:solidFill>
                  <a:prstClr val="black"/>
                </a:solidFill>
              </a:rPr>
              <a:t>4.0 en el </a:t>
            </a:r>
            <a:r>
              <a:rPr lang="es-EC" sz="1700" dirty="0" smtClean="0">
                <a:solidFill>
                  <a:prstClr val="black"/>
                </a:solidFill>
              </a:rPr>
              <a:t>país a través del la implementación de tecnologías que generen un mayor valor agregado en las cadenas de producción del sector manufacturero del país.   </a:t>
            </a:r>
            <a:endParaRPr lang="es-EC" sz="1700" dirty="0">
              <a:solidFill>
                <a:prstClr val="black"/>
              </a:solidFill>
            </a:endParaRPr>
          </a:p>
        </p:txBody>
      </p:sp>
      <p:sp>
        <p:nvSpPr>
          <p:cNvPr id="22" name="Rectángulo 21"/>
          <p:cNvSpPr/>
          <p:nvPr/>
        </p:nvSpPr>
        <p:spPr>
          <a:xfrm>
            <a:off x="696920" y="5076711"/>
            <a:ext cx="8537891" cy="877163"/>
          </a:xfrm>
          <a:prstGeom prst="rect">
            <a:avLst/>
          </a:prstGeom>
        </p:spPr>
        <p:txBody>
          <a:bodyPr wrap="square">
            <a:spAutoFit/>
          </a:bodyPr>
          <a:lstStyle/>
          <a:p>
            <a:pPr marL="285750" indent="-285750" algn="just">
              <a:buFont typeface="Wingdings" panose="05000000000000000000" pitchFamily="2" charset="2"/>
              <a:buChar char="ü"/>
            </a:pPr>
            <a:r>
              <a:rPr lang="es-EC" sz="1700" dirty="0" smtClean="0">
                <a:solidFill>
                  <a:prstClr val="black"/>
                </a:solidFill>
              </a:rPr>
              <a:t> Promover estudios de factibilidad, desarrollo y transferencia tecnológica realizados por los gobiernos locales de ambos países con el objetivo de desarrollar tanto las ZEDE como zonas industriales del país.   </a:t>
            </a:r>
            <a:endParaRPr lang="es-EC" sz="1700" dirty="0">
              <a:solidFill>
                <a:prstClr val="black"/>
              </a:solidFill>
            </a:endParaRPr>
          </a:p>
        </p:txBody>
      </p:sp>
      <p:sp>
        <p:nvSpPr>
          <p:cNvPr id="15" name="14 Marcador de número de diapositiva"/>
          <p:cNvSpPr>
            <a:spLocks noGrp="1"/>
          </p:cNvSpPr>
          <p:nvPr>
            <p:ph type="sldNum" sz="quarter" idx="12"/>
          </p:nvPr>
        </p:nvSpPr>
        <p:spPr>
          <a:xfrm>
            <a:off x="9379005" y="6519001"/>
            <a:ext cx="2743200" cy="365125"/>
          </a:xfrm>
        </p:spPr>
        <p:txBody>
          <a:bodyPr/>
          <a:lstStyle/>
          <a:p>
            <a:fld id="{C8126447-4D4B-4C99-B128-995BABF8B136}" type="slidenum">
              <a:rPr lang="es-EC" smtClean="0">
                <a:solidFill>
                  <a:prstClr val="black">
                    <a:tint val="75000"/>
                  </a:prstClr>
                </a:solidFill>
              </a:rPr>
              <a:pPr/>
              <a:t>26</a:t>
            </a:fld>
            <a:endParaRPr lang="es-EC" dirty="0">
              <a:solidFill>
                <a:prstClr val="black">
                  <a:tint val="75000"/>
                </a:prstClr>
              </a:solidFill>
            </a:endParaRPr>
          </a:p>
        </p:txBody>
      </p:sp>
      <p:sp>
        <p:nvSpPr>
          <p:cNvPr id="18" name="5 CuadroTexto"/>
          <p:cNvSpPr txBox="1"/>
          <p:nvPr/>
        </p:nvSpPr>
        <p:spPr>
          <a:xfrm>
            <a:off x="8552798" y="5258741"/>
            <a:ext cx="3639202" cy="1569660"/>
          </a:xfrm>
          <a:prstGeom prst="rect">
            <a:avLst/>
          </a:prstGeom>
          <a:noFill/>
        </p:spPr>
        <p:txBody>
          <a:bodyPr wrap="none" rtlCol="0">
            <a:spAutoFit/>
          </a:bodyPr>
          <a:lstStyle/>
          <a:p>
            <a:pPr algn="r"/>
            <a:r>
              <a:rPr lang="es-EC" sz="1200" dirty="0" smtClean="0">
                <a:solidFill>
                  <a:prstClr val="black"/>
                </a:solidFill>
              </a:rPr>
              <a:t>Eva García Fabre</a:t>
            </a:r>
          </a:p>
          <a:p>
            <a:pPr algn="r"/>
            <a:r>
              <a:rPr lang="es-EC" sz="1200" dirty="0" smtClean="0">
                <a:solidFill>
                  <a:prstClr val="black"/>
                </a:solidFill>
              </a:rPr>
              <a:t>Ministra de Industrias y Productividad</a:t>
            </a:r>
          </a:p>
          <a:p>
            <a:pPr algn="r"/>
            <a:r>
              <a:rPr lang="es-EC" sz="1200" dirty="0" smtClean="0">
                <a:solidFill>
                  <a:prstClr val="black"/>
                </a:solidFill>
                <a:hlinkClick r:id="rId4"/>
              </a:rPr>
              <a:t>egarcia@mipro.gob.ec</a:t>
            </a:r>
            <a:r>
              <a:rPr lang="es-EC" sz="1200" dirty="0" smtClean="0">
                <a:solidFill>
                  <a:prstClr val="black"/>
                </a:solidFill>
              </a:rPr>
              <a:t> </a:t>
            </a:r>
          </a:p>
          <a:p>
            <a:pPr algn="r"/>
            <a:endParaRPr lang="es-EC" sz="1200" dirty="0" smtClean="0">
              <a:solidFill>
                <a:prstClr val="black"/>
              </a:solidFill>
            </a:endParaRPr>
          </a:p>
          <a:p>
            <a:pPr algn="r"/>
            <a:r>
              <a:rPr lang="es-EC" sz="1200" dirty="0" smtClean="0">
                <a:solidFill>
                  <a:prstClr val="black"/>
                </a:solidFill>
              </a:rPr>
              <a:t>Alexandra Palacios</a:t>
            </a:r>
          </a:p>
          <a:p>
            <a:pPr algn="r"/>
            <a:r>
              <a:rPr lang="es-EC" sz="1200" dirty="0" smtClean="0">
                <a:solidFill>
                  <a:prstClr val="black"/>
                </a:solidFill>
              </a:rPr>
              <a:t>Coordinadora </a:t>
            </a:r>
            <a:r>
              <a:rPr lang="es-EC" sz="1200" dirty="0" smtClean="0">
                <a:solidFill>
                  <a:prstClr val="black"/>
                </a:solidFill>
              </a:rPr>
              <a:t>General de </a:t>
            </a:r>
            <a:r>
              <a:rPr lang="es-EC" sz="1200" dirty="0" smtClean="0">
                <a:solidFill>
                  <a:prstClr val="black"/>
                </a:solidFill>
              </a:rPr>
              <a:t>Estudios</a:t>
            </a:r>
            <a:endParaRPr lang="es-EC" sz="1200" dirty="0" smtClean="0">
              <a:solidFill>
                <a:prstClr val="black"/>
              </a:solidFill>
            </a:endParaRPr>
          </a:p>
          <a:p>
            <a:pPr algn="r"/>
            <a:r>
              <a:rPr lang="es-EC" sz="1200" dirty="0" smtClean="0">
                <a:solidFill>
                  <a:prstClr val="black"/>
                </a:solidFill>
              </a:rPr>
              <a:t>Prospectivos y Macroeconómicos para la Industria</a:t>
            </a:r>
            <a:endParaRPr lang="es-EC" sz="1200" dirty="0" smtClean="0">
              <a:solidFill>
                <a:prstClr val="black"/>
              </a:solidFill>
            </a:endParaRPr>
          </a:p>
          <a:p>
            <a:pPr algn="r"/>
            <a:r>
              <a:rPr lang="es-EC" sz="1200" dirty="0" smtClean="0">
                <a:solidFill>
                  <a:prstClr val="black"/>
                </a:solidFill>
                <a:hlinkClick r:id="rId4"/>
              </a:rPr>
              <a:t>mpalacios@mipro.gob.ec</a:t>
            </a:r>
            <a:endParaRPr lang="es-EC" sz="1200" dirty="0">
              <a:solidFill>
                <a:prstClr val="black"/>
              </a:solidFill>
            </a:endParaRPr>
          </a:p>
        </p:txBody>
      </p:sp>
    </p:spTree>
    <p:extLst>
      <p:ext uri="{BB962C8B-B14F-4D97-AF65-F5344CB8AC3E}">
        <p14:creationId xmlns:p14="http://schemas.microsoft.com/office/powerpoint/2010/main" val="14674216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197115"/>
            <a:ext cx="2085013" cy="823031"/>
          </a:xfrm>
          <a:prstGeom prst="rect">
            <a:avLst/>
          </a:prstGeom>
        </p:spPr>
      </p:pic>
      <p:sp>
        <p:nvSpPr>
          <p:cNvPr id="7" name="Título 6"/>
          <p:cNvSpPr txBox="1">
            <a:spLocks noGrp="1"/>
          </p:cNvSpPr>
          <p:nvPr>
            <p:ph type="title"/>
          </p:nvPr>
        </p:nvSpPr>
        <p:spPr>
          <a:xfrm>
            <a:off x="235526" y="-13923"/>
            <a:ext cx="10681855" cy="1144929"/>
          </a:xfrm>
          <a:prstGeom prst="rect">
            <a:avLst/>
          </a:prstGeom>
          <a:noFill/>
        </p:spPr>
        <p:txBody>
          <a:bodyPr wrap="square" rtlCol="0">
            <a:spAutoFit/>
          </a:bodyPr>
          <a:lstStyle/>
          <a:p>
            <a:r>
              <a:rPr lang="es-MX" sz="4000" b="1" dirty="0" smtClean="0">
                <a:solidFill>
                  <a:srgbClr val="002060"/>
                </a:solidFill>
                <a:latin typeface="Franklin Gothic Medium Cond" panose="020B0606030402020204" pitchFamily="34" charset="0"/>
                <a:ea typeface="+mj-ea"/>
                <a:cs typeface="+mj-cs"/>
              </a:rPr>
              <a:t>España</a:t>
            </a:r>
            <a:br>
              <a:rPr lang="es-MX" sz="4000" b="1" dirty="0" smtClean="0">
                <a:solidFill>
                  <a:srgbClr val="002060"/>
                </a:solidFill>
                <a:latin typeface="Franklin Gothic Medium Cond" panose="020B0606030402020204" pitchFamily="34" charset="0"/>
                <a:ea typeface="+mj-ea"/>
                <a:cs typeface="+mj-cs"/>
              </a:rPr>
            </a:br>
            <a:r>
              <a:rPr lang="es-EC" sz="3600" b="1" dirty="0" smtClean="0">
                <a:solidFill>
                  <a:srgbClr val="002060"/>
                </a:solidFill>
                <a:latin typeface="Franklin Gothic Medium Cond" panose="020B0606030402020204" pitchFamily="34" charset="0"/>
              </a:rPr>
              <a:t>Protocolo de negocios</a:t>
            </a:r>
            <a:endParaRPr lang="es-MX" sz="3600" b="1" dirty="0">
              <a:solidFill>
                <a:srgbClr val="002060"/>
              </a:solidFill>
              <a:latin typeface="Franklin Gothic Medium Cond" panose="020B0606030402020204" pitchFamily="34" charset="0"/>
            </a:endParaRPr>
          </a:p>
        </p:txBody>
      </p:sp>
      <p:sp>
        <p:nvSpPr>
          <p:cNvPr id="13" name="Rectángulo 12"/>
          <p:cNvSpPr/>
          <p:nvPr/>
        </p:nvSpPr>
        <p:spPr>
          <a:xfrm>
            <a:off x="235527" y="1056288"/>
            <a:ext cx="11582400" cy="5632311"/>
          </a:xfrm>
          <a:prstGeom prst="rect">
            <a:avLst/>
          </a:prstGeom>
        </p:spPr>
        <p:txBody>
          <a:bodyPr wrap="square">
            <a:spAutoFit/>
          </a:bodyPr>
          <a:lstStyle/>
          <a:p>
            <a:pPr algn="just">
              <a:buFont typeface="Wingdings" pitchFamily="2" charset="2"/>
              <a:buChar char="ü"/>
            </a:pPr>
            <a:r>
              <a:rPr lang="es-EC" sz="2400" dirty="0" smtClean="0">
                <a:latin typeface="+mn-lt"/>
              </a:rPr>
              <a:t>Las interrupciones y las correcciones provocadas por los españoles no deben ser tomadas como un símbolo de ofensa, todo lo contrario, indican un gran interés en la discusión. </a:t>
            </a:r>
          </a:p>
          <a:p>
            <a:pPr algn="just"/>
            <a:endParaRPr lang="es-EC" sz="2400" dirty="0" smtClean="0">
              <a:latin typeface="+mn-lt"/>
            </a:endParaRPr>
          </a:p>
          <a:p>
            <a:pPr algn="just">
              <a:buFont typeface="Wingdings" pitchFamily="2" charset="2"/>
              <a:buChar char="ü"/>
            </a:pPr>
            <a:r>
              <a:rPr lang="es-EC" sz="2400" dirty="0" smtClean="0">
                <a:latin typeface="+mn-lt"/>
              </a:rPr>
              <a:t>En España se suele pensar que aquel que habla más es quien defiende mejor sus argumentos. Y la argumentación es una parte esencial del proceso de negociación. Por lo tanto hay que interrumpirlos a lo largo de la conversación ya que suelen motivarse.</a:t>
            </a:r>
          </a:p>
          <a:p>
            <a:pPr algn="just"/>
            <a:endParaRPr lang="es-EC" sz="2400" dirty="0" smtClean="0">
              <a:latin typeface="+mn-lt"/>
            </a:endParaRPr>
          </a:p>
          <a:p>
            <a:pPr algn="just">
              <a:buFont typeface="Wingdings" pitchFamily="2" charset="2"/>
              <a:buChar char="ü"/>
            </a:pPr>
            <a:r>
              <a:rPr lang="es-EC" sz="2400" dirty="0" smtClean="0">
                <a:latin typeface="+mn-lt"/>
              </a:rPr>
              <a:t>Los españoles son muy sensibles a la indumentaria de las personas con quienes hablan (ya sea a nivel profesional o social). No está bien visto usar colores brillantes. En verano se admite una vestimenta más cómoda, quitarse la chaqueta, prescindir de la corbata, etc.</a:t>
            </a:r>
          </a:p>
          <a:p>
            <a:pPr algn="just"/>
            <a:endParaRPr lang="es-EC" sz="2400" dirty="0" smtClean="0">
              <a:latin typeface="+mn-lt"/>
            </a:endParaRPr>
          </a:p>
          <a:p>
            <a:pPr algn="just">
              <a:buFont typeface="Wingdings" pitchFamily="2" charset="2"/>
              <a:buChar char="ü"/>
            </a:pPr>
            <a:r>
              <a:rPr lang="es-EC" sz="2400" dirty="0" smtClean="0">
                <a:latin typeface="+mn-lt"/>
              </a:rPr>
              <a:t>Los títulos utilizados con mayor frecuencia son el de señor, señora y señorita, éste último, con las mujeres jóvenes. Por lo común, las personas se presentan sólo por el nombre y apellido, sin usar títulos como licenciado o doctor, ya que éstos -a diferencia de otras culturas, donde el título universitario se exalta en la presentación- rara vez se utilizan.</a:t>
            </a:r>
          </a:p>
        </p:txBody>
      </p:sp>
      <p:sp>
        <p:nvSpPr>
          <p:cNvPr id="5" name="4 Marcador de número de diapositiva"/>
          <p:cNvSpPr>
            <a:spLocks noGrp="1"/>
          </p:cNvSpPr>
          <p:nvPr>
            <p:ph type="sldNum" sz="quarter" idx="12"/>
          </p:nvPr>
        </p:nvSpPr>
        <p:spPr/>
        <p:txBody>
          <a:bodyPr/>
          <a:lstStyle/>
          <a:p>
            <a:fld id="{C8126447-4D4B-4C99-B128-995BABF8B136}" type="slidenum">
              <a:rPr lang="es-EC" smtClean="0">
                <a:solidFill>
                  <a:prstClr val="black">
                    <a:tint val="75000"/>
                  </a:prstClr>
                </a:solidFill>
              </a:rPr>
              <a:pPr/>
              <a:t>3</a:t>
            </a:fld>
            <a:endParaRPr lang="es-EC">
              <a:solidFill>
                <a:prstClr val="black">
                  <a:tint val="75000"/>
                </a:prstClr>
              </a:solidFill>
            </a:endParaRPr>
          </a:p>
        </p:txBody>
      </p:sp>
    </p:spTree>
    <p:extLst>
      <p:ext uri="{BB962C8B-B14F-4D97-AF65-F5344CB8AC3E}">
        <p14:creationId xmlns:p14="http://schemas.microsoft.com/office/powerpoint/2010/main" val="14674216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197115"/>
            <a:ext cx="2085013" cy="823031"/>
          </a:xfrm>
          <a:prstGeom prst="rect">
            <a:avLst/>
          </a:prstGeom>
        </p:spPr>
      </p:pic>
      <p:sp>
        <p:nvSpPr>
          <p:cNvPr id="7" name="Título 6"/>
          <p:cNvSpPr txBox="1">
            <a:spLocks noGrp="1"/>
          </p:cNvSpPr>
          <p:nvPr>
            <p:ph type="title"/>
          </p:nvPr>
        </p:nvSpPr>
        <p:spPr>
          <a:xfrm>
            <a:off x="235526" y="-13923"/>
            <a:ext cx="10681855" cy="1144929"/>
          </a:xfrm>
          <a:prstGeom prst="rect">
            <a:avLst/>
          </a:prstGeom>
          <a:noFill/>
        </p:spPr>
        <p:txBody>
          <a:bodyPr wrap="square" rtlCol="0">
            <a:spAutoFit/>
          </a:bodyPr>
          <a:lstStyle/>
          <a:p>
            <a:r>
              <a:rPr lang="es-MX" sz="4000" b="1" dirty="0" smtClean="0">
                <a:solidFill>
                  <a:srgbClr val="002060"/>
                </a:solidFill>
                <a:latin typeface="Franklin Gothic Medium Cond" panose="020B0606030402020204" pitchFamily="34" charset="0"/>
                <a:ea typeface="+mj-ea"/>
                <a:cs typeface="+mj-cs"/>
              </a:rPr>
              <a:t>España</a:t>
            </a:r>
            <a:br>
              <a:rPr lang="es-MX" sz="4000" b="1" dirty="0" smtClean="0">
                <a:solidFill>
                  <a:srgbClr val="002060"/>
                </a:solidFill>
                <a:latin typeface="Franklin Gothic Medium Cond" panose="020B0606030402020204" pitchFamily="34" charset="0"/>
                <a:ea typeface="+mj-ea"/>
                <a:cs typeface="+mj-cs"/>
              </a:rPr>
            </a:br>
            <a:r>
              <a:rPr lang="es-EC" sz="3600" b="1" dirty="0" smtClean="0">
                <a:solidFill>
                  <a:srgbClr val="002060"/>
                </a:solidFill>
                <a:latin typeface="Franklin Gothic Medium Cond" panose="020B0606030402020204" pitchFamily="34" charset="0"/>
              </a:rPr>
              <a:t>Administrar una empresa – Formas jurídicas de las empresas</a:t>
            </a:r>
            <a:endParaRPr lang="es-MX" sz="3600" b="1" dirty="0">
              <a:solidFill>
                <a:srgbClr val="002060"/>
              </a:solidFill>
              <a:latin typeface="Franklin Gothic Medium Cond" panose="020B0606030402020204" pitchFamily="34" charset="0"/>
            </a:endParaRPr>
          </a:p>
        </p:txBody>
      </p:sp>
      <p:sp>
        <p:nvSpPr>
          <p:cNvPr id="13" name="Rectángulo 12"/>
          <p:cNvSpPr/>
          <p:nvPr/>
        </p:nvSpPr>
        <p:spPr>
          <a:xfrm>
            <a:off x="235526" y="1056288"/>
            <a:ext cx="11651673" cy="5632311"/>
          </a:xfrm>
          <a:prstGeom prst="rect">
            <a:avLst/>
          </a:prstGeom>
        </p:spPr>
        <p:txBody>
          <a:bodyPr wrap="square">
            <a:spAutoFit/>
          </a:bodyPr>
          <a:lstStyle/>
          <a:p>
            <a:r>
              <a:rPr lang="es-EC" u="sng" dirty="0" smtClean="0">
                <a:latin typeface="+mn-lt"/>
              </a:rPr>
              <a:t>Sociedad  de Responsabilidad Limitada (S.L)</a:t>
            </a:r>
            <a:r>
              <a:rPr lang="es-EC" u="sng" dirty="0" smtClean="0"/>
              <a:t>: </a:t>
            </a:r>
            <a:endParaRPr lang="es-EC" u="sng" dirty="0" smtClean="0">
              <a:latin typeface="+mn-lt"/>
            </a:endParaRPr>
          </a:p>
          <a:p>
            <a:r>
              <a:rPr lang="es-EC" b="1" dirty="0" smtClean="0">
                <a:latin typeface="+mn-lt"/>
              </a:rPr>
              <a:t>Número de socios o accionistas :</a:t>
            </a:r>
            <a:r>
              <a:rPr lang="es-EC" dirty="0" smtClean="0">
                <a:latin typeface="+mn-lt"/>
              </a:rPr>
              <a:t> Mínimo 1 socio</a:t>
            </a:r>
            <a:br>
              <a:rPr lang="es-EC" dirty="0" smtClean="0">
                <a:latin typeface="+mn-lt"/>
              </a:rPr>
            </a:br>
            <a:r>
              <a:rPr lang="es-EC" b="1" dirty="0" smtClean="0">
                <a:latin typeface="+mn-lt"/>
              </a:rPr>
              <a:t>Capital mínimo o máximo :</a:t>
            </a:r>
            <a:r>
              <a:rPr lang="es-EC" dirty="0" smtClean="0">
                <a:latin typeface="+mn-lt"/>
              </a:rPr>
              <a:t> 3.000 EUR como mínimo, totalmente suscritos y abonados</a:t>
            </a:r>
            <a:br>
              <a:rPr lang="es-EC" dirty="0" smtClean="0">
                <a:latin typeface="+mn-lt"/>
              </a:rPr>
            </a:br>
            <a:r>
              <a:rPr lang="es-EC" b="1" dirty="0" smtClean="0">
                <a:latin typeface="+mn-lt"/>
              </a:rPr>
              <a:t>Responsabilidad de los socios :</a:t>
            </a:r>
            <a:r>
              <a:rPr lang="es-EC" dirty="0" smtClean="0">
                <a:latin typeface="+mn-lt"/>
              </a:rPr>
              <a:t> Limitada a la cantidad de capital contribuido</a:t>
            </a:r>
            <a:br>
              <a:rPr lang="es-EC" dirty="0" smtClean="0">
                <a:latin typeface="+mn-lt"/>
              </a:rPr>
            </a:br>
            <a:endParaRPr lang="es-EC" dirty="0" smtClean="0">
              <a:latin typeface="+mn-lt"/>
            </a:endParaRPr>
          </a:p>
          <a:p>
            <a:r>
              <a:rPr lang="es-EC" u="sng" dirty="0" smtClean="0">
                <a:latin typeface="+mn-lt"/>
              </a:rPr>
              <a:t>Sociedad Anónima (S.A)</a:t>
            </a:r>
            <a:r>
              <a:rPr lang="es-EC" u="sng" dirty="0" smtClean="0"/>
              <a:t>: </a:t>
            </a:r>
            <a:endParaRPr lang="es-EC" u="sng" dirty="0" smtClean="0">
              <a:latin typeface="+mn-lt"/>
            </a:endParaRPr>
          </a:p>
          <a:p>
            <a:r>
              <a:rPr lang="es-EC" b="1" dirty="0" smtClean="0">
                <a:latin typeface="+mn-lt"/>
              </a:rPr>
              <a:t>Número de socios o accionistas :</a:t>
            </a:r>
            <a:r>
              <a:rPr lang="es-EC" dirty="0" smtClean="0">
                <a:latin typeface="+mn-lt"/>
              </a:rPr>
              <a:t> Mínimo de 1 socio</a:t>
            </a:r>
            <a:br>
              <a:rPr lang="es-EC" dirty="0" smtClean="0">
                <a:latin typeface="+mn-lt"/>
              </a:rPr>
            </a:br>
            <a:r>
              <a:rPr lang="es-EC" b="1" dirty="0" smtClean="0">
                <a:latin typeface="+mn-lt"/>
              </a:rPr>
              <a:t>Capital mínimo o máximo :</a:t>
            </a:r>
            <a:r>
              <a:rPr lang="es-EC" dirty="0" smtClean="0">
                <a:latin typeface="+mn-lt"/>
              </a:rPr>
              <a:t> 60.000 EUR como mínimo, totalmente abonados hasta el 25% del capital total constituido.</a:t>
            </a:r>
            <a:br>
              <a:rPr lang="es-EC" dirty="0" smtClean="0">
                <a:latin typeface="+mn-lt"/>
              </a:rPr>
            </a:br>
            <a:r>
              <a:rPr lang="es-EC" b="1" dirty="0" smtClean="0">
                <a:latin typeface="+mn-lt"/>
              </a:rPr>
              <a:t>Responsabilidad de los socios :</a:t>
            </a:r>
            <a:r>
              <a:rPr lang="es-EC" dirty="0" smtClean="0">
                <a:latin typeface="+mn-lt"/>
              </a:rPr>
              <a:t> Limitada a la cantidad de capital contribuido</a:t>
            </a:r>
            <a:br>
              <a:rPr lang="es-EC" dirty="0" smtClean="0">
                <a:latin typeface="+mn-lt"/>
              </a:rPr>
            </a:br>
            <a:endParaRPr lang="es-EC" dirty="0" smtClean="0">
              <a:latin typeface="+mn-lt"/>
            </a:endParaRPr>
          </a:p>
          <a:p>
            <a:r>
              <a:rPr lang="es-EC" u="sng" dirty="0" smtClean="0">
                <a:latin typeface="+mn-lt"/>
              </a:rPr>
              <a:t>Sociedad Colectiva</a:t>
            </a:r>
            <a:r>
              <a:rPr lang="es-EC" u="sng" dirty="0" smtClean="0"/>
              <a:t>: </a:t>
            </a:r>
          </a:p>
          <a:p>
            <a:r>
              <a:rPr lang="es-EC" b="1" dirty="0" smtClean="0">
                <a:latin typeface="+mn-lt"/>
              </a:rPr>
              <a:t>Número de socios o accionistas :</a:t>
            </a:r>
            <a:r>
              <a:rPr lang="es-EC" dirty="0" smtClean="0">
                <a:latin typeface="+mn-lt"/>
              </a:rPr>
              <a:t> Mínimo dos socios</a:t>
            </a:r>
            <a:br>
              <a:rPr lang="es-EC" dirty="0" smtClean="0">
                <a:latin typeface="+mn-lt"/>
              </a:rPr>
            </a:br>
            <a:r>
              <a:rPr lang="es-EC" b="1" dirty="0" smtClean="0">
                <a:latin typeface="+mn-lt"/>
              </a:rPr>
              <a:t>Capital mínimo o máximo :</a:t>
            </a:r>
            <a:r>
              <a:rPr lang="es-EC" dirty="0" smtClean="0">
                <a:latin typeface="+mn-lt"/>
              </a:rPr>
              <a:t> Sin capital mínimo</a:t>
            </a:r>
            <a:br>
              <a:rPr lang="es-EC" dirty="0" smtClean="0">
                <a:latin typeface="+mn-lt"/>
              </a:rPr>
            </a:br>
            <a:r>
              <a:rPr lang="es-EC" b="1" dirty="0" smtClean="0">
                <a:latin typeface="+mn-lt"/>
              </a:rPr>
              <a:t>Responsabilidad de los socios :</a:t>
            </a:r>
            <a:r>
              <a:rPr lang="es-EC" dirty="0" smtClean="0">
                <a:latin typeface="+mn-lt"/>
              </a:rPr>
              <a:t> La responsabilidad es compartida y variada, ilimitada con respecto a terceros.</a:t>
            </a:r>
          </a:p>
          <a:p>
            <a:r>
              <a:rPr lang="es-EC" dirty="0" smtClean="0">
                <a:latin typeface="+mn-lt"/>
              </a:rPr>
              <a:t/>
            </a:r>
            <a:br>
              <a:rPr lang="es-EC" dirty="0" smtClean="0">
                <a:latin typeface="+mn-lt"/>
              </a:rPr>
            </a:br>
            <a:r>
              <a:rPr lang="es-EC" u="sng" dirty="0" smtClean="0">
                <a:latin typeface="+mn-lt"/>
              </a:rPr>
              <a:t>Sociedad Comanditaria:</a:t>
            </a:r>
            <a:endParaRPr lang="es-EC" u="sng" dirty="0" smtClean="0"/>
          </a:p>
          <a:p>
            <a:r>
              <a:rPr lang="es-EC" dirty="0" smtClean="0">
                <a:latin typeface="+mn-lt"/>
              </a:rPr>
              <a:t> </a:t>
            </a:r>
            <a:r>
              <a:rPr lang="es-EC" b="1" dirty="0" smtClean="0">
                <a:latin typeface="+mn-lt"/>
              </a:rPr>
              <a:t>Número de socios o accionistas :</a:t>
            </a:r>
            <a:r>
              <a:rPr lang="es-EC" dirty="0" smtClean="0">
                <a:latin typeface="+mn-lt"/>
              </a:rPr>
              <a:t> Mínimo dos socios. Existen dos tipos de socios: los socios activos y los pasivos.</a:t>
            </a:r>
            <a:br>
              <a:rPr lang="es-EC" dirty="0" smtClean="0">
                <a:latin typeface="+mn-lt"/>
              </a:rPr>
            </a:br>
            <a:r>
              <a:rPr lang="es-EC" b="1" dirty="0" smtClean="0">
                <a:latin typeface="+mn-lt"/>
              </a:rPr>
              <a:t>Capital mínimo o máximo :</a:t>
            </a:r>
            <a:r>
              <a:rPr lang="es-EC" dirty="0" smtClean="0">
                <a:latin typeface="+mn-lt"/>
              </a:rPr>
              <a:t> Sin capital mínimo</a:t>
            </a:r>
            <a:br>
              <a:rPr lang="es-EC" dirty="0" smtClean="0">
                <a:latin typeface="+mn-lt"/>
              </a:rPr>
            </a:br>
            <a:r>
              <a:rPr lang="es-EC" b="1" dirty="0" smtClean="0">
                <a:latin typeface="+mn-lt"/>
              </a:rPr>
              <a:t>Responsabilidad de los socios :</a:t>
            </a:r>
            <a:r>
              <a:rPr lang="es-EC" dirty="0" smtClean="0">
                <a:latin typeface="+mn-lt"/>
              </a:rPr>
              <a:t> Ilimitada para socios activos y se limita a la cantidad de capital contribuido para los socios pasivos.</a:t>
            </a:r>
          </a:p>
        </p:txBody>
      </p:sp>
      <p:sp>
        <p:nvSpPr>
          <p:cNvPr id="5" name="4 Marcador de número de diapositiva"/>
          <p:cNvSpPr>
            <a:spLocks noGrp="1"/>
          </p:cNvSpPr>
          <p:nvPr>
            <p:ph type="sldNum" sz="quarter" idx="12"/>
          </p:nvPr>
        </p:nvSpPr>
        <p:spPr/>
        <p:txBody>
          <a:bodyPr/>
          <a:lstStyle/>
          <a:p>
            <a:fld id="{C8126447-4D4B-4C99-B128-995BABF8B136}" type="slidenum">
              <a:rPr lang="es-EC" smtClean="0">
                <a:solidFill>
                  <a:prstClr val="black">
                    <a:tint val="75000"/>
                  </a:prstClr>
                </a:solidFill>
              </a:rPr>
              <a:pPr/>
              <a:t>4</a:t>
            </a:fld>
            <a:endParaRPr lang="es-EC">
              <a:solidFill>
                <a:prstClr val="black">
                  <a:tint val="75000"/>
                </a:prstClr>
              </a:solidFill>
            </a:endParaRPr>
          </a:p>
        </p:txBody>
      </p:sp>
    </p:spTree>
    <p:extLst>
      <p:ext uri="{BB962C8B-B14F-4D97-AF65-F5344CB8AC3E}">
        <p14:creationId xmlns:p14="http://schemas.microsoft.com/office/powerpoint/2010/main" val="14674216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197115"/>
            <a:ext cx="2085013" cy="823031"/>
          </a:xfrm>
          <a:prstGeom prst="rect">
            <a:avLst/>
          </a:prstGeom>
        </p:spPr>
      </p:pic>
      <p:sp>
        <p:nvSpPr>
          <p:cNvPr id="7" name="Título 6"/>
          <p:cNvSpPr txBox="1">
            <a:spLocks noGrp="1"/>
          </p:cNvSpPr>
          <p:nvPr>
            <p:ph type="title"/>
          </p:nvPr>
        </p:nvSpPr>
        <p:spPr>
          <a:xfrm>
            <a:off x="235526" y="-13923"/>
            <a:ext cx="10681855" cy="646331"/>
          </a:xfrm>
          <a:prstGeom prst="rect">
            <a:avLst/>
          </a:prstGeom>
          <a:noFill/>
        </p:spPr>
        <p:txBody>
          <a:bodyPr wrap="square" rtlCol="0">
            <a:spAutoFit/>
          </a:bodyPr>
          <a:lstStyle/>
          <a:p>
            <a:r>
              <a:rPr lang="es-MX" sz="4000" b="1" dirty="0" smtClean="0">
                <a:solidFill>
                  <a:srgbClr val="002060"/>
                </a:solidFill>
                <a:latin typeface="Franklin Gothic Medium Cond" panose="020B0606030402020204" pitchFamily="34" charset="0"/>
                <a:ea typeface="+mj-ea"/>
                <a:cs typeface="+mj-cs"/>
              </a:rPr>
              <a:t>España- </a:t>
            </a:r>
            <a:r>
              <a:rPr lang="es-EC" sz="3600" b="1" dirty="0" smtClean="0">
                <a:solidFill>
                  <a:srgbClr val="002060"/>
                </a:solidFill>
                <a:latin typeface="Franklin Gothic Medium Cond" panose="020B0606030402020204" pitchFamily="34" charset="0"/>
              </a:rPr>
              <a:t>Condiciones del trabajo </a:t>
            </a:r>
            <a:endParaRPr lang="es-MX" sz="3600" b="1" dirty="0">
              <a:solidFill>
                <a:srgbClr val="002060"/>
              </a:solidFill>
              <a:latin typeface="Franklin Gothic Medium Cond" panose="020B0606030402020204" pitchFamily="34" charset="0"/>
            </a:endParaRPr>
          </a:p>
        </p:txBody>
      </p:sp>
      <p:sp>
        <p:nvSpPr>
          <p:cNvPr id="10" name="Rectángulo 12"/>
          <p:cNvSpPr/>
          <p:nvPr/>
        </p:nvSpPr>
        <p:spPr>
          <a:xfrm>
            <a:off x="235525" y="584282"/>
            <a:ext cx="11790219" cy="6186309"/>
          </a:xfrm>
          <a:prstGeom prst="rect">
            <a:avLst/>
          </a:prstGeom>
        </p:spPr>
        <p:txBody>
          <a:bodyPr wrap="square">
            <a:spAutoFit/>
          </a:bodyPr>
          <a:lstStyle/>
          <a:p>
            <a:r>
              <a:rPr lang="es-EC" u="sng" dirty="0" smtClean="0">
                <a:latin typeface="+mn-lt"/>
              </a:rPr>
              <a:t>Horarios de la jornada laboral</a:t>
            </a:r>
          </a:p>
          <a:p>
            <a:pPr>
              <a:buFont typeface="Wingdings" pitchFamily="2" charset="2"/>
              <a:buChar char="ü"/>
            </a:pPr>
            <a:r>
              <a:rPr lang="es-EC" dirty="0" smtClean="0">
                <a:latin typeface="+mn-lt"/>
              </a:rPr>
              <a:t>Duración legal del tiempo de trabajo: 40 horas a la semana.</a:t>
            </a:r>
          </a:p>
          <a:p>
            <a:pPr>
              <a:buFont typeface="Wingdings" pitchFamily="2" charset="2"/>
              <a:buChar char="ü"/>
            </a:pPr>
            <a:r>
              <a:rPr lang="es-EC" dirty="0" smtClean="0">
                <a:latin typeface="+mn-lt"/>
              </a:rPr>
              <a:t>Duración máxima: No se deben superar las 9 horas por día, salvo si fue convenido conjuntamente o entre la empresas y los representantes sindicales. Las horas extra no deben superar las 80 por año. El promedio anual es de 40 horas semanales.</a:t>
            </a:r>
          </a:p>
          <a:p>
            <a:pPr>
              <a:buFont typeface="Wingdings" pitchFamily="2" charset="2"/>
              <a:buChar char="ü"/>
            </a:pPr>
            <a:r>
              <a:rPr lang="es-EC" dirty="0" smtClean="0">
                <a:latin typeface="+mn-lt"/>
              </a:rPr>
              <a:t>Horarios nocturnos: entre las 10 pm y las 6 am.</a:t>
            </a:r>
          </a:p>
          <a:p>
            <a:endParaRPr lang="es-EC" dirty="0" smtClean="0">
              <a:latin typeface="+mn-lt"/>
            </a:endParaRPr>
          </a:p>
          <a:p>
            <a:r>
              <a:rPr lang="es-EC" u="sng" dirty="0" smtClean="0">
                <a:latin typeface="+mn-lt"/>
              </a:rPr>
              <a:t>Días de descanso </a:t>
            </a:r>
          </a:p>
          <a:p>
            <a:r>
              <a:rPr lang="es-EC" dirty="0" smtClean="0">
                <a:latin typeface="+mn-lt"/>
              </a:rPr>
              <a:t>1,5 días no interrumpidos por semana (el domingo y el sábado por la tarde o el lunes por la mañana).</a:t>
            </a:r>
          </a:p>
          <a:p>
            <a:endParaRPr lang="es-EC" dirty="0" smtClean="0">
              <a:latin typeface="+mn-lt"/>
            </a:endParaRPr>
          </a:p>
          <a:p>
            <a:r>
              <a:rPr lang="es-EC" u="sng" dirty="0" smtClean="0">
                <a:latin typeface="+mn-lt"/>
              </a:rPr>
              <a:t>Vacaciones pagadas </a:t>
            </a:r>
          </a:p>
          <a:p>
            <a:r>
              <a:rPr lang="es-EC" dirty="0" smtClean="0">
                <a:latin typeface="+mn-lt"/>
              </a:rPr>
              <a:t>30 días por año de servicio.</a:t>
            </a:r>
          </a:p>
          <a:p>
            <a:endParaRPr lang="es-EC" dirty="0" smtClean="0">
              <a:latin typeface="+mn-lt"/>
            </a:endParaRPr>
          </a:p>
          <a:p>
            <a:r>
              <a:rPr lang="es-EC" u="sng" dirty="0" smtClean="0">
                <a:latin typeface="+mn-lt"/>
              </a:rPr>
              <a:t>La edad de la jubilación </a:t>
            </a:r>
          </a:p>
          <a:p>
            <a:r>
              <a:rPr lang="es-EC" dirty="0" smtClean="0">
                <a:latin typeface="+mn-lt"/>
              </a:rPr>
              <a:t>65 o 64 años. En enero de 2011 se introdujo una reforma de las pensiones que aumentó la edad legal de jubilación de 65 hasta 67 años durante un periodo de 15 años, empezando en 2013.</a:t>
            </a:r>
          </a:p>
          <a:p>
            <a:endParaRPr lang="es-EC" dirty="0" smtClean="0">
              <a:latin typeface="+mn-lt"/>
            </a:endParaRPr>
          </a:p>
          <a:p>
            <a:r>
              <a:rPr lang="es-EC" u="sng" dirty="0" smtClean="0">
                <a:latin typeface="+mn-lt"/>
              </a:rPr>
              <a:t>Edad mínima para trabajar </a:t>
            </a:r>
          </a:p>
          <a:p>
            <a:r>
              <a:rPr lang="es-EC" dirty="0" smtClean="0">
                <a:latin typeface="+mn-lt"/>
              </a:rPr>
              <a:t>A los 15 años o al acabar la educación obligatoria.</a:t>
            </a:r>
          </a:p>
          <a:p>
            <a:endParaRPr lang="es-EC" dirty="0" smtClean="0">
              <a:latin typeface="+mn-lt"/>
            </a:endParaRPr>
          </a:p>
          <a:p>
            <a:r>
              <a:rPr lang="es-EC" u="sng" dirty="0" smtClean="0">
                <a:latin typeface="+mn-lt"/>
              </a:rPr>
              <a:t>El mercado del trabajo informal </a:t>
            </a:r>
            <a:endParaRPr lang="es-EC" dirty="0" smtClean="0">
              <a:latin typeface="+mn-lt"/>
            </a:endParaRPr>
          </a:p>
          <a:p>
            <a:r>
              <a:rPr lang="es-EC" dirty="0" smtClean="0">
                <a:latin typeface="+mn-lt"/>
              </a:rPr>
              <a:t>3% según el Eurobarómetro</a:t>
            </a:r>
            <a:br>
              <a:rPr lang="es-EC" dirty="0" smtClean="0">
                <a:latin typeface="+mn-lt"/>
              </a:rPr>
            </a:br>
            <a:r>
              <a:rPr lang="es-EC" dirty="0" smtClean="0">
                <a:latin typeface="+mn-lt"/>
              </a:rPr>
              <a:t>15% según otras estimaciones</a:t>
            </a:r>
            <a:endParaRPr lang="es-EC" dirty="0">
              <a:latin typeface="+mn-lt"/>
            </a:endParaRPr>
          </a:p>
        </p:txBody>
      </p:sp>
      <p:sp>
        <p:nvSpPr>
          <p:cNvPr id="5" name="4 Marcador de número de diapositiva"/>
          <p:cNvSpPr>
            <a:spLocks noGrp="1"/>
          </p:cNvSpPr>
          <p:nvPr>
            <p:ph type="sldNum" sz="quarter" idx="12"/>
          </p:nvPr>
        </p:nvSpPr>
        <p:spPr/>
        <p:txBody>
          <a:bodyPr/>
          <a:lstStyle/>
          <a:p>
            <a:fld id="{C8126447-4D4B-4C99-B128-995BABF8B136}" type="slidenum">
              <a:rPr lang="es-EC" smtClean="0">
                <a:solidFill>
                  <a:prstClr val="black">
                    <a:tint val="75000"/>
                  </a:prstClr>
                </a:solidFill>
              </a:rPr>
              <a:pPr/>
              <a:t>5</a:t>
            </a:fld>
            <a:endParaRPr lang="es-EC" dirty="0">
              <a:solidFill>
                <a:prstClr val="black">
                  <a:tint val="75000"/>
                </a:prstClr>
              </a:solidFill>
            </a:endParaRPr>
          </a:p>
        </p:txBody>
      </p:sp>
    </p:spTree>
    <p:extLst>
      <p:ext uri="{BB962C8B-B14F-4D97-AF65-F5344CB8AC3E}">
        <p14:creationId xmlns:p14="http://schemas.microsoft.com/office/powerpoint/2010/main" val="14674216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197115"/>
            <a:ext cx="2085013" cy="823031"/>
          </a:xfrm>
          <a:prstGeom prst="rect">
            <a:avLst/>
          </a:prstGeom>
        </p:spPr>
      </p:pic>
      <p:sp>
        <p:nvSpPr>
          <p:cNvPr id="7" name="Título 6"/>
          <p:cNvSpPr txBox="1">
            <a:spLocks noGrp="1"/>
          </p:cNvSpPr>
          <p:nvPr>
            <p:ph type="title"/>
          </p:nvPr>
        </p:nvSpPr>
        <p:spPr>
          <a:xfrm>
            <a:off x="235526" y="-13923"/>
            <a:ext cx="10681855" cy="646331"/>
          </a:xfrm>
          <a:prstGeom prst="rect">
            <a:avLst/>
          </a:prstGeom>
          <a:noFill/>
        </p:spPr>
        <p:txBody>
          <a:bodyPr wrap="square" rtlCol="0">
            <a:spAutoFit/>
          </a:bodyPr>
          <a:lstStyle/>
          <a:p>
            <a:r>
              <a:rPr lang="es-MX" sz="4000" b="1" dirty="0" smtClean="0">
                <a:solidFill>
                  <a:srgbClr val="002060"/>
                </a:solidFill>
                <a:latin typeface="Franklin Gothic Medium Cond" panose="020B0606030402020204" pitchFamily="34" charset="0"/>
                <a:ea typeface="+mj-ea"/>
                <a:cs typeface="+mj-cs"/>
              </a:rPr>
              <a:t>España– </a:t>
            </a:r>
            <a:r>
              <a:rPr lang="es-EC" sz="3600" b="1" dirty="0" smtClean="0">
                <a:solidFill>
                  <a:srgbClr val="002060"/>
                </a:solidFill>
                <a:latin typeface="Franklin Gothic Medium Cond" panose="020B0606030402020204" pitchFamily="34" charset="0"/>
              </a:rPr>
              <a:t>Costo de la mano de obra</a:t>
            </a:r>
            <a:endParaRPr lang="es-MX" sz="3600" b="1" dirty="0">
              <a:solidFill>
                <a:srgbClr val="002060"/>
              </a:solidFill>
              <a:latin typeface="Franklin Gothic Medium Cond" panose="020B0606030402020204" pitchFamily="34" charset="0"/>
            </a:endParaRPr>
          </a:p>
        </p:txBody>
      </p:sp>
      <p:sp>
        <p:nvSpPr>
          <p:cNvPr id="10" name="Rectángulo 12"/>
          <p:cNvSpPr/>
          <p:nvPr/>
        </p:nvSpPr>
        <p:spPr>
          <a:xfrm>
            <a:off x="235525" y="632408"/>
            <a:ext cx="11790219" cy="4801314"/>
          </a:xfrm>
          <a:prstGeom prst="rect">
            <a:avLst/>
          </a:prstGeom>
        </p:spPr>
        <p:txBody>
          <a:bodyPr wrap="square">
            <a:spAutoFit/>
          </a:bodyPr>
          <a:lstStyle/>
          <a:p>
            <a:endParaRPr lang="es-EC" b="1" dirty="0" smtClean="0"/>
          </a:p>
          <a:p>
            <a:pPr>
              <a:buFont typeface="Wingdings" pitchFamily="2" charset="2"/>
              <a:buChar char="ü"/>
            </a:pPr>
            <a:r>
              <a:rPr lang="es-EC" sz="2400" dirty="0" smtClean="0">
                <a:latin typeface="+mn-lt"/>
              </a:rPr>
              <a:t>Salario mínimo 655,20 EUR mensuales (2016).</a:t>
            </a:r>
          </a:p>
          <a:p>
            <a:pPr>
              <a:buFont typeface="Wingdings" pitchFamily="2" charset="2"/>
              <a:buChar char="ü"/>
            </a:pPr>
            <a:endParaRPr lang="es-EC" sz="2400" dirty="0" smtClean="0">
              <a:latin typeface="+mn-lt"/>
            </a:endParaRPr>
          </a:p>
          <a:p>
            <a:pPr>
              <a:buFont typeface="Wingdings" pitchFamily="2" charset="2"/>
              <a:buChar char="ü"/>
            </a:pPr>
            <a:r>
              <a:rPr lang="es-EC" sz="2400" dirty="0" smtClean="0">
                <a:latin typeface="+mn-lt"/>
              </a:rPr>
              <a:t>Salario medio 1.881,3 EUR mensuales (2014). </a:t>
            </a:r>
          </a:p>
          <a:p>
            <a:r>
              <a:rPr lang="es-EC" sz="2400" dirty="0" smtClean="0">
                <a:latin typeface="+mn-lt"/>
              </a:rPr>
              <a:t>El 41,1% de las mujeres cobraba menos de 1.221,1 EUR en 2014.</a:t>
            </a:r>
          </a:p>
          <a:p>
            <a:endParaRPr lang="es-EC" sz="2400" dirty="0" smtClean="0">
              <a:latin typeface="+mn-lt"/>
            </a:endParaRPr>
          </a:p>
          <a:p>
            <a:r>
              <a:rPr lang="es-EC" sz="2400" u="sng" dirty="0" smtClean="0">
                <a:latin typeface="+mn-lt"/>
              </a:rPr>
              <a:t>Otras formas de remuneración </a:t>
            </a:r>
          </a:p>
          <a:p>
            <a:endParaRPr lang="es-EC" sz="2400" dirty="0" smtClean="0">
              <a:latin typeface="+mn-lt"/>
            </a:endParaRPr>
          </a:p>
          <a:p>
            <a:pPr>
              <a:buFont typeface="Wingdings" pitchFamily="2" charset="2"/>
              <a:buChar char="ü"/>
            </a:pPr>
            <a:r>
              <a:rPr lang="es-EC" sz="2400" dirty="0" smtClean="0">
                <a:latin typeface="+mn-lt"/>
              </a:rPr>
              <a:t>Pago de horas extras;  depende del acuerdo del colectivo del sector.</a:t>
            </a:r>
          </a:p>
          <a:p>
            <a:pPr>
              <a:buFont typeface="Wingdings" pitchFamily="2" charset="2"/>
              <a:buChar char="ü"/>
            </a:pPr>
            <a:r>
              <a:rPr lang="es-EC" sz="2400" dirty="0" smtClean="0">
                <a:latin typeface="+mn-lt"/>
              </a:rPr>
              <a:t>Pago por los días de descanso trabajados; </a:t>
            </a:r>
            <a:r>
              <a:rPr lang="es-EC" sz="2400" dirty="0" smtClean="0">
                <a:solidFill>
                  <a:prstClr val="black"/>
                </a:solidFill>
                <a:latin typeface="Calibri"/>
              </a:rPr>
              <a:t>depende del acuerdo del colectivo del sector.</a:t>
            </a:r>
            <a:endParaRPr lang="es-EC" sz="2400" dirty="0" smtClean="0">
              <a:latin typeface="+mn-lt"/>
            </a:endParaRPr>
          </a:p>
          <a:p>
            <a:pPr>
              <a:buFont typeface="Wingdings" pitchFamily="2" charset="2"/>
              <a:buChar char="ü"/>
            </a:pPr>
            <a:r>
              <a:rPr lang="es-EC" sz="2400" dirty="0" smtClean="0">
                <a:latin typeface="+mn-lt"/>
              </a:rPr>
              <a:t>Pago de horas nocturnas; </a:t>
            </a:r>
            <a:r>
              <a:rPr lang="es-EC" sz="2400" dirty="0" smtClean="0">
                <a:solidFill>
                  <a:prstClr val="black"/>
                </a:solidFill>
                <a:latin typeface="Calibri"/>
              </a:rPr>
              <a:t>depende del acuerdo del colectivo del sector.</a:t>
            </a:r>
            <a:endParaRPr lang="es-EC" sz="2400" dirty="0" smtClean="0">
              <a:latin typeface="+mn-lt"/>
            </a:endParaRPr>
          </a:p>
          <a:p>
            <a:pPr>
              <a:buFont typeface="Wingdings" pitchFamily="2" charset="2"/>
              <a:buChar char="ü"/>
            </a:pPr>
            <a:r>
              <a:rPr lang="es-EC" sz="2400" dirty="0" smtClean="0">
                <a:latin typeface="+mn-lt"/>
              </a:rPr>
              <a:t>Pago de horas extras nocturnas; no está permitido hacer horas extraordinarias por la noche.</a:t>
            </a:r>
          </a:p>
          <a:p>
            <a:pPr>
              <a:buFont typeface="Wingdings" pitchFamily="2" charset="2"/>
              <a:buChar char="ü"/>
            </a:pPr>
            <a:endParaRPr lang="es-EC" sz="2400" dirty="0">
              <a:latin typeface="+mn-lt"/>
            </a:endParaRPr>
          </a:p>
        </p:txBody>
      </p:sp>
      <p:sp>
        <p:nvSpPr>
          <p:cNvPr id="5" name="4 Marcador de número de diapositiva"/>
          <p:cNvSpPr>
            <a:spLocks noGrp="1"/>
          </p:cNvSpPr>
          <p:nvPr>
            <p:ph type="sldNum" sz="quarter" idx="12"/>
          </p:nvPr>
        </p:nvSpPr>
        <p:spPr/>
        <p:txBody>
          <a:bodyPr/>
          <a:lstStyle/>
          <a:p>
            <a:fld id="{C8126447-4D4B-4C99-B128-995BABF8B136}" type="slidenum">
              <a:rPr lang="es-EC" smtClean="0">
                <a:solidFill>
                  <a:prstClr val="black">
                    <a:tint val="75000"/>
                  </a:prstClr>
                </a:solidFill>
              </a:rPr>
              <a:pPr/>
              <a:t>6</a:t>
            </a:fld>
            <a:endParaRPr lang="es-EC">
              <a:solidFill>
                <a:prstClr val="black">
                  <a:tint val="75000"/>
                </a:prstClr>
              </a:solidFill>
            </a:endParaRPr>
          </a:p>
        </p:txBody>
      </p:sp>
    </p:spTree>
    <p:extLst>
      <p:ext uri="{BB962C8B-B14F-4D97-AF65-F5344CB8AC3E}">
        <p14:creationId xmlns:p14="http://schemas.microsoft.com/office/powerpoint/2010/main" val="14674216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197115"/>
            <a:ext cx="2085013" cy="823031"/>
          </a:xfrm>
          <a:prstGeom prst="rect">
            <a:avLst/>
          </a:prstGeom>
        </p:spPr>
      </p:pic>
      <p:sp>
        <p:nvSpPr>
          <p:cNvPr id="7" name="Título 6"/>
          <p:cNvSpPr txBox="1">
            <a:spLocks noGrp="1"/>
          </p:cNvSpPr>
          <p:nvPr>
            <p:ph type="title"/>
          </p:nvPr>
        </p:nvSpPr>
        <p:spPr>
          <a:xfrm>
            <a:off x="235526" y="-13923"/>
            <a:ext cx="10681855" cy="646331"/>
          </a:xfrm>
          <a:prstGeom prst="rect">
            <a:avLst/>
          </a:prstGeom>
          <a:noFill/>
        </p:spPr>
        <p:txBody>
          <a:bodyPr wrap="square" rtlCol="0">
            <a:spAutoFit/>
          </a:bodyPr>
          <a:lstStyle/>
          <a:p>
            <a:r>
              <a:rPr lang="es-MX" sz="4000" b="1" dirty="0" smtClean="0">
                <a:solidFill>
                  <a:srgbClr val="002060"/>
                </a:solidFill>
                <a:latin typeface="Franklin Gothic Medium Cond" panose="020B0606030402020204" pitchFamily="34" charset="0"/>
                <a:ea typeface="+mj-ea"/>
                <a:cs typeface="+mj-cs"/>
              </a:rPr>
              <a:t>España– </a:t>
            </a:r>
            <a:r>
              <a:rPr lang="es-EC" sz="3600" b="1" dirty="0" smtClean="0">
                <a:solidFill>
                  <a:srgbClr val="002060"/>
                </a:solidFill>
                <a:latin typeface="Franklin Gothic Medium Cond" panose="020B0606030402020204" pitchFamily="34" charset="0"/>
              </a:rPr>
              <a:t>Administración de los recursos humanos</a:t>
            </a:r>
            <a:endParaRPr lang="es-MX" sz="3600" b="1" dirty="0">
              <a:solidFill>
                <a:srgbClr val="002060"/>
              </a:solidFill>
              <a:latin typeface="Franklin Gothic Medium Cond" panose="020B0606030402020204" pitchFamily="34" charset="0"/>
            </a:endParaRPr>
          </a:p>
        </p:txBody>
      </p:sp>
      <p:sp>
        <p:nvSpPr>
          <p:cNvPr id="10" name="Rectángulo 12"/>
          <p:cNvSpPr/>
          <p:nvPr/>
        </p:nvSpPr>
        <p:spPr>
          <a:xfrm>
            <a:off x="235525" y="632408"/>
            <a:ext cx="11790219" cy="6340197"/>
          </a:xfrm>
          <a:prstGeom prst="rect">
            <a:avLst/>
          </a:prstGeom>
        </p:spPr>
        <p:txBody>
          <a:bodyPr wrap="square">
            <a:spAutoFit/>
          </a:bodyPr>
          <a:lstStyle/>
          <a:p>
            <a:endParaRPr lang="es-EC" b="1" dirty="0" smtClean="0"/>
          </a:p>
          <a:p>
            <a:r>
              <a:rPr lang="es-EC" sz="2800" b="1" dirty="0" smtClean="0">
                <a:latin typeface="+mn-lt"/>
              </a:rPr>
              <a:t>La selección de personal</a:t>
            </a:r>
          </a:p>
          <a:p>
            <a:endParaRPr lang="es-EC" sz="2800" b="1" dirty="0" smtClean="0">
              <a:latin typeface="+mn-lt"/>
            </a:endParaRPr>
          </a:p>
          <a:p>
            <a:r>
              <a:rPr lang="es-EC" sz="2800" u="sng" dirty="0" smtClean="0">
                <a:latin typeface="+mn-lt"/>
              </a:rPr>
              <a:t>Método de reclutamiento</a:t>
            </a:r>
          </a:p>
          <a:p>
            <a:pPr algn="just"/>
            <a:r>
              <a:rPr lang="es-EC" sz="2800" dirty="0" smtClean="0">
                <a:latin typeface="+mn-lt"/>
              </a:rPr>
              <a:t>La solicitud debe incluir un CV y referencias. No siempre se pide una carta de presentación. Cada vez se usa más Internet; sin embargo, en algunas regiones las empresas prefieren que el candidato se presente directamente en el lugar y presente su solicitud. El método de contratación es una entrevista personal.</a:t>
            </a:r>
          </a:p>
          <a:p>
            <a:pPr algn="just"/>
            <a:endParaRPr lang="es-EC" sz="2800" dirty="0" smtClean="0">
              <a:latin typeface="+mn-lt"/>
            </a:endParaRPr>
          </a:p>
          <a:p>
            <a:r>
              <a:rPr lang="es-EC" sz="2800" dirty="0" smtClean="0">
                <a:latin typeface="+mn-lt"/>
              </a:rPr>
              <a:t>Agencias de empleo:</a:t>
            </a:r>
            <a:br>
              <a:rPr lang="es-EC" sz="2800" dirty="0" smtClean="0">
                <a:latin typeface="+mn-lt"/>
              </a:rPr>
            </a:br>
            <a:r>
              <a:rPr lang="es-EC" sz="2800" dirty="0" smtClean="0">
                <a:latin typeface="+mn-lt"/>
              </a:rPr>
              <a:t>- La INEM es la agencia oficial del empleo</a:t>
            </a:r>
          </a:p>
          <a:p>
            <a:pPr>
              <a:buFontTx/>
              <a:buChar char="-"/>
            </a:pPr>
            <a:r>
              <a:rPr lang="es-EC" sz="2800" dirty="0" smtClean="0">
                <a:latin typeface="+mn-lt"/>
              </a:rPr>
              <a:t>Para ayudar a conseguir empleo existen agencias de empleo (Michael Page)</a:t>
            </a:r>
          </a:p>
          <a:p>
            <a:pPr>
              <a:buFontTx/>
              <a:buChar char="-"/>
            </a:pPr>
            <a:r>
              <a:rPr lang="es-EC" sz="2800" dirty="0" smtClean="0">
                <a:latin typeface="+mn-lt"/>
              </a:rPr>
              <a:t> Agencias de trabajo temporal (Kelly Services)</a:t>
            </a:r>
          </a:p>
          <a:p>
            <a:endParaRPr lang="es-EC" sz="2800" dirty="0" smtClean="0">
              <a:latin typeface="+mn-lt"/>
            </a:endParaRPr>
          </a:p>
          <a:p>
            <a:pPr>
              <a:buFont typeface="Wingdings" pitchFamily="2" charset="2"/>
              <a:buChar char="ü"/>
            </a:pPr>
            <a:endParaRPr lang="es-EC" sz="2400" dirty="0">
              <a:latin typeface="+mn-lt"/>
            </a:endParaRPr>
          </a:p>
        </p:txBody>
      </p:sp>
      <p:sp>
        <p:nvSpPr>
          <p:cNvPr id="5" name="4 Marcador de número de diapositiva"/>
          <p:cNvSpPr>
            <a:spLocks noGrp="1"/>
          </p:cNvSpPr>
          <p:nvPr>
            <p:ph type="sldNum" sz="quarter" idx="12"/>
          </p:nvPr>
        </p:nvSpPr>
        <p:spPr/>
        <p:txBody>
          <a:bodyPr/>
          <a:lstStyle/>
          <a:p>
            <a:fld id="{C8126447-4D4B-4C99-B128-995BABF8B136}" type="slidenum">
              <a:rPr lang="es-EC" smtClean="0">
                <a:solidFill>
                  <a:prstClr val="black">
                    <a:tint val="75000"/>
                  </a:prstClr>
                </a:solidFill>
              </a:rPr>
              <a:pPr/>
              <a:t>7</a:t>
            </a:fld>
            <a:endParaRPr lang="es-EC">
              <a:solidFill>
                <a:prstClr val="black">
                  <a:tint val="75000"/>
                </a:prstClr>
              </a:solidFill>
            </a:endParaRPr>
          </a:p>
        </p:txBody>
      </p:sp>
    </p:spTree>
    <p:extLst>
      <p:ext uri="{BB962C8B-B14F-4D97-AF65-F5344CB8AC3E}">
        <p14:creationId xmlns:p14="http://schemas.microsoft.com/office/powerpoint/2010/main" val="14674216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197115"/>
            <a:ext cx="2085013" cy="823031"/>
          </a:xfrm>
          <a:prstGeom prst="rect">
            <a:avLst/>
          </a:prstGeom>
        </p:spPr>
      </p:pic>
      <p:sp>
        <p:nvSpPr>
          <p:cNvPr id="7" name="Título 6"/>
          <p:cNvSpPr txBox="1">
            <a:spLocks noGrp="1"/>
          </p:cNvSpPr>
          <p:nvPr>
            <p:ph type="title"/>
          </p:nvPr>
        </p:nvSpPr>
        <p:spPr>
          <a:xfrm>
            <a:off x="235526" y="-13923"/>
            <a:ext cx="10681855" cy="646331"/>
          </a:xfrm>
          <a:prstGeom prst="rect">
            <a:avLst/>
          </a:prstGeom>
          <a:noFill/>
        </p:spPr>
        <p:txBody>
          <a:bodyPr wrap="square" rtlCol="0">
            <a:spAutoFit/>
          </a:bodyPr>
          <a:lstStyle/>
          <a:p>
            <a:r>
              <a:rPr lang="es-MX" sz="4000" b="1" dirty="0" smtClean="0">
                <a:solidFill>
                  <a:srgbClr val="002060"/>
                </a:solidFill>
                <a:latin typeface="Franklin Gothic Medium Cond" panose="020B0606030402020204" pitchFamily="34" charset="0"/>
                <a:ea typeface="+mj-ea"/>
                <a:cs typeface="+mj-cs"/>
              </a:rPr>
              <a:t>España– </a:t>
            </a:r>
            <a:r>
              <a:rPr lang="es-MX" sz="4000" b="1" dirty="0" smtClean="0">
                <a:solidFill>
                  <a:srgbClr val="002060"/>
                </a:solidFill>
                <a:latin typeface="Franklin Gothic Medium Cond" panose="020B0606030402020204" pitchFamily="34" charset="0"/>
              </a:rPr>
              <a:t>Financiamiento de sus PYMES</a:t>
            </a:r>
            <a:endParaRPr lang="es-MX" sz="4000" b="1" dirty="0">
              <a:solidFill>
                <a:srgbClr val="002060"/>
              </a:solidFill>
              <a:latin typeface="Franklin Gothic Medium Cond" panose="020B0606030402020204" pitchFamily="34" charset="0"/>
            </a:endParaRPr>
          </a:p>
        </p:txBody>
      </p:sp>
      <p:sp>
        <p:nvSpPr>
          <p:cNvPr id="10" name="Rectángulo 12"/>
          <p:cNvSpPr/>
          <p:nvPr/>
        </p:nvSpPr>
        <p:spPr>
          <a:xfrm>
            <a:off x="235525" y="632408"/>
            <a:ext cx="11790219" cy="6832640"/>
          </a:xfrm>
          <a:prstGeom prst="rect">
            <a:avLst/>
          </a:prstGeom>
        </p:spPr>
        <p:txBody>
          <a:bodyPr wrap="square">
            <a:spAutoFit/>
          </a:bodyPr>
          <a:lstStyle/>
          <a:p>
            <a:endParaRPr lang="es-EC" b="1" dirty="0" smtClean="0"/>
          </a:p>
          <a:p>
            <a:pPr marL="457200" indent="-457200" algn="just">
              <a:buFont typeface="Wingdings" pitchFamily="2" charset="2"/>
              <a:buChar char="ü"/>
            </a:pPr>
            <a:r>
              <a:rPr lang="es-EC" sz="2800" dirty="0" smtClean="0"/>
              <a:t>Durante el primer semestre de 2018,</a:t>
            </a:r>
            <a:r>
              <a:rPr lang="es-EC" sz="2800" b="1" dirty="0" smtClean="0"/>
              <a:t> </a:t>
            </a:r>
            <a:r>
              <a:rPr lang="es-EC" sz="2800" dirty="0" smtClean="0"/>
              <a:t>el 19,7% de las </a:t>
            </a:r>
            <a:r>
              <a:rPr lang="es-EC" sz="2800" b="1" dirty="0" smtClean="0"/>
              <a:t>pymes</a:t>
            </a:r>
            <a:r>
              <a:rPr lang="es-EC" sz="2800" dirty="0" smtClean="0"/>
              <a:t> españolas obtuvieron </a:t>
            </a:r>
            <a:r>
              <a:rPr lang="es-EC" sz="2800" b="1" dirty="0" smtClean="0"/>
              <a:t>financiación bancaria</a:t>
            </a:r>
            <a:r>
              <a:rPr lang="es-EC" sz="2800" dirty="0" smtClean="0"/>
              <a:t>, casi cuatro puntos porcentuales más que hace un año (16 %).</a:t>
            </a:r>
          </a:p>
          <a:p>
            <a:pPr marL="457200" indent="-457200" algn="just">
              <a:buFont typeface="Wingdings" pitchFamily="2" charset="2"/>
              <a:buChar char="ü"/>
            </a:pPr>
            <a:endParaRPr lang="es-EC" sz="2800" dirty="0" smtClean="0"/>
          </a:p>
          <a:p>
            <a:pPr marL="457200" indent="-457200" algn="just">
              <a:buFont typeface="Wingdings" pitchFamily="2" charset="2"/>
              <a:buChar char="ü"/>
            </a:pPr>
            <a:r>
              <a:rPr lang="es-EC" sz="2800" b="1" dirty="0" smtClean="0"/>
              <a:t>El principal obstáculo</a:t>
            </a:r>
            <a:r>
              <a:rPr lang="es-EC" sz="2800" dirty="0" smtClean="0"/>
              <a:t> que presentan las PYMES es </a:t>
            </a:r>
            <a:r>
              <a:rPr lang="es-EC" sz="2800" b="1" dirty="0" smtClean="0"/>
              <a:t>no poder aportar las garantías</a:t>
            </a:r>
            <a:r>
              <a:rPr lang="es-EC" sz="2800" dirty="0" smtClean="0"/>
              <a:t> y los avales que se les requieren, algo que ocurre en el 18,5 % de los casos, aunque esto supone una mejora respecto al 33,6 % previo.</a:t>
            </a:r>
          </a:p>
          <a:p>
            <a:pPr marL="457200" indent="-457200" algn="just">
              <a:buFont typeface="Wingdings" pitchFamily="2" charset="2"/>
              <a:buChar char="ü"/>
            </a:pPr>
            <a:endParaRPr lang="es-EC" sz="2800" dirty="0" smtClean="0"/>
          </a:p>
          <a:p>
            <a:pPr marL="457200" indent="-457200" algn="just">
              <a:buFont typeface="Wingdings" pitchFamily="2" charset="2"/>
              <a:buChar char="ü"/>
            </a:pPr>
            <a:r>
              <a:rPr lang="es-EC" sz="2800" dirty="0" smtClean="0"/>
              <a:t>Dentro de los </a:t>
            </a:r>
            <a:r>
              <a:rPr lang="es-EC" sz="2800" b="1" dirty="0" smtClean="0"/>
              <a:t>productos financieros </a:t>
            </a:r>
            <a:r>
              <a:rPr lang="es-EC" sz="2800" dirty="0" smtClean="0"/>
              <a:t>más utilizados por las PYMES, se destacan: el crédito que ha aumentado de 22,3% a 25,6%; el préstamo bancario de 15,2% a 23,1%;el arrendamiento financiero del 6,4% al 11,4%;y el factoring de  1,4% a 3,2%. </a:t>
            </a:r>
          </a:p>
          <a:p>
            <a:pPr marL="457200" indent="-457200" algn="just">
              <a:buFont typeface="Wingdings" pitchFamily="2" charset="2"/>
              <a:buChar char="ü"/>
            </a:pPr>
            <a:endParaRPr lang="es-EC" sz="2800" dirty="0" smtClean="0"/>
          </a:p>
          <a:p>
            <a:pPr marL="457200" indent="-457200" algn="just">
              <a:buFont typeface="Wingdings" pitchFamily="2" charset="2"/>
              <a:buChar char="ü"/>
            </a:pPr>
            <a:endParaRPr lang="es-MX" sz="2800" dirty="0" smtClean="0">
              <a:latin typeface="+mn-lt"/>
            </a:endParaRPr>
          </a:p>
        </p:txBody>
      </p:sp>
      <p:sp>
        <p:nvSpPr>
          <p:cNvPr id="5" name="4 Marcador de número de diapositiva"/>
          <p:cNvSpPr>
            <a:spLocks noGrp="1"/>
          </p:cNvSpPr>
          <p:nvPr>
            <p:ph type="sldNum" sz="quarter" idx="12"/>
          </p:nvPr>
        </p:nvSpPr>
        <p:spPr/>
        <p:txBody>
          <a:bodyPr/>
          <a:lstStyle/>
          <a:p>
            <a:fld id="{C8126447-4D4B-4C99-B128-995BABF8B136}" type="slidenum">
              <a:rPr lang="es-EC" smtClean="0">
                <a:solidFill>
                  <a:prstClr val="black">
                    <a:tint val="75000"/>
                  </a:prstClr>
                </a:solidFill>
              </a:rPr>
              <a:pPr/>
              <a:t>8</a:t>
            </a:fld>
            <a:endParaRPr lang="es-EC">
              <a:solidFill>
                <a:prstClr val="black">
                  <a:tint val="75000"/>
                </a:prstClr>
              </a:solidFill>
            </a:endParaRPr>
          </a:p>
        </p:txBody>
      </p:sp>
    </p:spTree>
    <p:extLst>
      <p:ext uri="{BB962C8B-B14F-4D97-AF65-F5344CB8AC3E}">
        <p14:creationId xmlns:p14="http://schemas.microsoft.com/office/powerpoint/2010/main" val="14674216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197115"/>
            <a:ext cx="2085013" cy="823031"/>
          </a:xfrm>
          <a:prstGeom prst="rect">
            <a:avLst/>
          </a:prstGeom>
        </p:spPr>
      </p:pic>
      <p:sp>
        <p:nvSpPr>
          <p:cNvPr id="7" name="Título 6"/>
          <p:cNvSpPr txBox="1">
            <a:spLocks noGrp="1"/>
          </p:cNvSpPr>
          <p:nvPr>
            <p:ph type="title"/>
          </p:nvPr>
        </p:nvSpPr>
        <p:spPr>
          <a:xfrm>
            <a:off x="117475" y="285464"/>
            <a:ext cx="10339388" cy="646331"/>
          </a:xfrm>
          <a:prstGeom prst="rect">
            <a:avLst/>
          </a:prstGeom>
          <a:noFill/>
        </p:spPr>
        <p:txBody>
          <a:bodyPr wrap="square" rtlCol="0">
            <a:spAutoFit/>
          </a:bodyPr>
          <a:lstStyle/>
          <a:p>
            <a:pPr defTabSz="914400" eaLnBrk="1" hangingPunct="1">
              <a:lnSpc>
                <a:spcPct val="90000"/>
              </a:lnSpc>
            </a:pPr>
            <a:r>
              <a:rPr lang="es-MX" sz="4000" b="1" dirty="0" smtClean="0">
                <a:solidFill>
                  <a:srgbClr val="002060"/>
                </a:solidFill>
                <a:latin typeface="Franklin Gothic Medium Cond" panose="020B0606030402020204" pitchFamily="34" charset="0"/>
                <a:ea typeface="+mj-ea"/>
                <a:cs typeface="+mj-cs"/>
              </a:rPr>
              <a:t>Relaciones políticas Ecuador  - España</a:t>
            </a:r>
            <a:endParaRPr lang="es-MX" sz="4000" b="1" dirty="0">
              <a:solidFill>
                <a:srgbClr val="002060"/>
              </a:solidFill>
              <a:latin typeface="Franklin Gothic Medium Cond" panose="020B0606030402020204" pitchFamily="34" charset="0"/>
              <a:ea typeface="+mj-ea"/>
              <a:cs typeface="+mj-cs"/>
            </a:endParaRPr>
          </a:p>
        </p:txBody>
      </p:sp>
      <p:sp>
        <p:nvSpPr>
          <p:cNvPr id="13" name="Rectángulo 12"/>
          <p:cNvSpPr/>
          <p:nvPr/>
        </p:nvSpPr>
        <p:spPr>
          <a:xfrm>
            <a:off x="666205" y="1303212"/>
            <a:ext cx="10973883" cy="6001643"/>
          </a:xfrm>
          <a:prstGeom prst="rect">
            <a:avLst/>
          </a:prstGeom>
        </p:spPr>
        <p:txBody>
          <a:bodyPr wrap="square">
            <a:spAutoFit/>
          </a:bodyPr>
          <a:lstStyle/>
          <a:p>
            <a:pPr algn="just">
              <a:buFont typeface="Wingdings" pitchFamily="2" charset="2"/>
              <a:buChar char="ü"/>
            </a:pPr>
            <a:r>
              <a:rPr lang="es-EC" sz="2400" dirty="0" smtClean="0">
                <a:latin typeface="+mn-lt"/>
              </a:rPr>
              <a:t>Las relaciones diplomáticas entre Ecuador y España se establecieron desde 1999 con la suscripción del Tratado General de Cooperación y Amistad. </a:t>
            </a:r>
          </a:p>
          <a:p>
            <a:pPr algn="just">
              <a:buFont typeface="Wingdings" pitchFamily="2" charset="2"/>
              <a:buChar char="ü"/>
            </a:pPr>
            <a:r>
              <a:rPr lang="es-EC" sz="2400" dirty="0" smtClean="0">
                <a:latin typeface="+mn-lt"/>
              </a:rPr>
              <a:t>En diciembre de 2017, Ecuador y España acordaron trabajar juntos en la prevención, investigación, persecución y enjuiciamiento de delitos penales y fiscales mediante la suscripción del Tratado de asistencia judicial en materia penal. </a:t>
            </a:r>
          </a:p>
          <a:p>
            <a:pPr algn="just">
              <a:buFont typeface="Wingdings" pitchFamily="2" charset="2"/>
              <a:buChar char="ü"/>
            </a:pPr>
            <a:r>
              <a:rPr lang="es-EC" sz="2400" dirty="0" smtClean="0">
                <a:latin typeface="+mn-lt"/>
              </a:rPr>
              <a:t>En tanto, en el área de salud se suscribió un convenio en salud y ciencias médicas que servirá para implementar programas relacionados a la regulación, vigilancia, control y desarrollo de ensayos clínicos, evaluación de tecnologías sanitarias, programas estratégicos.</a:t>
            </a:r>
          </a:p>
          <a:p>
            <a:pPr algn="just">
              <a:buFont typeface="Wingdings" pitchFamily="2" charset="2"/>
              <a:buChar char="ü"/>
            </a:pPr>
            <a:r>
              <a:rPr lang="es-EC" sz="2400" dirty="0" smtClean="0">
                <a:latin typeface="+mn-lt"/>
              </a:rPr>
              <a:t>El 19 de diciembre de 2017, el titular ecuatoriano del Ministerio de Comercio Exterior, mantuvo reuniones con directivos de la Compañía Española de Petróleos (CEPSA) y REPSOL, para detallar los beneficios contemplados en el catálogo que contiene 29 proyectos de inversión valorados en 33 mil millones de dólares. </a:t>
            </a:r>
          </a:p>
          <a:p>
            <a:pPr algn="just"/>
            <a:endParaRPr lang="es-EC" sz="2400" dirty="0" smtClean="0">
              <a:latin typeface="+mn-lt"/>
            </a:endParaRPr>
          </a:p>
          <a:p>
            <a:pPr algn="just">
              <a:buFont typeface="Wingdings" pitchFamily="2" charset="2"/>
              <a:buChar char="ü"/>
            </a:pPr>
            <a:endParaRPr lang="es-EC" sz="2400" dirty="0" smtClean="0">
              <a:latin typeface="+mn-lt"/>
            </a:endParaRPr>
          </a:p>
          <a:p>
            <a:pPr algn="just">
              <a:buFont typeface="Wingdings" pitchFamily="2" charset="2"/>
              <a:buChar char="ü"/>
            </a:pPr>
            <a:endParaRPr lang="es-EC" sz="2400" dirty="0" smtClean="0">
              <a:latin typeface="+mn-lt"/>
            </a:endParaRPr>
          </a:p>
        </p:txBody>
      </p:sp>
      <p:sp>
        <p:nvSpPr>
          <p:cNvPr id="5" name="4 Marcador de número de diapositiva"/>
          <p:cNvSpPr>
            <a:spLocks noGrp="1"/>
          </p:cNvSpPr>
          <p:nvPr>
            <p:ph type="sldNum" sz="quarter" idx="12"/>
          </p:nvPr>
        </p:nvSpPr>
        <p:spPr/>
        <p:txBody>
          <a:bodyPr/>
          <a:lstStyle/>
          <a:p>
            <a:fld id="{C8126447-4D4B-4C99-B128-995BABF8B136}" type="slidenum">
              <a:rPr lang="es-EC" smtClean="0">
                <a:solidFill>
                  <a:prstClr val="black">
                    <a:tint val="75000"/>
                  </a:prstClr>
                </a:solidFill>
              </a:rPr>
              <a:pPr/>
              <a:t>9</a:t>
            </a:fld>
            <a:endParaRPr lang="es-EC" dirty="0">
              <a:solidFill>
                <a:prstClr val="black">
                  <a:tint val="75000"/>
                </a:prstClr>
              </a:solidFill>
            </a:endParaRPr>
          </a:p>
        </p:txBody>
      </p:sp>
    </p:spTree>
    <p:extLst>
      <p:ext uri="{BB962C8B-B14F-4D97-AF65-F5344CB8AC3E}">
        <p14:creationId xmlns:p14="http://schemas.microsoft.com/office/powerpoint/2010/main" val="146742163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8526</TotalTime>
  <Words>4552</Words>
  <Application>Microsoft Office PowerPoint</Application>
  <PresentationFormat>Panorámica</PresentationFormat>
  <Paragraphs>1032</Paragraphs>
  <Slides>26</Slides>
  <Notes>26</Notes>
  <HiddenSlides>0</HiddenSlides>
  <MMClips>0</MMClips>
  <ScaleCrop>false</ScaleCrop>
  <HeadingPairs>
    <vt:vector size="6" baseType="variant">
      <vt:variant>
        <vt:lpstr>Fuentes usadas</vt:lpstr>
      </vt:variant>
      <vt:variant>
        <vt:i4>7</vt:i4>
      </vt:variant>
      <vt:variant>
        <vt:lpstr>Tema</vt:lpstr>
      </vt:variant>
      <vt:variant>
        <vt:i4>3</vt:i4>
      </vt:variant>
      <vt:variant>
        <vt:lpstr>Títulos de diapositiva</vt:lpstr>
      </vt:variant>
      <vt:variant>
        <vt:i4>26</vt:i4>
      </vt:variant>
    </vt:vector>
  </HeadingPairs>
  <TitlesOfParts>
    <vt:vector size="36" baseType="lpstr">
      <vt:lpstr>Arial</vt:lpstr>
      <vt:lpstr>Calibri</vt:lpstr>
      <vt:lpstr>Calibri Light</vt:lpstr>
      <vt:lpstr>Franklin Gothic Book</vt:lpstr>
      <vt:lpstr>Franklin Gothic Demi Cond</vt:lpstr>
      <vt:lpstr>Franklin Gothic Medium Cond</vt:lpstr>
      <vt:lpstr>Wingdings</vt:lpstr>
      <vt:lpstr>Diseño personalizado</vt:lpstr>
      <vt:lpstr>2_Tema de Office</vt:lpstr>
      <vt:lpstr>3_Tema de Office</vt:lpstr>
      <vt:lpstr>Cifras comerciales bilaterales  Ecuador – España</vt:lpstr>
      <vt:lpstr>España Protocolo de negocios</vt:lpstr>
      <vt:lpstr>España Protocolo de negocios</vt:lpstr>
      <vt:lpstr>España Administrar una empresa – Formas jurídicas de las empresas</vt:lpstr>
      <vt:lpstr>España- Condiciones del trabajo </vt:lpstr>
      <vt:lpstr>España– Costo de la mano de obra</vt:lpstr>
      <vt:lpstr>España– Administración de los recursos humanos</vt:lpstr>
      <vt:lpstr>España– Financiamiento de sus PYMES</vt:lpstr>
      <vt:lpstr>Relaciones políticas Ecuador  - España</vt:lpstr>
      <vt:lpstr>Relaciones políticas Ecuador  - España</vt:lpstr>
      <vt:lpstr>Relaciones políticas Ecuador  - España</vt:lpstr>
      <vt:lpstr>Presentación de PowerPoint</vt:lpstr>
      <vt:lpstr>Balanza Comercial Ecuador – España   (millones de USD FOB)</vt:lpstr>
      <vt:lpstr>Principales productos de exportación e importación de  Ecuador  con España   (millones de USD FOB)</vt:lpstr>
      <vt:lpstr>Inversión Extranjera Directa de España en Ecuador (millones de USD)</vt:lpstr>
      <vt:lpstr>Balanza comercial de bienes tecnológicos Ecuador – España  (millones de USD)</vt:lpstr>
      <vt:lpstr>Principales productos de exportación e importación de  bienes tecnológicos (GIT) de Ecuador  con España</vt:lpstr>
      <vt:lpstr>Comercio potencial Ecuador – España</vt:lpstr>
      <vt:lpstr>Balanza Comercial de España (millones de USD)</vt:lpstr>
      <vt:lpstr>Principales productos exportados de España al Mundo  (millones de USD)</vt:lpstr>
      <vt:lpstr>Principales destinos de exportación de España  Año 2017 (millones de USD)</vt:lpstr>
      <vt:lpstr>Principales productos importados desde el Mundo a España  (millones de USD)</vt:lpstr>
      <vt:lpstr>Principales orígenes de importación de España  Año 2017 (millones de USD)</vt:lpstr>
      <vt:lpstr>Comercio potencial España– Mundo</vt:lpstr>
      <vt:lpstr>Presentación de PowerPoint</vt:lpstr>
      <vt:lpstr>Expectativas de cooperación con España</vt:lpstr>
    </vt:vector>
  </TitlesOfParts>
  <Company>MIPRO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Coordinación General de Estudios Prospectivos y Macroeconómicos para la industria</dc:creator>
  <cp:lastModifiedBy>Geovanna E. Espín Ruiz</cp:lastModifiedBy>
  <cp:revision>640</cp:revision>
  <cp:lastPrinted>2018-07-25T17:56:05Z</cp:lastPrinted>
  <dcterms:created xsi:type="dcterms:W3CDTF">2015-09-03T16:47:27Z</dcterms:created>
  <dcterms:modified xsi:type="dcterms:W3CDTF">2018-08-30T19:56:15Z</dcterms:modified>
</cp:coreProperties>
</file>