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drawings/drawing2.xml" ContentType="application/vnd.openxmlformats-officedocument.drawingml.chartshape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  <p:sldMasterId id="2147483943" r:id="rId2"/>
  </p:sldMasterIdLst>
  <p:notesMasterIdLst>
    <p:notesMasterId r:id="rId13"/>
  </p:notesMasterIdLst>
  <p:handoutMasterIdLst>
    <p:handoutMasterId r:id="rId14"/>
  </p:handoutMasterIdLst>
  <p:sldIdLst>
    <p:sldId id="271" r:id="rId3"/>
    <p:sldId id="273" r:id="rId4"/>
    <p:sldId id="280" r:id="rId5"/>
    <p:sldId id="276" r:id="rId6"/>
    <p:sldId id="279" r:id="rId7"/>
    <p:sldId id="281" r:id="rId8"/>
    <p:sldId id="277" r:id="rId9"/>
    <p:sldId id="282" r:id="rId10"/>
    <p:sldId id="275" r:id="rId11"/>
    <p:sldId id="283" r:id="rId12"/>
  </p:sldIdLst>
  <p:sldSz cx="12192000" cy="6858000"/>
  <p:notesSz cx="6985000" cy="9271000"/>
  <p:defaultTextStyle>
    <a:defPPr>
      <a:defRPr lang="es-E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ana G. Morán Tapia" initials="JGMT" lastIdx="3" clrIdx="0">
    <p:extLst>
      <p:ext uri="{19B8F6BF-5375-455C-9EA6-DF929625EA0E}">
        <p15:presenceInfo xmlns:p15="http://schemas.microsoft.com/office/powerpoint/2012/main" userId="S-1-5-21-1358988534-460955180-2770620441-148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434" autoAdjust="0"/>
  </p:normalViewPr>
  <p:slideViewPr>
    <p:cSldViewPr snapToGrid="0" snapToObjects="1">
      <p:cViewPr varScale="1">
        <p:scale>
          <a:sx n="71" d="100"/>
          <a:sy n="71" d="100"/>
        </p:scale>
        <p:origin x="594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oleObject" Target="file:///C:\Users\jpordonez\Desktop\CIFRAS%20COMERCIALES\ISRAEL\2018-06-15_Cifras%20comerciales_ISRAEL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Hoja_de_c_lculo_de_Microsoft_Excel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2.xml"/><Relationship Id="rId2" Type="http://schemas.openxmlformats.org/officeDocument/2006/relationships/oleObject" Target="file:///C:\Users\jpordonez\Desktop\CIFRAS%20COMERCIALES\ISRAEL\2018-06-15_Cifras%20comerciales_ISRAEL.xlsx" TargetMode="External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espin\AppData\Local\Microsoft\Windows\Temporary%20Internet%20Files\Content.Outlook\F1KHSDZ1\Libro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espin\AppData\Local\Microsoft\Windows\Temporary%20Internet%20Files\Content.IE5\VYLXLX9H\Trade_Map_-_Lista_de_los_mercados_importadores_para_un_producto_exportado_por_Israel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2.6774627353482353E-2"/>
          <c:y val="5.477795275590553E-2"/>
          <c:w val="0.96229634109039408"/>
          <c:h val="0.6487267939670805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'Balanza comercial ISRAEL'!$B$2:$D$2</c:f>
              <c:strCache>
                <c:ptCount val="1"/>
                <c:pt idx="0">
                  <c:v>Exportaciones</c:v>
                </c:pt>
              </c:strCache>
            </c:strRef>
          </c:tx>
          <c:spPr>
            <a:gradFill rotWithShape="1">
              <a:gsLst>
                <a:gs pos="0">
                  <a:srgbClr val="9BBB59">
                    <a:satMod val="103000"/>
                    <a:lumMod val="102000"/>
                    <a:tint val="94000"/>
                  </a:srgbClr>
                </a:gs>
                <a:gs pos="50000">
                  <a:srgbClr val="9BBB59">
                    <a:satMod val="110000"/>
                    <a:lumMod val="100000"/>
                    <a:shade val="100000"/>
                  </a:srgbClr>
                </a:gs>
                <a:gs pos="100000">
                  <a:srgbClr val="9BBB59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 w="6350" cap="flat" cmpd="sng" algn="ctr">
              <a:noFill/>
              <a:prstDash val="solid"/>
              <a:miter lim="800000"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9BBB59">
                  <a:lumMod val="60000"/>
                  <a:lumOff val="40000"/>
                </a:srgbClr>
              </a:solidFill>
              <a:ln w="6350" cap="flat" cmpd="sng" algn="ctr">
                <a:noFill/>
                <a:prstDash val="solid"/>
                <a:miter lim="800000"/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rgbClr val="9BBB59">
                  <a:lumMod val="60000"/>
                  <a:lumOff val="40000"/>
                </a:srgbClr>
              </a:solidFill>
              <a:ln w="6350" cap="flat" cmpd="sng" algn="ctr">
                <a:noFill/>
                <a:prstDash val="solid"/>
                <a:miter lim="800000"/>
              </a:ln>
              <a:effectLst/>
            </c:spPr>
          </c:dPt>
          <c:dLbls>
            <c:dLbl>
              <c:idx val="4"/>
              <c:layout>
                <c:manualLayout>
                  <c:x val="-6.1504665637391832E-3"/>
                  <c:y val="8.817509490972775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6.1504665637391832E-3"/>
                  <c:y val="8.817509490972820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400" b="1" i="0" u="none" strike="noStrike" kern="120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'Balanza comercial Argentina'!$A$4:$A$11</c:f>
              <c:strCache>
                <c:ptCount val="7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2017 
ene-abril</c:v>
                </c:pt>
                <c:pt idx="6">
                  <c:v>2018 
ene-abril</c:v>
                </c:pt>
              </c:strCache>
              <c:extLst/>
            </c:strRef>
          </c:cat>
          <c:val>
            <c:numRef>
              <c:f>'Balanza comercial Argentina'!$K$4:$K$11</c:f>
              <c:numCache>
                <c:formatCode>#,##0.0</c:formatCode>
                <c:ptCount val="7"/>
                <c:pt idx="0">
                  <c:v>4879.5107360000002</c:v>
                </c:pt>
                <c:pt idx="1">
                  <c:v>22524.831580000002</c:v>
                </c:pt>
                <c:pt idx="2">
                  <c:v>6324.1198200000026</c:v>
                </c:pt>
                <c:pt idx="3">
                  <c:v>5849.9740299999994</c:v>
                </c:pt>
                <c:pt idx="4">
                  <c:v>13265.676590000001</c:v>
                </c:pt>
                <c:pt idx="5">
                  <c:v>7650.9156500000008</c:v>
                </c:pt>
                <c:pt idx="6">
                  <c:v>1568.9086200000008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ECF-401D-9732-2A2A012D0342}"/>
            </c:ext>
          </c:extLst>
        </c:ser>
        <c:ser>
          <c:idx val="1"/>
          <c:order val="1"/>
          <c:tx>
            <c:strRef>
              <c:f>'Balanza comercial ISRAEL'!$E$2:$G$2</c:f>
              <c:strCache>
                <c:ptCount val="1"/>
                <c:pt idx="0">
                  <c:v>Importaciones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4F81BD">
                  <a:lumMod val="60000"/>
                  <a:lumOff val="40000"/>
                </a:srgbClr>
              </a:soli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rgbClr val="4F81BD">
                  <a:lumMod val="60000"/>
                  <a:lumOff val="40000"/>
                </a:srgbClr>
              </a:solidFill>
              <a:ln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4.6128499228043898E-3"/>
                  <c:y val="8.8175094909728139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6.1504665637391832E-3"/>
                  <c:y val="2.204377372743207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9.2256998456087883E-3"/>
                  <c:y val="2.645252847291845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6.1504665637391832E-3"/>
                  <c:y val="4.408754745486410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6.1504665637391832E-3"/>
                  <c:y val="4.408754745486410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#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400" b="1" i="0" u="none" strike="noStrike" kern="120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'Balanza comercial Argentina'!$A$4:$A$11</c:f>
              <c:strCache>
                <c:ptCount val="7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2017 
ene-abril</c:v>
                </c:pt>
                <c:pt idx="6">
                  <c:v>2018 
ene-abril</c:v>
                </c:pt>
              </c:strCache>
              <c:extLst/>
            </c:strRef>
          </c:cat>
          <c:val>
            <c:numRef>
              <c:f>'Balanza comercial Argentina'!$N$4:$N$11</c:f>
              <c:numCache>
                <c:formatCode>#,##0.0</c:formatCode>
                <c:ptCount val="7"/>
                <c:pt idx="0">
                  <c:v>38023.663208999998</c:v>
                </c:pt>
                <c:pt idx="1">
                  <c:v>37876.801765999997</c:v>
                </c:pt>
                <c:pt idx="2">
                  <c:v>26099.611100999988</c:v>
                </c:pt>
                <c:pt idx="3">
                  <c:v>20187.220344999998</c:v>
                </c:pt>
                <c:pt idx="4">
                  <c:v>22845.474971</c:v>
                </c:pt>
                <c:pt idx="5">
                  <c:v>5016.1307350000006</c:v>
                </c:pt>
                <c:pt idx="6">
                  <c:v>3980.217529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ECF-401D-9732-2A2A012D0342}"/>
            </c:ext>
          </c:extLst>
        </c:ser>
        <c:ser>
          <c:idx val="2"/>
          <c:order val="2"/>
          <c:tx>
            <c:strRef>
              <c:f>'Balanza comercial ISRAEL'!$O$2:$Q$2</c:f>
              <c:strCache>
                <c:ptCount val="1"/>
                <c:pt idx="0">
                  <c:v>Balanza comercial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C0504D">
                  <a:lumMod val="40000"/>
                  <a:lumOff val="60000"/>
                </a:srgbClr>
              </a:solidFill>
              <a:ln>
                <a:noFill/>
              </a:ln>
              <a:effectLst/>
            </c:spPr>
          </c:dPt>
          <c:dLbls>
            <c:dLbl>
              <c:idx val="3"/>
              <c:layout>
                <c:manualLayout>
                  <c:x val="1.841429657358402E-3"/>
                  <c:y val="1.388906386701670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6ECF-401D-9732-2A2A012D0342}"/>
                </c:ext>
                <c:ext xmlns:c15="http://schemas.microsoft.com/office/drawing/2012/chart" uri="{CE6537A1-D6FC-4f65-9D91-7224C49458BB}"/>
              </c:extLst>
            </c:dLbl>
            <c:numFmt formatCode="#,###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400" b="1" i="0" u="none" strike="noStrike" kern="120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'Balanza comercial Argentina'!$A$4:$A$11</c:f>
              <c:strCache>
                <c:ptCount val="7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2017 
ene-abril</c:v>
                </c:pt>
                <c:pt idx="6">
                  <c:v>2018 
ene-abril</c:v>
                </c:pt>
              </c:strCache>
              <c:extLst/>
            </c:strRef>
          </c:cat>
          <c:val>
            <c:numRef>
              <c:f>'Balanza comercial Argentina'!$Q$4:$Q$11</c:f>
              <c:numCache>
                <c:formatCode>#,##0.0</c:formatCode>
                <c:ptCount val="7"/>
                <c:pt idx="0">
                  <c:v>-33144.152473000002</c:v>
                </c:pt>
                <c:pt idx="1">
                  <c:v>-15351.97018599999</c:v>
                </c:pt>
                <c:pt idx="2">
                  <c:v>-19775.491280999999</c:v>
                </c:pt>
                <c:pt idx="3">
                  <c:v>-14337.246314999999</c:v>
                </c:pt>
                <c:pt idx="4">
                  <c:v>-9579.7983809999951</c:v>
                </c:pt>
                <c:pt idx="5">
                  <c:v>2634.7849149999997</c:v>
                </c:pt>
                <c:pt idx="6">
                  <c:v>-2411.3089089999999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6ECF-401D-9732-2A2A012D03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400933472"/>
        <c:axId val="400934032"/>
      </c:barChart>
      <c:catAx>
        <c:axId val="4009334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400934032"/>
        <c:crosses val="autoZero"/>
        <c:auto val="1"/>
        <c:lblAlgn val="ctr"/>
        <c:lblOffset val="100"/>
        <c:noMultiLvlLbl val="0"/>
      </c:catAx>
      <c:valAx>
        <c:axId val="400934032"/>
        <c:scaling>
          <c:orientation val="minMax"/>
        </c:scaling>
        <c:delete val="1"/>
        <c:axPos val="l"/>
        <c:numFmt formatCode="#,##0" sourceLinked="0"/>
        <c:majorTickMark val="none"/>
        <c:minorTickMark val="none"/>
        <c:tickLblPos val="nextTo"/>
        <c:crossAx val="400933472"/>
        <c:crosses val="autoZero"/>
        <c:crossBetween val="between"/>
        <c:dispUnits>
          <c:builtInUnit val="thousands"/>
          <c:dispUnitsLbl>
            <c:layout>
              <c:manualLayout>
                <c:xMode val="edge"/>
                <c:yMode val="edge"/>
                <c:x val="3.5938903863432206E-3"/>
                <c:y val="0.10648148148148172"/>
              </c:manualLayout>
            </c:layout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lang="es-ES" sz="1400" b="1" i="0" u="none" strike="noStrike" kern="1200" baseline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s-MX"/>
                    <a:t>Millones de USD FOB</a:t>
                  </a:r>
                </a:p>
              </c:rich>
            </c:tx>
            <c:spPr>
              <a:noFill/>
              <a:ln>
                <a:noFill/>
              </a:ln>
              <a:effectLst/>
            </c:spPr>
          </c:dispUnitsLbl>
        </c:dispUnits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0881846736371071"/>
          <c:y val="0.90887314085739257"/>
          <c:w val="0.58236306527257742"/>
          <c:h val="9.11268591426074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1400" b="1" i="0" u="none" strike="noStrike" kern="1200" baseline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 b="1">
          <a:solidFill>
            <a:schemeClr val="tx1">
              <a:lumMod val="85000"/>
              <a:lumOff val="15000"/>
            </a:schemeClr>
          </a:solidFill>
        </a:defRPr>
      </a:pPr>
      <a:endParaRPr lang="es-EC"/>
    </a:p>
  </c:txPr>
  <c:externalData r:id="rId2">
    <c:autoUpdate val="0"/>
  </c:externalData>
  <c:userShapes r:id="rId3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3158234504235065E-2"/>
          <c:y val="3.8553011909210282E-2"/>
          <c:w val="0.96128106133514368"/>
          <c:h val="0.738587574244658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IED!$J$4</c:f>
              <c:strCache>
                <c:ptCount val="1"/>
                <c:pt idx="0">
                  <c:v>2013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IED!$A$5:$A$10</c15:sqref>
                  </c15:fullRef>
                </c:ext>
              </c:extLst>
              <c:f>IED!$A$5:$A$8</c:f>
              <c:strCache>
                <c:ptCount val="4"/>
                <c:pt idx="0">
                  <c:v>Agricultura, silvicultura, caza y pesca</c:v>
                </c:pt>
                <c:pt idx="1">
                  <c:v>Comercio</c:v>
                </c:pt>
                <c:pt idx="2">
                  <c:v>Servicios prestados a las empresas</c:v>
                </c:pt>
                <c:pt idx="3">
                  <c:v>Industria manufacturera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IED!$J$5:$J$10</c15:sqref>
                  </c15:fullRef>
                </c:ext>
              </c:extLst>
              <c:f>IED!$J$5:$J$8</c:f>
              <c:numCache>
                <c:formatCode>0.0</c:formatCode>
                <c:ptCount val="4"/>
                <c:pt idx="0">
                  <c:v>0.3</c:v>
                </c:pt>
                <c:pt idx="1">
                  <c:v>7.5999999999999998E-2</c:v>
                </c:pt>
                <c:pt idx="2">
                  <c:v>1.1990000000000001</c:v>
                </c:pt>
                <c:pt idx="3">
                  <c:v>0</c:v>
                </c:pt>
              </c:numCache>
            </c:numRef>
          </c:val>
        </c:ser>
        <c:ser>
          <c:idx val="1"/>
          <c:order val="1"/>
          <c:tx>
            <c:strRef>
              <c:f>IED!$K$4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IED!$A$5:$A$10</c15:sqref>
                  </c15:fullRef>
                </c:ext>
              </c:extLst>
              <c:f>IED!$A$5:$A$8</c:f>
              <c:strCache>
                <c:ptCount val="4"/>
                <c:pt idx="0">
                  <c:v>Agricultura, silvicultura, caza y pesca</c:v>
                </c:pt>
                <c:pt idx="1">
                  <c:v>Comercio</c:v>
                </c:pt>
                <c:pt idx="2">
                  <c:v>Servicios prestados a las empresas</c:v>
                </c:pt>
                <c:pt idx="3">
                  <c:v>Industria manufacturera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IED!$K$5:$K$10</c15:sqref>
                  </c15:fullRef>
                </c:ext>
              </c:extLst>
              <c:f>IED!$K$5:$K$8</c:f>
              <c:numCache>
                <c:formatCode>0.0</c:formatCode>
                <c:ptCount val="4"/>
                <c:pt idx="0">
                  <c:v>180</c:v>
                </c:pt>
                <c:pt idx="1">
                  <c:v>0</c:v>
                </c:pt>
                <c:pt idx="2">
                  <c:v>29.7</c:v>
                </c:pt>
                <c:pt idx="3">
                  <c:v>0</c:v>
                </c:pt>
              </c:numCache>
            </c:numRef>
          </c:val>
        </c:ser>
        <c:ser>
          <c:idx val="2"/>
          <c:order val="2"/>
          <c:tx>
            <c:strRef>
              <c:f>IED!$L$4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IED!$A$5:$A$10</c15:sqref>
                  </c15:fullRef>
                </c:ext>
              </c:extLst>
              <c:f>IED!$A$5:$A$8</c:f>
              <c:strCache>
                <c:ptCount val="4"/>
                <c:pt idx="0">
                  <c:v>Agricultura, silvicultura, caza y pesca</c:v>
                </c:pt>
                <c:pt idx="1">
                  <c:v>Comercio</c:v>
                </c:pt>
                <c:pt idx="2">
                  <c:v>Servicios prestados a las empresas</c:v>
                </c:pt>
                <c:pt idx="3">
                  <c:v>Industria manufacturera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IED!$L$5:$L$10</c15:sqref>
                  </c15:fullRef>
                </c:ext>
              </c:extLst>
              <c:f>IED!$L$5:$L$8</c:f>
              <c:numCache>
                <c:formatCode>0.0</c:formatCode>
                <c:ptCount val="4"/>
                <c:pt idx="0">
                  <c:v>95.4</c:v>
                </c:pt>
                <c:pt idx="1">
                  <c:v>1.05</c:v>
                </c:pt>
                <c:pt idx="2">
                  <c:v>0.17199999999999999</c:v>
                </c:pt>
                <c:pt idx="3">
                  <c:v>0</c:v>
                </c:pt>
              </c:numCache>
            </c:numRef>
          </c:val>
        </c:ser>
        <c:ser>
          <c:idx val="3"/>
          <c:order val="3"/>
          <c:tx>
            <c:strRef>
              <c:f>IED!$M$4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IED!$A$5:$A$10</c15:sqref>
                  </c15:fullRef>
                </c:ext>
              </c:extLst>
              <c:f>IED!$A$5:$A$8</c:f>
              <c:strCache>
                <c:ptCount val="4"/>
                <c:pt idx="0">
                  <c:v>Agricultura, silvicultura, caza y pesca</c:v>
                </c:pt>
                <c:pt idx="1">
                  <c:v>Comercio</c:v>
                </c:pt>
                <c:pt idx="2">
                  <c:v>Servicios prestados a las empresas</c:v>
                </c:pt>
                <c:pt idx="3">
                  <c:v>Industria manufacturera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IED!$M$5:$M$10</c15:sqref>
                  </c15:fullRef>
                </c:ext>
              </c:extLst>
              <c:f>IED!$M$5:$M$8</c:f>
              <c:numCache>
                <c:formatCode>0.0</c:formatCode>
                <c:ptCount val="4"/>
                <c:pt idx="0">
                  <c:v>0.15</c:v>
                </c:pt>
                <c:pt idx="1">
                  <c:v>0.36</c:v>
                </c:pt>
                <c:pt idx="2">
                  <c:v>0</c:v>
                </c:pt>
                <c:pt idx="3">
                  <c:v>12.375</c:v>
                </c:pt>
              </c:numCache>
            </c:numRef>
          </c:val>
        </c:ser>
        <c:ser>
          <c:idx val="4"/>
          <c:order val="4"/>
          <c:tx>
            <c:strRef>
              <c:f>IED!$N$4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s-ES"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IED!$A$5:$A$10</c15:sqref>
                  </c15:fullRef>
                </c:ext>
              </c:extLst>
              <c:f>IED!$A$5:$A$8</c:f>
              <c:strCache>
                <c:ptCount val="4"/>
                <c:pt idx="0">
                  <c:v>Agricultura, silvicultura, caza y pesca</c:v>
                </c:pt>
                <c:pt idx="1">
                  <c:v>Comercio</c:v>
                </c:pt>
                <c:pt idx="2">
                  <c:v>Servicios prestados a las empresas</c:v>
                </c:pt>
                <c:pt idx="3">
                  <c:v>Industria manufacturera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IED!$N$5:$N$10</c15:sqref>
                  </c15:fullRef>
                </c:ext>
              </c:extLst>
              <c:f>IED!$N$5:$N$8</c:f>
              <c:numCache>
                <c:formatCode>0.0</c:formatCode>
                <c:ptCount val="4"/>
                <c:pt idx="0">
                  <c:v>57.6</c:v>
                </c:pt>
                <c:pt idx="1">
                  <c:v>10.89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43263424"/>
        <c:axId val="443263984"/>
      </c:barChart>
      <c:catAx>
        <c:axId val="4432634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lang="es-E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443263984"/>
        <c:crosses val="autoZero"/>
        <c:auto val="1"/>
        <c:lblAlgn val="ctr"/>
        <c:lblOffset val="100"/>
        <c:noMultiLvlLbl val="0"/>
      </c:catAx>
      <c:valAx>
        <c:axId val="443263984"/>
        <c:scaling>
          <c:orientation val="minMax"/>
        </c:scaling>
        <c:delete val="1"/>
        <c:axPos val="l"/>
        <c:numFmt formatCode="0.0" sourceLinked="1"/>
        <c:majorTickMark val="none"/>
        <c:minorTickMark val="none"/>
        <c:tickLblPos val="nextTo"/>
        <c:crossAx val="443263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s-EC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1272478108378051E-2"/>
          <c:y val="5.0925925925925923E-2"/>
          <c:w val="0.95636763988572226"/>
          <c:h val="0.7690966754155754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'Intensidad tecnologica'!$A$3:$A$6</c:f>
              <c:strCache>
                <c:ptCount val="1"/>
                <c:pt idx="0">
                  <c:v>Exportaciones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s-ES"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'Intensidad tecnologica'!$C$2:$H$2</c:f>
              <c:strCach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 ene-abril</c:v>
                </c:pt>
              </c:strCache>
            </c:strRef>
          </c:cat>
          <c:val>
            <c:numRef>
              <c:f>'Intensidad tecnologica'!$C$6:$H$6</c:f>
              <c:numCache>
                <c:formatCode>0.00</c:formatCode>
                <c:ptCount val="6"/>
                <c:pt idx="0">
                  <c:v>57.167510000000007</c:v>
                </c:pt>
                <c:pt idx="1">
                  <c:v>16431.672899999998</c:v>
                </c:pt>
                <c:pt idx="2">
                  <c:v>354.92334999999997</c:v>
                </c:pt>
                <c:pt idx="3">
                  <c:v>79.657169999999994</c:v>
                </c:pt>
                <c:pt idx="4">
                  <c:v>7178.1958400000003</c:v>
                </c:pt>
                <c:pt idx="5">
                  <c:v>1.9940000000000002</c:v>
                </c:pt>
              </c:numCache>
            </c:numRef>
          </c:val>
        </c:ser>
        <c:ser>
          <c:idx val="1"/>
          <c:order val="1"/>
          <c:tx>
            <c:strRef>
              <c:f>'Intensidad tecnologica'!$A$7:$A$10</c:f>
              <c:strCache>
                <c:ptCount val="1"/>
                <c:pt idx="0">
                  <c:v>Importaciones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'Intensidad tecnologica'!$C$2:$H$2</c:f>
              <c:strCach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 ene-abril</c:v>
                </c:pt>
              </c:strCache>
            </c:strRef>
          </c:cat>
          <c:val>
            <c:numRef>
              <c:f>'Intensidad tecnologica'!$C$10:$H$10</c:f>
              <c:numCache>
                <c:formatCode>#,##0.0,</c:formatCode>
                <c:ptCount val="6"/>
                <c:pt idx="0">
                  <c:v>32415.218311000001</c:v>
                </c:pt>
                <c:pt idx="1">
                  <c:v>32660.722997999997</c:v>
                </c:pt>
                <c:pt idx="2">
                  <c:v>22183.135253999997</c:v>
                </c:pt>
                <c:pt idx="3">
                  <c:v>16229.735527000003</c:v>
                </c:pt>
                <c:pt idx="4">
                  <c:v>20060.781711000003</c:v>
                </c:pt>
                <c:pt idx="5">
                  <c:v>5064.1136020000004</c:v>
                </c:pt>
              </c:numCache>
            </c:numRef>
          </c:val>
        </c:ser>
        <c:ser>
          <c:idx val="2"/>
          <c:order val="2"/>
          <c:tx>
            <c:strRef>
              <c:f>'Intensidad tecnologica'!$B$14</c:f>
              <c:strCache>
                <c:ptCount val="1"/>
                <c:pt idx="0">
                  <c:v>Balanza comercial 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s-ES"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'Intensidad tecnologica'!$C$2:$H$2</c:f>
              <c:strCach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 ene-abril</c:v>
                </c:pt>
              </c:strCache>
            </c:strRef>
          </c:cat>
          <c:val>
            <c:numRef>
              <c:f>'Intensidad tecnologica'!$C$14:$H$14</c:f>
              <c:numCache>
                <c:formatCode>#,##0.0,</c:formatCode>
                <c:ptCount val="6"/>
                <c:pt idx="0">
                  <c:v>-32358.050801000001</c:v>
                </c:pt>
                <c:pt idx="1">
                  <c:v>-16229.050097999994</c:v>
                </c:pt>
                <c:pt idx="2">
                  <c:v>-21828.211904</c:v>
                </c:pt>
                <c:pt idx="3">
                  <c:v>-16150.078357</c:v>
                </c:pt>
                <c:pt idx="4">
                  <c:v>-12882.585870999997</c:v>
                </c:pt>
                <c:pt idx="5">
                  <c:v>-5062.1196020000016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381042576"/>
        <c:axId val="406332976"/>
      </c:barChart>
      <c:catAx>
        <c:axId val="3810425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406332976"/>
        <c:crosses val="autoZero"/>
        <c:auto val="1"/>
        <c:lblAlgn val="ctr"/>
        <c:lblOffset val="100"/>
        <c:noMultiLvlLbl val="0"/>
      </c:catAx>
      <c:valAx>
        <c:axId val="406332976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38104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185534109121351"/>
          <c:y val="0.92187445319335215"/>
          <c:w val="0.5715693679882935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s-EC"/>
    </a:p>
  </c:txPr>
  <c:externalData r:id="rId2">
    <c:autoUpdate val="0"/>
  </c:externalData>
  <c:userShapes r:id="rId3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1930120068929963E-2"/>
          <c:y val="2.9159892436107591E-2"/>
          <c:w val="0.97613975986214008"/>
          <c:h val="0.75738593775145724"/>
        </c:manualLayout>
      </c:layout>
      <c:barChart>
        <c:barDir val="col"/>
        <c:grouping val="clustered"/>
        <c:varyColors val="0"/>
        <c:ser>
          <c:idx val="0"/>
          <c:order val="0"/>
          <c:tx>
            <c:v>Exportaciones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Hoja1!$L$15:$P$15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Hoja1!$B$16:$F$16</c:f>
              <c:numCache>
                <c:formatCode>General</c:formatCode>
                <c:ptCount val="5"/>
                <c:pt idx="0">
                  <c:v>66781207</c:v>
                </c:pt>
                <c:pt idx="1">
                  <c:v>68965008</c:v>
                </c:pt>
                <c:pt idx="2">
                  <c:v>64062217</c:v>
                </c:pt>
                <c:pt idx="3">
                  <c:v>60570596</c:v>
                </c:pt>
                <c:pt idx="4">
                  <c:v>60899506</c:v>
                </c:pt>
              </c:numCache>
            </c:numRef>
          </c:val>
        </c:ser>
        <c:ser>
          <c:idx val="1"/>
          <c:order val="1"/>
          <c:tx>
            <c:v>Importaciones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Hoja1!$L$15:$P$15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Hoja1!$G$16:$K$16</c:f>
              <c:numCache>
                <c:formatCode>General</c:formatCode>
                <c:ptCount val="5"/>
                <c:pt idx="0">
                  <c:v>71995022</c:v>
                </c:pt>
                <c:pt idx="1">
                  <c:v>72331780</c:v>
                </c:pt>
                <c:pt idx="2">
                  <c:v>62067788</c:v>
                </c:pt>
                <c:pt idx="3">
                  <c:v>65802693</c:v>
                </c:pt>
                <c:pt idx="4">
                  <c:v>69109264</c:v>
                </c:pt>
              </c:numCache>
            </c:numRef>
          </c:val>
        </c:ser>
        <c:ser>
          <c:idx val="2"/>
          <c:order val="2"/>
          <c:tx>
            <c:v>Saldo comercial</c:v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Hoja1!$L$15:$P$15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Hoja1!$L$16:$P$16</c:f>
              <c:numCache>
                <c:formatCode>General</c:formatCode>
                <c:ptCount val="5"/>
                <c:pt idx="0">
                  <c:v>-5213815</c:v>
                </c:pt>
                <c:pt idx="1">
                  <c:v>-3366772</c:v>
                </c:pt>
                <c:pt idx="2">
                  <c:v>1994429</c:v>
                </c:pt>
                <c:pt idx="3">
                  <c:v>-5232097</c:v>
                </c:pt>
                <c:pt idx="4">
                  <c:v>-8209758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06336336"/>
        <c:axId val="406336896"/>
      </c:barChart>
      <c:catAx>
        <c:axId val="406336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406336896"/>
        <c:crosses val="autoZero"/>
        <c:auto val="1"/>
        <c:lblAlgn val="ctr"/>
        <c:lblOffset val="100"/>
        <c:noMultiLvlLbl val="0"/>
      </c:catAx>
      <c:valAx>
        <c:axId val="4063368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06336336"/>
        <c:crosses val="autoZero"/>
        <c:crossBetween val="between"/>
        <c:dispUnits>
          <c:builtInUnit val="thousands"/>
          <c:dispUnitsLbl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lang="es-ES" sz="16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s-MX"/>
                    <a:t>Millones de USD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lang="es-ES"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8615547568172702"/>
          <c:y val="0.93284040521605149"/>
          <c:w val="0.64287283781518434"/>
          <c:h val="6.7159594783948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es-EC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5076891025535217E-2"/>
          <c:y val="5.0925925925925923E-2"/>
          <c:w val="0.97448476759202918"/>
          <c:h val="0.74630930084536518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'Trade_Map_-_Lista_de_los_mercad'!$A$17:$A$30</c:f>
              <c:strCache>
                <c:ptCount val="14"/>
                <c:pt idx="0">
                  <c:v>Estados Unidos de América</c:v>
                </c:pt>
                <c:pt idx="1">
                  <c:v>Reino Unido</c:v>
                </c:pt>
                <c:pt idx="2">
                  <c:v>Hong Kong, China</c:v>
                </c:pt>
                <c:pt idx="3">
                  <c:v>Zona Nep</c:v>
                </c:pt>
                <c:pt idx="4">
                  <c:v>China</c:v>
                </c:pt>
                <c:pt idx="5">
                  <c:v>Bélgica</c:v>
                </c:pt>
                <c:pt idx="6">
                  <c:v>Países Bajos</c:v>
                </c:pt>
                <c:pt idx="7">
                  <c:v>India</c:v>
                </c:pt>
                <c:pt idx="8">
                  <c:v>Francia</c:v>
                </c:pt>
                <c:pt idx="9">
                  <c:v>Alemania</c:v>
                </c:pt>
                <c:pt idx="10">
                  <c:v>Suiza</c:v>
                </c:pt>
                <c:pt idx="11">
                  <c:v>Turquía</c:v>
                </c:pt>
                <c:pt idx="12">
                  <c:v>Italia</c:v>
                </c:pt>
                <c:pt idx="13">
                  <c:v>Brasil</c:v>
                </c:pt>
              </c:strCache>
            </c:strRef>
          </c:cat>
          <c:val>
            <c:numRef>
              <c:f>'Trade_Map_-_Lista_de_los_mercad'!$B$17:$B$30</c:f>
            </c:numRef>
          </c:val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'Trade_Map_-_Lista_de_los_mercad'!$A$17:$A$30</c:f>
              <c:strCache>
                <c:ptCount val="14"/>
                <c:pt idx="0">
                  <c:v>Estados Unidos de América</c:v>
                </c:pt>
                <c:pt idx="1">
                  <c:v>Reino Unido</c:v>
                </c:pt>
                <c:pt idx="2">
                  <c:v>Hong Kong, China</c:v>
                </c:pt>
                <c:pt idx="3">
                  <c:v>Zona Nep</c:v>
                </c:pt>
                <c:pt idx="4">
                  <c:v>China</c:v>
                </c:pt>
                <c:pt idx="5">
                  <c:v>Bélgica</c:v>
                </c:pt>
                <c:pt idx="6">
                  <c:v>Países Bajos</c:v>
                </c:pt>
                <c:pt idx="7">
                  <c:v>India</c:v>
                </c:pt>
                <c:pt idx="8">
                  <c:v>Francia</c:v>
                </c:pt>
                <c:pt idx="9">
                  <c:v>Alemania</c:v>
                </c:pt>
                <c:pt idx="10">
                  <c:v>Suiza</c:v>
                </c:pt>
                <c:pt idx="11">
                  <c:v>Turquía</c:v>
                </c:pt>
                <c:pt idx="12">
                  <c:v>Italia</c:v>
                </c:pt>
                <c:pt idx="13">
                  <c:v>Brasil</c:v>
                </c:pt>
              </c:strCache>
            </c:strRef>
          </c:cat>
          <c:val>
            <c:numRef>
              <c:f>'Trade_Map_-_Lista_de_los_mercad'!$C$17:$C$30</c:f>
            </c:numRef>
          </c:val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'Trade_Map_-_Lista_de_los_mercad'!$A$17:$A$30</c:f>
              <c:strCache>
                <c:ptCount val="14"/>
                <c:pt idx="0">
                  <c:v>Estados Unidos de América</c:v>
                </c:pt>
                <c:pt idx="1">
                  <c:v>Reino Unido</c:v>
                </c:pt>
                <c:pt idx="2">
                  <c:v>Hong Kong, China</c:v>
                </c:pt>
                <c:pt idx="3">
                  <c:v>Zona Nep</c:v>
                </c:pt>
                <c:pt idx="4">
                  <c:v>China</c:v>
                </c:pt>
                <c:pt idx="5">
                  <c:v>Bélgica</c:v>
                </c:pt>
                <c:pt idx="6">
                  <c:v>Países Bajos</c:v>
                </c:pt>
                <c:pt idx="7">
                  <c:v>India</c:v>
                </c:pt>
                <c:pt idx="8">
                  <c:v>Francia</c:v>
                </c:pt>
                <c:pt idx="9">
                  <c:v>Alemania</c:v>
                </c:pt>
                <c:pt idx="10">
                  <c:v>Suiza</c:v>
                </c:pt>
                <c:pt idx="11">
                  <c:v>Turquía</c:v>
                </c:pt>
                <c:pt idx="12">
                  <c:v>Italia</c:v>
                </c:pt>
                <c:pt idx="13">
                  <c:v>Brasil</c:v>
                </c:pt>
              </c:strCache>
            </c:strRef>
          </c:cat>
          <c:val>
            <c:numRef>
              <c:f>'Trade_Map_-_Lista_de_los_mercad'!$D$17:$D$30</c:f>
            </c:numRef>
          </c:val>
        </c:ser>
        <c:ser>
          <c:idx val="3"/>
          <c:order val="3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'Trade_Map_-_Lista_de_los_mercad'!$A$17:$A$30</c:f>
              <c:strCache>
                <c:ptCount val="14"/>
                <c:pt idx="0">
                  <c:v>Estados Unidos de América</c:v>
                </c:pt>
                <c:pt idx="1">
                  <c:v>Reino Unido</c:v>
                </c:pt>
                <c:pt idx="2">
                  <c:v>Hong Kong, China</c:v>
                </c:pt>
                <c:pt idx="3">
                  <c:v>Zona Nep</c:v>
                </c:pt>
                <c:pt idx="4">
                  <c:v>China</c:v>
                </c:pt>
                <c:pt idx="5">
                  <c:v>Bélgica</c:v>
                </c:pt>
                <c:pt idx="6">
                  <c:v>Países Bajos</c:v>
                </c:pt>
                <c:pt idx="7">
                  <c:v>India</c:v>
                </c:pt>
                <c:pt idx="8">
                  <c:v>Francia</c:v>
                </c:pt>
                <c:pt idx="9">
                  <c:v>Alemania</c:v>
                </c:pt>
                <c:pt idx="10">
                  <c:v>Suiza</c:v>
                </c:pt>
                <c:pt idx="11">
                  <c:v>Turquía</c:v>
                </c:pt>
                <c:pt idx="12">
                  <c:v>Italia</c:v>
                </c:pt>
                <c:pt idx="13">
                  <c:v>Brasil</c:v>
                </c:pt>
              </c:strCache>
            </c:strRef>
          </c:cat>
          <c:val>
            <c:numRef>
              <c:f>'Trade_Map_-_Lista_de_los_mercad'!$E$17:$E$30</c:f>
            </c:numRef>
          </c:val>
        </c:ser>
        <c:ser>
          <c:idx val="4"/>
          <c:order val="4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'Trade_Map_-_Lista_de_los_mercad'!$A$17:$A$30</c:f>
              <c:strCache>
                <c:ptCount val="14"/>
                <c:pt idx="0">
                  <c:v>Estados Unidos de América</c:v>
                </c:pt>
                <c:pt idx="1">
                  <c:v>Reino Unido</c:v>
                </c:pt>
                <c:pt idx="2">
                  <c:v>Hong Kong, China</c:v>
                </c:pt>
                <c:pt idx="3">
                  <c:v>Zona Nep</c:v>
                </c:pt>
                <c:pt idx="4">
                  <c:v>China</c:v>
                </c:pt>
                <c:pt idx="5">
                  <c:v>Bélgica</c:v>
                </c:pt>
                <c:pt idx="6">
                  <c:v>Países Bajos</c:v>
                </c:pt>
                <c:pt idx="7">
                  <c:v>India</c:v>
                </c:pt>
                <c:pt idx="8">
                  <c:v>Francia</c:v>
                </c:pt>
                <c:pt idx="9">
                  <c:v>Alemania</c:v>
                </c:pt>
                <c:pt idx="10">
                  <c:v>Suiza</c:v>
                </c:pt>
                <c:pt idx="11">
                  <c:v>Turquía</c:v>
                </c:pt>
                <c:pt idx="12">
                  <c:v>Italia</c:v>
                </c:pt>
                <c:pt idx="13">
                  <c:v>Brasil</c:v>
                </c:pt>
              </c:strCache>
            </c:strRef>
          </c:cat>
          <c:val>
            <c:numRef>
              <c:f>'Trade_Map_-_Lista_de_los_mercad'!$F$17:$F$30</c:f>
            </c:numRef>
          </c:val>
        </c:ser>
        <c:ser>
          <c:idx val="5"/>
          <c:order val="5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'Trade_Map_-_Lista_de_los_mercad'!$A$17:$A$30</c:f>
              <c:strCache>
                <c:ptCount val="14"/>
                <c:pt idx="0">
                  <c:v>Estados Unidos de América</c:v>
                </c:pt>
                <c:pt idx="1">
                  <c:v>Reino Unido</c:v>
                </c:pt>
                <c:pt idx="2">
                  <c:v>Hong Kong, China</c:v>
                </c:pt>
                <c:pt idx="3">
                  <c:v>Zona Nep</c:v>
                </c:pt>
                <c:pt idx="4">
                  <c:v>China</c:v>
                </c:pt>
                <c:pt idx="5">
                  <c:v>Bélgica</c:v>
                </c:pt>
                <c:pt idx="6">
                  <c:v>Países Bajos</c:v>
                </c:pt>
                <c:pt idx="7">
                  <c:v>India</c:v>
                </c:pt>
                <c:pt idx="8">
                  <c:v>Francia</c:v>
                </c:pt>
                <c:pt idx="9">
                  <c:v>Alemania</c:v>
                </c:pt>
                <c:pt idx="10">
                  <c:v>Suiza</c:v>
                </c:pt>
                <c:pt idx="11">
                  <c:v>Turquía</c:v>
                </c:pt>
                <c:pt idx="12">
                  <c:v>Italia</c:v>
                </c:pt>
                <c:pt idx="13">
                  <c:v>Brasil</c:v>
                </c:pt>
              </c:strCache>
            </c:strRef>
          </c:cat>
          <c:val>
            <c:numRef>
              <c:f>'Trade_Map_-_Lista_de_los_mercad'!$G$17:$G$30</c:f>
            </c:numRef>
          </c:val>
        </c:ser>
        <c:ser>
          <c:idx val="6"/>
          <c:order val="6"/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'Trade_Map_-_Lista_de_los_mercad'!$A$17:$A$30</c:f>
              <c:strCache>
                <c:ptCount val="14"/>
                <c:pt idx="0">
                  <c:v>Estados Unidos de América</c:v>
                </c:pt>
                <c:pt idx="1">
                  <c:v>Reino Unido</c:v>
                </c:pt>
                <c:pt idx="2">
                  <c:v>Hong Kong, China</c:v>
                </c:pt>
                <c:pt idx="3">
                  <c:v>Zona Nep</c:v>
                </c:pt>
                <c:pt idx="4">
                  <c:v>China</c:v>
                </c:pt>
                <c:pt idx="5">
                  <c:v>Bélgica</c:v>
                </c:pt>
                <c:pt idx="6">
                  <c:v>Países Bajos</c:v>
                </c:pt>
                <c:pt idx="7">
                  <c:v>India</c:v>
                </c:pt>
                <c:pt idx="8">
                  <c:v>Francia</c:v>
                </c:pt>
                <c:pt idx="9">
                  <c:v>Alemania</c:v>
                </c:pt>
                <c:pt idx="10">
                  <c:v>Suiza</c:v>
                </c:pt>
                <c:pt idx="11">
                  <c:v>Turquía</c:v>
                </c:pt>
                <c:pt idx="12">
                  <c:v>Italia</c:v>
                </c:pt>
                <c:pt idx="13">
                  <c:v>Brasil</c:v>
                </c:pt>
              </c:strCache>
            </c:strRef>
          </c:cat>
          <c:val>
            <c:numRef>
              <c:f>'Trade_Map_-_Lista_de_los_mercad'!$H$17:$H$30</c:f>
            </c:numRef>
          </c:val>
        </c:ser>
        <c:ser>
          <c:idx val="7"/>
          <c:order val="7"/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'Trade_Map_-_Lista_de_los_mercad'!$A$17:$A$30</c:f>
              <c:strCache>
                <c:ptCount val="14"/>
                <c:pt idx="0">
                  <c:v>Estados Unidos de América</c:v>
                </c:pt>
                <c:pt idx="1">
                  <c:v>Reino Unido</c:v>
                </c:pt>
                <c:pt idx="2">
                  <c:v>Hong Kong, China</c:v>
                </c:pt>
                <c:pt idx="3">
                  <c:v>Zona Nep</c:v>
                </c:pt>
                <c:pt idx="4">
                  <c:v>China</c:v>
                </c:pt>
                <c:pt idx="5">
                  <c:v>Bélgica</c:v>
                </c:pt>
                <c:pt idx="6">
                  <c:v>Países Bajos</c:v>
                </c:pt>
                <c:pt idx="7">
                  <c:v>India</c:v>
                </c:pt>
                <c:pt idx="8">
                  <c:v>Francia</c:v>
                </c:pt>
                <c:pt idx="9">
                  <c:v>Alemania</c:v>
                </c:pt>
                <c:pt idx="10">
                  <c:v>Suiza</c:v>
                </c:pt>
                <c:pt idx="11">
                  <c:v>Turquía</c:v>
                </c:pt>
                <c:pt idx="12">
                  <c:v>Italia</c:v>
                </c:pt>
                <c:pt idx="13">
                  <c:v>Brasil</c:v>
                </c:pt>
              </c:strCache>
            </c:strRef>
          </c:cat>
          <c:val>
            <c:numRef>
              <c:f>'Trade_Map_-_Lista_de_los_mercad'!$I$17:$I$30</c:f>
            </c:numRef>
          </c:val>
        </c:ser>
        <c:ser>
          <c:idx val="8"/>
          <c:order val="8"/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'Trade_Map_-_Lista_de_los_mercad'!$A$17:$A$30</c:f>
              <c:strCache>
                <c:ptCount val="14"/>
                <c:pt idx="0">
                  <c:v>Estados Unidos de América</c:v>
                </c:pt>
                <c:pt idx="1">
                  <c:v>Reino Unido</c:v>
                </c:pt>
                <c:pt idx="2">
                  <c:v>Hong Kong, China</c:v>
                </c:pt>
                <c:pt idx="3">
                  <c:v>Zona Nep</c:v>
                </c:pt>
                <c:pt idx="4">
                  <c:v>China</c:v>
                </c:pt>
                <c:pt idx="5">
                  <c:v>Bélgica</c:v>
                </c:pt>
                <c:pt idx="6">
                  <c:v>Países Bajos</c:v>
                </c:pt>
                <c:pt idx="7">
                  <c:v>India</c:v>
                </c:pt>
                <c:pt idx="8">
                  <c:v>Francia</c:v>
                </c:pt>
                <c:pt idx="9">
                  <c:v>Alemania</c:v>
                </c:pt>
                <c:pt idx="10">
                  <c:v>Suiza</c:v>
                </c:pt>
                <c:pt idx="11">
                  <c:v>Turquía</c:v>
                </c:pt>
                <c:pt idx="12">
                  <c:v>Italia</c:v>
                </c:pt>
                <c:pt idx="13">
                  <c:v>Brasil</c:v>
                </c:pt>
              </c:strCache>
            </c:strRef>
          </c:cat>
          <c:val>
            <c:numRef>
              <c:f>'Trade_Map_-_Lista_de_los_mercad'!$J$17:$J$30</c:f>
            </c:numRef>
          </c:val>
        </c:ser>
        <c:ser>
          <c:idx val="9"/>
          <c:order val="9"/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'Trade_Map_-_Lista_de_los_mercad'!$A$17:$A$30</c:f>
              <c:strCache>
                <c:ptCount val="14"/>
                <c:pt idx="0">
                  <c:v>Estados Unidos de América</c:v>
                </c:pt>
                <c:pt idx="1">
                  <c:v>Reino Unido</c:v>
                </c:pt>
                <c:pt idx="2">
                  <c:v>Hong Kong, China</c:v>
                </c:pt>
                <c:pt idx="3">
                  <c:v>Zona Nep</c:v>
                </c:pt>
                <c:pt idx="4">
                  <c:v>China</c:v>
                </c:pt>
                <c:pt idx="5">
                  <c:v>Bélgica</c:v>
                </c:pt>
                <c:pt idx="6">
                  <c:v>Países Bajos</c:v>
                </c:pt>
                <c:pt idx="7">
                  <c:v>India</c:v>
                </c:pt>
                <c:pt idx="8">
                  <c:v>Francia</c:v>
                </c:pt>
                <c:pt idx="9">
                  <c:v>Alemania</c:v>
                </c:pt>
                <c:pt idx="10">
                  <c:v>Suiza</c:v>
                </c:pt>
                <c:pt idx="11">
                  <c:v>Turquía</c:v>
                </c:pt>
                <c:pt idx="12">
                  <c:v>Italia</c:v>
                </c:pt>
                <c:pt idx="13">
                  <c:v>Brasil</c:v>
                </c:pt>
              </c:strCache>
            </c:strRef>
          </c:cat>
          <c:val>
            <c:numRef>
              <c:f>'Trade_Map_-_Lista_de_los_mercad'!$K$17:$K$30</c:f>
            </c:numRef>
          </c:val>
        </c:ser>
        <c:ser>
          <c:idx val="10"/>
          <c:order val="10"/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'Trade_Map_-_Lista_de_los_mercad'!$A$17:$A$30</c:f>
              <c:strCache>
                <c:ptCount val="14"/>
                <c:pt idx="0">
                  <c:v>Estados Unidos de América</c:v>
                </c:pt>
                <c:pt idx="1">
                  <c:v>Reino Unido</c:v>
                </c:pt>
                <c:pt idx="2">
                  <c:v>Hong Kong, China</c:v>
                </c:pt>
                <c:pt idx="3">
                  <c:v>Zona Nep</c:v>
                </c:pt>
                <c:pt idx="4">
                  <c:v>China</c:v>
                </c:pt>
                <c:pt idx="5">
                  <c:v>Bélgica</c:v>
                </c:pt>
                <c:pt idx="6">
                  <c:v>Países Bajos</c:v>
                </c:pt>
                <c:pt idx="7">
                  <c:v>India</c:v>
                </c:pt>
                <c:pt idx="8">
                  <c:v>Francia</c:v>
                </c:pt>
                <c:pt idx="9">
                  <c:v>Alemania</c:v>
                </c:pt>
                <c:pt idx="10">
                  <c:v>Suiza</c:v>
                </c:pt>
                <c:pt idx="11">
                  <c:v>Turquía</c:v>
                </c:pt>
                <c:pt idx="12">
                  <c:v>Italia</c:v>
                </c:pt>
                <c:pt idx="13">
                  <c:v>Brasil</c:v>
                </c:pt>
              </c:strCache>
            </c:strRef>
          </c:cat>
          <c:val>
            <c:numRef>
              <c:f>'Trade_Map_-_Lista_de_los_mercad'!$L$17:$L$30</c:f>
            </c:numRef>
          </c:val>
        </c:ser>
        <c:ser>
          <c:idx val="11"/>
          <c:order val="11"/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'Trade_Map_-_Lista_de_los_mercad'!$A$17:$A$30</c:f>
              <c:strCache>
                <c:ptCount val="14"/>
                <c:pt idx="0">
                  <c:v>Estados Unidos de América</c:v>
                </c:pt>
                <c:pt idx="1">
                  <c:v>Reino Unido</c:v>
                </c:pt>
                <c:pt idx="2">
                  <c:v>Hong Kong, China</c:v>
                </c:pt>
                <c:pt idx="3">
                  <c:v>Zona Nep</c:v>
                </c:pt>
                <c:pt idx="4">
                  <c:v>China</c:v>
                </c:pt>
                <c:pt idx="5">
                  <c:v>Bélgica</c:v>
                </c:pt>
                <c:pt idx="6">
                  <c:v>Países Bajos</c:v>
                </c:pt>
                <c:pt idx="7">
                  <c:v>India</c:v>
                </c:pt>
                <c:pt idx="8">
                  <c:v>Francia</c:v>
                </c:pt>
                <c:pt idx="9">
                  <c:v>Alemania</c:v>
                </c:pt>
                <c:pt idx="10">
                  <c:v>Suiza</c:v>
                </c:pt>
                <c:pt idx="11">
                  <c:v>Turquía</c:v>
                </c:pt>
                <c:pt idx="12">
                  <c:v>Italia</c:v>
                </c:pt>
                <c:pt idx="13">
                  <c:v>Brasil</c:v>
                </c:pt>
              </c:strCache>
            </c:strRef>
          </c:cat>
          <c:val>
            <c:numRef>
              <c:f>'Trade_Map_-_Lista_de_los_mercad'!$M$17:$M$30</c:f>
            </c:numRef>
          </c:val>
        </c:ser>
        <c:ser>
          <c:idx val="12"/>
          <c:order val="12"/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'Trade_Map_-_Lista_de_los_mercad'!$A$17:$A$30</c:f>
              <c:strCache>
                <c:ptCount val="14"/>
                <c:pt idx="0">
                  <c:v>Estados Unidos de América</c:v>
                </c:pt>
                <c:pt idx="1">
                  <c:v>Reino Unido</c:v>
                </c:pt>
                <c:pt idx="2">
                  <c:v>Hong Kong, China</c:v>
                </c:pt>
                <c:pt idx="3">
                  <c:v>Zona Nep</c:v>
                </c:pt>
                <c:pt idx="4">
                  <c:v>China</c:v>
                </c:pt>
                <c:pt idx="5">
                  <c:v>Bélgica</c:v>
                </c:pt>
                <c:pt idx="6">
                  <c:v>Países Bajos</c:v>
                </c:pt>
                <c:pt idx="7">
                  <c:v>India</c:v>
                </c:pt>
                <c:pt idx="8">
                  <c:v>Francia</c:v>
                </c:pt>
                <c:pt idx="9">
                  <c:v>Alemania</c:v>
                </c:pt>
                <c:pt idx="10">
                  <c:v>Suiza</c:v>
                </c:pt>
                <c:pt idx="11">
                  <c:v>Turquía</c:v>
                </c:pt>
                <c:pt idx="12">
                  <c:v>Italia</c:v>
                </c:pt>
                <c:pt idx="13">
                  <c:v>Brasil</c:v>
                </c:pt>
              </c:strCache>
            </c:strRef>
          </c:cat>
          <c:val>
            <c:numRef>
              <c:f>'Trade_Map_-_Lista_de_los_mercad'!$N$17:$N$30</c:f>
            </c:numRef>
          </c:val>
        </c:ser>
        <c:ser>
          <c:idx val="13"/>
          <c:order val="13"/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'Trade_Map_-_Lista_de_los_mercad'!$A$17:$A$30</c:f>
              <c:strCache>
                <c:ptCount val="14"/>
                <c:pt idx="0">
                  <c:v>Estados Unidos de América</c:v>
                </c:pt>
                <c:pt idx="1">
                  <c:v>Reino Unido</c:v>
                </c:pt>
                <c:pt idx="2">
                  <c:v>Hong Kong, China</c:v>
                </c:pt>
                <c:pt idx="3">
                  <c:v>Zona Nep</c:v>
                </c:pt>
                <c:pt idx="4">
                  <c:v>China</c:v>
                </c:pt>
                <c:pt idx="5">
                  <c:v>Bélgica</c:v>
                </c:pt>
                <c:pt idx="6">
                  <c:v>Países Bajos</c:v>
                </c:pt>
                <c:pt idx="7">
                  <c:v>India</c:v>
                </c:pt>
                <c:pt idx="8">
                  <c:v>Francia</c:v>
                </c:pt>
                <c:pt idx="9">
                  <c:v>Alemania</c:v>
                </c:pt>
                <c:pt idx="10">
                  <c:v>Suiza</c:v>
                </c:pt>
                <c:pt idx="11">
                  <c:v>Turquía</c:v>
                </c:pt>
                <c:pt idx="12">
                  <c:v>Italia</c:v>
                </c:pt>
                <c:pt idx="13">
                  <c:v>Brasil</c:v>
                </c:pt>
              </c:strCache>
            </c:strRef>
          </c:cat>
          <c:val>
            <c:numRef>
              <c:f>'Trade_Map_-_Lista_de_los_mercad'!$O$17:$O$30</c:f>
            </c:numRef>
          </c:val>
        </c:ser>
        <c:ser>
          <c:idx val="14"/>
          <c:order val="14"/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'Trade_Map_-_Lista_de_los_mercad'!$A$17:$A$30</c:f>
              <c:strCache>
                <c:ptCount val="14"/>
                <c:pt idx="0">
                  <c:v>Estados Unidos de América</c:v>
                </c:pt>
                <c:pt idx="1">
                  <c:v>Reino Unido</c:v>
                </c:pt>
                <c:pt idx="2">
                  <c:v>Hong Kong, China</c:v>
                </c:pt>
                <c:pt idx="3">
                  <c:v>Zona Nep</c:v>
                </c:pt>
                <c:pt idx="4">
                  <c:v>China</c:v>
                </c:pt>
                <c:pt idx="5">
                  <c:v>Bélgica</c:v>
                </c:pt>
                <c:pt idx="6">
                  <c:v>Países Bajos</c:v>
                </c:pt>
                <c:pt idx="7">
                  <c:v>India</c:v>
                </c:pt>
                <c:pt idx="8">
                  <c:v>Francia</c:v>
                </c:pt>
                <c:pt idx="9">
                  <c:v>Alemania</c:v>
                </c:pt>
                <c:pt idx="10">
                  <c:v>Suiza</c:v>
                </c:pt>
                <c:pt idx="11">
                  <c:v>Turquía</c:v>
                </c:pt>
                <c:pt idx="12">
                  <c:v>Italia</c:v>
                </c:pt>
                <c:pt idx="13">
                  <c:v>Brasil</c:v>
                </c:pt>
              </c:strCache>
            </c:strRef>
          </c:cat>
          <c:val>
            <c:numRef>
              <c:f>'Trade_Map_-_Lista_de_los_mercad'!$P$17:$P$30</c:f>
            </c:numRef>
          </c:val>
        </c:ser>
        <c:ser>
          <c:idx val="15"/>
          <c:order val="15"/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'Trade_Map_-_Lista_de_los_mercad'!$A$17:$A$30</c:f>
              <c:strCache>
                <c:ptCount val="14"/>
                <c:pt idx="0">
                  <c:v>Estados Unidos de América</c:v>
                </c:pt>
                <c:pt idx="1">
                  <c:v>Reino Unido</c:v>
                </c:pt>
                <c:pt idx="2">
                  <c:v>Hong Kong, China</c:v>
                </c:pt>
                <c:pt idx="3">
                  <c:v>Zona Nep</c:v>
                </c:pt>
                <c:pt idx="4">
                  <c:v>China</c:v>
                </c:pt>
                <c:pt idx="5">
                  <c:v>Bélgica</c:v>
                </c:pt>
                <c:pt idx="6">
                  <c:v>Países Bajos</c:v>
                </c:pt>
                <c:pt idx="7">
                  <c:v>India</c:v>
                </c:pt>
                <c:pt idx="8">
                  <c:v>Francia</c:v>
                </c:pt>
                <c:pt idx="9">
                  <c:v>Alemania</c:v>
                </c:pt>
                <c:pt idx="10">
                  <c:v>Suiza</c:v>
                </c:pt>
                <c:pt idx="11">
                  <c:v>Turquía</c:v>
                </c:pt>
                <c:pt idx="12">
                  <c:v>Italia</c:v>
                </c:pt>
                <c:pt idx="13">
                  <c:v>Brasil</c:v>
                </c:pt>
              </c:strCache>
            </c:strRef>
          </c:cat>
          <c:val>
            <c:numRef>
              <c:f>'Trade_Map_-_Lista_de_los_mercad'!$Q$17:$Q$30</c:f>
            </c:numRef>
          </c:val>
        </c:ser>
        <c:ser>
          <c:idx val="16"/>
          <c:order val="16"/>
          <c:spPr>
            <a:solidFill>
              <a:srgbClr val="5B9BD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'Trade_Map_-_Lista_de_los_mercad'!$A$17:$A$30</c:f>
              <c:strCache>
                <c:ptCount val="14"/>
                <c:pt idx="0">
                  <c:v>Estados Unidos de América</c:v>
                </c:pt>
                <c:pt idx="1">
                  <c:v>Reino Unido</c:v>
                </c:pt>
                <c:pt idx="2">
                  <c:v>Hong Kong, China</c:v>
                </c:pt>
                <c:pt idx="3">
                  <c:v>Zona Nep</c:v>
                </c:pt>
                <c:pt idx="4">
                  <c:v>China</c:v>
                </c:pt>
                <c:pt idx="5">
                  <c:v>Bélgica</c:v>
                </c:pt>
                <c:pt idx="6">
                  <c:v>Países Bajos</c:v>
                </c:pt>
                <c:pt idx="7">
                  <c:v>India</c:v>
                </c:pt>
                <c:pt idx="8">
                  <c:v>Francia</c:v>
                </c:pt>
                <c:pt idx="9">
                  <c:v>Alemania</c:v>
                </c:pt>
                <c:pt idx="10">
                  <c:v>Suiza</c:v>
                </c:pt>
                <c:pt idx="11">
                  <c:v>Turquía</c:v>
                </c:pt>
                <c:pt idx="12">
                  <c:v>Italia</c:v>
                </c:pt>
                <c:pt idx="13">
                  <c:v>Brasil</c:v>
                </c:pt>
              </c:strCache>
            </c:strRef>
          </c:cat>
          <c:val>
            <c:numRef>
              <c:f>'Trade_Map_-_Lista_de_los_mercad'!$R$17:$R$30</c:f>
              <c:numCache>
                <c:formatCode>#,###,</c:formatCode>
                <c:ptCount val="14"/>
                <c:pt idx="0">
                  <c:v>17194782</c:v>
                </c:pt>
                <c:pt idx="1">
                  <c:v>5195578</c:v>
                </c:pt>
                <c:pt idx="2">
                  <c:v>4204806</c:v>
                </c:pt>
                <c:pt idx="3">
                  <c:v>3887954</c:v>
                </c:pt>
                <c:pt idx="4">
                  <c:v>3339276</c:v>
                </c:pt>
                <c:pt idx="5">
                  <c:v>2713873</c:v>
                </c:pt>
                <c:pt idx="6">
                  <c:v>2289708</c:v>
                </c:pt>
                <c:pt idx="7">
                  <c:v>1938483</c:v>
                </c:pt>
                <c:pt idx="8">
                  <c:v>1747846</c:v>
                </c:pt>
                <c:pt idx="9">
                  <c:v>1640439</c:v>
                </c:pt>
                <c:pt idx="10">
                  <c:v>1457980</c:v>
                </c:pt>
                <c:pt idx="11">
                  <c:v>1437715</c:v>
                </c:pt>
                <c:pt idx="12">
                  <c:v>935363</c:v>
                </c:pt>
                <c:pt idx="13">
                  <c:v>905469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06348096"/>
        <c:axId val="406348656"/>
      </c:barChart>
      <c:catAx>
        <c:axId val="406348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406348656"/>
        <c:crosses val="autoZero"/>
        <c:auto val="1"/>
        <c:lblAlgn val="ctr"/>
        <c:lblOffset val="100"/>
        <c:noMultiLvlLbl val="0"/>
      </c:catAx>
      <c:valAx>
        <c:axId val="406348656"/>
        <c:scaling>
          <c:orientation val="minMax"/>
        </c:scaling>
        <c:delete val="1"/>
        <c:axPos val="l"/>
        <c:numFmt formatCode="#,###," sourceLinked="1"/>
        <c:majorTickMark val="none"/>
        <c:minorTickMark val="none"/>
        <c:tickLblPos val="nextTo"/>
        <c:crossAx val="406348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s-EC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0.7134</cdr:x>
      <cdr:y>0.02473</cdr:y>
    </cdr:from>
    <cdr:to>
      <cdr:x>0.71354</cdr:x>
      <cdr:y>0.89909</cdr:y>
    </cdr:to>
    <cdr:cxnSp macro="">
      <cdr:nvCxnSpPr>
        <cdr:cNvPr id="2" name="Conector recto 1"/>
        <cdr:cNvCxnSpPr/>
      </cdr:nvCxnSpPr>
      <cdr:spPr>
        <a:xfrm xmlns:a="http://schemas.openxmlformats.org/drawingml/2006/main" flipH="1" flipV="1">
          <a:off x="5887027" y="68120"/>
          <a:ext cx="1155" cy="2408380"/>
        </a:xfrm>
        <a:prstGeom xmlns:a="http://schemas.openxmlformats.org/drawingml/2006/main" prst="line">
          <a:avLst/>
        </a:prstGeom>
        <a:ln xmlns:a="http://schemas.openxmlformats.org/drawingml/2006/main" w="25400"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0.83507</cdr:x>
      <cdr:y>0</cdr:y>
    </cdr:from>
    <cdr:to>
      <cdr:x>0.83525</cdr:x>
      <cdr:y>1</cdr:y>
    </cdr:to>
    <cdr:cxnSp macro="">
      <cdr:nvCxnSpPr>
        <cdr:cNvPr id="2" name="Conector recto 1"/>
        <cdr:cNvCxnSpPr/>
      </cdr:nvCxnSpPr>
      <cdr:spPr>
        <a:xfrm xmlns:a="http://schemas.openxmlformats.org/drawingml/2006/main" flipH="1" flipV="1">
          <a:off x="4494050" y="0"/>
          <a:ext cx="960" cy="2743200"/>
        </a:xfrm>
        <a:prstGeom xmlns:a="http://schemas.openxmlformats.org/drawingml/2006/main" prst="line">
          <a:avLst/>
        </a:prstGeom>
        <a:ln xmlns:a="http://schemas.openxmlformats.org/drawingml/2006/main" w="25400"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3550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3550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BCCB3BC-C5DE-4B19-BC4C-F8A4947FDF7A}" type="datetimeFigureOut">
              <a:rPr lang="es-ES"/>
              <a:pPr>
                <a:defRPr/>
              </a:pPr>
              <a:t>30/08/2018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805841"/>
            <a:ext cx="3026833" cy="463550"/>
          </a:xfrm>
          <a:prstGeom prst="rect">
            <a:avLst/>
          </a:prstGeom>
        </p:spPr>
        <p:txBody>
          <a:bodyPr vert="horz" lIns="92885" tIns="46442" rIns="92885" bIns="4644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956550" y="8805841"/>
            <a:ext cx="3026833" cy="463550"/>
          </a:xfrm>
          <a:prstGeom prst="rect">
            <a:avLst/>
          </a:prstGeom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1115DD8-85B4-4C5C-826F-DC3B397DF87C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07003379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160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5160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75D6E56-2F6A-46DE-BA91-E8FF65E5CE99}" type="datetimeFigureOut">
              <a:rPr lang="en-US"/>
              <a:pPr>
                <a:defRPr/>
              </a:pPr>
              <a:t>8/30/2018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1158875"/>
            <a:ext cx="5562600" cy="31289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85" tIns="46442" rIns="92885" bIns="46442" rtlCol="0" anchor="ctr"/>
          <a:lstStyle/>
          <a:p>
            <a:pPr lvl="0"/>
            <a:endParaRPr lang="en-US" noProof="0" smtClean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98500" y="4461669"/>
            <a:ext cx="5588000" cy="3650456"/>
          </a:xfrm>
          <a:prstGeom prst="rect">
            <a:avLst/>
          </a:prstGeom>
        </p:spPr>
        <p:txBody>
          <a:bodyPr vert="horz" lIns="92885" tIns="46442" rIns="92885" bIns="46442" rtlCol="0"/>
          <a:lstStyle/>
          <a:p>
            <a:pPr lvl="0"/>
            <a:r>
              <a:rPr lang="es-ES" noProof="0" smtClean="0"/>
              <a:t>Editar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n-US" noProof="0" smtClean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05841"/>
            <a:ext cx="3026833" cy="465159"/>
          </a:xfrm>
          <a:prstGeom prst="rect">
            <a:avLst/>
          </a:prstGeom>
        </p:spPr>
        <p:txBody>
          <a:bodyPr vert="horz" lIns="92885" tIns="46442" rIns="92885" bIns="46442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56550" y="8805841"/>
            <a:ext cx="3026833" cy="465159"/>
          </a:xfrm>
          <a:prstGeom prst="rect">
            <a:avLst/>
          </a:prstGeom>
        </p:spPr>
        <p:txBody>
          <a:bodyPr vert="horz" lIns="92885" tIns="46442" rIns="92885" bIns="46442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C7F900A-380D-4ECE-9155-317F436922D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2072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711200" y="1158875"/>
            <a:ext cx="5562600" cy="3128963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1058F-DFAF-40BD-B202-ECD3978284C2}" type="slidenum">
              <a:rPr lang="es-EC" smtClean="0">
                <a:solidFill>
                  <a:prstClr val="black"/>
                </a:solidFill>
              </a:rPr>
              <a:pPr/>
              <a:t>1</a:t>
            </a:fld>
            <a:endParaRPr lang="es-EC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 smtClean="0">
                <a:solidFill>
                  <a:prstClr val="black"/>
                </a:solidFill>
              </a:rPr>
              <a:t>Pag.</a:t>
            </a:r>
            <a:endParaRPr lang="es-EC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3302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8848">
              <a:defRPr/>
            </a:pPr>
            <a:r>
              <a:rPr lang="es-MX" sz="1400" b="0" dirty="0" smtClean="0">
                <a:solidFill>
                  <a:prstClr val="black"/>
                </a:solidFill>
              </a:rPr>
              <a:t>https://www.cancilleria.gob.ec/ecuador-e-israel-acuerdan-impulsar-el-fortalecimiento-de-las-relaciones-bilaterales/</a:t>
            </a:r>
          </a:p>
          <a:p>
            <a:pPr defTabSz="928848">
              <a:defRPr/>
            </a:pPr>
            <a:r>
              <a:rPr lang="es-MX" sz="1400" b="0" dirty="0" smtClean="0">
                <a:solidFill>
                  <a:prstClr val="black"/>
                </a:solidFill>
              </a:rPr>
              <a:t>http://www.elcomercio.com/actualidad/israel-emprendimiento-ecuador-acuerdo.html</a:t>
            </a:r>
          </a:p>
          <a:p>
            <a:pPr defTabSz="928848">
              <a:defRPr/>
            </a:pPr>
            <a:r>
              <a:rPr lang="es-MX" sz="1400" b="0" dirty="0" smtClean="0">
                <a:solidFill>
                  <a:prstClr val="black"/>
                </a:solidFill>
              </a:rPr>
              <a:t>https://mundo.sputniknews.com/americalatina/201711231074214171-quito-tel-aviv-comercio-relaciones/</a:t>
            </a:r>
            <a:endParaRPr lang="es-MX" sz="1400" b="0" dirty="0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7F900A-380D-4ECE-9155-317F436922D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874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8848">
              <a:defRPr/>
            </a:pPr>
            <a:r>
              <a:rPr lang="es-MX" sz="1400" b="0" dirty="0" smtClean="0">
                <a:solidFill>
                  <a:prstClr val="black"/>
                </a:solidFill>
              </a:rPr>
              <a:t>Principales</a:t>
            </a:r>
            <a:r>
              <a:rPr lang="es-MX" sz="1400" b="0" baseline="0" dirty="0" smtClean="0">
                <a:solidFill>
                  <a:prstClr val="black"/>
                </a:solidFill>
              </a:rPr>
              <a:t> productos no petroleros</a:t>
            </a:r>
            <a:endParaRPr lang="es-MX" sz="1400" b="0" dirty="0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7F900A-380D-4ECE-9155-317F436922D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47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8848">
              <a:defRPr/>
            </a:pPr>
            <a:endParaRPr lang="es-MX" sz="1400" b="0" dirty="0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7F900A-380D-4ECE-9155-317F436922D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280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8848">
              <a:defRPr/>
            </a:pPr>
            <a:endParaRPr lang="es-MX" sz="1400" b="0" dirty="0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7F900A-380D-4ECE-9155-317F436922D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65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8848">
              <a:defRPr/>
            </a:pPr>
            <a:endParaRPr lang="es-MX" sz="1400" b="0" dirty="0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7F900A-380D-4ECE-9155-317F436922D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357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8848">
              <a:defRPr/>
            </a:pPr>
            <a:endParaRPr lang="es-MX" sz="1400" b="0" dirty="0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7F900A-380D-4ECE-9155-317F436922D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208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8848">
              <a:defRPr/>
            </a:pPr>
            <a:endParaRPr lang="es-MX" sz="1400" b="0" dirty="0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7F900A-380D-4ECE-9155-317F436922D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46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8848">
              <a:defRPr/>
            </a:pPr>
            <a:endParaRPr lang="es-MX" sz="1400" b="0" dirty="0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7F900A-380D-4ECE-9155-317F436922D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580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8848">
              <a:defRPr/>
            </a:pPr>
            <a:endParaRPr lang="es-MX" sz="1400" b="0" dirty="0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7F900A-380D-4ECE-9155-317F436922D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82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1364"/>
            <a:ext cx="716280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7" descr="LOGO PRINCIPAL HO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8" y="17976"/>
            <a:ext cx="2262716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78" t="22289" r="2"/>
          <a:stretch>
            <a:fillRect/>
          </a:stretch>
        </p:blipFill>
        <p:spPr bwMode="auto">
          <a:xfrm>
            <a:off x="6893985" y="777876"/>
            <a:ext cx="5149849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uadroTexto 4"/>
          <p:cNvSpPr txBox="1"/>
          <p:nvPr userDrawn="1"/>
        </p:nvSpPr>
        <p:spPr>
          <a:xfrm>
            <a:off x="1" y="6606760"/>
            <a:ext cx="78646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Coordinación General de Estudios Prospectivos y Macroeconómicos para la Industria</a:t>
            </a:r>
            <a:endParaRPr lang="es-MX" sz="1100" b="1" dirty="0"/>
          </a:p>
        </p:txBody>
      </p:sp>
    </p:spTree>
    <p:extLst>
      <p:ext uri="{BB962C8B-B14F-4D97-AF65-F5344CB8AC3E}">
        <p14:creationId xmlns:p14="http://schemas.microsoft.com/office/powerpoint/2010/main" val="143693894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F30432-381A-45E5-A272-6C9DD1ED904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88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A45BD2-A8F1-4A90-B01C-A8DAFB98F3E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18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6DF86-AC41-4904-BDD1-8B7194B8B172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720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F232-466A-4187-820F-A9F418B7CBDA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238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7595-6BBF-49C7-BA94-0CF49923D63D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835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1E9D-CA17-4361-ABE9-0BED25B2C0BC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578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3061A-C439-473F-B625-4A4C73CACC52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646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58FB-749A-4498-B45D-7F35F447BBCD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4901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E96-568F-4698-9D20-30CDE1AEC595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6212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0475-AF0C-408F-A116-ECC3EC10B41B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232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A4225-6ECB-451E-9248-8263EC39726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764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01893-0793-4329-96DB-968BD9A458D2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6519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8165-9D0B-434A-86BB-28BA612DD506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8444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B829-0E7E-4CF4-B946-218C62D1DA11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40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C09FD-0837-4CCE-B6AE-C86973B3C1F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56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2E9BE-7D6F-49C5-9EE6-13D32CAA52E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1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D1FCB1-D288-498F-9B46-44D2B80A7BE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8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6CACA-8FF8-4859-A125-5927AAAE6A9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06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DE843F-D7F1-4CB4-B83B-BAEAE499F6B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9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0D1860-4020-44B3-A902-5AC3966345C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68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DE9EB5-2387-4D9B-81EF-360B484CA43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63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modificar el estilo de título del patrón</a:t>
            </a:r>
            <a:endParaRPr lang="en-US" altLang="en-US" smtClean="0"/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Editar el estilo de texto del patrón</a:t>
            </a:r>
          </a:p>
          <a:p>
            <a:pPr lvl="1"/>
            <a:r>
              <a:rPr lang="es-ES" altLang="en-US" smtClean="0"/>
              <a:t>Segundo nivel</a:t>
            </a:r>
          </a:p>
          <a:p>
            <a:pPr lvl="2"/>
            <a:r>
              <a:rPr lang="es-ES" altLang="en-US" smtClean="0"/>
              <a:t>Tercer nivel</a:t>
            </a:r>
          </a:p>
          <a:p>
            <a:pPr lvl="3"/>
            <a:r>
              <a:rPr lang="es-ES" altLang="en-US" smtClean="0"/>
              <a:t>Cuarto nivel</a:t>
            </a:r>
          </a:p>
          <a:p>
            <a:pPr lvl="4"/>
            <a:r>
              <a:rPr lang="es-ES" altLang="en-US" smtClean="0"/>
              <a:t>Quinto nivel</a:t>
            </a:r>
            <a:endParaRPr lang="en-US" altLang="en-US" smtClean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E871F5D-6A98-4F4E-A64E-97222555014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E871F5D-6A98-4F4E-A64E-972225550148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2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4" Type="http://schemas.openxmlformats.org/officeDocument/2006/relationships/hyperlink" Target="mailto:egarcia@mipro.gob.ec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931928" y="2673004"/>
            <a:ext cx="8369084" cy="1013340"/>
          </a:xfrm>
        </p:spPr>
        <p:txBody>
          <a:bodyPr>
            <a:noAutofit/>
          </a:bodyPr>
          <a:lstStyle/>
          <a:p>
            <a:r>
              <a:rPr lang="es-ES" altLang="en-US" sz="4400" dirty="0"/>
              <a:t>Cifras comerciales bilaterales</a:t>
            </a:r>
            <a:br>
              <a:rPr lang="es-ES" altLang="en-US" sz="4400" dirty="0"/>
            </a:br>
            <a:r>
              <a:rPr lang="es-ES" altLang="en-US" sz="4400" dirty="0"/>
              <a:t> Ecuador </a:t>
            </a:r>
            <a:r>
              <a:rPr lang="es-ES" altLang="en-US" sz="4400" dirty="0" smtClean="0"/>
              <a:t>– ISRAEL</a:t>
            </a:r>
            <a:endParaRPr lang="es-EC" sz="4400" dirty="0"/>
          </a:p>
        </p:txBody>
      </p:sp>
      <p:sp>
        <p:nvSpPr>
          <p:cNvPr id="2" name="Rectángulo 1"/>
          <p:cNvSpPr/>
          <p:nvPr/>
        </p:nvSpPr>
        <p:spPr>
          <a:xfrm>
            <a:off x="9907007" y="6001308"/>
            <a:ext cx="13612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MX" sz="2000" b="1" dirty="0" smtClean="0">
                <a:solidFill>
                  <a:prstClr val="black"/>
                </a:solidFill>
                <a:latin typeface="Calibri"/>
              </a:rPr>
              <a:t>15.06.2018</a:t>
            </a:r>
            <a:endParaRPr lang="es-EC" sz="2000" b="1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007" y="237819"/>
            <a:ext cx="2084056" cy="82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15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987" y="197115"/>
            <a:ext cx="2085013" cy="823031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696919" y="1094204"/>
            <a:ext cx="11338199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C" sz="1700" dirty="0" smtClean="0">
                <a:solidFill>
                  <a:prstClr val="black"/>
                </a:solidFill>
              </a:rPr>
              <a:t>Cooperación </a:t>
            </a:r>
            <a:r>
              <a:rPr lang="es-EC" sz="1700" dirty="0">
                <a:solidFill>
                  <a:prstClr val="black"/>
                </a:solidFill>
              </a:rPr>
              <a:t>en el ámbito académico, científico y de innovación tecnológica, orientado principalmente al sector </a:t>
            </a:r>
            <a:r>
              <a:rPr lang="es-EC" sz="1700" dirty="0" smtClean="0">
                <a:solidFill>
                  <a:prstClr val="black"/>
                </a:solidFill>
              </a:rPr>
              <a:t>agrícola.</a:t>
            </a:r>
            <a:endParaRPr lang="es-EC" sz="1700" dirty="0">
              <a:solidFill>
                <a:prstClr val="black"/>
              </a:solidFill>
            </a:endParaRPr>
          </a:p>
        </p:txBody>
      </p:sp>
      <p:sp>
        <p:nvSpPr>
          <p:cNvPr id="7" name="Título 6"/>
          <p:cNvSpPr txBox="1">
            <a:spLocks noGrp="1"/>
          </p:cNvSpPr>
          <p:nvPr>
            <p:ph type="title"/>
          </p:nvPr>
        </p:nvSpPr>
        <p:spPr>
          <a:xfrm>
            <a:off x="117475" y="285464"/>
            <a:ext cx="10339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s-MX" sz="4000" b="1" dirty="0">
                <a:solidFill>
                  <a:srgbClr val="002060"/>
                </a:solidFill>
                <a:latin typeface="Franklin Gothic Medium Cond" panose="020B0606030402020204" pitchFamily="34" charset="0"/>
                <a:ea typeface="+mj-ea"/>
                <a:cs typeface="+mj-cs"/>
              </a:rPr>
              <a:t>Expectativas de cooperación </a:t>
            </a:r>
            <a:r>
              <a:rPr lang="es-MX" sz="4000" b="1" dirty="0" smtClean="0">
                <a:solidFill>
                  <a:srgbClr val="002060"/>
                </a:solidFill>
                <a:latin typeface="Franklin Gothic Medium Cond" panose="020B0606030402020204" pitchFamily="34" charset="0"/>
                <a:ea typeface="+mj-ea"/>
                <a:cs typeface="+mj-cs"/>
              </a:rPr>
              <a:t>con Israel</a:t>
            </a:r>
            <a:endParaRPr lang="es-MX" sz="4000" b="1" dirty="0">
              <a:solidFill>
                <a:srgbClr val="002060"/>
              </a:solidFill>
              <a:latin typeface="Franklin Gothic Medium Cond" panose="020B0606030402020204" pitchFamily="34" charset="0"/>
              <a:ea typeface="+mj-ea"/>
              <a:cs typeface="+mj-cs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696908" y="1932452"/>
            <a:ext cx="1133819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C" sz="1700" dirty="0" smtClean="0">
                <a:solidFill>
                  <a:prstClr val="black"/>
                </a:solidFill>
              </a:rPr>
              <a:t>Incrementar</a:t>
            </a:r>
            <a:r>
              <a:rPr lang="es-EC" sz="1700" dirty="0">
                <a:solidFill>
                  <a:prstClr val="black"/>
                </a:solidFill>
              </a:rPr>
              <a:t>, igualmente, el flujo turístico entre los dos países, y fomentar el intercambio </a:t>
            </a:r>
            <a:r>
              <a:rPr lang="es-EC" sz="1700" dirty="0" smtClean="0">
                <a:solidFill>
                  <a:prstClr val="black"/>
                </a:solidFill>
              </a:rPr>
              <a:t>cultural.</a:t>
            </a:r>
            <a:endParaRPr lang="es-EC" sz="1700" dirty="0">
              <a:solidFill>
                <a:prstClr val="black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696904" y="2546241"/>
            <a:ext cx="1133819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C" sz="1700" dirty="0" smtClean="0">
                <a:solidFill>
                  <a:prstClr val="black"/>
                </a:solidFill>
              </a:rPr>
              <a:t>Potenciar el </a:t>
            </a:r>
            <a:r>
              <a:rPr lang="es-EC" sz="1700" dirty="0">
                <a:solidFill>
                  <a:prstClr val="black"/>
                </a:solidFill>
              </a:rPr>
              <a:t>desarrollar en materia de comercio e inversiones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696895" y="3160030"/>
            <a:ext cx="1133819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C" sz="1700" dirty="0" smtClean="0">
                <a:solidFill>
                  <a:prstClr val="black"/>
                </a:solidFill>
              </a:rPr>
              <a:t>Asistencia </a:t>
            </a:r>
            <a:r>
              <a:rPr lang="es-EC" sz="1700" dirty="0">
                <a:solidFill>
                  <a:prstClr val="black"/>
                </a:solidFill>
              </a:rPr>
              <a:t>israelí </a:t>
            </a:r>
            <a:r>
              <a:rPr lang="es-EC" sz="1700" dirty="0" smtClean="0">
                <a:solidFill>
                  <a:prstClr val="black"/>
                </a:solidFill>
              </a:rPr>
              <a:t>en </a:t>
            </a:r>
            <a:r>
              <a:rPr lang="es-EC" sz="1700" dirty="0">
                <a:solidFill>
                  <a:prstClr val="black"/>
                </a:solidFill>
              </a:rPr>
              <a:t>la creación de programas de incubadoras y el establecimiento de un fondo público de capital de riesgo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696886" y="4035429"/>
            <a:ext cx="11338198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C" sz="1700" dirty="0">
                <a:solidFill>
                  <a:prstClr val="black"/>
                </a:solidFill>
              </a:rPr>
              <a:t>Promoción comercial con el fin de aumentar el comercio entre ambos países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696876" y="4616088"/>
            <a:ext cx="1133819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C" sz="1700" dirty="0">
                <a:solidFill>
                  <a:prstClr val="black"/>
                </a:solidFill>
              </a:rPr>
              <a:t>La Cooperación a través de </a:t>
            </a:r>
            <a:r>
              <a:rPr lang="es-EC" sz="1700" dirty="0" smtClean="0">
                <a:solidFill>
                  <a:prstClr val="black"/>
                </a:solidFill>
              </a:rPr>
              <a:t>becas </a:t>
            </a:r>
            <a:r>
              <a:rPr lang="es-EC" sz="1700" dirty="0">
                <a:solidFill>
                  <a:prstClr val="black"/>
                </a:solidFill>
              </a:rPr>
              <a:t>y cooperación sobre agricultura.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696876" y="5192726"/>
            <a:ext cx="5715795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C" sz="1700" dirty="0">
                <a:solidFill>
                  <a:prstClr val="black"/>
                </a:solidFill>
              </a:rPr>
              <a:t>Cooperación para el Desarrollo Tecnológico Industrial </a:t>
            </a:r>
          </a:p>
        </p:txBody>
      </p:sp>
      <p:sp>
        <p:nvSpPr>
          <p:cNvPr id="3" name="Rectángulo 2"/>
          <p:cNvSpPr/>
          <p:nvPr/>
        </p:nvSpPr>
        <p:spPr>
          <a:xfrm>
            <a:off x="696876" y="5769364"/>
            <a:ext cx="779176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C" sz="1700" dirty="0">
                <a:solidFill>
                  <a:prstClr val="black"/>
                </a:solidFill>
              </a:rPr>
              <a:t>Cooperación técnica </a:t>
            </a:r>
            <a:r>
              <a:rPr lang="es-EC" sz="1700" dirty="0" smtClean="0">
                <a:solidFill>
                  <a:prstClr val="black"/>
                </a:solidFill>
              </a:rPr>
              <a:t>en </a:t>
            </a:r>
            <a:r>
              <a:rPr lang="es-EC" sz="1700" dirty="0">
                <a:solidFill>
                  <a:prstClr val="black"/>
                </a:solidFill>
              </a:rPr>
              <a:t>temas de tecnología del agua y </a:t>
            </a:r>
            <a:r>
              <a:rPr lang="es-EC" sz="1700" dirty="0" smtClean="0">
                <a:solidFill>
                  <a:prstClr val="black"/>
                </a:solidFill>
              </a:rPr>
              <a:t>manejo de </a:t>
            </a:r>
            <a:r>
              <a:rPr lang="es-EC" sz="1700" dirty="0">
                <a:solidFill>
                  <a:prstClr val="black"/>
                </a:solidFill>
              </a:rPr>
              <a:t>recurso hídricos</a:t>
            </a:r>
            <a:r>
              <a:rPr lang="es-EC" sz="1700" dirty="0" smtClean="0">
                <a:solidFill>
                  <a:prstClr val="black"/>
                </a:solidFill>
              </a:rPr>
              <a:t>”</a:t>
            </a:r>
            <a:endParaRPr lang="es-EC" sz="1700" dirty="0">
              <a:solidFill>
                <a:prstClr val="black"/>
              </a:solidFill>
            </a:endParaRPr>
          </a:p>
        </p:txBody>
      </p:sp>
      <p:sp>
        <p:nvSpPr>
          <p:cNvPr id="13" name="5 CuadroTexto"/>
          <p:cNvSpPr txBox="1"/>
          <p:nvPr/>
        </p:nvSpPr>
        <p:spPr>
          <a:xfrm>
            <a:off x="8552798" y="5258741"/>
            <a:ext cx="36392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C" sz="1200" dirty="0" smtClean="0">
                <a:solidFill>
                  <a:prstClr val="black"/>
                </a:solidFill>
              </a:rPr>
              <a:t>Eva García Fabre</a:t>
            </a:r>
          </a:p>
          <a:p>
            <a:pPr algn="r"/>
            <a:r>
              <a:rPr lang="es-EC" sz="1200" dirty="0" smtClean="0">
                <a:solidFill>
                  <a:prstClr val="black"/>
                </a:solidFill>
              </a:rPr>
              <a:t>Ministra de Industrias y Productividad</a:t>
            </a:r>
          </a:p>
          <a:p>
            <a:pPr algn="r"/>
            <a:r>
              <a:rPr lang="es-EC" sz="1200" dirty="0" smtClean="0">
                <a:solidFill>
                  <a:prstClr val="black"/>
                </a:solidFill>
                <a:hlinkClick r:id="rId4"/>
              </a:rPr>
              <a:t>egarcia@mipro.gob.ec</a:t>
            </a:r>
            <a:r>
              <a:rPr lang="es-EC" sz="1200" dirty="0" smtClean="0">
                <a:solidFill>
                  <a:prstClr val="black"/>
                </a:solidFill>
              </a:rPr>
              <a:t> </a:t>
            </a:r>
          </a:p>
          <a:p>
            <a:pPr algn="r"/>
            <a:endParaRPr lang="es-EC" sz="1200" dirty="0" smtClean="0">
              <a:solidFill>
                <a:prstClr val="black"/>
              </a:solidFill>
            </a:endParaRPr>
          </a:p>
          <a:p>
            <a:pPr algn="r"/>
            <a:r>
              <a:rPr lang="es-EC" sz="1200" dirty="0" smtClean="0">
                <a:solidFill>
                  <a:prstClr val="black"/>
                </a:solidFill>
              </a:rPr>
              <a:t>Alexandra Palacios</a:t>
            </a:r>
          </a:p>
          <a:p>
            <a:pPr algn="r"/>
            <a:r>
              <a:rPr lang="es-EC" sz="1200" dirty="0" smtClean="0">
                <a:solidFill>
                  <a:prstClr val="black"/>
                </a:solidFill>
              </a:rPr>
              <a:t>Coordinadora </a:t>
            </a:r>
            <a:r>
              <a:rPr lang="es-EC" sz="1200" dirty="0" smtClean="0">
                <a:solidFill>
                  <a:prstClr val="black"/>
                </a:solidFill>
              </a:rPr>
              <a:t>General de </a:t>
            </a:r>
            <a:r>
              <a:rPr lang="es-EC" sz="1200" dirty="0" smtClean="0">
                <a:solidFill>
                  <a:prstClr val="black"/>
                </a:solidFill>
              </a:rPr>
              <a:t>Estudios</a:t>
            </a:r>
            <a:endParaRPr lang="es-EC" sz="1200" dirty="0" smtClean="0">
              <a:solidFill>
                <a:prstClr val="black"/>
              </a:solidFill>
            </a:endParaRPr>
          </a:p>
          <a:p>
            <a:pPr algn="r"/>
            <a:r>
              <a:rPr lang="es-EC" sz="1200" dirty="0" smtClean="0">
                <a:solidFill>
                  <a:prstClr val="black"/>
                </a:solidFill>
              </a:rPr>
              <a:t>Prospectivos y Macroeconómicos para la Industria</a:t>
            </a:r>
            <a:endParaRPr lang="es-EC" sz="1200" dirty="0" smtClean="0">
              <a:solidFill>
                <a:prstClr val="black"/>
              </a:solidFill>
            </a:endParaRPr>
          </a:p>
          <a:p>
            <a:pPr algn="r"/>
            <a:r>
              <a:rPr lang="es-EC" sz="1200" dirty="0" smtClean="0">
                <a:solidFill>
                  <a:prstClr val="black"/>
                </a:solidFill>
                <a:hlinkClick r:id="rId4"/>
              </a:rPr>
              <a:t>mpalacios@mipro.gob.ec</a:t>
            </a:r>
            <a:endParaRPr lang="es-EC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23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987" y="197115"/>
            <a:ext cx="2085013" cy="823031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0" y="-113491"/>
            <a:ext cx="10398231" cy="1325563"/>
          </a:xfrm>
        </p:spPr>
        <p:txBody>
          <a:bodyPr>
            <a:normAutofit/>
          </a:bodyPr>
          <a:lstStyle/>
          <a:p>
            <a:r>
              <a:rPr lang="es-MX" sz="40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Balanza Comercial Ecuador – ISRAEL  </a:t>
            </a:r>
            <a:br>
              <a:rPr lang="es-MX" sz="40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</a:br>
            <a:r>
              <a:rPr lang="es-MX" sz="24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(millones </a:t>
            </a:r>
            <a:r>
              <a:rPr lang="es-MX" sz="2400" b="1" dirty="0">
                <a:solidFill>
                  <a:srgbClr val="002060"/>
                </a:solidFill>
                <a:latin typeface="Franklin Gothic Medium Cond" panose="020B0606030402020204" pitchFamily="34" charset="0"/>
              </a:rPr>
              <a:t>de dólares </a:t>
            </a:r>
            <a:r>
              <a:rPr lang="es-MX" sz="24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FOB)</a:t>
            </a:r>
            <a:endParaRPr lang="es-MX" sz="2400" b="1" dirty="0">
              <a:solidFill>
                <a:srgbClr val="00206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6" name="CuadroTexto 11"/>
          <p:cNvSpPr txBox="1">
            <a:spLocks noChangeArrowheads="1"/>
          </p:cNvSpPr>
          <p:nvPr/>
        </p:nvSpPr>
        <p:spPr bwMode="auto">
          <a:xfrm>
            <a:off x="7048687" y="751300"/>
            <a:ext cx="40588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eaLnBrk="1" hangingPunct="1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s-EC" altLang="en-US" sz="1800" b="1" dirty="0">
                <a:solidFill>
                  <a:prstClr val="black"/>
                </a:solidFill>
                <a:latin typeface="Franklin Gothic Book" panose="020B0503020102020204" pitchFamily="34" charset="0"/>
              </a:rPr>
              <a:t>Principales </a:t>
            </a:r>
            <a:r>
              <a:rPr lang="es-EC" altLang="en-US" sz="1800" b="1" dirty="0" smtClean="0">
                <a:solidFill>
                  <a:prstClr val="black"/>
                </a:solidFill>
                <a:latin typeface="Franklin Gothic Book" panose="020B0503020102020204" pitchFamily="34" charset="0"/>
              </a:rPr>
              <a:t>productos exportados</a:t>
            </a:r>
            <a:endParaRPr lang="en-US" altLang="en-US" sz="1800" dirty="0">
              <a:solidFill>
                <a:prstClr val="black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7" name="CuadroTexto 11"/>
          <p:cNvSpPr txBox="1">
            <a:spLocks noChangeArrowheads="1"/>
          </p:cNvSpPr>
          <p:nvPr/>
        </p:nvSpPr>
        <p:spPr bwMode="auto">
          <a:xfrm>
            <a:off x="6920845" y="3610373"/>
            <a:ext cx="40933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eaLnBrk="1" hangingPunct="1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s-EC" altLang="en-US" sz="1800" b="1" dirty="0">
                <a:solidFill>
                  <a:prstClr val="black"/>
                </a:solidFill>
                <a:latin typeface="Franklin Gothic Book" panose="020B0503020102020204" pitchFamily="34" charset="0"/>
              </a:rPr>
              <a:t>Principales </a:t>
            </a:r>
            <a:r>
              <a:rPr lang="es-EC" altLang="en-US" sz="1800" b="1" dirty="0" smtClean="0">
                <a:solidFill>
                  <a:prstClr val="black"/>
                </a:solidFill>
                <a:latin typeface="Franklin Gothic Book" panose="020B0503020102020204" pitchFamily="34" charset="0"/>
              </a:rPr>
              <a:t>productos importados</a:t>
            </a:r>
            <a:endParaRPr lang="en-US" altLang="en-US" sz="1800" dirty="0">
              <a:solidFill>
                <a:prstClr val="black"/>
              </a:solidFill>
              <a:latin typeface="Franklin Gothic Book" panose="020B0503020102020204" pitchFamily="34" charset="0"/>
            </a:endParaRPr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377045"/>
              </p:ext>
            </p:extLst>
          </p:nvPr>
        </p:nvGraphicFramePr>
        <p:xfrm>
          <a:off x="103185" y="4203551"/>
          <a:ext cx="6817660" cy="1268625"/>
        </p:xfrm>
        <a:graphic>
          <a:graphicData uri="http://schemas.openxmlformats.org/drawingml/2006/table">
            <a:tbl>
              <a:tblPr/>
              <a:tblGrid>
                <a:gridCol w="1454095">
                  <a:extLst>
                    <a:ext uri="{9D8B030D-6E8A-4147-A177-3AD203B41FA5}">
                      <a16:colId xmlns:a16="http://schemas.microsoft.com/office/drawing/2014/main" xmlns="" val="604074008"/>
                    </a:ext>
                  </a:extLst>
                </a:gridCol>
                <a:gridCol w="1080817">
                  <a:extLst>
                    <a:ext uri="{9D8B030D-6E8A-4147-A177-3AD203B41FA5}">
                      <a16:colId xmlns:a16="http://schemas.microsoft.com/office/drawing/2014/main" xmlns="" val="104615125"/>
                    </a:ext>
                  </a:extLst>
                </a:gridCol>
                <a:gridCol w="856549">
                  <a:extLst>
                    <a:ext uri="{9D8B030D-6E8A-4147-A177-3AD203B41FA5}">
                      <a16:colId xmlns:a16="http://schemas.microsoft.com/office/drawing/2014/main" xmlns="" val="3002262734"/>
                    </a:ext>
                  </a:extLst>
                </a:gridCol>
                <a:gridCol w="856549">
                  <a:extLst>
                    <a:ext uri="{9D8B030D-6E8A-4147-A177-3AD203B41FA5}">
                      <a16:colId xmlns:a16="http://schemas.microsoft.com/office/drawing/2014/main" xmlns="" val="277210707"/>
                    </a:ext>
                  </a:extLst>
                </a:gridCol>
                <a:gridCol w="749728">
                  <a:extLst>
                    <a:ext uri="{9D8B030D-6E8A-4147-A177-3AD203B41FA5}">
                      <a16:colId xmlns:a16="http://schemas.microsoft.com/office/drawing/2014/main" xmlns="" val="2388542684"/>
                    </a:ext>
                  </a:extLst>
                </a:gridCol>
                <a:gridCol w="870115"/>
                <a:gridCol w="949807"/>
              </a:tblGrid>
              <a:tr h="308803">
                <a:tc>
                  <a:txBody>
                    <a:bodyPr/>
                    <a:lstStyle/>
                    <a:p>
                      <a:pPr algn="l" rtl="0" fontAlgn="ctr"/>
                      <a:r>
                        <a:rPr lang="es-EC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Variación % Anual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2014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2015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2016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2017</a:t>
                      </a:r>
                      <a:endParaRPr lang="es-EC" sz="13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2017       ene-abril</a:t>
                      </a:r>
                      <a:endParaRPr lang="es-EC" sz="13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2018    ene-abril</a:t>
                      </a:r>
                      <a:endParaRPr lang="es-EC" sz="13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29669118"/>
                  </a:ext>
                </a:extLst>
              </a:tr>
              <a:tr h="164384">
                <a:tc>
                  <a:txBody>
                    <a:bodyPr/>
                    <a:lstStyle/>
                    <a:p>
                      <a:pPr algn="l" rtl="0" fontAlgn="ctr"/>
                      <a:r>
                        <a:rPr lang="es-EC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Exportaciones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b="0" i="0" u="none" strike="noStrike" dirty="0">
                          <a:solidFill>
                            <a:srgbClr val="000000"/>
                          </a:solidFill>
                          <a:latin typeface="Calibri Light"/>
                        </a:rPr>
                        <a:t>361,6%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-71,9%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-7,5%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126,8%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-42,3%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-79,5%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14002015"/>
                  </a:ext>
                </a:extLst>
              </a:tr>
              <a:tr h="32475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C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Importaciones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-0,4%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-31,1%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-22,7%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13,2%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-78,0%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-20,7%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87210366"/>
                  </a:ext>
                </a:extLst>
              </a:tr>
              <a:tr h="32475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C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Balanza comercial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-53,7%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28,8%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-27,5%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-33,2%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-127,5%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b="0" i="0" u="none" strike="noStrike" dirty="0">
                          <a:solidFill>
                            <a:srgbClr val="000000"/>
                          </a:solidFill>
                          <a:latin typeface="Calibri Light"/>
                        </a:rPr>
                        <a:t>-191,5%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82833593"/>
                  </a:ext>
                </a:extLst>
              </a:tr>
            </a:tbl>
          </a:graphicData>
        </a:graphic>
      </p:graphicFrame>
      <p:sp>
        <p:nvSpPr>
          <p:cNvPr id="20" name="Rectángulo 19"/>
          <p:cNvSpPr/>
          <p:nvPr/>
        </p:nvSpPr>
        <p:spPr>
          <a:xfrm>
            <a:off x="309716" y="6311632"/>
            <a:ext cx="535035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MX" sz="100" b="1" dirty="0" smtClean="0"/>
          </a:p>
          <a:p>
            <a:r>
              <a:rPr lang="es-MX" sz="1100" b="1" dirty="0" smtClean="0"/>
              <a:t>Nota</a:t>
            </a:r>
            <a:r>
              <a:rPr lang="es-MX" sz="1100" b="1" dirty="0"/>
              <a:t>: </a:t>
            </a:r>
            <a:r>
              <a:rPr lang="es-MX" sz="1100" dirty="0"/>
              <a:t>Las cifras de importación corresponden a la procedencia de la mercancía.</a:t>
            </a:r>
          </a:p>
        </p:txBody>
      </p:sp>
      <p:sp>
        <p:nvSpPr>
          <p:cNvPr id="23" name="2 CuadroTexto"/>
          <p:cNvSpPr txBox="1"/>
          <p:nvPr/>
        </p:nvSpPr>
        <p:spPr>
          <a:xfrm>
            <a:off x="324464" y="5841990"/>
            <a:ext cx="5110163" cy="44627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ES" sz="1100" b="1" dirty="0">
                <a:solidFill>
                  <a:prstClr val="black"/>
                </a:solidFill>
              </a:rPr>
              <a:t>Fuente: </a:t>
            </a:r>
            <a:r>
              <a:rPr lang="es-ES" sz="1100" dirty="0">
                <a:solidFill>
                  <a:prstClr val="black"/>
                </a:solidFill>
              </a:rPr>
              <a:t>BCE –  Comercio </a:t>
            </a:r>
            <a:r>
              <a:rPr lang="es-ES" sz="1100" dirty="0" smtClean="0">
                <a:solidFill>
                  <a:prstClr val="black"/>
                </a:solidFill>
              </a:rPr>
              <a:t>Exterior</a:t>
            </a:r>
          </a:p>
          <a:p>
            <a:pPr eaLnBrk="1" hangingPunct="1">
              <a:defRPr/>
            </a:pPr>
            <a:endParaRPr lang="es-ES" sz="100" dirty="0" smtClean="0">
              <a:solidFill>
                <a:prstClr val="black"/>
              </a:solidFill>
            </a:endParaRPr>
          </a:p>
          <a:p>
            <a:pPr eaLnBrk="1" hangingPunct="1">
              <a:defRPr/>
            </a:pPr>
            <a:r>
              <a:rPr lang="es-ES" sz="1100" b="1" dirty="0" smtClean="0">
                <a:solidFill>
                  <a:prstClr val="black"/>
                </a:solidFill>
              </a:rPr>
              <a:t>Elaborado por: </a:t>
            </a:r>
            <a:r>
              <a:rPr lang="es-ES" sz="1100" dirty="0" smtClean="0">
                <a:solidFill>
                  <a:prstClr val="black"/>
                </a:solidFill>
              </a:rPr>
              <a:t>CGEPMI </a:t>
            </a:r>
            <a:endParaRPr lang="es-ES" sz="1100" dirty="0">
              <a:solidFill>
                <a:prstClr val="black"/>
              </a:solidFill>
            </a:endParaRPr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627229"/>
              </p:ext>
            </p:extLst>
          </p:nvPr>
        </p:nvGraphicFramePr>
        <p:xfrm>
          <a:off x="6980534" y="1118176"/>
          <a:ext cx="5115589" cy="2482210"/>
        </p:xfrm>
        <a:graphic>
          <a:graphicData uri="http://schemas.openxmlformats.org/drawingml/2006/table">
            <a:tbl>
              <a:tblPr/>
              <a:tblGrid>
                <a:gridCol w="2607603">
                  <a:extLst>
                    <a:ext uri="{9D8B030D-6E8A-4147-A177-3AD203B41FA5}">
                      <a16:colId xmlns:a16="http://schemas.microsoft.com/office/drawing/2014/main" xmlns="" val="604074008"/>
                    </a:ext>
                  </a:extLst>
                </a:gridCol>
                <a:gridCol w="786649">
                  <a:extLst>
                    <a:ext uri="{9D8B030D-6E8A-4147-A177-3AD203B41FA5}">
                      <a16:colId xmlns:a16="http://schemas.microsoft.com/office/drawing/2014/main" xmlns="" val="104615125"/>
                    </a:ext>
                  </a:extLst>
                </a:gridCol>
                <a:gridCol w="573779">
                  <a:extLst>
                    <a:ext uri="{9D8B030D-6E8A-4147-A177-3AD203B41FA5}">
                      <a16:colId xmlns:a16="http://schemas.microsoft.com/office/drawing/2014/main" xmlns="" val="3002262734"/>
                    </a:ext>
                  </a:extLst>
                </a:gridCol>
                <a:gridCol w="573779"/>
                <a:gridCol w="573779"/>
              </a:tblGrid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C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</a:rPr>
                        <a:t>Producto</a:t>
                      </a:r>
                      <a:endParaRPr lang="es-EC" sz="1200" b="1" i="0" u="none" strike="noStrike" dirty="0"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</a:rPr>
                        <a:t>2017</a:t>
                      </a:r>
                      <a:endParaRPr lang="es-EC" sz="1200" b="1" i="0" u="none" strike="noStrike" dirty="0"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2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</a:rPr>
                        <a:t>Part</a:t>
                      </a:r>
                      <a:r>
                        <a:rPr lang="es-EC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</a:rPr>
                        <a:t>.</a:t>
                      </a:r>
                      <a:r>
                        <a:rPr lang="es-EC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</a:rPr>
                        <a:t> 2017</a:t>
                      </a:r>
                      <a:endParaRPr lang="es-EC" sz="1200" b="1" i="0" u="none" strike="noStrike" dirty="0"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</a:rPr>
                        <a:t>2018 ene-abril</a:t>
                      </a:r>
                      <a:endParaRPr lang="es-EC" sz="1200" b="1" i="0" u="none" strike="noStrike" dirty="0"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2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</a:rPr>
                        <a:t>Part</a:t>
                      </a:r>
                      <a:r>
                        <a:rPr lang="es-EC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</a:rPr>
                        <a:t>. 2018</a:t>
                      </a:r>
                      <a:endParaRPr lang="es-EC" sz="1200" b="1" i="0" u="none" strike="noStrike" dirty="0"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29669118"/>
                  </a:ext>
                </a:extLst>
              </a:tr>
              <a:tr h="189789"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Aparatos eléctricos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6235,75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47,0%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0,0%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14002015"/>
                  </a:ext>
                </a:extLst>
              </a:tr>
              <a:tr h="189789"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Jugos y conservas de frutas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3206,66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24,2%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794,99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50,7%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87210366"/>
                  </a:ext>
                </a:extLst>
              </a:tr>
              <a:tr h="189789"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Elaborados de banano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1152,77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8,7%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287,44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18,3%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789"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Otras fibras vegetales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794,35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6,0%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126,00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8,0%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789"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Vehículos y sus partes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569,31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4,3%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0,0%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789"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Máquina ind. Y sus partes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356,09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2,7%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0,0%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789"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Productos agrícolas en conserva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302,59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2,3%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65,76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4,2%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789"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Pescado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211,73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1,6%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287,70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18,3%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789"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Otros productos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436,43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3,3%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7,02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0,4%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44">
                <a:tc>
                  <a:txBody>
                    <a:bodyPr/>
                    <a:lstStyle/>
                    <a:p>
                      <a:pPr algn="l" rtl="0" fontAlgn="ctr"/>
                      <a:r>
                        <a:rPr lang="es-EC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13265,7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100,0%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1568,9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100,0%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2286"/>
              </p:ext>
            </p:extLst>
          </p:nvPr>
        </p:nvGraphicFramePr>
        <p:xfrm>
          <a:off x="6988628" y="3973244"/>
          <a:ext cx="5159828" cy="2683503"/>
        </p:xfrm>
        <a:graphic>
          <a:graphicData uri="http://schemas.openxmlformats.org/drawingml/2006/table">
            <a:tbl>
              <a:tblPr/>
              <a:tblGrid>
                <a:gridCol w="2805891">
                  <a:extLst>
                    <a:ext uri="{9D8B030D-6E8A-4147-A177-3AD203B41FA5}">
                      <a16:colId xmlns:a16="http://schemas.microsoft.com/office/drawing/2014/main" xmlns="" val="604074008"/>
                    </a:ext>
                  </a:extLst>
                </a:gridCol>
                <a:gridCol w="515856">
                  <a:extLst>
                    <a:ext uri="{9D8B030D-6E8A-4147-A177-3AD203B41FA5}">
                      <a16:colId xmlns:a16="http://schemas.microsoft.com/office/drawing/2014/main" xmlns="" val="104615125"/>
                    </a:ext>
                  </a:extLst>
                </a:gridCol>
                <a:gridCol w="491880">
                  <a:extLst>
                    <a:ext uri="{9D8B030D-6E8A-4147-A177-3AD203B41FA5}">
                      <a16:colId xmlns:a16="http://schemas.microsoft.com/office/drawing/2014/main" xmlns="" val="3002262734"/>
                    </a:ext>
                  </a:extLst>
                </a:gridCol>
                <a:gridCol w="742274"/>
                <a:gridCol w="603927"/>
              </a:tblGrid>
              <a:tr h="287939">
                <a:tc>
                  <a:txBody>
                    <a:bodyPr/>
                    <a:lstStyle/>
                    <a:p>
                      <a:pPr algn="l" rtl="0" fontAlgn="ctr"/>
                      <a:r>
                        <a:rPr lang="es-EC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</a:rPr>
                        <a:t>Producto</a:t>
                      </a:r>
                      <a:endParaRPr lang="es-EC" sz="1200" b="1" i="0" u="none" strike="noStrike" dirty="0"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</a:rPr>
                        <a:t>2017</a:t>
                      </a:r>
                      <a:endParaRPr lang="es-EC" sz="1200" b="1" i="0" u="none" strike="noStrike" dirty="0"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2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</a:rPr>
                        <a:t>Part</a:t>
                      </a:r>
                      <a:r>
                        <a:rPr lang="es-EC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</a:rPr>
                        <a:t>.</a:t>
                      </a:r>
                      <a:r>
                        <a:rPr lang="es-EC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</a:rPr>
                        <a:t> 2017</a:t>
                      </a:r>
                      <a:endParaRPr lang="es-EC" sz="1200" b="1" i="0" u="none" strike="noStrike" dirty="0"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</a:rPr>
                        <a:t>2018 ene-abril</a:t>
                      </a:r>
                      <a:endParaRPr lang="es-EC" sz="1200" b="1" i="0" u="none" strike="noStrike" dirty="0"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2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</a:rPr>
                        <a:t>Part</a:t>
                      </a:r>
                      <a:r>
                        <a:rPr lang="es-EC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</a:rPr>
                        <a:t>. 2018</a:t>
                      </a:r>
                      <a:endParaRPr lang="es-EC" sz="1200" b="1" i="0" u="none" strike="noStrike" dirty="0"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29669118"/>
                  </a:ext>
                </a:extLst>
              </a:tr>
              <a:tr h="147624"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Reactores nucleares, calderas, máquinas, aparatos y artefactos mecánicos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7151,33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31,4%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625,79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15,7%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14002015"/>
                  </a:ext>
                </a:extLst>
              </a:tr>
              <a:tr h="236534"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Plástico y sus manufacturas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3036,59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13,3%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592,55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14,9%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87210366"/>
                  </a:ext>
                </a:extLst>
              </a:tr>
              <a:tr h="147624"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Máquinas, aparatos y materiales eléctrico, y sus partes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2668,68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11,7%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646,63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16,3%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020"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Instrumentos y aparatos de óptica, fotografía o cinematografía, de medida, control o precisión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2272,42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10,0%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338,07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8,5%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859"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Extractos curtientes o tintóreos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1516,78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6,7%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352,59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8,9%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24"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Productos diversos de las industrias químicas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1467,98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6,4%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282,08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7,1%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24"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Abonos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1267,60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5,6%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555,37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14,0%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952"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Productos químicos inorgánicos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603,22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2,6%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36,54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0,9%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24">
                <a:tc>
                  <a:txBody>
                    <a:bodyPr/>
                    <a:lstStyle/>
                    <a:p>
                      <a:pPr algn="l" rtl="0" fontAlgn="ctr"/>
                      <a:r>
                        <a:rPr lang="es-EC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Otros productos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2814,21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12,3%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546,47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13,7%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24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Total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22798,8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100,0%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3976,1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100,0%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9" name="18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0474084"/>
              </p:ext>
            </p:extLst>
          </p:nvPr>
        </p:nvGraphicFramePr>
        <p:xfrm>
          <a:off x="0" y="1212072"/>
          <a:ext cx="6920846" cy="28892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12501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987" y="197115"/>
            <a:ext cx="2085013" cy="823031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17369" y="15469"/>
            <a:ext cx="9889516" cy="1325563"/>
          </a:xfrm>
        </p:spPr>
        <p:txBody>
          <a:bodyPr>
            <a:normAutofit/>
          </a:bodyPr>
          <a:lstStyle/>
          <a:p>
            <a:pPr algn="just"/>
            <a:r>
              <a:rPr lang="es-MX" sz="40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Inversión Extranjera Directa de Israel en Ecuador</a:t>
            </a:r>
            <a:r>
              <a:rPr lang="es-MX" sz="4000" b="1" dirty="0">
                <a:solidFill>
                  <a:srgbClr val="002060"/>
                </a:solidFill>
                <a:latin typeface="Franklin Gothic Medium Cond" panose="020B0606030402020204" pitchFamily="34" charset="0"/>
              </a:rPr>
              <a:t/>
            </a:r>
            <a:br>
              <a:rPr lang="es-MX" sz="4000" b="1" dirty="0">
                <a:solidFill>
                  <a:srgbClr val="002060"/>
                </a:solidFill>
                <a:latin typeface="Franklin Gothic Medium Cond" panose="020B0606030402020204" pitchFamily="34" charset="0"/>
              </a:rPr>
            </a:br>
            <a:r>
              <a:rPr lang="es-MX" sz="27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(miles </a:t>
            </a:r>
            <a:r>
              <a:rPr lang="es-MX" sz="2700" b="1" dirty="0">
                <a:solidFill>
                  <a:srgbClr val="002060"/>
                </a:solidFill>
                <a:latin typeface="Franklin Gothic Medium Cond" panose="020B0606030402020204" pitchFamily="34" charset="0"/>
              </a:rPr>
              <a:t>de </a:t>
            </a:r>
            <a:r>
              <a:rPr lang="es-MX" sz="27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USD)</a:t>
            </a:r>
            <a:endParaRPr lang="es-MX" sz="2700" b="1" dirty="0">
              <a:solidFill>
                <a:srgbClr val="00206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1774809" y="6344864"/>
            <a:ext cx="5199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C" sz="1200" b="1" dirty="0">
                <a:solidFill>
                  <a:prstClr val="black"/>
                </a:solidFill>
              </a:rPr>
              <a:t>Fuente: </a:t>
            </a:r>
            <a:r>
              <a:rPr lang="es-EC" sz="1200" dirty="0" smtClean="0">
                <a:solidFill>
                  <a:prstClr val="black"/>
                </a:solidFill>
              </a:rPr>
              <a:t>BCE-MEF</a:t>
            </a:r>
            <a:endParaRPr lang="es-EC" sz="1200" dirty="0">
              <a:solidFill>
                <a:prstClr val="black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b="1" dirty="0">
                <a:solidFill>
                  <a:prstClr val="black"/>
                </a:solidFill>
              </a:rPr>
              <a:t>Elaborado por: </a:t>
            </a:r>
            <a:r>
              <a:rPr lang="es-ES" sz="1200" dirty="0">
                <a:solidFill>
                  <a:prstClr val="black"/>
                </a:solidFill>
              </a:rPr>
              <a:t>CGEPMI </a:t>
            </a:r>
          </a:p>
        </p:txBody>
      </p:sp>
      <p:sp>
        <p:nvSpPr>
          <p:cNvPr id="8" name="Título 2"/>
          <p:cNvSpPr txBox="1">
            <a:spLocks/>
          </p:cNvSpPr>
          <p:nvPr/>
        </p:nvSpPr>
        <p:spPr>
          <a:xfrm>
            <a:off x="1647027" y="5141745"/>
            <a:ext cx="9889516" cy="502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fontAlgn="auto">
              <a:spcAft>
                <a:spcPts val="0"/>
              </a:spcAft>
            </a:pPr>
            <a:r>
              <a:rPr lang="es-MX" sz="32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Deuda Pública Externa: Deuda Bilateral Ecuador- Israel</a:t>
            </a:r>
            <a:endParaRPr lang="es-MX" sz="2000" b="1" dirty="0">
              <a:solidFill>
                <a:srgbClr val="00206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4355316" y="1156366"/>
            <a:ext cx="4268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C" sz="1800" b="1" dirty="0">
                <a:solidFill>
                  <a:prstClr val="black"/>
                </a:solidFill>
              </a:rPr>
              <a:t>IED </a:t>
            </a:r>
            <a:r>
              <a:rPr lang="es-EC" sz="1800" b="1" dirty="0" smtClean="0">
                <a:solidFill>
                  <a:prstClr val="black"/>
                </a:solidFill>
              </a:rPr>
              <a:t>2017: </a:t>
            </a:r>
            <a:r>
              <a:rPr lang="es-EC" sz="1800" b="1" dirty="0">
                <a:solidFill>
                  <a:prstClr val="black"/>
                </a:solidFill>
              </a:rPr>
              <a:t>USD </a:t>
            </a:r>
            <a:r>
              <a:rPr lang="es-EC" sz="1800" b="1" dirty="0" smtClean="0">
                <a:solidFill>
                  <a:prstClr val="black"/>
                </a:solidFill>
              </a:rPr>
              <a:t>68,5 M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C" sz="1800" b="1" dirty="0" smtClean="0">
                <a:solidFill>
                  <a:prstClr val="black"/>
                </a:solidFill>
              </a:rPr>
              <a:t>Variación 2016-2017: 415,5%</a:t>
            </a:r>
            <a:endParaRPr lang="es-EC" sz="1800" b="1" dirty="0">
              <a:solidFill>
                <a:prstClr val="black"/>
              </a:solidFill>
            </a:endParaRPr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/>
          </p:nvPr>
        </p:nvGraphicFramePr>
        <p:xfrm>
          <a:off x="1774810" y="5659808"/>
          <a:ext cx="8204236" cy="701040"/>
        </p:xfrm>
        <a:graphic>
          <a:graphicData uri="http://schemas.openxmlformats.org/drawingml/2006/table">
            <a:tbl>
              <a:tblPr/>
              <a:tblGrid>
                <a:gridCol w="1906656"/>
                <a:gridCol w="2460819"/>
                <a:gridCol w="3836761"/>
              </a:tblGrid>
              <a:tr h="21907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C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DEUDA BILATERAL ECUADOR - CON </a:t>
                      </a:r>
                      <a:r>
                        <a:rPr lang="es-EC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ISRAEL </a:t>
                      </a:r>
                      <a:r>
                        <a:rPr lang="es-EC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 </a:t>
                      </a:r>
                      <a:r>
                        <a:rPr lang="es-EC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</a:t>
                      </a:r>
                      <a:r>
                        <a:rPr lang="es-EC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 </a:t>
                      </a:r>
                      <a:r>
                        <a:rPr lang="es-EC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ABRIL 2018</a:t>
                      </a:r>
                      <a:endParaRPr lang="es-EC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País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Deuda Bilateral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Porcentaje sobre la deuda total bilateral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Israel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 </a:t>
                      </a:r>
                      <a:r>
                        <a:rPr lang="es-EC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14,9 </a:t>
                      </a:r>
                      <a:r>
                        <a:rPr lang="es-EC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0,04%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Gráfico 9"/>
          <p:cNvGraphicFramePr>
            <a:graphicFrameLocks/>
          </p:cNvGraphicFramePr>
          <p:nvPr>
            <p:extLst/>
          </p:nvPr>
        </p:nvGraphicFramePr>
        <p:xfrm>
          <a:off x="280859" y="1802697"/>
          <a:ext cx="11387400" cy="3207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7530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987" y="197115"/>
            <a:ext cx="2085013" cy="823031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20399" y="-54152"/>
            <a:ext cx="8975116" cy="1325563"/>
          </a:xfrm>
        </p:spPr>
        <p:txBody>
          <a:bodyPr>
            <a:normAutofit/>
          </a:bodyPr>
          <a:lstStyle/>
          <a:p>
            <a:r>
              <a:rPr lang="es-MX" sz="38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Balanza comercial de bienes tecnológicos Ecuador </a:t>
            </a:r>
            <a:r>
              <a:rPr lang="es-MX" sz="3800" b="1" dirty="0">
                <a:solidFill>
                  <a:srgbClr val="002060"/>
                </a:solidFill>
                <a:latin typeface="Franklin Gothic Medium Cond" panose="020B0606030402020204" pitchFamily="34" charset="0"/>
              </a:rPr>
              <a:t>– </a:t>
            </a:r>
            <a:r>
              <a:rPr lang="es-MX" sz="38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ISRAEL </a:t>
            </a:r>
            <a:r>
              <a:rPr lang="es-MX" sz="24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(millones </a:t>
            </a:r>
            <a:r>
              <a:rPr lang="es-MX" sz="2400" b="1" dirty="0">
                <a:solidFill>
                  <a:srgbClr val="002060"/>
                </a:solidFill>
                <a:latin typeface="Franklin Gothic Medium Cond" panose="020B0606030402020204" pitchFamily="34" charset="0"/>
              </a:rPr>
              <a:t>de dólares </a:t>
            </a:r>
            <a:r>
              <a:rPr lang="es-MX" sz="24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FOB)</a:t>
            </a:r>
            <a:endParaRPr lang="es-MX" sz="2400" b="1" dirty="0">
              <a:solidFill>
                <a:srgbClr val="00206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23" name="2 CuadroTexto"/>
          <p:cNvSpPr txBox="1"/>
          <p:nvPr/>
        </p:nvSpPr>
        <p:spPr>
          <a:xfrm>
            <a:off x="373487" y="6316240"/>
            <a:ext cx="5110163" cy="44627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ES" sz="1100" b="1" dirty="0">
                <a:solidFill>
                  <a:prstClr val="black"/>
                </a:solidFill>
              </a:rPr>
              <a:t>Fuente: </a:t>
            </a:r>
            <a:r>
              <a:rPr lang="es-ES" sz="1100" dirty="0">
                <a:solidFill>
                  <a:prstClr val="black"/>
                </a:solidFill>
              </a:rPr>
              <a:t>BCE –  Comercio </a:t>
            </a:r>
            <a:r>
              <a:rPr lang="es-ES" sz="1100" dirty="0" smtClean="0">
                <a:solidFill>
                  <a:prstClr val="black"/>
                </a:solidFill>
              </a:rPr>
              <a:t>Exterior</a:t>
            </a:r>
          </a:p>
          <a:p>
            <a:pPr eaLnBrk="1" hangingPunct="1">
              <a:defRPr/>
            </a:pPr>
            <a:endParaRPr lang="es-ES" sz="100" dirty="0" smtClean="0">
              <a:solidFill>
                <a:prstClr val="black"/>
              </a:solidFill>
            </a:endParaRPr>
          </a:p>
          <a:p>
            <a:pPr eaLnBrk="1" hangingPunct="1">
              <a:defRPr/>
            </a:pPr>
            <a:r>
              <a:rPr lang="es-ES" sz="1100" b="1" dirty="0" smtClean="0">
                <a:solidFill>
                  <a:prstClr val="black"/>
                </a:solidFill>
              </a:rPr>
              <a:t>Elaborado por: </a:t>
            </a:r>
            <a:r>
              <a:rPr lang="es-ES" sz="1100" dirty="0" smtClean="0">
                <a:solidFill>
                  <a:prstClr val="black"/>
                </a:solidFill>
              </a:rPr>
              <a:t>CGEPMI </a:t>
            </a:r>
            <a:endParaRPr lang="es-ES" sz="1100" dirty="0">
              <a:solidFill>
                <a:prstClr val="black"/>
              </a:solidFill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952632"/>
              </p:ext>
            </p:extLst>
          </p:nvPr>
        </p:nvGraphicFramePr>
        <p:xfrm>
          <a:off x="480815" y="3950230"/>
          <a:ext cx="11301882" cy="2402205"/>
        </p:xfrm>
        <a:graphic>
          <a:graphicData uri="http://schemas.openxmlformats.org/drawingml/2006/table">
            <a:tbl>
              <a:tblPr/>
              <a:tblGrid>
                <a:gridCol w="1138979"/>
                <a:gridCol w="2612572"/>
                <a:gridCol w="630680"/>
                <a:gridCol w="622558"/>
                <a:gridCol w="622558"/>
                <a:gridCol w="622558"/>
                <a:gridCol w="532229"/>
                <a:gridCol w="712887"/>
                <a:gridCol w="622558"/>
                <a:gridCol w="622558"/>
                <a:gridCol w="622558"/>
                <a:gridCol w="622558"/>
                <a:gridCol w="622558"/>
                <a:gridCol w="694071"/>
              </a:tblGrid>
              <a:tr h="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s-MX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Bienes tecnológicos</a:t>
                      </a:r>
                      <a:endParaRPr lang="es-MX" sz="1300" b="0" i="0" u="none" strike="noStrike" dirty="0">
                        <a:solidFill>
                          <a:srgbClr val="FFFFFF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s-MX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FOB expresado en </a:t>
                      </a:r>
                      <a:r>
                        <a:rPr lang="es-MX" sz="13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millones </a:t>
                      </a:r>
                      <a:r>
                        <a:rPr lang="es-MX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de USD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1300" b="1" i="0" u="none" strike="noStrike" dirty="0">
                        <a:solidFill>
                          <a:srgbClr val="FFFFFF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s-MX" sz="1300" b="1" i="0" u="none" strike="noStrike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Número de partidas arancelarias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1300" b="1" i="0" u="none" strike="noStrike">
                        <a:solidFill>
                          <a:srgbClr val="FFFFFF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2013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2014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300" b="1" i="0" u="none" strike="noStrike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2015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2017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2018 </a:t>
                      </a:r>
                      <a:r>
                        <a:rPr lang="es-MX" sz="13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ene-abril</a:t>
                      </a:r>
                      <a:endParaRPr lang="es-MX" sz="1300" b="1" i="0" u="none" strike="noStrike" dirty="0">
                        <a:solidFill>
                          <a:srgbClr val="FFFFFF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2013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2014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2015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2017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2018 </a:t>
                      </a:r>
                      <a:r>
                        <a:rPr lang="es-MX" sz="13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ene-abril</a:t>
                      </a:r>
                      <a:endParaRPr lang="es-MX" sz="1300" b="1" i="0" u="none" strike="noStrike" dirty="0">
                        <a:solidFill>
                          <a:srgbClr val="FFFFFF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</a:tr>
              <a:tr h="1905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MX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Exportaciones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Manufacturas de alta tecnología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25,72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322,83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323,66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27,14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6806,31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Manufacturas de baja tecnología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25,44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28,29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20,76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31,10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15,17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1,99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Manufacturas de tecnología media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16080,55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10,50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21,41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356,72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57,17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16431,67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354,92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79,66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7178,20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1,99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MX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Importaciones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Manufacturas de alta tecnología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12392,61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13179,21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4568,30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3001,79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3436,28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1043,19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Manufacturas de baja tecnología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1178,63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1356,18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1284,32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1193,40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1085,51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231,77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Manufacturas de tecnología media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18843,98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18125,34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16330,51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12034,54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15539,00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3789,15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32,4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32,7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22,2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16,2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20,1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7 Gráfico"/>
          <p:cNvGraphicFramePr/>
          <p:nvPr>
            <p:extLst>
              <p:ext uri="{D42A27DB-BD31-4B8C-83A1-F6EECF244321}">
                <p14:modId xmlns:p14="http://schemas.microsoft.com/office/powerpoint/2010/main" val="3574254595"/>
              </p:ext>
            </p:extLst>
          </p:nvPr>
        </p:nvGraphicFramePr>
        <p:xfrm>
          <a:off x="1089212" y="1156063"/>
          <a:ext cx="1027355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5305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987" y="197115"/>
            <a:ext cx="2085013" cy="823031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17369" y="197115"/>
            <a:ext cx="8850168" cy="811845"/>
          </a:xfrm>
        </p:spPr>
        <p:txBody>
          <a:bodyPr>
            <a:normAutofit/>
          </a:bodyPr>
          <a:lstStyle/>
          <a:p>
            <a:r>
              <a:rPr lang="es-MX" sz="48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Comercio potencial Ecuador – Israel</a:t>
            </a:r>
            <a:endParaRPr lang="es-MX" sz="3200" b="1" dirty="0">
              <a:solidFill>
                <a:srgbClr val="00206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23" name="2 CuadroTexto"/>
          <p:cNvSpPr txBox="1"/>
          <p:nvPr/>
        </p:nvSpPr>
        <p:spPr>
          <a:xfrm>
            <a:off x="577534" y="6142238"/>
            <a:ext cx="5110163" cy="44627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ES" sz="1100" b="1" dirty="0">
                <a:solidFill>
                  <a:prstClr val="black"/>
                </a:solidFill>
              </a:rPr>
              <a:t>Fuente: </a:t>
            </a:r>
            <a:r>
              <a:rPr lang="es-ES" sz="1100" dirty="0" err="1">
                <a:solidFill>
                  <a:prstClr val="black"/>
                </a:solidFill>
              </a:rPr>
              <a:t>Trademap</a:t>
            </a:r>
            <a:endParaRPr lang="es-ES" sz="100" dirty="0" smtClean="0">
              <a:solidFill>
                <a:prstClr val="black"/>
              </a:solidFill>
            </a:endParaRPr>
          </a:p>
          <a:p>
            <a:pPr eaLnBrk="1" hangingPunct="1">
              <a:defRPr/>
            </a:pPr>
            <a:r>
              <a:rPr lang="es-ES" sz="1100" b="1" dirty="0" smtClean="0">
                <a:solidFill>
                  <a:prstClr val="black"/>
                </a:solidFill>
              </a:rPr>
              <a:t>Elaborado por: </a:t>
            </a:r>
            <a:r>
              <a:rPr lang="es-ES" sz="1100" dirty="0" smtClean="0">
                <a:solidFill>
                  <a:prstClr val="black"/>
                </a:solidFill>
              </a:rPr>
              <a:t>CGEPMI </a:t>
            </a:r>
            <a:endParaRPr lang="es-ES" sz="1100" dirty="0">
              <a:solidFill>
                <a:prstClr val="black"/>
              </a:solidFill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/>
          </p:nvPr>
        </p:nvGraphicFramePr>
        <p:xfrm>
          <a:off x="724423" y="1284592"/>
          <a:ext cx="10816179" cy="4604385"/>
        </p:xfrm>
        <a:graphic>
          <a:graphicData uri="http://schemas.openxmlformats.org/drawingml/2006/table">
            <a:tbl>
              <a:tblPr/>
              <a:tblGrid>
                <a:gridCol w="10816179"/>
              </a:tblGrid>
              <a:tr h="3429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Descripción del producto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7B9D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>
                          <a:solidFill>
                            <a:srgbClr val="002B54"/>
                          </a:solidFill>
                          <a:effectLst/>
                          <a:latin typeface="Franklin Gothic Book" panose="020B0503020102020204" pitchFamily="34" charset="0"/>
                        </a:rPr>
                        <a:t>Preparaciones y conservas de atún, de listado y de bonito "Sarda spp.", enteros o en trozos ...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>
                          <a:solidFill>
                            <a:srgbClr val="002B54"/>
                          </a:solidFill>
                          <a:effectLst/>
                          <a:latin typeface="Franklin Gothic Book" panose="020B0503020102020204" pitchFamily="34" charset="0"/>
                        </a:rPr>
                        <a:t>Extractos, esencias y concentrados de café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>
                          <a:solidFill>
                            <a:srgbClr val="002B54"/>
                          </a:solidFill>
                          <a:effectLst/>
                          <a:latin typeface="Franklin Gothic Book" panose="020B0503020102020204" pitchFamily="34" charset="0"/>
                        </a:rPr>
                        <a:t>Harina, polvo y "pellets", de pescado o de crustáceos, de moluscos o demás invertebrados acuáticos, ...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>
                          <a:solidFill>
                            <a:srgbClr val="002B54"/>
                          </a:solidFill>
                          <a:effectLst/>
                          <a:latin typeface="Franklin Gothic Book" panose="020B0503020102020204" pitchFamily="34" charset="0"/>
                        </a:rPr>
                        <a:t>Preparaciones y conservas de sardina, de sardinela y de espadín, enteros o en trozos (exc. ...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>
                          <a:solidFill>
                            <a:srgbClr val="002B54"/>
                          </a:solidFill>
                          <a:effectLst/>
                          <a:latin typeface="Franklin Gothic Book" panose="020B0503020102020204" pitchFamily="34" charset="0"/>
                        </a:rPr>
                        <a:t>Manteca, grasa y aceite de cacao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 dirty="0">
                          <a:solidFill>
                            <a:srgbClr val="002B54"/>
                          </a:solidFill>
                          <a:effectLst/>
                          <a:latin typeface="Franklin Gothic Book" panose="020B0503020102020204" pitchFamily="34" charset="0"/>
                        </a:rPr>
                        <a:t>Café sin tostar ni descafeinar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>
                          <a:solidFill>
                            <a:srgbClr val="002B54"/>
                          </a:solidFill>
                          <a:effectLst/>
                          <a:latin typeface="Franklin Gothic Book" panose="020B0503020102020204" pitchFamily="34" charset="0"/>
                        </a:rPr>
                        <a:t>Grasas y aceites de origen vegetal y sus fracciones, parcial o totalmente hidrogenados, interesterificados, ...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 dirty="0">
                          <a:solidFill>
                            <a:srgbClr val="002B54"/>
                          </a:solidFill>
                          <a:effectLst/>
                          <a:latin typeface="Franklin Gothic Book" panose="020B0503020102020204" pitchFamily="34" charset="0"/>
                        </a:rPr>
                        <a:t>Pasta de cacao, sin desgrasar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>
                          <a:solidFill>
                            <a:srgbClr val="002B54"/>
                          </a:solidFill>
                          <a:effectLst/>
                          <a:latin typeface="Franklin Gothic Book" panose="020B0503020102020204" pitchFamily="34" charset="0"/>
                        </a:rPr>
                        <a:t>Congelados de merluza "Merluccius spp., Urophycis spp."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>
                          <a:solidFill>
                            <a:srgbClr val="002B54"/>
                          </a:solidFill>
                          <a:effectLst/>
                          <a:latin typeface="Franklin Gothic Book" panose="020B0503020102020204" pitchFamily="34" charset="0"/>
                        </a:rPr>
                        <a:t>Aceite de palma y sus fracciones, incl. refinados, sin modificar químicamente (exc. aceite ...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>
                          <a:solidFill>
                            <a:srgbClr val="002B54"/>
                          </a:solidFill>
                          <a:effectLst/>
                          <a:latin typeface="Franklin Gothic Book" panose="020B0503020102020204" pitchFamily="34" charset="0"/>
                        </a:rPr>
                        <a:t>Sacos "bolsas" y talegas, para envasar, de tiras o formas simil., de polietileno o polipropileno ...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>
                          <a:solidFill>
                            <a:srgbClr val="002B54"/>
                          </a:solidFill>
                          <a:effectLst/>
                          <a:latin typeface="Franklin Gothic Book" panose="020B0503020102020204" pitchFamily="34" charset="0"/>
                        </a:rPr>
                        <a:t>Vehículos automóviles para transporte de mercancías, con motor de émbolo "pistón" de encendido ...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>
                          <a:solidFill>
                            <a:srgbClr val="002B54"/>
                          </a:solidFill>
                          <a:effectLst/>
                          <a:latin typeface="Franklin Gothic Book" panose="020B0503020102020204" pitchFamily="34" charset="0"/>
                        </a:rPr>
                        <a:t>Alcohol etílico sin desnaturalizar con grado alcohólico volumétrico &gt;= 80% vol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>
                          <a:solidFill>
                            <a:srgbClr val="002B54"/>
                          </a:solidFill>
                          <a:effectLst/>
                          <a:latin typeface="Franklin Gothic Book" panose="020B0503020102020204" pitchFamily="34" charset="0"/>
                        </a:rPr>
                        <a:t>Chocolate y demás preparaciones alimenticias que contengan cacao, en recipientes o envases ...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 dirty="0">
                          <a:solidFill>
                            <a:srgbClr val="002B54"/>
                          </a:solidFill>
                          <a:effectLst/>
                          <a:latin typeface="Franklin Gothic Book" panose="020B0503020102020204" pitchFamily="34" charset="0"/>
                        </a:rPr>
                        <a:t>Barras y perfiles macizos, de aleaciones de aluminio, </a:t>
                      </a:r>
                      <a:r>
                        <a:rPr lang="es-MX" sz="1800" b="0" i="0" u="none" strike="noStrike" dirty="0" err="1">
                          <a:solidFill>
                            <a:srgbClr val="002B54"/>
                          </a:solidFill>
                          <a:effectLst/>
                          <a:latin typeface="Franklin Gothic Book" panose="020B0503020102020204" pitchFamily="34" charset="0"/>
                        </a:rPr>
                        <a:t>n.c.o.p</a:t>
                      </a:r>
                      <a:r>
                        <a:rPr lang="es-MX" sz="1800" b="0" i="0" u="none" strike="noStrike" dirty="0">
                          <a:solidFill>
                            <a:srgbClr val="002B54"/>
                          </a:solidFill>
                          <a:effectLst/>
                          <a:latin typeface="Franklin Gothic Book" panose="020B0503020102020204" pitchFamily="34" charset="0"/>
                        </a:rPr>
                        <a:t>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99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987" y="197115"/>
            <a:ext cx="2085013" cy="823031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17369" y="15469"/>
            <a:ext cx="8850168" cy="1325563"/>
          </a:xfrm>
        </p:spPr>
        <p:txBody>
          <a:bodyPr>
            <a:normAutofit/>
          </a:bodyPr>
          <a:lstStyle/>
          <a:p>
            <a:r>
              <a:rPr lang="es-MX" sz="40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Balanza Comercial de Israel </a:t>
            </a:r>
            <a:br>
              <a:rPr lang="es-MX" sz="40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</a:br>
            <a:r>
              <a:rPr lang="es-MX" sz="24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(millones </a:t>
            </a:r>
            <a:r>
              <a:rPr lang="es-MX" sz="2400" b="1" dirty="0">
                <a:solidFill>
                  <a:srgbClr val="002060"/>
                </a:solidFill>
                <a:latin typeface="Franklin Gothic Medium Cond" panose="020B0606030402020204" pitchFamily="34" charset="0"/>
              </a:rPr>
              <a:t>de </a:t>
            </a:r>
            <a:r>
              <a:rPr lang="es-MX" sz="24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dólares)</a:t>
            </a:r>
            <a:endParaRPr lang="es-MX" sz="2400" b="1" dirty="0">
              <a:solidFill>
                <a:srgbClr val="00206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8" name="2 CuadroTexto"/>
          <p:cNvSpPr txBox="1"/>
          <p:nvPr/>
        </p:nvSpPr>
        <p:spPr>
          <a:xfrm>
            <a:off x="258025" y="6262469"/>
            <a:ext cx="5110163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ES" sz="1000" b="1" dirty="0">
                <a:solidFill>
                  <a:prstClr val="black"/>
                </a:solidFill>
              </a:rPr>
              <a:t>Fuente: </a:t>
            </a:r>
            <a:r>
              <a:rPr lang="es-ES" sz="1000" dirty="0" err="1">
                <a:solidFill>
                  <a:prstClr val="black"/>
                </a:solidFill>
              </a:rPr>
              <a:t>Trademap</a:t>
            </a:r>
            <a:endParaRPr lang="es-ES" sz="1000" dirty="0" smtClean="0">
              <a:solidFill>
                <a:prstClr val="black"/>
              </a:solidFill>
            </a:endParaRPr>
          </a:p>
          <a:p>
            <a:pPr eaLnBrk="1" hangingPunct="1">
              <a:defRPr/>
            </a:pPr>
            <a:r>
              <a:rPr lang="es-ES" sz="1000" b="1" dirty="0" smtClean="0">
                <a:solidFill>
                  <a:prstClr val="black"/>
                </a:solidFill>
              </a:rPr>
              <a:t>Elaborado por: </a:t>
            </a:r>
            <a:r>
              <a:rPr lang="es-ES" sz="1000" dirty="0" smtClean="0">
                <a:solidFill>
                  <a:prstClr val="black"/>
                </a:solidFill>
              </a:rPr>
              <a:t>CGEPMI </a:t>
            </a:r>
            <a:endParaRPr lang="es-ES" sz="1000" dirty="0">
              <a:solidFill>
                <a:prstClr val="black"/>
              </a:solidFill>
            </a:endParaRPr>
          </a:p>
        </p:txBody>
      </p:sp>
      <p:graphicFrame>
        <p:nvGraphicFramePr>
          <p:cNvPr id="20" name="Gráfico 19"/>
          <p:cNvGraphicFramePr>
            <a:graphicFrameLocks/>
          </p:cNvGraphicFramePr>
          <p:nvPr>
            <p:extLst/>
          </p:nvPr>
        </p:nvGraphicFramePr>
        <p:xfrm>
          <a:off x="258025" y="1471642"/>
          <a:ext cx="11709857" cy="47908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14268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987" y="197115"/>
            <a:ext cx="2085013" cy="823031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17368" y="-79910"/>
            <a:ext cx="10340277" cy="1325563"/>
          </a:xfrm>
        </p:spPr>
        <p:txBody>
          <a:bodyPr>
            <a:normAutofit/>
          </a:bodyPr>
          <a:lstStyle/>
          <a:p>
            <a:pPr algn="ctr"/>
            <a:r>
              <a:rPr lang="es-MX" sz="38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Principales productos exportados de ISRAEL al Mundo </a:t>
            </a:r>
            <a:r>
              <a:rPr lang="es-MX" sz="24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(miles </a:t>
            </a:r>
            <a:r>
              <a:rPr lang="es-MX" sz="2400" b="1" dirty="0">
                <a:solidFill>
                  <a:srgbClr val="002060"/>
                </a:solidFill>
                <a:latin typeface="Franklin Gothic Medium Cond" panose="020B0606030402020204" pitchFamily="34" charset="0"/>
              </a:rPr>
              <a:t>de dólares </a:t>
            </a:r>
            <a:r>
              <a:rPr lang="es-MX" sz="24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FOB)</a:t>
            </a:r>
            <a:endParaRPr lang="es-MX" sz="2400" b="1" dirty="0">
              <a:solidFill>
                <a:srgbClr val="00206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23" name="2 CuadroTexto"/>
          <p:cNvSpPr txBox="1"/>
          <p:nvPr/>
        </p:nvSpPr>
        <p:spPr>
          <a:xfrm>
            <a:off x="1260604" y="6411724"/>
            <a:ext cx="5110163" cy="44627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ES" sz="1100" b="1" dirty="0">
                <a:solidFill>
                  <a:prstClr val="black"/>
                </a:solidFill>
              </a:rPr>
              <a:t>Fuente: </a:t>
            </a:r>
            <a:r>
              <a:rPr lang="es-ES" sz="1100" dirty="0" err="1">
                <a:solidFill>
                  <a:prstClr val="black"/>
                </a:solidFill>
              </a:rPr>
              <a:t>Trademap</a:t>
            </a:r>
            <a:endParaRPr lang="es-ES" sz="100" dirty="0" smtClean="0">
              <a:solidFill>
                <a:prstClr val="black"/>
              </a:solidFill>
            </a:endParaRPr>
          </a:p>
          <a:p>
            <a:pPr eaLnBrk="1" hangingPunct="1">
              <a:defRPr/>
            </a:pPr>
            <a:r>
              <a:rPr lang="es-ES" sz="1100" b="1" dirty="0" smtClean="0">
                <a:solidFill>
                  <a:prstClr val="black"/>
                </a:solidFill>
              </a:rPr>
              <a:t>Elaborado por: </a:t>
            </a:r>
            <a:r>
              <a:rPr lang="es-ES" sz="1100" dirty="0" smtClean="0">
                <a:solidFill>
                  <a:prstClr val="black"/>
                </a:solidFill>
              </a:rPr>
              <a:t>CGEPMI </a:t>
            </a:r>
            <a:endParaRPr lang="es-ES" sz="1100" dirty="0">
              <a:solidFill>
                <a:prstClr val="black"/>
              </a:solidFill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903047"/>
              </p:ext>
            </p:extLst>
          </p:nvPr>
        </p:nvGraphicFramePr>
        <p:xfrm>
          <a:off x="339633" y="1097021"/>
          <a:ext cx="10972804" cy="5215368"/>
        </p:xfrm>
        <a:graphic>
          <a:graphicData uri="http://schemas.openxmlformats.org/drawingml/2006/table">
            <a:tbl>
              <a:tblPr/>
              <a:tblGrid>
                <a:gridCol w="1238632"/>
                <a:gridCol w="5371175"/>
                <a:gridCol w="704229"/>
                <a:gridCol w="657435"/>
                <a:gridCol w="657435"/>
                <a:gridCol w="657435"/>
                <a:gridCol w="657435"/>
                <a:gridCol w="514514"/>
                <a:gridCol w="514514"/>
              </a:tblGrid>
              <a:tr h="352811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Descripción del producto</a:t>
                      </a:r>
                    </a:p>
                  </a:txBody>
                  <a:tcPr marL="9088" marR="9088" marT="9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7B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8" marR="9088" marT="9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7B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9088" marR="9088" marT="9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7B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9088" marR="9088" marT="9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7B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9088" marR="9088" marT="9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7B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9088" marR="9088" marT="9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7B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088" marR="9088" marT="9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7B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Part</a:t>
                      </a:r>
                      <a:r>
                        <a:rPr lang="es-MX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. </a:t>
                      </a:r>
                      <a:r>
                        <a:rPr lang="es-MX" sz="1400" b="1" i="0" u="none" strike="noStrike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  <a:endParaRPr lang="es-MX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8" marR="9088" marT="9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7B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Part</a:t>
                      </a:r>
                      <a:r>
                        <a:rPr lang="es-MX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. </a:t>
                      </a:r>
                      <a:r>
                        <a:rPr lang="es-MX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  <a:endParaRPr lang="es-MX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8" marR="9088" marT="9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7B9D"/>
                    </a:solidFill>
                  </a:tcPr>
                </a:tc>
              </a:tr>
              <a:tr h="183322">
                <a:tc>
                  <a:txBody>
                    <a:bodyPr/>
                    <a:lstStyle/>
                    <a:p>
                      <a:pPr algn="l" fontAlgn="b"/>
                      <a:r>
                        <a:rPr lang="es-EC" sz="900" b="1" i="0" u="none" strike="noStrike" dirty="0">
                          <a:solidFill>
                            <a:srgbClr val="002B54"/>
                          </a:solidFill>
                          <a:latin typeface="Calibri"/>
                        </a:rPr>
                        <a:t>'TOTAL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900" b="1" i="0" u="none" strike="noStrike" dirty="0">
                          <a:solidFill>
                            <a:srgbClr val="002B54"/>
                          </a:solidFill>
                          <a:latin typeface="Calibri"/>
                        </a:rPr>
                        <a:t>Todos los productos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1" i="0" u="none" strike="noStrike" dirty="0">
                          <a:solidFill>
                            <a:srgbClr val="002B54"/>
                          </a:solidFill>
                          <a:latin typeface="Calibri"/>
                        </a:rPr>
                        <a:t>66781207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1" i="0" u="none" strike="noStrike" dirty="0">
                          <a:solidFill>
                            <a:srgbClr val="002B54"/>
                          </a:solidFill>
                          <a:latin typeface="Calibri"/>
                        </a:rPr>
                        <a:t>68965008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1" i="0" u="none" strike="noStrike" dirty="0">
                          <a:solidFill>
                            <a:srgbClr val="002B54"/>
                          </a:solidFill>
                          <a:latin typeface="Calibri"/>
                        </a:rPr>
                        <a:t>64062217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1" i="0" u="none" strike="noStrike" dirty="0">
                          <a:solidFill>
                            <a:srgbClr val="002B54"/>
                          </a:solidFill>
                          <a:latin typeface="Calibri"/>
                        </a:rPr>
                        <a:t>60570596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1" i="0" u="none" strike="noStrike" dirty="0">
                          <a:solidFill>
                            <a:srgbClr val="002B54"/>
                          </a:solidFill>
                          <a:latin typeface="Calibri"/>
                        </a:rPr>
                        <a:t>60899506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1" i="0" u="none" strike="noStrike" dirty="0">
                          <a:solidFill>
                            <a:srgbClr val="002B54"/>
                          </a:solidFill>
                          <a:latin typeface="Calibri"/>
                        </a:rPr>
                        <a:t>100,0%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1" i="0" u="none" strike="noStrike" dirty="0">
                          <a:solidFill>
                            <a:srgbClr val="002B54"/>
                          </a:solidFill>
                          <a:latin typeface="Calibri"/>
                        </a:rPr>
                        <a:t>100,0%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0190">
                <a:tc>
                  <a:txBody>
                    <a:bodyPr/>
                    <a:lstStyle/>
                    <a:p>
                      <a:pPr algn="l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'7102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Diamantes, incl. trabajados, sin montar ni engarzar (exc. piedras sin montar para agujas de fonocaptores, así como piedras trabajadas reconocibles como partes de contadores, de instrumentos de medida o de otros productos del capítulo 90)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19016214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20546575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17608993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15659140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14688992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25,9%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24,1%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3322">
                <a:tc>
                  <a:txBody>
                    <a:bodyPr/>
                    <a:lstStyle/>
                    <a:p>
                      <a:pPr algn="l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'3003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Medicamentos constituidos por productos mezclados entre sí, preparados para usos terapéuticos o profilácticos, sin dosificar ni acondicionar para la venta al por menor (exc. productos de las partidas 3002, 3005 ó 3006)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2592055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2159992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2539356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2503377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3843441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4,1%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6,3%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0190">
                <a:tc>
                  <a:txBody>
                    <a:bodyPr/>
                    <a:lstStyle/>
                    <a:p>
                      <a:pPr algn="l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'3004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Medicamentos constituidos por productos mezclados entre sí o sin mezclar, preparados para usos terapéuticos o profilácticos, dosificados "incl. los administrados por vía transdérmica" o acondicionados para la venta al por menor (exc. productos de las partidas 3002, 3005 ó 3006)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3284063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3846143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3764328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3864880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3171482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6,4%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5,2%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6749">
                <a:tc>
                  <a:txBody>
                    <a:bodyPr/>
                    <a:lstStyle/>
                    <a:p>
                      <a:pPr algn="l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'8542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Circuitos integrados y microestructuras electrónicas; sus partes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4075366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3910199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5578568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3452510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2805536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5,7%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4,6%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6749">
                <a:tc>
                  <a:txBody>
                    <a:bodyPr/>
                    <a:lstStyle/>
                    <a:p>
                      <a:pPr algn="l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'8803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Partes de aeronaves o de vehículos espaciales y sus vehículos de lanzamiento y vehículos suborbitales, n.c.o.p.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1865332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1534092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2521623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2427018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2550016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4,0%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4,2%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0190">
                <a:tc>
                  <a:txBody>
                    <a:bodyPr/>
                    <a:lstStyle/>
                    <a:p>
                      <a:pPr algn="l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'8517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Aparatos eléctricos de telefonía o telegrafía con hilos, incl. los teléfonos de usuario de auricular inalámbrico combinado con micrófono y los aparatos de telecomunicación por corriente portadora o telecomunicación digital; videófonos; sus partes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1788215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1790529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1589097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1597344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1697587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2,6%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2,8%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6749">
                <a:tc>
                  <a:txBody>
                    <a:bodyPr/>
                    <a:lstStyle/>
                    <a:p>
                      <a:pPr algn="l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'9018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Instrumentos y aparatos de medicina, cirugía, odontología o veterinaria, incl. los de escintigrafía y demás aparatos electromédicos, así como los aparatos para pruebas visuales, n.c.o.p.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1320870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1506474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1441671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1553446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1675889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2,6%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2,8%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0190">
                <a:tc>
                  <a:txBody>
                    <a:bodyPr/>
                    <a:lstStyle/>
                    <a:p>
                      <a:pPr algn="l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'3824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Preparaciones aglutinantes para moldes o núcleos de fundición; productos químicos y preparaciones de la industria química o de las industrias conexas, incl. las mezclas de productos naturales, n.c.o.p.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4039898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4167815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2114967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985812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1347078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1,6%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2,2%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0190">
                <a:tc>
                  <a:txBody>
                    <a:bodyPr/>
                    <a:lstStyle/>
                    <a:p>
                      <a:pPr algn="l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'3808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Insecticidas, raticidas y demás antirroedores, fungicidas, herbicidas, inhibidores de germinación y reguladores del crecimiento de las plantas, desinfectantes y productos simil., presentados en formas o en envases para la venta al por menor, o como preparaciones o artículos tales como cintas, mechas y velas, azufradas, y papeles matamoscas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754918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963394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1015214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943581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1313616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1,6%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2,2%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0190">
                <a:tc>
                  <a:txBody>
                    <a:bodyPr/>
                    <a:lstStyle/>
                    <a:p>
                      <a:pPr algn="l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'9031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Instrumentos, máquinas y aparatos para medida o control, n.c.o.p. de este capítulo, así como proyectores de perfiles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1186212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939836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708097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846766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1111811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1,4%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1,8%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3322">
                <a:tc>
                  <a:txBody>
                    <a:bodyPr/>
                    <a:lstStyle/>
                    <a:p>
                      <a:pPr algn="l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'3105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Abonos minerales o químicos, con dos o tres de los elementos fertilizantes: nitrógeno, fósforo y potasio; los demás abonos (exc. abonos de origen exclusivamente animal o vegetal o abonos minerales o químicos nitrogenados, fosfatados o potásicos); abonos de origen animal o vegetal, minerales o químicos, en tabletas o formas simil. o en envases de un peso bruto &lt;= 10 kg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1439904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1260580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990967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910620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957642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1,5%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1,6%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3322">
                <a:tc>
                  <a:txBody>
                    <a:bodyPr/>
                    <a:lstStyle/>
                    <a:p>
                      <a:pPr algn="l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'8443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Máquinas y aparatos para imprimir mediante caracteres de imprenta, clisés, planchas, cilindros y demás elementos impresores de la partida 8442; máquinas para imprimir por chorro de tinta (exc. copiadoras hectográficas, mimeógrafos, máquinas para imprimir direcciones y demás máquinas para imprimir para oficina eléctricas y electrónicas de las partidas 8469 a 8472); máquinas auxiliares para la impresión, exclusivamente concebidas para funcionar con máquinas para imprimir, con objeto de realizar la alimentación, manipulación o los trabajos complementarios de las hojas o tiras de papel; sus partes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972752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1051617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812089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891456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931857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1,5%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b="0" i="0" u="none" strike="noStrike" dirty="0">
                          <a:solidFill>
                            <a:srgbClr val="002B54"/>
                          </a:solidFill>
                          <a:latin typeface="Calibri"/>
                        </a:rPr>
                        <a:t>1,5%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15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987" y="197115"/>
            <a:ext cx="2085013" cy="823031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17369" y="15469"/>
            <a:ext cx="10156184" cy="1325563"/>
          </a:xfrm>
        </p:spPr>
        <p:txBody>
          <a:bodyPr>
            <a:normAutofit/>
          </a:bodyPr>
          <a:lstStyle/>
          <a:p>
            <a:r>
              <a:rPr lang="es-MX" sz="3900" b="1" dirty="0">
                <a:solidFill>
                  <a:srgbClr val="002060"/>
                </a:solidFill>
                <a:latin typeface="Franklin Gothic Medium Cond" panose="020B0606030402020204" pitchFamily="34" charset="0"/>
              </a:rPr>
              <a:t>Principales destinos de exportación de </a:t>
            </a:r>
            <a:r>
              <a:rPr lang="es-MX" sz="39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Israel Año 2017</a:t>
            </a:r>
            <a:br>
              <a:rPr lang="es-MX" sz="39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</a:br>
            <a:r>
              <a:rPr lang="es-MX" sz="24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(Millones de USD)</a:t>
            </a:r>
            <a:endParaRPr lang="es-MX" sz="3900" b="1" dirty="0">
              <a:solidFill>
                <a:srgbClr val="00206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5" name="2 CuadroTexto"/>
          <p:cNvSpPr txBox="1"/>
          <p:nvPr/>
        </p:nvSpPr>
        <p:spPr>
          <a:xfrm>
            <a:off x="269315" y="5733380"/>
            <a:ext cx="5110163" cy="44627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ES" sz="1100" b="1" dirty="0">
                <a:solidFill>
                  <a:prstClr val="black"/>
                </a:solidFill>
              </a:rPr>
              <a:t>Fuente: </a:t>
            </a:r>
            <a:r>
              <a:rPr lang="es-ES" sz="1100" dirty="0" err="1">
                <a:solidFill>
                  <a:prstClr val="black"/>
                </a:solidFill>
              </a:rPr>
              <a:t>Trademap</a:t>
            </a:r>
            <a:endParaRPr lang="es-ES" sz="100" dirty="0" smtClean="0">
              <a:solidFill>
                <a:prstClr val="black"/>
              </a:solidFill>
            </a:endParaRPr>
          </a:p>
          <a:p>
            <a:pPr eaLnBrk="1" hangingPunct="1">
              <a:defRPr/>
            </a:pPr>
            <a:r>
              <a:rPr lang="es-ES" sz="1100" b="1" dirty="0" smtClean="0">
                <a:solidFill>
                  <a:prstClr val="black"/>
                </a:solidFill>
              </a:rPr>
              <a:t>Elaborado por: </a:t>
            </a:r>
            <a:r>
              <a:rPr lang="es-ES" sz="1100" dirty="0" smtClean="0">
                <a:solidFill>
                  <a:prstClr val="black"/>
                </a:solidFill>
              </a:rPr>
              <a:t>CGEPMI </a:t>
            </a:r>
            <a:endParaRPr lang="es-ES" sz="1100" dirty="0">
              <a:solidFill>
                <a:prstClr val="black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69314" y="6190607"/>
            <a:ext cx="8820897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MX" sz="100" b="1" dirty="0" smtClean="0">
              <a:solidFill>
                <a:prstClr val="black"/>
              </a:solidFill>
            </a:endParaRPr>
          </a:p>
          <a:p>
            <a:r>
              <a:rPr lang="es-MX" sz="1100" b="1" dirty="0" smtClean="0">
                <a:solidFill>
                  <a:prstClr val="black"/>
                </a:solidFill>
              </a:rPr>
              <a:t>Nota</a:t>
            </a:r>
            <a:r>
              <a:rPr lang="es-MX" sz="1100" b="1" dirty="0">
                <a:solidFill>
                  <a:prstClr val="black"/>
                </a:solidFill>
              </a:rPr>
              <a:t>: </a:t>
            </a:r>
            <a:r>
              <a:rPr lang="es-MX" sz="1100" dirty="0" smtClean="0">
                <a:solidFill>
                  <a:prstClr val="black"/>
                </a:solidFill>
              </a:rPr>
              <a:t>El grafico muestra el 80% de las exportaciones totales de Israel (USD 48,889 millones)  hacia los diferentes países del mundo. </a:t>
            </a:r>
          </a:p>
          <a:p>
            <a:r>
              <a:rPr lang="es-MX" sz="1100" dirty="0" smtClean="0">
                <a:solidFill>
                  <a:prstClr val="black"/>
                </a:solidFill>
              </a:rPr>
              <a:t>El 20% restante de países representan USD 12.010 millones.</a:t>
            </a:r>
            <a:endParaRPr lang="es-MX" sz="1100" dirty="0">
              <a:solidFill>
                <a:prstClr val="black"/>
              </a:solidFill>
            </a:endParaRPr>
          </a:p>
        </p:txBody>
      </p:sp>
      <p:graphicFrame>
        <p:nvGraphicFramePr>
          <p:cNvPr id="9" name="Gráfico 8"/>
          <p:cNvGraphicFramePr>
            <a:graphicFrameLocks/>
          </p:cNvGraphicFramePr>
          <p:nvPr>
            <p:extLst/>
          </p:nvPr>
        </p:nvGraphicFramePr>
        <p:xfrm>
          <a:off x="578224" y="1155876"/>
          <a:ext cx="10905564" cy="4373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40286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987" y="197115"/>
            <a:ext cx="2085013" cy="823031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17368" y="15469"/>
            <a:ext cx="10340277" cy="1325563"/>
          </a:xfrm>
        </p:spPr>
        <p:txBody>
          <a:bodyPr>
            <a:normAutofit/>
          </a:bodyPr>
          <a:lstStyle/>
          <a:p>
            <a:r>
              <a:rPr lang="es-MX" sz="36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Comercio potencial ISRAEL– Mundo</a:t>
            </a:r>
            <a:endParaRPr lang="es-MX" sz="2000" b="1" dirty="0">
              <a:solidFill>
                <a:srgbClr val="00206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23" name="2 CuadroTexto"/>
          <p:cNvSpPr txBox="1"/>
          <p:nvPr/>
        </p:nvSpPr>
        <p:spPr>
          <a:xfrm>
            <a:off x="289865" y="6411724"/>
            <a:ext cx="5110163" cy="44627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ES" sz="1100" b="1" dirty="0">
                <a:solidFill>
                  <a:prstClr val="black"/>
                </a:solidFill>
              </a:rPr>
              <a:t>Fuente: </a:t>
            </a:r>
            <a:r>
              <a:rPr lang="es-ES" sz="1100" dirty="0" err="1">
                <a:solidFill>
                  <a:prstClr val="black"/>
                </a:solidFill>
              </a:rPr>
              <a:t>Trademap</a:t>
            </a:r>
            <a:endParaRPr lang="es-ES" sz="100" dirty="0" smtClean="0">
              <a:solidFill>
                <a:prstClr val="black"/>
              </a:solidFill>
            </a:endParaRPr>
          </a:p>
          <a:p>
            <a:pPr eaLnBrk="1" hangingPunct="1">
              <a:defRPr/>
            </a:pPr>
            <a:r>
              <a:rPr lang="es-ES" sz="1100" b="1" dirty="0" smtClean="0">
                <a:solidFill>
                  <a:prstClr val="black"/>
                </a:solidFill>
              </a:rPr>
              <a:t>Elaborado por: </a:t>
            </a:r>
            <a:r>
              <a:rPr lang="es-ES" sz="1100" dirty="0" smtClean="0">
                <a:solidFill>
                  <a:prstClr val="black"/>
                </a:solidFill>
              </a:rPr>
              <a:t>CGEPMI </a:t>
            </a:r>
            <a:endParaRPr lang="es-ES" sz="1100" dirty="0">
              <a:solidFill>
                <a:prstClr val="black"/>
              </a:solidFill>
            </a:endParaRPr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79605"/>
              </p:ext>
            </p:extLst>
          </p:nvPr>
        </p:nvGraphicFramePr>
        <p:xfrm>
          <a:off x="564776" y="1020146"/>
          <a:ext cx="11134165" cy="5225415"/>
        </p:xfrm>
        <a:graphic>
          <a:graphicData uri="http://schemas.openxmlformats.org/drawingml/2006/table">
            <a:tbl>
              <a:tblPr/>
              <a:tblGrid>
                <a:gridCol w="11134165"/>
              </a:tblGrid>
              <a:tr h="476250">
                <a:tc>
                  <a:txBody>
                    <a:bodyPr/>
                    <a:lstStyle/>
                    <a:p>
                      <a:pPr algn="l" fontAlgn="ctr"/>
                      <a:r>
                        <a:rPr lang="es-EC" sz="18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Descripción del producto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7B9D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Diamantes, trabajados, sin montar ni engarzar (exc. diamantes industriales)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Partes de aviones o de helicópteros, n.c.o.p. (exc. los planeadores "parapentes")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Plaquitas, varillas, puntas y artículos similares para útiles, sin montar, de cermet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Instrumentos y aparatos de medicina, cirugía o veterinaria, n.c.o.p.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Aparatos de electrodiagnóstico, incl. los aparatos par exploración funcional o para vigilancia de parámetros fisiológicos (exc. electrocardiógrafos, aparatos de diagnóstico por exploración ultrasónica "scanners", aparatos de diagnóstico de visualización porde resonancia magnética y aparatos de centellografía)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Abonos minerales o químicos, que contengan los dos elementos fertilizantes nitrógeno y potasio o que contengan un único elemento fertilizante principal, incl. las mezclas de abonos de origen animal o vegetal con abonos minerales o químicos (exc. en tabletas o formas simil. o en envases de un peso bruto &lt;= 10 kg)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Instrumentos opticos, aplicaciones y maquinas de medidas o revisión, sin ningún capitulo 90 específico o incluido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Abonos minerales o químicos con los tres elementos fertilizantes: nitrógeno, fósforo y potasio (exc. ??en tabletas o formas similares o en envases de un peso bruto &lt;= 10 kg)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Artículos de plástico y manufacturas de las demás materias de las partidas 3901 a 3914, ncop (exc. ??productos de 9619)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Partes de turborreactores o de turbopropulsores, n.c.o.p.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Instrumentos, máquinas y aparatos, no ópticos, para medida o control, n.c.o.p. de este capítulo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 dirty="0">
                          <a:solidFill>
                            <a:srgbClr val="002B54"/>
                          </a:solidFill>
                          <a:latin typeface="Calibri"/>
                        </a:rPr>
                        <a:t>Polipropileno, en formas primarias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Instrumentos, máquinas y aparatos ópticos, para control de obleas "wafers" o dispositivos, semiconductores o para control de máscaras o retículas utilizadas en la fabricación de dispositivos semiconductores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latin typeface="Calibri"/>
                        </a:rPr>
                        <a:t>Semillas de hortalizas, para siembra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 dirty="0">
                          <a:solidFill>
                            <a:srgbClr val="002B54"/>
                          </a:solidFill>
                          <a:latin typeface="Calibri"/>
                        </a:rPr>
                        <a:t>Dispositivos generadores de rayos X, generadores de tensión, consolas de mando, mesas, sillones, pantallas, mesas para examen y tratamiento y soportes </a:t>
                      </a:r>
                      <a:r>
                        <a:rPr lang="es-EC" sz="1400" b="0" i="0" u="none" strike="noStrike" dirty="0" err="1">
                          <a:solidFill>
                            <a:srgbClr val="002B54"/>
                          </a:solidFill>
                          <a:latin typeface="Calibri"/>
                        </a:rPr>
                        <a:t>simil</a:t>
                      </a:r>
                      <a:r>
                        <a:rPr lang="es-EC" sz="1400" b="0" i="0" u="none" strike="noStrike" dirty="0">
                          <a:solidFill>
                            <a:srgbClr val="002B54"/>
                          </a:solidFill>
                          <a:latin typeface="Calibri"/>
                        </a:rPr>
                        <a:t>., sus partes y demás aparatos de la partida 9022 </a:t>
                      </a:r>
                      <a:r>
                        <a:rPr lang="es-EC" sz="1400" b="0" i="0" u="none" strike="noStrike" dirty="0" err="1">
                          <a:solidFill>
                            <a:srgbClr val="002B54"/>
                          </a:solidFill>
                          <a:latin typeface="Calibri"/>
                        </a:rPr>
                        <a:t>n.c.o.p</a:t>
                      </a:r>
                      <a:endParaRPr lang="es-EC" sz="1400" b="0" i="0" u="none" strike="noStrike" dirty="0">
                        <a:solidFill>
                          <a:srgbClr val="002B54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26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2182</TotalTime>
  <Words>2052</Words>
  <Application>Microsoft Office PowerPoint</Application>
  <PresentationFormat>Panorámica</PresentationFormat>
  <Paragraphs>494</Paragraphs>
  <Slides>10</Slides>
  <Notes>10</Notes>
  <HiddenSlides>1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Medium</vt:lpstr>
      <vt:lpstr>Franklin Gothic Medium Cond</vt:lpstr>
      <vt:lpstr>Wingdings</vt:lpstr>
      <vt:lpstr>Diseño personalizado</vt:lpstr>
      <vt:lpstr>2_Tema de Office</vt:lpstr>
      <vt:lpstr>Cifras comerciales bilaterales  Ecuador – ISRAEL</vt:lpstr>
      <vt:lpstr>Balanza Comercial Ecuador – ISRAEL   (millones de dólares FOB)</vt:lpstr>
      <vt:lpstr>Inversión Extranjera Directa de Israel en Ecuador (miles de USD)</vt:lpstr>
      <vt:lpstr>Balanza comercial de bienes tecnológicos Ecuador – ISRAEL (millones de dólares FOB)</vt:lpstr>
      <vt:lpstr>Comercio potencial Ecuador – Israel</vt:lpstr>
      <vt:lpstr>Balanza Comercial de Israel  (millones de dólares)</vt:lpstr>
      <vt:lpstr>Principales productos exportados de ISRAEL al Mundo (miles de dólares FOB)</vt:lpstr>
      <vt:lpstr>Principales destinos de exportación de Israel Año 2017 (Millones de USD)</vt:lpstr>
      <vt:lpstr>Comercio potencial ISRAEL– Mundo</vt:lpstr>
      <vt:lpstr>Expectativas de cooperación con Israel</vt:lpstr>
    </vt:vector>
  </TitlesOfParts>
  <Company>MIPRO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Coordinación General de Estudios Prospectivos y Macroeconómicos para la industria</dc:creator>
  <cp:lastModifiedBy>Geovanna E. Espín Ruiz</cp:lastModifiedBy>
  <cp:revision>576</cp:revision>
  <cp:lastPrinted>2017-10-16T17:33:27Z</cp:lastPrinted>
  <dcterms:created xsi:type="dcterms:W3CDTF">2015-09-03T16:47:27Z</dcterms:created>
  <dcterms:modified xsi:type="dcterms:W3CDTF">2018-08-30T19:53:14Z</dcterms:modified>
</cp:coreProperties>
</file>