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  <p:sldMasterId id="2147483943" r:id="rId2"/>
  </p:sldMasterIdLst>
  <p:notesMasterIdLst>
    <p:notesMasterId r:id="rId12"/>
  </p:notesMasterIdLst>
  <p:handoutMasterIdLst>
    <p:handoutMasterId r:id="rId13"/>
  </p:handoutMasterIdLst>
  <p:sldIdLst>
    <p:sldId id="271" r:id="rId3"/>
    <p:sldId id="273" r:id="rId4"/>
    <p:sldId id="280" r:id="rId5"/>
    <p:sldId id="276" r:id="rId6"/>
    <p:sldId id="279" r:id="rId7"/>
    <p:sldId id="281" r:id="rId8"/>
    <p:sldId id="277" r:id="rId9"/>
    <p:sldId id="282" r:id="rId10"/>
    <p:sldId id="275" r:id="rId11"/>
  </p:sldIdLst>
  <p:sldSz cx="12192000" cy="6858000"/>
  <p:notesSz cx="6985000" cy="9271000"/>
  <p:defaultTextStyle>
    <a:defPPr>
      <a:defRPr lang="es-E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a G. Morán Tapia" initials="JGMT" lastIdx="3" clrIdx="0">
    <p:extLst>
      <p:ext uri="{19B8F6BF-5375-455C-9EA6-DF929625EA0E}">
        <p15:presenceInfo xmlns:p15="http://schemas.microsoft.com/office/powerpoint/2012/main" userId="S-1-5-21-1358988534-460955180-2770620441-148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 snapToGrid="0" snapToObjects="1">
      <p:cViewPr varScale="1">
        <p:scale>
          <a:sx n="71" d="100"/>
          <a:sy n="71" d="100"/>
        </p:scale>
        <p:origin x="594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C:\Users\gespin\Desktop\CIFRAS%20COMERCIALES\CONTINENTE%20AMERICANO\M&#201;XICO\2018-06-29_Cifras%20comerciales_M&#233;xico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spin\Desktop\CIFRAS%20COMERCIALES\CONTINENTE%20AMERICANO\M&#201;XICO\2018-06-29_Cifras%20comerciales_M&#233;xico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file:///C:\Users\gespin\Desktop\CIFRAS%20COMERCIALES\CONTINENTE%20AMERICANO\M&#201;XICO\2018-06-29_Cifras%20comerciales_M&#233;xico.xlsx" TargetMode="External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gespin\Desktop\CIFRAS%20COMERCIALES\CONTINENTE%20AMERICANO\M&#201;XICO\2018-06-29_Cifras%20comerciales_M&#233;xico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spin\Desktop\CIFRAS%20COMERCIALES\CONTINENTE%20AMERICANO\M&#201;XICO\2018-06-29_Cifras%20comerciales_M&#233;xico%20(Recuperado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2.6774627353482353E-2"/>
          <c:y val="5.4777952755905523E-2"/>
          <c:w val="0.96229634109039408"/>
          <c:h val="0.649113034507902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'Balanza comercial ISRAEL'!$B$2:$D$2</c:f>
              <c:strCache>
                <c:ptCount val="1"/>
                <c:pt idx="0">
                  <c:v>Exportaciones</c:v>
                </c:pt>
              </c:strCache>
            </c:strRef>
          </c:tx>
          <c:spPr>
            <a:gradFill rotWithShape="1">
              <a:gsLst>
                <a:gs pos="0">
                  <a:srgbClr val="9BBB59">
                    <a:satMod val="103000"/>
                    <a:lumMod val="102000"/>
                    <a:tint val="94000"/>
                  </a:srgbClr>
                </a:gs>
                <a:gs pos="50000">
                  <a:srgbClr val="9BBB59">
                    <a:satMod val="110000"/>
                    <a:lumMod val="100000"/>
                    <a:shade val="100000"/>
                  </a:srgbClr>
                </a:gs>
                <a:gs pos="100000">
                  <a:srgbClr val="9BBB59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6350" cap="flat" cmpd="sng" algn="ctr">
              <a:noFill/>
              <a:prstDash val="solid"/>
              <a:miter lim="800000"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9BBB59">
                  <a:lumMod val="60000"/>
                  <a:lumOff val="40000"/>
                </a:srgbClr>
              </a:solidFill>
              <a:ln w="6350" cap="flat" cmpd="sng" algn="ctr">
                <a:noFill/>
                <a:prstDash val="solid"/>
                <a:miter lim="800000"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9BBB59">
                  <a:lumMod val="60000"/>
                  <a:lumOff val="40000"/>
                </a:srgbClr>
              </a:solidFill>
              <a:ln w="6350" cap="flat" cmpd="sng" algn="ctr">
                <a:noFill/>
                <a:prstDash val="solid"/>
                <a:miter lim="800000"/>
              </a:ln>
              <a:effectLst/>
            </c:spPr>
          </c:dPt>
          <c:dLbls>
            <c:dLbl>
              <c:idx val="4"/>
              <c:layout>
                <c:manualLayout>
                  <c:x val="-6.1504665637391806E-3"/>
                  <c:y val="8.81750949097277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6.1504665637391806E-3"/>
                  <c:y val="8.81750949097282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'Balanza comercial ISRAEL'!$A$4:$A$10</c:f>
              <c:strCach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2017 
ene-abril</c:v>
                </c:pt>
                <c:pt idx="6">
                  <c:v>2018 
ene-abril</c:v>
                </c:pt>
              </c:strCache>
            </c:strRef>
          </c:cat>
          <c:val>
            <c:numRef>
              <c:f>'Balanza comercial ISRAEL'!$K$4:$K$10</c:f>
              <c:numCache>
                <c:formatCode>#,##0.0</c:formatCode>
                <c:ptCount val="7"/>
                <c:pt idx="0">
                  <c:v>117508.32174</c:v>
                </c:pt>
                <c:pt idx="1">
                  <c:v>147178.90840000001</c:v>
                </c:pt>
                <c:pt idx="2">
                  <c:v>156998.14687200001</c:v>
                </c:pt>
                <c:pt idx="3">
                  <c:v>168078.95601999998</c:v>
                </c:pt>
                <c:pt idx="4">
                  <c:v>129265.744381</c:v>
                </c:pt>
                <c:pt idx="5">
                  <c:v>38938.802057000001</c:v>
                </c:pt>
                <c:pt idx="6">
                  <c:v>30186.774611000001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ECF-401D-9732-2A2A012D0342}"/>
            </c:ext>
          </c:extLst>
        </c:ser>
        <c:ser>
          <c:idx val="1"/>
          <c:order val="1"/>
          <c:tx>
            <c:strRef>
              <c:f>'Balanza comercial ISRAEL'!$E$2:$G$2</c:f>
              <c:strCache>
                <c:ptCount val="1"/>
                <c:pt idx="0">
                  <c:v>Importaciones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4F81BD">
                  <a:lumMod val="60000"/>
                  <a:lumOff val="40000"/>
                </a:srgb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4F81BD">
                  <a:lumMod val="60000"/>
                  <a:lumOff val="40000"/>
                </a:srgbClr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4.6128499228043872E-3"/>
                  <c:y val="8.81750949097280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6.1504665637391806E-3"/>
                  <c:y val="2.204377372743205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9.2256998456087796E-3"/>
                  <c:y val="2.64525284729184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6.1504665637391806E-3"/>
                  <c:y val="4.408754745486410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6.1504665637391806E-3"/>
                  <c:y val="4.408754745486410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#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'Balanza comercial ISRAEL'!$A$4:$A$10</c:f>
              <c:strCach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2017 
ene-abril</c:v>
                </c:pt>
                <c:pt idx="6">
                  <c:v>2018 
ene-abril</c:v>
                </c:pt>
              </c:strCache>
            </c:strRef>
          </c:cat>
          <c:val>
            <c:numRef>
              <c:f>'Balanza comercial ISRAEL'!$N$4:$N$10</c:f>
              <c:numCache>
                <c:formatCode>#,##0.0</c:formatCode>
                <c:ptCount val="7"/>
                <c:pt idx="0">
                  <c:v>910389.296172</c:v>
                </c:pt>
                <c:pt idx="1">
                  <c:v>919610.10382600001</c:v>
                </c:pt>
                <c:pt idx="2">
                  <c:v>627224.13190000004</c:v>
                </c:pt>
                <c:pt idx="3">
                  <c:v>470817.37721900002</c:v>
                </c:pt>
                <c:pt idx="4">
                  <c:v>633457.71569500002</c:v>
                </c:pt>
                <c:pt idx="5">
                  <c:v>137868.758607</c:v>
                </c:pt>
                <c:pt idx="6">
                  <c:v>162830.75308600001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ECF-401D-9732-2A2A012D0342}"/>
            </c:ext>
          </c:extLst>
        </c:ser>
        <c:ser>
          <c:idx val="2"/>
          <c:order val="2"/>
          <c:tx>
            <c:strRef>
              <c:f>'Balanza comercial ISRAEL'!$O$2:$Q$2</c:f>
              <c:strCache>
                <c:ptCount val="1"/>
                <c:pt idx="0">
                  <c:v>Balanza comercial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0504D">
                  <a:lumMod val="40000"/>
                  <a:lumOff val="60000"/>
                </a:srgbClr>
              </a:solidFill>
              <a:ln>
                <a:noFill/>
              </a:ln>
              <a:effectLst/>
            </c:spPr>
          </c:dPt>
          <c:dLbls>
            <c:dLbl>
              <c:idx val="3"/>
              <c:layout>
                <c:manualLayout>
                  <c:x val="1.8414296573584024E-3"/>
                  <c:y val="1.38890638670167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6ECF-401D-9732-2A2A012D0342}"/>
                </c:ext>
                <c:ext xmlns:c15="http://schemas.microsoft.com/office/drawing/2012/chart" uri="{CE6537A1-D6FC-4f65-9D91-7224C49458BB}"/>
              </c:extLst>
            </c:dLbl>
            <c:numFmt formatCode="#,###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'Balanza comercial ISRAEL'!$A$4:$A$10</c:f>
              <c:strCach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2017 
ene-abril</c:v>
                </c:pt>
                <c:pt idx="6">
                  <c:v>2018 
ene-abril</c:v>
                </c:pt>
              </c:strCache>
            </c:strRef>
          </c:cat>
          <c:val>
            <c:numRef>
              <c:f>'Balanza comercial ISRAEL'!$Q$4:$Q$10</c:f>
              <c:numCache>
                <c:formatCode>#,##0.0</c:formatCode>
                <c:ptCount val="7"/>
                <c:pt idx="0">
                  <c:v>-792880.97443199996</c:v>
                </c:pt>
                <c:pt idx="1">
                  <c:v>-772431.19542600005</c:v>
                </c:pt>
                <c:pt idx="2">
                  <c:v>-470225.98502800002</c:v>
                </c:pt>
                <c:pt idx="3">
                  <c:v>-302738.42119900003</c:v>
                </c:pt>
                <c:pt idx="4">
                  <c:v>-504191.97131400002</c:v>
                </c:pt>
                <c:pt idx="5">
                  <c:v>-98929.956550000003</c:v>
                </c:pt>
                <c:pt idx="6">
                  <c:v>-132643.97847500001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ECF-401D-9732-2A2A012D03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81045936"/>
        <c:axId val="381046496"/>
      </c:barChart>
      <c:catAx>
        <c:axId val="381045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381046496"/>
        <c:crosses val="autoZero"/>
        <c:auto val="1"/>
        <c:lblAlgn val="ctr"/>
        <c:lblOffset val="100"/>
        <c:noMultiLvlLbl val="0"/>
      </c:catAx>
      <c:valAx>
        <c:axId val="381046496"/>
        <c:scaling>
          <c:orientation val="minMax"/>
        </c:scaling>
        <c:delete val="1"/>
        <c:axPos val="l"/>
        <c:numFmt formatCode="#,##0" sourceLinked="0"/>
        <c:majorTickMark val="none"/>
        <c:minorTickMark val="none"/>
        <c:tickLblPos val="nextTo"/>
        <c:crossAx val="381045936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3.5938903863432202E-3"/>
                <c:y val="0.10648148148148166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lang="es-ES" sz="1400" b="1" i="0" u="none" strike="noStrike" kern="1200" baseline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s-MX"/>
                    <a:t>Millones de USD FOB</a:t>
                  </a:r>
                </a:p>
              </c:rich>
            </c:tx>
            <c:spPr>
              <a:noFill/>
              <a:ln>
                <a:noFill/>
              </a:ln>
              <a:effectLst/>
            </c:sp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881846736371071"/>
          <c:y val="0.90887314085739257"/>
          <c:w val="0.58236306527257775"/>
          <c:h val="9.11268591426073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400" b="1" i="0" u="none" strike="noStrike" kern="1200" baseline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 b="1">
          <a:solidFill>
            <a:schemeClr val="tx1">
              <a:lumMod val="85000"/>
              <a:lumOff val="15000"/>
            </a:schemeClr>
          </a:solidFill>
        </a:defRPr>
      </a:pPr>
      <a:endParaRPr lang="es-EC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565658365248022E-3"/>
          <c:y val="4.2953767391977731E-4"/>
          <c:w val="0.98100630471505434"/>
          <c:h val="0.738587574244658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IED!$J$4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IED!$A$5:$A$7</c:f>
              <c:strCache>
                <c:ptCount val="3"/>
                <c:pt idx="0">
                  <c:v>Servicios prestados a las empresas</c:v>
                </c:pt>
                <c:pt idx="1">
                  <c:v>Transporte, almacenamiento y comunicaciones</c:v>
                </c:pt>
                <c:pt idx="2">
                  <c:v>Industria manufacturera</c:v>
                </c:pt>
              </c:strCache>
            </c:strRef>
          </c:cat>
          <c:val>
            <c:numRef>
              <c:f>IED!$J$5:$J$7</c:f>
              <c:numCache>
                <c:formatCode>0.0</c:formatCode>
                <c:ptCount val="3"/>
                <c:pt idx="0">
                  <c:v>0.11012000000000001</c:v>
                </c:pt>
                <c:pt idx="1">
                  <c:v>70</c:v>
                </c:pt>
                <c:pt idx="2">
                  <c:v>19.0594</c:v>
                </c:pt>
              </c:numCache>
            </c:numRef>
          </c:val>
        </c:ser>
        <c:ser>
          <c:idx val="1"/>
          <c:order val="1"/>
          <c:tx>
            <c:strRef>
              <c:f>IED!$K$4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IED!$A$5:$A$7</c:f>
              <c:strCache>
                <c:ptCount val="3"/>
                <c:pt idx="0">
                  <c:v>Servicios prestados a las empresas</c:v>
                </c:pt>
                <c:pt idx="1">
                  <c:v>Transporte, almacenamiento y comunicaciones</c:v>
                </c:pt>
                <c:pt idx="2">
                  <c:v>Industria manufacturera</c:v>
                </c:pt>
              </c:strCache>
            </c:strRef>
          </c:cat>
          <c:val>
            <c:numRef>
              <c:f>IED!$K$5:$K$7</c:f>
              <c:numCache>
                <c:formatCode>0.0</c:formatCode>
                <c:ptCount val="3"/>
                <c:pt idx="0">
                  <c:v>1.5762000000000002E-2</c:v>
                </c:pt>
                <c:pt idx="1">
                  <c:v>4.7499999999999999E-3</c:v>
                </c:pt>
                <c:pt idx="2">
                  <c:v>3.0345140000000002</c:v>
                </c:pt>
              </c:numCache>
            </c:numRef>
          </c:val>
        </c:ser>
        <c:ser>
          <c:idx val="2"/>
          <c:order val="2"/>
          <c:tx>
            <c:strRef>
              <c:f>IED!$L$4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IED!$A$5:$A$7</c:f>
              <c:strCache>
                <c:ptCount val="3"/>
                <c:pt idx="0">
                  <c:v>Servicios prestados a las empresas</c:v>
                </c:pt>
                <c:pt idx="1">
                  <c:v>Transporte, almacenamiento y comunicaciones</c:v>
                </c:pt>
                <c:pt idx="2">
                  <c:v>Industria manufacturera</c:v>
                </c:pt>
              </c:strCache>
            </c:strRef>
          </c:cat>
          <c:val>
            <c:numRef>
              <c:f>IED!$L$5:$L$7</c:f>
              <c:numCache>
                <c:formatCode>0.0</c:formatCode>
                <c:ptCount val="3"/>
                <c:pt idx="0">
                  <c:v>1.1931999999999998E-2</c:v>
                </c:pt>
                <c:pt idx="1">
                  <c:v>1.2225E-2</c:v>
                </c:pt>
                <c:pt idx="2">
                  <c:v>3.4566E-2</c:v>
                </c:pt>
              </c:numCache>
            </c:numRef>
          </c:val>
        </c:ser>
        <c:ser>
          <c:idx val="3"/>
          <c:order val="3"/>
          <c:tx>
            <c:strRef>
              <c:f>IED!$M$4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IED!$A$5:$A$7</c:f>
              <c:strCache>
                <c:ptCount val="3"/>
                <c:pt idx="0">
                  <c:v>Servicios prestados a las empresas</c:v>
                </c:pt>
                <c:pt idx="1">
                  <c:v>Transporte, almacenamiento y comunicaciones</c:v>
                </c:pt>
                <c:pt idx="2">
                  <c:v>Industria manufacturera</c:v>
                </c:pt>
              </c:strCache>
            </c:strRef>
          </c:cat>
          <c:val>
            <c:numRef>
              <c:f>IED!$M$5:$M$7</c:f>
              <c:numCache>
                <c:formatCode>0.0</c:formatCode>
                <c:ptCount val="3"/>
                <c:pt idx="0">
                  <c:v>3.6613430000000005</c:v>
                </c:pt>
                <c:pt idx="1">
                  <c:v>1.2600000000000001E-3</c:v>
                </c:pt>
                <c:pt idx="2">
                  <c:v>3.528457</c:v>
                </c:pt>
              </c:numCache>
            </c:numRef>
          </c:val>
        </c:ser>
        <c:ser>
          <c:idx val="4"/>
          <c:order val="4"/>
          <c:tx>
            <c:strRef>
              <c:f>IED!$N$4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IED!$A$5:$A$7</c:f>
              <c:strCache>
                <c:ptCount val="3"/>
                <c:pt idx="0">
                  <c:v>Servicios prestados a las empresas</c:v>
                </c:pt>
                <c:pt idx="1">
                  <c:v>Transporte, almacenamiento y comunicaciones</c:v>
                </c:pt>
                <c:pt idx="2">
                  <c:v>Industria manufacturera</c:v>
                </c:pt>
              </c:strCache>
            </c:strRef>
          </c:cat>
          <c:val>
            <c:numRef>
              <c:f>IED!$N$5:$N$7</c:f>
              <c:numCache>
                <c:formatCode>0.0</c:formatCode>
                <c:ptCount val="3"/>
                <c:pt idx="0">
                  <c:v>5.3386369999999994</c:v>
                </c:pt>
                <c:pt idx="1">
                  <c:v>1.4927900000000001</c:v>
                </c:pt>
                <c:pt idx="2">
                  <c:v>0.49274714000000008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85295792"/>
        <c:axId val="385296352"/>
      </c:barChart>
      <c:catAx>
        <c:axId val="385295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/>
          <a:lstStyle/>
          <a:p>
            <a:pPr>
              <a:defRPr/>
            </a:pPr>
            <a:endParaRPr lang="es-EC"/>
          </a:p>
        </c:txPr>
        <c:crossAx val="385296352"/>
        <c:crosses val="autoZero"/>
        <c:auto val="1"/>
        <c:lblAlgn val="ctr"/>
        <c:lblOffset val="100"/>
        <c:noMultiLvlLbl val="0"/>
      </c:catAx>
      <c:valAx>
        <c:axId val="385296352"/>
        <c:scaling>
          <c:orientation val="minMax"/>
        </c:scaling>
        <c:delete val="1"/>
        <c:axPos val="l"/>
        <c:numFmt formatCode="0.0" sourceLinked="1"/>
        <c:majorTickMark val="none"/>
        <c:minorTickMark val="none"/>
        <c:tickLblPos val="nextTo"/>
        <c:crossAx val="385295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564925921451588"/>
          <c:y val="0.92893935031744579"/>
          <c:w val="0.71310549632924514"/>
          <c:h val="7.1060649682554156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s-EC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EC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1272478108378051E-2"/>
          <c:y val="5.0925925925925923E-2"/>
          <c:w val="0.95636763988572226"/>
          <c:h val="0.69965223097112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'Intensidad tecnologica'!$A$3:$A$6</c:f>
              <c:strCache>
                <c:ptCount val="1"/>
                <c:pt idx="0">
                  <c:v>Exportaciones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'Intensidad tecnologica'!$C$2:$H$2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 ene-abril</c:v>
                </c:pt>
              </c:strCache>
            </c:strRef>
          </c:cat>
          <c:val>
            <c:numRef>
              <c:f>'Intensidad tecnologica'!$C$6:$H$6</c:f>
              <c:numCache>
                <c:formatCode>#,###,</c:formatCode>
                <c:ptCount val="6"/>
                <c:pt idx="0">
                  <c:v>14642.49546</c:v>
                </c:pt>
                <c:pt idx="1">
                  <c:v>16989.21501</c:v>
                </c:pt>
                <c:pt idx="2">
                  <c:v>26151.190537000002</c:v>
                </c:pt>
                <c:pt idx="3">
                  <c:v>18682.041745000002</c:v>
                </c:pt>
                <c:pt idx="4">
                  <c:v>24398.215211000002</c:v>
                </c:pt>
                <c:pt idx="5">
                  <c:v>5131.990965</c:v>
                </c:pt>
              </c:numCache>
            </c:numRef>
          </c:val>
        </c:ser>
        <c:ser>
          <c:idx val="1"/>
          <c:order val="1"/>
          <c:tx>
            <c:strRef>
              <c:f>'Intensidad tecnologica'!$A$7:$A$10</c:f>
              <c:strCache>
                <c:ptCount val="1"/>
                <c:pt idx="0">
                  <c:v>Importaciones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'Intensidad tecnologica'!$C$2:$H$2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 ene-abril</c:v>
                </c:pt>
              </c:strCache>
            </c:strRef>
          </c:cat>
          <c:val>
            <c:numRef>
              <c:f>'Intensidad tecnologica'!$C$10:$H$10</c:f>
              <c:numCache>
                <c:formatCode>#,###,</c:formatCode>
                <c:ptCount val="6"/>
                <c:pt idx="0">
                  <c:v>750909.27510199999</c:v>
                </c:pt>
                <c:pt idx="1">
                  <c:v>725151.93341700011</c:v>
                </c:pt>
                <c:pt idx="2">
                  <c:v>490205.79346299998</c:v>
                </c:pt>
                <c:pt idx="3">
                  <c:v>349413.84591899998</c:v>
                </c:pt>
                <c:pt idx="4">
                  <c:v>478546.722931</c:v>
                </c:pt>
                <c:pt idx="5">
                  <c:v>171534.56547</c:v>
                </c:pt>
              </c:numCache>
            </c:numRef>
          </c:val>
        </c:ser>
        <c:ser>
          <c:idx val="2"/>
          <c:order val="2"/>
          <c:tx>
            <c:strRef>
              <c:f>'Intensidad tecnologica'!$B$14</c:f>
              <c:strCache>
                <c:ptCount val="1"/>
                <c:pt idx="0">
                  <c:v>Balanza comercial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'Intensidad tecnologica'!$C$2:$H$2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 ene-abril</c:v>
                </c:pt>
              </c:strCache>
            </c:strRef>
          </c:cat>
          <c:val>
            <c:numRef>
              <c:f>'Intensidad tecnologica'!$C$14:$H$14</c:f>
              <c:numCache>
                <c:formatCode>#,##0.0,</c:formatCode>
                <c:ptCount val="6"/>
                <c:pt idx="0">
                  <c:v>-736266.77964199998</c:v>
                </c:pt>
                <c:pt idx="1">
                  <c:v>-708162.71840700007</c:v>
                </c:pt>
                <c:pt idx="2">
                  <c:v>-464054.60292599996</c:v>
                </c:pt>
                <c:pt idx="3">
                  <c:v>-330731.80417399999</c:v>
                </c:pt>
                <c:pt idx="4">
                  <c:v>-454148.50771999999</c:v>
                </c:pt>
                <c:pt idx="5">
                  <c:v>-166402.574505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385299712"/>
        <c:axId val="385300272"/>
      </c:barChart>
      <c:catAx>
        <c:axId val="385299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EC"/>
          </a:p>
        </c:txPr>
        <c:crossAx val="385300272"/>
        <c:crosses val="autoZero"/>
        <c:auto val="1"/>
        <c:lblAlgn val="ctr"/>
        <c:lblOffset val="100"/>
        <c:noMultiLvlLbl val="0"/>
      </c:catAx>
      <c:valAx>
        <c:axId val="385300272"/>
        <c:scaling>
          <c:orientation val="minMax"/>
        </c:scaling>
        <c:delete val="1"/>
        <c:axPos val="l"/>
        <c:numFmt formatCode="#,###," sourceLinked="1"/>
        <c:majorTickMark val="none"/>
        <c:minorTickMark val="none"/>
        <c:tickLblPos val="nextTo"/>
        <c:crossAx val="38529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437726367368368"/>
          <c:y val="0.88483741615631384"/>
          <c:w val="0.5715693679882935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s-EC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s-EC"/>
    </a:p>
  </c:txPr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'Balanza comercial MX'!$A$3</c:f>
              <c:strCache>
                <c:ptCount val="1"/>
                <c:pt idx="0">
                  <c:v>Exportaciones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'Balanza comercial MX'!$B$2:$F$2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'Balanza comercial MX'!$B$3:$F$3</c:f>
              <c:numCache>
                <c:formatCode>#,###,</c:formatCode>
                <c:ptCount val="5"/>
                <c:pt idx="0">
                  <c:v>379949273</c:v>
                </c:pt>
                <c:pt idx="1">
                  <c:v>396881846</c:v>
                </c:pt>
                <c:pt idx="2">
                  <c:v>380637539</c:v>
                </c:pt>
                <c:pt idx="3">
                  <c:v>373892537</c:v>
                </c:pt>
                <c:pt idx="4">
                  <c:v>409451378</c:v>
                </c:pt>
              </c:numCache>
            </c:numRef>
          </c:val>
        </c:ser>
        <c:ser>
          <c:idx val="1"/>
          <c:order val="1"/>
          <c:tx>
            <c:strRef>
              <c:f>'Balanza comercial MX'!$A$4</c:f>
              <c:strCache>
                <c:ptCount val="1"/>
                <c:pt idx="0">
                  <c:v>Importaciones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'Balanza comercial MX'!$B$2:$F$2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'Balanza comercial MX'!$B$4:$F$4</c:f>
              <c:numCache>
                <c:formatCode>#,###,</c:formatCode>
                <c:ptCount val="5"/>
                <c:pt idx="0">
                  <c:v>381210149</c:v>
                </c:pt>
                <c:pt idx="1">
                  <c:v>399976864</c:v>
                </c:pt>
                <c:pt idx="2">
                  <c:v>395232221</c:v>
                </c:pt>
                <c:pt idx="3">
                  <c:v>387064351</c:v>
                </c:pt>
                <c:pt idx="4">
                  <c:v>420369113</c:v>
                </c:pt>
              </c:numCache>
            </c:numRef>
          </c:val>
        </c:ser>
        <c:ser>
          <c:idx val="2"/>
          <c:order val="2"/>
          <c:tx>
            <c:strRef>
              <c:f>'Balanza comercial MX'!$A$5</c:f>
              <c:strCache>
                <c:ptCount val="1"/>
                <c:pt idx="0">
                  <c:v>Balanza Comercial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'Balanza comercial MX'!$B$2:$F$2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'Balanza comercial MX'!$B$5:$F$5</c:f>
              <c:numCache>
                <c:formatCode>#,###,</c:formatCode>
                <c:ptCount val="5"/>
                <c:pt idx="0">
                  <c:v>-1260876</c:v>
                </c:pt>
                <c:pt idx="1">
                  <c:v>-3095018</c:v>
                </c:pt>
                <c:pt idx="2">
                  <c:v>-14594682</c:v>
                </c:pt>
                <c:pt idx="3">
                  <c:v>-13171814</c:v>
                </c:pt>
                <c:pt idx="4">
                  <c:v>-10917735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5303632"/>
        <c:axId val="385304192"/>
      </c:barChart>
      <c:catAx>
        <c:axId val="385303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385304192"/>
        <c:crosses val="autoZero"/>
        <c:auto val="1"/>
        <c:lblAlgn val="ctr"/>
        <c:lblOffset val="100"/>
        <c:noMultiLvlLbl val="0"/>
      </c:catAx>
      <c:valAx>
        <c:axId val="385304192"/>
        <c:scaling>
          <c:orientation val="minMax"/>
        </c:scaling>
        <c:delete val="1"/>
        <c:axPos val="l"/>
        <c:numFmt formatCode="#,###," sourceLinked="1"/>
        <c:majorTickMark val="none"/>
        <c:minorTickMark val="none"/>
        <c:tickLblPos val="nextTo"/>
        <c:crossAx val="385303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EC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668068075201265E-2"/>
          <c:y val="2.6141268480369691E-2"/>
          <c:w val="0.91126625574518116"/>
          <c:h val="0.7395761841368375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'X ISRAEL por paise'!$A$16:$A$24</c:f>
              <c:strCache>
                <c:ptCount val="9"/>
                <c:pt idx="0">
                  <c:v>Estados Unidos de América</c:v>
                </c:pt>
                <c:pt idx="1">
                  <c:v>Canadá</c:v>
                </c:pt>
                <c:pt idx="2">
                  <c:v>Alemania</c:v>
                </c:pt>
                <c:pt idx="3">
                  <c:v>China</c:v>
                </c:pt>
                <c:pt idx="4">
                  <c:v>España</c:v>
                </c:pt>
                <c:pt idx="5">
                  <c:v>Japón</c:v>
                </c:pt>
                <c:pt idx="6">
                  <c:v>Brasil</c:v>
                </c:pt>
                <c:pt idx="7">
                  <c:v>Corea</c:v>
                </c:pt>
                <c:pt idx="8">
                  <c:v>India</c:v>
                </c:pt>
              </c:strCache>
            </c:strRef>
          </c:cat>
          <c:val>
            <c:numRef>
              <c:f>'X ISRAEL por paise'!$B$16:$B$34</c:f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'X ISRAEL por paise'!$A$16:$A$24</c:f>
              <c:strCache>
                <c:ptCount val="9"/>
                <c:pt idx="0">
                  <c:v>Estados Unidos de América</c:v>
                </c:pt>
                <c:pt idx="1">
                  <c:v>Canadá</c:v>
                </c:pt>
                <c:pt idx="2">
                  <c:v>Alemania</c:v>
                </c:pt>
                <c:pt idx="3">
                  <c:v>China</c:v>
                </c:pt>
                <c:pt idx="4">
                  <c:v>España</c:v>
                </c:pt>
                <c:pt idx="5">
                  <c:v>Japón</c:v>
                </c:pt>
                <c:pt idx="6">
                  <c:v>Brasil</c:v>
                </c:pt>
                <c:pt idx="7">
                  <c:v>Corea</c:v>
                </c:pt>
                <c:pt idx="8">
                  <c:v>India</c:v>
                </c:pt>
              </c:strCache>
            </c:strRef>
          </c:cat>
          <c:val>
            <c:numRef>
              <c:f>'X ISRAEL por paise'!$C$16:$C$34</c:f>
            </c:numRef>
          </c:val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'X ISRAEL por paise'!$A$16:$A$24</c:f>
              <c:strCache>
                <c:ptCount val="9"/>
                <c:pt idx="0">
                  <c:v>Estados Unidos de América</c:v>
                </c:pt>
                <c:pt idx="1">
                  <c:v>Canadá</c:v>
                </c:pt>
                <c:pt idx="2">
                  <c:v>Alemania</c:v>
                </c:pt>
                <c:pt idx="3">
                  <c:v>China</c:v>
                </c:pt>
                <c:pt idx="4">
                  <c:v>España</c:v>
                </c:pt>
                <c:pt idx="5">
                  <c:v>Japón</c:v>
                </c:pt>
                <c:pt idx="6">
                  <c:v>Brasil</c:v>
                </c:pt>
                <c:pt idx="7">
                  <c:v>Corea</c:v>
                </c:pt>
                <c:pt idx="8">
                  <c:v>India</c:v>
                </c:pt>
              </c:strCache>
            </c:strRef>
          </c:cat>
          <c:val>
            <c:numRef>
              <c:f>'X ISRAEL por paise'!$D$16:$D$34</c:f>
            </c:numRef>
          </c:val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'X ISRAEL por paise'!$A$16:$A$24</c:f>
              <c:strCache>
                <c:ptCount val="9"/>
                <c:pt idx="0">
                  <c:v>Estados Unidos de América</c:v>
                </c:pt>
                <c:pt idx="1">
                  <c:v>Canadá</c:v>
                </c:pt>
                <c:pt idx="2">
                  <c:v>Alemania</c:v>
                </c:pt>
                <c:pt idx="3">
                  <c:v>China</c:v>
                </c:pt>
                <c:pt idx="4">
                  <c:v>España</c:v>
                </c:pt>
                <c:pt idx="5">
                  <c:v>Japón</c:v>
                </c:pt>
                <c:pt idx="6">
                  <c:v>Brasil</c:v>
                </c:pt>
                <c:pt idx="7">
                  <c:v>Corea</c:v>
                </c:pt>
                <c:pt idx="8">
                  <c:v>India</c:v>
                </c:pt>
              </c:strCache>
            </c:strRef>
          </c:cat>
          <c:val>
            <c:numRef>
              <c:f>'X ISRAEL por paise'!$E$16:$E$34</c:f>
            </c:numRef>
          </c:val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'X ISRAEL por paise'!$A$16:$A$24</c:f>
              <c:strCache>
                <c:ptCount val="9"/>
                <c:pt idx="0">
                  <c:v>Estados Unidos de América</c:v>
                </c:pt>
                <c:pt idx="1">
                  <c:v>Canadá</c:v>
                </c:pt>
                <c:pt idx="2">
                  <c:v>Alemania</c:v>
                </c:pt>
                <c:pt idx="3">
                  <c:v>China</c:v>
                </c:pt>
                <c:pt idx="4">
                  <c:v>España</c:v>
                </c:pt>
                <c:pt idx="5">
                  <c:v>Japón</c:v>
                </c:pt>
                <c:pt idx="6">
                  <c:v>Brasil</c:v>
                </c:pt>
                <c:pt idx="7">
                  <c:v>Corea</c:v>
                </c:pt>
                <c:pt idx="8">
                  <c:v>India</c:v>
                </c:pt>
              </c:strCache>
            </c:strRef>
          </c:cat>
          <c:val>
            <c:numRef>
              <c:f>'X ISRAEL por paise'!$F$16:$F$34</c:f>
            </c:numRef>
          </c:val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'X ISRAEL por paise'!$A$16:$A$24</c:f>
              <c:strCache>
                <c:ptCount val="9"/>
                <c:pt idx="0">
                  <c:v>Estados Unidos de América</c:v>
                </c:pt>
                <c:pt idx="1">
                  <c:v>Canadá</c:v>
                </c:pt>
                <c:pt idx="2">
                  <c:v>Alemania</c:v>
                </c:pt>
                <c:pt idx="3">
                  <c:v>China</c:v>
                </c:pt>
                <c:pt idx="4">
                  <c:v>España</c:v>
                </c:pt>
                <c:pt idx="5">
                  <c:v>Japón</c:v>
                </c:pt>
                <c:pt idx="6">
                  <c:v>Brasil</c:v>
                </c:pt>
                <c:pt idx="7">
                  <c:v>Corea</c:v>
                </c:pt>
                <c:pt idx="8">
                  <c:v>India</c:v>
                </c:pt>
              </c:strCache>
            </c:strRef>
          </c:cat>
          <c:val>
            <c:numRef>
              <c:f>'X ISRAEL por paise'!$G$16:$G$34</c:f>
            </c:numRef>
          </c:val>
        </c:ser>
        <c:ser>
          <c:idx val="6"/>
          <c:order val="6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'X ISRAEL por paise'!$A$16:$A$24</c:f>
              <c:strCache>
                <c:ptCount val="9"/>
                <c:pt idx="0">
                  <c:v>Estados Unidos de América</c:v>
                </c:pt>
                <c:pt idx="1">
                  <c:v>Canadá</c:v>
                </c:pt>
                <c:pt idx="2">
                  <c:v>Alemania</c:v>
                </c:pt>
                <c:pt idx="3">
                  <c:v>China</c:v>
                </c:pt>
                <c:pt idx="4">
                  <c:v>España</c:v>
                </c:pt>
                <c:pt idx="5">
                  <c:v>Japón</c:v>
                </c:pt>
                <c:pt idx="6">
                  <c:v>Brasil</c:v>
                </c:pt>
                <c:pt idx="7">
                  <c:v>Corea</c:v>
                </c:pt>
                <c:pt idx="8">
                  <c:v>India</c:v>
                </c:pt>
              </c:strCache>
            </c:strRef>
          </c:cat>
          <c:val>
            <c:numRef>
              <c:f>'X ISRAEL por paise'!$H$16:$H$34</c:f>
            </c:numRef>
          </c:val>
        </c:ser>
        <c:ser>
          <c:idx val="7"/>
          <c:order val="7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'X ISRAEL por paise'!$A$16:$A$24</c:f>
              <c:strCache>
                <c:ptCount val="9"/>
                <c:pt idx="0">
                  <c:v>Estados Unidos de América</c:v>
                </c:pt>
                <c:pt idx="1">
                  <c:v>Canadá</c:v>
                </c:pt>
                <c:pt idx="2">
                  <c:v>Alemania</c:v>
                </c:pt>
                <c:pt idx="3">
                  <c:v>China</c:v>
                </c:pt>
                <c:pt idx="4">
                  <c:v>España</c:v>
                </c:pt>
                <c:pt idx="5">
                  <c:v>Japón</c:v>
                </c:pt>
                <c:pt idx="6">
                  <c:v>Brasil</c:v>
                </c:pt>
                <c:pt idx="7">
                  <c:v>Corea</c:v>
                </c:pt>
                <c:pt idx="8">
                  <c:v>India</c:v>
                </c:pt>
              </c:strCache>
            </c:strRef>
          </c:cat>
          <c:val>
            <c:numRef>
              <c:f>'X ISRAEL por paise'!$I$16:$I$34</c:f>
            </c:numRef>
          </c:val>
        </c:ser>
        <c:ser>
          <c:idx val="8"/>
          <c:order val="8"/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'X ISRAEL por paise'!$A$16:$A$24</c:f>
              <c:strCache>
                <c:ptCount val="9"/>
                <c:pt idx="0">
                  <c:v>Estados Unidos de América</c:v>
                </c:pt>
                <c:pt idx="1">
                  <c:v>Canadá</c:v>
                </c:pt>
                <c:pt idx="2">
                  <c:v>Alemania</c:v>
                </c:pt>
                <c:pt idx="3">
                  <c:v>China</c:v>
                </c:pt>
                <c:pt idx="4">
                  <c:v>España</c:v>
                </c:pt>
                <c:pt idx="5">
                  <c:v>Japón</c:v>
                </c:pt>
                <c:pt idx="6">
                  <c:v>Brasil</c:v>
                </c:pt>
                <c:pt idx="7">
                  <c:v>Corea</c:v>
                </c:pt>
                <c:pt idx="8">
                  <c:v>India</c:v>
                </c:pt>
              </c:strCache>
            </c:strRef>
          </c:cat>
          <c:val>
            <c:numRef>
              <c:f>'X ISRAEL por paise'!$J$16:$J$34</c:f>
            </c:numRef>
          </c:val>
        </c:ser>
        <c:ser>
          <c:idx val="9"/>
          <c:order val="9"/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'X ISRAEL por paise'!$A$16:$A$24</c:f>
              <c:strCache>
                <c:ptCount val="9"/>
                <c:pt idx="0">
                  <c:v>Estados Unidos de América</c:v>
                </c:pt>
                <c:pt idx="1">
                  <c:v>Canadá</c:v>
                </c:pt>
                <c:pt idx="2">
                  <c:v>Alemania</c:v>
                </c:pt>
                <c:pt idx="3">
                  <c:v>China</c:v>
                </c:pt>
                <c:pt idx="4">
                  <c:v>España</c:v>
                </c:pt>
                <c:pt idx="5">
                  <c:v>Japón</c:v>
                </c:pt>
                <c:pt idx="6">
                  <c:v>Brasil</c:v>
                </c:pt>
                <c:pt idx="7">
                  <c:v>Corea</c:v>
                </c:pt>
                <c:pt idx="8">
                  <c:v>India</c:v>
                </c:pt>
              </c:strCache>
            </c:strRef>
          </c:cat>
          <c:val>
            <c:numRef>
              <c:f>'X ISRAEL por paise'!$K$16:$K$34</c:f>
            </c:numRef>
          </c:val>
        </c:ser>
        <c:ser>
          <c:idx val="10"/>
          <c:order val="10"/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'X ISRAEL por paise'!$A$16:$A$24</c:f>
              <c:strCache>
                <c:ptCount val="9"/>
                <c:pt idx="0">
                  <c:v>Estados Unidos de América</c:v>
                </c:pt>
                <c:pt idx="1">
                  <c:v>Canadá</c:v>
                </c:pt>
                <c:pt idx="2">
                  <c:v>Alemania</c:v>
                </c:pt>
                <c:pt idx="3">
                  <c:v>China</c:v>
                </c:pt>
                <c:pt idx="4">
                  <c:v>España</c:v>
                </c:pt>
                <c:pt idx="5">
                  <c:v>Japón</c:v>
                </c:pt>
                <c:pt idx="6">
                  <c:v>Brasil</c:v>
                </c:pt>
                <c:pt idx="7">
                  <c:v>Corea</c:v>
                </c:pt>
                <c:pt idx="8">
                  <c:v>India</c:v>
                </c:pt>
              </c:strCache>
            </c:strRef>
          </c:cat>
          <c:val>
            <c:numRef>
              <c:f>'X ISRAEL por paise'!$L$16:$L$34</c:f>
            </c:numRef>
          </c:val>
        </c:ser>
        <c:ser>
          <c:idx val="11"/>
          <c:order val="11"/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'X ISRAEL por paise'!$A$16:$A$24</c:f>
              <c:strCache>
                <c:ptCount val="9"/>
                <c:pt idx="0">
                  <c:v>Estados Unidos de América</c:v>
                </c:pt>
                <c:pt idx="1">
                  <c:v>Canadá</c:v>
                </c:pt>
                <c:pt idx="2">
                  <c:v>Alemania</c:v>
                </c:pt>
                <c:pt idx="3">
                  <c:v>China</c:v>
                </c:pt>
                <c:pt idx="4">
                  <c:v>España</c:v>
                </c:pt>
                <c:pt idx="5">
                  <c:v>Japón</c:v>
                </c:pt>
                <c:pt idx="6">
                  <c:v>Brasil</c:v>
                </c:pt>
                <c:pt idx="7">
                  <c:v>Corea</c:v>
                </c:pt>
                <c:pt idx="8">
                  <c:v>India</c:v>
                </c:pt>
              </c:strCache>
            </c:strRef>
          </c:cat>
          <c:val>
            <c:numRef>
              <c:f>'X ISRAEL por paise'!$M$16:$M$34</c:f>
            </c:numRef>
          </c:val>
        </c:ser>
        <c:ser>
          <c:idx val="12"/>
          <c:order val="12"/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'X ISRAEL por paise'!$A$16:$A$24</c:f>
              <c:strCache>
                <c:ptCount val="9"/>
                <c:pt idx="0">
                  <c:v>Estados Unidos de América</c:v>
                </c:pt>
                <c:pt idx="1">
                  <c:v>Canadá</c:v>
                </c:pt>
                <c:pt idx="2">
                  <c:v>Alemania</c:v>
                </c:pt>
                <c:pt idx="3">
                  <c:v>China</c:v>
                </c:pt>
                <c:pt idx="4">
                  <c:v>España</c:v>
                </c:pt>
                <c:pt idx="5">
                  <c:v>Japón</c:v>
                </c:pt>
                <c:pt idx="6">
                  <c:v>Brasil</c:v>
                </c:pt>
                <c:pt idx="7">
                  <c:v>Corea</c:v>
                </c:pt>
                <c:pt idx="8">
                  <c:v>India</c:v>
                </c:pt>
              </c:strCache>
            </c:strRef>
          </c:cat>
          <c:val>
            <c:numRef>
              <c:f>'X ISRAEL por paise'!$N$16:$N$34</c:f>
            </c:numRef>
          </c:val>
        </c:ser>
        <c:ser>
          <c:idx val="13"/>
          <c:order val="13"/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'X ISRAEL por paise'!$A$16:$A$24</c:f>
              <c:strCache>
                <c:ptCount val="9"/>
                <c:pt idx="0">
                  <c:v>Estados Unidos de América</c:v>
                </c:pt>
                <c:pt idx="1">
                  <c:v>Canadá</c:v>
                </c:pt>
                <c:pt idx="2">
                  <c:v>Alemania</c:v>
                </c:pt>
                <c:pt idx="3">
                  <c:v>China</c:v>
                </c:pt>
                <c:pt idx="4">
                  <c:v>España</c:v>
                </c:pt>
                <c:pt idx="5">
                  <c:v>Japón</c:v>
                </c:pt>
                <c:pt idx="6">
                  <c:v>Brasil</c:v>
                </c:pt>
                <c:pt idx="7">
                  <c:v>Corea</c:v>
                </c:pt>
                <c:pt idx="8">
                  <c:v>India</c:v>
                </c:pt>
              </c:strCache>
            </c:strRef>
          </c:cat>
          <c:val>
            <c:numRef>
              <c:f>'X ISRAEL por paise'!$O$16:$O$34</c:f>
            </c:numRef>
          </c:val>
        </c:ser>
        <c:ser>
          <c:idx val="14"/>
          <c:order val="14"/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'X ISRAEL por paise'!$A$16:$A$24</c:f>
              <c:strCache>
                <c:ptCount val="9"/>
                <c:pt idx="0">
                  <c:v>Estados Unidos de América</c:v>
                </c:pt>
                <c:pt idx="1">
                  <c:v>Canadá</c:v>
                </c:pt>
                <c:pt idx="2">
                  <c:v>Alemania</c:v>
                </c:pt>
                <c:pt idx="3">
                  <c:v>China</c:v>
                </c:pt>
                <c:pt idx="4">
                  <c:v>España</c:v>
                </c:pt>
                <c:pt idx="5">
                  <c:v>Japón</c:v>
                </c:pt>
                <c:pt idx="6">
                  <c:v>Brasil</c:v>
                </c:pt>
                <c:pt idx="7">
                  <c:v>Corea</c:v>
                </c:pt>
                <c:pt idx="8">
                  <c:v>India</c:v>
                </c:pt>
              </c:strCache>
            </c:strRef>
          </c:cat>
          <c:val>
            <c:numRef>
              <c:f>'X ISRAEL por paise'!$P$16:$P$34</c:f>
            </c:numRef>
          </c:val>
        </c:ser>
        <c:ser>
          <c:idx val="15"/>
          <c:order val="15"/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'X ISRAEL por paise'!$A$16:$A$24</c:f>
              <c:strCache>
                <c:ptCount val="9"/>
                <c:pt idx="0">
                  <c:v>Estados Unidos de América</c:v>
                </c:pt>
                <c:pt idx="1">
                  <c:v>Canadá</c:v>
                </c:pt>
                <c:pt idx="2">
                  <c:v>Alemania</c:v>
                </c:pt>
                <c:pt idx="3">
                  <c:v>China</c:v>
                </c:pt>
                <c:pt idx="4">
                  <c:v>España</c:v>
                </c:pt>
                <c:pt idx="5">
                  <c:v>Japón</c:v>
                </c:pt>
                <c:pt idx="6">
                  <c:v>Brasil</c:v>
                </c:pt>
                <c:pt idx="7">
                  <c:v>Corea</c:v>
                </c:pt>
                <c:pt idx="8">
                  <c:v>India</c:v>
                </c:pt>
              </c:strCache>
            </c:strRef>
          </c:cat>
          <c:val>
            <c:numRef>
              <c:f>'X ISRAEL por paise'!$Q$16:$Q$34</c:f>
            </c:numRef>
          </c:val>
        </c:ser>
        <c:ser>
          <c:idx val="16"/>
          <c:order val="16"/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'X ISRAEL por paise'!$A$16:$A$24</c:f>
              <c:strCache>
                <c:ptCount val="9"/>
                <c:pt idx="0">
                  <c:v>Estados Unidos de América</c:v>
                </c:pt>
                <c:pt idx="1">
                  <c:v>Canadá</c:v>
                </c:pt>
                <c:pt idx="2">
                  <c:v>Alemania</c:v>
                </c:pt>
                <c:pt idx="3">
                  <c:v>China</c:v>
                </c:pt>
                <c:pt idx="4">
                  <c:v>España</c:v>
                </c:pt>
                <c:pt idx="5">
                  <c:v>Japón</c:v>
                </c:pt>
                <c:pt idx="6">
                  <c:v>Brasil</c:v>
                </c:pt>
                <c:pt idx="7">
                  <c:v>Corea</c:v>
                </c:pt>
                <c:pt idx="8">
                  <c:v>India</c:v>
                </c:pt>
              </c:strCache>
            </c:strRef>
          </c:cat>
          <c:val>
            <c:numRef>
              <c:f>'X ISRAEL por paise'!$R$16:$R$24</c:f>
              <c:numCache>
                <c:formatCode>#,###,</c:formatCode>
                <c:ptCount val="9"/>
                <c:pt idx="0">
                  <c:v>327357936</c:v>
                </c:pt>
                <c:pt idx="1">
                  <c:v>11376494</c:v>
                </c:pt>
                <c:pt idx="2">
                  <c:v>6949907</c:v>
                </c:pt>
                <c:pt idx="3">
                  <c:v>6713028</c:v>
                </c:pt>
                <c:pt idx="4">
                  <c:v>4244586</c:v>
                </c:pt>
                <c:pt idx="5">
                  <c:v>4055835</c:v>
                </c:pt>
                <c:pt idx="6">
                  <c:v>3681275</c:v>
                </c:pt>
                <c:pt idx="7">
                  <c:v>3428914</c:v>
                </c:pt>
                <c:pt idx="8">
                  <c:v>3338507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353574048"/>
        <c:axId val="353574608"/>
      </c:barChart>
      <c:catAx>
        <c:axId val="35357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EC"/>
          </a:p>
        </c:txPr>
        <c:crossAx val="353574608"/>
        <c:crosses val="autoZero"/>
        <c:auto val="1"/>
        <c:lblAlgn val="ctr"/>
        <c:lblOffset val="100"/>
        <c:noMultiLvlLbl val="0"/>
      </c:catAx>
      <c:valAx>
        <c:axId val="353574608"/>
        <c:scaling>
          <c:orientation val="minMax"/>
        </c:scaling>
        <c:delete val="1"/>
        <c:axPos val="l"/>
        <c:numFmt formatCode="#,###," sourceLinked="1"/>
        <c:majorTickMark val="none"/>
        <c:minorTickMark val="none"/>
        <c:tickLblPos val="nextTo"/>
        <c:crossAx val="353574048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EC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0.7134</cdr:x>
      <cdr:y>0.02473</cdr:y>
    </cdr:from>
    <cdr:to>
      <cdr:x>0.71354</cdr:x>
      <cdr:y>0.89909</cdr:y>
    </cdr:to>
    <cdr:cxnSp macro="">
      <cdr:nvCxnSpPr>
        <cdr:cNvPr id="2" name="Conector recto 1"/>
        <cdr:cNvCxnSpPr/>
      </cdr:nvCxnSpPr>
      <cdr:spPr>
        <a:xfrm xmlns:a="http://schemas.openxmlformats.org/drawingml/2006/main" flipH="1" flipV="1">
          <a:off x="5887027" y="68120"/>
          <a:ext cx="1155" cy="2408380"/>
        </a:xfrm>
        <a:prstGeom xmlns:a="http://schemas.openxmlformats.org/drawingml/2006/main" prst="line">
          <a:avLst/>
        </a:prstGeom>
        <a:ln xmlns:a="http://schemas.openxmlformats.org/drawingml/2006/main" w="25400"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0.83507</cdr:x>
      <cdr:y>0</cdr:y>
    </cdr:from>
    <cdr:to>
      <cdr:x>0.83525</cdr:x>
      <cdr:y>1</cdr:y>
    </cdr:to>
    <cdr:cxnSp macro="">
      <cdr:nvCxnSpPr>
        <cdr:cNvPr id="2" name="Conector recto 1"/>
        <cdr:cNvCxnSpPr/>
      </cdr:nvCxnSpPr>
      <cdr:spPr>
        <a:xfrm xmlns:a="http://schemas.openxmlformats.org/drawingml/2006/main" flipH="1" flipV="1">
          <a:off x="4494050" y="0"/>
          <a:ext cx="960" cy="2743200"/>
        </a:xfrm>
        <a:prstGeom xmlns:a="http://schemas.openxmlformats.org/drawingml/2006/main" prst="line">
          <a:avLst/>
        </a:prstGeom>
        <a:ln xmlns:a="http://schemas.openxmlformats.org/drawingml/2006/main" w="25400"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BCCB3BC-C5DE-4B19-BC4C-F8A4947FDF7A}" type="datetimeFigureOut">
              <a:rPr lang="es-ES"/>
              <a:pPr>
                <a:defRPr/>
              </a:pPr>
              <a:t>30/08/2018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05841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1115DD8-85B4-4C5C-826F-DC3B397DF87C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700337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16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16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75D6E56-2F6A-46DE-BA91-E8FF65E5CE99}" type="datetimeFigureOut">
              <a:rPr lang="en-US"/>
              <a:pPr>
                <a:defRPr/>
              </a:pPr>
              <a:t>8/30/2018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1158875"/>
            <a:ext cx="5562600" cy="3128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5" tIns="46442" rIns="92885" bIns="46442" rtlCol="0" anchor="ctr"/>
          <a:lstStyle/>
          <a:p>
            <a:pPr lvl="0"/>
            <a:endParaRPr lang="en-US" noProof="0" smtClean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98500" y="4461669"/>
            <a:ext cx="5588000" cy="3650456"/>
          </a:xfrm>
          <a:prstGeom prst="rect">
            <a:avLst/>
          </a:prstGeom>
        </p:spPr>
        <p:txBody>
          <a:bodyPr vert="horz" lIns="92885" tIns="46442" rIns="92885" bIns="46442" rtlCol="0"/>
          <a:lstStyle/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n-US" noProof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05841"/>
            <a:ext cx="3026833" cy="465159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5159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C7F900A-380D-4ECE-9155-317F436922D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2072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711200" y="1158875"/>
            <a:ext cx="5562600" cy="31289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1058F-DFAF-40BD-B202-ECD3978284C2}" type="slidenum">
              <a:rPr lang="es-EC" smtClean="0">
                <a:solidFill>
                  <a:prstClr val="black"/>
                </a:solidFill>
              </a:rPr>
              <a:pPr/>
              <a:t>1</a:t>
            </a:fld>
            <a:endParaRPr lang="es-EC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>
                <a:solidFill>
                  <a:prstClr val="black"/>
                </a:solidFill>
              </a:rPr>
              <a:t>Pag.</a:t>
            </a:r>
            <a:endParaRPr lang="es-EC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330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r>
              <a:rPr lang="es-MX" sz="1400" b="0" dirty="0" smtClean="0">
                <a:solidFill>
                  <a:prstClr val="black"/>
                </a:solidFill>
              </a:rPr>
              <a:t>Principales</a:t>
            </a:r>
            <a:r>
              <a:rPr lang="es-MX" sz="1400" b="0" baseline="0" dirty="0" smtClean="0">
                <a:solidFill>
                  <a:prstClr val="black"/>
                </a:solidFill>
              </a:rPr>
              <a:t> productos no petroleros</a:t>
            </a: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80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65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57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208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46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580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8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1364"/>
            <a:ext cx="71628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7" descr="LOGO PRINCIPAL HO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8" y="17976"/>
            <a:ext cx="2262716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8" t="22289" r="2"/>
          <a:stretch>
            <a:fillRect/>
          </a:stretch>
        </p:blipFill>
        <p:spPr bwMode="auto">
          <a:xfrm>
            <a:off x="6893985" y="777876"/>
            <a:ext cx="5149849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/>
          <p:cNvSpPr txBox="1"/>
          <p:nvPr userDrawn="1"/>
        </p:nvSpPr>
        <p:spPr>
          <a:xfrm>
            <a:off x="1" y="6606760"/>
            <a:ext cx="7864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Coordinación General de Estudios Prospectivos y Macroeconómicos para la Industria</a:t>
            </a:r>
            <a:endParaRPr lang="es-MX" sz="1100" b="1" dirty="0"/>
          </a:p>
        </p:txBody>
      </p:sp>
    </p:spTree>
    <p:extLst>
      <p:ext uri="{BB962C8B-B14F-4D97-AF65-F5344CB8AC3E}">
        <p14:creationId xmlns:p14="http://schemas.microsoft.com/office/powerpoint/2010/main" val="143693894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30432-381A-45E5-A272-6C9DD1ED904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8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45BD2-A8F1-4A90-B01C-A8DAFB98F3E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18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6DF86-AC41-4904-BDD1-8B7194B8B17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72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F232-466A-4187-820F-A9F418B7CBD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238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7595-6BBF-49C7-BA94-0CF49923D63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35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1E9D-CA17-4361-ABE9-0BED25B2C0B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78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061A-C439-473F-B625-4A4C73CACC5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46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58FB-749A-4498-B45D-7F35F447BBC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90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96-568F-4698-9D20-30CDE1AEC595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621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0475-AF0C-408F-A116-ECC3EC10B41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23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A4225-6ECB-451E-9248-8263EC39726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764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1893-0793-4329-96DB-968BD9A458D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651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8165-9D0B-434A-86BB-28BA612DD506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444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B829-0E7E-4CF4-B946-218C62D1DA1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C09FD-0837-4CCE-B6AE-C86973B3C1F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5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2E9BE-7D6F-49C5-9EE6-13D32CAA52E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1FCB1-D288-498F-9B46-44D2B80A7BE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8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6CACA-8FF8-4859-A125-5927AAAE6A9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0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E843F-D7F1-4CB4-B83B-BAEAE499F6B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9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D1860-4020-44B3-A902-5AC3966345C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E9EB5-2387-4D9B-81EF-360B484CA43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6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título del patrón</a:t>
            </a:r>
            <a:endParaRPr lang="en-US" altLang="en-US" smtClean="0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Editar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  <a:endParaRPr lang="en-US" altLang="en-U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hyperlink" Target="mailto:egarcia@mipro.gob.e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931928" y="2673004"/>
            <a:ext cx="8369084" cy="1013340"/>
          </a:xfrm>
        </p:spPr>
        <p:txBody>
          <a:bodyPr>
            <a:noAutofit/>
          </a:bodyPr>
          <a:lstStyle/>
          <a:p>
            <a:r>
              <a:rPr lang="es-ES" altLang="en-US" sz="4400" dirty="0"/>
              <a:t>Cifras comerciales bilaterales</a:t>
            </a:r>
            <a:br>
              <a:rPr lang="es-ES" altLang="en-US" sz="4400" dirty="0"/>
            </a:br>
            <a:r>
              <a:rPr lang="es-ES" altLang="en-US" sz="4400" dirty="0"/>
              <a:t> Ecuador </a:t>
            </a:r>
            <a:r>
              <a:rPr lang="es-ES" altLang="en-US" sz="4400" dirty="0" smtClean="0"/>
              <a:t>– México</a:t>
            </a:r>
            <a:endParaRPr lang="es-EC" sz="4400" dirty="0"/>
          </a:p>
        </p:txBody>
      </p:sp>
      <p:sp>
        <p:nvSpPr>
          <p:cNvPr id="2" name="Rectángulo 1"/>
          <p:cNvSpPr/>
          <p:nvPr/>
        </p:nvSpPr>
        <p:spPr>
          <a:xfrm>
            <a:off x="9907007" y="6001308"/>
            <a:ext cx="1361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MX" sz="2000" b="1" dirty="0" smtClean="0">
                <a:solidFill>
                  <a:prstClr val="black"/>
                </a:solidFill>
                <a:latin typeface="Calibri"/>
              </a:rPr>
              <a:t>29.06.2018</a:t>
            </a:r>
            <a:endParaRPr lang="es-EC" sz="20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007" y="237819"/>
            <a:ext cx="2084056" cy="82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5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0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-113491"/>
            <a:ext cx="10398231" cy="1325563"/>
          </a:xfrm>
        </p:spPr>
        <p:txBody>
          <a:bodyPr>
            <a:normAutofit/>
          </a:bodyPr>
          <a:lstStyle/>
          <a:p>
            <a:r>
              <a:rPr lang="es-MX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Balanza Comercial Ecuador – México</a:t>
            </a:r>
            <a:br>
              <a:rPr lang="es-MX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</a:b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(millones </a:t>
            </a:r>
            <a:r>
              <a:rPr lang="es-MX" sz="24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 dólares </a:t>
            </a: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FOB)</a:t>
            </a:r>
            <a:endParaRPr lang="es-MX" sz="24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6" name="CuadroTexto 11"/>
          <p:cNvSpPr txBox="1">
            <a:spLocks noChangeArrowheads="1"/>
          </p:cNvSpPr>
          <p:nvPr/>
        </p:nvSpPr>
        <p:spPr bwMode="auto">
          <a:xfrm>
            <a:off x="7048687" y="630277"/>
            <a:ext cx="40588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s-EC" altLang="en-US" sz="1800" b="1" dirty="0">
                <a:solidFill>
                  <a:prstClr val="black"/>
                </a:solidFill>
                <a:latin typeface="Franklin Gothic Book" panose="020B0503020102020204" pitchFamily="34" charset="0"/>
              </a:rPr>
              <a:t>Principales </a:t>
            </a:r>
            <a:r>
              <a:rPr lang="es-EC" altLang="en-US" sz="1800" b="1" dirty="0" smtClean="0">
                <a:solidFill>
                  <a:prstClr val="black"/>
                </a:solidFill>
                <a:latin typeface="Franklin Gothic Book" panose="020B0503020102020204" pitchFamily="34" charset="0"/>
              </a:rPr>
              <a:t>productos exportados</a:t>
            </a:r>
            <a:endParaRPr lang="en-US" altLang="en-US" sz="1800" dirty="0">
              <a:solidFill>
                <a:prstClr val="black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" name="CuadroTexto 11"/>
          <p:cNvSpPr txBox="1">
            <a:spLocks noChangeArrowheads="1"/>
          </p:cNvSpPr>
          <p:nvPr/>
        </p:nvSpPr>
        <p:spPr bwMode="auto">
          <a:xfrm>
            <a:off x="6920845" y="3381774"/>
            <a:ext cx="40933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s-EC" altLang="en-US" sz="1800" b="1" dirty="0">
                <a:solidFill>
                  <a:prstClr val="black"/>
                </a:solidFill>
                <a:latin typeface="Franklin Gothic Book" panose="020B0503020102020204" pitchFamily="34" charset="0"/>
              </a:rPr>
              <a:t>Principales </a:t>
            </a:r>
            <a:r>
              <a:rPr lang="es-EC" altLang="en-US" sz="1800" b="1" dirty="0" smtClean="0">
                <a:solidFill>
                  <a:prstClr val="black"/>
                </a:solidFill>
                <a:latin typeface="Franklin Gothic Book" panose="020B0503020102020204" pitchFamily="34" charset="0"/>
              </a:rPr>
              <a:t>productos importados</a:t>
            </a:r>
            <a:endParaRPr lang="en-US" altLang="en-US" sz="1800" dirty="0">
              <a:solidFill>
                <a:prstClr val="black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377045"/>
              </p:ext>
            </p:extLst>
          </p:nvPr>
        </p:nvGraphicFramePr>
        <p:xfrm>
          <a:off x="103185" y="4203551"/>
          <a:ext cx="6817660" cy="1278150"/>
        </p:xfrm>
        <a:graphic>
          <a:graphicData uri="http://schemas.openxmlformats.org/drawingml/2006/table">
            <a:tbl>
              <a:tblPr/>
              <a:tblGrid>
                <a:gridCol w="1454095">
                  <a:extLst>
                    <a:ext uri="{9D8B030D-6E8A-4147-A177-3AD203B41FA5}">
                      <a16:colId xmlns:a16="http://schemas.microsoft.com/office/drawing/2014/main" xmlns="" val="604074008"/>
                    </a:ext>
                  </a:extLst>
                </a:gridCol>
                <a:gridCol w="1080817">
                  <a:extLst>
                    <a:ext uri="{9D8B030D-6E8A-4147-A177-3AD203B41FA5}">
                      <a16:colId xmlns:a16="http://schemas.microsoft.com/office/drawing/2014/main" xmlns="" val="104615125"/>
                    </a:ext>
                  </a:extLst>
                </a:gridCol>
                <a:gridCol w="856549">
                  <a:extLst>
                    <a:ext uri="{9D8B030D-6E8A-4147-A177-3AD203B41FA5}">
                      <a16:colId xmlns:a16="http://schemas.microsoft.com/office/drawing/2014/main" xmlns="" val="3002262734"/>
                    </a:ext>
                  </a:extLst>
                </a:gridCol>
                <a:gridCol w="856549">
                  <a:extLst>
                    <a:ext uri="{9D8B030D-6E8A-4147-A177-3AD203B41FA5}">
                      <a16:colId xmlns:a16="http://schemas.microsoft.com/office/drawing/2014/main" xmlns="" val="277210707"/>
                    </a:ext>
                  </a:extLst>
                </a:gridCol>
                <a:gridCol w="749728">
                  <a:extLst>
                    <a:ext uri="{9D8B030D-6E8A-4147-A177-3AD203B41FA5}">
                      <a16:colId xmlns:a16="http://schemas.microsoft.com/office/drawing/2014/main" xmlns="" val="2388542684"/>
                    </a:ext>
                  </a:extLst>
                </a:gridCol>
                <a:gridCol w="870115"/>
                <a:gridCol w="949807"/>
              </a:tblGrid>
              <a:tr h="308803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Variación % Anual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</a:t>
                      </a:r>
                      <a:endParaRPr lang="es-EC" sz="13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       ene-abril</a:t>
                      </a:r>
                      <a:endParaRPr lang="es-EC" sz="13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2018    ene-abril</a:t>
                      </a:r>
                      <a:endParaRPr lang="es-EC" sz="13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9669118"/>
                  </a:ext>
                </a:extLst>
              </a:tr>
              <a:tr h="164384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Exportaciones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25,2%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6,7%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7,1%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-23,1%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-69,9%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-22,5%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002015"/>
                  </a:ext>
                </a:extLst>
              </a:tr>
              <a:tr h="3247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Importaciones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1,0%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-31,8%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-24,9%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34,5%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-78,2%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18,1%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7210366"/>
                  </a:ext>
                </a:extLst>
              </a:tr>
              <a:tr h="3247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Balanza comercial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-2,6%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-39,1%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-35,6%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66,5%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-80,4%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34,1%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82833593"/>
                  </a:ext>
                </a:extLst>
              </a:tr>
            </a:tbl>
          </a:graphicData>
        </a:graphic>
      </p:graphicFrame>
      <p:sp>
        <p:nvSpPr>
          <p:cNvPr id="20" name="Rectángulo 19"/>
          <p:cNvSpPr/>
          <p:nvPr/>
        </p:nvSpPr>
        <p:spPr>
          <a:xfrm>
            <a:off x="309716" y="6311632"/>
            <a:ext cx="53503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100" b="1" dirty="0" smtClean="0"/>
          </a:p>
          <a:p>
            <a:r>
              <a:rPr lang="es-MX" sz="1100" b="1" dirty="0" smtClean="0"/>
              <a:t>Nota</a:t>
            </a:r>
            <a:r>
              <a:rPr lang="es-MX" sz="1100" b="1" dirty="0"/>
              <a:t>: </a:t>
            </a:r>
            <a:r>
              <a:rPr lang="es-MX" sz="1100" dirty="0"/>
              <a:t>Las cifras de importación corresponden a la procedencia de la mercancía.</a:t>
            </a:r>
          </a:p>
        </p:txBody>
      </p:sp>
      <p:sp>
        <p:nvSpPr>
          <p:cNvPr id="23" name="2 CuadroTexto"/>
          <p:cNvSpPr txBox="1"/>
          <p:nvPr/>
        </p:nvSpPr>
        <p:spPr>
          <a:xfrm>
            <a:off x="324464" y="5841990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>
                <a:solidFill>
                  <a:prstClr val="black"/>
                </a:solidFill>
              </a:rPr>
              <a:t>BCE –  Comercio </a:t>
            </a:r>
            <a:r>
              <a:rPr lang="es-ES" sz="1100" dirty="0" smtClean="0">
                <a:solidFill>
                  <a:prstClr val="black"/>
                </a:solidFill>
              </a:rPr>
              <a:t>Exterior</a:t>
            </a:r>
          </a:p>
          <a:p>
            <a:pPr eaLnBrk="1" hangingPunct="1">
              <a:defRPr/>
            </a:pP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667391"/>
              </p:ext>
            </p:extLst>
          </p:nvPr>
        </p:nvGraphicFramePr>
        <p:xfrm>
          <a:off x="6980534" y="997153"/>
          <a:ext cx="5115589" cy="2299330"/>
        </p:xfrm>
        <a:graphic>
          <a:graphicData uri="http://schemas.openxmlformats.org/drawingml/2006/table">
            <a:tbl>
              <a:tblPr/>
              <a:tblGrid>
                <a:gridCol w="2607603">
                  <a:extLst>
                    <a:ext uri="{9D8B030D-6E8A-4147-A177-3AD203B41FA5}">
                      <a16:colId xmlns:a16="http://schemas.microsoft.com/office/drawing/2014/main" xmlns="" val="604074008"/>
                    </a:ext>
                  </a:extLst>
                </a:gridCol>
                <a:gridCol w="618181">
                  <a:extLst>
                    <a:ext uri="{9D8B030D-6E8A-4147-A177-3AD203B41FA5}">
                      <a16:colId xmlns:a16="http://schemas.microsoft.com/office/drawing/2014/main" xmlns="" val="104615125"/>
                    </a:ext>
                  </a:extLst>
                </a:gridCol>
                <a:gridCol w="632011">
                  <a:extLst>
                    <a:ext uri="{9D8B030D-6E8A-4147-A177-3AD203B41FA5}">
                      <a16:colId xmlns:a16="http://schemas.microsoft.com/office/drawing/2014/main" xmlns="" val="3002262734"/>
                    </a:ext>
                  </a:extLst>
                </a:gridCol>
                <a:gridCol w="684015"/>
                <a:gridCol w="573779"/>
              </a:tblGrid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Producto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2017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Part</a:t>
                      </a:r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.</a:t>
                      </a:r>
                      <a:r>
                        <a:rPr lang="es-EC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 2017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2018 ene-abril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Part</a:t>
                      </a:r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. 2018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9669118"/>
                  </a:ext>
                </a:extLst>
              </a:tr>
              <a:tr h="18978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Cacao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38,8%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002015"/>
                  </a:ext>
                </a:extLst>
              </a:tr>
              <a:tr h="18978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Extractos Y Aceites Vegetales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7210366"/>
                  </a:ext>
                </a:extLst>
              </a:tr>
              <a:tr h="18978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Enlatados De Pescado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Aparatos Eléctricos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Otros Alimenticios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Otras Manufacturas De Metales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Medicinas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Otros Químicos Y Farmaceuticos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Otros productos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4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129,01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100,0%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100,0%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507098"/>
              </p:ext>
            </p:extLst>
          </p:nvPr>
        </p:nvGraphicFramePr>
        <p:xfrm>
          <a:off x="6988628" y="3744645"/>
          <a:ext cx="5159828" cy="3015615"/>
        </p:xfrm>
        <a:graphic>
          <a:graphicData uri="http://schemas.openxmlformats.org/drawingml/2006/table">
            <a:tbl>
              <a:tblPr/>
              <a:tblGrid>
                <a:gridCol w="2805891">
                  <a:extLst>
                    <a:ext uri="{9D8B030D-6E8A-4147-A177-3AD203B41FA5}">
                      <a16:colId xmlns:a16="http://schemas.microsoft.com/office/drawing/2014/main" xmlns="" val="604074008"/>
                    </a:ext>
                  </a:extLst>
                </a:gridCol>
                <a:gridCol w="515856">
                  <a:extLst>
                    <a:ext uri="{9D8B030D-6E8A-4147-A177-3AD203B41FA5}">
                      <a16:colId xmlns:a16="http://schemas.microsoft.com/office/drawing/2014/main" xmlns="" val="104615125"/>
                    </a:ext>
                  </a:extLst>
                </a:gridCol>
                <a:gridCol w="568296">
                  <a:extLst>
                    <a:ext uri="{9D8B030D-6E8A-4147-A177-3AD203B41FA5}">
                      <a16:colId xmlns:a16="http://schemas.microsoft.com/office/drawing/2014/main" xmlns="" val="3002262734"/>
                    </a:ext>
                  </a:extLst>
                </a:gridCol>
                <a:gridCol w="665858"/>
                <a:gridCol w="603927"/>
              </a:tblGrid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Producto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2017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Part</a:t>
                      </a:r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.</a:t>
                      </a:r>
                      <a:r>
                        <a:rPr lang="es-EC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 2017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2018 ene-abril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Part</a:t>
                      </a:r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. 2018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966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Vehículos automóviles, </a:t>
                      </a:r>
                      <a:r>
                        <a:rPr lang="es-EC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 </a:t>
                      </a:r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demás vehículos terrestres, sus partes y accesorios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113,47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002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Productos farmacéuticos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7210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Reactores nucleares, calderas, máquinas, aparatos y artefactos mecánicos; partes de estas máquinas o aparatos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Máquinas, aparatos y materiales eléctrico, y sus partes;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Aceites esenciales y resinoides; preparaciones de perfumería, de tocador o de cosmética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Plástico y sus manufacturas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Preparaciones a base de cereales, harina, almidón, fécula o leche; productos de pastelería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Manufactuas de fundición, hierro o acero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Otros productos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191,65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Total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631,30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100,0%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161,94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100,0%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2" name="Gráfic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13450"/>
              </p:ext>
            </p:extLst>
          </p:nvPr>
        </p:nvGraphicFramePr>
        <p:xfrm>
          <a:off x="0" y="1018985"/>
          <a:ext cx="6920845" cy="3055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2501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9" y="15469"/>
            <a:ext cx="9889516" cy="1325563"/>
          </a:xfrm>
        </p:spPr>
        <p:txBody>
          <a:bodyPr>
            <a:normAutofit/>
          </a:bodyPr>
          <a:lstStyle/>
          <a:p>
            <a:pPr algn="just"/>
            <a:r>
              <a:rPr lang="es-MX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Inversión Extranjera Directa de México en Ecuador</a:t>
            </a:r>
            <a:r>
              <a:rPr lang="es-MX" sz="40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/>
            </a:r>
            <a:br>
              <a:rPr lang="es-MX" sz="40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</a:br>
            <a:r>
              <a:rPr lang="es-MX" sz="27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(millones </a:t>
            </a:r>
            <a:r>
              <a:rPr lang="es-MX" sz="27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 </a:t>
            </a:r>
            <a:r>
              <a:rPr lang="es-MX" sz="27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USD)</a:t>
            </a:r>
            <a:endParaRPr lang="es-MX" sz="27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774809" y="6344864"/>
            <a:ext cx="5199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1200" b="1" dirty="0">
                <a:solidFill>
                  <a:prstClr val="black"/>
                </a:solidFill>
              </a:rPr>
              <a:t>Fuente: </a:t>
            </a:r>
            <a:r>
              <a:rPr lang="es-EC" sz="1200" dirty="0" smtClean="0">
                <a:solidFill>
                  <a:prstClr val="black"/>
                </a:solidFill>
              </a:rPr>
              <a:t>BCE-MEF</a:t>
            </a:r>
            <a:endParaRPr lang="es-EC" sz="1200" dirty="0">
              <a:solidFill>
                <a:prstClr val="black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prstClr val="black"/>
                </a:solidFill>
              </a:rPr>
              <a:t>Elaborado por: </a:t>
            </a:r>
            <a:r>
              <a:rPr lang="es-ES" sz="1200" dirty="0">
                <a:solidFill>
                  <a:prstClr val="black"/>
                </a:solidFill>
              </a:rPr>
              <a:t>CGEPMI </a:t>
            </a:r>
          </a:p>
        </p:txBody>
      </p:sp>
      <p:sp>
        <p:nvSpPr>
          <p:cNvPr id="8" name="Título 2"/>
          <p:cNvSpPr txBox="1">
            <a:spLocks/>
          </p:cNvSpPr>
          <p:nvPr/>
        </p:nvSpPr>
        <p:spPr>
          <a:xfrm>
            <a:off x="1647027" y="5141745"/>
            <a:ext cx="9889516" cy="502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fontAlgn="auto">
              <a:spcAft>
                <a:spcPts val="0"/>
              </a:spcAft>
            </a:pPr>
            <a:r>
              <a:rPr lang="es-MX" sz="32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Deuda Pública Externa: Deuda Bilateral Ecuador- Israel</a:t>
            </a:r>
            <a:endParaRPr lang="es-MX" sz="20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355316" y="1156366"/>
            <a:ext cx="426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1800" b="1" dirty="0">
                <a:solidFill>
                  <a:prstClr val="black"/>
                </a:solidFill>
              </a:rPr>
              <a:t>IED </a:t>
            </a:r>
            <a:r>
              <a:rPr lang="es-EC" sz="1800" b="1" dirty="0" smtClean="0">
                <a:solidFill>
                  <a:prstClr val="black"/>
                </a:solidFill>
              </a:rPr>
              <a:t>2017: </a:t>
            </a:r>
            <a:r>
              <a:rPr lang="es-EC" sz="1800" b="1" dirty="0">
                <a:solidFill>
                  <a:prstClr val="black"/>
                </a:solidFill>
              </a:rPr>
              <a:t>USD </a:t>
            </a:r>
            <a:r>
              <a:rPr lang="es-EC" sz="1800" b="1" dirty="0" smtClean="0">
                <a:solidFill>
                  <a:prstClr val="black"/>
                </a:solidFill>
              </a:rPr>
              <a:t>6,9 M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1800" b="1" dirty="0" smtClean="0">
                <a:solidFill>
                  <a:prstClr val="black"/>
                </a:solidFill>
              </a:rPr>
              <a:t>Variación 2016-2017: 9,3%</a:t>
            </a:r>
            <a:endParaRPr lang="es-EC" sz="1800" b="1" dirty="0">
              <a:solidFill>
                <a:prstClr val="black"/>
              </a:solidFill>
            </a:endParaRP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/>
          </p:nvPr>
        </p:nvGraphicFramePr>
        <p:xfrm>
          <a:off x="1774810" y="5659808"/>
          <a:ext cx="8204236" cy="701040"/>
        </p:xfrm>
        <a:graphic>
          <a:graphicData uri="http://schemas.openxmlformats.org/drawingml/2006/table">
            <a:tbl>
              <a:tblPr/>
              <a:tblGrid>
                <a:gridCol w="1906656"/>
                <a:gridCol w="2460819"/>
                <a:gridCol w="3836761"/>
              </a:tblGrid>
              <a:tr h="2190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C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DEUDA BILATERAL ECUADOR - CON </a:t>
                      </a:r>
                      <a:r>
                        <a:rPr lang="es-EC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ISRAEL </a:t>
                      </a:r>
                      <a:r>
                        <a:rPr lang="es-EC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 </a:t>
                      </a:r>
                      <a:r>
                        <a:rPr lang="es-EC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</a:t>
                      </a:r>
                      <a:r>
                        <a:rPr lang="es-EC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</a:t>
                      </a:r>
                      <a:r>
                        <a:rPr lang="es-EC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ABRIL 2018</a:t>
                      </a:r>
                      <a:endParaRPr lang="es-EC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País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Deuda Bilateral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Porcentaje sobre la deuda total bilateral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Israel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 </a:t>
                      </a:r>
                      <a:r>
                        <a:rPr lang="es-EC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14,9 </a:t>
                      </a:r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0,04%</a:t>
                      </a:r>
                      <a:endParaRPr lang="es-EC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889591"/>
              </p:ext>
            </p:extLst>
          </p:nvPr>
        </p:nvGraphicFramePr>
        <p:xfrm>
          <a:off x="1035425" y="1833039"/>
          <a:ext cx="10098740" cy="3191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7530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0399" y="-54152"/>
            <a:ext cx="8975116" cy="1325563"/>
          </a:xfrm>
        </p:spPr>
        <p:txBody>
          <a:bodyPr>
            <a:normAutofit/>
          </a:bodyPr>
          <a:lstStyle/>
          <a:p>
            <a:r>
              <a:rPr lang="es-MX" sz="38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Balanza comercial de bienes tecnológicos Ecuador </a:t>
            </a:r>
            <a:r>
              <a:rPr lang="es-MX" sz="38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– </a:t>
            </a:r>
            <a:r>
              <a:rPr lang="es-MX" sz="38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ISRAEL </a:t>
            </a: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(millones </a:t>
            </a:r>
            <a:r>
              <a:rPr lang="es-MX" sz="24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 dólares </a:t>
            </a: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FOB)</a:t>
            </a:r>
            <a:endParaRPr lang="es-MX" sz="24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3" name="2 CuadroTexto"/>
          <p:cNvSpPr txBox="1"/>
          <p:nvPr/>
        </p:nvSpPr>
        <p:spPr>
          <a:xfrm>
            <a:off x="373487" y="6316240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>
                <a:solidFill>
                  <a:prstClr val="black"/>
                </a:solidFill>
              </a:rPr>
              <a:t>BCE –  Comercio </a:t>
            </a:r>
            <a:r>
              <a:rPr lang="es-ES" sz="1100" dirty="0" smtClean="0">
                <a:solidFill>
                  <a:prstClr val="black"/>
                </a:solidFill>
              </a:rPr>
              <a:t>Exterior</a:t>
            </a:r>
          </a:p>
          <a:p>
            <a:pPr eaLnBrk="1" hangingPunct="1">
              <a:defRPr/>
            </a:pP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334764"/>
              </p:ext>
            </p:extLst>
          </p:nvPr>
        </p:nvGraphicFramePr>
        <p:xfrm>
          <a:off x="480815" y="3950230"/>
          <a:ext cx="11301882" cy="2274570"/>
        </p:xfrm>
        <a:graphic>
          <a:graphicData uri="http://schemas.openxmlformats.org/drawingml/2006/table">
            <a:tbl>
              <a:tblPr/>
              <a:tblGrid>
                <a:gridCol w="1138979"/>
                <a:gridCol w="2612572"/>
                <a:gridCol w="630680"/>
                <a:gridCol w="622558"/>
                <a:gridCol w="622558"/>
                <a:gridCol w="622558"/>
                <a:gridCol w="532229"/>
                <a:gridCol w="712887"/>
                <a:gridCol w="622558"/>
                <a:gridCol w="622558"/>
                <a:gridCol w="622558"/>
                <a:gridCol w="622558"/>
                <a:gridCol w="622558"/>
                <a:gridCol w="694071"/>
              </a:tblGrid>
              <a:tr h="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MX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Bienes tecnológicos</a:t>
                      </a:r>
                      <a:endParaRPr lang="es-MX" sz="1300" b="0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FOB expresado en </a:t>
                      </a:r>
                      <a:r>
                        <a:rPr lang="es-MX" sz="13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millones </a:t>
                      </a:r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de USD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300" b="1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Número de partidas arancelarias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300" b="1" i="0" u="none" strike="noStrike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2018 </a:t>
                      </a:r>
                      <a:r>
                        <a:rPr lang="es-MX" sz="13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ene-abril</a:t>
                      </a:r>
                      <a:endParaRPr lang="es-MX" sz="1300" b="1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2018 </a:t>
                      </a:r>
                      <a:r>
                        <a:rPr lang="es-MX" sz="13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ene-abril</a:t>
                      </a:r>
                      <a:endParaRPr lang="es-MX" sz="1300" b="1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Exportaciones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alta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baja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tecnología media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Importaciones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alta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baja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tecnología media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574728"/>
              </p:ext>
            </p:extLst>
          </p:nvPr>
        </p:nvGraphicFramePr>
        <p:xfrm>
          <a:off x="1048871" y="1180136"/>
          <a:ext cx="1007184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530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9" y="197115"/>
            <a:ext cx="8850168" cy="811845"/>
          </a:xfrm>
        </p:spPr>
        <p:txBody>
          <a:bodyPr>
            <a:normAutofit/>
          </a:bodyPr>
          <a:lstStyle/>
          <a:p>
            <a:r>
              <a:rPr lang="es-MX" sz="48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Comercio potencial Ecuador – México</a:t>
            </a:r>
            <a:endParaRPr lang="es-MX" sz="32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3" name="2 CuadroTexto"/>
          <p:cNvSpPr txBox="1"/>
          <p:nvPr/>
        </p:nvSpPr>
        <p:spPr>
          <a:xfrm>
            <a:off x="577534" y="6365376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 err="1">
                <a:solidFill>
                  <a:prstClr val="black"/>
                </a:solidFill>
              </a:rPr>
              <a:t>Trademap</a:t>
            </a: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469197"/>
              </p:ext>
            </p:extLst>
          </p:nvPr>
        </p:nvGraphicFramePr>
        <p:xfrm>
          <a:off x="724423" y="1174099"/>
          <a:ext cx="10816179" cy="5057775"/>
        </p:xfrm>
        <a:graphic>
          <a:graphicData uri="http://schemas.openxmlformats.org/drawingml/2006/table">
            <a:tbl>
              <a:tblPr/>
              <a:tblGrid>
                <a:gridCol w="10816179"/>
              </a:tblGrid>
              <a:tr h="3429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Descripción del producto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Placas, láminas, hojas y tiras, de polímeros no celulares de </a:t>
                      </a:r>
                      <a:r>
                        <a:rPr lang="es-EC" sz="2000" b="0" i="0" u="none" strike="noStrike" dirty="0" err="1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propileno</a:t>
                      </a:r>
                      <a:r>
                        <a:rPr lang="es-EC" sz="2000" b="0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 y sin esfuerzo, estratificación </a:t>
                      </a:r>
                      <a:r>
                        <a:rPr lang="es-EC" sz="2000" b="1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2000" b="0" i="0" u="none" strike="noStrike" dirty="0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Preparaciones y conservas de pescado (exc. entero o en trozos)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Preparaciones y conservas de atún, de listado y de bonito "Sarda spp.", enteros o en trozos </a:t>
                      </a:r>
                      <a:r>
                        <a:rPr lang="es-EC" sz="20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20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Extractos, esencias y concentrados de café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Aparatos de radiotelemando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Barras y perfiles macizos, de aleaciones de aluminio, n.c.o.p.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Sacos "bolsas" y talegas, para envasar, de tiras o formas simil., de polietileno o polipropileno </a:t>
                      </a:r>
                      <a:r>
                        <a:rPr lang="es-EC" sz="20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20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Gelatinas (aunque se presenten en hojas cuadradas o rectangulares, incluso trabajadas en la </a:t>
                      </a:r>
                      <a:r>
                        <a:rPr lang="es-EC" sz="20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20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Neumáticos "llantas neumáticas" nuevos de caucho, de los tipos utilizados en autobuses o camiones </a:t>
                      </a:r>
                      <a:r>
                        <a:rPr lang="es-EC" sz="20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20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Tubos y perfiles huecos, soldados, de sección circular, de hierro o acero sin alear (exc. tubos </a:t>
                      </a:r>
                      <a:r>
                        <a:rPr lang="es-EC" sz="20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20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Chocolate y demás preparaciones alimenticias que contengan cacao, en recipientes o envases </a:t>
                      </a:r>
                      <a:r>
                        <a:rPr lang="es-EC" sz="20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20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Harina, polvo y "pellets", de pescado o de crustáceos, de moluscos o demás invertebrados acuáticos, </a:t>
                      </a:r>
                      <a:r>
                        <a:rPr lang="es-EC" sz="20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20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Formas para botones y demás partes de botones; esbozos de botones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Cacao en polvo sin adición de azúcar ni otro edulcorante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b="0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Palmitos, preparados o conservados, incl. con adición de azúcar u otro edulcorante o alcohol </a:t>
                      </a:r>
                      <a:r>
                        <a:rPr lang="es-EC" sz="2000" b="1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2000" b="0" i="0" u="none" strike="noStrike" dirty="0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99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9" y="15469"/>
            <a:ext cx="8850168" cy="1325563"/>
          </a:xfrm>
        </p:spPr>
        <p:txBody>
          <a:bodyPr>
            <a:normAutofit/>
          </a:bodyPr>
          <a:lstStyle/>
          <a:p>
            <a:r>
              <a:rPr lang="es-MX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Balanza Comercial de México</a:t>
            </a:r>
            <a:br>
              <a:rPr lang="es-MX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</a:b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(millones </a:t>
            </a:r>
            <a:r>
              <a:rPr lang="es-MX" sz="24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 </a:t>
            </a: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dólares)</a:t>
            </a:r>
            <a:endParaRPr lang="es-MX" sz="24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8" name="2 CuadroTexto"/>
          <p:cNvSpPr txBox="1"/>
          <p:nvPr/>
        </p:nvSpPr>
        <p:spPr>
          <a:xfrm>
            <a:off x="258025" y="6262469"/>
            <a:ext cx="5110163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000" b="1" dirty="0">
                <a:solidFill>
                  <a:prstClr val="black"/>
                </a:solidFill>
              </a:rPr>
              <a:t>Fuente: </a:t>
            </a:r>
            <a:r>
              <a:rPr lang="es-ES" sz="1000" dirty="0" err="1">
                <a:solidFill>
                  <a:prstClr val="black"/>
                </a:solidFill>
              </a:rPr>
              <a:t>Trademap</a:t>
            </a:r>
            <a:endParaRPr lang="es-ES" sz="10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000" b="1" dirty="0" smtClean="0">
                <a:solidFill>
                  <a:prstClr val="black"/>
                </a:solidFill>
              </a:rPr>
              <a:t>Elaborado por: </a:t>
            </a:r>
            <a:r>
              <a:rPr lang="es-ES" sz="1000" dirty="0" smtClean="0">
                <a:solidFill>
                  <a:prstClr val="black"/>
                </a:solidFill>
              </a:rPr>
              <a:t>CGEPMI </a:t>
            </a:r>
            <a:endParaRPr lang="es-ES" sz="1000" dirty="0">
              <a:solidFill>
                <a:prstClr val="black"/>
              </a:solidFill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9766607"/>
              </p:ext>
            </p:extLst>
          </p:nvPr>
        </p:nvGraphicFramePr>
        <p:xfrm>
          <a:off x="389965" y="1341031"/>
          <a:ext cx="11497235" cy="4817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4268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8" y="-79910"/>
            <a:ext cx="10340277" cy="1325563"/>
          </a:xfrm>
        </p:spPr>
        <p:txBody>
          <a:bodyPr>
            <a:normAutofit/>
          </a:bodyPr>
          <a:lstStyle/>
          <a:p>
            <a:pPr algn="ctr"/>
            <a:r>
              <a:rPr lang="es-MX" sz="38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Principales productos exportados de México al Mundo </a:t>
            </a: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(millones </a:t>
            </a:r>
            <a:r>
              <a:rPr lang="es-MX" sz="24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 dólares </a:t>
            </a: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FOB)</a:t>
            </a:r>
            <a:endParaRPr lang="es-MX" sz="24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3" name="2 CuadroTexto"/>
          <p:cNvSpPr txBox="1"/>
          <p:nvPr/>
        </p:nvSpPr>
        <p:spPr>
          <a:xfrm>
            <a:off x="272394" y="6411724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 err="1">
                <a:solidFill>
                  <a:prstClr val="black"/>
                </a:solidFill>
              </a:rPr>
              <a:t>Trademap</a:t>
            </a: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923338"/>
              </p:ext>
            </p:extLst>
          </p:nvPr>
        </p:nvGraphicFramePr>
        <p:xfrm>
          <a:off x="339629" y="1245653"/>
          <a:ext cx="11520676" cy="5127498"/>
        </p:xfrm>
        <a:graphic>
          <a:graphicData uri="http://schemas.openxmlformats.org/drawingml/2006/table">
            <a:tbl>
              <a:tblPr/>
              <a:tblGrid>
                <a:gridCol w="1126100"/>
                <a:gridCol w="5661212"/>
                <a:gridCol w="739588"/>
                <a:gridCol w="699247"/>
                <a:gridCol w="685800"/>
                <a:gridCol w="726142"/>
                <a:gridCol w="645458"/>
                <a:gridCol w="605118"/>
                <a:gridCol w="632011"/>
              </a:tblGrid>
              <a:tr h="35281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Descripción del producto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</a:t>
                      </a:r>
                      <a:r>
                        <a:rPr lang="es-MX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s-MX" sz="14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</a:t>
                      </a:r>
                      <a:r>
                        <a:rPr lang="es-MX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s-MX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endParaRPr lang="es-MX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</a:tr>
              <a:tr h="183322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'TOTAL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Todos los productos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379.949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396.882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380.638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373.893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409.451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19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'870323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Automóviles de turismo, incl. los del tipo familiar "break" o "station wagon" y los de carreras, </a:t>
                      </a:r>
                      <a:r>
                        <a:rPr lang="es-EC" sz="14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14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22.754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21.683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21.370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20.352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26.905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5,4%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6,6%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322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'270900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Aceites crudos de petróleo o de mineral bituminoso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42.712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35.638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18.560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15.575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19.930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4,2%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4,9%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19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'870431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Vehículos automóviles para transporte de mercancías, con motor de émbolo "pistón" de encendido </a:t>
                      </a:r>
                      <a:r>
                        <a:rPr lang="es-EC" sz="14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14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11.510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13.342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14.128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16.100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16.182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4,3%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4,0%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749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'851762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Máquinas para la recepción, conversación y transmisión o regeneradores de voz, imagenes, incl. </a:t>
                      </a:r>
                      <a:r>
                        <a:rPr lang="es-EC" sz="14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14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6.218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6.616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8.426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11.842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15.995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3,2%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3,9%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749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'847150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Unidades de proceso digitales, para máquinas automáticas para tratamiento o procesamiento de </a:t>
                      </a:r>
                      <a:r>
                        <a:rPr lang="es-EC" sz="14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14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4.750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7.374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9.135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10.931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12.199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2,9%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3,0%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19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'852872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Aparatos receptores para televisión en color, sin radio receptor incorporado, aparatos reproductodes </a:t>
                      </a:r>
                      <a:r>
                        <a:rPr lang="es-EC" sz="14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14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13.755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14.532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14.244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10.694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10.489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2,9%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2,6%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749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'870322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Automóviles de turismo, incl. los del tipo familiar "break" o "station wagon" y los de carreras, </a:t>
                      </a:r>
                      <a:r>
                        <a:rPr lang="es-EC" sz="14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14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2.426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3.803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3.748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4.476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8.618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1,2%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2,1%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19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'854430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Juegos de cables para bujías de encendido y demás juegos de cables de los tipos utilizados </a:t>
                      </a:r>
                      <a:r>
                        <a:rPr lang="es-EC" sz="14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14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6.463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7.249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7.677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7.702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7.296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2,1%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1,8%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19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'847149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Máquinas automáticas para tratamiento o procesamiento de datos, digitales, presentadas con </a:t>
                      </a:r>
                      <a:r>
                        <a:rPr lang="es-EC" sz="14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14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6.700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8.138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4.511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4.625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6.571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1,2%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1,6%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190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'870120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Tractores de carretera para semirremolques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5.090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7.316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8.506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5.216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6.446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1,4%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1,6%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322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'940190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Partes de asientos, n.c.o.p.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4.632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5.570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5.531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5.727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5.833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1,5%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1,4%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322"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'999999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Materias no a otra parte especificadas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3.381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3.931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4.818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4.946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5.309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1,3%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400" b="0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1,3%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15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9" y="15469"/>
            <a:ext cx="10156184" cy="1208213"/>
          </a:xfrm>
        </p:spPr>
        <p:txBody>
          <a:bodyPr>
            <a:normAutofit fontScale="90000"/>
          </a:bodyPr>
          <a:lstStyle/>
          <a:p>
            <a:r>
              <a:rPr lang="es-MX" sz="39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Principales destinos de exportación de </a:t>
            </a:r>
            <a:r>
              <a:rPr lang="es-MX" sz="39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México Año 2017</a:t>
            </a:r>
            <a:br>
              <a:rPr lang="es-MX" sz="39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</a:b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(Millones de USD)</a:t>
            </a:r>
            <a:endParaRPr lang="es-MX" sz="39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5" name="2 CuadroTexto"/>
          <p:cNvSpPr txBox="1"/>
          <p:nvPr/>
        </p:nvSpPr>
        <p:spPr>
          <a:xfrm>
            <a:off x="269315" y="5733380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 err="1">
                <a:solidFill>
                  <a:prstClr val="black"/>
                </a:solidFill>
              </a:rPr>
              <a:t>Trademap</a:t>
            </a: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69314" y="6190607"/>
            <a:ext cx="8820897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100" b="1" dirty="0" smtClean="0">
              <a:solidFill>
                <a:prstClr val="black"/>
              </a:solidFill>
            </a:endParaRPr>
          </a:p>
          <a:p>
            <a:r>
              <a:rPr lang="es-MX" sz="1100" b="1" dirty="0" smtClean="0">
                <a:solidFill>
                  <a:prstClr val="black"/>
                </a:solidFill>
              </a:rPr>
              <a:t>Nota</a:t>
            </a:r>
            <a:r>
              <a:rPr lang="es-MX" sz="1100" b="1" dirty="0">
                <a:solidFill>
                  <a:prstClr val="black"/>
                </a:solidFill>
              </a:rPr>
              <a:t>: </a:t>
            </a:r>
            <a:r>
              <a:rPr lang="es-MX" sz="1100" dirty="0" smtClean="0">
                <a:solidFill>
                  <a:prstClr val="black"/>
                </a:solidFill>
              </a:rPr>
              <a:t>El grafico muestra el 90,6% de las exportaciones totales de México (USD 371</a:t>
            </a:r>
            <a:r>
              <a:rPr lang="es-MX" sz="1100" dirty="0">
                <a:solidFill>
                  <a:prstClr val="black"/>
                </a:solidFill>
              </a:rPr>
              <a:t>.</a:t>
            </a:r>
            <a:r>
              <a:rPr lang="es-MX" sz="1100" dirty="0" smtClean="0">
                <a:solidFill>
                  <a:prstClr val="black"/>
                </a:solidFill>
              </a:rPr>
              <a:t>146 millones)  hacia los diferentes países del mundo. </a:t>
            </a:r>
          </a:p>
          <a:p>
            <a:r>
              <a:rPr lang="es-MX" sz="1100" dirty="0" smtClean="0">
                <a:solidFill>
                  <a:prstClr val="black"/>
                </a:solidFill>
              </a:rPr>
              <a:t>El 9,4% restante de países representan USD 38.305 millones.</a:t>
            </a:r>
            <a:endParaRPr lang="es-MX" sz="1100" dirty="0">
              <a:solidFill>
                <a:prstClr val="black"/>
              </a:solidFill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98449"/>
              </p:ext>
            </p:extLst>
          </p:nvPr>
        </p:nvGraphicFramePr>
        <p:xfrm>
          <a:off x="403411" y="1341033"/>
          <a:ext cx="11416553" cy="421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028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-4591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8" y="15469"/>
            <a:ext cx="10340277" cy="898931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Comercio potencial México– Mundo</a:t>
            </a:r>
            <a:endParaRPr lang="es-MX" sz="20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3" name="2 CuadroTexto"/>
          <p:cNvSpPr txBox="1"/>
          <p:nvPr/>
        </p:nvSpPr>
        <p:spPr>
          <a:xfrm>
            <a:off x="289865" y="6411724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 err="1">
                <a:solidFill>
                  <a:prstClr val="black"/>
                </a:solidFill>
              </a:rPr>
              <a:t>Trademap</a:t>
            </a: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439234"/>
              </p:ext>
            </p:extLst>
          </p:nvPr>
        </p:nvGraphicFramePr>
        <p:xfrm>
          <a:off x="564776" y="777184"/>
          <a:ext cx="9892869" cy="4669880"/>
        </p:xfrm>
        <a:graphic>
          <a:graphicData uri="http://schemas.openxmlformats.org/drawingml/2006/table">
            <a:tbl>
              <a:tblPr/>
              <a:tblGrid>
                <a:gridCol w="9892869"/>
              </a:tblGrid>
              <a:tr h="412205">
                <a:tc>
                  <a:txBody>
                    <a:bodyPr/>
                    <a:lstStyle/>
                    <a:p>
                      <a:pPr algn="l" fontAlgn="ctr"/>
                      <a:r>
                        <a:rPr lang="es-EC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Descripción del producto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</a:tr>
              <a:tr h="276606">
                <a:tc>
                  <a:txBody>
                    <a:bodyPr/>
                    <a:lstStyle/>
                    <a:p>
                      <a:pPr algn="l" fontAlgn="b"/>
                      <a:r>
                        <a:rPr lang="es-EC" sz="18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Partes de asientos, n.c.o.p.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276606">
                <a:tc>
                  <a:txBody>
                    <a:bodyPr/>
                    <a:lstStyle/>
                    <a:p>
                      <a:pPr algn="l" fontAlgn="b"/>
                      <a:r>
                        <a:rPr lang="es-EC" sz="18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Cerveza de malta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606">
                <a:tc>
                  <a:txBody>
                    <a:bodyPr/>
                    <a:lstStyle/>
                    <a:p>
                      <a:pPr algn="l" fontAlgn="b"/>
                      <a:r>
                        <a:rPr lang="es-EC" sz="18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Vehículos automóviles para transporte de mercancías, con motor de émbolo "pistón" de encendido </a:t>
                      </a:r>
                      <a:r>
                        <a:rPr lang="es-EC" sz="18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18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276606">
                <a:tc>
                  <a:txBody>
                    <a:bodyPr/>
                    <a:lstStyle/>
                    <a:p>
                      <a:pPr algn="l" fontAlgn="b"/>
                      <a:r>
                        <a:rPr lang="es-EC" sz="18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Partes y accesorios de carrocerías de tractores, vehículos automóviles para transporte de &gt;= </a:t>
                      </a:r>
                      <a:r>
                        <a:rPr lang="es-EC" sz="18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18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276606">
                <a:tc>
                  <a:txBody>
                    <a:bodyPr/>
                    <a:lstStyle/>
                    <a:p>
                      <a:pPr algn="l" fontAlgn="b"/>
                      <a:r>
                        <a:rPr lang="es-EC" sz="18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Motores de émbolo "pistón" alternativo de encendido por chispa de encendido por chispa "motores </a:t>
                      </a:r>
                      <a:r>
                        <a:rPr lang="es-EC" sz="18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18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276606">
                <a:tc>
                  <a:txBody>
                    <a:bodyPr/>
                    <a:lstStyle/>
                    <a:p>
                      <a:pPr algn="l" fontAlgn="b"/>
                      <a:r>
                        <a:rPr lang="es-EC" sz="18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Vehículos automóviles para transporte de mercancías, con motor de émbolo "pistón" de encendido </a:t>
                      </a:r>
                      <a:r>
                        <a:rPr lang="es-EC" sz="18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18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606">
                <a:tc>
                  <a:txBody>
                    <a:bodyPr/>
                    <a:lstStyle/>
                    <a:p>
                      <a:pPr algn="l" fontAlgn="b"/>
                      <a:r>
                        <a:rPr lang="es-EC" sz="18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Juegos de cables para bujías de encendido y demás juegos de cables de los tipos utilizados </a:t>
                      </a:r>
                      <a:r>
                        <a:rPr lang="es-EC" sz="18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18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60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Tractores de carretera para semirremolques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27660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Aguacates "paltas", frescos o secos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276606">
                <a:tc>
                  <a:txBody>
                    <a:bodyPr/>
                    <a:lstStyle/>
                    <a:p>
                      <a:pPr algn="l" fontAlgn="b"/>
                      <a:r>
                        <a:rPr lang="es-EC" sz="18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Tomates frescos o refrigerados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276606">
                <a:tc>
                  <a:txBody>
                    <a:bodyPr/>
                    <a:lstStyle/>
                    <a:p>
                      <a:pPr algn="l" fontAlgn="b"/>
                      <a:r>
                        <a:rPr lang="es-EC" sz="1800" b="0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Instrumentos y aparatos de medicina, cirugía o veterinaria, </a:t>
                      </a:r>
                      <a:r>
                        <a:rPr lang="es-EC" sz="1800" b="0" i="0" u="none" strike="noStrike" dirty="0" err="1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n.c.o.p</a:t>
                      </a:r>
                      <a:r>
                        <a:rPr lang="es-EC" sz="1800" b="0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606">
                <a:tc>
                  <a:txBody>
                    <a:bodyPr/>
                    <a:lstStyle/>
                    <a:p>
                      <a:pPr algn="l" fontAlgn="b"/>
                      <a:r>
                        <a:rPr lang="es-EC" sz="1800" b="0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Frutos de las géneros "</a:t>
                      </a:r>
                      <a:r>
                        <a:rPr lang="es-EC" sz="1800" b="0" i="0" u="none" strike="noStrike" dirty="0" err="1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Capsicum</a:t>
                      </a:r>
                      <a:r>
                        <a:rPr lang="es-EC" sz="1800" b="0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" o "Pimenta", frescos o refrigerados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606">
                <a:tc>
                  <a:txBody>
                    <a:bodyPr/>
                    <a:lstStyle/>
                    <a:p>
                      <a:pPr algn="l" fontAlgn="b"/>
                      <a:r>
                        <a:rPr lang="es-EC" sz="18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Cuadros y armarios de interruptores y combinaciones simil. de aparatos, para control o distribución </a:t>
                      </a:r>
                      <a:r>
                        <a:rPr lang="es-EC" sz="18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18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276606">
                <a:tc>
                  <a:txBody>
                    <a:bodyPr/>
                    <a:lstStyle/>
                    <a:p>
                      <a:pPr algn="l" fontAlgn="b"/>
                      <a:r>
                        <a:rPr lang="es-EC" sz="18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Alcohol etílico sin desnaturalizar con un grado alcohólico volumétrico &lt; 80% vol; aguardientes </a:t>
                      </a:r>
                      <a:r>
                        <a:rPr lang="es-EC" sz="1800" b="1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EC" sz="1800" b="0" i="0" u="none" strike="noStrike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606">
                <a:tc>
                  <a:txBody>
                    <a:bodyPr/>
                    <a:lstStyle/>
                    <a:p>
                      <a:pPr algn="l" fontAlgn="b"/>
                      <a:r>
                        <a:rPr lang="es-EC" sz="1800" b="0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Combinaciones de refrigerador y congelador con puertas exteriores separadas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5 CuadroTexto"/>
          <p:cNvSpPr txBox="1"/>
          <p:nvPr/>
        </p:nvSpPr>
        <p:spPr>
          <a:xfrm>
            <a:off x="8552798" y="5258741"/>
            <a:ext cx="36392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Eva García Fabre</a:t>
            </a:r>
          </a:p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Ministra de Industrias y Productividad</a:t>
            </a:r>
          </a:p>
          <a:p>
            <a:pPr algn="r"/>
            <a:r>
              <a:rPr lang="es-EC" sz="1200" dirty="0" smtClean="0">
                <a:solidFill>
                  <a:prstClr val="black"/>
                </a:solidFill>
                <a:hlinkClick r:id="rId4"/>
              </a:rPr>
              <a:t>egarcia@mipro.gob.ec</a:t>
            </a:r>
            <a:r>
              <a:rPr lang="es-EC" sz="1200" dirty="0" smtClean="0">
                <a:solidFill>
                  <a:prstClr val="black"/>
                </a:solidFill>
              </a:rPr>
              <a:t> </a:t>
            </a:r>
          </a:p>
          <a:p>
            <a:pPr algn="r"/>
            <a:endParaRPr lang="es-EC" sz="1200" dirty="0" smtClean="0">
              <a:solidFill>
                <a:prstClr val="black"/>
              </a:solidFill>
            </a:endParaRPr>
          </a:p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Alexandra Palacios</a:t>
            </a:r>
          </a:p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Coordinadora </a:t>
            </a:r>
            <a:r>
              <a:rPr lang="es-EC" sz="1200" dirty="0" smtClean="0">
                <a:solidFill>
                  <a:prstClr val="black"/>
                </a:solidFill>
              </a:rPr>
              <a:t>General de </a:t>
            </a:r>
            <a:r>
              <a:rPr lang="es-EC" sz="1200" dirty="0" smtClean="0">
                <a:solidFill>
                  <a:prstClr val="black"/>
                </a:solidFill>
              </a:rPr>
              <a:t>Estudios</a:t>
            </a:r>
            <a:endParaRPr lang="es-EC" sz="1200" dirty="0" smtClean="0">
              <a:solidFill>
                <a:prstClr val="black"/>
              </a:solidFill>
            </a:endParaRPr>
          </a:p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Prospectivos y Macroeconómicos para la Industria</a:t>
            </a:r>
            <a:endParaRPr lang="es-EC" sz="1200" dirty="0" smtClean="0">
              <a:solidFill>
                <a:prstClr val="black"/>
              </a:solidFill>
            </a:endParaRPr>
          </a:p>
          <a:p>
            <a:pPr algn="r"/>
            <a:r>
              <a:rPr lang="es-EC" sz="1200" dirty="0" smtClean="0">
                <a:solidFill>
                  <a:prstClr val="black"/>
                </a:solidFill>
                <a:hlinkClick r:id="rId4"/>
              </a:rPr>
              <a:t>mpalacios@mipro.gob.ec</a:t>
            </a:r>
            <a:endParaRPr lang="es-EC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2261</TotalTime>
  <Words>1458</Words>
  <Application>Microsoft Office PowerPoint</Application>
  <PresentationFormat>Panorámica</PresentationFormat>
  <Paragraphs>481</Paragraphs>
  <Slides>9</Slides>
  <Notes>9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Medium</vt:lpstr>
      <vt:lpstr>Franklin Gothic Medium Cond</vt:lpstr>
      <vt:lpstr>Diseño personalizado</vt:lpstr>
      <vt:lpstr>2_Tema de Office</vt:lpstr>
      <vt:lpstr>Cifras comerciales bilaterales  Ecuador – México</vt:lpstr>
      <vt:lpstr>Balanza Comercial Ecuador – México (millones de dólares FOB)</vt:lpstr>
      <vt:lpstr>Inversión Extranjera Directa de México en Ecuador (millones de USD)</vt:lpstr>
      <vt:lpstr>Balanza comercial de bienes tecnológicos Ecuador – ISRAEL (millones de dólares FOB)</vt:lpstr>
      <vt:lpstr>Comercio potencial Ecuador – México</vt:lpstr>
      <vt:lpstr>Balanza Comercial de México (millones de dólares)</vt:lpstr>
      <vt:lpstr>Principales productos exportados de México al Mundo (millones de dólares FOB)</vt:lpstr>
      <vt:lpstr>Principales destinos de exportación de México Año 2017 (Millones de USD)</vt:lpstr>
      <vt:lpstr>Comercio potencial México– Mundo</vt:lpstr>
    </vt:vector>
  </TitlesOfParts>
  <Company>MIPRO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Coordinación General de Estudios Prospectivos y Macroeconómicos para la industria</dc:creator>
  <cp:lastModifiedBy>Geovanna E. Espín Ruiz</cp:lastModifiedBy>
  <cp:revision>590</cp:revision>
  <cp:lastPrinted>2017-10-16T17:33:27Z</cp:lastPrinted>
  <dcterms:created xsi:type="dcterms:W3CDTF">2015-09-03T16:47:27Z</dcterms:created>
  <dcterms:modified xsi:type="dcterms:W3CDTF">2018-08-30T19:55:04Z</dcterms:modified>
</cp:coreProperties>
</file>