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6.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6" r:id="rId1"/>
    <p:sldMasterId id="2147483943" r:id="rId2"/>
    <p:sldMasterId id="2147483955" r:id="rId3"/>
  </p:sldMasterIdLst>
  <p:notesMasterIdLst>
    <p:notesMasterId r:id="rId29"/>
  </p:notesMasterIdLst>
  <p:handoutMasterIdLst>
    <p:handoutMasterId r:id="rId30"/>
  </p:handoutMasterIdLst>
  <p:sldIdLst>
    <p:sldId id="271" r:id="rId4"/>
    <p:sldId id="303" r:id="rId5"/>
    <p:sldId id="304" r:id="rId6"/>
    <p:sldId id="305" r:id="rId7"/>
    <p:sldId id="306" r:id="rId8"/>
    <p:sldId id="307" r:id="rId9"/>
    <p:sldId id="308" r:id="rId10"/>
    <p:sldId id="309" r:id="rId11"/>
    <p:sldId id="310" r:id="rId12"/>
    <p:sldId id="319" r:id="rId13"/>
    <p:sldId id="318" r:id="rId14"/>
    <p:sldId id="301" r:id="rId15"/>
    <p:sldId id="302" r:id="rId16"/>
    <p:sldId id="274" r:id="rId17"/>
    <p:sldId id="317" r:id="rId18"/>
    <p:sldId id="311" r:id="rId19"/>
    <p:sldId id="312" r:id="rId20"/>
    <p:sldId id="313" r:id="rId21"/>
    <p:sldId id="314" r:id="rId22"/>
    <p:sldId id="315" r:id="rId23"/>
    <p:sldId id="316" r:id="rId24"/>
    <p:sldId id="290" r:id="rId25"/>
    <p:sldId id="291" r:id="rId26"/>
    <p:sldId id="300" r:id="rId27"/>
    <p:sldId id="320" r:id="rId28"/>
  </p:sldIdLst>
  <p:sldSz cx="12192000" cy="6858000"/>
  <p:notesSz cx="6797675" cy="9928225"/>
  <p:defaultTextStyle>
    <a:defPPr>
      <a:defRPr lang="es-E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a G. Morán Tapia" initials="JGMT" lastIdx="3" clrIdx="0">
    <p:extLst>
      <p:ext uri="{19B8F6BF-5375-455C-9EA6-DF929625EA0E}">
        <p15:presenceInfo xmlns:p15="http://schemas.microsoft.com/office/powerpoint/2012/main" userId="S-1-5-21-1358988534-460955180-2770620441-148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snapToObjects="1">
      <p:cViewPr varScale="1">
        <p:scale>
          <a:sx n="71" d="100"/>
          <a:sy n="71" d="100"/>
        </p:scale>
        <p:origin x="594" y="66"/>
      </p:cViewPr>
      <p:guideLst>
        <p:guide orient="horz" pos="2160"/>
        <p:guide pos="388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C:\Users\eenriquez\AppData\Local\Microsoft\Windows\Temporary%20Internet%20Files\Content.Outlook\BNGO3IEV\2018-08-14_Cifras%20comerciales_Turquia.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eenriquez\Desktop\ESTEFANIA%20MIPRO\PRESENTACIONES\ECUADOR-TURQU&#205;A\Balanza%20Comercial%20Turqu&#237;a%202017.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eenriquez\Desktop\ESTEFANIA%20MIPRO\PRESENTACIONES\ECUADOR-TURQU&#205;A\destinos%20de%20x%20de%20turquia%202017.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enriquez\Desktop\ESTEFANIA%20MIPRO\PRESENTACIONES\ECUADOR-TURQU&#205;A\M%20de%20Turqu&#237;a%20al%20mundo%20por%20pa&#237;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2.6774627353482353E-2"/>
          <c:y val="5.4777952755905517E-2"/>
          <c:w val="0.96229634109039408"/>
          <c:h val="0.67418827846607521"/>
        </c:manualLayout>
      </c:layout>
      <c:barChart>
        <c:barDir val="col"/>
        <c:grouping val="clustered"/>
        <c:varyColors val="0"/>
        <c:ser>
          <c:idx val="0"/>
          <c:order val="0"/>
          <c:tx>
            <c:strRef>
              <c:f>'Balanza comercial Turquía'!$B$2:$D$2</c:f>
              <c:strCache>
                <c:ptCount val="1"/>
                <c:pt idx="0">
                  <c:v>Exportaciones</c:v>
                </c:pt>
              </c:strCache>
            </c:strRef>
          </c:tx>
          <c:spPr>
            <a:gradFill rotWithShape="1">
              <a:gsLst>
                <a:gs pos="0">
                  <a:srgbClr val="9BBB59">
                    <a:satMod val="103000"/>
                    <a:lumMod val="102000"/>
                    <a:tint val="94000"/>
                  </a:srgbClr>
                </a:gs>
                <a:gs pos="50000">
                  <a:srgbClr val="9BBB59">
                    <a:satMod val="110000"/>
                    <a:lumMod val="100000"/>
                    <a:shade val="100000"/>
                  </a:srgbClr>
                </a:gs>
                <a:gs pos="100000">
                  <a:srgbClr val="9BBB59">
                    <a:lumMod val="99000"/>
                    <a:satMod val="120000"/>
                    <a:shade val="78000"/>
                  </a:srgbClr>
                </a:gs>
              </a:gsLst>
              <a:lin ang="5400000" scaled="0"/>
            </a:gradFill>
            <a:ln w="6350" cap="flat" cmpd="sng" algn="ctr">
              <a:noFill/>
              <a:prstDash val="solid"/>
              <a:miter lim="800000"/>
            </a:ln>
            <a:effectLst/>
          </c:spPr>
          <c:invertIfNegative val="0"/>
          <c:dPt>
            <c:idx val="4"/>
            <c:invertIfNegative val="0"/>
            <c:bubble3D val="0"/>
            <c:spPr>
              <a:solidFill>
                <a:srgbClr val="9BBB59">
                  <a:lumMod val="60000"/>
                  <a:lumOff val="40000"/>
                </a:srgbClr>
              </a:solidFill>
              <a:ln w="6350" cap="flat" cmpd="sng" algn="ctr">
                <a:noFill/>
                <a:prstDash val="solid"/>
                <a:miter lim="800000"/>
              </a:ln>
              <a:effectLst/>
            </c:spPr>
          </c:dPt>
          <c:dLbls>
            <c:dLbl>
              <c:idx val="2"/>
              <c:layout>
                <c:manualLayout>
                  <c:x val="-6.1504665637391745E-3"/>
                  <c:y val="8.817509490972774E-3"/>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1504665637391745E-3"/>
                  <c:y val="8.8175094909728174E-3"/>
                </c:manualLayout>
              </c:layout>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'Balanza comercial Turquía'!$A$4:$A$10</c15:sqref>
                  </c15:fullRef>
                </c:ext>
              </c:extLst>
              <c:f>'Balanza comercial Turquía'!$A$6:$A$10</c:f>
              <c:strCache>
                <c:ptCount val="5"/>
                <c:pt idx="0">
                  <c:v>2015</c:v>
                </c:pt>
                <c:pt idx="1">
                  <c:v>2016</c:v>
                </c:pt>
                <c:pt idx="2">
                  <c:v>2017</c:v>
                </c:pt>
                <c:pt idx="3">
                  <c:v>2017 
ene-jun</c:v>
                </c:pt>
                <c:pt idx="4">
                  <c:v>2018 
ene-jun</c:v>
                </c:pt>
              </c:strCache>
            </c:strRef>
          </c:cat>
          <c:val>
            <c:numRef>
              <c:extLst>
                <c:ext xmlns:c15="http://schemas.microsoft.com/office/drawing/2012/chart" uri="{02D57815-91ED-43cb-92C2-25804820EDAC}">
                  <c15:fullRef>
                    <c15:sqref>'Balanza comercial Turquía'!$K$4:$K$10</c15:sqref>
                  </c15:fullRef>
                </c:ext>
              </c:extLst>
              <c:f>'Balanza comercial Turquía'!$K$6:$K$10</c:f>
              <c:numCache>
                <c:formatCode>##,##0.0,</c:formatCode>
                <c:ptCount val="5"/>
                <c:pt idx="0">
                  <c:v>213070.24463999999</c:v>
                </c:pt>
                <c:pt idx="1">
                  <c:v>114711.60557</c:v>
                </c:pt>
                <c:pt idx="2">
                  <c:v>116146.50849800001</c:v>
                </c:pt>
                <c:pt idx="3">
                  <c:v>57138.141150000003</c:v>
                </c:pt>
                <c:pt idx="4">
                  <c:v>74935.366517000002</c:v>
                </c:pt>
              </c:numCache>
            </c:numRef>
          </c:val>
          <c:extLst xmlns:c16r2="http://schemas.microsoft.com/office/drawing/2015/06/chart">
            <c:ext xmlns:c16="http://schemas.microsoft.com/office/drawing/2014/chart" uri="{C3380CC4-5D6E-409C-BE32-E72D297353CC}">
              <c16:uniqueId val="{00000000-6ECF-401D-9732-2A2A012D0342}"/>
            </c:ext>
          </c:extLst>
        </c:ser>
        <c:ser>
          <c:idx val="1"/>
          <c:order val="1"/>
          <c:tx>
            <c:strRef>
              <c:f>'Balanza comercial Turquía'!$E$2:$G$2</c:f>
              <c:strCache>
                <c:ptCount val="1"/>
                <c:pt idx="0">
                  <c:v>Importaciones</c:v>
                </c:pt>
              </c:strCache>
            </c:strRef>
          </c:tx>
          <c:spPr>
            <a:solidFill>
              <a:srgbClr val="0070C0"/>
            </a:solidFill>
            <a:ln>
              <a:noFill/>
            </a:ln>
            <a:effectLst/>
          </c:spPr>
          <c:invertIfNegative val="0"/>
          <c:dPt>
            <c:idx val="4"/>
            <c:invertIfNegative val="0"/>
            <c:bubble3D val="0"/>
            <c:spPr>
              <a:solidFill>
                <a:srgbClr val="4F81BD">
                  <a:lumMod val="60000"/>
                  <a:lumOff val="40000"/>
                </a:srgbClr>
              </a:solidFill>
              <a:ln>
                <a:noFill/>
              </a:ln>
              <a:effectLst/>
            </c:spPr>
          </c:dPt>
          <c:dLbls>
            <c:dLbl>
              <c:idx val="2"/>
              <c:layout>
                <c:manualLayout>
                  <c:x val="9.225699845608764E-3"/>
                  <c:y val="2.6452528472918447E-2"/>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6.1504665637391745E-3"/>
                  <c:y val="4.4087547454864078E-3"/>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6.1504665637391745E-3"/>
                  <c:y val="4.4087547454864078E-3"/>
                </c:manualLayout>
              </c:layout>
              <c:dLblPos val="outEnd"/>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'Balanza comercial Turquía'!$A$4:$A$10</c15:sqref>
                  </c15:fullRef>
                </c:ext>
              </c:extLst>
              <c:f>'Balanza comercial Turquía'!$A$6:$A$10</c:f>
              <c:strCache>
                <c:ptCount val="5"/>
                <c:pt idx="0">
                  <c:v>2015</c:v>
                </c:pt>
                <c:pt idx="1">
                  <c:v>2016</c:v>
                </c:pt>
                <c:pt idx="2">
                  <c:v>2017</c:v>
                </c:pt>
                <c:pt idx="3">
                  <c:v>2017 
ene-jun</c:v>
                </c:pt>
                <c:pt idx="4">
                  <c:v>2018 
ene-jun</c:v>
                </c:pt>
              </c:strCache>
            </c:strRef>
          </c:cat>
          <c:val>
            <c:numRef>
              <c:extLst>
                <c:ext xmlns:c15="http://schemas.microsoft.com/office/drawing/2012/chart" uri="{02D57815-91ED-43cb-92C2-25804820EDAC}">
                  <c15:fullRef>
                    <c15:sqref>'Balanza comercial Turquía'!$N$4:$N$10</c15:sqref>
                  </c15:fullRef>
                </c:ext>
              </c:extLst>
              <c:f>'Balanza comercial Turquía'!$N$6:$N$10</c:f>
              <c:numCache>
                <c:formatCode>##,##0.0,</c:formatCode>
                <c:ptCount val="5"/>
                <c:pt idx="0">
                  <c:v>39985.033727999995</c:v>
                </c:pt>
                <c:pt idx="1">
                  <c:v>40366.513050000001</c:v>
                </c:pt>
                <c:pt idx="2">
                  <c:v>38841.095631000004</c:v>
                </c:pt>
                <c:pt idx="3">
                  <c:v>19846.820741</c:v>
                </c:pt>
                <c:pt idx="4">
                  <c:v>25737.728287999998</c:v>
                </c:pt>
              </c:numCache>
            </c:numRef>
          </c:val>
          <c:extLst xmlns:c16r2="http://schemas.microsoft.com/office/drawing/2015/06/chart">
            <c:ext xmlns:c16="http://schemas.microsoft.com/office/drawing/2014/chart" uri="{C3380CC4-5D6E-409C-BE32-E72D297353CC}">
              <c16:uniqueId val="{00000001-6ECF-401D-9732-2A2A012D0342}"/>
            </c:ext>
          </c:extLst>
        </c:ser>
        <c:ser>
          <c:idx val="2"/>
          <c:order val="2"/>
          <c:tx>
            <c:strRef>
              <c:f>'Balanza comercial Turquía'!$O$2:$Q$2</c:f>
              <c:strCache>
                <c:ptCount val="1"/>
                <c:pt idx="0">
                  <c:v>Balanza comercial</c:v>
                </c:pt>
              </c:strCache>
            </c:strRef>
          </c:tx>
          <c:spPr>
            <a:solidFill>
              <a:srgbClr val="C0504D"/>
            </a:solidFill>
            <a:ln>
              <a:noFill/>
            </a:ln>
            <a:effectLst/>
          </c:spPr>
          <c:invertIfNegative val="0"/>
          <c:dPt>
            <c:idx val="4"/>
            <c:invertIfNegative val="0"/>
            <c:bubble3D val="0"/>
            <c:spPr>
              <a:solidFill>
                <a:srgbClr val="C0504D">
                  <a:lumMod val="40000"/>
                  <a:lumOff val="60000"/>
                </a:srgbClr>
              </a:solidFill>
              <a:ln>
                <a:noFill/>
              </a:ln>
              <a:effectLst/>
            </c:spPr>
          </c:dPt>
          <c:dLbls>
            <c:dLbl>
              <c:idx val="1"/>
              <c:layout>
                <c:manualLayout>
                  <c:x val="1.8414296573584037E-3"/>
                  <c:y val="1.388906386701670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6ECF-401D-9732-2A2A012D0342}"/>
                </c:ext>
                <c:ext xmlns:c15="http://schemas.microsoft.com/office/drawing/2012/chart" uri="{CE6537A1-D6FC-4f65-9D91-7224C49458BB}"/>
              </c:extLst>
            </c:dLbl>
            <c:dLbl>
              <c:idx val="5"/>
              <c:numFmt formatCode="#,##0.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dLbl>
            <c:numFmt formatCode="#,##0" sourceLinked="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'Balanza comercial Turquía'!$A$4:$A$10</c15:sqref>
                  </c15:fullRef>
                </c:ext>
              </c:extLst>
              <c:f>'Balanza comercial Turquía'!$A$6:$A$10</c:f>
              <c:strCache>
                <c:ptCount val="5"/>
                <c:pt idx="0">
                  <c:v>2015</c:v>
                </c:pt>
                <c:pt idx="1">
                  <c:v>2016</c:v>
                </c:pt>
                <c:pt idx="2">
                  <c:v>2017</c:v>
                </c:pt>
                <c:pt idx="3">
                  <c:v>2017 
ene-jun</c:v>
                </c:pt>
                <c:pt idx="4">
                  <c:v>2018 
ene-jun</c:v>
                </c:pt>
              </c:strCache>
            </c:strRef>
          </c:cat>
          <c:val>
            <c:numRef>
              <c:extLst>
                <c:ext xmlns:c15="http://schemas.microsoft.com/office/drawing/2012/chart" uri="{02D57815-91ED-43cb-92C2-25804820EDAC}">
                  <c15:fullRef>
                    <c15:sqref>'Balanza comercial Turquía'!$Q$4:$Q$10</c15:sqref>
                  </c15:fullRef>
                </c:ext>
              </c:extLst>
              <c:f>'Balanza comercial Turquía'!$Q$6:$Q$10</c:f>
              <c:numCache>
                <c:formatCode>##,##0.0,</c:formatCode>
                <c:ptCount val="5"/>
                <c:pt idx="0">
                  <c:v>173085.21091199998</c:v>
                </c:pt>
                <c:pt idx="1">
                  <c:v>74345.092520000006</c:v>
                </c:pt>
                <c:pt idx="2">
                  <c:v>77305.412867000006</c:v>
                </c:pt>
                <c:pt idx="3">
                  <c:v>37291.320409000007</c:v>
                </c:pt>
                <c:pt idx="4">
                  <c:v>49197.638229000004</c:v>
                </c:pt>
              </c:numCache>
            </c:numRef>
          </c:val>
          <c:extLst xmlns:c16r2="http://schemas.microsoft.com/office/drawing/2015/06/chart">
            <c:ext xmlns:c16="http://schemas.microsoft.com/office/drawing/2014/chart" uri="{C3380CC4-5D6E-409C-BE32-E72D297353CC}">
              <c16:uniqueId val="{00000002-6ECF-401D-9732-2A2A012D0342}"/>
            </c:ext>
          </c:extLst>
        </c:ser>
        <c:dLbls>
          <c:showLegendKey val="0"/>
          <c:showVal val="0"/>
          <c:showCatName val="0"/>
          <c:showSerName val="0"/>
          <c:showPercent val="0"/>
          <c:showBubbleSize val="0"/>
        </c:dLbls>
        <c:gapWidth val="100"/>
        <c:axId val="514025152"/>
        <c:axId val="514025712"/>
      </c:barChart>
      <c:catAx>
        <c:axId val="514025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ES" sz="1400" b="0" i="0" u="none" strike="noStrike" kern="1200" baseline="0">
                <a:solidFill>
                  <a:schemeClr val="tx1"/>
                </a:solidFill>
                <a:latin typeface="+mn-lt"/>
                <a:ea typeface="+mn-ea"/>
                <a:cs typeface="+mn-cs"/>
              </a:defRPr>
            </a:pPr>
            <a:endParaRPr lang="es-EC"/>
          </a:p>
        </c:txPr>
        <c:crossAx val="514025712"/>
        <c:crosses val="autoZero"/>
        <c:auto val="1"/>
        <c:lblAlgn val="ctr"/>
        <c:lblOffset val="100"/>
        <c:noMultiLvlLbl val="0"/>
      </c:catAx>
      <c:valAx>
        <c:axId val="514025712"/>
        <c:scaling>
          <c:orientation val="minMax"/>
        </c:scaling>
        <c:delete val="1"/>
        <c:axPos val="l"/>
        <c:numFmt formatCode="#,##0" sourceLinked="0"/>
        <c:majorTickMark val="none"/>
        <c:minorTickMark val="none"/>
        <c:tickLblPos val="nextTo"/>
        <c:crossAx val="514025152"/>
        <c:crosses val="autoZero"/>
        <c:crossBetween val="between"/>
        <c:dispUnits>
          <c:builtInUnit val="thousands"/>
          <c:dispUnitsLbl>
            <c:layout>
              <c:manualLayout>
                <c:xMode val="edge"/>
                <c:yMode val="edge"/>
                <c:x val="3.5938903863432176E-3"/>
                <c:y val="0.10648148148148151"/>
              </c:manualLayout>
            </c:layout>
            <c:tx>
              <c:rich>
                <a:bodyPr rot="-540000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r>
                    <a:rPr lang="es-MX"/>
                    <a:t>Millones de USD FOB</a:t>
                  </a:r>
                </a:p>
              </c:rich>
            </c:tx>
            <c:spPr>
              <a:noFill/>
              <a:ln>
                <a:noFill/>
              </a:ln>
              <a:effectLst/>
            </c:spPr>
            <c:txPr>
              <a:bodyPr rot="-540000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dispUnitsLbl>
        </c:dispUnits>
      </c:valAx>
      <c:spPr>
        <a:noFill/>
        <a:ln>
          <a:noFill/>
        </a:ln>
        <a:effectLst/>
      </c:spPr>
    </c:plotArea>
    <c:legend>
      <c:legendPos val="b"/>
      <c:layout>
        <c:manualLayout>
          <c:xMode val="edge"/>
          <c:yMode val="edge"/>
          <c:x val="0.20881846736371071"/>
          <c:y val="0.90887314085739268"/>
          <c:w val="0.58236306527257842"/>
          <c:h val="9.11268141498945E-2"/>
        </c:manualLayout>
      </c:layout>
      <c:overlay val="0"/>
      <c:spPr>
        <a:noFill/>
        <a:ln>
          <a:noFill/>
        </a:ln>
        <a:effectLst/>
      </c:spPr>
      <c:txPr>
        <a:bodyPr rot="0" spcFirstLastPara="1" vertOverflow="ellipsis" vert="horz" wrap="square" anchor="ctr" anchorCtr="1"/>
        <a:lstStyle/>
        <a:p>
          <a:pPr>
            <a:defRPr lang="es-ES" sz="1400" b="1" i="0" u="none" strike="noStrike" kern="1200" baseline="0">
              <a:solidFill>
                <a:schemeClr val="tx1">
                  <a:lumMod val="85000"/>
                  <a:lumOff val="15000"/>
                </a:schemeClr>
              </a:solidFill>
              <a:latin typeface="+mn-lt"/>
              <a:ea typeface="+mn-ea"/>
              <a:cs typeface="+mn-cs"/>
            </a:defRPr>
          </a:pPr>
          <a:endParaRPr lang="es-EC"/>
        </a:p>
      </c:txPr>
    </c:legend>
    <c:plotVisOnly val="1"/>
    <c:dispBlanksAs val="gap"/>
    <c:showDLblsOverMax val="0"/>
  </c:chart>
  <c:spPr>
    <a:noFill/>
    <a:ln w="9525" cap="flat" cmpd="sng" algn="ctr">
      <a:noFill/>
      <a:round/>
    </a:ln>
    <a:effectLst/>
  </c:spPr>
  <c:txPr>
    <a:bodyPr/>
    <a:lstStyle/>
    <a:p>
      <a:pPr>
        <a:defRPr sz="1400" b="1">
          <a:solidFill>
            <a:schemeClr val="tx1">
              <a:lumMod val="85000"/>
              <a:lumOff val="15000"/>
            </a:schemeClr>
          </a:solidFill>
        </a:defRPr>
      </a:pPr>
      <a:endParaRPr lang="es-EC"/>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1272478108378051E-2"/>
          <c:y val="5.0925925925925923E-2"/>
          <c:w val="0.95636763988572226"/>
          <c:h val="0.76909667541557447"/>
        </c:manualLayout>
      </c:layout>
      <c:barChart>
        <c:barDir val="col"/>
        <c:grouping val="clustered"/>
        <c:varyColors val="0"/>
        <c:ser>
          <c:idx val="0"/>
          <c:order val="0"/>
          <c:tx>
            <c:strRef>
              <c:f>'Intensidad tecnologica (2)'!$A$3:$A$6</c:f>
              <c:strCache>
                <c:ptCount val="1"/>
                <c:pt idx="0">
                  <c:v>Exportaciones</c:v>
                </c:pt>
              </c:strCache>
            </c:strRef>
          </c:tx>
          <c:spPr>
            <a:solidFill>
              <a:srgbClr val="70AD47"/>
            </a:solidFill>
            <a:ln>
              <a:noFill/>
            </a:ln>
            <a:effectLst/>
          </c:spPr>
          <c:invertIfNegative val="0"/>
          <c:dLbls>
            <c:spPr>
              <a:noFill/>
              <a:ln>
                <a:noFill/>
              </a:ln>
              <a:effectLst/>
            </c:spPr>
            <c:txPr>
              <a:bodyPr rot="0" vert="horz"/>
              <a:lstStyle/>
              <a:p>
                <a:pPr>
                  <a:defRPr sz="1300"/>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'Intensidad tecnologica (2)'!$C$2:$H$2</c:f>
              <c:strCache>
                <c:ptCount val="4"/>
                <c:pt idx="0">
                  <c:v>2015</c:v>
                </c:pt>
                <c:pt idx="1">
                  <c:v>2016</c:v>
                </c:pt>
                <c:pt idx="2">
                  <c:v>2017</c:v>
                </c:pt>
                <c:pt idx="3">
                  <c:v>2018 
ene-jun</c:v>
                </c:pt>
              </c:strCache>
            </c:strRef>
          </c:cat>
          <c:val>
            <c:numRef>
              <c:f>'Intensidad tecnologica (2)'!$C$6:$H$6</c:f>
              <c:numCache>
                <c:formatCode>##,##0.0,</c:formatCode>
                <c:ptCount val="4"/>
                <c:pt idx="0">
                  <c:v>1827.0049199999999</c:v>
                </c:pt>
                <c:pt idx="1">
                  <c:v>1571.7439000000002</c:v>
                </c:pt>
                <c:pt idx="2">
                  <c:v>1593.096078</c:v>
                </c:pt>
                <c:pt idx="3">
                  <c:v>969.89315699999997</c:v>
                </c:pt>
              </c:numCache>
            </c:numRef>
          </c:val>
        </c:ser>
        <c:ser>
          <c:idx val="1"/>
          <c:order val="1"/>
          <c:tx>
            <c:strRef>
              <c:f>'Intensidad tecnologica (2)'!$A$7:$A$10</c:f>
              <c:strCache>
                <c:ptCount val="1"/>
                <c:pt idx="0">
                  <c:v>Importaciones</c:v>
                </c:pt>
              </c:strCache>
            </c:strRef>
          </c:tx>
          <c:spPr>
            <a:solidFill>
              <a:srgbClr val="5B9BD5"/>
            </a:solidFill>
            <a:ln>
              <a:noFill/>
            </a:ln>
            <a:effectLst/>
          </c:spPr>
          <c:invertIfNegative val="0"/>
          <c:dLbls>
            <c:spPr>
              <a:noFill/>
              <a:ln>
                <a:noFill/>
              </a:ln>
              <a:effectLst/>
            </c:spPr>
            <c:txPr>
              <a:bodyPr rot="0" vert="horz"/>
              <a:lstStyle/>
              <a:p>
                <a:pPr>
                  <a:defRPr sz="1300"/>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'Intensidad tecnologica (2)'!$C$2:$H$2</c:f>
              <c:strCache>
                <c:ptCount val="4"/>
                <c:pt idx="0">
                  <c:v>2015</c:v>
                </c:pt>
                <c:pt idx="1">
                  <c:v>2016</c:v>
                </c:pt>
                <c:pt idx="2">
                  <c:v>2017</c:v>
                </c:pt>
                <c:pt idx="3">
                  <c:v>2018 
ene-jun</c:v>
                </c:pt>
              </c:strCache>
            </c:strRef>
          </c:cat>
          <c:val>
            <c:numRef>
              <c:f>'Intensidad tecnologica (2)'!$C$10:$H$10</c:f>
              <c:numCache>
                <c:formatCode>##,##0.0,</c:formatCode>
                <c:ptCount val="4"/>
                <c:pt idx="0">
                  <c:v>32210.703409999998</c:v>
                </c:pt>
                <c:pt idx="1">
                  <c:v>33710.362030000004</c:v>
                </c:pt>
                <c:pt idx="2">
                  <c:v>27333.022842999999</c:v>
                </c:pt>
                <c:pt idx="3">
                  <c:v>19349.855342000003</c:v>
                </c:pt>
              </c:numCache>
            </c:numRef>
          </c:val>
        </c:ser>
        <c:ser>
          <c:idx val="2"/>
          <c:order val="2"/>
          <c:tx>
            <c:strRef>
              <c:f>'Intensidad tecnologica (2)'!$B$14</c:f>
              <c:strCache>
                <c:ptCount val="1"/>
                <c:pt idx="0">
                  <c:v>Balanza comercial </c:v>
                </c:pt>
              </c:strCache>
            </c:strRef>
          </c:tx>
          <c:spPr>
            <a:solidFill>
              <a:srgbClr val="CC3300"/>
            </a:solidFill>
            <a:ln>
              <a:noFill/>
            </a:ln>
            <a:effectLst/>
          </c:spPr>
          <c:invertIfNegative val="0"/>
          <c:dLbls>
            <c:spPr>
              <a:noFill/>
              <a:ln>
                <a:noFill/>
              </a:ln>
              <a:effectLst/>
            </c:spPr>
            <c:txPr>
              <a:bodyPr rot="0" vert="horz"/>
              <a:lstStyle/>
              <a:p>
                <a:pPr>
                  <a:defRPr sz="1300"/>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'Intensidad tecnologica (2)'!$C$2:$H$2</c:f>
              <c:strCache>
                <c:ptCount val="4"/>
                <c:pt idx="0">
                  <c:v>2015</c:v>
                </c:pt>
                <c:pt idx="1">
                  <c:v>2016</c:v>
                </c:pt>
                <c:pt idx="2">
                  <c:v>2017</c:v>
                </c:pt>
                <c:pt idx="3">
                  <c:v>2018 
ene-jun</c:v>
                </c:pt>
              </c:strCache>
            </c:strRef>
          </c:cat>
          <c:val>
            <c:numRef>
              <c:f>'Intensidad tecnologica (2)'!$C$14:$H$14</c:f>
              <c:numCache>
                <c:formatCode>#,##0.0,</c:formatCode>
                <c:ptCount val="4"/>
                <c:pt idx="0">
                  <c:v>-30383.698489999999</c:v>
                </c:pt>
                <c:pt idx="1">
                  <c:v>-32138.618130000003</c:v>
                </c:pt>
                <c:pt idx="2">
                  <c:v>-25739.926765</c:v>
                </c:pt>
                <c:pt idx="3">
                  <c:v>-18379.962185000004</c:v>
                </c:pt>
              </c:numCache>
            </c:numRef>
          </c:val>
        </c:ser>
        <c:dLbls>
          <c:showLegendKey val="0"/>
          <c:showVal val="0"/>
          <c:showCatName val="0"/>
          <c:showSerName val="0"/>
          <c:showPercent val="0"/>
          <c:showBubbleSize val="0"/>
        </c:dLbls>
        <c:gapWidth val="80"/>
        <c:axId val="174789728"/>
        <c:axId val="296866528"/>
      </c:barChart>
      <c:catAx>
        <c:axId val="174789728"/>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s-EC"/>
          </a:p>
        </c:txPr>
        <c:crossAx val="296866528"/>
        <c:crosses val="autoZero"/>
        <c:auto val="1"/>
        <c:lblAlgn val="ctr"/>
        <c:lblOffset val="100"/>
        <c:noMultiLvlLbl val="0"/>
      </c:catAx>
      <c:valAx>
        <c:axId val="296866528"/>
        <c:scaling>
          <c:orientation val="minMax"/>
        </c:scaling>
        <c:delete val="1"/>
        <c:axPos val="l"/>
        <c:numFmt formatCode="##,##0.0," sourceLinked="1"/>
        <c:majorTickMark val="none"/>
        <c:minorTickMark val="none"/>
        <c:tickLblPos val="nextTo"/>
        <c:crossAx val="174789728"/>
        <c:crosses val="autoZero"/>
        <c:crossBetween val="between"/>
      </c:valAx>
      <c:spPr>
        <a:noFill/>
        <a:ln>
          <a:noFill/>
        </a:ln>
        <a:effectLst/>
      </c:spPr>
    </c:plotArea>
    <c:legend>
      <c:legendPos val="b"/>
      <c:layout>
        <c:manualLayout>
          <c:xMode val="edge"/>
          <c:yMode val="edge"/>
          <c:x val="0.21185534109121337"/>
          <c:y val="0.92187445319335171"/>
          <c:w val="0.5715693679882935"/>
          <c:h val="7.8125546806649182E-2"/>
        </c:manualLayout>
      </c:layout>
      <c:overlay val="0"/>
      <c:spPr>
        <a:noFill/>
        <a:ln>
          <a:noFill/>
        </a:ln>
        <a:effectLst/>
      </c:spPr>
      <c:txPr>
        <a:bodyPr rot="0" vert="horz"/>
        <a:lstStyle/>
        <a:p>
          <a:pPr>
            <a:defRPr/>
          </a:pPr>
          <a:endParaRPr lang="es-EC"/>
        </a:p>
      </c:txPr>
    </c:legend>
    <c:plotVisOnly val="1"/>
    <c:dispBlanksAs val="gap"/>
    <c:showDLblsOverMax val="0"/>
  </c:chart>
  <c:spPr>
    <a:noFill/>
    <a:ln w="9525" cap="flat" cmpd="sng" algn="ctr">
      <a:noFill/>
      <a:round/>
    </a:ln>
    <a:effectLst/>
  </c:spPr>
  <c:txPr>
    <a:bodyPr/>
    <a:lstStyle/>
    <a:p>
      <a:pPr>
        <a:defRPr sz="1400">
          <a:solidFill>
            <a:schemeClr val="tx1"/>
          </a:solidFill>
        </a:defRPr>
      </a:pPr>
      <a:endParaRPr lang="es-EC"/>
    </a:p>
  </c:txPr>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2.3578881443193249E-2"/>
          <c:y val="3.0151162096977172E-2"/>
          <c:w val="0.95680604211605402"/>
          <c:h val="0.78490252224792756"/>
        </c:manualLayout>
      </c:layout>
      <c:barChart>
        <c:barDir val="col"/>
        <c:grouping val="clustered"/>
        <c:varyColors val="0"/>
        <c:ser>
          <c:idx val="0"/>
          <c:order val="0"/>
          <c:tx>
            <c:strRef>
              <c:f>'Trade_Map_-_Lista_de_los_produc'!$H$12:$L$12</c:f>
              <c:strCache>
                <c:ptCount val="1"/>
                <c:pt idx="0">
                  <c:v>EXPORTACIONES</c:v>
                </c:pt>
              </c:strCache>
            </c:strRef>
          </c:tx>
          <c:spPr>
            <a:solidFill>
              <a:srgbClr val="70AD47"/>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'Trade_Map_-_Lista_de_los_produc'!$T$13:$V$13</c:f>
              <c:numCache>
                <c:formatCode>General</c:formatCode>
                <c:ptCount val="3"/>
                <c:pt idx="0">
                  <c:v>2015</c:v>
                </c:pt>
                <c:pt idx="1">
                  <c:v>2016</c:v>
                </c:pt>
                <c:pt idx="2">
                  <c:v>2017</c:v>
                </c:pt>
              </c:numCache>
            </c:numRef>
          </c:cat>
          <c:val>
            <c:numRef>
              <c:f>'Trade_Map_-_Lista_de_los_produc'!$J$14:$L$14</c:f>
              <c:numCache>
                <c:formatCode>#,##0</c:formatCode>
                <c:ptCount val="3"/>
                <c:pt idx="0">
                  <c:v>143850.37599999999</c:v>
                </c:pt>
                <c:pt idx="1">
                  <c:v>142529.58399999997</c:v>
                </c:pt>
                <c:pt idx="2">
                  <c:v>157054.78899999999</c:v>
                </c:pt>
              </c:numCache>
            </c:numRef>
          </c:val>
        </c:ser>
        <c:ser>
          <c:idx val="1"/>
          <c:order val="1"/>
          <c:tx>
            <c:strRef>
              <c:f>'Trade_Map_-_Lista_de_los_produc'!$M$12:$Q$12</c:f>
              <c:strCache>
                <c:ptCount val="1"/>
                <c:pt idx="0">
                  <c:v>IMPORTACIONES</c:v>
                </c:pt>
              </c:strCache>
            </c:strRef>
          </c:tx>
          <c:spPr>
            <a:solidFill>
              <a:srgbClr val="5B9BD5"/>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'Trade_Map_-_Lista_de_los_produc'!$T$13:$V$13</c:f>
              <c:numCache>
                <c:formatCode>General</c:formatCode>
                <c:ptCount val="3"/>
                <c:pt idx="0">
                  <c:v>2015</c:v>
                </c:pt>
                <c:pt idx="1">
                  <c:v>2016</c:v>
                </c:pt>
                <c:pt idx="2">
                  <c:v>2017</c:v>
                </c:pt>
              </c:numCache>
            </c:numRef>
          </c:cat>
          <c:val>
            <c:numRef>
              <c:f>'Trade_Map_-_Lista_de_los_produc'!$O$14:$Q$14</c:f>
              <c:numCache>
                <c:formatCode>#,##0</c:formatCode>
                <c:ptCount val="3"/>
                <c:pt idx="0">
                  <c:v>207206.50899999999</c:v>
                </c:pt>
                <c:pt idx="1">
                  <c:v>198618.23499999999</c:v>
                </c:pt>
                <c:pt idx="2">
                  <c:v>233791.66200000001</c:v>
                </c:pt>
              </c:numCache>
            </c:numRef>
          </c:val>
        </c:ser>
        <c:ser>
          <c:idx val="2"/>
          <c:order val="2"/>
          <c:tx>
            <c:strRef>
              <c:f>'Trade_Map_-_Lista_de_los_produc'!$R$12:$V$12</c:f>
              <c:strCache>
                <c:ptCount val="1"/>
                <c:pt idx="0">
                  <c:v>BALANZA COMERCIAL</c:v>
                </c:pt>
              </c:strCache>
            </c:strRef>
          </c:tx>
          <c:spPr>
            <a:solidFill>
              <a:srgbClr val="CC3300"/>
            </a:solidFill>
          </c:spPr>
          <c:invertIfNegative val="0"/>
          <c:dLbls>
            <c:spPr>
              <a:noFill/>
              <a:ln>
                <a:noFill/>
              </a:ln>
              <a:effectLst/>
            </c:spPr>
            <c:txPr>
              <a:bodyPr/>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'Trade_Map_-_Lista_de_los_produc'!$T$13:$V$14</c:f>
              <c:multiLvlStrCache>
                <c:ptCount val="3"/>
                <c:lvl>
                  <c:pt idx="0">
                    <c:v>-63.356</c:v>
                  </c:pt>
                  <c:pt idx="1">
                    <c:v>-56.089</c:v>
                  </c:pt>
                  <c:pt idx="2">
                    <c:v>-76.737</c:v>
                  </c:pt>
                </c:lvl>
                <c:lvl>
                  <c:pt idx="0">
                    <c:v>2015</c:v>
                  </c:pt>
                  <c:pt idx="1">
                    <c:v>2016</c:v>
                  </c:pt>
                  <c:pt idx="2">
                    <c:v>2017</c:v>
                  </c:pt>
                </c:lvl>
              </c:multiLvlStrCache>
            </c:multiLvlStrRef>
          </c:cat>
          <c:val>
            <c:numRef>
              <c:f>'Trade_Map_-_Lista_de_los_produc'!$T$14:$V$14</c:f>
              <c:numCache>
                <c:formatCode>#,##0</c:formatCode>
                <c:ptCount val="3"/>
                <c:pt idx="0">
                  <c:v>-63356.132999999994</c:v>
                </c:pt>
                <c:pt idx="1">
                  <c:v>-56088.650999999991</c:v>
                </c:pt>
                <c:pt idx="2">
                  <c:v>-76736.873000000021</c:v>
                </c:pt>
              </c:numCache>
            </c:numRef>
          </c:val>
        </c:ser>
        <c:dLbls>
          <c:showLegendKey val="0"/>
          <c:showVal val="0"/>
          <c:showCatName val="0"/>
          <c:showSerName val="0"/>
          <c:showPercent val="0"/>
          <c:showBubbleSize val="0"/>
        </c:dLbls>
        <c:gapWidth val="150"/>
        <c:axId val="174849712"/>
        <c:axId val="174850272"/>
      </c:barChart>
      <c:catAx>
        <c:axId val="174849712"/>
        <c:scaling>
          <c:orientation val="minMax"/>
        </c:scaling>
        <c:delete val="0"/>
        <c:axPos val="b"/>
        <c:numFmt formatCode="General" sourceLinked="1"/>
        <c:majorTickMark val="out"/>
        <c:minorTickMark val="none"/>
        <c:tickLblPos val="low"/>
        <c:txPr>
          <a:bodyPr/>
          <a:lstStyle/>
          <a:p>
            <a:pPr>
              <a:defRPr lang="es-ES"/>
            </a:pPr>
            <a:endParaRPr lang="es-EC"/>
          </a:p>
        </c:txPr>
        <c:crossAx val="174850272"/>
        <c:crosses val="autoZero"/>
        <c:auto val="1"/>
        <c:lblAlgn val="ctr"/>
        <c:lblOffset val="100"/>
        <c:noMultiLvlLbl val="0"/>
      </c:catAx>
      <c:valAx>
        <c:axId val="174850272"/>
        <c:scaling>
          <c:orientation val="minMax"/>
        </c:scaling>
        <c:delete val="1"/>
        <c:axPos val="l"/>
        <c:numFmt formatCode="#,##0" sourceLinked="1"/>
        <c:majorTickMark val="out"/>
        <c:minorTickMark val="none"/>
        <c:tickLblPos val="nextTo"/>
        <c:crossAx val="174849712"/>
        <c:crosses val="autoZero"/>
        <c:crossBetween val="between"/>
      </c:valAx>
    </c:plotArea>
    <c:legend>
      <c:legendPos val="r"/>
      <c:layout>
        <c:manualLayout>
          <c:xMode val="edge"/>
          <c:yMode val="edge"/>
          <c:x val="0.16225071788837925"/>
          <c:y val="0.93145925491761672"/>
          <c:w val="0.63229853988037155"/>
          <c:h val="4.4126775926370633E-2"/>
        </c:manualLayout>
      </c:layout>
      <c:overlay val="0"/>
      <c:txPr>
        <a:bodyPr/>
        <a:lstStyle/>
        <a:p>
          <a:pPr>
            <a:defRPr lang="es-ES"/>
          </a:pPr>
          <a:endParaRPr lang="es-EC"/>
        </a:p>
      </c:txPr>
    </c:legend>
    <c:plotVisOnly val="1"/>
    <c:dispBlanksAs val="gap"/>
    <c:showDLblsOverMax val="0"/>
  </c:chart>
  <c:txPr>
    <a:bodyPr/>
    <a:lstStyle/>
    <a:p>
      <a:pPr>
        <a:defRPr sz="1400"/>
      </a:pPr>
      <a:endParaRPr lang="es-EC"/>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330259241714655E-2"/>
          <c:y val="9.5286852184463297E-2"/>
          <c:w val="0.97533948151657079"/>
          <c:h val="0.56057264286418462"/>
        </c:manualLayout>
      </c:layout>
      <c:barChart>
        <c:barDir val="col"/>
        <c:grouping val="clustered"/>
        <c:varyColors val="0"/>
        <c:ser>
          <c:idx val="0"/>
          <c:order val="0"/>
          <c:invertIfNegative val="0"/>
          <c:dLbls>
            <c:spPr>
              <a:noFill/>
              <a:ln>
                <a:noFill/>
              </a:ln>
              <a:effectLst/>
            </c:spPr>
            <c:txPr>
              <a:bodyPr rot="-540000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'Trade_Map_-_Lista_de_los_mercad'!$A$16:$A$40</c:f>
              <c:strCache>
                <c:ptCount val="25"/>
                <c:pt idx="0">
                  <c:v>Alemania</c:v>
                </c:pt>
                <c:pt idx="1">
                  <c:v>Reino Unido</c:v>
                </c:pt>
                <c:pt idx="2">
                  <c:v>Emiratos Árabes </c:v>
                </c:pt>
                <c:pt idx="3">
                  <c:v>Iraq</c:v>
                </c:pt>
                <c:pt idx="4">
                  <c:v>Estados Unidos</c:v>
                </c:pt>
                <c:pt idx="5">
                  <c:v>Italia</c:v>
                </c:pt>
                <c:pt idx="6">
                  <c:v>Francia</c:v>
                </c:pt>
                <c:pt idx="7">
                  <c:v>España</c:v>
                </c:pt>
                <c:pt idx="8">
                  <c:v>Países Bajos</c:v>
                </c:pt>
                <c:pt idx="9">
                  <c:v>Israel</c:v>
                </c:pt>
                <c:pt idx="10">
                  <c:v>Irán</c:v>
                </c:pt>
                <c:pt idx="11">
                  <c:v>Bélgica</c:v>
                </c:pt>
                <c:pt idx="12">
                  <c:v>Rumania</c:v>
                </c:pt>
                <c:pt idx="13">
                  <c:v>Polonia</c:v>
                </c:pt>
                <c:pt idx="14">
                  <c:v>China</c:v>
                </c:pt>
                <c:pt idx="15">
                  <c:v>Bulgaria</c:v>
                </c:pt>
                <c:pt idx="16">
                  <c:v>Rusia</c:v>
                </c:pt>
                <c:pt idx="17">
                  <c:v>Arabia Saudita</c:v>
                </c:pt>
                <c:pt idx="18">
                  <c:v>Egipto</c:v>
                </c:pt>
                <c:pt idx="19">
                  <c:v>Zona franca</c:v>
                </c:pt>
                <c:pt idx="20">
                  <c:v>Argelia</c:v>
                </c:pt>
                <c:pt idx="21">
                  <c:v>Grecia</c:v>
                </c:pt>
                <c:pt idx="22">
                  <c:v>Marruecos</c:v>
                </c:pt>
                <c:pt idx="23">
                  <c:v>Suecia</c:v>
                </c:pt>
                <c:pt idx="24">
                  <c:v>Siria</c:v>
                </c:pt>
              </c:strCache>
            </c:strRef>
          </c:cat>
          <c:val>
            <c:numRef>
              <c:f>'Trade_Map_-_Lista_de_los_mercad'!$G$16:$G$40</c:f>
              <c:numCache>
                <c:formatCode>#,##0</c:formatCode>
                <c:ptCount val="25"/>
                <c:pt idx="0">
                  <c:v>15124.049000000003</c:v>
                </c:pt>
                <c:pt idx="1">
                  <c:v>9608.0820000000003</c:v>
                </c:pt>
                <c:pt idx="2">
                  <c:v>9183.6849999999977</c:v>
                </c:pt>
                <c:pt idx="3">
                  <c:v>9056.6610000000001</c:v>
                </c:pt>
                <c:pt idx="4">
                  <c:v>8655.3459999999959</c:v>
                </c:pt>
                <c:pt idx="5">
                  <c:v>8475.6830000000009</c:v>
                </c:pt>
                <c:pt idx="6">
                  <c:v>6591.6530000000002</c:v>
                </c:pt>
                <c:pt idx="7">
                  <c:v>6307.7920000000004</c:v>
                </c:pt>
                <c:pt idx="8">
                  <c:v>3862.848</c:v>
                </c:pt>
                <c:pt idx="9">
                  <c:v>3409.5320000000002</c:v>
                </c:pt>
                <c:pt idx="10">
                  <c:v>3259.9949999999999</c:v>
                </c:pt>
                <c:pt idx="11">
                  <c:v>3157.087</c:v>
                </c:pt>
                <c:pt idx="12">
                  <c:v>3140.9330000000004</c:v>
                </c:pt>
                <c:pt idx="13">
                  <c:v>3071.982</c:v>
                </c:pt>
                <c:pt idx="14">
                  <c:v>2936.0410000000002</c:v>
                </c:pt>
                <c:pt idx="15">
                  <c:v>2804.8950000000004</c:v>
                </c:pt>
                <c:pt idx="16">
                  <c:v>2735.4839999999999</c:v>
                </c:pt>
                <c:pt idx="17">
                  <c:v>2734.9580000000001</c:v>
                </c:pt>
                <c:pt idx="18">
                  <c:v>2359.6550000000002</c:v>
                </c:pt>
                <c:pt idx="19">
                  <c:v>1953.202</c:v>
                </c:pt>
                <c:pt idx="20">
                  <c:v>1713.1689999999999</c:v>
                </c:pt>
                <c:pt idx="21">
                  <c:v>1663.3839999999998</c:v>
                </c:pt>
                <c:pt idx="22">
                  <c:v>1660.587</c:v>
                </c:pt>
                <c:pt idx="23">
                  <c:v>1415.0639999999999</c:v>
                </c:pt>
                <c:pt idx="24">
                  <c:v>1364.6119999999999</c:v>
                </c:pt>
              </c:numCache>
            </c:numRef>
          </c:val>
        </c:ser>
        <c:dLbls>
          <c:showLegendKey val="0"/>
          <c:showVal val="0"/>
          <c:showCatName val="0"/>
          <c:showSerName val="0"/>
          <c:showPercent val="0"/>
          <c:showBubbleSize val="0"/>
        </c:dLbls>
        <c:gapWidth val="72"/>
        <c:axId val="297207936"/>
        <c:axId val="297208496"/>
      </c:barChart>
      <c:catAx>
        <c:axId val="297207936"/>
        <c:scaling>
          <c:orientation val="minMax"/>
        </c:scaling>
        <c:delete val="0"/>
        <c:axPos val="b"/>
        <c:numFmt formatCode="General" sourceLinked="0"/>
        <c:majorTickMark val="out"/>
        <c:minorTickMark val="none"/>
        <c:tickLblPos val="nextTo"/>
        <c:txPr>
          <a:bodyPr rot="-5400000" vert="horz"/>
          <a:lstStyle/>
          <a:p>
            <a:pPr>
              <a:defRPr lang="es-ES"/>
            </a:pPr>
            <a:endParaRPr lang="es-EC"/>
          </a:p>
        </c:txPr>
        <c:crossAx val="297208496"/>
        <c:crosses val="autoZero"/>
        <c:auto val="1"/>
        <c:lblAlgn val="ctr"/>
        <c:lblOffset val="100"/>
        <c:noMultiLvlLbl val="0"/>
      </c:catAx>
      <c:valAx>
        <c:axId val="297208496"/>
        <c:scaling>
          <c:orientation val="minMax"/>
        </c:scaling>
        <c:delete val="1"/>
        <c:axPos val="l"/>
        <c:numFmt formatCode="#,##0" sourceLinked="1"/>
        <c:majorTickMark val="out"/>
        <c:minorTickMark val="none"/>
        <c:tickLblPos val="nextTo"/>
        <c:crossAx val="297207936"/>
        <c:crosses val="autoZero"/>
        <c:crossBetween val="between"/>
      </c:valAx>
    </c:plotArea>
    <c:plotVisOnly val="1"/>
    <c:dispBlanksAs val="gap"/>
    <c:showDLblsOverMax val="0"/>
  </c:chart>
  <c:txPr>
    <a:bodyPr/>
    <a:lstStyle/>
    <a:p>
      <a:pPr>
        <a:defRPr sz="1400"/>
      </a:pPr>
      <a:endParaRPr lang="es-EC"/>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555538982666584E-2"/>
          <c:y val="8.7473927132395102E-2"/>
          <c:w val="0.93888888888888933"/>
          <c:h val="0.60686848806028437"/>
        </c:manualLayout>
      </c:layout>
      <c:barChart>
        <c:barDir val="col"/>
        <c:grouping val="clustered"/>
        <c:varyColors val="0"/>
        <c:ser>
          <c:idx val="0"/>
          <c:order val="0"/>
          <c:invertIfNegative val="0"/>
          <c:dLbls>
            <c:spPr>
              <a:noFill/>
              <a:ln>
                <a:noFill/>
              </a:ln>
              <a:effectLst/>
            </c:spPr>
            <c:txPr>
              <a:bodyPr rot="-5400000" vert="horz"/>
              <a:lstStyle/>
              <a:p>
                <a:pPr>
                  <a:defRPr lang="es-ES"/>
                </a:pPr>
                <a:endParaRPr lang="es-EC"/>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'Trade_Map_-_Lista_de_los_mercad'!$A$16:$A$37</c:f>
              <c:strCache>
                <c:ptCount val="22"/>
                <c:pt idx="0">
                  <c:v>China</c:v>
                </c:pt>
                <c:pt idx="1">
                  <c:v>Alemania</c:v>
                </c:pt>
                <c:pt idx="2">
                  <c:v>Rusia</c:v>
                </c:pt>
                <c:pt idx="3">
                  <c:v>Estados Unidos </c:v>
                </c:pt>
                <c:pt idx="4">
                  <c:v>Italia</c:v>
                </c:pt>
                <c:pt idx="5">
                  <c:v>Zona Nep</c:v>
                </c:pt>
                <c:pt idx="6">
                  <c:v>Francia</c:v>
                </c:pt>
                <c:pt idx="7">
                  <c:v>Irán</c:v>
                </c:pt>
                <c:pt idx="8">
                  <c:v>Suiza</c:v>
                </c:pt>
                <c:pt idx="9">
                  <c:v>Corea</c:v>
                </c:pt>
                <c:pt idx="10">
                  <c:v>Reino Unido</c:v>
                </c:pt>
                <c:pt idx="11">
                  <c:v>España</c:v>
                </c:pt>
                <c:pt idx="12">
                  <c:v>India</c:v>
                </c:pt>
                <c:pt idx="13">
                  <c:v>Emiratos Árabes</c:v>
                </c:pt>
                <c:pt idx="14">
                  <c:v>Japón</c:v>
                </c:pt>
                <c:pt idx="15">
                  <c:v>Países Bajos</c:v>
                </c:pt>
                <c:pt idx="16">
                  <c:v>Bélgica</c:v>
                </c:pt>
                <c:pt idx="17">
                  <c:v>Polonia</c:v>
                </c:pt>
                <c:pt idx="18">
                  <c:v>Malasia</c:v>
                </c:pt>
                <c:pt idx="19">
                  <c:v>Viet Nam</c:v>
                </c:pt>
                <c:pt idx="20">
                  <c:v>República Checa</c:v>
                </c:pt>
                <c:pt idx="21">
                  <c:v>Ucrania</c:v>
                </c:pt>
              </c:strCache>
            </c:strRef>
          </c:cat>
          <c:val>
            <c:numRef>
              <c:f>'Trade_Map_-_Lista_de_los_mercad'!$G$16:$G$37</c:f>
              <c:numCache>
                <c:formatCode>#,##0</c:formatCode>
                <c:ptCount val="22"/>
                <c:pt idx="0">
                  <c:v>23370.848999999998</c:v>
                </c:pt>
                <c:pt idx="1">
                  <c:v>21302.14</c:v>
                </c:pt>
                <c:pt idx="2">
                  <c:v>19513.832999999995</c:v>
                </c:pt>
                <c:pt idx="3">
                  <c:v>11947.857999999998</c:v>
                </c:pt>
                <c:pt idx="4">
                  <c:v>11308.263999999997</c:v>
                </c:pt>
                <c:pt idx="5">
                  <c:v>8240.027</c:v>
                </c:pt>
                <c:pt idx="6">
                  <c:v>8070.9869999999992</c:v>
                </c:pt>
                <c:pt idx="7">
                  <c:v>7492.17</c:v>
                </c:pt>
                <c:pt idx="8">
                  <c:v>6903.5280000000002</c:v>
                </c:pt>
                <c:pt idx="9">
                  <c:v>6608.8940000000002</c:v>
                </c:pt>
                <c:pt idx="10">
                  <c:v>6548.7140000000009</c:v>
                </c:pt>
                <c:pt idx="11">
                  <c:v>6373.0360000000001</c:v>
                </c:pt>
                <c:pt idx="12">
                  <c:v>6216.7580000000007</c:v>
                </c:pt>
                <c:pt idx="13">
                  <c:v>5546.9319999999998</c:v>
                </c:pt>
                <c:pt idx="14">
                  <c:v>4281.6379999999999</c:v>
                </c:pt>
                <c:pt idx="15">
                  <c:v>3747.5879999999997</c:v>
                </c:pt>
                <c:pt idx="16">
                  <c:v>3728.8490000000002</c:v>
                </c:pt>
                <c:pt idx="17">
                  <c:v>3445.9360000000001</c:v>
                </c:pt>
                <c:pt idx="18">
                  <c:v>3138.5619999999999</c:v>
                </c:pt>
                <c:pt idx="19">
                  <c:v>3048.0859999999998</c:v>
                </c:pt>
                <c:pt idx="20">
                  <c:v>2828.163</c:v>
                </c:pt>
                <c:pt idx="21">
                  <c:v>2817.1320000000001</c:v>
                </c:pt>
              </c:numCache>
            </c:numRef>
          </c:val>
        </c:ser>
        <c:dLbls>
          <c:showLegendKey val="0"/>
          <c:showVal val="0"/>
          <c:showCatName val="0"/>
          <c:showSerName val="0"/>
          <c:showPercent val="0"/>
          <c:showBubbleSize val="0"/>
        </c:dLbls>
        <c:gapWidth val="66"/>
        <c:axId val="320784848"/>
        <c:axId val="320785408"/>
      </c:barChart>
      <c:catAx>
        <c:axId val="320784848"/>
        <c:scaling>
          <c:orientation val="minMax"/>
        </c:scaling>
        <c:delete val="0"/>
        <c:axPos val="b"/>
        <c:numFmt formatCode="General" sourceLinked="0"/>
        <c:majorTickMark val="out"/>
        <c:minorTickMark val="none"/>
        <c:tickLblPos val="nextTo"/>
        <c:txPr>
          <a:bodyPr rot="-5400000" vert="horz"/>
          <a:lstStyle/>
          <a:p>
            <a:pPr>
              <a:defRPr lang="es-ES"/>
            </a:pPr>
            <a:endParaRPr lang="es-EC"/>
          </a:p>
        </c:txPr>
        <c:crossAx val="320785408"/>
        <c:crosses val="autoZero"/>
        <c:auto val="1"/>
        <c:lblAlgn val="ctr"/>
        <c:lblOffset val="100"/>
        <c:noMultiLvlLbl val="0"/>
      </c:catAx>
      <c:valAx>
        <c:axId val="320785408"/>
        <c:scaling>
          <c:orientation val="minMax"/>
        </c:scaling>
        <c:delete val="1"/>
        <c:axPos val="l"/>
        <c:numFmt formatCode="#,##0" sourceLinked="1"/>
        <c:majorTickMark val="out"/>
        <c:minorTickMark val="none"/>
        <c:tickLblPos val="nextTo"/>
        <c:crossAx val="320784848"/>
        <c:crosses val="autoZero"/>
        <c:crossBetween val="between"/>
      </c:valAx>
    </c:plotArea>
    <c:plotVisOnly val="1"/>
    <c:dispBlanksAs val="gap"/>
    <c:showDLblsOverMax val="0"/>
  </c:chart>
  <c:txPr>
    <a:bodyPr/>
    <a:lstStyle/>
    <a:p>
      <a:pPr>
        <a:defRPr sz="1400"/>
      </a:pPr>
      <a:endParaRPr lang="es-EC"/>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F60F68-E45A-435C-81EE-6105E899E406}"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s-MX"/>
        </a:p>
      </dgm:t>
    </dgm:pt>
    <dgm:pt modelId="{8E6D4B5B-63CA-4E13-AE18-DCE8CD00CBEF}">
      <dgm:prSet custT="1"/>
      <dgm:spPr/>
      <dgm:t>
        <a:bodyPr/>
        <a:lstStyle/>
        <a:p>
          <a:pPr algn="ctr"/>
          <a:r>
            <a:rPr lang="es-MX" sz="2000" b="1" dirty="0" smtClean="0"/>
            <a:t>ENE – JUN 2018 </a:t>
          </a:r>
        </a:p>
        <a:p>
          <a:pPr algn="ctr"/>
          <a:r>
            <a:rPr lang="es-MX" sz="2000" b="1" dirty="0" smtClean="0"/>
            <a:t>154 ecuatorianos  salieron a Turquía</a:t>
          </a:r>
          <a:endParaRPr lang="es-MX" sz="2000" b="1" dirty="0"/>
        </a:p>
      </dgm:t>
    </dgm:pt>
    <dgm:pt modelId="{D03039DC-875F-497C-9931-0833FDDD8BB1}" type="parTrans" cxnId="{91EC9618-6EB5-4B37-944E-D7CD9455B90A}">
      <dgm:prSet/>
      <dgm:spPr/>
      <dgm:t>
        <a:bodyPr/>
        <a:lstStyle/>
        <a:p>
          <a:endParaRPr lang="es-MX"/>
        </a:p>
      </dgm:t>
    </dgm:pt>
    <dgm:pt modelId="{CD7C25F6-CD00-453F-9C29-ABCA0FF513C6}" type="sibTrans" cxnId="{91EC9618-6EB5-4B37-944E-D7CD9455B90A}">
      <dgm:prSet/>
      <dgm:spPr/>
      <dgm:t>
        <a:bodyPr/>
        <a:lstStyle/>
        <a:p>
          <a:endParaRPr lang="es-MX"/>
        </a:p>
      </dgm:t>
    </dgm:pt>
    <dgm:pt modelId="{0B7A9D66-1776-4E3E-BDDF-6482CE1D7633}">
      <dgm:prSet custT="1"/>
      <dgm:spPr/>
      <dgm:t>
        <a:bodyPr/>
        <a:lstStyle/>
        <a:p>
          <a:pPr algn="ctr"/>
          <a:r>
            <a:rPr lang="es-MX" sz="2000" b="1" dirty="0" smtClean="0"/>
            <a:t>ENE - JUN 2018</a:t>
          </a:r>
        </a:p>
        <a:p>
          <a:pPr algn="ctr"/>
          <a:r>
            <a:rPr lang="es-MX" sz="2000" b="1" dirty="0" smtClean="0"/>
            <a:t>144 turcos llegaron                       a Ecuador</a:t>
          </a:r>
        </a:p>
        <a:p>
          <a:pPr algn="ctr"/>
          <a:r>
            <a:rPr lang="es-MX" sz="2000" b="1" dirty="0" smtClean="0"/>
            <a:t> </a:t>
          </a:r>
        </a:p>
      </dgm:t>
    </dgm:pt>
    <dgm:pt modelId="{4C10F2F7-8120-4DB0-B875-375E748CFDC7}" type="parTrans" cxnId="{ED2C7C38-ADB0-4D55-B3F3-FB5799E9C4DC}">
      <dgm:prSet/>
      <dgm:spPr/>
      <dgm:t>
        <a:bodyPr/>
        <a:lstStyle/>
        <a:p>
          <a:endParaRPr lang="es-MX"/>
        </a:p>
      </dgm:t>
    </dgm:pt>
    <dgm:pt modelId="{D4F3D5A5-C0DD-4E7D-BC53-9F86039EE471}" type="sibTrans" cxnId="{ED2C7C38-ADB0-4D55-B3F3-FB5799E9C4DC}">
      <dgm:prSet/>
      <dgm:spPr/>
      <dgm:t>
        <a:bodyPr/>
        <a:lstStyle/>
        <a:p>
          <a:endParaRPr lang="es-MX"/>
        </a:p>
      </dgm:t>
    </dgm:pt>
    <dgm:pt modelId="{3FB3196F-B026-4A20-B9A0-38731A612D13}">
      <dgm:prSet custT="1"/>
      <dgm:spPr/>
      <dgm:t>
        <a:bodyPr/>
        <a:lstStyle/>
        <a:p>
          <a:endParaRPr lang="es-MX" sz="1600" dirty="0" smtClean="0">
            <a:solidFill>
              <a:schemeClr val="bg1"/>
            </a:solidFill>
          </a:endParaRPr>
        </a:p>
      </dgm:t>
    </dgm:pt>
    <dgm:pt modelId="{EE80C39C-27C7-4671-9EB6-FF52654E8D6F}" type="parTrans" cxnId="{C60E9B4D-D513-4847-B980-E85F7A2DB9CE}">
      <dgm:prSet/>
      <dgm:spPr/>
      <dgm:t>
        <a:bodyPr/>
        <a:lstStyle/>
        <a:p>
          <a:endParaRPr lang="es-MX"/>
        </a:p>
      </dgm:t>
    </dgm:pt>
    <dgm:pt modelId="{9F89F253-65C7-4FA6-8B23-20A786310870}" type="sibTrans" cxnId="{C60E9B4D-D513-4847-B980-E85F7A2DB9CE}">
      <dgm:prSet/>
      <dgm:spPr/>
      <dgm:t>
        <a:bodyPr/>
        <a:lstStyle/>
        <a:p>
          <a:endParaRPr lang="es-MX"/>
        </a:p>
      </dgm:t>
    </dgm:pt>
    <dgm:pt modelId="{19F408D4-9477-4D87-8BDC-98444CADA78C}">
      <dgm:prSet/>
      <dgm:spPr/>
      <dgm:t>
        <a:bodyPr/>
        <a:lstStyle/>
        <a:p>
          <a:endParaRPr lang="es-MX"/>
        </a:p>
      </dgm:t>
    </dgm:pt>
    <dgm:pt modelId="{313DE843-6707-4C53-B83A-B0EB7F0375B3}" type="parTrans" cxnId="{84C8B841-991C-4BFD-8BF1-40AFB95EF10B}">
      <dgm:prSet/>
      <dgm:spPr/>
      <dgm:t>
        <a:bodyPr/>
        <a:lstStyle/>
        <a:p>
          <a:endParaRPr lang="es-MX"/>
        </a:p>
      </dgm:t>
    </dgm:pt>
    <dgm:pt modelId="{A5FAC2FE-8CCE-42CE-B86F-D2A45472CF5F}" type="sibTrans" cxnId="{84C8B841-991C-4BFD-8BF1-40AFB95EF10B}">
      <dgm:prSet/>
      <dgm:spPr/>
      <dgm:t>
        <a:bodyPr/>
        <a:lstStyle/>
        <a:p>
          <a:endParaRPr lang="es-MX"/>
        </a:p>
      </dgm:t>
    </dgm:pt>
    <dgm:pt modelId="{6D9DE3B0-3F33-46A9-A69B-E08A55EC1B14}">
      <dgm:prSet/>
      <dgm:spPr/>
      <dgm:t>
        <a:bodyPr/>
        <a:lstStyle/>
        <a:p>
          <a:endParaRPr lang="es-MX"/>
        </a:p>
      </dgm:t>
    </dgm:pt>
    <dgm:pt modelId="{E1B37A70-A7CE-40F1-80CB-5A8D1D2DED33}" type="parTrans" cxnId="{D1ACC041-60FA-4C7B-AC7B-41E9C21A65A0}">
      <dgm:prSet/>
      <dgm:spPr/>
      <dgm:t>
        <a:bodyPr/>
        <a:lstStyle/>
        <a:p>
          <a:endParaRPr lang="es-MX"/>
        </a:p>
      </dgm:t>
    </dgm:pt>
    <dgm:pt modelId="{DBF03C97-1D4A-4D16-AB4E-D411EE3387F3}" type="sibTrans" cxnId="{D1ACC041-60FA-4C7B-AC7B-41E9C21A65A0}">
      <dgm:prSet/>
      <dgm:spPr/>
      <dgm:t>
        <a:bodyPr/>
        <a:lstStyle/>
        <a:p>
          <a:endParaRPr lang="es-MX"/>
        </a:p>
      </dgm:t>
    </dgm:pt>
    <dgm:pt modelId="{584A7744-B076-4177-B4D8-5873F595F95D}" type="pres">
      <dgm:prSet presAssocID="{15F60F68-E45A-435C-81EE-6105E899E406}" presName="compositeShape" presStyleCnt="0">
        <dgm:presLayoutVars>
          <dgm:chMax val="2"/>
          <dgm:dir/>
          <dgm:resizeHandles val="exact"/>
        </dgm:presLayoutVars>
      </dgm:prSet>
      <dgm:spPr/>
      <dgm:t>
        <a:bodyPr/>
        <a:lstStyle/>
        <a:p>
          <a:endParaRPr lang="es-MX"/>
        </a:p>
      </dgm:t>
    </dgm:pt>
    <dgm:pt modelId="{B6111962-8B1D-492D-8342-F4ADB1136958}" type="pres">
      <dgm:prSet presAssocID="{15F60F68-E45A-435C-81EE-6105E899E406}" presName="ribbon" presStyleLbl="node1" presStyleIdx="0" presStyleCnt="1" custLinFactNeighborY="-2218"/>
      <dgm:spPr/>
    </dgm:pt>
    <dgm:pt modelId="{6A8D4FD8-8963-4E9B-A495-F9A35CAAA2B6}" type="pres">
      <dgm:prSet presAssocID="{15F60F68-E45A-435C-81EE-6105E899E406}" presName="leftArrowText" presStyleLbl="node1" presStyleIdx="0" presStyleCnt="1">
        <dgm:presLayoutVars>
          <dgm:chMax val="0"/>
          <dgm:bulletEnabled val="1"/>
        </dgm:presLayoutVars>
      </dgm:prSet>
      <dgm:spPr/>
      <dgm:t>
        <a:bodyPr/>
        <a:lstStyle/>
        <a:p>
          <a:endParaRPr lang="es-MX"/>
        </a:p>
      </dgm:t>
    </dgm:pt>
    <dgm:pt modelId="{D24CAC00-48DE-48B5-88FA-AAD04DE81135}" type="pres">
      <dgm:prSet presAssocID="{15F60F68-E45A-435C-81EE-6105E899E406}" presName="rightArrowText" presStyleLbl="node1" presStyleIdx="0" presStyleCnt="1">
        <dgm:presLayoutVars>
          <dgm:chMax val="0"/>
          <dgm:bulletEnabled val="1"/>
        </dgm:presLayoutVars>
      </dgm:prSet>
      <dgm:spPr/>
      <dgm:t>
        <a:bodyPr/>
        <a:lstStyle/>
        <a:p>
          <a:endParaRPr lang="es-MX"/>
        </a:p>
      </dgm:t>
    </dgm:pt>
  </dgm:ptLst>
  <dgm:cxnLst>
    <dgm:cxn modelId="{D1ACC041-60FA-4C7B-AC7B-41E9C21A65A0}" srcId="{15F60F68-E45A-435C-81EE-6105E899E406}" destId="{6D9DE3B0-3F33-46A9-A69B-E08A55EC1B14}" srcOrd="4" destOrd="0" parTransId="{E1B37A70-A7CE-40F1-80CB-5A8D1D2DED33}" sibTransId="{DBF03C97-1D4A-4D16-AB4E-D411EE3387F3}"/>
    <dgm:cxn modelId="{ED2C7C38-ADB0-4D55-B3F3-FB5799E9C4DC}" srcId="{15F60F68-E45A-435C-81EE-6105E899E406}" destId="{0B7A9D66-1776-4E3E-BDDF-6482CE1D7633}" srcOrd="1" destOrd="0" parTransId="{4C10F2F7-8120-4DB0-B875-375E748CFDC7}" sibTransId="{D4F3D5A5-C0DD-4E7D-BC53-9F86039EE471}"/>
    <dgm:cxn modelId="{91EC9618-6EB5-4B37-944E-D7CD9455B90A}" srcId="{15F60F68-E45A-435C-81EE-6105E899E406}" destId="{8E6D4B5B-63CA-4E13-AE18-DCE8CD00CBEF}" srcOrd="0" destOrd="0" parTransId="{D03039DC-875F-497C-9931-0833FDDD8BB1}" sibTransId="{CD7C25F6-CD00-453F-9C29-ABCA0FF513C6}"/>
    <dgm:cxn modelId="{445B9F75-753D-4111-AB07-9C2DCB76D160}" type="presOf" srcId="{15F60F68-E45A-435C-81EE-6105E899E406}" destId="{584A7744-B076-4177-B4D8-5873F595F95D}" srcOrd="0" destOrd="0" presId="urn:microsoft.com/office/officeart/2005/8/layout/arrow6"/>
    <dgm:cxn modelId="{84C8B841-991C-4BFD-8BF1-40AFB95EF10B}" srcId="{15F60F68-E45A-435C-81EE-6105E899E406}" destId="{19F408D4-9477-4D87-8BDC-98444CADA78C}" srcOrd="3" destOrd="0" parTransId="{313DE843-6707-4C53-B83A-B0EB7F0375B3}" sibTransId="{A5FAC2FE-8CCE-42CE-B86F-D2A45472CF5F}"/>
    <dgm:cxn modelId="{4435B969-A0F2-4B5D-ACC9-402355E5C49A}" type="presOf" srcId="{0B7A9D66-1776-4E3E-BDDF-6482CE1D7633}" destId="{D24CAC00-48DE-48B5-88FA-AAD04DE81135}" srcOrd="0" destOrd="0" presId="urn:microsoft.com/office/officeart/2005/8/layout/arrow6"/>
    <dgm:cxn modelId="{780DCA17-3C56-44FA-BBED-4C9749D2556D}" type="presOf" srcId="{8E6D4B5B-63CA-4E13-AE18-DCE8CD00CBEF}" destId="{6A8D4FD8-8963-4E9B-A495-F9A35CAAA2B6}" srcOrd="0" destOrd="0" presId="urn:microsoft.com/office/officeart/2005/8/layout/arrow6"/>
    <dgm:cxn modelId="{C60E9B4D-D513-4847-B980-E85F7A2DB9CE}" srcId="{15F60F68-E45A-435C-81EE-6105E899E406}" destId="{3FB3196F-B026-4A20-B9A0-38731A612D13}" srcOrd="2" destOrd="0" parTransId="{EE80C39C-27C7-4671-9EB6-FF52654E8D6F}" sibTransId="{9F89F253-65C7-4FA6-8B23-20A786310870}"/>
    <dgm:cxn modelId="{F944CCFF-024F-49B3-BA50-7FD367935173}" type="presParOf" srcId="{584A7744-B076-4177-B4D8-5873F595F95D}" destId="{B6111962-8B1D-492D-8342-F4ADB1136958}" srcOrd="0" destOrd="0" presId="urn:microsoft.com/office/officeart/2005/8/layout/arrow6"/>
    <dgm:cxn modelId="{F2D14DC0-12DF-4D7E-B21A-C0E528352F12}" type="presParOf" srcId="{584A7744-B076-4177-B4D8-5873F595F95D}" destId="{6A8D4FD8-8963-4E9B-A495-F9A35CAAA2B6}" srcOrd="1" destOrd="0" presId="urn:microsoft.com/office/officeart/2005/8/layout/arrow6"/>
    <dgm:cxn modelId="{09F82E02-B035-4F8B-BEC7-98EFE5C2C9C9}" type="presParOf" srcId="{584A7744-B076-4177-B4D8-5873F595F95D}" destId="{D24CAC00-48DE-48B5-88FA-AAD04DE81135}"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0.60504</cdr:x>
      <cdr:y>0.02939</cdr:y>
    </cdr:from>
    <cdr:to>
      <cdr:x>0.60518</cdr:x>
      <cdr:y>0.90375</cdr:y>
    </cdr:to>
    <cdr:cxnSp macro="">
      <cdr:nvCxnSpPr>
        <cdr:cNvPr id="2" name="Conector recto 1"/>
        <cdr:cNvCxnSpPr/>
      </cdr:nvCxnSpPr>
      <cdr:spPr>
        <a:xfrm xmlns:a="http://schemas.openxmlformats.org/drawingml/2006/main" flipH="1" flipV="1">
          <a:off x="5005604" y="83592"/>
          <a:ext cx="1158" cy="2486587"/>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0.76117</cdr:x>
      <cdr:y>0.00694</cdr:y>
    </cdr:from>
    <cdr:to>
      <cdr:x>0.76202</cdr:x>
      <cdr:y>0.86979</cdr:y>
    </cdr:to>
    <cdr:cxnSp macro="">
      <cdr:nvCxnSpPr>
        <cdr:cNvPr id="2" name="Conector recto 1"/>
        <cdr:cNvCxnSpPr/>
      </cdr:nvCxnSpPr>
      <cdr:spPr>
        <a:xfrm xmlns:a="http://schemas.openxmlformats.org/drawingml/2006/main" flipV="1">
          <a:off x="4219575" y="19051"/>
          <a:ext cx="4735" cy="2366962"/>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6411"/>
          </a:xfrm>
          <a:prstGeom prst="rect">
            <a:avLst/>
          </a:prstGeom>
        </p:spPr>
        <p:txBody>
          <a:bodyPr vert="horz" lIns="92885" tIns="46442" rIns="92885" bIns="46442" rtlCol="0"/>
          <a:lstStyle>
            <a:lvl1pPr algn="l" eaLnBrk="1" fontAlgn="auto" hangingPunct="1">
              <a:spcBef>
                <a:spcPts val="0"/>
              </a:spcBef>
              <a:spcAft>
                <a:spcPts val="0"/>
              </a:spcAft>
              <a:defRPr sz="1200">
                <a:latin typeface="+mn-lt"/>
                <a:cs typeface="+mn-cs"/>
              </a:defRPr>
            </a:lvl1pPr>
          </a:lstStyle>
          <a:p>
            <a:pPr>
              <a:defRPr/>
            </a:pPr>
            <a:endParaRPr lang="es-ES"/>
          </a:p>
        </p:txBody>
      </p:sp>
      <p:sp>
        <p:nvSpPr>
          <p:cNvPr id="3" name="Marcador de fecha 2"/>
          <p:cNvSpPr>
            <a:spLocks noGrp="1"/>
          </p:cNvSpPr>
          <p:nvPr>
            <p:ph type="dt" sz="quarter" idx="1"/>
          </p:nvPr>
        </p:nvSpPr>
        <p:spPr>
          <a:xfrm>
            <a:off x="3850443" y="0"/>
            <a:ext cx="2945659" cy="496411"/>
          </a:xfrm>
          <a:prstGeom prst="rect">
            <a:avLst/>
          </a:prstGeom>
        </p:spPr>
        <p:txBody>
          <a:bodyPr vert="horz" lIns="92885" tIns="46442" rIns="92885" bIns="46442" rtlCol="0"/>
          <a:lstStyle>
            <a:lvl1pPr algn="r" eaLnBrk="1" fontAlgn="auto" hangingPunct="1">
              <a:spcBef>
                <a:spcPts val="0"/>
              </a:spcBef>
              <a:spcAft>
                <a:spcPts val="0"/>
              </a:spcAft>
              <a:defRPr sz="1200">
                <a:latin typeface="+mn-lt"/>
                <a:cs typeface="+mn-cs"/>
              </a:defRPr>
            </a:lvl1pPr>
          </a:lstStyle>
          <a:p>
            <a:pPr>
              <a:defRPr/>
            </a:pPr>
            <a:fld id="{2BCCB3BC-C5DE-4B19-BC4C-F8A4947FDF7A}" type="datetimeFigureOut">
              <a:rPr lang="es-ES"/>
              <a:pPr>
                <a:defRPr/>
              </a:pPr>
              <a:t>30/08/2018</a:t>
            </a:fld>
            <a:endParaRPr lang="es-ES"/>
          </a:p>
        </p:txBody>
      </p:sp>
      <p:sp>
        <p:nvSpPr>
          <p:cNvPr id="4" name="Marcador de pie de página 3"/>
          <p:cNvSpPr>
            <a:spLocks noGrp="1"/>
          </p:cNvSpPr>
          <p:nvPr>
            <p:ph type="ftr" sz="quarter" idx="2"/>
          </p:nvPr>
        </p:nvSpPr>
        <p:spPr>
          <a:xfrm>
            <a:off x="0" y="9430091"/>
            <a:ext cx="2945659" cy="496411"/>
          </a:xfrm>
          <a:prstGeom prst="rect">
            <a:avLst/>
          </a:prstGeom>
        </p:spPr>
        <p:txBody>
          <a:bodyPr vert="horz" lIns="92885" tIns="46442" rIns="92885" bIns="46442" rtlCol="0" anchor="b"/>
          <a:lstStyle>
            <a:lvl1pPr algn="l" eaLnBrk="1" fontAlgn="auto" hangingPunct="1">
              <a:spcBef>
                <a:spcPts val="0"/>
              </a:spcBef>
              <a:spcAft>
                <a:spcPts val="0"/>
              </a:spcAft>
              <a:defRPr sz="1200">
                <a:latin typeface="+mn-lt"/>
                <a:cs typeface="+mn-cs"/>
              </a:defRPr>
            </a:lvl1pPr>
          </a:lstStyle>
          <a:p>
            <a:pPr>
              <a:defRPr/>
            </a:pPr>
            <a:endParaRPr lang="es-ES"/>
          </a:p>
        </p:txBody>
      </p:sp>
      <p:sp>
        <p:nvSpPr>
          <p:cNvPr id="5" name="Marcador de número de diapositiva 4"/>
          <p:cNvSpPr>
            <a:spLocks noGrp="1"/>
          </p:cNvSpPr>
          <p:nvPr>
            <p:ph type="sldNum" sz="quarter" idx="3"/>
          </p:nvPr>
        </p:nvSpPr>
        <p:spPr>
          <a:xfrm>
            <a:off x="3850443" y="9430091"/>
            <a:ext cx="2945659" cy="496411"/>
          </a:xfrm>
          <a:prstGeom prst="rect">
            <a:avLst/>
          </a:prstGeom>
        </p:spPr>
        <p:txBody>
          <a:bodyPr vert="horz" wrap="square" lIns="92885" tIns="46442" rIns="92885" bIns="46442"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1115DD8-85B4-4C5C-826F-DC3B397DF87C}" type="slidenum">
              <a:rPr lang="es-ES" altLang="en-US"/>
              <a:pPr>
                <a:defRPr/>
              </a:pPr>
              <a:t>‹Nº›</a:t>
            </a:fld>
            <a:endParaRPr lang="es-ES" altLang="en-US"/>
          </a:p>
        </p:txBody>
      </p:sp>
    </p:spTree>
    <p:extLst>
      <p:ext uri="{BB962C8B-B14F-4D97-AF65-F5344CB8AC3E}">
        <p14:creationId xmlns:p14="http://schemas.microsoft.com/office/powerpoint/2010/main" val="10700337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8135"/>
          </a:xfrm>
          <a:prstGeom prst="rect">
            <a:avLst/>
          </a:prstGeom>
        </p:spPr>
        <p:txBody>
          <a:bodyPr vert="horz" lIns="92885" tIns="46442" rIns="92885" bIns="46442" rtlCol="0"/>
          <a:lstStyle>
            <a:lvl1pPr algn="l" eaLnBrk="1" hangingPunct="1">
              <a:defRPr sz="1200"/>
            </a:lvl1pPr>
          </a:lstStyle>
          <a:p>
            <a:pPr>
              <a:defRPr/>
            </a:pPr>
            <a:endParaRPr lang="en-US"/>
          </a:p>
        </p:txBody>
      </p:sp>
      <p:sp>
        <p:nvSpPr>
          <p:cNvPr id="3" name="Marcador de fecha 2"/>
          <p:cNvSpPr>
            <a:spLocks noGrp="1"/>
          </p:cNvSpPr>
          <p:nvPr>
            <p:ph type="dt" idx="1"/>
          </p:nvPr>
        </p:nvSpPr>
        <p:spPr>
          <a:xfrm>
            <a:off x="3850443" y="0"/>
            <a:ext cx="2945659" cy="498135"/>
          </a:xfrm>
          <a:prstGeom prst="rect">
            <a:avLst/>
          </a:prstGeom>
        </p:spPr>
        <p:txBody>
          <a:bodyPr vert="horz" lIns="92885" tIns="46442" rIns="92885" bIns="46442" rtlCol="0"/>
          <a:lstStyle>
            <a:lvl1pPr algn="r" eaLnBrk="1" hangingPunct="1">
              <a:defRPr sz="1200"/>
            </a:lvl1pPr>
          </a:lstStyle>
          <a:p>
            <a:pPr>
              <a:defRPr/>
            </a:pPr>
            <a:fld id="{875D6E56-2F6A-46DE-BA91-E8FF65E5CE99}" type="datetimeFigureOut">
              <a:rPr lang="en-US"/>
              <a:pPr>
                <a:defRPr/>
              </a:pPr>
              <a:t>8/30/2018</a:t>
            </a:fld>
            <a:endParaRPr lang="en-US"/>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2885" tIns="46442" rIns="92885" bIns="46442" rtlCol="0" anchor="ctr"/>
          <a:lstStyle/>
          <a:p>
            <a:pPr lvl="0"/>
            <a:endParaRPr lang="en-US" noProof="0" smtClean="0"/>
          </a:p>
        </p:txBody>
      </p:sp>
      <p:sp>
        <p:nvSpPr>
          <p:cNvPr id="5" name="Marcador de notas 4"/>
          <p:cNvSpPr>
            <a:spLocks noGrp="1"/>
          </p:cNvSpPr>
          <p:nvPr>
            <p:ph type="body" sz="quarter" idx="3"/>
          </p:nvPr>
        </p:nvSpPr>
        <p:spPr>
          <a:xfrm>
            <a:off x="679768" y="4777959"/>
            <a:ext cx="5438140" cy="3909238"/>
          </a:xfrm>
          <a:prstGeom prst="rect">
            <a:avLst/>
          </a:prstGeom>
        </p:spPr>
        <p:txBody>
          <a:bodyPr vert="horz" lIns="92885" tIns="46442" rIns="92885" bIns="46442" rtlCol="0"/>
          <a:lstStyle/>
          <a:p>
            <a:pPr lvl="0"/>
            <a:r>
              <a:rPr lang="es-ES" noProof="0" smtClean="0"/>
              <a:t>Editar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smtClean="0"/>
          </a:p>
        </p:txBody>
      </p:sp>
      <p:sp>
        <p:nvSpPr>
          <p:cNvPr id="6" name="Marcador de pie de página 5"/>
          <p:cNvSpPr>
            <a:spLocks noGrp="1"/>
          </p:cNvSpPr>
          <p:nvPr>
            <p:ph type="ftr" sz="quarter" idx="4"/>
          </p:nvPr>
        </p:nvSpPr>
        <p:spPr>
          <a:xfrm>
            <a:off x="0" y="9430091"/>
            <a:ext cx="2945659" cy="498134"/>
          </a:xfrm>
          <a:prstGeom prst="rect">
            <a:avLst/>
          </a:prstGeom>
        </p:spPr>
        <p:txBody>
          <a:bodyPr vert="horz" lIns="92885" tIns="46442" rIns="92885" bIns="46442" rtlCol="0" anchor="b"/>
          <a:lstStyle>
            <a:lvl1pPr algn="l" eaLnBrk="1" hangingPunct="1">
              <a:defRPr sz="1200"/>
            </a:lvl1pPr>
          </a:lstStyle>
          <a:p>
            <a:pPr>
              <a:defRPr/>
            </a:pPr>
            <a:endParaRPr lang="en-US"/>
          </a:p>
        </p:txBody>
      </p:sp>
      <p:sp>
        <p:nvSpPr>
          <p:cNvPr id="7" name="Marcador de número de diapositiva 6"/>
          <p:cNvSpPr>
            <a:spLocks noGrp="1"/>
          </p:cNvSpPr>
          <p:nvPr>
            <p:ph type="sldNum" sz="quarter" idx="5"/>
          </p:nvPr>
        </p:nvSpPr>
        <p:spPr>
          <a:xfrm>
            <a:off x="3850443" y="9430091"/>
            <a:ext cx="2945659" cy="498134"/>
          </a:xfrm>
          <a:prstGeom prst="rect">
            <a:avLst/>
          </a:prstGeom>
        </p:spPr>
        <p:txBody>
          <a:bodyPr vert="horz" lIns="92885" tIns="46442" rIns="92885" bIns="46442" rtlCol="0" anchor="b"/>
          <a:lstStyle>
            <a:lvl1pPr algn="r" eaLnBrk="1" hangingPunct="1">
              <a:defRPr sz="1200"/>
            </a:lvl1pPr>
          </a:lstStyle>
          <a:p>
            <a:pPr>
              <a:defRPr/>
            </a:pPr>
            <a:fld id="{4C7F900A-380D-4ECE-9155-317F436922DA}" type="slidenum">
              <a:rPr lang="en-US"/>
              <a:pPr>
                <a:defRPr/>
              </a:pPr>
              <a:t>‹Nº›</a:t>
            </a:fld>
            <a:endParaRPr lang="en-US"/>
          </a:p>
        </p:txBody>
      </p:sp>
    </p:spTree>
    <p:extLst>
      <p:ext uri="{BB962C8B-B14F-4D97-AF65-F5344CB8AC3E}">
        <p14:creationId xmlns:p14="http://schemas.microsoft.com/office/powerpoint/2010/main" val="271762072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22275" y="1241425"/>
            <a:ext cx="5953125" cy="3349625"/>
          </a:xfrm>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10"/>
          </p:nvPr>
        </p:nvSpPr>
        <p:spPr/>
        <p:txBody>
          <a:bodyPr/>
          <a:lstStyle/>
          <a:p>
            <a:fld id="{63D1058F-DFAF-40BD-B202-ECD3978284C2}" type="slidenum">
              <a:rPr lang="es-EC" smtClean="0">
                <a:solidFill>
                  <a:prstClr val="black"/>
                </a:solidFill>
              </a:rPr>
              <a:pPr/>
              <a:t>1</a:t>
            </a:fld>
            <a:endParaRPr lang="es-EC">
              <a:solidFill>
                <a:prstClr val="black"/>
              </a:solidFill>
            </a:endParaRPr>
          </a:p>
        </p:txBody>
      </p:sp>
      <p:sp>
        <p:nvSpPr>
          <p:cNvPr id="5" name="Marcador de pie de página 4"/>
          <p:cNvSpPr>
            <a:spLocks noGrp="1"/>
          </p:cNvSpPr>
          <p:nvPr>
            <p:ph type="ftr" sz="quarter" idx="11"/>
          </p:nvPr>
        </p:nvSpPr>
        <p:spPr/>
        <p:txBody>
          <a:bodyPr/>
          <a:lstStyle/>
          <a:p>
            <a:r>
              <a:rPr lang="es-EC" smtClean="0">
                <a:solidFill>
                  <a:prstClr val="black"/>
                </a:solidFill>
              </a:rPr>
              <a:t>Pag.</a:t>
            </a:r>
            <a:endParaRPr lang="es-EC">
              <a:solidFill>
                <a:prstClr val="black"/>
              </a:solidFill>
            </a:endParaRPr>
          </a:p>
        </p:txBody>
      </p:sp>
    </p:spTree>
    <p:extLst>
      <p:ext uri="{BB962C8B-B14F-4D97-AF65-F5344CB8AC3E}">
        <p14:creationId xmlns:p14="http://schemas.microsoft.com/office/powerpoint/2010/main" val="924330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dirty="0">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1953695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12</a:t>
            </a:fld>
            <a:endParaRPr lang="en-US"/>
          </a:p>
        </p:txBody>
      </p:sp>
    </p:spTree>
    <p:extLst>
      <p:ext uri="{BB962C8B-B14F-4D97-AF65-F5344CB8AC3E}">
        <p14:creationId xmlns:p14="http://schemas.microsoft.com/office/powerpoint/2010/main" val="263443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Principales</a:t>
            </a:r>
            <a:r>
              <a:rPr lang="es-MX" sz="1400" b="0" baseline="0" dirty="0" smtClean="0">
                <a:solidFill>
                  <a:prstClr val="black"/>
                </a:solidFill>
              </a:rPr>
              <a:t> productos no petroleros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1930034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14</a:t>
            </a:fld>
            <a:endParaRPr lang="en-US"/>
          </a:p>
        </p:txBody>
      </p:sp>
    </p:spTree>
    <p:extLst>
      <p:ext uri="{BB962C8B-B14F-4D97-AF65-F5344CB8AC3E}">
        <p14:creationId xmlns:p14="http://schemas.microsoft.com/office/powerpoint/2010/main" val="678996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2646544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3097410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3857367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1590291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219248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974216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113763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21</a:t>
            </a:fld>
            <a:endParaRPr lang="en-US">
              <a:solidFill>
                <a:prstClr val="black"/>
              </a:solidFill>
            </a:endParaRPr>
          </a:p>
        </p:txBody>
      </p:sp>
    </p:spTree>
    <p:extLst>
      <p:ext uri="{BB962C8B-B14F-4D97-AF65-F5344CB8AC3E}">
        <p14:creationId xmlns:p14="http://schemas.microsoft.com/office/powerpoint/2010/main" val="280120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22</a:t>
            </a:fld>
            <a:endParaRPr lang="en-US"/>
          </a:p>
        </p:txBody>
      </p:sp>
    </p:spTree>
    <p:extLst>
      <p:ext uri="{BB962C8B-B14F-4D97-AF65-F5344CB8AC3E}">
        <p14:creationId xmlns:p14="http://schemas.microsoft.com/office/powerpoint/2010/main" val="4289409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pie de página 3"/>
          <p:cNvSpPr>
            <a:spLocks noGrp="1"/>
          </p:cNvSpPr>
          <p:nvPr>
            <p:ph type="ftr" sz="quarter" idx="10"/>
          </p:nvPr>
        </p:nvSpPr>
        <p:spPr/>
        <p:txBody>
          <a:bodyPr/>
          <a:lstStyle/>
          <a:p>
            <a:pPr>
              <a:defRPr/>
            </a:pPr>
            <a:endParaRPr lang="en-US"/>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pPr>
                <a:defRPr/>
              </a:pPr>
              <a:t>23</a:t>
            </a:fld>
            <a:endParaRPr lang="en-US"/>
          </a:p>
        </p:txBody>
      </p:sp>
    </p:spTree>
    <p:extLst>
      <p:ext uri="{BB962C8B-B14F-4D97-AF65-F5344CB8AC3E}">
        <p14:creationId xmlns:p14="http://schemas.microsoft.com/office/powerpoint/2010/main" val="2222601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3430024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343002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83013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401271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216850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50535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90177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326917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928848">
              <a:defRPr/>
            </a:pPr>
            <a:r>
              <a:rPr lang="es-MX" sz="1400" b="0" dirty="0" smtClean="0">
                <a:solidFill>
                  <a:prstClr val="black"/>
                </a:solidFill>
              </a:rPr>
              <a:t>https://www.cancilleria.gob.ec/ecuador-e-israel-acuerdan-impulsar-el-fortalecimiento-de-las-relaciones-bilaterales/</a:t>
            </a:r>
          </a:p>
          <a:p>
            <a:pPr defTabSz="928848">
              <a:defRPr/>
            </a:pPr>
            <a:r>
              <a:rPr lang="es-MX" sz="1400" b="0" dirty="0" smtClean="0">
                <a:solidFill>
                  <a:prstClr val="black"/>
                </a:solidFill>
              </a:rPr>
              <a:t>http://www.elcomercio.com/actualidad/israel-emprendimiento-ecuador-acuerdo.html</a:t>
            </a:r>
          </a:p>
          <a:p>
            <a:pPr defTabSz="928848">
              <a:defRPr/>
            </a:pPr>
            <a:r>
              <a:rPr lang="es-MX" sz="1400" b="0" dirty="0" smtClean="0">
                <a:solidFill>
                  <a:prstClr val="black"/>
                </a:solidFill>
              </a:rPr>
              <a:t>https://mundo.sputniknews.com/americalatina/201711231074214171-quito-tel-aviv-comercio-relaciones/</a:t>
            </a:r>
            <a:endParaRPr lang="es-MX" sz="1400" b="0" dirty="0">
              <a:solidFill>
                <a:prstClr val="black"/>
              </a:solidFill>
            </a:endParaRPr>
          </a:p>
        </p:txBody>
      </p:sp>
      <p:sp>
        <p:nvSpPr>
          <p:cNvPr id="4" name="Marcador de pie de página 3"/>
          <p:cNvSpPr>
            <a:spLocks noGrp="1"/>
          </p:cNvSpPr>
          <p:nvPr>
            <p:ph type="ftr" sz="quarter" idx="10"/>
          </p:nvPr>
        </p:nvSpPr>
        <p:spPr/>
        <p:txBody>
          <a:bodyPr/>
          <a:lstStyle/>
          <a:p>
            <a:pPr>
              <a:defRPr/>
            </a:pPr>
            <a:endParaRPr lang="en-US">
              <a:solidFill>
                <a:prstClr val="black"/>
              </a:solidFill>
            </a:endParaRPr>
          </a:p>
        </p:txBody>
      </p:sp>
      <p:sp>
        <p:nvSpPr>
          <p:cNvPr id="5" name="Marcador de número de diapositiva 4"/>
          <p:cNvSpPr>
            <a:spLocks noGrp="1"/>
          </p:cNvSpPr>
          <p:nvPr>
            <p:ph type="sldNum" sz="quarter" idx="11"/>
          </p:nvPr>
        </p:nvSpPr>
        <p:spPr/>
        <p:txBody>
          <a:bodyPr/>
          <a:lstStyle/>
          <a:p>
            <a:pPr>
              <a:defRPr/>
            </a:pPr>
            <a:fld id="{4C7F900A-380D-4ECE-9155-317F436922DA}"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2660726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41364"/>
            <a:ext cx="7162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descr="LOGO PRINCIPAL HO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018" y="17976"/>
            <a:ext cx="2262716"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8"/>
          <p:cNvPicPr>
            <a:picLocks noChangeAspect="1"/>
          </p:cNvPicPr>
          <p:nvPr userDrawn="1"/>
        </p:nvPicPr>
        <p:blipFill>
          <a:blip r:embed="rId2">
            <a:extLst>
              <a:ext uri="{28A0092B-C50C-407E-A947-70E740481C1C}">
                <a14:useLocalDpi xmlns:a14="http://schemas.microsoft.com/office/drawing/2010/main" val="0"/>
              </a:ext>
            </a:extLst>
          </a:blip>
          <a:srcRect l="28078" t="22289" r="2"/>
          <a:stretch>
            <a:fillRect/>
          </a:stretch>
        </p:blipFill>
        <p:spPr bwMode="auto">
          <a:xfrm>
            <a:off x="6893985" y="777876"/>
            <a:ext cx="5149849"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userDrawn="1"/>
        </p:nvSpPr>
        <p:spPr>
          <a:xfrm>
            <a:off x="1" y="6606760"/>
            <a:ext cx="7864699" cy="261610"/>
          </a:xfrm>
          <a:prstGeom prst="rect">
            <a:avLst/>
          </a:prstGeom>
          <a:noFill/>
        </p:spPr>
        <p:txBody>
          <a:bodyPr wrap="square" rtlCol="0">
            <a:spAutoFit/>
          </a:bodyPr>
          <a:lstStyle/>
          <a:p>
            <a:r>
              <a:rPr lang="es-MX" sz="1100" b="1" dirty="0" smtClean="0"/>
              <a:t>Coordinación General de Estudios Prospectivos y Macroeconómicos para la Industria</a:t>
            </a:r>
            <a:endParaRPr lang="es-MX" sz="1100" b="1" dirty="0"/>
          </a:p>
        </p:txBody>
      </p:sp>
    </p:spTree>
    <p:extLst>
      <p:ext uri="{BB962C8B-B14F-4D97-AF65-F5344CB8AC3E}">
        <p14:creationId xmlns:p14="http://schemas.microsoft.com/office/powerpoint/2010/main" val="143693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fld id="{FCBC6B0A-1A7D-4EA0-A2DC-43B4B6FDE51D}"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3BF30432-381A-45E5-A272-6C9DD1ED9045}" type="slidenum">
              <a:rPr lang="en-US"/>
              <a:pPr>
                <a:defRPr/>
              </a:pPr>
              <a:t>‹Nº›</a:t>
            </a:fld>
            <a:endParaRPr lang="en-US"/>
          </a:p>
        </p:txBody>
      </p:sp>
    </p:spTree>
    <p:extLst>
      <p:ext uri="{BB962C8B-B14F-4D97-AF65-F5344CB8AC3E}">
        <p14:creationId xmlns:p14="http://schemas.microsoft.com/office/powerpoint/2010/main" val="362798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1" y="365125"/>
            <a:ext cx="76835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fld id="{26B01613-0290-444A-B396-9CE55CB47E98}"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D8A45BD2-A8F1-4A90-B01C-A8DAFB98F3E8}" type="slidenum">
              <a:rPr lang="en-US"/>
              <a:pPr>
                <a:defRPr/>
              </a:pPr>
              <a:t>‹Nº›</a:t>
            </a:fld>
            <a:endParaRPr lang="en-US"/>
          </a:p>
        </p:txBody>
      </p:sp>
    </p:spTree>
    <p:extLst>
      <p:ext uri="{BB962C8B-B14F-4D97-AF65-F5344CB8AC3E}">
        <p14:creationId xmlns:p14="http://schemas.microsoft.com/office/powerpoint/2010/main" val="261151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5C7AA7-ABB1-47DD-9A60-F708F936E4B7}"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829720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D17DC-030B-4888-8C60-FDC37EA48FFB}"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0238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EC8BF40-2347-4B04-8528-DA88A21424BF}"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776835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C9FA352-F463-4891-8B4B-58EC30DD7DAF}"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1157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4725C14-2855-47AF-8111-51EBF623BC82}"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70646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C16399A-AD4D-4517-AF97-F35305CE13F9}"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079490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1B702-0523-499B-A1B9-A03D5E9409A1}"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045621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752AEF0-2898-4F62-9CD2-285570F550BE}"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3623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lvl1pPr>
              <a:defRPr/>
            </a:lvl1pPr>
          </a:lstStyle>
          <a:p>
            <a:pPr>
              <a:defRPr/>
            </a:pPr>
            <a:fld id="{FA1C93AF-E4A7-4AD2-9E11-BEB9E7933F45}"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8B5A4225-6ECB-451E-9248-8263EC39726A}" type="slidenum">
              <a:rPr lang="en-US"/>
              <a:pPr>
                <a:defRPr/>
              </a:pPr>
              <a:t>‹Nº›</a:t>
            </a:fld>
            <a:endParaRPr lang="en-US"/>
          </a:p>
        </p:txBody>
      </p:sp>
    </p:spTree>
    <p:extLst>
      <p:ext uri="{BB962C8B-B14F-4D97-AF65-F5344CB8AC3E}">
        <p14:creationId xmlns:p14="http://schemas.microsoft.com/office/powerpoint/2010/main" val="300017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C62B0E4-B176-4401-9E90-2C71D2146CA2}"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98265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A0DF49-D8AD-45CB-B037-73BB433434E8}"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93584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107FCF3-D311-43CF-A3F4-C6A0BC799387}"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83940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99B3DE-8CD8-4AF8-B75B-44D6704FA94B}"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519387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F1CB90D-1CA0-4E74-BBF9-0F33BE5A0701}"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42037306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D7DD496-FBBF-457D-8DCF-CA9BBC2AFDD7}"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2850967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2B4520E-D2D7-4E92-9372-2CC14ED75BAC}"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263016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A2537BB-EAE1-4181-B26F-044F9B7218E9}" type="datetime1">
              <a:rPr lang="es-EC" smtClean="0">
                <a:solidFill>
                  <a:prstClr val="black">
                    <a:tint val="75000"/>
                  </a:prstClr>
                </a:solidFill>
              </a:rPr>
              <a:pPr/>
              <a:t>30/08/2018</a:t>
            </a:fld>
            <a:endParaRPr lang="es-EC">
              <a:solidFill>
                <a:prstClr val="black">
                  <a:tint val="75000"/>
                </a:prstClr>
              </a:solidFill>
            </a:endParaRPr>
          </a:p>
        </p:txBody>
      </p:sp>
      <p:sp>
        <p:nvSpPr>
          <p:cNvPr id="8" name="Footer Placeholder 7"/>
          <p:cNvSpPr>
            <a:spLocks noGrp="1"/>
          </p:cNvSpPr>
          <p:nvPr>
            <p:ph type="ftr" sz="quarter" idx="11"/>
          </p:nvPr>
        </p:nvSpPr>
        <p:spPr/>
        <p:txBody>
          <a:bodyPr/>
          <a:lstStyle/>
          <a:p>
            <a:endParaRPr lang="es-EC">
              <a:solidFill>
                <a:prstClr val="black">
                  <a:tint val="75000"/>
                </a:prstClr>
              </a:solidFill>
            </a:endParaRPr>
          </a:p>
        </p:txBody>
      </p:sp>
      <p:sp>
        <p:nvSpPr>
          <p:cNvPr id="9" name="Slide Number Placeholder 8"/>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42471253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5700A05-4D62-4173-BE97-43E7253C8900}" type="datetime1">
              <a:rPr lang="es-EC" smtClean="0">
                <a:solidFill>
                  <a:prstClr val="black">
                    <a:tint val="75000"/>
                  </a:prstClr>
                </a:solidFill>
              </a:rPr>
              <a:pPr/>
              <a:t>30/08/2018</a:t>
            </a:fld>
            <a:endParaRPr lang="es-EC">
              <a:solidFill>
                <a:prstClr val="black">
                  <a:tint val="75000"/>
                </a:prstClr>
              </a:solidFill>
            </a:endParaRPr>
          </a:p>
        </p:txBody>
      </p:sp>
      <p:sp>
        <p:nvSpPr>
          <p:cNvPr id="4" name="Footer Placeholder 3"/>
          <p:cNvSpPr>
            <a:spLocks noGrp="1"/>
          </p:cNvSpPr>
          <p:nvPr>
            <p:ph type="ftr" sz="quarter" idx="11"/>
          </p:nvPr>
        </p:nvSpPr>
        <p:spPr/>
        <p:txBody>
          <a:bodyPr/>
          <a:lstStyle/>
          <a:p>
            <a:endParaRPr lang="es-EC">
              <a:solidFill>
                <a:prstClr val="black">
                  <a:tint val="75000"/>
                </a:prstClr>
              </a:solidFill>
            </a:endParaRPr>
          </a:p>
        </p:txBody>
      </p:sp>
      <p:sp>
        <p:nvSpPr>
          <p:cNvPr id="5" name="Slide Number Placeholder 4"/>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345682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1D21-8E40-4F28-9698-4087AA8EACE9}" type="datetime1">
              <a:rPr lang="es-EC" smtClean="0">
                <a:solidFill>
                  <a:prstClr val="black">
                    <a:tint val="75000"/>
                  </a:prstClr>
                </a:solidFill>
              </a:rPr>
              <a:pPr/>
              <a:t>30/08/2018</a:t>
            </a:fld>
            <a:endParaRPr lang="es-EC">
              <a:solidFill>
                <a:prstClr val="black">
                  <a:tint val="75000"/>
                </a:prstClr>
              </a:solidFill>
            </a:endParaRPr>
          </a:p>
        </p:txBody>
      </p:sp>
      <p:sp>
        <p:nvSpPr>
          <p:cNvPr id="3" name="Footer Placeholder 2"/>
          <p:cNvSpPr>
            <a:spLocks noGrp="1"/>
          </p:cNvSpPr>
          <p:nvPr>
            <p:ph type="ftr" sz="quarter" idx="11"/>
          </p:nvPr>
        </p:nvSpPr>
        <p:spPr/>
        <p:txBody>
          <a:bodyPr/>
          <a:lstStyle/>
          <a:p>
            <a:endParaRPr lang="es-EC">
              <a:solidFill>
                <a:prstClr val="black">
                  <a:tint val="75000"/>
                </a:prstClr>
              </a:solidFill>
            </a:endParaRPr>
          </a:p>
        </p:txBody>
      </p:sp>
      <p:sp>
        <p:nvSpPr>
          <p:cNvPr id="4" name="Slide Number Placeholder 3"/>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67079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8D706DFD-6669-4059-B4AF-6E58AFB87E68}" type="datetime1">
              <a:rPr lang="es-EC" smtClean="0"/>
              <a:pPr>
                <a:defRPr/>
              </a:pPr>
              <a:t>30/08/2018</a:t>
            </a:fld>
            <a:endParaRPr lang="en-US"/>
          </a:p>
        </p:txBody>
      </p:sp>
      <p:sp>
        <p:nvSpPr>
          <p:cNvPr id="5" name="Marcador de pie de página 4"/>
          <p:cNvSpPr>
            <a:spLocks noGrp="1"/>
          </p:cNvSpPr>
          <p:nvPr>
            <p:ph type="ftr" sz="quarter" idx="11"/>
          </p:nvPr>
        </p:nvSpPr>
        <p:spPr/>
        <p:txBody>
          <a:bodyPr/>
          <a:lstStyle>
            <a:lvl1pPr>
              <a:defRPr/>
            </a:lvl1pPr>
          </a:lstStyle>
          <a:p>
            <a:pPr>
              <a:defRPr/>
            </a:pPr>
            <a:endParaRPr lang="en-US"/>
          </a:p>
        </p:txBody>
      </p:sp>
      <p:sp>
        <p:nvSpPr>
          <p:cNvPr id="6" name="Marcador de número de diapositiva 5"/>
          <p:cNvSpPr>
            <a:spLocks noGrp="1"/>
          </p:cNvSpPr>
          <p:nvPr>
            <p:ph type="sldNum" sz="quarter" idx="12"/>
          </p:nvPr>
        </p:nvSpPr>
        <p:spPr/>
        <p:txBody>
          <a:bodyPr/>
          <a:lstStyle>
            <a:lvl1pPr>
              <a:defRPr/>
            </a:lvl1pPr>
          </a:lstStyle>
          <a:p>
            <a:pPr>
              <a:defRPr/>
            </a:pPr>
            <a:fld id="{1A4C09FD-0837-4CCE-B6AE-C86973B3C1FC}" type="slidenum">
              <a:rPr lang="en-US"/>
              <a:pPr>
                <a:defRPr/>
              </a:pPr>
              <a:t>‹Nº›</a:t>
            </a:fld>
            <a:endParaRPr lang="en-US"/>
          </a:p>
        </p:txBody>
      </p:sp>
    </p:spTree>
    <p:extLst>
      <p:ext uri="{BB962C8B-B14F-4D97-AF65-F5344CB8AC3E}">
        <p14:creationId xmlns:p14="http://schemas.microsoft.com/office/powerpoint/2010/main" val="1393956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4A130A-229D-49C6-8064-1D34F676B2C1}"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4506727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5729F2-B367-43E8-B0F9-E47D876ED9DA}" type="datetime1">
              <a:rPr lang="es-EC" smtClean="0">
                <a:solidFill>
                  <a:prstClr val="black">
                    <a:tint val="75000"/>
                  </a:prstClr>
                </a:solidFill>
              </a:rPr>
              <a:pPr/>
              <a:t>30/08/2018</a:t>
            </a:fld>
            <a:endParaRPr lang="es-EC">
              <a:solidFill>
                <a:prstClr val="black">
                  <a:tint val="75000"/>
                </a:prstClr>
              </a:solidFill>
            </a:endParaRPr>
          </a:p>
        </p:txBody>
      </p:sp>
      <p:sp>
        <p:nvSpPr>
          <p:cNvPr id="6" name="Footer Placeholder 5"/>
          <p:cNvSpPr>
            <a:spLocks noGrp="1"/>
          </p:cNvSpPr>
          <p:nvPr>
            <p:ph type="ftr" sz="quarter" idx="11"/>
          </p:nvPr>
        </p:nvSpPr>
        <p:spPr/>
        <p:txBody>
          <a:bodyPr/>
          <a:lstStyle/>
          <a:p>
            <a:endParaRPr lang="es-EC">
              <a:solidFill>
                <a:prstClr val="black">
                  <a:tint val="75000"/>
                </a:prstClr>
              </a:solidFill>
            </a:endParaRPr>
          </a:p>
        </p:txBody>
      </p:sp>
      <p:sp>
        <p:nvSpPr>
          <p:cNvPr id="7" name="Slide Number Placeholder 6"/>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3664008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7A544DE-EFC8-455D-A18E-FB9EE985F30F}"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4558874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0A26154-996E-4EEE-B678-8B2275508B23}" type="datetime1">
              <a:rPr lang="es-EC" smtClean="0">
                <a:solidFill>
                  <a:prstClr val="black">
                    <a:tint val="75000"/>
                  </a:prstClr>
                </a:solidFill>
              </a:rPr>
              <a:pPr/>
              <a:t>30/08/2018</a:t>
            </a:fld>
            <a:endParaRPr lang="es-EC">
              <a:solidFill>
                <a:prstClr val="black">
                  <a:tint val="75000"/>
                </a:prstClr>
              </a:solidFill>
            </a:endParaRPr>
          </a:p>
        </p:txBody>
      </p:sp>
      <p:sp>
        <p:nvSpPr>
          <p:cNvPr id="5" name="Footer Placeholder 4"/>
          <p:cNvSpPr>
            <a:spLocks noGrp="1"/>
          </p:cNvSpPr>
          <p:nvPr>
            <p:ph type="ftr" sz="quarter" idx="11"/>
          </p:nvPr>
        </p:nvSpPr>
        <p:spPr/>
        <p:txBody>
          <a:bodyPr/>
          <a:lstStyle/>
          <a:p>
            <a:endParaRPr lang="es-EC">
              <a:solidFill>
                <a:prstClr val="black">
                  <a:tint val="75000"/>
                </a:prstClr>
              </a:solidFill>
            </a:endParaRPr>
          </a:p>
        </p:txBody>
      </p:sp>
      <p:sp>
        <p:nvSpPr>
          <p:cNvPr id="6" name="Slide Number Placeholder 5"/>
          <p:cNvSpPr>
            <a:spLocks noGrp="1"/>
          </p:cNvSpPr>
          <p:nvPr>
            <p:ph type="sldNum" sz="quarter" idx="12"/>
          </p:nvPr>
        </p:nvSpPr>
        <p:spPr/>
        <p:txBody>
          <a:bodyPr/>
          <a:lstStyle/>
          <a:p>
            <a:fld id="{C8126447-4D4B-4C99-B128-995BABF8B136}" type="slidenum">
              <a:rPr lang="es-EC" smtClean="0">
                <a:solidFill>
                  <a:prstClr val="black">
                    <a:tint val="75000"/>
                  </a:prstClr>
                </a:solidFill>
              </a:rPr>
              <a:pPr/>
              <a:t>‹Nº›</a:t>
            </a:fld>
            <a:endParaRPr lang="es-EC">
              <a:solidFill>
                <a:prstClr val="black">
                  <a:tint val="75000"/>
                </a:prstClr>
              </a:solidFill>
            </a:endParaRPr>
          </a:p>
        </p:txBody>
      </p:sp>
    </p:spTree>
    <p:extLst>
      <p:ext uri="{BB962C8B-B14F-4D97-AF65-F5344CB8AC3E}">
        <p14:creationId xmlns:p14="http://schemas.microsoft.com/office/powerpoint/2010/main" val="135255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97600" y="1825625"/>
            <a:ext cx="51562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3"/>
          <p:cNvSpPr>
            <a:spLocks noGrp="1"/>
          </p:cNvSpPr>
          <p:nvPr>
            <p:ph type="dt" sz="half" idx="10"/>
          </p:nvPr>
        </p:nvSpPr>
        <p:spPr/>
        <p:txBody>
          <a:bodyPr/>
          <a:lstStyle>
            <a:lvl1pPr>
              <a:defRPr/>
            </a:lvl1pPr>
          </a:lstStyle>
          <a:p>
            <a:pPr>
              <a:defRPr/>
            </a:pPr>
            <a:fld id="{9D57051E-6886-4B84-A1F0-2C2261E79047}" type="datetime1">
              <a:rPr lang="es-EC" smtClean="0"/>
              <a:pPr>
                <a:defRPr/>
              </a:pPr>
              <a:t>30/08/2018</a:t>
            </a:fld>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D392E9BE-7D6F-49C5-9EE6-13D32CAA52E8}" type="slidenum">
              <a:rPr lang="en-US"/>
              <a:pPr>
                <a:defRPr/>
              </a:pPr>
              <a:t>‹Nº›</a:t>
            </a:fld>
            <a:endParaRPr lang="en-US"/>
          </a:p>
        </p:txBody>
      </p:sp>
    </p:spTree>
    <p:extLst>
      <p:ext uri="{BB962C8B-B14F-4D97-AF65-F5344CB8AC3E}">
        <p14:creationId xmlns:p14="http://schemas.microsoft.com/office/powerpoint/2010/main" val="9389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3"/>
          <p:cNvSpPr>
            <a:spLocks noGrp="1"/>
          </p:cNvSpPr>
          <p:nvPr>
            <p:ph type="dt" sz="half" idx="10"/>
          </p:nvPr>
        </p:nvSpPr>
        <p:spPr/>
        <p:txBody>
          <a:bodyPr/>
          <a:lstStyle>
            <a:lvl1pPr>
              <a:defRPr/>
            </a:lvl1pPr>
          </a:lstStyle>
          <a:p>
            <a:pPr>
              <a:defRPr/>
            </a:pPr>
            <a:fld id="{13404103-C137-472E-9B6F-92FE40EDF407}" type="datetime1">
              <a:rPr lang="es-EC" smtClean="0"/>
              <a:pPr>
                <a:defRPr/>
              </a:pPr>
              <a:t>30/08/2018</a:t>
            </a:fld>
            <a:endParaRPr lang="en-US"/>
          </a:p>
        </p:txBody>
      </p:sp>
      <p:sp>
        <p:nvSpPr>
          <p:cNvPr id="8" name="Marcador de pie de página 4"/>
          <p:cNvSpPr>
            <a:spLocks noGrp="1"/>
          </p:cNvSpPr>
          <p:nvPr>
            <p:ph type="ftr" sz="quarter" idx="11"/>
          </p:nvPr>
        </p:nvSpPr>
        <p:spPr/>
        <p:txBody>
          <a:bodyPr/>
          <a:lstStyle>
            <a:lvl1pPr>
              <a:defRPr/>
            </a:lvl1pPr>
          </a:lstStyle>
          <a:p>
            <a:pPr>
              <a:defRPr/>
            </a:pPr>
            <a:endParaRPr lang="en-US"/>
          </a:p>
        </p:txBody>
      </p:sp>
      <p:sp>
        <p:nvSpPr>
          <p:cNvPr id="9" name="Marcador de número de diapositiva 5"/>
          <p:cNvSpPr>
            <a:spLocks noGrp="1"/>
          </p:cNvSpPr>
          <p:nvPr>
            <p:ph type="sldNum" sz="quarter" idx="12"/>
          </p:nvPr>
        </p:nvSpPr>
        <p:spPr/>
        <p:txBody>
          <a:bodyPr/>
          <a:lstStyle>
            <a:lvl1pPr>
              <a:defRPr/>
            </a:lvl1pPr>
          </a:lstStyle>
          <a:p>
            <a:pPr>
              <a:defRPr/>
            </a:pPr>
            <a:fld id="{C4D1FCB1-D288-498F-9B46-44D2B80A7BE2}" type="slidenum">
              <a:rPr lang="en-US"/>
              <a:pPr>
                <a:defRPr/>
              </a:pPr>
              <a:t>‹Nº›</a:t>
            </a:fld>
            <a:endParaRPr lang="en-US"/>
          </a:p>
        </p:txBody>
      </p:sp>
    </p:spTree>
    <p:extLst>
      <p:ext uri="{BB962C8B-B14F-4D97-AF65-F5344CB8AC3E}">
        <p14:creationId xmlns:p14="http://schemas.microsoft.com/office/powerpoint/2010/main" val="408098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3"/>
          <p:cNvSpPr>
            <a:spLocks noGrp="1"/>
          </p:cNvSpPr>
          <p:nvPr>
            <p:ph type="dt" sz="half" idx="10"/>
          </p:nvPr>
        </p:nvSpPr>
        <p:spPr/>
        <p:txBody>
          <a:bodyPr/>
          <a:lstStyle>
            <a:lvl1pPr>
              <a:defRPr/>
            </a:lvl1pPr>
          </a:lstStyle>
          <a:p>
            <a:pPr>
              <a:defRPr/>
            </a:pPr>
            <a:fld id="{E8448E59-D219-4B0D-A136-8C64C7912ACB}" type="datetime1">
              <a:rPr lang="es-EC" smtClean="0"/>
              <a:pPr>
                <a:defRPr/>
              </a:pPr>
              <a:t>30/08/2018</a:t>
            </a:fld>
            <a:endParaRPr lang="en-US"/>
          </a:p>
        </p:txBody>
      </p:sp>
      <p:sp>
        <p:nvSpPr>
          <p:cNvPr id="4" name="Marcador de pie de página 4"/>
          <p:cNvSpPr>
            <a:spLocks noGrp="1"/>
          </p:cNvSpPr>
          <p:nvPr>
            <p:ph type="ftr" sz="quarter" idx="11"/>
          </p:nvPr>
        </p:nvSpPr>
        <p:spPr/>
        <p:txBody>
          <a:bodyPr/>
          <a:lstStyle>
            <a:lvl1pPr>
              <a:defRPr/>
            </a:lvl1pPr>
          </a:lstStyle>
          <a:p>
            <a:pPr>
              <a:defRPr/>
            </a:pPr>
            <a:endParaRPr lang="en-US"/>
          </a:p>
        </p:txBody>
      </p:sp>
      <p:sp>
        <p:nvSpPr>
          <p:cNvPr id="5" name="Marcador de número de diapositiva 5"/>
          <p:cNvSpPr>
            <a:spLocks noGrp="1"/>
          </p:cNvSpPr>
          <p:nvPr>
            <p:ph type="sldNum" sz="quarter" idx="12"/>
          </p:nvPr>
        </p:nvSpPr>
        <p:spPr/>
        <p:txBody>
          <a:bodyPr/>
          <a:lstStyle>
            <a:lvl1pPr>
              <a:defRPr/>
            </a:lvl1pPr>
          </a:lstStyle>
          <a:p>
            <a:pPr>
              <a:defRPr/>
            </a:pPr>
            <a:fld id="{DAD6CACA-8FF8-4859-A125-5927AAAE6A98}" type="slidenum">
              <a:rPr lang="en-US"/>
              <a:pPr>
                <a:defRPr/>
              </a:pPr>
              <a:t>‹Nº›</a:t>
            </a:fld>
            <a:endParaRPr lang="en-US"/>
          </a:p>
        </p:txBody>
      </p:sp>
    </p:spTree>
    <p:extLst>
      <p:ext uri="{BB962C8B-B14F-4D97-AF65-F5344CB8AC3E}">
        <p14:creationId xmlns:p14="http://schemas.microsoft.com/office/powerpoint/2010/main" val="341800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8810D805-A9AF-4460-A24F-B97F7E2613D6}" type="datetime1">
              <a:rPr lang="es-EC" smtClean="0"/>
              <a:pPr>
                <a:defRPr/>
              </a:pPr>
              <a:t>30/08/2018</a:t>
            </a:fld>
            <a:endParaRPr lang="en-US"/>
          </a:p>
        </p:txBody>
      </p:sp>
      <p:sp>
        <p:nvSpPr>
          <p:cNvPr id="3" name="Marcador de pie de página 4"/>
          <p:cNvSpPr>
            <a:spLocks noGrp="1"/>
          </p:cNvSpPr>
          <p:nvPr>
            <p:ph type="ftr" sz="quarter" idx="11"/>
          </p:nvPr>
        </p:nvSpPr>
        <p:spPr/>
        <p:txBody>
          <a:bodyPr/>
          <a:lstStyle>
            <a:lvl1pPr>
              <a:defRPr/>
            </a:lvl1pPr>
          </a:lstStyle>
          <a:p>
            <a:pPr>
              <a:defRPr/>
            </a:pPr>
            <a:endParaRPr lang="en-US"/>
          </a:p>
        </p:txBody>
      </p:sp>
      <p:sp>
        <p:nvSpPr>
          <p:cNvPr id="4" name="Marcador de número de diapositiva 5"/>
          <p:cNvSpPr>
            <a:spLocks noGrp="1"/>
          </p:cNvSpPr>
          <p:nvPr>
            <p:ph type="sldNum" sz="quarter" idx="12"/>
          </p:nvPr>
        </p:nvSpPr>
        <p:spPr/>
        <p:txBody>
          <a:bodyPr/>
          <a:lstStyle>
            <a:lvl1pPr>
              <a:defRPr/>
            </a:lvl1pPr>
          </a:lstStyle>
          <a:p>
            <a:pPr>
              <a:defRPr/>
            </a:pPr>
            <a:fld id="{2ADE843F-D7F1-4CB4-B83B-BAEAE499F6B8}" type="slidenum">
              <a:rPr lang="en-US"/>
              <a:pPr>
                <a:defRPr/>
              </a:pPr>
              <a:t>‹Nº›</a:t>
            </a:fld>
            <a:endParaRPr lang="en-US"/>
          </a:p>
        </p:txBody>
      </p:sp>
    </p:spTree>
    <p:extLst>
      <p:ext uri="{BB962C8B-B14F-4D97-AF65-F5344CB8AC3E}">
        <p14:creationId xmlns:p14="http://schemas.microsoft.com/office/powerpoint/2010/main" val="233799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2355988A-08E9-44DA-BEED-D02CF5667F07}" type="datetime1">
              <a:rPr lang="es-EC" smtClean="0"/>
              <a:pPr>
                <a:defRPr/>
              </a:pPr>
              <a:t>30/08/2018</a:t>
            </a:fld>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9D0D1860-4020-44B3-A902-5AC3966345C7}" type="slidenum">
              <a:rPr lang="en-US"/>
              <a:pPr>
                <a:defRPr/>
              </a:pPr>
              <a:t>‹Nº›</a:t>
            </a:fld>
            <a:endParaRPr lang="en-US"/>
          </a:p>
        </p:txBody>
      </p:sp>
    </p:spTree>
    <p:extLst>
      <p:ext uri="{BB962C8B-B14F-4D97-AF65-F5344CB8AC3E}">
        <p14:creationId xmlns:p14="http://schemas.microsoft.com/office/powerpoint/2010/main" val="50626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717"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55F69CE3-3B45-4DC7-B59F-C10F33093CD2}" type="datetime1">
              <a:rPr lang="es-EC" smtClean="0"/>
              <a:pPr>
                <a:defRPr/>
              </a:pPr>
              <a:t>30/08/2018</a:t>
            </a:fld>
            <a:endParaRPr lang="en-US"/>
          </a:p>
        </p:txBody>
      </p:sp>
      <p:sp>
        <p:nvSpPr>
          <p:cNvPr id="6" name="Marcador de pie de página 4"/>
          <p:cNvSpPr>
            <a:spLocks noGrp="1"/>
          </p:cNvSpPr>
          <p:nvPr>
            <p:ph type="ftr" sz="quarter" idx="11"/>
          </p:nvPr>
        </p:nvSpPr>
        <p:spPr/>
        <p:txBody>
          <a:bodyPr/>
          <a:lstStyle>
            <a:lvl1pPr>
              <a:defRPr/>
            </a:lvl1pPr>
          </a:lstStyle>
          <a:p>
            <a:pPr>
              <a:defRPr/>
            </a:pPr>
            <a:endParaRPr lang="en-US"/>
          </a:p>
        </p:txBody>
      </p:sp>
      <p:sp>
        <p:nvSpPr>
          <p:cNvPr id="7" name="Marcador de número de diapositiva 5"/>
          <p:cNvSpPr>
            <a:spLocks noGrp="1"/>
          </p:cNvSpPr>
          <p:nvPr>
            <p:ph type="sldNum" sz="quarter" idx="12"/>
          </p:nvPr>
        </p:nvSpPr>
        <p:spPr/>
        <p:txBody>
          <a:bodyPr/>
          <a:lstStyle>
            <a:lvl1pPr>
              <a:defRPr/>
            </a:lvl1pPr>
          </a:lstStyle>
          <a:p>
            <a:pPr>
              <a:defRPr/>
            </a:pPr>
            <a:fld id="{77DE9EB5-2387-4D9B-81EF-360B484CA433}" type="slidenum">
              <a:rPr lang="en-US"/>
              <a:pPr>
                <a:defRPr/>
              </a:pPr>
              <a:t>‹Nº›</a:t>
            </a:fld>
            <a:endParaRPr lang="en-US"/>
          </a:p>
        </p:txBody>
      </p:sp>
    </p:spTree>
    <p:extLst>
      <p:ext uri="{BB962C8B-B14F-4D97-AF65-F5344CB8AC3E}">
        <p14:creationId xmlns:p14="http://schemas.microsoft.com/office/powerpoint/2010/main" val="313456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Editar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Marcador de fecha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5DC73AA4-7E51-4A93-A214-7823434EC827}" type="datetime1">
              <a:rPr lang="es-EC" smtClean="0"/>
              <a:pPr>
                <a:defRPr/>
              </a:pPr>
              <a:t>30/08/2018</a:t>
            </a:fld>
            <a:endParaRPr lang="en-US"/>
          </a:p>
        </p:txBody>
      </p:sp>
      <p:sp>
        <p:nvSpPr>
          <p:cNvPr id="5" name="Marcador de pie de página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Marcador de número de diapositiva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7E871F5D-6A98-4F4E-A64E-972225550148}"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AB21498-B46F-42E6-A861-436C3D43C85C}" type="datetime1">
              <a:rPr lang="es-EC" smtClean="0"/>
              <a:pPr>
                <a:defRPr/>
              </a:pPr>
              <a:t>30/08/2018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pPr>
                <a:defRPr/>
              </a:pPr>
              <a:t>‹Nº›</a:t>
            </a:fld>
            <a:endParaRPr lang="en-US"/>
          </a:p>
        </p:txBody>
      </p:sp>
    </p:spTree>
    <p:extLst>
      <p:ext uri="{BB962C8B-B14F-4D97-AF65-F5344CB8AC3E}">
        <p14:creationId xmlns:p14="http://schemas.microsoft.com/office/powerpoint/2010/main" val="3793123296"/>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7AE0D9B-30C5-45F3-9C81-7B0E551543B4}" type="datetime1">
              <a:rPr lang="es-EC" smtClean="0">
                <a:solidFill>
                  <a:prstClr val="black">
                    <a:tint val="75000"/>
                  </a:prstClr>
                </a:solidFill>
              </a:rPr>
              <a:pPr>
                <a:defRPr/>
              </a:pPr>
              <a:t>30/08/2018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871F5D-6A98-4F4E-A64E-972225550148}" type="slidenum">
              <a:rPr lang="en-US" smtClean="0">
                <a:solidFill>
                  <a:prstClr val="black">
                    <a:tint val="75000"/>
                  </a:prstClr>
                </a:solidFill>
              </a:rPr>
              <a:pPr>
                <a:defRPr/>
              </a:pPr>
              <a:t>‹Nº›</a:t>
            </a:fld>
            <a:endParaRPr lang="en-US">
              <a:solidFill>
                <a:prstClr val="black">
                  <a:tint val="75000"/>
                </a:prstClr>
              </a:solidFill>
            </a:endParaRPr>
          </a:p>
        </p:txBody>
      </p:sp>
    </p:spTree>
    <p:extLst>
      <p:ext uri="{BB962C8B-B14F-4D97-AF65-F5344CB8AC3E}">
        <p14:creationId xmlns:p14="http://schemas.microsoft.com/office/powerpoint/2010/main" val="4076959839"/>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8.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8.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8.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2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8.xml"/><Relationship Id="rId4" Type="http://schemas.openxmlformats.org/officeDocument/2006/relationships/hyperlink" Target="mailto:egarcia@mipro.gob.e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982896" y="4020225"/>
            <a:ext cx="8369084" cy="1013340"/>
          </a:xfrm>
        </p:spPr>
        <p:txBody>
          <a:bodyPr>
            <a:noAutofit/>
          </a:bodyPr>
          <a:lstStyle/>
          <a:p>
            <a:r>
              <a:rPr lang="es-ES" altLang="en-US" sz="5400" b="1" dirty="0"/>
              <a:t/>
            </a:r>
            <a:br>
              <a:rPr lang="es-ES" altLang="en-US" sz="5400" b="1" dirty="0"/>
            </a:br>
            <a:r>
              <a:rPr lang="es-ES" altLang="en-US" sz="5400" b="1" dirty="0"/>
              <a:t> Ecuador </a:t>
            </a:r>
            <a:r>
              <a:rPr lang="es-ES" altLang="en-US" sz="5400" b="1" dirty="0" smtClean="0"/>
              <a:t>– Turquía</a:t>
            </a:r>
            <a:br>
              <a:rPr lang="es-ES" altLang="en-US" sz="5400" b="1" dirty="0" smtClean="0"/>
            </a:br>
            <a:r>
              <a:rPr lang="es-ES" altLang="en-US" sz="5400" b="1" dirty="0" smtClean="0"/>
              <a:t/>
            </a:r>
            <a:br>
              <a:rPr lang="es-ES" altLang="en-US" sz="5400" b="1" dirty="0" smtClean="0"/>
            </a:br>
            <a:r>
              <a:rPr lang="es-ES" altLang="en-US" sz="5400" b="1" dirty="0" smtClean="0"/>
              <a:t>RELACIONES BILATERALES</a:t>
            </a:r>
            <a:endParaRPr lang="es-EC" sz="5400" b="1" dirty="0"/>
          </a:p>
        </p:txBody>
      </p:sp>
      <p:sp>
        <p:nvSpPr>
          <p:cNvPr id="2" name="Rectángulo 1"/>
          <p:cNvSpPr/>
          <p:nvPr/>
        </p:nvSpPr>
        <p:spPr>
          <a:xfrm>
            <a:off x="10160998" y="6282154"/>
            <a:ext cx="1885068" cy="338554"/>
          </a:xfrm>
          <a:prstGeom prst="rect">
            <a:avLst/>
          </a:prstGeom>
        </p:spPr>
        <p:txBody>
          <a:bodyPr wrap="none">
            <a:spAutoFit/>
          </a:bodyPr>
          <a:lstStyle/>
          <a:p>
            <a:pPr defTabSz="685800" eaLnBrk="1" fontAlgn="auto" hangingPunct="1">
              <a:spcBef>
                <a:spcPts val="0"/>
              </a:spcBef>
              <a:spcAft>
                <a:spcPts val="0"/>
              </a:spcAft>
            </a:pPr>
            <a:r>
              <a:rPr lang="es-MX" sz="1600" b="1" dirty="0" smtClean="0">
                <a:solidFill>
                  <a:prstClr val="black"/>
                </a:solidFill>
                <a:latin typeface="Calibri"/>
              </a:rPr>
              <a:t>17 – AGOSTO - 2018</a:t>
            </a: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8520" y="343527"/>
            <a:ext cx="5117835" cy="2025201"/>
          </a:xfrm>
          <a:prstGeom prst="rect">
            <a:avLst/>
          </a:prstGeom>
        </p:spPr>
      </p:pic>
    </p:spTree>
    <p:extLst>
      <p:ext uri="{BB962C8B-B14F-4D97-AF65-F5344CB8AC3E}">
        <p14:creationId xmlns:p14="http://schemas.microsoft.com/office/powerpoint/2010/main" val="1732151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Relaciones políticas Ecuador  - Turquía</a:t>
            </a:r>
            <a:endParaRPr lang="es-MX" sz="4000"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510895" y="1094204"/>
            <a:ext cx="11338199" cy="6463308"/>
          </a:xfrm>
          <a:prstGeom prst="rect">
            <a:avLst/>
          </a:prstGeom>
        </p:spPr>
        <p:txBody>
          <a:bodyPr wrap="square">
            <a:spAutoFit/>
          </a:bodyPr>
          <a:lstStyle/>
          <a:p>
            <a:pPr algn="just">
              <a:buFont typeface="Wingdings" pitchFamily="2" charset="2"/>
              <a:buChar char="ü"/>
            </a:pPr>
            <a:r>
              <a:rPr lang="es-EC" dirty="0" smtClean="0">
                <a:latin typeface="+mn-lt"/>
              </a:rPr>
              <a:t>En septiembre de 2013, se llevó a cabo la II Reunión de la Comisión Conjunta  de Comercio e Inversiones (JETCO), en la cual se manifestó el interés de iniciar cooperación en los ámbitos de la  producción limpia, medidas de estandarización de la calidad de la producción,  agricultura y ganadería, manejo de ecosistemas,  meteorología e irrigación.</a:t>
            </a:r>
          </a:p>
          <a:p>
            <a:pPr algn="just">
              <a:buFont typeface="Wingdings" pitchFamily="2" charset="2"/>
              <a:buChar char="ü"/>
            </a:pPr>
            <a:endParaRPr lang="es-EC" dirty="0" smtClean="0">
              <a:latin typeface="+mn-lt"/>
            </a:endParaRPr>
          </a:p>
          <a:p>
            <a:pPr algn="just">
              <a:buFont typeface="Wingdings" pitchFamily="2" charset="2"/>
              <a:buChar char="ü"/>
            </a:pPr>
            <a:r>
              <a:rPr lang="es-EC" dirty="0" smtClean="0">
                <a:latin typeface="+mn-lt"/>
              </a:rPr>
              <a:t>En la II Reunión de la Comisión Conjunta de Comercio e Inversiones (2013), se suscribió un contrato de entendimiento para la cooperación en el desarrollo de pequeñas y medianas empresas de ambos países.</a:t>
            </a:r>
          </a:p>
          <a:p>
            <a:pPr algn="just">
              <a:buFont typeface="Wingdings" pitchFamily="2" charset="2"/>
              <a:buChar char="ü"/>
            </a:pPr>
            <a:endParaRPr lang="es-EC" dirty="0" smtClean="0">
              <a:latin typeface="+mn-lt"/>
            </a:endParaRPr>
          </a:p>
          <a:p>
            <a:pPr algn="just">
              <a:buFont typeface="Wingdings" pitchFamily="2" charset="2"/>
              <a:buChar char="ü"/>
            </a:pPr>
            <a:r>
              <a:rPr lang="es-EC" dirty="0" smtClean="0">
                <a:latin typeface="+mn-lt"/>
              </a:rPr>
              <a:t>En octubre de 2013, El subsecretario de Mipymes y Artesanías del Ministerio de Industrias y Productividad visitó Turquía y se reunió con el Presidente de la Organización de Desarrollo de las Pequeñas y Medianas Empresas (KOSGEB). Durante la cita se firmó el Memorándum de Entendimiento en Cooperación (MOU) entre ambas instituciones para contribuir al mejoramiento del poder competitivo de las pymes de ambos países, contemplando varias líneas de acción, tales como fortalecimiento en innovación tecnológica para mejorar la productividad y competitividad de las pymes, consolidación de modelos de emprendimiento y mercados bursátiles, y Políticas y estrategias para el desarrollo y crecimiento de sus objetivos con opciones de financiamiento alternativas.</a:t>
            </a:r>
          </a:p>
          <a:p>
            <a:pPr algn="just">
              <a:buFont typeface="Wingdings" pitchFamily="2" charset="2"/>
              <a:buChar char="ü"/>
            </a:pPr>
            <a:endParaRPr lang="es-EC" dirty="0" smtClean="0">
              <a:latin typeface="+mn-lt"/>
            </a:endParaRPr>
          </a:p>
          <a:p>
            <a:pPr algn="just">
              <a:buFont typeface="Wingdings" pitchFamily="2" charset="2"/>
              <a:buChar char="ü"/>
            </a:pPr>
            <a:r>
              <a:rPr lang="es-EC" dirty="0" smtClean="0">
                <a:latin typeface="+mn-lt"/>
              </a:rPr>
              <a:t>En febrero de 2015, en el Palacio de Carondelet se reunieron los presidentes de Ecuador y Turquía. Durante la reunión se suscribió el Memorando de Entendimiento para diseño, financiamiento, equipamiento, ejecución de obras adicionales, operaciones y mantenimiento de la terminal de Puerto Bolívar, acordado entre el Ministerio de Transportes y Obras Públicas, la Autoridad Portuaria de Puerto Bolívar y el Grupo Yilport.</a:t>
            </a:r>
          </a:p>
          <a:p>
            <a:pPr algn="just">
              <a:buFont typeface="Wingdings" pitchFamily="2" charset="2"/>
              <a:buChar char="ü"/>
            </a:pPr>
            <a:endParaRPr lang="es-EC" dirty="0" smtClean="0">
              <a:latin typeface="+mn-lt"/>
            </a:endParaRPr>
          </a:p>
          <a:p>
            <a:pPr algn="just">
              <a:buFont typeface="Wingdings" pitchFamily="2" charset="2"/>
              <a:buChar char="ü"/>
            </a:pPr>
            <a:endParaRPr lang="es-EC" dirty="0" smtClean="0">
              <a:latin typeface="+mn-lt"/>
            </a:endParaRPr>
          </a:p>
          <a:p>
            <a:pPr algn="just">
              <a:buFont typeface="Wingdings" pitchFamily="2" charset="2"/>
              <a:buChar char="ü"/>
            </a:pPr>
            <a:endParaRPr lang="es-EC"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10</a:t>
            </a:fld>
            <a:endParaRPr lang="es-EC">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117475" y="285464"/>
            <a:ext cx="10339388"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Relaciones políticas Ecuador  - Turquía</a:t>
            </a:r>
            <a:endParaRPr lang="es-MX" sz="4000" b="1" dirty="0">
              <a:solidFill>
                <a:srgbClr val="002060"/>
              </a:solidFill>
              <a:latin typeface="Franklin Gothic Medium Cond" panose="020B0606030402020204" pitchFamily="34" charset="0"/>
              <a:ea typeface="+mj-ea"/>
              <a:cs typeface="+mj-cs"/>
            </a:endParaRPr>
          </a:p>
        </p:txBody>
      </p:sp>
      <p:sp>
        <p:nvSpPr>
          <p:cNvPr id="13" name="Rectángulo 12"/>
          <p:cNvSpPr/>
          <p:nvPr/>
        </p:nvSpPr>
        <p:spPr>
          <a:xfrm>
            <a:off x="510895" y="1094204"/>
            <a:ext cx="11338199" cy="5632311"/>
          </a:xfrm>
          <a:prstGeom prst="rect">
            <a:avLst/>
          </a:prstGeom>
        </p:spPr>
        <p:txBody>
          <a:bodyPr wrap="square">
            <a:spAutoFit/>
          </a:bodyPr>
          <a:lstStyle/>
          <a:p>
            <a:pPr algn="just">
              <a:buFont typeface="Wingdings" pitchFamily="2" charset="2"/>
              <a:buChar char="ü"/>
            </a:pPr>
            <a:r>
              <a:rPr lang="es-EC" sz="2000" dirty="0" smtClean="0">
                <a:latin typeface="+mn-lt"/>
              </a:rPr>
              <a:t>En diciembre de 2015, con el objetivo de mejorar la productividad y competitividad e incrementar la oferta exportable de los Ecuador y Turquía, tres funcionarios de la Organización de Desarrollo de las Pequeñas y Medianas Empresas de Turquía (KOSGEB), tuvieron contacto con varias empresas nacionales y con la Cámara de la Pequeña Industria de Pichincha (CAPEIPI). Además, en la perspectiva de brindar asistencia técnica y abrir posibilidades de comercio bilateral, un experto turco en metalmecánica, intercambió información sobre las realidades de las micro, pequeñas y medianas empresas de Ecuador y Turquía.</a:t>
            </a:r>
          </a:p>
          <a:p>
            <a:pPr algn="just">
              <a:buFont typeface="Wingdings" pitchFamily="2" charset="2"/>
              <a:buChar char="ü"/>
            </a:pPr>
            <a:endParaRPr lang="es-EC" sz="2000" dirty="0" smtClean="0">
              <a:latin typeface="+mn-lt"/>
            </a:endParaRPr>
          </a:p>
          <a:p>
            <a:pPr algn="just">
              <a:buFont typeface="Wingdings" pitchFamily="2" charset="2"/>
              <a:buChar char="ü"/>
            </a:pPr>
            <a:r>
              <a:rPr lang="es-EC" sz="2000" dirty="0" smtClean="0">
                <a:latin typeface="+mn-lt"/>
              </a:rPr>
              <a:t>En febrero de 2016, se dio lugar al Foro de Negociaciones Ecuador Turquía, dando énfasis principalmente a las áreas de turismo, industria de la construcción, industrias de acero y hierro, energía fotovoltaica y metalmecánica.</a:t>
            </a:r>
          </a:p>
          <a:p>
            <a:pPr algn="just"/>
            <a:endParaRPr lang="es-EC" sz="2000" dirty="0" smtClean="0">
              <a:latin typeface="+mn-lt"/>
            </a:endParaRPr>
          </a:p>
          <a:p>
            <a:pPr algn="just">
              <a:buFont typeface="Wingdings" pitchFamily="2" charset="2"/>
              <a:buChar char="ü"/>
            </a:pPr>
            <a:r>
              <a:rPr lang="es-EC" sz="2000" dirty="0" smtClean="0">
                <a:latin typeface="+mn-lt"/>
              </a:rPr>
              <a:t>En mayo de 2018 se firmó el acuerdo de estabilización tarifaria para los servicios de Puerto Bolívar, en la provincia de El Oro. Mediante el cual, Yilport Ecu, empresa turca que asumió la concesión del puerto por 50 años. Como parte del acuerdo, se hará oficial la tarifa ‘</a:t>
            </a:r>
            <a:r>
              <a:rPr lang="es-EC" sz="2000" dirty="0" err="1" smtClean="0">
                <a:latin typeface="+mn-lt"/>
              </a:rPr>
              <a:t>gate</a:t>
            </a:r>
            <a:r>
              <a:rPr lang="es-EC" sz="2000" dirty="0" smtClean="0">
                <a:latin typeface="+mn-lt"/>
              </a:rPr>
              <a:t> </a:t>
            </a:r>
            <a:r>
              <a:rPr lang="es-EC" sz="2000" dirty="0" err="1" smtClean="0">
                <a:latin typeface="+mn-lt"/>
              </a:rPr>
              <a:t>to</a:t>
            </a:r>
            <a:r>
              <a:rPr lang="es-EC" sz="2000" dirty="0" smtClean="0">
                <a:latin typeface="+mn-lt"/>
              </a:rPr>
              <a:t> </a:t>
            </a:r>
            <a:r>
              <a:rPr lang="es-EC" sz="2000" dirty="0" err="1" smtClean="0">
                <a:latin typeface="+mn-lt"/>
              </a:rPr>
              <a:t>ship</a:t>
            </a:r>
            <a:r>
              <a:rPr lang="es-EC" sz="2000" dirty="0" smtClean="0">
                <a:latin typeface="+mn-lt"/>
              </a:rPr>
              <a:t>’ (carga de la caja de banano del camión al buque), establecida desde finales de 2017 en USD 0,15. </a:t>
            </a:r>
          </a:p>
          <a:p>
            <a:pPr algn="just">
              <a:buFont typeface="Wingdings" pitchFamily="2" charset="2"/>
              <a:buChar char="ü"/>
            </a:pPr>
            <a:endParaRPr lang="es-EC" sz="2000" dirty="0" smtClean="0">
              <a:latin typeface="+mn-lt"/>
            </a:endParaRPr>
          </a:p>
          <a:p>
            <a:pPr algn="just">
              <a:buFont typeface="Wingdings" pitchFamily="2" charset="2"/>
              <a:buChar char="ü"/>
            </a:pPr>
            <a:endParaRPr lang="es-EC" sz="20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11</a:t>
            </a:fld>
            <a:endParaRPr lang="es-EC" dirty="0">
              <a:solidFill>
                <a:prstClr val="black">
                  <a:tint val="75000"/>
                </a:prstClr>
              </a:solidFill>
            </a:endParaRPr>
          </a:p>
        </p:txBody>
      </p:sp>
    </p:spTree>
    <p:extLst>
      <p:ext uri="{BB962C8B-B14F-4D97-AF65-F5344CB8AC3E}">
        <p14:creationId xmlns:p14="http://schemas.microsoft.com/office/powerpoint/2010/main" val="1467421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3" name="Título 2"/>
          <p:cNvSpPr>
            <a:spLocks noGrp="1"/>
          </p:cNvSpPr>
          <p:nvPr>
            <p:ph type="title"/>
          </p:nvPr>
        </p:nvSpPr>
        <p:spPr>
          <a:xfrm>
            <a:off x="0" y="-113490"/>
            <a:ext cx="10398231" cy="1212564"/>
          </a:xfrm>
        </p:spPr>
        <p:txBody>
          <a:bodyPr>
            <a:normAutofit/>
          </a:bodyPr>
          <a:lstStyle/>
          <a:p>
            <a:r>
              <a:rPr lang="es-MX" sz="3600" b="1" dirty="0" smtClean="0">
                <a:solidFill>
                  <a:srgbClr val="002060"/>
                </a:solidFill>
                <a:latin typeface="Franklin Gothic Medium Cond" panose="020B0606030402020204" pitchFamily="34" charset="0"/>
              </a:rPr>
              <a:t>Balanza Comercial Ecuador – Turquía  </a:t>
            </a:r>
            <a:r>
              <a:rPr lang="es-MX" sz="4000" b="1" dirty="0" smtClean="0">
                <a:solidFill>
                  <a:srgbClr val="002060"/>
                </a:solidFill>
                <a:latin typeface="Franklin Gothic Medium Cond" panose="020B0606030402020204" pitchFamily="34" charset="0"/>
              </a:rPr>
              <a:t/>
            </a:r>
            <a:br>
              <a:rPr lang="es-MX" sz="4000" b="1" dirty="0" smtClean="0">
                <a:solidFill>
                  <a:srgbClr val="002060"/>
                </a:solidFill>
                <a:latin typeface="Franklin Gothic Medium Cond" panose="020B0606030402020204" pitchFamily="34" charset="0"/>
              </a:rPr>
            </a:br>
            <a:r>
              <a:rPr lang="es-MX" sz="2200" b="1" dirty="0" smtClean="0">
                <a:solidFill>
                  <a:srgbClr val="002060"/>
                </a:solidFill>
                <a:latin typeface="Franklin Gothic Medium Cond" panose="020B0606030402020204" pitchFamily="34" charset="0"/>
              </a:rPr>
              <a:t>(millones </a:t>
            </a:r>
            <a:r>
              <a:rPr lang="es-MX" sz="2200" b="1" dirty="0">
                <a:solidFill>
                  <a:srgbClr val="002060"/>
                </a:solidFill>
                <a:latin typeface="Franklin Gothic Medium Cond" panose="020B0606030402020204" pitchFamily="34" charset="0"/>
              </a:rPr>
              <a:t>de </a:t>
            </a:r>
            <a:r>
              <a:rPr lang="es-MX" sz="2200" b="1" dirty="0" smtClean="0">
                <a:solidFill>
                  <a:srgbClr val="002060"/>
                </a:solidFill>
                <a:latin typeface="Franklin Gothic Medium Cond" panose="020B0606030402020204" pitchFamily="34" charset="0"/>
              </a:rPr>
              <a:t>USD FOB)</a:t>
            </a:r>
            <a:endParaRPr lang="es-MX" sz="2200" b="1" dirty="0">
              <a:solidFill>
                <a:srgbClr val="002060"/>
              </a:solidFill>
              <a:latin typeface="Franklin Gothic Medium Cond" panose="020B0606030402020204" pitchFamily="34" charset="0"/>
            </a:endParaRPr>
          </a:p>
        </p:txBody>
      </p:sp>
      <p:sp>
        <p:nvSpPr>
          <p:cNvPr id="20" name="Rectángulo 19"/>
          <p:cNvSpPr/>
          <p:nvPr/>
        </p:nvSpPr>
        <p:spPr>
          <a:xfrm>
            <a:off x="309716" y="6311632"/>
            <a:ext cx="5350359" cy="276999"/>
          </a:xfrm>
          <a:prstGeom prst="rect">
            <a:avLst/>
          </a:prstGeom>
        </p:spPr>
        <p:txBody>
          <a:bodyPr wrap="square">
            <a:spAutoFit/>
          </a:bodyPr>
          <a:lstStyle/>
          <a:p>
            <a:endParaRPr lang="es-MX" sz="100" b="1" dirty="0" smtClean="0"/>
          </a:p>
          <a:p>
            <a:r>
              <a:rPr lang="es-MX" sz="1100" b="1" dirty="0" smtClean="0"/>
              <a:t>Nota</a:t>
            </a:r>
            <a:r>
              <a:rPr lang="es-MX" sz="1100" b="1" dirty="0"/>
              <a:t>: </a:t>
            </a:r>
            <a:r>
              <a:rPr lang="es-MX" sz="1100" dirty="0"/>
              <a:t>Las cifras de importación corresponden a la procedencia de la mercancía.</a:t>
            </a:r>
          </a:p>
        </p:txBody>
      </p:sp>
      <p:sp>
        <p:nvSpPr>
          <p:cNvPr id="23" name="2 CuadroTexto"/>
          <p:cNvSpPr txBox="1"/>
          <p:nvPr/>
        </p:nvSpPr>
        <p:spPr>
          <a:xfrm>
            <a:off x="324464" y="584199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12" name="Tabla 20"/>
          <p:cNvGraphicFramePr>
            <a:graphicFrameLocks noGrp="1"/>
          </p:cNvGraphicFramePr>
          <p:nvPr>
            <p:extLst/>
          </p:nvPr>
        </p:nvGraphicFramePr>
        <p:xfrm>
          <a:off x="692134" y="4428309"/>
          <a:ext cx="10803181" cy="1205865"/>
        </p:xfrm>
        <a:graphic>
          <a:graphicData uri="http://schemas.openxmlformats.org/drawingml/2006/table">
            <a:tbl>
              <a:tblPr/>
              <a:tblGrid>
                <a:gridCol w="1826351">
                  <a:extLst>
                    <a:ext uri="{9D8B030D-6E8A-4147-A177-3AD203B41FA5}">
                      <a16:colId xmlns:a16="http://schemas.microsoft.com/office/drawing/2014/main" xmlns="" val="604074008"/>
                    </a:ext>
                  </a:extLst>
                </a:gridCol>
                <a:gridCol w="1242146">
                  <a:extLst>
                    <a:ext uri="{9D8B030D-6E8A-4147-A177-3AD203B41FA5}">
                      <a16:colId xmlns:a16="http://schemas.microsoft.com/office/drawing/2014/main" xmlns="" val="3002262734"/>
                    </a:ext>
                  </a:extLst>
                </a:gridCol>
                <a:gridCol w="1210614">
                  <a:extLst>
                    <a:ext uri="{9D8B030D-6E8A-4147-A177-3AD203B41FA5}">
                      <a16:colId xmlns:a16="http://schemas.microsoft.com/office/drawing/2014/main" xmlns="" val="277210707"/>
                    </a:ext>
                  </a:extLst>
                </a:gridCol>
                <a:gridCol w="1119272">
                  <a:extLst>
                    <a:ext uri="{9D8B030D-6E8A-4147-A177-3AD203B41FA5}">
                      <a16:colId xmlns:a16="http://schemas.microsoft.com/office/drawing/2014/main" xmlns="" val="2388542684"/>
                    </a:ext>
                  </a:extLst>
                </a:gridCol>
                <a:gridCol w="1140806"/>
                <a:gridCol w="1065998"/>
                <a:gridCol w="1065998"/>
                <a:gridCol w="1065998"/>
                <a:gridCol w="1065998"/>
              </a:tblGrid>
              <a:tr h="143697">
                <a:tc rowSpan="2">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5">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Balanza Comercial (millones de USD)</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C" altLang="en-US" sz="1600" b="1" dirty="0" smtClean="0">
                          <a:solidFill>
                            <a:schemeClr val="bg1"/>
                          </a:solidFill>
                          <a:latin typeface="Franklin Gothic Book" panose="020B0503020102020204" pitchFamily="34" charset="0"/>
                        </a:rPr>
                        <a:t>Variación %</a:t>
                      </a:r>
                      <a:endParaRPr lang="en-US" altLang="en-US" sz="1600" dirty="0" smtClean="0">
                        <a:solidFill>
                          <a:schemeClr val="bg1"/>
                        </a:solidFill>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pPr algn="ctr" rtl="0" fontAlgn="ct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0">
                <a:tc vMerge="1">
                  <a:txBody>
                    <a:bodyPr/>
                    <a:lstStyle/>
                    <a:p>
                      <a:pPr algn="l" rtl="0" fontAlgn="ct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a:solidFill>
                            <a:schemeClr val="bg1"/>
                          </a:solidFill>
                          <a:effectLst/>
                          <a:latin typeface="Franklin Gothic Book" panose="020B0503020102020204" pitchFamily="34" charset="0"/>
                        </a:rPr>
                        <a:t>2015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a:solidFill>
                            <a:schemeClr val="bg1"/>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2017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200" b="1" i="0" u="none" strike="noStrike" dirty="0" smtClean="0">
                          <a:solidFill>
                            <a:schemeClr val="bg1"/>
                          </a:solidFill>
                          <a:effectLst/>
                          <a:latin typeface="Franklin Gothic Book" panose="020B0503020102020204" pitchFamily="34" charset="0"/>
                        </a:rPr>
                        <a:t>2018    </a:t>
                      </a:r>
                    </a:p>
                    <a:p>
                      <a:pPr algn="ctr" rtl="0" fontAlgn="ctr"/>
                      <a:r>
                        <a:rPr lang="es-EC" sz="1200" b="1" i="0" u="none" strike="noStrike" dirty="0" smtClean="0">
                          <a:solidFill>
                            <a:schemeClr val="bg1"/>
                          </a:solidFill>
                          <a:effectLst/>
                          <a:latin typeface="Franklin Gothic Book" panose="020B0503020102020204" pitchFamily="34" charset="0"/>
                        </a:rPr>
                        <a:t>ene-jun</a:t>
                      </a:r>
                      <a:endParaRPr lang="es-EC"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MX" sz="1200" b="1" i="0" u="none" strike="noStrike" dirty="0">
                          <a:solidFill>
                            <a:schemeClr val="bg1"/>
                          </a:solidFill>
                          <a:effectLst/>
                          <a:latin typeface="Franklin Gothic Book" panose="020B0503020102020204" pitchFamily="34" charset="0"/>
                        </a:rPr>
                        <a:t>2018 </a:t>
                      </a:r>
                      <a:r>
                        <a:rPr lang="es-MX" sz="1200" b="1" i="0" u="none" strike="noStrike" dirty="0" smtClean="0">
                          <a:solidFill>
                            <a:schemeClr val="bg1"/>
                          </a:solidFill>
                          <a:effectLst/>
                          <a:latin typeface="Franklin Gothic Book" panose="020B0503020102020204" pitchFamily="34" charset="0"/>
                        </a:rPr>
                        <a:t>      </a:t>
                      </a:r>
                    </a:p>
                    <a:p>
                      <a:pPr algn="ctr" rtl="0" fontAlgn="ctr"/>
                      <a:r>
                        <a:rPr lang="es-MX" sz="1200" b="1" i="0" u="none" strike="noStrike" dirty="0" smtClean="0">
                          <a:solidFill>
                            <a:schemeClr val="bg1"/>
                          </a:solidFill>
                          <a:effectLst/>
                          <a:latin typeface="Franklin Gothic Book" panose="020B0503020102020204" pitchFamily="34" charset="0"/>
                        </a:rPr>
                        <a:t>ene-jun</a:t>
                      </a:r>
                      <a:endParaRPr lang="es-MX" sz="12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629669118"/>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Exportaciones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213,1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114,7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116,1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57,1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74,9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Calibri Light" panose="020F0302020204030204" pitchFamily="34" charset="0"/>
                        </a:rPr>
                        <a:t>-46,2%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Calibri Light" panose="020F030202020403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Calibri Light" panose="020F0302020204030204" pitchFamily="34" charset="0"/>
                        </a:rPr>
                        <a:t>31,1%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14002015"/>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Importaciones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40,0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40,4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Calibri Light" panose="020F03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Calibri Light" panose="020F0302020204030204" pitchFamily="34"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Calibri Light" panose="020F0302020204030204" pitchFamily="34" charset="0"/>
                        </a:rPr>
                        <a:t>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87210366"/>
                  </a:ext>
                </a:extLst>
              </a:tr>
              <a:tr h="0">
                <a:tc>
                  <a:txBody>
                    <a:bodyPr/>
                    <a:lstStyle/>
                    <a:p>
                      <a:pPr algn="l" rtl="0" fontAlgn="ctr"/>
                      <a:r>
                        <a:rPr lang="es-EC" sz="1200" b="0" i="0" u="none" strike="noStrike" dirty="0">
                          <a:solidFill>
                            <a:srgbClr val="000000"/>
                          </a:solidFill>
                          <a:effectLst/>
                          <a:latin typeface="Franklin Gothic Book" panose="020B0503020102020204" pitchFamily="34" charset="0"/>
                        </a:rPr>
                        <a:t>Balanza comercial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173,1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74,3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77,3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Arial" panose="020B0604020202020204" pitchFamily="34" charset="0"/>
                        </a:rPr>
                        <a:t>37,3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Arial" panose="020B0604020202020204" pitchFamily="34" charset="0"/>
                        </a:rPr>
                        <a:t>49,2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a:solidFill>
                            <a:srgbClr val="000000"/>
                          </a:solidFill>
                          <a:effectLst/>
                          <a:latin typeface="Calibri Light" panose="020F0302020204030204" pitchFamily="34" charset="0"/>
                        </a:rPr>
                        <a:t>-57,0%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Calibri Light" panose="020F030202020403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1200" b="0" i="0" u="none" strike="noStrike" dirty="0">
                          <a:solidFill>
                            <a:srgbClr val="000000"/>
                          </a:solidFill>
                          <a:effectLst/>
                          <a:latin typeface="Calibri Light" panose="020F0302020204030204" pitchFamily="34" charset="0"/>
                        </a:rPr>
                        <a:t>31,9%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82833593"/>
                  </a:ext>
                </a:extLst>
              </a:tr>
            </a:tbl>
          </a:graphicData>
        </a:graphic>
      </p:graphicFrame>
      <p:graphicFrame>
        <p:nvGraphicFramePr>
          <p:cNvPr id="9" name="Gráfico 8"/>
          <p:cNvGraphicFramePr>
            <a:graphicFrameLocks/>
          </p:cNvGraphicFramePr>
          <p:nvPr>
            <p:extLst>
              <p:ext uri="{D42A27DB-BD31-4B8C-83A1-F6EECF244321}">
                <p14:modId xmlns:p14="http://schemas.microsoft.com/office/powerpoint/2010/main" val="2527839798"/>
              </p:ext>
            </p:extLst>
          </p:nvPr>
        </p:nvGraphicFramePr>
        <p:xfrm>
          <a:off x="692133" y="927847"/>
          <a:ext cx="10803181" cy="33479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42801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630"/>
            <a:ext cx="2085013" cy="823031"/>
          </a:xfrm>
          <a:prstGeom prst="rect">
            <a:avLst/>
          </a:prstGeom>
        </p:spPr>
      </p:pic>
      <p:sp>
        <p:nvSpPr>
          <p:cNvPr id="3" name="Título 2"/>
          <p:cNvSpPr>
            <a:spLocks noGrp="1"/>
          </p:cNvSpPr>
          <p:nvPr>
            <p:ph type="title"/>
          </p:nvPr>
        </p:nvSpPr>
        <p:spPr>
          <a:xfrm>
            <a:off x="0" y="165714"/>
            <a:ext cx="10398231" cy="1212564"/>
          </a:xfrm>
        </p:spPr>
        <p:txBody>
          <a:bodyPr>
            <a:normAutofit fontScale="90000"/>
          </a:bodyPr>
          <a:lstStyle/>
          <a:p>
            <a:r>
              <a:rPr lang="es-MX" sz="4000" b="1" dirty="0" smtClean="0">
                <a:solidFill>
                  <a:srgbClr val="002060"/>
                </a:solidFill>
                <a:latin typeface="Franklin Gothic Medium Cond" panose="020B0606030402020204" pitchFamily="34" charset="0"/>
              </a:rPr>
              <a:t>Principales productos de exportación e importación de  Ecuador  con Turquía</a:t>
            </a:r>
            <a:br>
              <a:rPr lang="es-MX" sz="40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 FOB)</a:t>
            </a:r>
            <a:endParaRPr lang="es-MX" sz="2400" b="1" dirty="0">
              <a:solidFill>
                <a:srgbClr val="002060"/>
              </a:solidFill>
              <a:latin typeface="Franklin Gothic Medium Cond" panose="020B0606030402020204" pitchFamily="34" charset="0"/>
            </a:endParaRPr>
          </a:p>
        </p:txBody>
      </p:sp>
      <p:sp>
        <p:nvSpPr>
          <p:cNvPr id="16" name="CuadroTexto 11"/>
          <p:cNvSpPr txBox="1">
            <a:spLocks noChangeArrowheads="1"/>
          </p:cNvSpPr>
          <p:nvPr/>
        </p:nvSpPr>
        <p:spPr bwMode="auto">
          <a:xfrm>
            <a:off x="186231" y="1683601"/>
            <a:ext cx="40588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exportados</a:t>
            </a:r>
            <a:endParaRPr lang="en-US" altLang="en-US" sz="1600" dirty="0">
              <a:solidFill>
                <a:prstClr val="black"/>
              </a:solidFill>
              <a:latin typeface="Franklin Gothic Book" panose="020B0503020102020204" pitchFamily="34" charset="0"/>
            </a:endParaRPr>
          </a:p>
        </p:txBody>
      </p:sp>
      <p:sp>
        <p:nvSpPr>
          <p:cNvPr id="17" name="CuadroTexto 11"/>
          <p:cNvSpPr txBox="1">
            <a:spLocks noChangeArrowheads="1"/>
          </p:cNvSpPr>
          <p:nvPr/>
        </p:nvSpPr>
        <p:spPr bwMode="auto">
          <a:xfrm>
            <a:off x="6013605" y="650191"/>
            <a:ext cx="40933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es-EC" altLang="en-US" sz="1600" b="1" dirty="0">
                <a:solidFill>
                  <a:prstClr val="black"/>
                </a:solidFill>
                <a:latin typeface="Franklin Gothic Book" panose="020B0503020102020204" pitchFamily="34" charset="0"/>
              </a:rPr>
              <a:t>Principales </a:t>
            </a:r>
            <a:r>
              <a:rPr lang="es-EC" altLang="en-US" sz="1600" b="1" dirty="0" smtClean="0">
                <a:solidFill>
                  <a:prstClr val="black"/>
                </a:solidFill>
                <a:latin typeface="Franklin Gothic Book" panose="020B0503020102020204" pitchFamily="34" charset="0"/>
              </a:rPr>
              <a:t>productos importados</a:t>
            </a:r>
            <a:endParaRPr lang="en-US" altLang="en-US" sz="1600" dirty="0">
              <a:solidFill>
                <a:prstClr val="black"/>
              </a:solidFill>
              <a:latin typeface="Franklin Gothic Book" panose="020B0503020102020204" pitchFamily="34" charset="0"/>
            </a:endParaRPr>
          </a:p>
        </p:txBody>
      </p:sp>
      <p:sp>
        <p:nvSpPr>
          <p:cNvPr id="20" name="Rectángulo 19"/>
          <p:cNvSpPr/>
          <p:nvPr/>
        </p:nvSpPr>
        <p:spPr>
          <a:xfrm>
            <a:off x="0" y="6174816"/>
            <a:ext cx="5396248" cy="276999"/>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a:solidFill>
                  <a:prstClr val="black"/>
                </a:solidFill>
              </a:rPr>
              <a:t>Las cifras de importación corresponden a la procedencia de la mercancía.</a:t>
            </a:r>
          </a:p>
        </p:txBody>
      </p:sp>
      <p:sp>
        <p:nvSpPr>
          <p:cNvPr id="23" name="2 CuadroTexto"/>
          <p:cNvSpPr txBox="1"/>
          <p:nvPr/>
        </p:nvSpPr>
        <p:spPr>
          <a:xfrm>
            <a:off x="0" y="6419584"/>
            <a:ext cx="2753587" cy="446276"/>
          </a:xfrm>
          <a:prstGeom prst="rect">
            <a:avLst/>
          </a:prstGeom>
          <a:noFill/>
        </p:spPr>
        <p:txBody>
          <a:bodyPr wrap="square">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15" name="Tabla 14"/>
          <p:cNvGraphicFramePr>
            <a:graphicFrameLocks noGrp="1"/>
          </p:cNvGraphicFramePr>
          <p:nvPr>
            <p:extLst>
              <p:ext uri="{D42A27DB-BD31-4B8C-83A1-F6EECF244321}">
                <p14:modId xmlns:p14="http://schemas.microsoft.com/office/powerpoint/2010/main" val="3442278670"/>
              </p:ext>
            </p:extLst>
          </p:nvPr>
        </p:nvGraphicFramePr>
        <p:xfrm>
          <a:off x="186231" y="2178725"/>
          <a:ext cx="5652867" cy="2628900"/>
        </p:xfrm>
        <a:graphic>
          <a:graphicData uri="http://schemas.openxmlformats.org/drawingml/2006/table">
            <a:tbl>
              <a:tblPr/>
              <a:tblGrid>
                <a:gridCol w="2842985">
                  <a:extLst>
                    <a:ext uri="{9D8B030D-6E8A-4147-A177-3AD203B41FA5}">
                      <a16:colId xmlns="" xmlns:a16="http://schemas.microsoft.com/office/drawing/2014/main" val="604074008"/>
                    </a:ext>
                  </a:extLst>
                </a:gridCol>
                <a:gridCol w="864674">
                  <a:extLst>
                    <a:ext uri="{9D8B030D-6E8A-4147-A177-3AD203B41FA5}">
                      <a16:colId xmlns="" xmlns:a16="http://schemas.microsoft.com/office/drawing/2014/main" val="104615125"/>
                    </a:ext>
                  </a:extLst>
                </a:gridCol>
                <a:gridCol w="630690">
                  <a:extLst>
                    <a:ext uri="{9D8B030D-6E8A-4147-A177-3AD203B41FA5}">
                      <a16:colId xmlns="" xmlns:a16="http://schemas.microsoft.com/office/drawing/2014/main" val="3002262734"/>
                    </a:ext>
                  </a:extLst>
                </a:gridCol>
                <a:gridCol w="797885"/>
                <a:gridCol w="516633"/>
              </a:tblGrid>
              <a:tr h="358319">
                <a:tc>
                  <a:txBody>
                    <a:bodyPr/>
                    <a:lstStyle/>
                    <a:p>
                      <a:pPr algn="ctr" rtl="0" fontAlgn="ctr"/>
                      <a:r>
                        <a:rPr lang="es-EC" sz="1100" b="1" i="0" u="none" strike="noStrike" dirty="0" smtClean="0">
                          <a:solidFill>
                            <a:schemeClr val="bg1"/>
                          </a:solidFill>
                          <a:effectLst/>
                          <a:latin typeface="Franklin Gothic Book" panose="020B0503020102020204" pitchFamily="34" charset="0"/>
                        </a:rPr>
                        <a:t>Producto</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2017</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a:t>
                      </a:r>
                      <a:r>
                        <a:rPr lang="es-EC" sz="1100" b="1" i="0" u="none" strike="noStrike" baseline="0" dirty="0" smtClean="0">
                          <a:solidFill>
                            <a:schemeClr val="bg1"/>
                          </a:solidFill>
                          <a:effectLst/>
                          <a:latin typeface="Franklin Gothic Book" panose="020B0503020102020204" pitchFamily="34" charset="0"/>
                        </a:rPr>
                        <a:t> 2017</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2018 </a:t>
                      </a:r>
                    </a:p>
                    <a:p>
                      <a:pPr algn="ctr" rtl="0" fontAlgn="ctr"/>
                      <a:r>
                        <a:rPr lang="es-EC" sz="1100" b="1" i="0" u="none" strike="noStrike" dirty="0" smtClean="0">
                          <a:solidFill>
                            <a:schemeClr val="bg1"/>
                          </a:solidFill>
                          <a:effectLst/>
                          <a:latin typeface="Franklin Gothic Book" panose="020B0503020102020204" pitchFamily="34" charset="0"/>
                        </a:rPr>
                        <a:t>ene-jun</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 2018</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629669118"/>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Banano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90,1%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70,4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93,9%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Oro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0">
                <a:tc>
                  <a:txBody>
                    <a:bodyPr/>
                    <a:lstStyle/>
                    <a:p>
                      <a:pPr algn="l" fontAlgn="ctr"/>
                      <a:r>
                        <a:rPr lang="es-MX" sz="1100" b="0" i="0" u="none" strike="noStrike" dirty="0">
                          <a:solidFill>
                            <a:srgbClr val="000000"/>
                          </a:solidFill>
                          <a:effectLst/>
                          <a:latin typeface="Franklin Gothic Book" panose="020B0503020102020204" pitchFamily="34" charset="0"/>
                        </a:rPr>
                        <a:t>Aceite De Pescado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dirty="0">
                          <a:solidFill>
                            <a:srgbClr val="000000"/>
                          </a:solidFill>
                          <a:effectLst/>
                          <a:latin typeface="Franklin Gothic Book" panose="020B0503020102020204" pitchFamily="34" charset="0"/>
                        </a:rPr>
                        <a:t>Otras Mercancías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dirty="0">
                          <a:solidFill>
                            <a:srgbClr val="000000"/>
                          </a:solidFill>
                          <a:effectLst/>
                          <a:latin typeface="Franklin Gothic Book" panose="020B0503020102020204" pitchFamily="34" charset="0"/>
                        </a:rPr>
                        <a:t>Otras Maderas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Café Industrializado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Artículos De Madera Y Corcho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Elaborados De Banano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Otros Elaborados Del Mar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ctr"/>
                      <a:r>
                        <a:rPr lang="es-MX" sz="1100" b="0" i="0" u="none" strike="noStrike">
                          <a:solidFill>
                            <a:srgbClr val="000000"/>
                          </a:solidFill>
                          <a:effectLst/>
                          <a:latin typeface="Franklin Gothic Book" panose="020B0503020102020204" pitchFamily="34" charset="0"/>
                        </a:rPr>
                        <a:t>Otros Productos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rtl="0" fontAlgn="ctr"/>
                      <a:r>
                        <a:rPr lang="es-MX" sz="1100" b="1" i="0" u="none" strike="noStrike" dirty="0">
                          <a:solidFill>
                            <a:srgbClr val="000000"/>
                          </a:solidFill>
                          <a:effectLst/>
                          <a:latin typeface="Franklin Gothic Book" panose="020B0503020102020204" pitchFamily="34" charset="0"/>
                        </a:rPr>
                        <a:t>Total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100" b="1" i="0" u="none" strike="noStrike" dirty="0">
                          <a:solidFill>
                            <a:srgbClr val="000000"/>
                          </a:solidFill>
                          <a:effectLst/>
                          <a:latin typeface="Franklin Gothic Book" panose="020B0503020102020204" pitchFamily="34" charset="0"/>
                        </a:rPr>
                        <a:t>116,1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100" b="1" i="0" u="none" strike="noStrike" dirty="0">
                          <a:solidFill>
                            <a:srgbClr val="000000"/>
                          </a:solidFill>
                          <a:effectLst/>
                          <a:latin typeface="Franklin Gothic Book" panose="020B0503020102020204" pitchFamily="34" charset="0"/>
                        </a:rPr>
                        <a:t>74,9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a 12"/>
          <p:cNvGraphicFramePr>
            <a:graphicFrameLocks noGrp="1"/>
          </p:cNvGraphicFramePr>
          <p:nvPr>
            <p:extLst>
              <p:ext uri="{D42A27DB-BD31-4B8C-83A1-F6EECF244321}">
                <p14:modId xmlns:p14="http://schemas.microsoft.com/office/powerpoint/2010/main" val="3074439905"/>
              </p:ext>
            </p:extLst>
          </p:nvPr>
        </p:nvGraphicFramePr>
        <p:xfrm>
          <a:off x="6140711" y="1121981"/>
          <a:ext cx="5775440" cy="4888957"/>
        </p:xfrm>
        <a:graphic>
          <a:graphicData uri="http://schemas.openxmlformats.org/drawingml/2006/table">
            <a:tbl>
              <a:tblPr/>
              <a:tblGrid>
                <a:gridCol w="2687680">
                  <a:extLst>
                    <a:ext uri="{9D8B030D-6E8A-4147-A177-3AD203B41FA5}">
                      <a16:colId xmlns="" xmlns:a16="http://schemas.microsoft.com/office/drawing/2014/main" val="604074008"/>
                    </a:ext>
                  </a:extLst>
                </a:gridCol>
                <a:gridCol w="1136987">
                  <a:extLst>
                    <a:ext uri="{9D8B030D-6E8A-4147-A177-3AD203B41FA5}">
                      <a16:colId xmlns="" xmlns:a16="http://schemas.microsoft.com/office/drawing/2014/main" val="104615125"/>
                    </a:ext>
                  </a:extLst>
                </a:gridCol>
                <a:gridCol w="511597">
                  <a:extLst>
                    <a:ext uri="{9D8B030D-6E8A-4147-A177-3AD203B41FA5}">
                      <a16:colId xmlns="" xmlns:a16="http://schemas.microsoft.com/office/drawing/2014/main" val="3002262734"/>
                    </a:ext>
                  </a:extLst>
                </a:gridCol>
                <a:gridCol w="844162"/>
                <a:gridCol w="595014"/>
              </a:tblGrid>
              <a:tr h="516982">
                <a:tc>
                  <a:txBody>
                    <a:bodyPr/>
                    <a:lstStyle/>
                    <a:p>
                      <a:pPr algn="ctr" rtl="0" fontAlgn="ctr"/>
                      <a:r>
                        <a:rPr lang="es-EC" sz="1100" b="1" i="0" u="none" strike="noStrike" dirty="0" smtClean="0">
                          <a:solidFill>
                            <a:schemeClr val="bg1"/>
                          </a:solidFill>
                          <a:effectLst/>
                          <a:latin typeface="Franklin Gothic Book" panose="020B0503020102020204" pitchFamily="34" charset="0"/>
                        </a:rPr>
                        <a:t>Producto</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2017</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a:t>
                      </a:r>
                      <a:r>
                        <a:rPr lang="es-EC" sz="1100" b="1" i="0" u="none" strike="noStrike" baseline="0" dirty="0" smtClean="0">
                          <a:solidFill>
                            <a:schemeClr val="bg1"/>
                          </a:solidFill>
                          <a:effectLst/>
                          <a:latin typeface="Franklin Gothic Book" panose="020B0503020102020204" pitchFamily="34" charset="0"/>
                        </a:rPr>
                        <a:t> 2017</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smtClean="0">
                          <a:solidFill>
                            <a:schemeClr val="bg1"/>
                          </a:solidFill>
                          <a:effectLst/>
                          <a:latin typeface="Franklin Gothic Book" panose="020B0503020102020204" pitchFamily="34" charset="0"/>
                        </a:rPr>
                        <a:t>2018 </a:t>
                      </a:r>
                    </a:p>
                    <a:p>
                      <a:pPr algn="ctr" rtl="0" fontAlgn="ctr"/>
                      <a:r>
                        <a:rPr lang="es-EC" sz="1100" b="1" i="0" u="none" strike="noStrike" dirty="0" smtClean="0">
                          <a:solidFill>
                            <a:schemeClr val="bg1"/>
                          </a:solidFill>
                          <a:effectLst/>
                          <a:latin typeface="Franklin Gothic Book" panose="020B0503020102020204" pitchFamily="34" charset="0"/>
                        </a:rPr>
                        <a:t>ene-jun</a:t>
                      </a:r>
                    </a:p>
                    <a:p>
                      <a:pPr algn="ctr" rtl="0" fontAlgn="ctr"/>
                      <a:r>
                        <a:rPr lang="es-EC" sz="1100" b="1" i="0" u="none" strike="noStrike" dirty="0" smtClean="0">
                          <a:solidFill>
                            <a:schemeClr val="bg1"/>
                          </a:solidFill>
                          <a:effectLst/>
                          <a:latin typeface="Franklin Gothic Book" panose="020B0503020102020204" pitchFamily="34" charset="0"/>
                        </a:rPr>
                        <a:t>Millones USD</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rtl="0" fontAlgn="ctr"/>
                      <a:r>
                        <a:rPr lang="es-EC" sz="1100" b="1" i="0" u="none" strike="noStrike" dirty="0" err="1" smtClean="0">
                          <a:solidFill>
                            <a:schemeClr val="bg1"/>
                          </a:solidFill>
                          <a:effectLst/>
                          <a:latin typeface="Franklin Gothic Book" panose="020B0503020102020204" pitchFamily="34" charset="0"/>
                        </a:rPr>
                        <a:t>Part</a:t>
                      </a:r>
                      <a:r>
                        <a:rPr lang="es-EC" sz="1100" b="1" i="0" u="none" strike="noStrike" dirty="0" smtClean="0">
                          <a:solidFill>
                            <a:schemeClr val="bg1"/>
                          </a:solidFill>
                          <a:effectLst/>
                          <a:latin typeface="Franklin Gothic Book" panose="020B0503020102020204" pitchFamily="34" charset="0"/>
                        </a:rPr>
                        <a:t>. 2018</a:t>
                      </a:r>
                      <a:endParaRPr lang="es-EC" sz="1100" b="1" i="0" u="none" strike="noStrike" dirty="0">
                        <a:solidFill>
                          <a:schemeClr val="bg1"/>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 xmlns:a16="http://schemas.microsoft.com/office/drawing/2014/main" val="629669118"/>
                  </a:ext>
                </a:extLst>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Reactores nucleares, calderas, </a:t>
                      </a:r>
                      <a:r>
                        <a:rPr lang="es-MX" sz="1000" b="0" i="0" u="none" strike="noStrike" dirty="0" smtClean="0">
                          <a:solidFill>
                            <a:srgbClr val="000000"/>
                          </a:solidFill>
                          <a:effectLst/>
                          <a:latin typeface="Franklin Gothic Book" panose="020B0503020102020204" pitchFamily="34" charset="0"/>
                        </a:rPr>
                        <a:t>máquinas</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31.6%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14002015"/>
                  </a:ext>
                </a:extLst>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Fundición, hierro y acero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87210366"/>
                  </a:ext>
                </a:extLst>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Máquinas, aparatos y materiales </a:t>
                      </a:r>
                      <a:r>
                        <a:rPr lang="es-MX" sz="1000" b="0" i="0" u="none" strike="noStrike" dirty="0" smtClean="0">
                          <a:solidFill>
                            <a:srgbClr val="000000"/>
                          </a:solidFill>
                          <a:effectLst/>
                          <a:latin typeface="Franklin Gothic Book" panose="020B0503020102020204" pitchFamily="34" charset="0"/>
                        </a:rPr>
                        <a:t>eléctrico</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Papel y cartón; </a:t>
                      </a:r>
                      <a:r>
                        <a:rPr lang="es-MX" sz="1000" b="0" i="0" u="none" strike="noStrike" dirty="0" err="1" smtClean="0">
                          <a:solidFill>
                            <a:srgbClr val="000000"/>
                          </a:solidFill>
                          <a:effectLst/>
                          <a:latin typeface="Franklin Gothic Book" panose="020B0503020102020204" pitchFamily="34" charset="0"/>
                        </a:rPr>
                        <a:t>manuf</a:t>
                      </a:r>
                      <a:r>
                        <a:rPr lang="es-MX" sz="1000" b="0" i="0" u="none" strike="noStrike" dirty="0" smtClean="0">
                          <a:solidFill>
                            <a:srgbClr val="000000"/>
                          </a:solidFill>
                          <a:effectLst/>
                          <a:latin typeface="Franklin Gothic Book" panose="020B0503020102020204" pitchFamily="34" charset="0"/>
                        </a:rPr>
                        <a:t>. </a:t>
                      </a:r>
                      <a:r>
                        <a:rPr lang="es-MX" sz="1000" b="0" i="0" u="none" strike="noStrike" dirty="0">
                          <a:solidFill>
                            <a:srgbClr val="000000"/>
                          </a:solidFill>
                          <a:effectLst/>
                          <a:latin typeface="Franklin Gothic Book" panose="020B0503020102020204" pitchFamily="34" charset="0"/>
                        </a:rPr>
                        <a:t>de pasta de </a:t>
                      </a:r>
                      <a:r>
                        <a:rPr lang="es-MX" sz="1000" b="0" i="0" u="none" strike="noStrike" dirty="0" smtClean="0">
                          <a:solidFill>
                            <a:srgbClr val="000000"/>
                          </a:solidFill>
                          <a:effectLst/>
                          <a:latin typeface="Franklin Gothic Book" panose="020B0503020102020204" pitchFamily="34" charset="0"/>
                        </a:rPr>
                        <a:t>celulosa</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Plástico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Productos químicos </a:t>
                      </a:r>
                      <a:r>
                        <a:rPr lang="es-MX" sz="1000" b="0" i="0" u="none" strike="noStrike" dirty="0" smtClean="0">
                          <a:solidFill>
                            <a:srgbClr val="000000"/>
                          </a:solidFill>
                          <a:effectLst/>
                          <a:latin typeface="Franklin Gothic Book" panose="020B0503020102020204" pitchFamily="34" charset="0"/>
                        </a:rPr>
                        <a:t>inorgánicos</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pt-BR" sz="1000" b="0" i="0" u="none" strike="noStrike" dirty="0">
                          <a:solidFill>
                            <a:srgbClr val="000000"/>
                          </a:solidFill>
                          <a:effectLst/>
                          <a:latin typeface="Franklin Gothic Book" panose="020B0503020102020204" pitchFamily="34" charset="0"/>
                        </a:rPr>
                        <a:t>Fibras sintéticas o artificiales </a:t>
                      </a:r>
                      <a:r>
                        <a:rPr lang="pt-BR" sz="1000" b="0" i="0" u="none" strike="noStrike" dirty="0" smtClean="0">
                          <a:solidFill>
                            <a:srgbClr val="000000"/>
                          </a:solidFill>
                          <a:effectLst/>
                          <a:latin typeface="Franklin Gothic Book" panose="020B0503020102020204" pitchFamily="34" charset="0"/>
                        </a:rPr>
                        <a:t>descontinuas</a:t>
                      </a:r>
                      <a:endParaRPr lang="pt-BR"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Cacao y sus preparaciones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Caucho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Extractos curtientes o tintóreos; </a:t>
                      </a:r>
                      <a:r>
                        <a:rPr lang="es-MX" sz="1000" b="0" i="0" u="none" strike="noStrike" dirty="0" smtClean="0">
                          <a:solidFill>
                            <a:srgbClr val="000000"/>
                          </a:solidFill>
                          <a:effectLst/>
                          <a:latin typeface="Franklin Gothic Book" panose="020B0503020102020204" pitchFamily="34" charset="0"/>
                        </a:rPr>
                        <a:t>taninos</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Frutas y frutos </a:t>
                      </a:r>
                      <a:r>
                        <a:rPr lang="es-MX" sz="1000" b="0" i="0" u="none" strike="noStrike" dirty="0" smtClean="0">
                          <a:solidFill>
                            <a:srgbClr val="000000"/>
                          </a:solidFill>
                          <a:effectLst/>
                          <a:latin typeface="Franklin Gothic Book" panose="020B0503020102020204" pitchFamily="34" charset="0"/>
                        </a:rPr>
                        <a:t>comestibles, </a:t>
                      </a:r>
                      <a:r>
                        <a:rPr lang="es-MX" sz="1000" b="0" i="0" u="none" strike="noStrike" dirty="0">
                          <a:solidFill>
                            <a:srgbClr val="000000"/>
                          </a:solidFill>
                          <a:effectLst/>
                          <a:latin typeface="Franklin Gothic Book" panose="020B0503020102020204" pitchFamily="34" charset="0"/>
                        </a:rPr>
                        <a:t>melones o sandías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Productos farmacéuticos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Vehículos automóviles, tractores, </a:t>
                      </a:r>
                      <a:r>
                        <a:rPr lang="es-MX" sz="1000" b="0" i="0" u="none" strike="noStrike" dirty="0" smtClean="0">
                          <a:solidFill>
                            <a:srgbClr val="000000"/>
                          </a:solidFill>
                          <a:effectLst/>
                          <a:latin typeface="Franklin Gothic Book" panose="020B0503020102020204" pitchFamily="34" charset="0"/>
                        </a:rPr>
                        <a:t>velocípedos</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Aceites esenciales y </a:t>
                      </a:r>
                      <a:r>
                        <a:rPr lang="es-MX" sz="1000" b="0" i="0" u="none" strike="noStrike" dirty="0" err="1">
                          <a:solidFill>
                            <a:srgbClr val="000000"/>
                          </a:solidFill>
                          <a:effectLst/>
                          <a:latin typeface="Franklin Gothic Book" panose="020B0503020102020204" pitchFamily="34" charset="0"/>
                        </a:rPr>
                        <a:t>resinoides</a:t>
                      </a:r>
                      <a:r>
                        <a:rPr lang="es-MX" sz="1000" b="0" i="0" u="none" strike="noStrike" dirty="0">
                          <a:solidFill>
                            <a:srgbClr val="000000"/>
                          </a:solidFill>
                          <a:effectLst/>
                          <a:latin typeface="Franklin Gothic Book" panose="020B0503020102020204" pitchFamily="34" charset="0"/>
                        </a:rPr>
                        <a:t>; </a:t>
                      </a:r>
                      <a:r>
                        <a:rPr lang="es-MX" sz="1000" b="0" i="0" u="none" strike="noStrike" dirty="0" smtClean="0">
                          <a:solidFill>
                            <a:srgbClr val="000000"/>
                          </a:solidFill>
                          <a:effectLst/>
                          <a:latin typeface="Franklin Gothic Book" panose="020B0503020102020204" pitchFamily="34" charset="0"/>
                        </a:rPr>
                        <a:t>perfumería,</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Sal; azufre; tierras y piedras; yesos, </a:t>
                      </a:r>
                      <a:r>
                        <a:rPr lang="es-MX" sz="1000" b="0" i="0" u="none" strike="noStrike" dirty="0" smtClean="0">
                          <a:solidFill>
                            <a:srgbClr val="000000"/>
                          </a:solidFill>
                          <a:effectLst/>
                          <a:latin typeface="Franklin Gothic Book" panose="020B0503020102020204" pitchFamily="34" charset="0"/>
                        </a:rPr>
                        <a:t>cales</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Algodón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Instrumentos y aparatos de óptica, </a:t>
                      </a:r>
                      <a:r>
                        <a:rPr lang="es-MX" sz="1000" b="0" i="0" u="none" strike="noStrike" dirty="0" smtClean="0">
                          <a:solidFill>
                            <a:srgbClr val="000000"/>
                          </a:solidFill>
                          <a:effectLst/>
                          <a:latin typeface="Franklin Gothic Book" panose="020B0503020102020204" pitchFamily="34" charset="0"/>
                        </a:rPr>
                        <a:t>fotografía</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Aluminio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Filamentos sintéticos o artificiales; </a:t>
                      </a:r>
                      <a:r>
                        <a:rPr lang="es-MX" sz="1000" b="0" i="0" u="none" strike="noStrike" dirty="0" smtClean="0">
                          <a:solidFill>
                            <a:srgbClr val="000000"/>
                          </a:solidFill>
                          <a:effectLst/>
                          <a:latin typeface="Franklin Gothic Book" panose="020B0503020102020204" pitchFamily="34" charset="0"/>
                        </a:rPr>
                        <a:t>tiras</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Madera, carbón vegetal y </a:t>
                      </a:r>
                      <a:r>
                        <a:rPr lang="es-MX" sz="1000" b="0" i="0" u="none" strike="noStrike" dirty="0" err="1" smtClean="0">
                          <a:solidFill>
                            <a:srgbClr val="000000"/>
                          </a:solidFill>
                          <a:effectLst/>
                          <a:latin typeface="Franklin Gothic Book" panose="020B0503020102020204" pitchFamily="34" charset="0"/>
                        </a:rPr>
                        <a:t>manuf</a:t>
                      </a:r>
                      <a:r>
                        <a:rPr lang="es-MX" sz="1000" b="0" i="0" u="none" strike="noStrike" dirty="0" smtClean="0">
                          <a:solidFill>
                            <a:srgbClr val="000000"/>
                          </a:solidFill>
                          <a:effectLst/>
                          <a:latin typeface="Franklin Gothic Book" panose="020B0503020102020204" pitchFamily="34" charset="0"/>
                        </a:rPr>
                        <a:t>.</a:t>
                      </a:r>
                      <a:r>
                        <a:rPr lang="es-MX" sz="1000" b="0" i="0" u="none" strike="noStrike" baseline="0" dirty="0" smtClean="0">
                          <a:solidFill>
                            <a:srgbClr val="000000"/>
                          </a:solidFill>
                          <a:effectLst/>
                          <a:latin typeface="Franklin Gothic Book" panose="020B0503020102020204" pitchFamily="34" charset="0"/>
                        </a:rPr>
                        <a:t> </a:t>
                      </a:r>
                      <a:r>
                        <a:rPr lang="es-MX" sz="1000" b="0" i="0" u="none" strike="noStrike" dirty="0" smtClean="0">
                          <a:solidFill>
                            <a:srgbClr val="000000"/>
                          </a:solidFill>
                          <a:effectLst/>
                          <a:latin typeface="Franklin Gothic Book" panose="020B0503020102020204" pitchFamily="34" charset="0"/>
                        </a:rPr>
                        <a:t>de </a:t>
                      </a:r>
                      <a:r>
                        <a:rPr lang="es-MX" sz="1000" b="0" i="0" u="none" strike="noStrike" dirty="0">
                          <a:solidFill>
                            <a:srgbClr val="000000"/>
                          </a:solidFill>
                          <a:effectLst/>
                          <a:latin typeface="Franklin Gothic Book" panose="020B0503020102020204" pitchFamily="34" charset="0"/>
                        </a:rPr>
                        <a:t>madera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Productos químicos orgánicos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Materias albuminoideas; </a:t>
                      </a:r>
                      <a:r>
                        <a:rPr lang="es-MX" sz="1000" b="0" i="0" u="none" strike="noStrike" dirty="0" smtClean="0">
                          <a:solidFill>
                            <a:srgbClr val="000000"/>
                          </a:solidFill>
                          <a:effectLst/>
                          <a:latin typeface="Franklin Gothic Book" panose="020B0503020102020204" pitchFamily="34" charset="0"/>
                        </a:rPr>
                        <a:t>a </a:t>
                      </a:r>
                      <a:r>
                        <a:rPr lang="es-MX" sz="1000" b="0" i="0" u="none" strike="noStrike" dirty="0">
                          <a:solidFill>
                            <a:srgbClr val="000000"/>
                          </a:solidFill>
                          <a:effectLst/>
                          <a:latin typeface="Franklin Gothic Book" panose="020B0503020102020204" pitchFamily="34" charset="0"/>
                        </a:rPr>
                        <a:t>base de </a:t>
                      </a:r>
                      <a:r>
                        <a:rPr lang="es-MX" sz="1000" b="0" i="0" u="none" strike="noStrike" dirty="0" smtClean="0">
                          <a:solidFill>
                            <a:srgbClr val="000000"/>
                          </a:solidFill>
                          <a:effectLst/>
                          <a:latin typeface="Franklin Gothic Book" panose="020B0503020102020204" pitchFamily="34" charset="0"/>
                        </a:rPr>
                        <a:t>almidón</a:t>
                      </a:r>
                      <a:endParaRPr lang="es-MX" sz="1000" b="0" i="0" u="none" strike="noStrike" dirty="0">
                        <a:solidFill>
                          <a:srgbClr val="000000"/>
                        </a:solidFill>
                        <a:effectLst/>
                        <a:latin typeface="Franklin Gothic Book" panose="020B05030201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smtClean="0">
                          <a:solidFill>
                            <a:srgbClr val="000000"/>
                          </a:solidFill>
                          <a:effectLst/>
                          <a:latin typeface="Franklin Gothic Book" panose="020B0503020102020204" pitchFamily="34" charset="0"/>
                        </a:rPr>
                        <a:t>Manufacturas </a:t>
                      </a:r>
                      <a:r>
                        <a:rPr lang="es-MX" sz="1000" b="0" i="0" u="none" strike="noStrike" dirty="0">
                          <a:solidFill>
                            <a:srgbClr val="000000"/>
                          </a:solidFill>
                          <a:effectLst/>
                          <a:latin typeface="Franklin Gothic Book" panose="020B0503020102020204" pitchFamily="34" charset="0"/>
                        </a:rPr>
                        <a:t>de fundición, hierro o acero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Vidrio y sus manufacturas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dirty="0">
                          <a:solidFill>
                            <a:srgbClr val="000000"/>
                          </a:solidFill>
                          <a:effectLst/>
                          <a:latin typeface="Franklin Gothic Book" panose="020B0503020102020204" pitchFamily="34" charset="0"/>
                        </a:rPr>
                        <a:t>Café, té, yerba mate y especias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0" i="0" u="none" strike="noStrike">
                          <a:solidFill>
                            <a:srgbClr val="000000"/>
                          </a:solidFill>
                          <a:effectLst/>
                          <a:latin typeface="Franklin Gothic Book" panose="020B0503020102020204" pitchFamily="34" charset="0"/>
                        </a:rPr>
                        <a:t>Otros productos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a:solidFill>
                            <a:srgbClr val="000000"/>
                          </a:solidFill>
                          <a:effectLst/>
                          <a:latin typeface="Franklin Gothic Book" panose="020B0503020102020204" pitchFamily="34" charset="0"/>
                        </a:rPr>
                        <a:t>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5628">
                <a:tc>
                  <a:txBody>
                    <a:bodyPr/>
                    <a:lstStyle/>
                    <a:p>
                      <a:pPr algn="l" rtl="0" fontAlgn="ctr"/>
                      <a:r>
                        <a:rPr lang="es-MX" sz="1000" b="1" i="0" u="none" strike="noStrike" dirty="0">
                          <a:solidFill>
                            <a:srgbClr val="000000"/>
                          </a:solidFill>
                          <a:effectLst/>
                          <a:latin typeface="Franklin Gothic Book" panose="020B0503020102020204" pitchFamily="34" charset="0"/>
                        </a:rPr>
                        <a:t>Total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000" b="1" i="0" u="none" strike="noStrike" dirty="0">
                          <a:solidFill>
                            <a:srgbClr val="000000"/>
                          </a:solidFill>
                          <a:effectLst/>
                          <a:latin typeface="Franklin Gothic Book" panose="020B0503020102020204" pitchFamily="34" charset="0"/>
                        </a:rPr>
                        <a:t>38.8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s-MX" sz="1000" b="1" i="0" u="none" strike="noStrike" dirty="0">
                          <a:solidFill>
                            <a:srgbClr val="000000"/>
                          </a:solidFill>
                          <a:effectLst/>
                          <a:latin typeface="Franklin Gothic Book" panose="020B0503020102020204" pitchFamily="34" charset="0"/>
                        </a:rPr>
                        <a:t>25.7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MX" sz="1000" b="0" i="0" u="none" strike="noStrike" dirty="0">
                          <a:solidFill>
                            <a:srgbClr val="000000"/>
                          </a:solidFill>
                          <a:effectLst/>
                          <a:latin typeface="Franklin Gothic Book" panose="020B0503020102020204" pitchFamily="34" charset="0"/>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4969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38842"/>
            <a:ext cx="9889516" cy="1325563"/>
          </a:xfrm>
        </p:spPr>
        <p:txBody>
          <a:bodyPr>
            <a:normAutofit/>
          </a:bodyPr>
          <a:lstStyle/>
          <a:p>
            <a:pPr algn="just"/>
            <a:r>
              <a:rPr lang="es-MX" sz="4000" b="1" dirty="0" smtClean="0">
                <a:solidFill>
                  <a:srgbClr val="002060"/>
                </a:solidFill>
                <a:latin typeface="Franklin Gothic Medium Cond" panose="020B0606030402020204" pitchFamily="34" charset="0"/>
              </a:rPr>
              <a:t>Inversión Extranjera Directa de Turquía en Ecuador</a:t>
            </a:r>
            <a:r>
              <a:rPr lang="es-MX" sz="4000" b="1" dirty="0">
                <a:solidFill>
                  <a:srgbClr val="002060"/>
                </a:solidFill>
                <a:latin typeface="Franklin Gothic Medium Cond" panose="020B0606030402020204" pitchFamily="34" charset="0"/>
              </a:rPr>
              <a:t/>
            </a:r>
            <a:br>
              <a:rPr lang="es-MX" sz="4000" b="1" dirty="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(miles </a:t>
            </a:r>
            <a:r>
              <a:rPr lang="es-MX" sz="2700" b="1" dirty="0">
                <a:solidFill>
                  <a:srgbClr val="002060"/>
                </a:solidFill>
                <a:latin typeface="Franklin Gothic Medium Cond" panose="020B0606030402020204" pitchFamily="34" charset="0"/>
              </a:rPr>
              <a:t>de </a:t>
            </a:r>
            <a:r>
              <a:rPr lang="es-MX" sz="2700" b="1" dirty="0" smtClean="0">
                <a:solidFill>
                  <a:srgbClr val="002060"/>
                </a:solidFill>
                <a:latin typeface="Franklin Gothic Medium Cond" panose="020B0606030402020204" pitchFamily="34" charset="0"/>
              </a:rPr>
              <a:t>USD)</a:t>
            </a:r>
            <a:endParaRPr lang="es-MX" sz="2700" b="1" dirty="0">
              <a:solidFill>
                <a:srgbClr val="002060"/>
              </a:solidFill>
              <a:latin typeface="Franklin Gothic Medium Cond" panose="020B0606030402020204" pitchFamily="34" charset="0"/>
            </a:endParaRPr>
          </a:p>
        </p:txBody>
      </p:sp>
      <p:sp>
        <p:nvSpPr>
          <p:cNvPr id="30" name="CuadroTexto 29"/>
          <p:cNvSpPr txBox="1"/>
          <p:nvPr/>
        </p:nvSpPr>
        <p:spPr>
          <a:xfrm>
            <a:off x="117369" y="6211669"/>
            <a:ext cx="5199221"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C" sz="1200" b="1" i="0" u="none" strike="noStrike" kern="1200" cap="none" spc="0" normalizeH="0" baseline="0" noProof="0" dirty="0">
                <a:ln>
                  <a:noFill/>
                </a:ln>
                <a:solidFill>
                  <a:prstClr val="black"/>
                </a:solidFill>
                <a:effectLst/>
                <a:uLnTx/>
                <a:uFillTx/>
                <a:latin typeface="Calibri" panose="020F0502020204030204"/>
                <a:ea typeface="+mn-ea"/>
                <a:cs typeface="+mn-cs"/>
              </a:rPr>
              <a:t>Fuente: </a:t>
            </a:r>
            <a:r>
              <a:rPr kumimoji="0" lang="es-EC" sz="1200" b="0" i="0" u="none" strike="noStrike" kern="1200" cap="none" spc="0" normalizeH="0" baseline="0" noProof="0" dirty="0" smtClean="0">
                <a:ln>
                  <a:noFill/>
                </a:ln>
                <a:solidFill>
                  <a:prstClr val="black"/>
                </a:solidFill>
                <a:effectLst/>
                <a:uLnTx/>
                <a:uFillTx/>
                <a:latin typeface="Calibri" panose="020F0502020204030204"/>
                <a:ea typeface="+mn-ea"/>
                <a:cs typeface="+mn-cs"/>
              </a:rPr>
              <a:t>BCE</a:t>
            </a:r>
          </a:p>
          <a:p>
            <a:pPr eaLnBrk="1" fontAlgn="auto" hangingPunct="1">
              <a:spcBef>
                <a:spcPts val="0"/>
              </a:spcBef>
              <a:spcAft>
                <a:spcPts val="0"/>
              </a:spcAft>
              <a:defRPr/>
            </a:pPr>
            <a:r>
              <a:rPr lang="es-ES" sz="1200" b="1" dirty="0" smtClean="0">
                <a:solidFill>
                  <a:prstClr val="black"/>
                </a:solidFill>
              </a:rPr>
              <a:t>Elaboración</a:t>
            </a:r>
            <a:r>
              <a:rPr lang="es-ES" sz="1200" dirty="0" smtClean="0">
                <a:solidFill>
                  <a:prstClr val="black"/>
                </a:solidFill>
              </a:rPr>
              <a:t>: CGEPMI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EC"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Marcador de número de diapositiva 3"/>
          <p:cNvSpPr>
            <a:spLocks noGrp="1"/>
          </p:cNvSpPr>
          <p:nvPr>
            <p:ph type="sldNum" sz="quarter" idx="12"/>
          </p:nvPr>
        </p:nvSpPr>
        <p:spPr/>
        <p:txBody>
          <a:bodyPr/>
          <a:lstStyle/>
          <a:p>
            <a:fld id="{C8126447-4D4B-4C99-B128-995BABF8B136}" type="slidenum">
              <a:rPr lang="es-EC" smtClean="0">
                <a:solidFill>
                  <a:prstClr val="black">
                    <a:tint val="75000"/>
                  </a:prstClr>
                </a:solidFill>
              </a:rPr>
              <a:pPr/>
              <a:t>14</a:t>
            </a:fld>
            <a:endParaRPr lang="es-EC">
              <a:solidFill>
                <a:prstClr val="black">
                  <a:tint val="75000"/>
                </a:prstClr>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3517533198"/>
              </p:ext>
            </p:extLst>
          </p:nvPr>
        </p:nvGraphicFramePr>
        <p:xfrm>
          <a:off x="280858" y="1906074"/>
          <a:ext cx="8758788" cy="2988460"/>
        </p:xfrm>
        <a:graphic>
          <a:graphicData uri="http://schemas.openxmlformats.org/drawingml/2006/table">
            <a:tbl>
              <a:tblPr>
                <a:tableStyleId>{5C22544A-7EE6-4342-B048-85BDC9FD1C3A}</a:tableStyleId>
              </a:tblPr>
              <a:tblGrid>
                <a:gridCol w="3755162"/>
                <a:gridCol w="1608940"/>
                <a:gridCol w="1715023"/>
                <a:gridCol w="1679663"/>
              </a:tblGrid>
              <a:tr h="792195">
                <a:tc>
                  <a:txBody>
                    <a:bodyPr/>
                    <a:lstStyle/>
                    <a:p>
                      <a:pPr algn="ctr" fontAlgn="b"/>
                      <a:r>
                        <a:rPr lang="es-MX" sz="1800" b="1" u="none" strike="noStrike" dirty="0">
                          <a:solidFill>
                            <a:schemeClr val="bg1"/>
                          </a:solidFill>
                          <a:effectLst/>
                        </a:rPr>
                        <a:t>Actividad</a:t>
                      </a:r>
                      <a:endParaRPr lang="es-MX" sz="18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ctr"/>
                      <a:r>
                        <a:rPr lang="es-MX" sz="1800" b="1" u="none" strike="noStrike" dirty="0">
                          <a:solidFill>
                            <a:schemeClr val="bg1"/>
                          </a:solidFill>
                          <a:effectLst/>
                        </a:rPr>
                        <a:t>2015</a:t>
                      </a:r>
                      <a:endParaRPr lang="es-MX" sz="18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rPr>
                        <a:t>2016</a:t>
                      </a:r>
                      <a:endParaRPr lang="es-MX" sz="18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c>
                  <a:txBody>
                    <a:bodyPr/>
                    <a:lstStyle/>
                    <a:p>
                      <a:pPr algn="ctr" fontAlgn="ctr"/>
                      <a:r>
                        <a:rPr lang="es-MX" sz="1800" b="1" u="none" strike="noStrike" dirty="0">
                          <a:solidFill>
                            <a:schemeClr val="bg1"/>
                          </a:solidFill>
                          <a:effectLst/>
                        </a:rPr>
                        <a:t>2017</a:t>
                      </a:r>
                      <a:endParaRPr lang="es-MX" sz="1800" b="1" i="0" u="none" strike="noStrike" dirty="0">
                        <a:solidFill>
                          <a:schemeClr val="bg1"/>
                        </a:solidFill>
                        <a:effectLst/>
                        <a:latin typeface="Calibri" panose="020F0502020204030204" pitchFamily="34" charset="0"/>
                      </a:endParaRPr>
                    </a:p>
                  </a:txBody>
                  <a:tcPr marL="9525" marR="9525" marT="9525" marB="0" anchor="ctr">
                    <a:solidFill>
                      <a:schemeClr val="accent1"/>
                    </a:solidFill>
                  </a:tcPr>
                </a:tc>
              </a:tr>
              <a:tr h="409525">
                <a:tc>
                  <a:txBody>
                    <a:bodyPr/>
                    <a:lstStyle/>
                    <a:p>
                      <a:pPr algn="l" fontAlgn="b"/>
                      <a:r>
                        <a:rPr lang="es-MX" sz="1800" u="none" strike="noStrike" dirty="0">
                          <a:effectLst/>
                        </a:rPr>
                        <a:t>Agricultura, silvicultura, caza y pesca</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6,75</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a:effectLst/>
                        </a:rPr>
                        <a:t>0,40</a:t>
                      </a:r>
                      <a:endParaRPr lang="es-MX" sz="18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a:effectLst/>
                        </a:rPr>
                        <a:t>0,00</a:t>
                      </a:r>
                      <a:endParaRPr lang="es-MX" sz="1800" b="0" i="0" u="none" strike="noStrike">
                        <a:solidFill>
                          <a:srgbClr val="000000"/>
                        </a:solidFill>
                        <a:effectLst/>
                        <a:latin typeface="Arial" panose="020B0604020202020204" pitchFamily="34" charset="0"/>
                      </a:endParaRPr>
                    </a:p>
                  </a:txBody>
                  <a:tcPr marL="9525" marR="9525" marT="9525" marB="0" anchor="b"/>
                </a:tc>
              </a:tr>
              <a:tr h="409525">
                <a:tc>
                  <a:txBody>
                    <a:bodyPr/>
                    <a:lstStyle/>
                    <a:p>
                      <a:pPr algn="l" fontAlgn="b"/>
                      <a:r>
                        <a:rPr lang="es-MX" sz="1800" u="none" strike="noStrike" dirty="0">
                          <a:effectLst/>
                        </a:rPr>
                        <a:t>Comercio</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1,00</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0,13</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a:effectLst/>
                        </a:rPr>
                        <a:t>0,30</a:t>
                      </a:r>
                      <a:endParaRPr lang="es-MX" sz="1800" b="0" i="0" u="none" strike="noStrike">
                        <a:solidFill>
                          <a:srgbClr val="000000"/>
                        </a:solidFill>
                        <a:effectLst/>
                        <a:latin typeface="Arial" panose="020B0604020202020204" pitchFamily="34" charset="0"/>
                      </a:endParaRPr>
                    </a:p>
                  </a:txBody>
                  <a:tcPr marL="9525" marR="9525" marT="9525" marB="0" anchor="b"/>
                </a:tc>
              </a:tr>
              <a:tr h="544723">
                <a:tc>
                  <a:txBody>
                    <a:bodyPr/>
                    <a:lstStyle/>
                    <a:p>
                      <a:pPr algn="l" fontAlgn="b"/>
                      <a:r>
                        <a:rPr lang="es-MX" sz="1800" u="none" strike="noStrike" dirty="0">
                          <a:effectLst/>
                        </a:rPr>
                        <a:t>Servicios comunales, sociales y personales</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30,00</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0,00</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0,00</a:t>
                      </a:r>
                      <a:endParaRPr lang="es-MX" sz="1800" b="0" i="0" u="none" strike="noStrike" dirty="0">
                        <a:solidFill>
                          <a:srgbClr val="000000"/>
                        </a:solidFill>
                        <a:effectLst/>
                        <a:latin typeface="Arial" panose="020B0604020202020204" pitchFamily="34" charset="0"/>
                      </a:endParaRPr>
                    </a:p>
                  </a:txBody>
                  <a:tcPr marL="9525" marR="9525" marT="9525" marB="0" anchor="b"/>
                </a:tc>
              </a:tr>
              <a:tr h="409525">
                <a:tc>
                  <a:txBody>
                    <a:bodyPr/>
                    <a:lstStyle/>
                    <a:p>
                      <a:pPr algn="l" fontAlgn="b"/>
                      <a:r>
                        <a:rPr lang="es-MX" sz="1800" u="none" strike="noStrike">
                          <a:effectLst/>
                        </a:rPr>
                        <a:t>Servicios prestados a las empresas</a:t>
                      </a:r>
                      <a:endParaRPr lang="es-MX" sz="18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25,40</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dirty="0">
                          <a:effectLst/>
                        </a:rPr>
                        <a:t>0,00</a:t>
                      </a:r>
                      <a:endParaRPr lang="es-MX"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MX" sz="1800" u="none" strike="noStrike">
                          <a:effectLst/>
                        </a:rPr>
                        <a:t>0,00</a:t>
                      </a:r>
                      <a:endParaRPr lang="es-MX" sz="1800" b="0" i="0" u="none" strike="noStrike">
                        <a:solidFill>
                          <a:srgbClr val="000000"/>
                        </a:solidFill>
                        <a:effectLst/>
                        <a:latin typeface="Arial" panose="020B0604020202020204" pitchFamily="34" charset="0"/>
                      </a:endParaRPr>
                    </a:p>
                  </a:txBody>
                  <a:tcPr marL="9525" marR="9525" marT="9525" marB="0" anchor="b"/>
                </a:tc>
              </a:tr>
              <a:tr h="409525">
                <a:tc>
                  <a:txBody>
                    <a:bodyPr/>
                    <a:lstStyle/>
                    <a:p>
                      <a:pPr algn="l" fontAlgn="b"/>
                      <a:r>
                        <a:rPr lang="es-MX" sz="1800" b="1" u="none" strike="noStrike" dirty="0">
                          <a:effectLst/>
                        </a:rPr>
                        <a:t>Total general</a:t>
                      </a:r>
                      <a:endParaRPr lang="es-MX"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b="1" u="none" strike="noStrike" dirty="0">
                          <a:effectLst/>
                        </a:rPr>
                        <a:t>63,15</a:t>
                      </a:r>
                      <a:endParaRPr lang="es-MX"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b="1" u="none" strike="noStrike" dirty="0">
                          <a:effectLst/>
                        </a:rPr>
                        <a:t>0,53</a:t>
                      </a:r>
                      <a:endParaRPr lang="es-MX"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800" b="1" u="none" strike="noStrike" dirty="0">
                          <a:effectLst/>
                        </a:rPr>
                        <a:t>0,30</a:t>
                      </a:r>
                      <a:endParaRPr lang="es-MX" sz="18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9" name="Título 2"/>
          <p:cNvSpPr txBox="1">
            <a:spLocks/>
          </p:cNvSpPr>
          <p:nvPr/>
        </p:nvSpPr>
        <p:spPr>
          <a:xfrm>
            <a:off x="9195516" y="2189408"/>
            <a:ext cx="2506014" cy="2318197"/>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s-MX" sz="3200" dirty="0" smtClean="0">
                <a:solidFill>
                  <a:srgbClr val="002060"/>
                </a:solidFill>
                <a:latin typeface="Franklin Gothic Medium Cond" panose="020B0606030402020204" pitchFamily="34" charset="0"/>
              </a:rPr>
              <a:t>Turquía no registra IED al primer trimestre de 2018</a:t>
            </a:r>
            <a:endParaRPr lang="es-MX" sz="2000" dirty="0">
              <a:solidFill>
                <a:srgbClr val="002060"/>
              </a:solidFill>
              <a:latin typeface="Franklin Gothic Medium Cond" panose="020B0606030402020204" pitchFamily="34" charset="0"/>
            </a:endParaRPr>
          </a:p>
        </p:txBody>
      </p:sp>
    </p:spTree>
    <p:extLst>
      <p:ext uri="{BB962C8B-B14F-4D97-AF65-F5344CB8AC3E}">
        <p14:creationId xmlns:p14="http://schemas.microsoft.com/office/powerpoint/2010/main" val="4155426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220399" y="-54152"/>
            <a:ext cx="8975116" cy="1325563"/>
          </a:xfrm>
        </p:spPr>
        <p:txBody>
          <a:bodyPr>
            <a:normAutofit/>
          </a:bodyPr>
          <a:lstStyle/>
          <a:p>
            <a:r>
              <a:rPr lang="es-MX" sz="3800" b="1" dirty="0" smtClean="0">
                <a:solidFill>
                  <a:srgbClr val="002060"/>
                </a:solidFill>
                <a:latin typeface="Franklin Gothic Medium Cond" panose="020B0606030402020204" pitchFamily="34" charset="0"/>
              </a:rPr>
              <a:t>Balanza comercial de bienes tecnológicos Ecuador </a:t>
            </a:r>
            <a:r>
              <a:rPr lang="es-MX" sz="3800" b="1" dirty="0">
                <a:solidFill>
                  <a:srgbClr val="002060"/>
                </a:solidFill>
                <a:latin typeface="Franklin Gothic Medium Cond" panose="020B0606030402020204" pitchFamily="34" charset="0"/>
              </a:rPr>
              <a:t>– </a:t>
            </a:r>
            <a:r>
              <a:rPr lang="es-MX" sz="3800" b="1" dirty="0" smtClean="0">
                <a:solidFill>
                  <a:srgbClr val="002060"/>
                </a:solidFill>
                <a:latin typeface="Franklin Gothic Medium Cond" panose="020B0606030402020204" pitchFamily="34" charset="0"/>
              </a:rPr>
              <a:t>Turquía </a:t>
            </a: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a:t>
            </a:r>
            <a:endParaRPr lang="es-MX" sz="2400" b="1" dirty="0">
              <a:solidFill>
                <a:srgbClr val="002060"/>
              </a:solidFill>
              <a:latin typeface="Franklin Gothic Medium Cond" panose="020B0606030402020204" pitchFamily="34" charset="0"/>
            </a:endParaRPr>
          </a:p>
        </p:txBody>
      </p:sp>
      <p:sp>
        <p:nvSpPr>
          <p:cNvPr id="23" name="2 CuadroTexto"/>
          <p:cNvSpPr txBox="1"/>
          <p:nvPr/>
        </p:nvSpPr>
        <p:spPr>
          <a:xfrm>
            <a:off x="0"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a:solidFill>
                  <a:prstClr val="black"/>
                </a:solidFill>
              </a:rPr>
              <a:t>BCE –  Comercio </a:t>
            </a:r>
            <a:r>
              <a:rPr lang="es-ES" sz="1100" dirty="0" smtClean="0">
                <a:solidFill>
                  <a:prstClr val="black"/>
                </a:solidFill>
              </a:rPr>
              <a:t>Exterior</a:t>
            </a:r>
          </a:p>
          <a:p>
            <a:pPr eaLnBrk="1" hangingPunct="1">
              <a:defRPr/>
            </a:pP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7" name="6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15</a:t>
            </a:fld>
            <a:endParaRPr lang="es-EC">
              <a:solidFill>
                <a:prstClr val="black">
                  <a:tint val="75000"/>
                </a:prstClr>
              </a:solidFill>
            </a:endParaRPr>
          </a:p>
        </p:txBody>
      </p:sp>
      <p:graphicFrame>
        <p:nvGraphicFramePr>
          <p:cNvPr id="9" name="8 Gráfico"/>
          <p:cNvGraphicFramePr>
            <a:graphicFrameLocks/>
          </p:cNvGraphicFramePr>
          <p:nvPr>
            <p:extLst>
              <p:ext uri="{D42A27DB-BD31-4B8C-83A1-F6EECF244321}">
                <p14:modId xmlns:p14="http://schemas.microsoft.com/office/powerpoint/2010/main" val="1576051700"/>
              </p:ext>
            </p:extLst>
          </p:nvPr>
        </p:nvGraphicFramePr>
        <p:xfrm>
          <a:off x="588598" y="1175657"/>
          <a:ext cx="10985863" cy="27777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12 Tabla"/>
          <p:cNvGraphicFramePr>
            <a:graphicFrameLocks noGrp="1"/>
          </p:cNvGraphicFramePr>
          <p:nvPr>
            <p:extLst>
              <p:ext uri="{D42A27DB-BD31-4B8C-83A1-F6EECF244321}">
                <p14:modId xmlns:p14="http://schemas.microsoft.com/office/powerpoint/2010/main" val="1161375648"/>
              </p:ext>
            </p:extLst>
          </p:nvPr>
        </p:nvGraphicFramePr>
        <p:xfrm>
          <a:off x="588598" y="4060658"/>
          <a:ext cx="10985864" cy="2266950"/>
        </p:xfrm>
        <a:graphic>
          <a:graphicData uri="http://schemas.openxmlformats.org/drawingml/2006/table">
            <a:tbl>
              <a:tblPr/>
              <a:tblGrid>
                <a:gridCol w="2708947"/>
                <a:gridCol w="2712797"/>
                <a:gridCol w="681085"/>
                <a:gridCol w="681085"/>
                <a:gridCol w="681085"/>
                <a:gridCol w="681085"/>
                <a:gridCol w="681085"/>
                <a:gridCol w="681085"/>
                <a:gridCol w="738805"/>
                <a:gridCol w="738805"/>
              </a:tblGrid>
              <a:tr h="161925">
                <a:tc rowSpan="2">
                  <a:txBody>
                    <a:bodyPr/>
                    <a:lstStyle/>
                    <a:p>
                      <a:pPr algn="ctr" fontAlgn="b"/>
                      <a:r>
                        <a:rPr lang="es-EC" sz="1300" b="0" i="0" u="none" strike="noStrike" dirty="0">
                          <a:solidFill>
                            <a:srgbClr val="FFFFFF"/>
                          </a:solidFill>
                          <a:latin typeface="Calibri"/>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rowSpan="2">
                  <a:txBody>
                    <a:bodyPr/>
                    <a:lstStyle/>
                    <a:p>
                      <a:pPr algn="ctr" fontAlgn="ctr"/>
                      <a:r>
                        <a:rPr lang="es-EC" sz="1300" b="0" i="0" u="none" strike="noStrike" dirty="0">
                          <a:solidFill>
                            <a:srgbClr val="FFFFFF"/>
                          </a:solidFill>
                          <a:latin typeface="Calibri"/>
                        </a:rPr>
                        <a:t>Bienes tecnológicos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gridSpan="4">
                  <a:txBody>
                    <a:bodyPr/>
                    <a:lstStyle/>
                    <a:p>
                      <a:pPr algn="ctr" fontAlgn="b"/>
                      <a:r>
                        <a:rPr lang="es-EC" sz="1200" b="1" i="0" u="none" strike="noStrike" dirty="0">
                          <a:solidFill>
                            <a:srgbClr val="FFFFFF"/>
                          </a:solidFill>
                          <a:latin typeface="Arial"/>
                        </a:rPr>
                        <a:t>FOB expresado en millones de USD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hMerge="1">
                  <a:txBody>
                    <a:bodyPr/>
                    <a:lstStyle/>
                    <a:p>
                      <a:endParaRPr lang="es-EC"/>
                    </a:p>
                  </a:txBody>
                  <a:tcPr/>
                </a:tc>
                <a:tc hMerge="1">
                  <a:txBody>
                    <a:bodyPr/>
                    <a:lstStyle/>
                    <a:p>
                      <a:endParaRPr lang="es-EC"/>
                    </a:p>
                  </a:txBody>
                  <a:tcPr/>
                </a:tc>
                <a:tc hMerge="1">
                  <a:txBody>
                    <a:bodyPr/>
                    <a:lstStyle/>
                    <a:p>
                      <a:endParaRPr lang="es-EC"/>
                    </a:p>
                  </a:txBody>
                  <a:tcPr/>
                </a:tc>
                <a:tc gridSpan="4">
                  <a:txBody>
                    <a:bodyPr/>
                    <a:lstStyle/>
                    <a:p>
                      <a:pPr algn="ctr" fontAlgn="b"/>
                      <a:r>
                        <a:rPr lang="es-EC" sz="1200" b="1" i="0" u="none" strike="noStrike" dirty="0">
                          <a:solidFill>
                            <a:srgbClr val="FFFFFF"/>
                          </a:solidFill>
                          <a:latin typeface="Arial"/>
                        </a:rPr>
                        <a:t>Número de partidas arancelarias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hMerge="1">
                  <a:txBody>
                    <a:bodyPr/>
                    <a:lstStyle/>
                    <a:p>
                      <a:endParaRPr lang="es-EC"/>
                    </a:p>
                  </a:txBody>
                  <a:tcPr/>
                </a:tc>
                <a:tc hMerge="1">
                  <a:txBody>
                    <a:bodyPr/>
                    <a:lstStyle/>
                    <a:p>
                      <a:endParaRPr lang="es-EC"/>
                    </a:p>
                  </a:txBody>
                  <a:tcPr/>
                </a:tc>
                <a:tc hMerge="1">
                  <a:txBody>
                    <a:bodyPr/>
                    <a:lstStyle/>
                    <a:p>
                      <a:endParaRPr lang="es-EC"/>
                    </a:p>
                  </a:txBody>
                  <a:tcPr/>
                </a:tc>
              </a:tr>
              <a:tr h="495300">
                <a:tc vMerge="1">
                  <a:txBody>
                    <a:bodyPr/>
                    <a:lstStyle/>
                    <a:p>
                      <a:endParaRPr lang="es-EC"/>
                    </a:p>
                  </a:txBody>
                  <a:tcPr/>
                </a:tc>
                <a:tc vMerge="1">
                  <a:txBody>
                    <a:bodyPr/>
                    <a:lstStyle/>
                    <a:p>
                      <a:endParaRPr lang="es-EC"/>
                    </a:p>
                  </a:txBody>
                  <a:tcPr/>
                </a:tc>
                <a:tc>
                  <a:txBody>
                    <a:bodyPr/>
                    <a:lstStyle/>
                    <a:p>
                      <a:pPr algn="ctr" fontAlgn="b"/>
                      <a:r>
                        <a:rPr lang="es-EC" sz="1300" b="1" i="0" u="none" strike="noStrike">
                          <a:solidFill>
                            <a:srgbClr val="FFFFFF"/>
                          </a:solidFill>
                          <a:latin typeface="Arial"/>
                        </a:rPr>
                        <a:t>2015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a:txBody>
                    <a:bodyPr/>
                    <a:lstStyle/>
                    <a:p>
                      <a:pPr algn="ctr" fontAlgn="b"/>
                      <a:r>
                        <a:rPr lang="es-EC" sz="1300" b="1" i="0" u="none" strike="noStrike">
                          <a:solidFill>
                            <a:srgbClr val="FFFFFF"/>
                          </a:solidFill>
                          <a:latin typeface="Arial"/>
                        </a:rPr>
                        <a:t>2016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a:txBody>
                    <a:bodyPr/>
                    <a:lstStyle/>
                    <a:p>
                      <a:pPr algn="ctr" fontAlgn="b"/>
                      <a:r>
                        <a:rPr lang="es-EC" sz="1300" b="1" i="0" u="none" strike="noStrike">
                          <a:solidFill>
                            <a:srgbClr val="FFFFFF"/>
                          </a:solidFill>
                          <a:latin typeface="Arial"/>
                        </a:rPr>
                        <a:t>2017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a:txBody>
                    <a:bodyPr/>
                    <a:lstStyle/>
                    <a:p>
                      <a:pPr algn="ctr" fontAlgn="b"/>
                      <a:r>
                        <a:rPr lang="es-EC" sz="1300" b="1" i="0" u="none" strike="noStrike">
                          <a:solidFill>
                            <a:srgbClr val="FFFFFF"/>
                          </a:solidFill>
                          <a:latin typeface="Arial"/>
                        </a:rPr>
                        <a:t>2018 </a:t>
                      </a:r>
                      <a:br>
                        <a:rPr lang="es-EC" sz="1300" b="1" i="0" u="none" strike="noStrike">
                          <a:solidFill>
                            <a:srgbClr val="FFFFFF"/>
                          </a:solidFill>
                          <a:latin typeface="Arial"/>
                        </a:rPr>
                      </a:br>
                      <a:r>
                        <a:rPr lang="es-EC" sz="1300" b="1" i="0" u="none" strike="noStrike">
                          <a:solidFill>
                            <a:srgbClr val="FFFFFF"/>
                          </a:solidFill>
                          <a:latin typeface="Arial"/>
                        </a:rPr>
                        <a:t>ene-jun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a:txBody>
                    <a:bodyPr/>
                    <a:lstStyle/>
                    <a:p>
                      <a:pPr algn="ctr" fontAlgn="b"/>
                      <a:r>
                        <a:rPr lang="es-EC" sz="1300" b="1" i="0" u="none" strike="noStrike">
                          <a:solidFill>
                            <a:srgbClr val="FFFFFF"/>
                          </a:solidFill>
                          <a:latin typeface="Arial"/>
                        </a:rPr>
                        <a:t>2015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a:txBody>
                    <a:bodyPr/>
                    <a:lstStyle/>
                    <a:p>
                      <a:pPr algn="ctr" fontAlgn="b"/>
                      <a:r>
                        <a:rPr lang="es-EC" sz="1300" b="1" i="0" u="none" strike="noStrike">
                          <a:solidFill>
                            <a:srgbClr val="FFFFFF"/>
                          </a:solidFill>
                          <a:latin typeface="Arial"/>
                        </a:rPr>
                        <a:t>2016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a:txBody>
                    <a:bodyPr/>
                    <a:lstStyle/>
                    <a:p>
                      <a:pPr algn="ctr" fontAlgn="b"/>
                      <a:r>
                        <a:rPr lang="es-EC" sz="1300" b="1" i="0" u="none" strike="noStrike">
                          <a:solidFill>
                            <a:srgbClr val="FFFFFF"/>
                          </a:solidFill>
                          <a:latin typeface="Arial"/>
                        </a:rPr>
                        <a:t>2017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c>
                  <a:txBody>
                    <a:bodyPr/>
                    <a:lstStyle/>
                    <a:p>
                      <a:pPr algn="ctr" fontAlgn="b"/>
                      <a:r>
                        <a:rPr lang="es-EC" sz="1300" b="1" i="0" u="none" strike="noStrike">
                          <a:solidFill>
                            <a:srgbClr val="FFFFFF"/>
                          </a:solidFill>
                          <a:latin typeface="Arial"/>
                        </a:rPr>
                        <a:t>2018 </a:t>
                      </a:r>
                      <a:br>
                        <a:rPr lang="es-EC" sz="1300" b="1" i="0" u="none" strike="noStrike">
                          <a:solidFill>
                            <a:srgbClr val="FFFFFF"/>
                          </a:solidFill>
                          <a:latin typeface="Arial"/>
                        </a:rPr>
                      </a:br>
                      <a:r>
                        <a:rPr lang="es-EC" sz="1300" b="1" i="0" u="none" strike="noStrike">
                          <a:solidFill>
                            <a:srgbClr val="FFFFFF"/>
                          </a:solidFill>
                          <a:latin typeface="Arial"/>
                        </a:rPr>
                        <a:t>ene-jun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54061"/>
                    </a:solidFill>
                  </a:tcPr>
                </a:tc>
              </a:tr>
              <a:tr h="190500">
                <a:tc rowSpan="4">
                  <a:txBody>
                    <a:bodyPr/>
                    <a:lstStyle/>
                    <a:p>
                      <a:pPr algn="ctr" fontAlgn="ctr"/>
                      <a:r>
                        <a:rPr lang="es-EC" sz="1300" b="1" i="0" u="none" strike="noStrike">
                          <a:solidFill>
                            <a:srgbClr val="000000"/>
                          </a:solidFill>
                          <a:latin typeface="Calibri"/>
                        </a:rPr>
                        <a:t>Exportaciones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C" sz="1300" b="0" i="0" u="none" strike="noStrike">
                          <a:solidFill>
                            <a:srgbClr val="000000"/>
                          </a:solidFill>
                          <a:latin typeface="Calibri"/>
                        </a:rPr>
                        <a:t>Manufacturas de alta tecnología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dirty="0">
                          <a:solidFill>
                            <a:srgbClr val="000000"/>
                          </a:solidFill>
                          <a:latin typeface="Calibri"/>
                        </a:rPr>
                        <a:t>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vMerge="1">
                  <a:txBody>
                    <a:bodyPr/>
                    <a:lstStyle/>
                    <a:p>
                      <a:endParaRPr lang="es-EC"/>
                    </a:p>
                  </a:txBody>
                  <a:tcPr/>
                </a:tc>
                <a:tc>
                  <a:txBody>
                    <a:bodyPr/>
                    <a:lstStyle/>
                    <a:p>
                      <a:pPr algn="l" fontAlgn="ctr"/>
                      <a:r>
                        <a:rPr lang="es-EC" sz="1300" b="0" i="0" u="none" strike="noStrike">
                          <a:solidFill>
                            <a:srgbClr val="000000"/>
                          </a:solidFill>
                          <a:latin typeface="Calibri"/>
                        </a:rPr>
                        <a:t>Manufacturas de baja tecnología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dirty="0">
                          <a:solidFill>
                            <a:srgbClr val="000000"/>
                          </a:solidFill>
                          <a:latin typeface="Calibri"/>
                        </a:rPr>
                        <a:t>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vMerge="1">
                  <a:txBody>
                    <a:bodyPr/>
                    <a:lstStyle/>
                    <a:p>
                      <a:endParaRPr lang="es-EC"/>
                    </a:p>
                  </a:txBody>
                  <a:tcPr/>
                </a:tc>
                <a:tc>
                  <a:txBody>
                    <a:bodyPr/>
                    <a:lstStyle/>
                    <a:p>
                      <a:pPr algn="l" fontAlgn="ctr"/>
                      <a:r>
                        <a:rPr lang="es-EC" sz="1300" b="0" i="0" u="none" strike="noStrike">
                          <a:solidFill>
                            <a:srgbClr val="000000"/>
                          </a:solidFill>
                          <a:latin typeface="Calibri"/>
                        </a:rPr>
                        <a:t>Manufacturas de tecnología media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dirty="0">
                          <a:solidFill>
                            <a:srgbClr val="000000"/>
                          </a:solidFill>
                          <a:latin typeface="Calibri"/>
                        </a:rPr>
                        <a:t>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vMerge="1">
                  <a:txBody>
                    <a:bodyPr/>
                    <a:lstStyle/>
                    <a:p>
                      <a:endParaRPr lang="es-EC"/>
                    </a:p>
                  </a:txBody>
                  <a:tcPr/>
                </a:tc>
                <a:tc>
                  <a:txBody>
                    <a:bodyPr/>
                    <a:lstStyle/>
                    <a:p>
                      <a:pPr algn="l" fontAlgn="ctr"/>
                      <a:r>
                        <a:rPr lang="es-EC" sz="1300" b="1" i="0" u="none" strike="noStrike">
                          <a:solidFill>
                            <a:srgbClr val="000000"/>
                          </a:solidFill>
                          <a:latin typeface="Calibri"/>
                        </a:rPr>
                        <a:t>TOTAL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dirty="0">
                          <a:solidFill>
                            <a:srgbClr val="000000"/>
                          </a:solidFill>
                          <a:latin typeface="Calibri"/>
                        </a:rPr>
                        <a:t>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rowSpan="4">
                  <a:txBody>
                    <a:bodyPr/>
                    <a:lstStyle/>
                    <a:p>
                      <a:pPr algn="ctr" fontAlgn="ctr"/>
                      <a:r>
                        <a:rPr lang="es-EC" sz="1300" b="1" i="0" u="none" strike="noStrike">
                          <a:solidFill>
                            <a:srgbClr val="000000"/>
                          </a:solidFill>
                          <a:latin typeface="Calibri"/>
                        </a:rPr>
                        <a:t>Importaciones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C" sz="1300" b="0" i="0" u="none" strike="noStrike">
                          <a:solidFill>
                            <a:srgbClr val="000000"/>
                          </a:solidFill>
                          <a:latin typeface="Calibri"/>
                        </a:rPr>
                        <a:t>Manufacturas de alta tecnología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dirty="0">
                          <a:solidFill>
                            <a:srgbClr val="000000"/>
                          </a:solidFill>
                          <a:latin typeface="Calibri"/>
                        </a:rPr>
                        <a:t>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vMerge="1">
                  <a:txBody>
                    <a:bodyPr/>
                    <a:lstStyle/>
                    <a:p>
                      <a:endParaRPr lang="es-EC"/>
                    </a:p>
                  </a:txBody>
                  <a:tcPr/>
                </a:tc>
                <a:tc>
                  <a:txBody>
                    <a:bodyPr/>
                    <a:lstStyle/>
                    <a:p>
                      <a:pPr algn="l" fontAlgn="ctr"/>
                      <a:r>
                        <a:rPr lang="es-EC" sz="1300" b="0" i="0" u="none" strike="noStrike">
                          <a:solidFill>
                            <a:srgbClr val="000000"/>
                          </a:solidFill>
                          <a:latin typeface="Calibri"/>
                        </a:rPr>
                        <a:t>Manufacturas de baja tecnología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dirty="0">
                          <a:solidFill>
                            <a:srgbClr val="000000"/>
                          </a:solidFill>
                          <a:latin typeface="Calibri"/>
                        </a:rPr>
                        <a:t>11,2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16,0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9,3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150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vMerge="1">
                  <a:txBody>
                    <a:bodyPr/>
                    <a:lstStyle/>
                    <a:p>
                      <a:endParaRPr lang="es-EC"/>
                    </a:p>
                  </a:txBody>
                  <a:tcPr/>
                </a:tc>
                <a:tc>
                  <a:txBody>
                    <a:bodyPr/>
                    <a:lstStyle/>
                    <a:p>
                      <a:pPr algn="l" fontAlgn="ctr"/>
                      <a:r>
                        <a:rPr lang="es-EC" sz="1300" b="0" i="0" u="none" strike="noStrike">
                          <a:solidFill>
                            <a:srgbClr val="000000"/>
                          </a:solidFill>
                          <a:latin typeface="Calibri"/>
                        </a:rPr>
                        <a:t>Manufacturas de tecnología media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dirty="0">
                          <a:solidFill>
                            <a:srgbClr val="000000"/>
                          </a:solidFill>
                          <a:latin typeface="Calibri"/>
                        </a:rPr>
                        <a:t>18,9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15,0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14,8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12,8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306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258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334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0" i="0" u="none" strike="noStrike">
                          <a:solidFill>
                            <a:srgbClr val="000000"/>
                          </a:solidFill>
                          <a:latin typeface="Calibri"/>
                        </a:rPr>
                        <a:t>266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25">
                <a:tc vMerge="1">
                  <a:txBody>
                    <a:bodyPr/>
                    <a:lstStyle/>
                    <a:p>
                      <a:endParaRPr lang="es-EC"/>
                    </a:p>
                  </a:txBody>
                  <a:tcPr/>
                </a:tc>
                <a:tc>
                  <a:txBody>
                    <a:bodyPr/>
                    <a:lstStyle/>
                    <a:p>
                      <a:pPr algn="l" fontAlgn="ctr"/>
                      <a:r>
                        <a:rPr lang="es-EC" sz="1300" b="1" i="0" u="none" strike="noStrike">
                          <a:solidFill>
                            <a:srgbClr val="000000"/>
                          </a:solidFill>
                          <a:latin typeface="Calibri"/>
                        </a:rPr>
                        <a:t>TOTAL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dirty="0">
                          <a:solidFill>
                            <a:srgbClr val="000000"/>
                          </a:solidFill>
                          <a:latin typeface="Calibri"/>
                        </a:rPr>
                        <a:t>32,2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33,7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27,3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19,3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533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458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a:solidFill>
                            <a:srgbClr val="000000"/>
                          </a:solidFill>
                          <a:latin typeface="Calibri"/>
                        </a:rPr>
                        <a:t>585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C" sz="1300" b="1" i="0" u="none" strike="noStrike" dirty="0">
                          <a:solidFill>
                            <a:srgbClr val="000000"/>
                          </a:solidFill>
                          <a:latin typeface="Calibri"/>
                        </a:rPr>
                        <a:t>481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9799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8850168" cy="1325563"/>
          </a:xfrm>
        </p:spPr>
        <p:txBody>
          <a:bodyPr>
            <a:normAutofit/>
          </a:bodyPr>
          <a:lstStyle/>
          <a:p>
            <a:r>
              <a:rPr lang="es-MX" sz="4000" b="1" dirty="0" smtClean="0">
                <a:solidFill>
                  <a:srgbClr val="002060"/>
                </a:solidFill>
                <a:latin typeface="Franklin Gothic Medium Cond" panose="020B0606030402020204" pitchFamily="34" charset="0"/>
              </a:rPr>
              <a:t>Balanza Comercial de Turquía</a:t>
            </a:r>
            <a:br>
              <a:rPr lang="es-MX" sz="40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a:t>
            </a:r>
            <a:r>
              <a:rPr lang="es-MX" sz="2400" b="1" dirty="0">
                <a:solidFill>
                  <a:srgbClr val="002060"/>
                </a:solidFill>
                <a:latin typeface="Franklin Gothic Medium Cond" panose="020B0606030402020204" pitchFamily="34" charset="0"/>
              </a:rPr>
              <a:t>de </a:t>
            </a:r>
            <a:r>
              <a:rPr lang="es-MX" sz="2400" b="1" dirty="0" smtClean="0">
                <a:solidFill>
                  <a:srgbClr val="002060"/>
                </a:solidFill>
                <a:latin typeface="Franklin Gothic Medium Cond" panose="020B0606030402020204" pitchFamily="34" charset="0"/>
              </a:rPr>
              <a:t>USD)</a:t>
            </a:r>
            <a:endParaRPr lang="es-MX" sz="2400" b="1" dirty="0">
              <a:solidFill>
                <a:srgbClr val="002060"/>
              </a:solidFill>
              <a:latin typeface="Franklin Gothic Medium Cond" panose="020B0606030402020204" pitchFamily="34" charset="0"/>
            </a:endParaRPr>
          </a:p>
        </p:txBody>
      </p:sp>
      <p:sp>
        <p:nvSpPr>
          <p:cNvPr id="18" name="2 CuadroTexto"/>
          <p:cNvSpPr txBox="1"/>
          <p:nvPr/>
        </p:nvSpPr>
        <p:spPr>
          <a:xfrm>
            <a:off x="258025" y="6262469"/>
            <a:ext cx="5110163" cy="400110"/>
          </a:xfrm>
          <a:prstGeom prst="rect">
            <a:avLst/>
          </a:prstGeom>
          <a:noFill/>
        </p:spPr>
        <p:txBody>
          <a:bodyPr>
            <a:spAutoFit/>
          </a:bodyPr>
          <a:lstStyle/>
          <a:p>
            <a:pPr eaLnBrk="1" hangingPunct="1">
              <a:defRPr/>
            </a:pPr>
            <a:r>
              <a:rPr lang="es-ES" sz="1000" b="1" dirty="0">
                <a:solidFill>
                  <a:prstClr val="black"/>
                </a:solidFill>
              </a:rPr>
              <a:t>Fuente: </a:t>
            </a:r>
            <a:r>
              <a:rPr lang="es-ES" sz="1000" dirty="0" err="1">
                <a:solidFill>
                  <a:prstClr val="black"/>
                </a:solidFill>
              </a:rPr>
              <a:t>Trademap</a:t>
            </a:r>
            <a:endParaRPr lang="es-ES" sz="1000" dirty="0" smtClean="0">
              <a:solidFill>
                <a:prstClr val="black"/>
              </a:solidFill>
            </a:endParaRPr>
          </a:p>
          <a:p>
            <a:pPr eaLnBrk="1" hangingPunct="1">
              <a:defRPr/>
            </a:pPr>
            <a:r>
              <a:rPr lang="es-ES" sz="1000" b="1" dirty="0" smtClean="0">
                <a:solidFill>
                  <a:prstClr val="black"/>
                </a:solidFill>
              </a:rPr>
              <a:t>Elaborado por: </a:t>
            </a:r>
            <a:r>
              <a:rPr lang="es-ES" sz="1000" dirty="0" smtClean="0">
                <a:solidFill>
                  <a:prstClr val="black"/>
                </a:solidFill>
              </a:rPr>
              <a:t>CGEPMI </a:t>
            </a:r>
            <a:endParaRPr lang="es-ES" sz="1000" dirty="0">
              <a:solidFill>
                <a:prstClr val="black"/>
              </a:solidFill>
            </a:endParaRPr>
          </a:p>
        </p:txBody>
      </p:sp>
      <p:graphicFrame>
        <p:nvGraphicFramePr>
          <p:cNvPr id="7" name="1 Gráfico"/>
          <p:cNvGraphicFramePr/>
          <p:nvPr/>
        </p:nvGraphicFramePr>
        <p:xfrm>
          <a:off x="731520" y="1358536"/>
          <a:ext cx="10567851" cy="46765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0895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0" y="1"/>
            <a:ext cx="10457645" cy="1020146"/>
          </a:xfrm>
        </p:spPr>
        <p:txBody>
          <a:bodyPr>
            <a:normAutofit/>
          </a:bodyPr>
          <a:lstStyle/>
          <a:p>
            <a:r>
              <a:rPr lang="es-MX" sz="3800" b="1" dirty="0" smtClean="0">
                <a:solidFill>
                  <a:srgbClr val="002060"/>
                </a:solidFill>
                <a:latin typeface="Franklin Gothic Medium Cond" panose="020B0606030402020204" pitchFamily="34" charset="0"/>
              </a:rPr>
              <a:t>Principales productos exportados de Turquía al Mundo </a:t>
            </a:r>
            <a:br>
              <a:rPr lang="es-MX" sz="3800" b="1" dirty="0" smtClean="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(millones </a:t>
            </a:r>
            <a:r>
              <a:rPr lang="es-MX" sz="2700" b="1" dirty="0">
                <a:solidFill>
                  <a:srgbClr val="002060"/>
                </a:solidFill>
                <a:latin typeface="Franklin Gothic Medium Cond" panose="020B0606030402020204" pitchFamily="34" charset="0"/>
              </a:rPr>
              <a:t>de </a:t>
            </a:r>
            <a:r>
              <a:rPr lang="es-MX" sz="2700" b="1" dirty="0" smtClean="0">
                <a:solidFill>
                  <a:srgbClr val="002060"/>
                </a:solidFill>
                <a:latin typeface="Franklin Gothic Medium Cond" panose="020B0606030402020204" pitchFamily="34" charset="0"/>
              </a:rPr>
              <a:t>USD)</a:t>
            </a:r>
            <a:endParaRPr lang="es-MX" sz="2700" b="1" dirty="0">
              <a:solidFill>
                <a:srgbClr val="002060"/>
              </a:solidFill>
              <a:latin typeface="Franklin Gothic Medium Cond" panose="020B0606030402020204" pitchFamily="34" charset="0"/>
            </a:endParaRPr>
          </a:p>
        </p:txBody>
      </p:sp>
      <p:sp>
        <p:nvSpPr>
          <p:cNvPr id="23" name="2 CuadroTexto"/>
          <p:cNvSpPr txBox="1"/>
          <p:nvPr/>
        </p:nvSpPr>
        <p:spPr>
          <a:xfrm>
            <a:off x="272394"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64800943"/>
              </p:ext>
            </p:extLst>
          </p:nvPr>
        </p:nvGraphicFramePr>
        <p:xfrm>
          <a:off x="272394" y="1325482"/>
          <a:ext cx="11484178" cy="4494745"/>
        </p:xfrm>
        <a:graphic>
          <a:graphicData uri="http://schemas.openxmlformats.org/drawingml/2006/table">
            <a:tbl>
              <a:tblPr/>
              <a:tblGrid>
                <a:gridCol w="712117"/>
                <a:gridCol w="6989364"/>
                <a:gridCol w="773315"/>
                <a:gridCol w="818806"/>
                <a:gridCol w="727825"/>
                <a:gridCol w="682336"/>
                <a:gridCol w="780415"/>
              </a:tblGrid>
              <a:tr h="558408">
                <a:tc>
                  <a:txBody>
                    <a:bodyPr/>
                    <a:lstStyle/>
                    <a:p>
                      <a:pPr algn="ctr" fontAlgn="ctr"/>
                      <a:r>
                        <a:rPr lang="es-MX" sz="1600" b="1" i="0" u="none" strike="noStrike" dirty="0" smtClean="0">
                          <a:solidFill>
                            <a:srgbClr val="FFFFFF"/>
                          </a:solidFill>
                          <a:effectLst/>
                          <a:latin typeface="Calibri" panose="020F0502020204030204" pitchFamily="34" charset="0"/>
                        </a:rPr>
                        <a:t>Código</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1600" b="1" i="0" u="none" strike="noStrike" dirty="0" smtClean="0">
                          <a:solidFill>
                            <a:srgbClr val="FFFFFF"/>
                          </a:solidFill>
                          <a:effectLst/>
                          <a:latin typeface="Calibri" panose="020F0502020204030204" pitchFamily="34" charset="0"/>
                        </a:rPr>
                        <a:t>Descripción del producto</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600" b="1" i="0" u="none" strike="noStrike" dirty="0">
                          <a:solidFill>
                            <a:srgbClr val="FFFFFF"/>
                          </a:solidFill>
                          <a:effectLst/>
                          <a:latin typeface="Calibri" panose="020F0502020204030204" pitchFamily="34" charset="0"/>
                        </a:rPr>
                        <a:t>2015</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600" b="1" i="0" u="none" strike="noStrike">
                          <a:solidFill>
                            <a:srgbClr val="FFFFFF"/>
                          </a:solidFill>
                          <a:effectLst/>
                          <a:latin typeface="Calibri" panose="020F0502020204030204" pitchFamily="34" charset="0"/>
                        </a:rPr>
                        <a:t>2016</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600" b="1" i="0" u="none" strike="noStrike">
                          <a:solidFill>
                            <a:srgbClr val="FFFFFF"/>
                          </a:solidFill>
                          <a:effectLst/>
                          <a:latin typeface="Calibri" panose="020F0502020204030204" pitchFamily="34" charset="0"/>
                        </a:rPr>
                        <a:t>2017</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600" b="1" i="0" u="none" strike="noStrike" dirty="0" err="1" smtClean="0">
                          <a:solidFill>
                            <a:srgbClr val="FFFFFF"/>
                          </a:solidFill>
                          <a:effectLst/>
                          <a:latin typeface="Calibri" panose="020F0502020204030204" pitchFamily="34" charset="0"/>
                        </a:rPr>
                        <a:t>Part</a:t>
                      </a:r>
                      <a:r>
                        <a:rPr lang="es-MX" sz="1600" b="1" i="0" u="none" strike="noStrike" dirty="0" smtClean="0">
                          <a:solidFill>
                            <a:srgbClr val="FFFFFF"/>
                          </a:solidFill>
                          <a:effectLst/>
                          <a:latin typeface="Calibri" panose="020F0502020204030204" pitchFamily="34" charset="0"/>
                        </a:rPr>
                        <a:t>.</a:t>
                      </a:r>
                    </a:p>
                    <a:p>
                      <a:pPr algn="ctr" fontAlgn="ctr"/>
                      <a:r>
                        <a:rPr lang="es-MX" sz="1600" b="1" i="0" u="none" strike="noStrike" dirty="0" smtClean="0">
                          <a:solidFill>
                            <a:srgbClr val="FFFFFF"/>
                          </a:solidFill>
                          <a:effectLst/>
                          <a:latin typeface="Calibri" panose="020F0502020204030204" pitchFamily="34" charset="0"/>
                        </a:rPr>
                        <a:t>2016</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600" b="1" i="0" u="none" strike="noStrike" dirty="0" err="1" smtClean="0">
                          <a:solidFill>
                            <a:srgbClr val="FFFFFF"/>
                          </a:solidFill>
                          <a:effectLst/>
                          <a:latin typeface="Calibri" panose="020F0502020204030204" pitchFamily="34" charset="0"/>
                        </a:rPr>
                        <a:t>Part</a:t>
                      </a:r>
                      <a:r>
                        <a:rPr lang="es-MX" sz="1600" b="1" i="0" u="none" strike="noStrike" dirty="0" smtClean="0">
                          <a:solidFill>
                            <a:srgbClr val="FFFFFF"/>
                          </a:solidFill>
                          <a:effectLst/>
                          <a:latin typeface="Calibri" panose="020F0502020204030204" pitchFamily="34" charset="0"/>
                        </a:rPr>
                        <a:t>.</a:t>
                      </a:r>
                    </a:p>
                    <a:p>
                      <a:pPr algn="ctr" fontAlgn="ctr"/>
                      <a:r>
                        <a:rPr lang="es-MX" sz="1600" b="1" i="0" u="none" strike="noStrike" dirty="0" smtClean="0">
                          <a:solidFill>
                            <a:srgbClr val="FFFFFF"/>
                          </a:solidFill>
                          <a:effectLst/>
                          <a:latin typeface="Calibri" panose="020F0502020204030204" pitchFamily="34" charset="0"/>
                        </a:rPr>
                        <a:t>2017</a:t>
                      </a:r>
                      <a:endParaRPr lang="es-MX" sz="16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284803">
                <a:tc>
                  <a:txBody>
                    <a:bodyPr/>
                    <a:lstStyle/>
                    <a:p>
                      <a:pPr algn="l" fontAlgn="b"/>
                      <a:r>
                        <a:rPr lang="es-EC" sz="1400" b="0" i="0" u="none" strike="noStrike" dirty="0" smtClean="0">
                          <a:solidFill>
                            <a:srgbClr val="002B54"/>
                          </a:solidFill>
                          <a:latin typeface="Calibri"/>
                        </a:rPr>
                        <a:t>TOTAL</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600" b="0" i="0" u="none" strike="noStrike" dirty="0">
                          <a:solidFill>
                            <a:srgbClr val="002B54"/>
                          </a:solidFill>
                          <a:latin typeface="Calibri"/>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400" b="0" i="0" u="none" strike="noStrike" dirty="0">
                          <a:solidFill>
                            <a:srgbClr val="000000"/>
                          </a:solidFill>
                          <a:latin typeface="Calibri"/>
                        </a:rPr>
                        <a:t>143.850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dirty="0">
                          <a:solidFill>
                            <a:srgbClr val="000000"/>
                          </a:solidFill>
                          <a:latin typeface="Calibri"/>
                        </a:rPr>
                        <a:t>142.530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dirty="0">
                          <a:solidFill>
                            <a:srgbClr val="000000"/>
                          </a:solidFill>
                          <a:latin typeface="Calibri"/>
                        </a:rPr>
                        <a:t>157.055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1"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1"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1105">
                <a:tc>
                  <a:txBody>
                    <a:bodyPr/>
                    <a:lstStyle/>
                    <a:p>
                      <a:pPr algn="l" fontAlgn="b"/>
                      <a:r>
                        <a:rPr lang="es-EC" sz="1400" b="0" i="0" u="none" strike="noStrike">
                          <a:solidFill>
                            <a:srgbClr val="002B54"/>
                          </a:solidFill>
                          <a:latin typeface="Calibri"/>
                        </a:rPr>
                        <a:t>'8703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400" b="0" i="0" u="none" strike="noStrike" dirty="0">
                          <a:solidFill>
                            <a:srgbClr val="002B54"/>
                          </a:solidFill>
                          <a:latin typeface="Calibri"/>
                        </a:rPr>
                        <a:t>Automóviles de turismo y demás vehículos </a:t>
                      </a:r>
                      <a:r>
                        <a:rPr lang="es-EC" sz="1400" b="0" i="0" u="none" strike="noStrike" dirty="0" smtClean="0">
                          <a:solidFill>
                            <a:srgbClr val="002B54"/>
                          </a:solidFill>
                          <a:latin typeface="Calibri"/>
                        </a:rPr>
                        <a:t>automóviles</a:t>
                      </a:r>
                      <a:r>
                        <a:rPr lang="es-EC" sz="1400" b="0" i="0" u="none" strike="noStrike" baseline="0" dirty="0" smtClean="0">
                          <a:solidFill>
                            <a:srgbClr val="002B54"/>
                          </a:solidFill>
                          <a:latin typeface="Calibri"/>
                        </a:rPr>
                        <a:t> para transporte</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400" b="0" i="0" u="none" strike="noStrike">
                          <a:solidFill>
                            <a:srgbClr val="000000"/>
                          </a:solidFill>
                          <a:latin typeface="Calibri"/>
                        </a:rPr>
                        <a:t>6.900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8.356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11.815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6740">
                <a:tc>
                  <a:txBody>
                    <a:bodyPr/>
                    <a:lstStyle/>
                    <a:p>
                      <a:pPr algn="l" fontAlgn="b"/>
                      <a:r>
                        <a:rPr lang="es-EC" sz="1400" b="0" i="0" u="none" strike="noStrike">
                          <a:solidFill>
                            <a:srgbClr val="002B54"/>
                          </a:solidFill>
                          <a:latin typeface="Calibri"/>
                        </a:rPr>
                        <a:t>'7108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400" b="0" i="0" u="none" strike="noStrike">
                          <a:solidFill>
                            <a:srgbClr val="002B54"/>
                          </a:solidFill>
                          <a:latin typeface="Calibri"/>
                        </a:rPr>
                        <a:t>Oro, incl. el oro platinado, en bruto, semilabrado o en polvo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7.381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8.249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6.606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8992">
                <a:tc>
                  <a:txBody>
                    <a:bodyPr/>
                    <a:lstStyle/>
                    <a:p>
                      <a:pPr algn="l" fontAlgn="b"/>
                      <a:r>
                        <a:rPr lang="es-EC" sz="1400" b="0" i="0" u="none" strike="noStrike">
                          <a:solidFill>
                            <a:srgbClr val="002B54"/>
                          </a:solidFill>
                          <a:latin typeface="Calibri"/>
                        </a:rPr>
                        <a:t>'8704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400" b="0" i="0" u="none" strike="noStrike" dirty="0">
                          <a:solidFill>
                            <a:srgbClr val="002B54"/>
                          </a:solidFill>
                          <a:latin typeface="Calibri"/>
                        </a:rPr>
                        <a:t>Vehículos automóviles para transporte de mercancías, incl. los chasis con </a:t>
                      </a:r>
                      <a:r>
                        <a:rPr lang="es-EC" sz="1400" b="0" i="0" u="none" strike="noStrike" dirty="0" smtClean="0">
                          <a:solidFill>
                            <a:srgbClr val="002B54"/>
                          </a:solidFill>
                          <a:latin typeface="Calibri"/>
                        </a:rPr>
                        <a:t>motor</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400" b="0" i="0" u="none" strike="noStrike">
                          <a:solidFill>
                            <a:srgbClr val="000000"/>
                          </a:solidFill>
                          <a:latin typeface="Calibri"/>
                        </a:rPr>
                        <a:t>4.249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4.578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4.821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0188">
                <a:tc>
                  <a:txBody>
                    <a:bodyPr/>
                    <a:lstStyle/>
                    <a:p>
                      <a:pPr algn="l" fontAlgn="b"/>
                      <a:r>
                        <a:rPr lang="es-EC" sz="1400" b="0" i="0" u="none" strike="noStrike">
                          <a:solidFill>
                            <a:srgbClr val="002B54"/>
                          </a:solidFill>
                          <a:latin typeface="Calibri"/>
                        </a:rPr>
                        <a:t>'7113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400" b="0" i="0" u="none" strike="noStrike" dirty="0">
                          <a:solidFill>
                            <a:srgbClr val="002B54"/>
                          </a:solidFill>
                          <a:latin typeface="Calibri"/>
                        </a:rPr>
                        <a:t>Artículos de joyería y sus partes, de metal precioso o chapado de metal precioso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3.757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3.761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4.135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1365">
                <a:tc>
                  <a:txBody>
                    <a:bodyPr/>
                    <a:lstStyle/>
                    <a:p>
                      <a:pPr algn="l" fontAlgn="b"/>
                      <a:r>
                        <a:rPr lang="es-EC" sz="1400" b="0" i="0" u="none" strike="noStrike">
                          <a:solidFill>
                            <a:srgbClr val="002B54"/>
                          </a:solidFill>
                          <a:latin typeface="Calibri"/>
                        </a:rPr>
                        <a:t>'8708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400" b="0" i="0" u="none" strike="noStrike" dirty="0">
                          <a:solidFill>
                            <a:srgbClr val="002B54"/>
                          </a:solidFill>
                          <a:latin typeface="Calibri"/>
                        </a:rPr>
                        <a:t>Partes y accesorios de tractores, vehículos automóviles para transporte de &gt;= 10 </a:t>
                      </a:r>
                      <a:r>
                        <a:rPr lang="es-EC" sz="1400" b="0" i="0" u="none" strike="noStrike" dirty="0" smtClean="0">
                          <a:solidFill>
                            <a:srgbClr val="002B54"/>
                          </a:solidFill>
                          <a:latin typeface="Calibri"/>
                        </a:rPr>
                        <a:t>personas</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400" b="0" i="0" u="none" strike="noStrike">
                          <a:solidFill>
                            <a:srgbClr val="000000"/>
                          </a:solidFill>
                          <a:latin typeface="Calibri"/>
                        </a:rPr>
                        <a:t>3.804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3.867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4.114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3796">
                <a:tc>
                  <a:txBody>
                    <a:bodyPr/>
                    <a:lstStyle/>
                    <a:p>
                      <a:pPr algn="l" fontAlgn="b"/>
                      <a:r>
                        <a:rPr lang="es-EC" sz="1400" b="0" i="0" u="none" strike="noStrike">
                          <a:solidFill>
                            <a:srgbClr val="002B54"/>
                          </a:solidFill>
                          <a:latin typeface="Calibri"/>
                        </a:rPr>
                        <a:t>'2710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400" b="0" i="0" u="none" strike="noStrike" dirty="0">
                          <a:solidFill>
                            <a:srgbClr val="002B54"/>
                          </a:solidFill>
                          <a:latin typeface="Calibri"/>
                        </a:rPr>
                        <a:t>Aceites de petróleo o de mineral bituminoso (</a:t>
                      </a:r>
                      <a:r>
                        <a:rPr lang="es-EC" sz="1400" b="0" i="0" u="none" strike="noStrike" dirty="0" err="1">
                          <a:solidFill>
                            <a:srgbClr val="002B54"/>
                          </a:solidFill>
                          <a:latin typeface="Calibri"/>
                        </a:rPr>
                        <a:t>exc</a:t>
                      </a:r>
                      <a:r>
                        <a:rPr lang="es-EC" sz="1400" b="0" i="0" u="none" strike="noStrike" dirty="0">
                          <a:solidFill>
                            <a:srgbClr val="002B54"/>
                          </a:solidFill>
                          <a:latin typeface="Calibri"/>
                        </a:rPr>
                        <a:t>. aceites </a:t>
                      </a:r>
                      <a:r>
                        <a:rPr lang="es-EC" sz="1400" b="0" i="0" u="none" strike="noStrike" dirty="0" smtClean="0">
                          <a:solidFill>
                            <a:srgbClr val="002B54"/>
                          </a:solidFill>
                          <a:latin typeface="Calibri"/>
                        </a:rPr>
                        <a:t>crudos)</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3.966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2.788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3.669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0541">
                <a:tc>
                  <a:txBody>
                    <a:bodyPr/>
                    <a:lstStyle/>
                    <a:p>
                      <a:pPr algn="l" fontAlgn="b"/>
                      <a:r>
                        <a:rPr lang="es-EC" sz="1400" b="0" i="0" u="none" strike="noStrike">
                          <a:solidFill>
                            <a:srgbClr val="002B54"/>
                          </a:solidFill>
                          <a:latin typeface="Calibri"/>
                        </a:rPr>
                        <a:t>'6109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400" b="0" i="0" u="none" strike="noStrike">
                          <a:solidFill>
                            <a:srgbClr val="002B54"/>
                          </a:solidFill>
                          <a:latin typeface="Calibri"/>
                        </a:rPr>
                        <a:t>T-shirts y camisetas, de punto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400" b="0" i="0" u="none" strike="noStrike">
                          <a:solidFill>
                            <a:srgbClr val="000000"/>
                          </a:solidFill>
                          <a:latin typeface="Calibri"/>
                        </a:rPr>
                        <a:t>2.980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2.877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0541">
                <a:tc>
                  <a:txBody>
                    <a:bodyPr/>
                    <a:lstStyle/>
                    <a:p>
                      <a:pPr algn="l" fontAlgn="b"/>
                      <a:r>
                        <a:rPr lang="es-EC" sz="1400" b="0" i="0" u="none" strike="noStrike">
                          <a:solidFill>
                            <a:srgbClr val="002B54"/>
                          </a:solidFill>
                          <a:latin typeface="Calibri"/>
                        </a:rPr>
                        <a:t>'7214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400" b="0" i="0" u="none" strike="noStrike" dirty="0">
                          <a:solidFill>
                            <a:srgbClr val="002B54"/>
                          </a:solidFill>
                          <a:latin typeface="Calibri"/>
                        </a:rPr>
                        <a:t>Barras de hierro o acero sin alear, simplemente forjadas, laminadas o </a:t>
                      </a:r>
                      <a:r>
                        <a:rPr lang="es-EC" sz="1400" b="0" i="0" u="none" strike="noStrike" dirty="0" smtClean="0">
                          <a:solidFill>
                            <a:srgbClr val="002B54"/>
                          </a:solidFill>
                          <a:latin typeface="Calibri"/>
                        </a:rPr>
                        <a:t>extrudidas</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3.078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0541">
                <a:tc>
                  <a:txBody>
                    <a:bodyPr/>
                    <a:lstStyle/>
                    <a:p>
                      <a:pPr algn="l" fontAlgn="b"/>
                      <a:r>
                        <a:rPr lang="es-EC" sz="1400" b="0" i="0" u="none" strike="noStrike">
                          <a:solidFill>
                            <a:srgbClr val="002B54"/>
                          </a:solidFill>
                          <a:latin typeface="Calibri"/>
                        </a:rPr>
                        <a:t>'6204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400" b="0" i="0" u="none" strike="noStrike" dirty="0">
                          <a:solidFill>
                            <a:srgbClr val="002B54"/>
                          </a:solidFill>
                          <a:latin typeface="Calibri"/>
                        </a:rPr>
                        <a:t>Trajes sastre, conjuntos, chaquetas "sacos", vestidos, faldas, faldas pantalón, pantalones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400" b="0" i="0" u="none" strike="noStrike">
                          <a:solidFill>
                            <a:srgbClr val="000000"/>
                          </a:solidFill>
                          <a:latin typeface="Calibri"/>
                        </a:rPr>
                        <a:t>2.195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2.477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238">
                <a:tc>
                  <a:txBody>
                    <a:bodyPr/>
                    <a:lstStyle/>
                    <a:p>
                      <a:pPr algn="l" fontAlgn="b"/>
                      <a:r>
                        <a:rPr lang="es-EC" sz="1400" b="0" i="0" u="none" strike="noStrike">
                          <a:solidFill>
                            <a:srgbClr val="002B54"/>
                          </a:solidFill>
                          <a:latin typeface="Calibri"/>
                        </a:rPr>
                        <a:t>'9999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400" b="0" i="0" u="none" strike="noStrike">
                          <a:solidFill>
                            <a:srgbClr val="002B54"/>
                          </a:solidFill>
                          <a:latin typeface="Calibri"/>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1.843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2.342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2125">
                <a:tc>
                  <a:txBody>
                    <a:bodyPr/>
                    <a:lstStyle/>
                    <a:p>
                      <a:pPr algn="l" fontAlgn="b"/>
                      <a:r>
                        <a:rPr lang="es-EC" sz="1400" b="0" i="0" u="none" strike="noStrike">
                          <a:solidFill>
                            <a:srgbClr val="002B54"/>
                          </a:solidFill>
                          <a:latin typeface="Calibri"/>
                        </a:rPr>
                        <a:t>'8544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400" b="0" i="0" u="none" strike="noStrike" dirty="0">
                          <a:solidFill>
                            <a:srgbClr val="002B54"/>
                          </a:solidFill>
                          <a:latin typeface="Calibri"/>
                        </a:rPr>
                        <a:t>Hilos, cables, incl. los coaxiales, y demás conductores aislados para electricidad, aunque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400" b="0" i="0" u="none" strike="noStrike">
                          <a:solidFill>
                            <a:srgbClr val="000000"/>
                          </a:solidFill>
                          <a:latin typeface="Calibri"/>
                        </a:rPr>
                        <a:t>1.947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0310">
                <a:tc>
                  <a:txBody>
                    <a:bodyPr/>
                    <a:lstStyle/>
                    <a:p>
                      <a:pPr algn="l" fontAlgn="b"/>
                      <a:r>
                        <a:rPr lang="es-EC" sz="1400" b="0" i="0" u="none" strike="noStrike">
                          <a:solidFill>
                            <a:srgbClr val="002B54"/>
                          </a:solidFill>
                          <a:latin typeface="Calibri"/>
                        </a:rPr>
                        <a:t>'5702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400" b="0" i="0" u="none" strike="noStrike" dirty="0">
                          <a:solidFill>
                            <a:srgbClr val="002B54"/>
                          </a:solidFill>
                          <a:latin typeface="Calibri"/>
                        </a:rPr>
                        <a:t>Alfombras y demás revestimientos para el suelo, de materia textil, </a:t>
                      </a:r>
                      <a:r>
                        <a:rPr lang="es-EC" sz="1400" b="0" i="0" u="none" strike="noStrike" dirty="0" smtClean="0">
                          <a:solidFill>
                            <a:srgbClr val="002B54"/>
                          </a:solidFill>
                          <a:latin typeface="Calibri"/>
                        </a:rPr>
                        <a:t>tejidos</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1.624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1.844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9052">
                <a:tc>
                  <a:txBody>
                    <a:bodyPr/>
                    <a:lstStyle/>
                    <a:p>
                      <a:pPr algn="l" fontAlgn="b"/>
                      <a:r>
                        <a:rPr lang="es-EC" sz="1400" b="0" i="0" u="none" strike="noStrike">
                          <a:solidFill>
                            <a:srgbClr val="002B54"/>
                          </a:solidFill>
                          <a:latin typeface="Calibri"/>
                        </a:rPr>
                        <a:t>'8418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400" b="0" i="0" u="none" strike="noStrike" dirty="0">
                          <a:solidFill>
                            <a:srgbClr val="002B54"/>
                          </a:solidFill>
                          <a:latin typeface="Calibri"/>
                        </a:rPr>
                        <a:t>Refrigeradores, congeladores y demás material, máquinas y aparatos para producción de </a:t>
                      </a:r>
                      <a:r>
                        <a:rPr lang="es-EC" sz="1400" b="0" i="0" u="none" strike="noStrike" dirty="0" smtClean="0">
                          <a:solidFill>
                            <a:srgbClr val="002B54"/>
                          </a:solidFill>
                          <a:latin typeface="Calibri"/>
                        </a:rPr>
                        <a:t>frío</a:t>
                      </a:r>
                      <a:endParaRPr lang="es-EC" sz="14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1.740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1.803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400" b="0" i="0" u="none" strike="noStrike" dirty="0">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66892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10156184" cy="1208213"/>
          </a:xfrm>
        </p:spPr>
        <p:txBody>
          <a:bodyPr>
            <a:normAutofit fontScale="90000"/>
          </a:bodyPr>
          <a:lstStyle/>
          <a:p>
            <a:r>
              <a:rPr lang="es-MX" sz="3800" b="1" dirty="0">
                <a:solidFill>
                  <a:srgbClr val="002060"/>
                </a:solidFill>
                <a:latin typeface="Franklin Gothic Medium Cond" panose="020B0606030402020204" pitchFamily="34" charset="0"/>
              </a:rPr>
              <a:t>Principales destinos de exportación de </a:t>
            </a:r>
            <a:r>
              <a:rPr lang="es-MX" sz="3800" b="1" dirty="0" smtClean="0">
                <a:solidFill>
                  <a:srgbClr val="002060"/>
                </a:solidFill>
                <a:latin typeface="Franklin Gothic Medium Cond" panose="020B0606030402020204" pitchFamily="34" charset="0"/>
              </a:rPr>
              <a:t>Turquía Año 2017</a:t>
            </a:r>
            <a:r>
              <a:rPr lang="es-MX" sz="3900" b="1" dirty="0" smtClean="0">
                <a:solidFill>
                  <a:srgbClr val="002060"/>
                </a:solidFill>
                <a:latin typeface="Franklin Gothic Medium Cond" panose="020B0606030402020204" pitchFamily="34" charset="0"/>
              </a:rPr>
              <a:t/>
            </a:r>
            <a:br>
              <a:rPr lang="es-MX" sz="39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de USD)</a:t>
            </a:r>
            <a:endParaRPr lang="es-MX" sz="3900" b="1" dirty="0">
              <a:solidFill>
                <a:srgbClr val="002060"/>
              </a:solidFill>
              <a:latin typeface="Franklin Gothic Medium Cond" panose="020B0606030402020204" pitchFamily="34" charset="0"/>
            </a:endParaRPr>
          </a:p>
        </p:txBody>
      </p:sp>
      <p:sp>
        <p:nvSpPr>
          <p:cNvPr id="5" name="2 CuadroTexto"/>
          <p:cNvSpPr txBox="1"/>
          <p:nvPr/>
        </p:nvSpPr>
        <p:spPr>
          <a:xfrm>
            <a:off x="269315" y="573338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8" name="Rectángulo 7"/>
          <p:cNvSpPr/>
          <p:nvPr/>
        </p:nvSpPr>
        <p:spPr>
          <a:xfrm>
            <a:off x="269314" y="6190607"/>
            <a:ext cx="9712886" cy="446276"/>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smtClean="0">
                <a:solidFill>
                  <a:prstClr val="black"/>
                </a:solidFill>
              </a:rPr>
              <a:t>El grafico muestra el 74,0% de las exportaciones totales de Turquía  (USD 116,247 millones)  hacia los diferentes países del mundo, </a:t>
            </a:r>
          </a:p>
          <a:p>
            <a:r>
              <a:rPr lang="es-MX" sz="1100" dirty="0" smtClean="0">
                <a:solidFill>
                  <a:prstClr val="black"/>
                </a:solidFill>
              </a:rPr>
              <a:t>El  26,0% restante de países representan USD 40,808 millones,</a:t>
            </a:r>
            <a:endParaRPr lang="es-MX" sz="1100" dirty="0">
              <a:solidFill>
                <a:prstClr val="black"/>
              </a:solidFill>
            </a:endParaRPr>
          </a:p>
        </p:txBody>
      </p:sp>
      <p:graphicFrame>
        <p:nvGraphicFramePr>
          <p:cNvPr id="7" name="1 Gráfico"/>
          <p:cNvGraphicFramePr/>
          <p:nvPr/>
        </p:nvGraphicFramePr>
        <p:xfrm>
          <a:off x="452846" y="1110343"/>
          <a:ext cx="11329851" cy="46503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7907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0" y="1"/>
            <a:ext cx="10457645" cy="1020146"/>
          </a:xfrm>
        </p:spPr>
        <p:txBody>
          <a:bodyPr>
            <a:normAutofit fontScale="90000"/>
          </a:bodyPr>
          <a:lstStyle/>
          <a:p>
            <a:r>
              <a:rPr lang="es-MX" sz="3800" b="1" dirty="0" smtClean="0">
                <a:solidFill>
                  <a:srgbClr val="002060"/>
                </a:solidFill>
                <a:latin typeface="Franklin Gothic Medium Cond" panose="020B0606030402020204" pitchFamily="34" charset="0"/>
              </a:rPr>
              <a:t>Principales productos importados desde el Mundo a Turquía</a:t>
            </a:r>
            <a:br>
              <a:rPr lang="es-MX" sz="3800" b="1" dirty="0" smtClean="0">
                <a:solidFill>
                  <a:srgbClr val="002060"/>
                </a:solidFill>
                <a:latin typeface="Franklin Gothic Medium Cond" panose="020B0606030402020204" pitchFamily="34" charset="0"/>
              </a:rPr>
            </a:br>
            <a:r>
              <a:rPr lang="es-MX" sz="2700" b="1" dirty="0" smtClean="0">
                <a:solidFill>
                  <a:srgbClr val="002060"/>
                </a:solidFill>
                <a:latin typeface="Franklin Gothic Medium Cond" panose="020B0606030402020204" pitchFamily="34" charset="0"/>
              </a:rPr>
              <a:t>(millones </a:t>
            </a:r>
            <a:r>
              <a:rPr lang="es-MX" sz="2700" b="1" dirty="0">
                <a:solidFill>
                  <a:srgbClr val="002060"/>
                </a:solidFill>
                <a:latin typeface="Franklin Gothic Medium Cond" panose="020B0606030402020204" pitchFamily="34" charset="0"/>
              </a:rPr>
              <a:t>de </a:t>
            </a:r>
            <a:r>
              <a:rPr lang="es-MX" sz="2700" b="1" dirty="0" smtClean="0">
                <a:solidFill>
                  <a:srgbClr val="002060"/>
                </a:solidFill>
                <a:latin typeface="Franklin Gothic Medium Cond" panose="020B0606030402020204" pitchFamily="34" charset="0"/>
              </a:rPr>
              <a:t>USD)</a:t>
            </a:r>
            <a:endParaRPr lang="es-MX" sz="2700" b="1" dirty="0">
              <a:solidFill>
                <a:srgbClr val="002060"/>
              </a:solidFill>
              <a:latin typeface="Franklin Gothic Medium Cond" panose="020B0606030402020204" pitchFamily="34" charset="0"/>
            </a:endParaRPr>
          </a:p>
        </p:txBody>
      </p:sp>
      <p:sp>
        <p:nvSpPr>
          <p:cNvPr id="23" name="2 CuadroTexto"/>
          <p:cNvSpPr txBox="1"/>
          <p:nvPr/>
        </p:nvSpPr>
        <p:spPr>
          <a:xfrm>
            <a:off x="272394"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4" name="Tabla 3"/>
          <p:cNvGraphicFramePr>
            <a:graphicFrameLocks noGrp="1"/>
          </p:cNvGraphicFramePr>
          <p:nvPr>
            <p:extLst/>
          </p:nvPr>
        </p:nvGraphicFramePr>
        <p:xfrm>
          <a:off x="418011" y="1020147"/>
          <a:ext cx="11077302" cy="5279109"/>
        </p:xfrm>
        <a:graphic>
          <a:graphicData uri="http://schemas.openxmlformats.org/drawingml/2006/table">
            <a:tbl>
              <a:tblPr/>
              <a:tblGrid>
                <a:gridCol w="854876"/>
                <a:gridCol w="6336454"/>
                <a:gridCol w="826494"/>
                <a:gridCol w="811994"/>
                <a:gridCol w="788065"/>
                <a:gridCol w="680782"/>
                <a:gridCol w="778637"/>
              </a:tblGrid>
              <a:tr h="430450">
                <a:tc>
                  <a:txBody>
                    <a:bodyPr/>
                    <a:lstStyle/>
                    <a:p>
                      <a:pPr algn="ctr" fontAlgn="ctr"/>
                      <a:r>
                        <a:rPr lang="es-MX" sz="1400" b="1" i="0" u="none" strike="noStrike" dirty="0" smtClean="0">
                          <a:solidFill>
                            <a:srgbClr val="FFFFFF"/>
                          </a:solidFill>
                          <a:effectLst/>
                          <a:latin typeface="Calibri" panose="020F0502020204030204" pitchFamily="34" charset="0"/>
                        </a:rPr>
                        <a:t>Código</a:t>
                      </a:r>
                      <a:endParaRPr lang="es-MX" sz="14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MX" sz="1400" b="1" i="0" u="none" strike="noStrike" dirty="0" smtClean="0">
                          <a:solidFill>
                            <a:srgbClr val="FFFFFF"/>
                          </a:solidFill>
                          <a:effectLst/>
                          <a:latin typeface="Calibri" panose="020F0502020204030204" pitchFamily="34" charset="0"/>
                        </a:rPr>
                        <a:t>Descripción del producto</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dirty="0">
                          <a:solidFill>
                            <a:srgbClr val="FFFFFF"/>
                          </a:solidFill>
                          <a:effectLst/>
                          <a:latin typeface="Calibri" panose="020F0502020204030204" pitchFamily="34" charset="0"/>
                        </a:rPr>
                        <a:t>2015</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2016</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a:solidFill>
                            <a:srgbClr val="FFFFFF"/>
                          </a:solidFill>
                          <a:effectLst/>
                          <a:latin typeface="Calibri" panose="020F0502020204030204" pitchFamily="34" charset="0"/>
                        </a:rPr>
                        <a:t>2017</a:t>
                      </a: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dirty="0" err="1" smtClean="0">
                          <a:solidFill>
                            <a:srgbClr val="FFFFFF"/>
                          </a:solidFill>
                          <a:effectLst/>
                          <a:latin typeface="Calibri" panose="020F0502020204030204" pitchFamily="34" charset="0"/>
                        </a:rPr>
                        <a:t>Part</a:t>
                      </a:r>
                      <a:r>
                        <a:rPr lang="es-MX" sz="1400" b="1" i="0" u="none" strike="noStrike" dirty="0" smtClean="0">
                          <a:solidFill>
                            <a:srgbClr val="FFFFFF"/>
                          </a:solidFill>
                          <a:effectLst/>
                          <a:latin typeface="Calibri" panose="020F0502020204030204" pitchFamily="34" charset="0"/>
                        </a:rPr>
                        <a:t>.</a:t>
                      </a:r>
                    </a:p>
                    <a:p>
                      <a:pPr algn="ctr" fontAlgn="ctr"/>
                      <a:r>
                        <a:rPr lang="es-MX" sz="1400" b="1" i="0" u="none" strike="noStrike" dirty="0" smtClean="0">
                          <a:solidFill>
                            <a:srgbClr val="FFFFFF"/>
                          </a:solidFill>
                          <a:effectLst/>
                          <a:latin typeface="Calibri" panose="020F0502020204030204" pitchFamily="34" charset="0"/>
                        </a:rPr>
                        <a:t>2016</a:t>
                      </a:r>
                      <a:endParaRPr lang="es-MX" sz="14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c>
                  <a:txBody>
                    <a:bodyPr/>
                    <a:lstStyle/>
                    <a:p>
                      <a:pPr algn="ctr" fontAlgn="ctr"/>
                      <a:r>
                        <a:rPr lang="es-MX" sz="1400" b="1" i="0" u="none" strike="noStrike" dirty="0" err="1" smtClean="0">
                          <a:solidFill>
                            <a:srgbClr val="FFFFFF"/>
                          </a:solidFill>
                          <a:effectLst/>
                          <a:latin typeface="Calibri" panose="020F0502020204030204" pitchFamily="34" charset="0"/>
                        </a:rPr>
                        <a:t>Part</a:t>
                      </a:r>
                      <a:r>
                        <a:rPr lang="es-MX" sz="1400" b="1" i="0" u="none" strike="noStrike" dirty="0" smtClean="0">
                          <a:solidFill>
                            <a:srgbClr val="FFFFFF"/>
                          </a:solidFill>
                          <a:effectLst/>
                          <a:latin typeface="Calibri" panose="020F0502020204030204" pitchFamily="34" charset="0"/>
                        </a:rPr>
                        <a:t>.</a:t>
                      </a:r>
                    </a:p>
                    <a:p>
                      <a:pPr algn="ctr" fontAlgn="ctr"/>
                      <a:r>
                        <a:rPr lang="es-MX" sz="1400" b="1" i="0" u="none" strike="noStrike" dirty="0" smtClean="0">
                          <a:solidFill>
                            <a:srgbClr val="FFFFFF"/>
                          </a:solidFill>
                          <a:effectLst/>
                          <a:latin typeface="Calibri" panose="020F0502020204030204" pitchFamily="34" charset="0"/>
                        </a:rPr>
                        <a:t>2017</a:t>
                      </a:r>
                      <a:endParaRPr lang="es-MX" sz="1400" b="1" i="0" u="none" strike="noStrike" dirty="0">
                        <a:solidFill>
                          <a:srgbClr val="FFFFFF"/>
                        </a:solidFill>
                        <a:effectLst/>
                        <a:latin typeface="Calibri" panose="020F0502020204030204" pitchFamily="34" charset="0"/>
                      </a:endParaRPr>
                    </a:p>
                  </a:txBody>
                  <a:tcPr marL="9088" marR="9088" marT="90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226381">
                <a:tc>
                  <a:txBody>
                    <a:bodyPr/>
                    <a:lstStyle/>
                    <a:p>
                      <a:pPr algn="l" fontAlgn="b"/>
                      <a:r>
                        <a:rPr lang="es-EC" sz="1300" b="0" i="0" u="none" strike="noStrike" dirty="0" smtClean="0">
                          <a:solidFill>
                            <a:srgbClr val="002B54"/>
                          </a:solidFill>
                          <a:latin typeface="Calibri"/>
                        </a:rPr>
                        <a:t>TOTAL</a:t>
                      </a:r>
                      <a:endParaRPr lang="es-EC" sz="130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400" b="0" i="0" u="none" strike="noStrike" dirty="0">
                          <a:solidFill>
                            <a:srgbClr val="002B54"/>
                          </a:solidFill>
                          <a:latin typeface="Calibri"/>
                        </a:rPr>
                        <a:t>Todos los productos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00" b="0" i="0" u="none" strike="noStrike" dirty="0">
                          <a:solidFill>
                            <a:srgbClr val="000000"/>
                          </a:solidFill>
                          <a:latin typeface="Calibri"/>
                        </a:rPr>
                        <a:t>207.207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198.618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233.792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1" i="0" u="none" strike="noStrike" smtClean="0">
                          <a:solidFill>
                            <a:srgbClr val="000000"/>
                          </a:solidFill>
                          <a:latin typeface="Calibri"/>
                        </a:rPr>
                        <a:t>100,0</a:t>
                      </a:r>
                      <a:r>
                        <a:rPr lang="es-EC" sz="1300" b="1"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1" i="0" u="none" strike="noStrike" smtClean="0">
                          <a:solidFill>
                            <a:srgbClr val="000000"/>
                          </a:solidFill>
                          <a:latin typeface="Calibri"/>
                        </a:rPr>
                        <a:t>100,0</a:t>
                      </a:r>
                      <a:r>
                        <a:rPr lang="es-EC" sz="1300" b="1"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904">
                <a:tc>
                  <a:txBody>
                    <a:bodyPr/>
                    <a:lstStyle/>
                    <a:p>
                      <a:pPr algn="l" fontAlgn="b"/>
                      <a:r>
                        <a:rPr lang="es-EC" sz="1350" b="0" i="0" u="none" strike="noStrike">
                          <a:solidFill>
                            <a:srgbClr val="002B54"/>
                          </a:solidFill>
                          <a:latin typeface="Calibri"/>
                        </a:rPr>
                        <a:t>'999999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a:solidFill>
                            <a:srgbClr val="002B54"/>
                          </a:solidFill>
                          <a:latin typeface="Calibri"/>
                        </a:rPr>
                        <a:t>Materias no a otra parte especificadas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00" b="0" i="0" u="none" strike="noStrike">
                          <a:solidFill>
                            <a:srgbClr val="000000"/>
                          </a:solidFill>
                          <a:latin typeface="Calibri"/>
                        </a:rPr>
                        <a:t>25.066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16.352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22.588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9006">
                <a:tc>
                  <a:txBody>
                    <a:bodyPr/>
                    <a:lstStyle/>
                    <a:p>
                      <a:pPr algn="l" fontAlgn="b"/>
                      <a:r>
                        <a:rPr lang="es-EC" sz="1350" b="0" i="0" u="none" strike="noStrike">
                          <a:solidFill>
                            <a:srgbClr val="002B54"/>
                          </a:solidFill>
                          <a:latin typeface="Calibri"/>
                        </a:rPr>
                        <a:t>'710812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a:solidFill>
                            <a:srgbClr val="002B54"/>
                          </a:solidFill>
                          <a:latin typeface="Calibri"/>
                        </a:rPr>
                        <a:t>Oro, incl. el oro platinado, en bruto, para uso no monetario (exc. en polvo)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6.457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16.576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30881">
                <a:tc>
                  <a:txBody>
                    <a:bodyPr/>
                    <a:lstStyle/>
                    <a:p>
                      <a:pPr algn="l" fontAlgn="b"/>
                      <a:r>
                        <a:rPr lang="es-EC" sz="1350" b="0" i="0" u="none" strike="noStrike">
                          <a:solidFill>
                            <a:srgbClr val="002B54"/>
                          </a:solidFill>
                          <a:latin typeface="Calibri"/>
                        </a:rPr>
                        <a:t>'271019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Aceites medios y preparaciones, de petróleo o de mineral bituminoso, que no contienen </a:t>
                      </a:r>
                      <a:r>
                        <a:rPr lang="es-EC" sz="1350" b="0" i="0" u="none" strike="noStrike" dirty="0" smtClean="0">
                          <a:solidFill>
                            <a:srgbClr val="002B54"/>
                          </a:solidFill>
                          <a:latin typeface="Calibri"/>
                        </a:rPr>
                        <a:t>biodiesel</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00" b="0" i="0" u="none" strike="noStrike">
                          <a:solidFill>
                            <a:srgbClr val="000000"/>
                          </a:solidFill>
                          <a:latin typeface="Calibri"/>
                        </a:rPr>
                        <a:t>8.209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6.626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8.915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30881">
                <a:tc>
                  <a:txBody>
                    <a:bodyPr/>
                    <a:lstStyle/>
                    <a:p>
                      <a:pPr algn="l" fontAlgn="b"/>
                      <a:r>
                        <a:rPr lang="es-EC" sz="1350" b="0" i="0" u="none" strike="noStrike">
                          <a:solidFill>
                            <a:srgbClr val="002B54"/>
                          </a:solidFill>
                          <a:latin typeface="Calibri"/>
                        </a:rPr>
                        <a:t>'720449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Desperdicios y desechos "chatarra", de hierro o acero (</a:t>
                      </a:r>
                      <a:r>
                        <a:rPr lang="es-EC" sz="1350" b="0" i="0" u="none" strike="noStrike" dirty="0" err="1">
                          <a:solidFill>
                            <a:srgbClr val="002B54"/>
                          </a:solidFill>
                          <a:latin typeface="Calibri"/>
                        </a:rPr>
                        <a:t>exc</a:t>
                      </a:r>
                      <a:r>
                        <a:rPr lang="es-EC" sz="1350" b="0" i="0" u="none" strike="noStrike" dirty="0">
                          <a:solidFill>
                            <a:srgbClr val="002B54"/>
                          </a:solidFill>
                          <a:latin typeface="Calibri"/>
                        </a:rPr>
                        <a:t>. escorias, </a:t>
                      </a:r>
                      <a:r>
                        <a:rPr lang="es-EC" sz="1350" b="0" i="0" u="none" strike="noStrike" dirty="0" err="1">
                          <a:solidFill>
                            <a:srgbClr val="002B54"/>
                          </a:solidFill>
                          <a:latin typeface="Calibri"/>
                        </a:rPr>
                        <a:t>batiduras</a:t>
                      </a:r>
                      <a:r>
                        <a:rPr lang="es-EC" sz="1350" b="0" i="0" u="none" strike="noStrike" dirty="0">
                          <a:solidFill>
                            <a:srgbClr val="002B54"/>
                          </a:solidFill>
                          <a:latin typeface="Calibri"/>
                        </a:rPr>
                        <a:t> y otros desperdicios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4.258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3.904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6.057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30881">
                <a:tc>
                  <a:txBody>
                    <a:bodyPr/>
                    <a:lstStyle/>
                    <a:p>
                      <a:pPr algn="l" fontAlgn="b"/>
                      <a:r>
                        <a:rPr lang="es-EC" sz="1350" b="0" i="0" u="none" strike="noStrike">
                          <a:solidFill>
                            <a:srgbClr val="002B54"/>
                          </a:solidFill>
                          <a:latin typeface="Calibri"/>
                        </a:rPr>
                        <a:t>'870332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Automóviles de turismo, incl. los del tipo familiar "break" o "</a:t>
                      </a:r>
                      <a:r>
                        <a:rPr lang="es-EC" sz="1350" b="0" i="0" u="none" strike="noStrike" dirty="0" err="1">
                          <a:solidFill>
                            <a:srgbClr val="002B54"/>
                          </a:solidFill>
                          <a:latin typeface="Calibri"/>
                        </a:rPr>
                        <a:t>station</a:t>
                      </a:r>
                      <a:r>
                        <a:rPr lang="es-EC" sz="1350" b="0" i="0" u="none" strike="noStrike" dirty="0">
                          <a:solidFill>
                            <a:srgbClr val="002B54"/>
                          </a:solidFill>
                          <a:latin typeface="Calibri"/>
                        </a:rPr>
                        <a:t> </a:t>
                      </a:r>
                      <a:r>
                        <a:rPr lang="es-EC" sz="1350" b="0" i="0" u="none" strike="noStrike" dirty="0" err="1">
                          <a:solidFill>
                            <a:srgbClr val="002B54"/>
                          </a:solidFill>
                          <a:latin typeface="Calibri"/>
                        </a:rPr>
                        <a:t>wagon</a:t>
                      </a:r>
                      <a:r>
                        <a:rPr lang="es-EC" sz="1350" b="0" i="0" u="none" strike="noStrike" dirty="0">
                          <a:solidFill>
                            <a:srgbClr val="002B54"/>
                          </a:solidFill>
                          <a:latin typeface="Calibri"/>
                        </a:rPr>
                        <a:t>" y los de </a:t>
                      </a:r>
                      <a:r>
                        <a:rPr lang="es-EC" sz="1350" b="0" i="0" u="none" strike="noStrike" dirty="0" smtClean="0">
                          <a:solidFill>
                            <a:srgbClr val="002B54"/>
                          </a:solidFill>
                          <a:latin typeface="Calibri"/>
                        </a:rPr>
                        <a:t>carreras</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00" b="0" i="0" u="none" strike="noStrike">
                          <a:solidFill>
                            <a:srgbClr val="000000"/>
                          </a:solidFill>
                          <a:latin typeface="Calibri"/>
                        </a:rPr>
                        <a:t>4.221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4.343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0145">
                <a:tc>
                  <a:txBody>
                    <a:bodyPr/>
                    <a:lstStyle/>
                    <a:p>
                      <a:pPr algn="l" fontAlgn="b"/>
                      <a:r>
                        <a:rPr lang="es-EC" sz="1350" b="0" i="0" u="none" strike="noStrike">
                          <a:solidFill>
                            <a:srgbClr val="002B54"/>
                          </a:solidFill>
                          <a:latin typeface="Calibri"/>
                        </a:rPr>
                        <a:t>'270112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a:solidFill>
                            <a:srgbClr val="002B54"/>
                          </a:solidFill>
                          <a:latin typeface="Calibri"/>
                        </a:rPr>
                        <a:t>Hulla bituminosa , incl. pulverizada, pero sin aglomerar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2.848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2.561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3.786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0145">
                <a:tc>
                  <a:txBody>
                    <a:bodyPr/>
                    <a:lstStyle/>
                    <a:p>
                      <a:pPr algn="l" fontAlgn="b"/>
                      <a:r>
                        <a:rPr lang="es-EC" sz="1350" b="0" i="0" u="none" strike="noStrike">
                          <a:solidFill>
                            <a:srgbClr val="002B54"/>
                          </a:solidFill>
                          <a:latin typeface="Calibri"/>
                        </a:rPr>
                        <a:t>'854140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dirty="0">
                          <a:solidFill>
                            <a:srgbClr val="002B54"/>
                          </a:solidFill>
                          <a:latin typeface="Calibri"/>
                        </a:rPr>
                        <a:t>Dispositivos material semiconductor fotosensibles, incl. las células fotovoltaicas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00" b="0" i="0" u="none" strike="noStrike">
                          <a:solidFill>
                            <a:srgbClr val="000000"/>
                          </a:solidFill>
                          <a:latin typeface="Calibri"/>
                        </a:rPr>
                        <a:t>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2.761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0145">
                <a:tc>
                  <a:txBody>
                    <a:bodyPr/>
                    <a:lstStyle/>
                    <a:p>
                      <a:pPr algn="l" fontAlgn="b"/>
                      <a:r>
                        <a:rPr lang="es-EC" sz="1350" b="0" i="0" u="none" strike="noStrike">
                          <a:solidFill>
                            <a:srgbClr val="002B54"/>
                          </a:solidFill>
                          <a:latin typeface="Calibri"/>
                        </a:rPr>
                        <a:t>'851712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a:solidFill>
                            <a:srgbClr val="002B54"/>
                          </a:solidFill>
                          <a:latin typeface="Calibri"/>
                        </a:rPr>
                        <a:t>Telefonía celular "teléfonos móviles" o radiotelefonía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3.139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2.834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5223">
                <a:tc>
                  <a:txBody>
                    <a:bodyPr/>
                    <a:lstStyle/>
                    <a:p>
                      <a:pPr algn="l" fontAlgn="b"/>
                      <a:r>
                        <a:rPr lang="es-EC" sz="1350" b="0" i="0" u="none" strike="noStrike">
                          <a:solidFill>
                            <a:srgbClr val="002B54"/>
                          </a:solidFill>
                          <a:latin typeface="Calibri"/>
                        </a:rPr>
                        <a:t>'740311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a:solidFill>
                            <a:srgbClr val="002B54"/>
                          </a:solidFill>
                          <a:latin typeface="Calibri"/>
                        </a:rPr>
                        <a:t>Cobre refinado en forma de cátodos y de secciones de cátodos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00" b="0" i="0" u="none" strike="noStrike">
                          <a:solidFill>
                            <a:srgbClr val="000000"/>
                          </a:solidFill>
                          <a:latin typeface="Calibri"/>
                        </a:rPr>
                        <a:t>2.190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2.409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5622">
                <a:tc>
                  <a:txBody>
                    <a:bodyPr/>
                    <a:lstStyle/>
                    <a:p>
                      <a:pPr algn="l" fontAlgn="b"/>
                      <a:r>
                        <a:rPr lang="es-EC" sz="1350" b="0" i="0" u="none" strike="noStrike">
                          <a:solidFill>
                            <a:srgbClr val="002B54"/>
                          </a:solidFill>
                          <a:latin typeface="Calibri"/>
                        </a:rPr>
                        <a:t>'300490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Medicamentos constituidos por productos mezclados o sin mezclar, preparados para usos terapéuticos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4177">
                <a:tc>
                  <a:txBody>
                    <a:bodyPr/>
                    <a:lstStyle/>
                    <a:p>
                      <a:pPr algn="l" fontAlgn="b"/>
                      <a:r>
                        <a:rPr lang="es-EC" sz="1350" b="0" i="0" u="none" strike="noStrike">
                          <a:solidFill>
                            <a:srgbClr val="002B54"/>
                          </a:solidFill>
                          <a:latin typeface="Calibri"/>
                        </a:rPr>
                        <a:t>'390210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l" fontAlgn="b"/>
                      <a:r>
                        <a:rPr lang="es-EC" sz="1350" b="0" i="0" u="none" strike="noStrike">
                          <a:solidFill>
                            <a:srgbClr val="002B54"/>
                          </a:solidFill>
                          <a:latin typeface="Calibri"/>
                        </a:rPr>
                        <a:t>Polipropileno, en formas primarias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c>
                  <a:txBody>
                    <a:bodyPr/>
                    <a:lstStyle/>
                    <a:p>
                      <a:pPr algn="r" fontAlgn="b"/>
                      <a:r>
                        <a:rPr lang="es-EC" sz="1300" b="0" i="0" u="none" strike="noStrike">
                          <a:solidFill>
                            <a:srgbClr val="000000"/>
                          </a:solidFill>
                          <a:latin typeface="Calibri"/>
                        </a:rPr>
                        <a:t>2.084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810">
                <a:tc>
                  <a:txBody>
                    <a:bodyPr/>
                    <a:lstStyle/>
                    <a:p>
                      <a:pPr algn="l" fontAlgn="b"/>
                      <a:r>
                        <a:rPr lang="es-EC" sz="1350" b="0" i="0" u="none" strike="noStrike">
                          <a:solidFill>
                            <a:srgbClr val="002B54"/>
                          </a:solidFill>
                          <a:latin typeface="Calibri"/>
                        </a:rPr>
                        <a:t>'840820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Motores de émbolo "pistón" de encendido por compresión "motores diesel o </a:t>
                      </a:r>
                      <a:r>
                        <a:rPr lang="es-EC" sz="1350" b="0" i="0" u="none" strike="noStrike" dirty="0" err="1">
                          <a:solidFill>
                            <a:srgbClr val="002B54"/>
                          </a:solidFill>
                          <a:latin typeface="Calibri"/>
                        </a:rPr>
                        <a:t>semi</a:t>
                      </a:r>
                      <a:r>
                        <a:rPr lang="es-EC" sz="1350" b="0" i="0" u="none" strike="noStrike" dirty="0">
                          <a:solidFill>
                            <a:srgbClr val="002B54"/>
                          </a:solidFill>
                          <a:latin typeface="Calibri"/>
                        </a:rPr>
                        <a:t>-diesel</a:t>
                      </a:r>
                      <a:r>
                        <a:rPr lang="es-EC" sz="1350" b="0" i="0" u="none" strike="noStrike" dirty="0" smtClean="0">
                          <a:solidFill>
                            <a:srgbClr val="002B54"/>
                          </a:solidFill>
                          <a:latin typeface="Calibri"/>
                        </a:rPr>
                        <a:t>"</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1.968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0145">
                <a:tc>
                  <a:txBody>
                    <a:bodyPr/>
                    <a:lstStyle/>
                    <a:p>
                      <a:pPr algn="l" fontAlgn="b"/>
                      <a:r>
                        <a:rPr lang="es-EC" sz="1350" b="0" i="0" u="none" strike="noStrike">
                          <a:solidFill>
                            <a:srgbClr val="002B54"/>
                          </a:solidFill>
                          <a:latin typeface="Calibri"/>
                        </a:rPr>
                        <a:t>'880240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Aviones y demás aeronaves para la propulsión con motor, de peso en vacío &gt; 15000 kg (</a:t>
                      </a:r>
                      <a:r>
                        <a:rPr lang="es-EC" sz="1350" b="0" i="0" u="none" strike="noStrike" dirty="0" err="1">
                          <a:solidFill>
                            <a:srgbClr val="002B54"/>
                          </a:solidFill>
                          <a:latin typeface="Calibri"/>
                        </a:rPr>
                        <a:t>exc</a:t>
                      </a:r>
                      <a:r>
                        <a:rPr lang="es-EC" sz="1350" b="0" i="0" u="none" strike="noStrike" dirty="0">
                          <a:solidFill>
                            <a:srgbClr val="002B54"/>
                          </a:solidFill>
                          <a:latin typeface="Calibri"/>
                        </a:rPr>
                        <a:t>. helicópteros </a:t>
                      </a:r>
                      <a:r>
                        <a:rPr lang="es-EC" sz="1350" b="1" i="0" u="none" strike="noStrike" dirty="0" smtClean="0">
                          <a:solidFill>
                            <a:srgbClr val="002B54"/>
                          </a:solidFill>
                          <a:latin typeface="Calibri"/>
                        </a:rPr>
                        <a:t>)</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3.173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3.615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5448">
                <a:tc>
                  <a:txBody>
                    <a:bodyPr/>
                    <a:lstStyle/>
                    <a:p>
                      <a:pPr algn="l" fontAlgn="b"/>
                      <a:r>
                        <a:rPr lang="es-EC" sz="1350" b="0" i="0" u="none" strike="noStrike">
                          <a:solidFill>
                            <a:srgbClr val="002B54"/>
                          </a:solidFill>
                          <a:latin typeface="Calibri"/>
                        </a:rPr>
                        <a:t>'520100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a:solidFill>
                            <a:srgbClr val="002B54"/>
                          </a:solidFill>
                          <a:latin typeface="Calibri"/>
                        </a:rPr>
                        <a:t>Algodón sin cardar ni peinar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1.232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1.676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5448">
                <a:tc>
                  <a:txBody>
                    <a:bodyPr/>
                    <a:lstStyle/>
                    <a:p>
                      <a:pPr algn="l" fontAlgn="b"/>
                      <a:r>
                        <a:rPr lang="es-EC" sz="1350" b="0" i="0" u="none" strike="noStrike">
                          <a:solidFill>
                            <a:srgbClr val="002B54"/>
                          </a:solidFill>
                          <a:latin typeface="Calibri"/>
                        </a:rPr>
                        <a:t>'271119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EC" sz="1350" b="0" i="0" u="none" strike="noStrike" dirty="0">
                          <a:solidFill>
                            <a:srgbClr val="002B54"/>
                          </a:solidFill>
                          <a:latin typeface="Calibri"/>
                        </a:rPr>
                        <a:t>Hidrocarburos gaseosos, licuados, n.c.o.p. (</a:t>
                      </a:r>
                      <a:r>
                        <a:rPr lang="es-EC" sz="1350" b="0" i="0" u="none" strike="noStrike" dirty="0" err="1">
                          <a:solidFill>
                            <a:srgbClr val="002B54"/>
                          </a:solidFill>
                          <a:latin typeface="Calibri"/>
                        </a:rPr>
                        <a:t>exc</a:t>
                      </a:r>
                      <a:r>
                        <a:rPr lang="es-EC" sz="1350" b="0" i="0" u="none" strike="noStrike" dirty="0">
                          <a:solidFill>
                            <a:srgbClr val="002B54"/>
                          </a:solidFill>
                          <a:latin typeface="Calibri"/>
                        </a:rPr>
                        <a:t>. gas natural, propano, butanos, etileno, </a:t>
                      </a:r>
                      <a:r>
                        <a:rPr lang="es-EC" sz="1350" b="0" i="0" u="none" strike="noStrike" dirty="0" err="1" smtClean="0">
                          <a:solidFill>
                            <a:srgbClr val="002B54"/>
                          </a:solidFill>
                          <a:latin typeface="Calibri"/>
                        </a:rPr>
                        <a:t>propileno</a:t>
                      </a:r>
                      <a:r>
                        <a:rPr lang="es-EC" sz="1350" b="0" i="0" u="none" strike="noStrike" dirty="0" smtClean="0">
                          <a:solidFill>
                            <a:srgbClr val="002B54"/>
                          </a:solidFill>
                          <a:latin typeface="Calibri"/>
                        </a:rPr>
                        <a:t>)</a:t>
                      </a:r>
                      <a:endParaRPr lang="es-EC" sz="1350" b="0" i="0" u="none" strike="noStrike" dirty="0">
                        <a:solidFill>
                          <a:srgbClr val="002B54"/>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1.415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1.584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a:solidFill>
                            <a:srgbClr val="000000"/>
                          </a:solidFill>
                          <a:latin typeface="Calibri"/>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EC" sz="1300" b="0" i="0" u="none" strike="noStrike" dirty="0">
                          <a:solidFill>
                            <a:srgbClr val="000000"/>
                          </a:solidFill>
                          <a:latin typeface="Calibri"/>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4328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Turquía </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Protocolo de negocios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235526" y="1259345"/>
            <a:ext cx="11582400" cy="5262979"/>
          </a:xfrm>
          <a:prstGeom prst="rect">
            <a:avLst/>
          </a:prstGeom>
        </p:spPr>
        <p:txBody>
          <a:bodyPr wrap="square">
            <a:spAutoFit/>
          </a:bodyPr>
          <a:lstStyle/>
          <a:p>
            <a:pPr algn="just">
              <a:buFont typeface="Wingdings" pitchFamily="2" charset="2"/>
              <a:buChar char="ü"/>
            </a:pPr>
            <a:r>
              <a:rPr lang="es-MX" sz="2400" dirty="0">
                <a:latin typeface="+mn-lt"/>
              </a:rPr>
              <a:t>No </a:t>
            </a:r>
            <a:r>
              <a:rPr lang="es-MX" sz="2400" dirty="0" smtClean="0">
                <a:latin typeface="+mn-lt"/>
              </a:rPr>
              <a:t>topar temas </a:t>
            </a:r>
            <a:r>
              <a:rPr lang="es-MX" sz="2400" dirty="0">
                <a:latin typeface="+mn-lt"/>
              </a:rPr>
              <a:t>políticos controvertidos </a:t>
            </a:r>
            <a:r>
              <a:rPr lang="es-MX" sz="2400" b="1" dirty="0">
                <a:latin typeface="+mn-lt"/>
              </a:rPr>
              <a:t>como la cuestión kurda o el problema armenio </a:t>
            </a:r>
            <a:r>
              <a:rPr lang="es-MX" sz="2400" dirty="0">
                <a:latin typeface="+mn-lt"/>
              </a:rPr>
              <a:t>ya que </a:t>
            </a:r>
            <a:r>
              <a:rPr lang="es-MX" sz="2400" b="1" dirty="0">
                <a:latin typeface="+mn-lt"/>
              </a:rPr>
              <a:t>son asuntos muy delicados</a:t>
            </a:r>
            <a:r>
              <a:rPr lang="es-MX" sz="2400" dirty="0">
                <a:latin typeface="+mn-lt"/>
              </a:rPr>
              <a:t>. </a:t>
            </a:r>
            <a:endParaRPr lang="es-MX" sz="2400" dirty="0" smtClean="0">
              <a:latin typeface="+mn-lt"/>
            </a:endParaRPr>
          </a:p>
          <a:p>
            <a:pPr algn="just">
              <a:buFont typeface="Wingdings" pitchFamily="2" charset="2"/>
              <a:buChar char="ü"/>
            </a:pPr>
            <a:endParaRPr lang="es-MX" sz="2400" b="1" dirty="0" smtClean="0">
              <a:latin typeface="+mn-lt"/>
            </a:endParaRPr>
          </a:p>
          <a:p>
            <a:pPr algn="just">
              <a:buFont typeface="Wingdings" pitchFamily="2" charset="2"/>
              <a:buChar char="ü"/>
            </a:pPr>
            <a:r>
              <a:rPr lang="es-MX" sz="2400" dirty="0">
                <a:latin typeface="+mn-lt"/>
              </a:rPr>
              <a:t>Los turcos son </a:t>
            </a:r>
            <a:r>
              <a:rPr lang="es-MX" sz="2400" b="1" dirty="0">
                <a:latin typeface="+mn-lt"/>
              </a:rPr>
              <a:t>empresarios tenaces </a:t>
            </a:r>
            <a:r>
              <a:rPr lang="es-MX" sz="2400" dirty="0">
                <a:latin typeface="+mn-lt"/>
              </a:rPr>
              <a:t>que </a:t>
            </a:r>
            <a:r>
              <a:rPr lang="es-MX" sz="2400" b="1" dirty="0">
                <a:latin typeface="+mn-lt"/>
              </a:rPr>
              <a:t>conocen bien el funcionamiento de los mercados </a:t>
            </a:r>
            <a:r>
              <a:rPr lang="es-MX" sz="2400" dirty="0">
                <a:latin typeface="+mn-lt"/>
              </a:rPr>
              <a:t>pero también </a:t>
            </a:r>
            <a:r>
              <a:rPr lang="es-MX" sz="2400" b="1" dirty="0">
                <a:latin typeface="+mn-lt"/>
              </a:rPr>
              <a:t>trabajan llenos de afecto</a:t>
            </a:r>
            <a:r>
              <a:rPr lang="es-MX" sz="2400" dirty="0" smtClean="0">
                <a:latin typeface="+mn-lt"/>
              </a:rPr>
              <a:t>.</a:t>
            </a:r>
          </a:p>
          <a:p>
            <a:pPr algn="just">
              <a:buFont typeface="Wingdings" pitchFamily="2" charset="2"/>
              <a:buChar char="ü"/>
            </a:pPr>
            <a:endParaRPr lang="es-EC" sz="2400" dirty="0" smtClean="0">
              <a:latin typeface="+mn-lt"/>
            </a:endParaRPr>
          </a:p>
          <a:p>
            <a:pPr algn="just">
              <a:buFont typeface="Wingdings" pitchFamily="2" charset="2"/>
              <a:buChar char="ü"/>
            </a:pPr>
            <a:r>
              <a:rPr lang="es-MX" sz="2400" dirty="0" smtClean="0">
                <a:latin typeface="+mn-lt"/>
              </a:rPr>
              <a:t>Fijar </a:t>
            </a:r>
            <a:r>
              <a:rPr lang="es-MX" sz="2400" dirty="0">
                <a:latin typeface="+mn-lt"/>
              </a:rPr>
              <a:t>la reunión con al menos una semana de antelación. </a:t>
            </a:r>
            <a:r>
              <a:rPr lang="es-MX" sz="2400" dirty="0" smtClean="0">
                <a:latin typeface="+mn-lt"/>
              </a:rPr>
              <a:t>Generalmente</a:t>
            </a:r>
            <a:r>
              <a:rPr lang="es-MX" sz="2400" dirty="0">
                <a:latin typeface="+mn-lt"/>
              </a:rPr>
              <a:t>, la relación personal en Turquía sirve como una base importante para una relación de negocios fructífera. Es importante dedicarle </a:t>
            </a:r>
            <a:r>
              <a:rPr lang="es-MX" sz="2400" b="1" dirty="0">
                <a:latin typeface="+mn-lt"/>
              </a:rPr>
              <a:t>tiempo a una conversación amigable antes de negociar</a:t>
            </a:r>
            <a:r>
              <a:rPr lang="es-MX" sz="2400" b="1" dirty="0" smtClean="0">
                <a:latin typeface="+mn-lt"/>
              </a:rPr>
              <a:t>.</a:t>
            </a:r>
          </a:p>
          <a:p>
            <a:pPr algn="just">
              <a:buFont typeface="Wingdings" pitchFamily="2" charset="2"/>
              <a:buChar char="ü"/>
            </a:pPr>
            <a:endParaRPr lang="es-EC" sz="2400" dirty="0" smtClean="0">
              <a:latin typeface="+mn-lt"/>
            </a:endParaRPr>
          </a:p>
          <a:p>
            <a:pPr algn="just">
              <a:buFont typeface="Wingdings" pitchFamily="2" charset="2"/>
              <a:buChar char="ü"/>
            </a:pPr>
            <a:r>
              <a:rPr lang="es-MX" sz="2400" dirty="0">
                <a:latin typeface="+mn-lt"/>
              </a:rPr>
              <a:t>Generalmente se saluda en inglés. </a:t>
            </a:r>
            <a:r>
              <a:rPr lang="es-MX" sz="2400" b="1" dirty="0">
                <a:latin typeface="+mn-lt"/>
              </a:rPr>
              <a:t>Un saludo en turco ("</a:t>
            </a:r>
            <a:r>
              <a:rPr lang="es-MX" sz="2400" b="1" dirty="0" err="1">
                <a:latin typeface="+mn-lt"/>
              </a:rPr>
              <a:t>Merhaba</a:t>
            </a:r>
            <a:r>
              <a:rPr lang="es-MX" sz="2400" b="1" dirty="0">
                <a:latin typeface="+mn-lt"/>
              </a:rPr>
              <a:t>") </a:t>
            </a:r>
            <a:r>
              <a:rPr lang="es-MX" sz="2400" dirty="0">
                <a:latin typeface="+mn-lt"/>
              </a:rPr>
              <a:t>se entenderá como una </a:t>
            </a:r>
            <a:r>
              <a:rPr lang="es-MX" sz="2400" b="1" dirty="0">
                <a:latin typeface="+mn-lt"/>
              </a:rPr>
              <a:t>muestra de esfuerzo </a:t>
            </a:r>
            <a:r>
              <a:rPr lang="es-MX" sz="2400" dirty="0" smtClean="0">
                <a:latin typeface="+mn-lt"/>
              </a:rPr>
              <a:t>y </a:t>
            </a:r>
            <a:r>
              <a:rPr lang="es-MX" sz="2400" dirty="0">
                <a:latin typeface="+mn-lt"/>
              </a:rPr>
              <a:t>será muy </a:t>
            </a:r>
            <a:r>
              <a:rPr lang="es-MX" sz="2400" dirty="0" smtClean="0">
                <a:latin typeface="+mn-lt"/>
              </a:rPr>
              <a:t>apreciado. </a:t>
            </a:r>
          </a:p>
          <a:p>
            <a:pPr algn="just">
              <a:buFont typeface="Wingdings" pitchFamily="2" charset="2"/>
              <a:buChar char="ü"/>
            </a:pPr>
            <a:endParaRPr lang="es-MX" sz="2400" dirty="0" smtClean="0">
              <a:latin typeface="+mn-lt"/>
            </a:endParaRPr>
          </a:p>
          <a:p>
            <a:pPr algn="just">
              <a:buFont typeface="Wingdings" pitchFamily="2" charset="2"/>
              <a:buChar char="ü"/>
            </a:pPr>
            <a:endParaRPr lang="es-EC" sz="24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a:t>
            </a:fld>
            <a:endParaRPr lang="es-EC">
              <a:solidFill>
                <a:prstClr val="black">
                  <a:tint val="75000"/>
                </a:prstClr>
              </a:solidFill>
            </a:endParaRPr>
          </a:p>
        </p:txBody>
      </p:sp>
      <p:sp>
        <p:nvSpPr>
          <p:cNvPr id="6"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44304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3" name="Título 2"/>
          <p:cNvSpPr>
            <a:spLocks noGrp="1"/>
          </p:cNvSpPr>
          <p:nvPr>
            <p:ph type="title"/>
          </p:nvPr>
        </p:nvSpPr>
        <p:spPr>
          <a:xfrm>
            <a:off x="117369" y="15469"/>
            <a:ext cx="10156184" cy="1208213"/>
          </a:xfrm>
        </p:spPr>
        <p:txBody>
          <a:bodyPr>
            <a:normAutofit fontScale="90000"/>
          </a:bodyPr>
          <a:lstStyle/>
          <a:p>
            <a:r>
              <a:rPr lang="es-MX" sz="3800" b="1" dirty="0">
                <a:solidFill>
                  <a:srgbClr val="002060"/>
                </a:solidFill>
                <a:latin typeface="Franklin Gothic Medium Cond" panose="020B0606030402020204" pitchFamily="34" charset="0"/>
              </a:rPr>
              <a:t>Principales </a:t>
            </a:r>
            <a:r>
              <a:rPr lang="es-MX" sz="3800" b="1" dirty="0" smtClean="0">
                <a:solidFill>
                  <a:srgbClr val="002060"/>
                </a:solidFill>
                <a:latin typeface="Franklin Gothic Medium Cond" panose="020B0606030402020204" pitchFamily="34" charset="0"/>
              </a:rPr>
              <a:t>orígenes de importación de Turquía  Año 2017</a:t>
            </a:r>
            <a:r>
              <a:rPr lang="es-MX" sz="3900" b="1" dirty="0" smtClean="0">
                <a:solidFill>
                  <a:srgbClr val="002060"/>
                </a:solidFill>
                <a:latin typeface="Franklin Gothic Medium Cond" panose="020B0606030402020204" pitchFamily="34" charset="0"/>
              </a:rPr>
              <a:t/>
            </a:r>
            <a:br>
              <a:rPr lang="es-MX" sz="3900" b="1" dirty="0" smtClean="0">
                <a:solidFill>
                  <a:srgbClr val="002060"/>
                </a:solidFill>
                <a:latin typeface="Franklin Gothic Medium Cond" panose="020B0606030402020204" pitchFamily="34" charset="0"/>
              </a:rPr>
            </a:br>
            <a:r>
              <a:rPr lang="es-MX" sz="2400" b="1" dirty="0" smtClean="0">
                <a:solidFill>
                  <a:srgbClr val="002060"/>
                </a:solidFill>
                <a:latin typeface="Franklin Gothic Medium Cond" panose="020B0606030402020204" pitchFamily="34" charset="0"/>
              </a:rPr>
              <a:t>(millones de USD)</a:t>
            </a:r>
            <a:endParaRPr lang="es-MX" sz="3900" b="1" dirty="0">
              <a:solidFill>
                <a:srgbClr val="002060"/>
              </a:solidFill>
              <a:latin typeface="Franklin Gothic Medium Cond" panose="020B0606030402020204" pitchFamily="34" charset="0"/>
            </a:endParaRPr>
          </a:p>
        </p:txBody>
      </p:sp>
      <p:sp>
        <p:nvSpPr>
          <p:cNvPr id="5" name="2 CuadroTexto"/>
          <p:cNvSpPr txBox="1"/>
          <p:nvPr/>
        </p:nvSpPr>
        <p:spPr>
          <a:xfrm>
            <a:off x="269315" y="5733380"/>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
        <p:nvSpPr>
          <p:cNvPr id="8" name="Rectángulo 7"/>
          <p:cNvSpPr/>
          <p:nvPr/>
        </p:nvSpPr>
        <p:spPr>
          <a:xfrm>
            <a:off x="269314" y="6058910"/>
            <a:ext cx="9712886" cy="615553"/>
          </a:xfrm>
          <a:prstGeom prst="rect">
            <a:avLst/>
          </a:prstGeom>
        </p:spPr>
        <p:txBody>
          <a:bodyPr wrap="square">
            <a:spAutoFit/>
          </a:bodyPr>
          <a:lstStyle/>
          <a:p>
            <a:endParaRPr lang="es-MX" sz="100" b="1" dirty="0" smtClean="0">
              <a:solidFill>
                <a:prstClr val="black"/>
              </a:solidFill>
            </a:endParaRPr>
          </a:p>
          <a:p>
            <a:r>
              <a:rPr lang="es-MX" sz="1100" b="1" dirty="0" smtClean="0">
                <a:solidFill>
                  <a:prstClr val="black"/>
                </a:solidFill>
              </a:rPr>
              <a:t>Nota</a:t>
            </a:r>
            <a:r>
              <a:rPr lang="es-MX" sz="1100" b="1" dirty="0">
                <a:solidFill>
                  <a:prstClr val="black"/>
                </a:solidFill>
              </a:rPr>
              <a:t>: </a:t>
            </a:r>
            <a:r>
              <a:rPr lang="es-MX" sz="1100" dirty="0" smtClean="0">
                <a:solidFill>
                  <a:prstClr val="black"/>
                </a:solidFill>
              </a:rPr>
              <a:t>El grafico muestra el 75,5% de las importaciones totales de Turquía (USD 176,480 millones)  desde los diferentes países del mundo, </a:t>
            </a:r>
          </a:p>
          <a:p>
            <a:r>
              <a:rPr lang="es-MX" sz="1100" dirty="0" smtClean="0">
                <a:solidFill>
                  <a:prstClr val="black"/>
                </a:solidFill>
              </a:rPr>
              <a:t>El  24,5% restante de países representan USD 57,312 millones.</a:t>
            </a:r>
          </a:p>
          <a:p>
            <a:r>
              <a:rPr lang="es-MX" sz="1100" dirty="0" smtClean="0">
                <a:solidFill>
                  <a:prstClr val="black"/>
                </a:solidFill>
              </a:rPr>
              <a:t>Europa NEP: Países de confidencialidad de la zona europea.</a:t>
            </a:r>
          </a:p>
        </p:txBody>
      </p:sp>
      <p:graphicFrame>
        <p:nvGraphicFramePr>
          <p:cNvPr id="7" name="1 Gráfico"/>
          <p:cNvGraphicFramePr/>
          <p:nvPr/>
        </p:nvGraphicFramePr>
        <p:xfrm>
          <a:off x="492033" y="1020146"/>
          <a:ext cx="10727024" cy="471323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0126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591"/>
            <a:ext cx="2085013" cy="823031"/>
          </a:xfrm>
          <a:prstGeom prst="rect">
            <a:avLst/>
          </a:prstGeom>
        </p:spPr>
      </p:pic>
      <p:sp>
        <p:nvSpPr>
          <p:cNvPr id="3" name="Título 2"/>
          <p:cNvSpPr>
            <a:spLocks noGrp="1"/>
          </p:cNvSpPr>
          <p:nvPr>
            <p:ph type="title"/>
          </p:nvPr>
        </p:nvSpPr>
        <p:spPr>
          <a:xfrm>
            <a:off x="117368" y="109598"/>
            <a:ext cx="10340277" cy="1049444"/>
          </a:xfrm>
        </p:spPr>
        <p:txBody>
          <a:bodyPr>
            <a:normAutofit/>
          </a:bodyPr>
          <a:lstStyle/>
          <a:p>
            <a:r>
              <a:rPr lang="es-MX" sz="3800" b="1" dirty="0" smtClean="0">
                <a:solidFill>
                  <a:srgbClr val="002060"/>
                </a:solidFill>
                <a:latin typeface="Franklin Gothic Medium Cond" panose="020B0606030402020204" pitchFamily="34" charset="0"/>
              </a:rPr>
              <a:t>Comercio potencial Turquía– Mundo</a:t>
            </a:r>
            <a:endParaRPr lang="es-MX" sz="3800" b="1" dirty="0">
              <a:solidFill>
                <a:srgbClr val="002060"/>
              </a:solidFill>
              <a:latin typeface="Franklin Gothic Medium Cond" panose="020B0606030402020204" pitchFamily="34" charset="0"/>
            </a:endParaRPr>
          </a:p>
        </p:txBody>
      </p:sp>
      <p:sp>
        <p:nvSpPr>
          <p:cNvPr id="23" name="2 CuadroTexto"/>
          <p:cNvSpPr txBox="1"/>
          <p:nvPr/>
        </p:nvSpPr>
        <p:spPr>
          <a:xfrm>
            <a:off x="289865" y="6411724"/>
            <a:ext cx="5110163" cy="446276"/>
          </a:xfrm>
          <a:prstGeom prst="rect">
            <a:avLst/>
          </a:prstGeom>
          <a:noFill/>
        </p:spPr>
        <p:txBody>
          <a:bodyPr>
            <a:spAutoFit/>
          </a:bodyPr>
          <a:lstStyle/>
          <a:p>
            <a:pPr eaLnBrk="1" hangingPunct="1">
              <a:defRPr/>
            </a:pPr>
            <a:r>
              <a:rPr lang="es-ES" sz="1100" b="1" dirty="0">
                <a:solidFill>
                  <a:prstClr val="black"/>
                </a:solidFill>
              </a:rPr>
              <a:t>Fuente: </a:t>
            </a:r>
            <a:r>
              <a:rPr lang="es-ES" sz="1100" dirty="0" err="1">
                <a:solidFill>
                  <a:prstClr val="black"/>
                </a:solidFill>
              </a:rPr>
              <a:t>Trademap</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graphicFrame>
        <p:nvGraphicFramePr>
          <p:cNvPr id="9" name="8 Tabla"/>
          <p:cNvGraphicFramePr>
            <a:graphicFrameLocks noGrp="1"/>
          </p:cNvGraphicFramePr>
          <p:nvPr>
            <p:extLst/>
          </p:nvPr>
        </p:nvGraphicFramePr>
        <p:xfrm>
          <a:off x="887505" y="1132140"/>
          <a:ext cx="10189083" cy="4953892"/>
        </p:xfrm>
        <a:graphic>
          <a:graphicData uri="http://schemas.openxmlformats.org/drawingml/2006/table">
            <a:tbl>
              <a:tblPr/>
              <a:tblGrid>
                <a:gridCol w="10189083"/>
              </a:tblGrid>
              <a:tr h="412372">
                <a:tc>
                  <a:txBody>
                    <a:bodyPr/>
                    <a:lstStyle/>
                    <a:p>
                      <a:pPr algn="l" fontAlgn="ctr"/>
                      <a:r>
                        <a:rPr lang="es-EC" sz="1800" b="1" i="0" u="none" strike="noStrike" dirty="0">
                          <a:solidFill>
                            <a:srgbClr val="FFFFFF"/>
                          </a:solidFill>
                          <a:latin typeface="Calibri"/>
                        </a:rPr>
                        <a:t>Descripción del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2B54"/>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7B9D"/>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Vehículos automóviles para transporte de </a:t>
                      </a:r>
                      <a:r>
                        <a:rPr lang="es-EC" sz="1800" b="0" i="0" u="none" strike="noStrike" kern="1200" dirty="0" smtClean="0">
                          <a:solidFill>
                            <a:srgbClr val="002B54"/>
                          </a:solidFill>
                          <a:effectLst/>
                          <a:latin typeface="Calibri" panose="020F0502020204030204" pitchFamily="34" charset="0"/>
                          <a:ea typeface="+mn-ea"/>
                          <a:cs typeface="+mn-cs"/>
                        </a:rPr>
                        <a:t>mercancías, </a:t>
                      </a:r>
                      <a:r>
                        <a:rPr lang="es-EC" sz="1800" b="0" i="0" u="none" strike="noStrike" kern="1200" dirty="0">
                          <a:solidFill>
                            <a:srgbClr val="002B54"/>
                          </a:solidFill>
                          <a:effectLst/>
                          <a:latin typeface="Calibri" panose="020F0502020204030204" pitchFamily="34" charset="0"/>
                          <a:ea typeface="+mn-ea"/>
                          <a:cs typeface="+mn-cs"/>
                        </a:rPr>
                        <a:t>con motor de émbolo "pistón" de encendido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Artículos de joyería y sus </a:t>
                      </a:r>
                      <a:r>
                        <a:rPr lang="es-EC" sz="1800" b="0" i="0" u="none" strike="noStrike" kern="1200" dirty="0" smtClean="0">
                          <a:solidFill>
                            <a:srgbClr val="002B54"/>
                          </a:solidFill>
                          <a:effectLst/>
                          <a:latin typeface="Calibri" panose="020F0502020204030204" pitchFamily="34" charset="0"/>
                          <a:ea typeface="+mn-ea"/>
                          <a:cs typeface="+mn-cs"/>
                        </a:rPr>
                        <a:t>partes, </a:t>
                      </a:r>
                      <a:r>
                        <a:rPr lang="es-EC" sz="1800" b="0" i="0" u="none" strike="noStrike" kern="1200" dirty="0">
                          <a:solidFill>
                            <a:srgbClr val="002B54"/>
                          </a:solidFill>
                          <a:effectLst/>
                          <a:latin typeface="Calibri" panose="020F0502020204030204" pitchFamily="34" charset="0"/>
                          <a:ea typeface="+mn-ea"/>
                          <a:cs typeface="+mn-cs"/>
                        </a:rPr>
                        <a:t>de metales preciosos distintos de la </a:t>
                      </a:r>
                      <a:r>
                        <a:rPr lang="es-EC" sz="1800" b="0" i="0" u="none" strike="noStrike" kern="1200" dirty="0" smtClean="0">
                          <a:solidFill>
                            <a:srgbClr val="002B54"/>
                          </a:solidFill>
                          <a:effectLst/>
                          <a:latin typeface="Calibri" panose="020F0502020204030204" pitchFamily="34" charset="0"/>
                          <a:ea typeface="+mn-ea"/>
                          <a:cs typeface="+mn-cs"/>
                        </a:rPr>
                        <a:t>plata, </a:t>
                      </a:r>
                      <a:r>
                        <a:rPr lang="es-EC" sz="1800" b="0" i="0" u="none" strike="noStrike" kern="1200" dirty="0" err="1" smtClean="0">
                          <a:solidFill>
                            <a:srgbClr val="002B54"/>
                          </a:solidFill>
                          <a:effectLst/>
                          <a:latin typeface="Calibri" panose="020F0502020204030204" pitchFamily="34" charset="0"/>
                          <a:ea typeface="+mn-ea"/>
                          <a:cs typeface="+mn-cs"/>
                        </a:rPr>
                        <a:t>incl</a:t>
                      </a:r>
                      <a:r>
                        <a:rPr lang="es-EC" sz="1800" b="0" i="0" u="none" strike="noStrike" kern="1200" dirty="0" smtClean="0">
                          <a:solidFill>
                            <a:srgbClr val="002B54"/>
                          </a:solidFill>
                          <a:effectLst/>
                          <a:latin typeface="Calibri" panose="020F0502020204030204" pitchFamily="34" charset="0"/>
                          <a:ea typeface="+mn-ea"/>
                          <a:cs typeface="+mn-cs"/>
                        </a:rPr>
                        <a:t>, revestidos</a:t>
                      </a:r>
                      <a:endParaRPr lang="es-EC" sz="1800" b="0" i="0" u="none" strike="noStrike" kern="1200" dirty="0">
                        <a:solidFill>
                          <a:srgbClr val="002B54"/>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Barras de hierro o acero sin </a:t>
                      </a:r>
                      <a:r>
                        <a:rPr lang="es-EC" sz="1800" b="0" i="0" u="none" strike="noStrike" kern="1200" dirty="0" smtClean="0">
                          <a:solidFill>
                            <a:srgbClr val="002B54"/>
                          </a:solidFill>
                          <a:effectLst/>
                          <a:latin typeface="Calibri" panose="020F0502020204030204" pitchFamily="34" charset="0"/>
                          <a:ea typeface="+mn-ea"/>
                          <a:cs typeface="+mn-cs"/>
                        </a:rPr>
                        <a:t>alear, </a:t>
                      </a:r>
                      <a:r>
                        <a:rPr lang="es-EC" sz="1800" b="0" i="0" u="none" strike="noStrike" kern="1200" dirty="0">
                          <a:solidFill>
                            <a:srgbClr val="002B54"/>
                          </a:solidFill>
                          <a:effectLst/>
                          <a:latin typeface="Calibri" panose="020F0502020204030204" pitchFamily="34" charset="0"/>
                          <a:ea typeface="+mn-ea"/>
                          <a:cs typeface="+mn-cs"/>
                        </a:rPr>
                        <a:t>con </a:t>
                      </a:r>
                      <a:r>
                        <a:rPr lang="es-EC" sz="1800" b="0" i="0" u="none" strike="noStrike" kern="1200" dirty="0" smtClean="0">
                          <a:solidFill>
                            <a:srgbClr val="002B54"/>
                          </a:solidFill>
                          <a:effectLst/>
                          <a:latin typeface="Calibri" panose="020F0502020204030204" pitchFamily="34" charset="0"/>
                          <a:ea typeface="+mn-ea"/>
                          <a:cs typeface="+mn-cs"/>
                        </a:rPr>
                        <a:t>muescas, cordones, </a:t>
                      </a:r>
                      <a:r>
                        <a:rPr lang="es-EC" sz="1800" b="0" i="0" u="none" strike="noStrike" kern="1200" dirty="0">
                          <a:solidFill>
                            <a:srgbClr val="002B54"/>
                          </a:solidFill>
                          <a:effectLst/>
                          <a:latin typeface="Calibri" panose="020F0502020204030204" pitchFamily="34" charset="0"/>
                          <a:ea typeface="+mn-ea"/>
                          <a:cs typeface="+mn-cs"/>
                        </a:rPr>
                        <a:t>huecos o </a:t>
                      </a:r>
                      <a:r>
                        <a:rPr lang="es-EC" sz="1800" b="0" i="0" u="none" strike="noStrike" kern="1200" dirty="0" smtClean="0">
                          <a:solidFill>
                            <a:srgbClr val="002B54"/>
                          </a:solidFill>
                          <a:effectLst/>
                          <a:latin typeface="Calibri" panose="020F0502020204030204" pitchFamily="34" charset="0"/>
                          <a:ea typeface="+mn-ea"/>
                          <a:cs typeface="+mn-cs"/>
                        </a:rPr>
                        <a:t>relieve</a:t>
                      </a:r>
                      <a:endParaRPr lang="es-EC" sz="1800" b="0" i="0" u="none" strike="noStrike" kern="1200" dirty="0">
                        <a:solidFill>
                          <a:srgbClr val="002B54"/>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Alfombras y demás revestimientos para el </a:t>
                      </a:r>
                      <a:r>
                        <a:rPr lang="es-EC" sz="1800" b="0" i="0" u="none" strike="noStrike" kern="1200" dirty="0" smtClean="0">
                          <a:solidFill>
                            <a:srgbClr val="002B54"/>
                          </a:solidFill>
                          <a:effectLst/>
                          <a:latin typeface="Calibri" panose="020F0502020204030204" pitchFamily="34" charset="0"/>
                          <a:ea typeface="+mn-ea"/>
                          <a:cs typeface="+mn-cs"/>
                        </a:rPr>
                        <a:t>suelo, </a:t>
                      </a:r>
                      <a:r>
                        <a:rPr lang="es-EC" sz="1800" b="0" i="0" u="none" strike="noStrike" kern="1200" dirty="0">
                          <a:solidFill>
                            <a:srgbClr val="002B54"/>
                          </a:solidFill>
                          <a:effectLst/>
                          <a:latin typeface="Calibri" panose="020F0502020204030204" pitchFamily="34" charset="0"/>
                          <a:ea typeface="+mn-ea"/>
                          <a:cs typeface="+mn-cs"/>
                        </a:rPr>
                        <a:t>de materia textil sintética o </a:t>
                      </a:r>
                      <a:r>
                        <a:rPr lang="es-EC" sz="1800" b="0" i="0" u="none" strike="noStrike" kern="1200" dirty="0" smtClean="0">
                          <a:solidFill>
                            <a:srgbClr val="002B54"/>
                          </a:solidFill>
                          <a:effectLst/>
                          <a:latin typeface="Calibri" panose="020F0502020204030204" pitchFamily="34" charset="0"/>
                          <a:ea typeface="+mn-ea"/>
                          <a:cs typeface="+mn-cs"/>
                        </a:rPr>
                        <a:t>artificial, tejidas</a:t>
                      </a:r>
                      <a:endParaRPr lang="es-EC" sz="1800" b="0" i="0" u="none" strike="noStrike" kern="1200" dirty="0">
                        <a:solidFill>
                          <a:srgbClr val="002B54"/>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T-shirts </a:t>
                      </a:r>
                      <a:r>
                        <a:rPr lang="es-EC" sz="1800" b="0" i="0" u="none" strike="noStrike" kern="1200">
                          <a:solidFill>
                            <a:srgbClr val="002B54"/>
                          </a:solidFill>
                          <a:effectLst/>
                          <a:latin typeface="Calibri" panose="020F0502020204030204" pitchFamily="34" charset="0"/>
                          <a:ea typeface="+mn-ea"/>
                          <a:cs typeface="+mn-cs"/>
                        </a:rPr>
                        <a:t>y </a:t>
                      </a:r>
                      <a:r>
                        <a:rPr lang="es-EC" sz="1800" b="0" i="0" u="none" strike="noStrike" kern="1200" smtClean="0">
                          <a:solidFill>
                            <a:srgbClr val="002B54"/>
                          </a:solidFill>
                          <a:effectLst/>
                          <a:latin typeface="Calibri" panose="020F0502020204030204" pitchFamily="34" charset="0"/>
                          <a:ea typeface="+mn-ea"/>
                          <a:cs typeface="+mn-cs"/>
                        </a:rPr>
                        <a:t>camisetas, </a:t>
                      </a:r>
                      <a:r>
                        <a:rPr lang="es-EC" sz="1800" b="0" i="0" u="none" strike="noStrike" kern="1200">
                          <a:solidFill>
                            <a:srgbClr val="002B54"/>
                          </a:solidFill>
                          <a:effectLst/>
                          <a:latin typeface="Calibri" panose="020F0502020204030204" pitchFamily="34" charset="0"/>
                          <a:ea typeface="+mn-ea"/>
                          <a:cs typeface="+mn-cs"/>
                        </a:rPr>
                        <a:t>de </a:t>
                      </a:r>
                      <a:r>
                        <a:rPr lang="es-EC" sz="1800" b="0" i="0" u="none" strike="noStrike" kern="1200" smtClean="0">
                          <a:solidFill>
                            <a:srgbClr val="002B54"/>
                          </a:solidFill>
                          <a:effectLst/>
                          <a:latin typeface="Calibri" panose="020F0502020204030204" pitchFamily="34" charset="0"/>
                          <a:ea typeface="+mn-ea"/>
                          <a:cs typeface="+mn-cs"/>
                        </a:rPr>
                        <a:t>punto, </a:t>
                      </a:r>
                      <a:r>
                        <a:rPr lang="es-EC" sz="1800" b="0" i="0" u="none" strike="noStrike" kern="1200" dirty="0">
                          <a:solidFill>
                            <a:srgbClr val="002B54"/>
                          </a:solidFill>
                          <a:effectLst/>
                          <a:latin typeface="Calibri" panose="020F0502020204030204" pitchFamily="34" charset="0"/>
                          <a:ea typeface="+mn-ea"/>
                          <a:cs typeface="+mn-cs"/>
                        </a:rPr>
                        <a:t>de algodón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Pantalones </a:t>
                      </a:r>
                      <a:r>
                        <a:rPr lang="es-EC" sz="1800" b="0" i="0" u="none" strike="noStrike" kern="1200" dirty="0" smtClean="0">
                          <a:solidFill>
                            <a:srgbClr val="002B54"/>
                          </a:solidFill>
                          <a:effectLst/>
                          <a:latin typeface="Calibri" panose="020F0502020204030204" pitchFamily="34" charset="0"/>
                          <a:ea typeface="+mn-ea"/>
                          <a:cs typeface="+mn-cs"/>
                        </a:rPr>
                        <a:t>largos, </a:t>
                      </a:r>
                      <a:r>
                        <a:rPr lang="es-EC" sz="1800" b="0" i="0" u="none" strike="noStrike" kern="1200" dirty="0">
                          <a:solidFill>
                            <a:srgbClr val="002B54"/>
                          </a:solidFill>
                          <a:effectLst/>
                          <a:latin typeface="Calibri" panose="020F0502020204030204" pitchFamily="34" charset="0"/>
                          <a:ea typeface="+mn-ea"/>
                          <a:cs typeface="+mn-cs"/>
                        </a:rPr>
                        <a:t>pantalones con </a:t>
                      </a:r>
                      <a:r>
                        <a:rPr lang="es-EC" sz="1800" b="0" i="0" u="none" strike="noStrike" kern="1200" dirty="0" smtClean="0">
                          <a:solidFill>
                            <a:srgbClr val="002B54"/>
                          </a:solidFill>
                          <a:effectLst/>
                          <a:latin typeface="Calibri" panose="020F0502020204030204" pitchFamily="34" charset="0"/>
                          <a:ea typeface="+mn-ea"/>
                          <a:cs typeface="+mn-cs"/>
                        </a:rPr>
                        <a:t>peto, </a:t>
                      </a:r>
                      <a:r>
                        <a:rPr lang="es-EC" sz="1800" b="0" i="0" u="none" strike="noStrike" kern="1200" dirty="0">
                          <a:solidFill>
                            <a:srgbClr val="002B54"/>
                          </a:solidFill>
                          <a:effectLst/>
                          <a:latin typeface="Calibri" panose="020F0502020204030204" pitchFamily="34" charset="0"/>
                          <a:ea typeface="+mn-ea"/>
                          <a:cs typeface="+mn-cs"/>
                        </a:rPr>
                        <a:t>pantalones cortos "calzones" y "shorts</a:t>
                      </a:r>
                      <a:r>
                        <a:rPr lang="es-EC" sz="1800" b="0" i="0" u="none" strike="noStrike" kern="1200" dirty="0" smtClean="0">
                          <a:solidFill>
                            <a:srgbClr val="002B54"/>
                          </a:solidFill>
                          <a:effectLst/>
                          <a:latin typeface="Calibri" panose="020F0502020204030204" pitchFamily="34" charset="0"/>
                          <a:ea typeface="+mn-ea"/>
                          <a:cs typeface="+mn-cs"/>
                        </a:rPr>
                        <a:t>", </a:t>
                      </a:r>
                      <a:r>
                        <a:rPr lang="es-EC" sz="1800" b="0" i="0" u="none" strike="noStrike" kern="1200" dirty="0">
                          <a:solidFill>
                            <a:srgbClr val="002B54"/>
                          </a:solidFill>
                          <a:effectLst/>
                          <a:latin typeface="Calibri" panose="020F0502020204030204" pitchFamily="34" charset="0"/>
                          <a:ea typeface="+mn-ea"/>
                          <a:cs typeface="+mn-cs"/>
                        </a:rPr>
                        <a:t>de </a:t>
                      </a:r>
                      <a:r>
                        <a:rPr lang="es-EC" sz="1800" b="0" i="0" u="none" strike="noStrike" kern="1200" dirty="0" smtClean="0">
                          <a:solidFill>
                            <a:srgbClr val="002B54"/>
                          </a:solidFill>
                          <a:effectLst/>
                          <a:latin typeface="Calibri" panose="020F0502020204030204" pitchFamily="34" charset="0"/>
                          <a:ea typeface="+mn-ea"/>
                          <a:cs typeface="+mn-cs"/>
                        </a:rPr>
                        <a:t>algodón</a:t>
                      </a:r>
                      <a:endParaRPr lang="es-EC" sz="1800" b="0" i="0" u="none" strike="noStrike" kern="1200" dirty="0">
                        <a:solidFill>
                          <a:srgbClr val="002B54"/>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Conductores </a:t>
                      </a:r>
                      <a:r>
                        <a:rPr lang="es-EC" sz="1800" b="0" i="0" u="none" strike="noStrike" kern="1200" dirty="0" smtClean="0">
                          <a:solidFill>
                            <a:srgbClr val="002B54"/>
                          </a:solidFill>
                          <a:effectLst/>
                          <a:latin typeface="Calibri" panose="020F0502020204030204" pitchFamily="34" charset="0"/>
                          <a:ea typeface="+mn-ea"/>
                          <a:cs typeface="+mn-cs"/>
                        </a:rPr>
                        <a:t>eléctricos, </a:t>
                      </a:r>
                      <a:r>
                        <a:rPr lang="es-EC" sz="1800" b="0" i="0" u="none" strike="noStrike" kern="1200" dirty="0">
                          <a:solidFill>
                            <a:srgbClr val="002B54"/>
                          </a:solidFill>
                          <a:effectLst/>
                          <a:latin typeface="Calibri" panose="020F0502020204030204" pitchFamily="34" charset="0"/>
                          <a:ea typeface="+mn-ea"/>
                          <a:cs typeface="+mn-cs"/>
                        </a:rPr>
                        <a:t>para una tensión &lt;= 80 </a:t>
                      </a:r>
                      <a:r>
                        <a:rPr lang="es-EC" sz="1800" b="0" i="0" u="none" strike="noStrike" kern="1200" dirty="0" smtClean="0">
                          <a:solidFill>
                            <a:srgbClr val="002B54"/>
                          </a:solidFill>
                          <a:effectLst/>
                          <a:latin typeface="Calibri" panose="020F0502020204030204" pitchFamily="34" charset="0"/>
                          <a:ea typeface="+mn-ea"/>
                          <a:cs typeface="+mn-cs"/>
                        </a:rPr>
                        <a:t>V, </a:t>
                      </a:r>
                      <a:r>
                        <a:rPr lang="es-EC" sz="1800" b="0" i="0" u="none" strike="noStrike" kern="1200" dirty="0">
                          <a:solidFill>
                            <a:srgbClr val="002B54"/>
                          </a:solidFill>
                          <a:effectLst/>
                          <a:latin typeface="Calibri" panose="020F0502020204030204" pitchFamily="34" charset="0"/>
                          <a:ea typeface="+mn-ea"/>
                          <a:cs typeface="+mn-cs"/>
                        </a:rPr>
                        <a:t>sin piezas de </a:t>
                      </a:r>
                      <a:r>
                        <a:rPr lang="es-EC" sz="1800" b="0" i="0" u="none" strike="noStrike" kern="1200" dirty="0" smtClean="0">
                          <a:solidFill>
                            <a:srgbClr val="002B54"/>
                          </a:solidFill>
                          <a:effectLst/>
                          <a:latin typeface="Calibri" panose="020F0502020204030204" pitchFamily="34" charset="0"/>
                          <a:ea typeface="+mn-ea"/>
                          <a:cs typeface="+mn-cs"/>
                        </a:rPr>
                        <a:t>conexión, n.c.o.p.</a:t>
                      </a:r>
                      <a:endParaRPr lang="es-EC" sz="1800" b="0" i="0" u="none" strike="noStrike" kern="1200" dirty="0">
                        <a:solidFill>
                          <a:srgbClr val="002B54"/>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T-shirts </a:t>
                      </a:r>
                      <a:r>
                        <a:rPr lang="es-EC" sz="1800" b="0" i="0" u="none" strike="noStrike" kern="1200">
                          <a:solidFill>
                            <a:srgbClr val="002B54"/>
                          </a:solidFill>
                          <a:effectLst/>
                          <a:latin typeface="Calibri" panose="020F0502020204030204" pitchFamily="34" charset="0"/>
                          <a:ea typeface="+mn-ea"/>
                          <a:cs typeface="+mn-cs"/>
                        </a:rPr>
                        <a:t>y </a:t>
                      </a:r>
                      <a:r>
                        <a:rPr lang="es-EC" sz="1800" b="0" i="0" u="none" strike="noStrike" kern="1200" smtClean="0">
                          <a:solidFill>
                            <a:srgbClr val="002B54"/>
                          </a:solidFill>
                          <a:effectLst/>
                          <a:latin typeface="Calibri" panose="020F0502020204030204" pitchFamily="34" charset="0"/>
                          <a:ea typeface="+mn-ea"/>
                          <a:cs typeface="+mn-cs"/>
                        </a:rPr>
                        <a:t>camisetas, </a:t>
                      </a:r>
                      <a:r>
                        <a:rPr lang="es-EC" sz="1800" b="0" i="0" u="none" strike="noStrike" kern="1200">
                          <a:solidFill>
                            <a:srgbClr val="002B54"/>
                          </a:solidFill>
                          <a:effectLst/>
                          <a:latin typeface="Calibri" panose="020F0502020204030204" pitchFamily="34" charset="0"/>
                          <a:ea typeface="+mn-ea"/>
                          <a:cs typeface="+mn-cs"/>
                        </a:rPr>
                        <a:t>de </a:t>
                      </a:r>
                      <a:r>
                        <a:rPr lang="es-EC" sz="1800" b="0" i="0" u="none" strike="noStrike" kern="1200" smtClean="0">
                          <a:solidFill>
                            <a:srgbClr val="002B54"/>
                          </a:solidFill>
                          <a:effectLst/>
                          <a:latin typeface="Calibri" panose="020F0502020204030204" pitchFamily="34" charset="0"/>
                          <a:ea typeface="+mn-ea"/>
                          <a:cs typeface="+mn-cs"/>
                        </a:rPr>
                        <a:t>punto, </a:t>
                      </a:r>
                      <a:r>
                        <a:rPr lang="es-EC" sz="1800" b="0" i="0" u="none" strike="noStrike" kern="1200" dirty="0">
                          <a:solidFill>
                            <a:srgbClr val="002B54"/>
                          </a:solidFill>
                          <a:effectLst/>
                          <a:latin typeface="Calibri" panose="020F0502020204030204" pitchFamily="34" charset="0"/>
                          <a:ea typeface="+mn-ea"/>
                          <a:cs typeface="+mn-cs"/>
                        </a:rPr>
                        <a:t>de materia textil </a:t>
                      </a:r>
                      <a:r>
                        <a:rPr lang="es-EC" sz="1800" b="0" i="0" u="none" strike="noStrike" kern="1200">
                          <a:solidFill>
                            <a:srgbClr val="002B54"/>
                          </a:solidFill>
                          <a:effectLst/>
                          <a:latin typeface="Calibri" panose="020F0502020204030204" pitchFamily="34" charset="0"/>
                          <a:ea typeface="+mn-ea"/>
                          <a:cs typeface="+mn-cs"/>
                        </a:rPr>
                        <a:t>(</a:t>
                      </a:r>
                      <a:r>
                        <a:rPr lang="es-EC" sz="1800" b="0" i="0" u="none" strike="noStrike" kern="1200" smtClean="0">
                          <a:solidFill>
                            <a:srgbClr val="002B54"/>
                          </a:solidFill>
                          <a:effectLst/>
                          <a:latin typeface="Calibri" panose="020F0502020204030204" pitchFamily="34" charset="0"/>
                          <a:ea typeface="+mn-ea"/>
                          <a:cs typeface="+mn-cs"/>
                        </a:rPr>
                        <a:t>exc, </a:t>
                      </a:r>
                      <a:r>
                        <a:rPr lang="es-EC" sz="1800" b="0" i="0" u="none" strike="noStrike" kern="1200" dirty="0">
                          <a:solidFill>
                            <a:srgbClr val="002B54"/>
                          </a:solidFill>
                          <a:effectLst/>
                          <a:latin typeface="Calibri" panose="020F0502020204030204" pitchFamily="34" charset="0"/>
                          <a:ea typeface="+mn-ea"/>
                          <a:cs typeface="+mn-cs"/>
                        </a:rPr>
                        <a:t>de algodón)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Partes identificables como destinadas exclusiva o principalmente a motores de émbolo "pistón"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Las avellanas frescas o secas o avellanas "</a:t>
                      </a:r>
                      <a:r>
                        <a:rPr lang="es-EC" sz="1800" b="0" i="0" u="none" strike="noStrike" kern="1200" err="1">
                          <a:solidFill>
                            <a:srgbClr val="002B54"/>
                          </a:solidFill>
                          <a:effectLst/>
                          <a:latin typeface="Calibri" panose="020F0502020204030204" pitchFamily="34" charset="0"/>
                          <a:ea typeface="+mn-ea"/>
                          <a:cs typeface="+mn-cs"/>
                        </a:rPr>
                        <a:t>Corylus</a:t>
                      </a:r>
                      <a:r>
                        <a:rPr lang="es-EC" sz="1800" b="0" i="0" u="none" strike="noStrike" kern="1200">
                          <a:solidFill>
                            <a:srgbClr val="002B54"/>
                          </a:solidFill>
                          <a:effectLst/>
                          <a:latin typeface="Calibri" panose="020F0502020204030204" pitchFamily="34" charset="0"/>
                          <a:ea typeface="+mn-ea"/>
                          <a:cs typeface="+mn-cs"/>
                        </a:rPr>
                        <a:t> </a:t>
                      </a:r>
                      <a:r>
                        <a:rPr lang="es-EC" sz="1800" b="0" i="0" u="none" strike="noStrike" kern="1200" smtClean="0">
                          <a:solidFill>
                            <a:srgbClr val="002B54"/>
                          </a:solidFill>
                          <a:effectLst/>
                          <a:latin typeface="Calibri" panose="020F0502020204030204" pitchFamily="34" charset="0"/>
                          <a:ea typeface="+mn-ea"/>
                          <a:cs typeface="+mn-cs"/>
                        </a:rPr>
                        <a:t>spp,", </a:t>
                      </a:r>
                      <a:r>
                        <a:rPr lang="es-EC" sz="1800" b="0" i="0" u="none" strike="noStrike" kern="1200" dirty="0">
                          <a:solidFill>
                            <a:srgbClr val="002B54"/>
                          </a:solidFill>
                          <a:effectLst/>
                          <a:latin typeface="Calibri" panose="020F0502020204030204" pitchFamily="34" charset="0"/>
                          <a:ea typeface="+mn-ea"/>
                          <a:cs typeface="+mn-cs"/>
                        </a:rPr>
                        <a:t>Sin cáscara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Harina de trigo o de morcajo (tranquillón)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Pantalones </a:t>
                      </a:r>
                      <a:r>
                        <a:rPr lang="es-EC" sz="1800" b="0" i="0" u="none" strike="noStrike" kern="1200" dirty="0" smtClean="0">
                          <a:solidFill>
                            <a:srgbClr val="002B54"/>
                          </a:solidFill>
                          <a:effectLst/>
                          <a:latin typeface="Calibri" panose="020F0502020204030204" pitchFamily="34" charset="0"/>
                          <a:ea typeface="+mn-ea"/>
                          <a:cs typeface="+mn-cs"/>
                        </a:rPr>
                        <a:t>largos, </a:t>
                      </a:r>
                      <a:r>
                        <a:rPr lang="es-EC" sz="1800" b="0" i="0" u="none" strike="noStrike" kern="1200" dirty="0">
                          <a:solidFill>
                            <a:srgbClr val="002B54"/>
                          </a:solidFill>
                          <a:effectLst/>
                          <a:latin typeface="Calibri" panose="020F0502020204030204" pitchFamily="34" charset="0"/>
                          <a:ea typeface="+mn-ea"/>
                          <a:cs typeface="+mn-cs"/>
                        </a:rPr>
                        <a:t>pantalones con </a:t>
                      </a:r>
                      <a:r>
                        <a:rPr lang="es-EC" sz="1800" b="0" i="0" u="none" strike="noStrike" kern="1200" dirty="0" smtClean="0">
                          <a:solidFill>
                            <a:srgbClr val="002B54"/>
                          </a:solidFill>
                          <a:effectLst/>
                          <a:latin typeface="Calibri" panose="020F0502020204030204" pitchFamily="34" charset="0"/>
                          <a:ea typeface="+mn-ea"/>
                          <a:cs typeface="+mn-cs"/>
                        </a:rPr>
                        <a:t>peto, </a:t>
                      </a:r>
                      <a:r>
                        <a:rPr lang="es-EC" sz="1800" b="0" i="0" u="none" strike="noStrike" kern="1200" dirty="0">
                          <a:solidFill>
                            <a:srgbClr val="002B54"/>
                          </a:solidFill>
                          <a:effectLst/>
                          <a:latin typeface="Calibri" panose="020F0502020204030204" pitchFamily="34" charset="0"/>
                          <a:ea typeface="+mn-ea"/>
                          <a:cs typeface="+mn-cs"/>
                        </a:rPr>
                        <a:t>pantalones cortos "calzones" y "shorts</a:t>
                      </a:r>
                      <a:r>
                        <a:rPr lang="es-EC" sz="1800" b="0" i="0" u="none" strike="noStrike" kern="1200" dirty="0" smtClean="0">
                          <a:solidFill>
                            <a:srgbClr val="002B54"/>
                          </a:solidFill>
                          <a:effectLst/>
                          <a:latin typeface="Calibri" panose="020F0502020204030204" pitchFamily="34" charset="0"/>
                          <a:ea typeface="+mn-ea"/>
                          <a:cs typeface="+mn-cs"/>
                        </a:rPr>
                        <a:t>", </a:t>
                      </a:r>
                      <a:r>
                        <a:rPr lang="es-EC" sz="1800" b="0" i="0" u="none" strike="noStrike" kern="1200" dirty="0">
                          <a:solidFill>
                            <a:srgbClr val="002B54"/>
                          </a:solidFill>
                          <a:effectLst/>
                          <a:latin typeface="Calibri" panose="020F0502020204030204" pitchFamily="34" charset="0"/>
                          <a:ea typeface="+mn-ea"/>
                          <a:cs typeface="+mn-cs"/>
                        </a:rPr>
                        <a:t>de </a:t>
                      </a:r>
                      <a:r>
                        <a:rPr lang="es-EC" sz="1800" b="0" i="0" u="none" strike="noStrike" kern="1200" dirty="0" smtClean="0">
                          <a:solidFill>
                            <a:srgbClr val="002B54"/>
                          </a:solidFill>
                          <a:effectLst/>
                          <a:latin typeface="Calibri" panose="020F0502020204030204" pitchFamily="34" charset="0"/>
                          <a:ea typeface="+mn-ea"/>
                          <a:cs typeface="+mn-cs"/>
                        </a:rPr>
                        <a:t>algodón</a:t>
                      </a:r>
                      <a:endParaRPr lang="es-EC" sz="1800" b="0" i="0" u="none" strike="noStrike" kern="1200" dirty="0">
                        <a:solidFill>
                          <a:srgbClr val="002B54"/>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Suéteres "jerseys</a:t>
                      </a:r>
                      <a:r>
                        <a:rPr lang="es-EC" sz="1800" b="0" i="0" u="none" strike="noStrike" kern="1200" dirty="0" smtClean="0">
                          <a:solidFill>
                            <a:srgbClr val="002B54"/>
                          </a:solidFill>
                          <a:effectLst/>
                          <a:latin typeface="Calibri" panose="020F0502020204030204" pitchFamily="34" charset="0"/>
                          <a:ea typeface="+mn-ea"/>
                          <a:cs typeface="+mn-cs"/>
                        </a:rPr>
                        <a:t>", </a:t>
                      </a:r>
                      <a:r>
                        <a:rPr lang="es-EC" sz="1800" b="0" i="0" u="none" strike="noStrike" kern="1200" dirty="0">
                          <a:solidFill>
                            <a:srgbClr val="002B54"/>
                          </a:solidFill>
                          <a:effectLst/>
                          <a:latin typeface="Calibri" panose="020F0502020204030204" pitchFamily="34" charset="0"/>
                          <a:ea typeface="+mn-ea"/>
                          <a:cs typeface="+mn-cs"/>
                        </a:rPr>
                        <a:t>"pullovers</a:t>
                      </a:r>
                      <a:r>
                        <a:rPr lang="es-EC" sz="1800" b="0" i="0" u="none" strike="noStrike" kern="1200" dirty="0" smtClean="0">
                          <a:solidFill>
                            <a:srgbClr val="002B54"/>
                          </a:solidFill>
                          <a:effectLst/>
                          <a:latin typeface="Calibri" panose="020F0502020204030204" pitchFamily="34" charset="0"/>
                          <a:ea typeface="+mn-ea"/>
                          <a:cs typeface="+mn-cs"/>
                        </a:rPr>
                        <a:t>", cardiganes, </a:t>
                      </a:r>
                      <a:r>
                        <a:rPr lang="es-EC" sz="1800" b="0" i="0" u="none" strike="noStrike" kern="1200" dirty="0">
                          <a:solidFill>
                            <a:srgbClr val="002B54"/>
                          </a:solidFill>
                          <a:effectLst/>
                          <a:latin typeface="Calibri" panose="020F0502020204030204" pitchFamily="34" charset="0"/>
                          <a:ea typeface="+mn-ea"/>
                          <a:cs typeface="+mn-cs"/>
                        </a:rPr>
                        <a:t>chalecos y artículos </a:t>
                      </a:r>
                      <a:r>
                        <a:rPr lang="es-EC" sz="1800" b="0" i="0" u="none" strike="noStrike" kern="1200" dirty="0" smtClean="0">
                          <a:solidFill>
                            <a:srgbClr val="002B54"/>
                          </a:solidFill>
                          <a:effectLst/>
                          <a:latin typeface="Calibri" panose="020F0502020204030204" pitchFamily="34" charset="0"/>
                          <a:ea typeface="+mn-ea"/>
                          <a:cs typeface="+mn-cs"/>
                        </a:rPr>
                        <a:t>simil,, </a:t>
                      </a:r>
                      <a:r>
                        <a:rPr lang="es-EC" sz="1800" b="0" i="0" u="none" strike="noStrike" kern="1200" dirty="0">
                          <a:solidFill>
                            <a:srgbClr val="002B54"/>
                          </a:solidFill>
                          <a:effectLst/>
                          <a:latin typeface="Calibri" panose="020F0502020204030204" pitchFamily="34" charset="0"/>
                          <a:ea typeface="+mn-ea"/>
                          <a:cs typeface="+mn-cs"/>
                        </a:rPr>
                        <a:t>de </a:t>
                      </a:r>
                      <a:r>
                        <a:rPr lang="es-EC" sz="1800" b="0" i="0" u="none" strike="noStrike" kern="1200" dirty="0" smtClean="0">
                          <a:solidFill>
                            <a:srgbClr val="002B54"/>
                          </a:solidFill>
                          <a:effectLst/>
                          <a:latin typeface="Calibri" panose="020F0502020204030204" pitchFamily="34" charset="0"/>
                          <a:ea typeface="+mn-ea"/>
                          <a:cs typeface="+mn-cs"/>
                        </a:rPr>
                        <a:t>punto, </a:t>
                      </a:r>
                      <a:r>
                        <a:rPr lang="es-EC" sz="1800" b="0" i="0" u="none" strike="noStrike" kern="1200" dirty="0">
                          <a:solidFill>
                            <a:srgbClr val="002B54"/>
                          </a:solidFill>
                          <a:effectLst/>
                          <a:latin typeface="Calibri" panose="020F0502020204030204" pitchFamily="34" charset="0"/>
                          <a:ea typeface="+mn-ea"/>
                          <a:cs typeface="+mn-cs"/>
                        </a:rPr>
                        <a:t>de algodón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6F3"/>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Máquinas totalmente </a:t>
                      </a:r>
                      <a:r>
                        <a:rPr lang="es-EC" sz="1800" b="0" i="0" u="none" strike="noStrike" kern="1200" dirty="0" smtClean="0">
                          <a:solidFill>
                            <a:srgbClr val="002B54"/>
                          </a:solidFill>
                          <a:effectLst/>
                          <a:latin typeface="Calibri" panose="020F0502020204030204" pitchFamily="34" charset="0"/>
                          <a:ea typeface="+mn-ea"/>
                          <a:cs typeface="+mn-cs"/>
                        </a:rPr>
                        <a:t>automáticas, </a:t>
                      </a:r>
                      <a:r>
                        <a:rPr lang="es-EC" sz="1800" b="0" i="0" u="none" strike="noStrike" kern="1200" dirty="0">
                          <a:solidFill>
                            <a:srgbClr val="002B54"/>
                          </a:solidFill>
                          <a:effectLst/>
                          <a:latin typeface="Calibri" panose="020F0502020204030204" pitchFamily="34" charset="0"/>
                          <a:ea typeface="+mn-ea"/>
                          <a:cs typeface="+mn-cs"/>
                        </a:rPr>
                        <a:t>para lavar </a:t>
                      </a:r>
                      <a:r>
                        <a:rPr lang="es-EC" sz="1800" b="0" i="0" u="none" strike="noStrike" kern="1200" dirty="0" smtClean="0">
                          <a:solidFill>
                            <a:srgbClr val="002B54"/>
                          </a:solidFill>
                          <a:effectLst/>
                          <a:latin typeface="Calibri" panose="020F0502020204030204" pitchFamily="34" charset="0"/>
                          <a:ea typeface="+mn-ea"/>
                          <a:cs typeface="+mn-cs"/>
                        </a:rPr>
                        <a:t>ropa, </a:t>
                      </a:r>
                      <a:r>
                        <a:rPr lang="es-EC" sz="1800" b="0" i="0" u="none" strike="noStrike" kern="1200" dirty="0">
                          <a:solidFill>
                            <a:srgbClr val="002B54"/>
                          </a:solidFill>
                          <a:effectLst/>
                          <a:latin typeface="Calibri" panose="020F0502020204030204" pitchFamily="34" charset="0"/>
                          <a:ea typeface="+mn-ea"/>
                          <a:cs typeface="+mn-cs"/>
                        </a:rPr>
                        <a:t>de capacidad </a:t>
                      </a:r>
                      <a:r>
                        <a:rPr lang="es-EC" sz="1800" b="0" i="0" u="none" strike="noStrike" kern="1200" dirty="0" smtClean="0">
                          <a:solidFill>
                            <a:srgbClr val="002B54"/>
                          </a:solidFill>
                          <a:effectLst/>
                          <a:latin typeface="Calibri" panose="020F0502020204030204" pitchFamily="34" charset="0"/>
                          <a:ea typeface="+mn-ea"/>
                          <a:cs typeface="+mn-cs"/>
                        </a:rPr>
                        <a:t>unitaria, </a:t>
                      </a:r>
                      <a:r>
                        <a:rPr lang="es-EC" sz="1800" b="0" i="0" u="none" strike="noStrike" kern="1200" dirty="0">
                          <a:solidFill>
                            <a:srgbClr val="002B54"/>
                          </a:solidFill>
                          <a:effectLst/>
                          <a:latin typeface="Calibri" panose="020F0502020204030204" pitchFamily="34" charset="0"/>
                          <a:ea typeface="+mn-ea"/>
                          <a:cs typeface="+mn-cs"/>
                        </a:rPr>
                        <a:t>expresada en </a:t>
                      </a:r>
                      <a:r>
                        <a:rPr lang="es-EC" sz="1800" b="0" i="0" u="none" strike="noStrike" kern="1200" dirty="0" smtClean="0">
                          <a:solidFill>
                            <a:srgbClr val="002B54"/>
                          </a:solidFill>
                          <a:effectLst/>
                          <a:latin typeface="Calibri" panose="020F0502020204030204" pitchFamily="34" charset="0"/>
                          <a:ea typeface="+mn-ea"/>
                          <a:cs typeface="+mn-cs"/>
                        </a:rPr>
                        <a:t>pesos</a:t>
                      </a:r>
                      <a:endParaRPr lang="es-EC" sz="1800" b="0" i="0" u="none" strike="noStrike" kern="1200" dirty="0">
                        <a:solidFill>
                          <a:srgbClr val="002B54"/>
                        </a:solidFill>
                        <a:effectLst/>
                        <a:latin typeface="Calibri" panose="020F0502020204030204" pitchFamily="34" charset="0"/>
                        <a:ea typeface="+mn-ea"/>
                        <a:cs typeface="+mn-c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Combinaciones de refrigerador y congelador con puertas exteriores separadas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6719">
                <a:tc>
                  <a:txBody>
                    <a:bodyPr/>
                    <a:lstStyle/>
                    <a:p>
                      <a:pPr marL="0" algn="l" defTabSz="914400" rtl="0" eaLnBrk="1" fontAlgn="b" latinLnBrk="0" hangingPunct="1"/>
                      <a:r>
                        <a:rPr lang="es-EC" sz="1800" b="0" i="0" u="none" strike="noStrike" kern="1200" dirty="0">
                          <a:solidFill>
                            <a:srgbClr val="002B54"/>
                          </a:solidFill>
                          <a:effectLst/>
                          <a:latin typeface="Calibri" panose="020F0502020204030204" pitchFamily="34" charset="0"/>
                          <a:ea typeface="+mn-ea"/>
                          <a:cs typeface="+mn-cs"/>
                        </a:rPr>
                        <a:t>Partes y accesorios de carrocerías de </a:t>
                      </a:r>
                      <a:r>
                        <a:rPr lang="es-EC" sz="1800" b="0" i="0" u="none" strike="noStrike" kern="1200" dirty="0" smtClean="0">
                          <a:solidFill>
                            <a:srgbClr val="002B54"/>
                          </a:solidFill>
                          <a:effectLst/>
                          <a:latin typeface="Calibri" panose="020F0502020204030204" pitchFamily="34" charset="0"/>
                          <a:ea typeface="+mn-ea"/>
                          <a:cs typeface="+mn-cs"/>
                        </a:rPr>
                        <a:t>tractores, </a:t>
                      </a:r>
                      <a:r>
                        <a:rPr lang="es-EC" sz="1800" b="0" i="0" u="none" strike="noStrike" kern="1200" dirty="0">
                          <a:solidFill>
                            <a:srgbClr val="002B54"/>
                          </a:solidFill>
                          <a:effectLst/>
                          <a:latin typeface="Calibri" panose="020F0502020204030204" pitchFamily="34" charset="0"/>
                          <a:ea typeface="+mn-ea"/>
                          <a:cs typeface="+mn-cs"/>
                        </a:rPr>
                        <a:t>vehículos automóviles para transporte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21641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836331" cy="1046440"/>
          </a:xfrm>
          <a:prstGeom prst="rect">
            <a:avLst/>
          </a:prstGeom>
          <a:noFill/>
        </p:spPr>
        <p:txBody>
          <a:bodyPr wrap="square" rtlCol="0">
            <a:spAutoFit/>
          </a:bodyPr>
          <a:lstStyle/>
          <a:p>
            <a:pPr defTabSz="914400" eaLnBrk="1" fontAlgn="auto" hangingPunct="1">
              <a:spcBef>
                <a:spcPts val="0"/>
              </a:spcBef>
              <a:spcAft>
                <a:spcPts val="0"/>
              </a:spcAft>
            </a:pPr>
            <a:r>
              <a:rPr lang="es-EC" sz="3400" dirty="0" smtClean="0">
                <a:solidFill>
                  <a:srgbClr val="5B9BD5">
                    <a:lumMod val="50000"/>
                  </a:srgbClr>
                </a:solidFill>
                <a:latin typeface="Franklin Gothic Demi Cond" panose="020B0706030402020204" pitchFamily="34" charset="0"/>
              </a:rPr>
              <a:t>Cuadro comparativo cifras económicas Ecuador – Turquía </a:t>
            </a:r>
            <a:r>
              <a:rPr lang="es-EC" sz="2800" dirty="0" smtClean="0">
                <a:solidFill>
                  <a:srgbClr val="5B9BD5">
                    <a:lumMod val="50000"/>
                  </a:srgbClr>
                </a:solidFill>
                <a:latin typeface="Franklin Gothic Demi Cond" panose="020B0706030402020204" pitchFamily="34" charset="0"/>
              </a:rPr>
              <a:t>(año 2017)</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graphicFrame>
        <p:nvGraphicFramePr>
          <p:cNvPr id="8" name="12 Tabla"/>
          <p:cNvGraphicFramePr>
            <a:graphicFrameLocks noGrp="1"/>
          </p:cNvGraphicFramePr>
          <p:nvPr>
            <p:extLst>
              <p:ext uri="{D42A27DB-BD31-4B8C-83A1-F6EECF244321}">
                <p14:modId xmlns:p14="http://schemas.microsoft.com/office/powerpoint/2010/main" val="2371322445"/>
              </p:ext>
            </p:extLst>
          </p:nvPr>
        </p:nvGraphicFramePr>
        <p:xfrm>
          <a:off x="1018055" y="1239307"/>
          <a:ext cx="9916502" cy="4114026"/>
        </p:xfrm>
        <a:graphic>
          <a:graphicData uri="http://schemas.openxmlformats.org/drawingml/2006/table">
            <a:tbl>
              <a:tblPr>
                <a:tableStyleId>{793D81CF-94F2-401A-BA57-92F5A7B2D0C5}</a:tableStyleId>
              </a:tblPr>
              <a:tblGrid>
                <a:gridCol w="6592987"/>
                <a:gridCol w="1675267"/>
                <a:gridCol w="1648248"/>
              </a:tblGrid>
              <a:tr h="252000">
                <a:tc>
                  <a:txBody>
                    <a:bodyPr/>
                    <a:lstStyle/>
                    <a:p>
                      <a:pPr algn="l" fontAlgn="b"/>
                      <a:r>
                        <a:rPr lang="es-EC" sz="2000" b="1" u="none" strike="noStrike" dirty="0">
                          <a:solidFill>
                            <a:schemeClr val="bg1"/>
                          </a:solidFill>
                        </a:rPr>
                        <a:t>  </a:t>
                      </a:r>
                      <a:r>
                        <a:rPr lang="es-EC" sz="2000" b="1" u="none" strike="noStrike" dirty="0" smtClean="0">
                          <a:solidFill>
                            <a:schemeClr val="bg1"/>
                          </a:solidFill>
                        </a:rPr>
                        <a:t>Variable</a:t>
                      </a:r>
                      <a:endParaRPr lang="es-EC" sz="20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2000" b="1" u="none" strike="noStrike" dirty="0">
                          <a:solidFill>
                            <a:schemeClr val="bg1"/>
                          </a:solidFill>
                        </a:rPr>
                        <a:t>Ecuador</a:t>
                      </a:r>
                      <a:endParaRPr lang="es-EC" sz="20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s-EC" sz="2000" b="1" i="0" u="none" strike="noStrike" dirty="0" smtClean="0">
                          <a:solidFill>
                            <a:schemeClr val="bg1"/>
                          </a:solidFill>
                          <a:latin typeface="+mn-lt"/>
                        </a:rPr>
                        <a:t>Turquía</a:t>
                      </a:r>
                      <a:endParaRPr lang="es-EC" sz="2000" b="1" i="0" u="none" strike="noStrike" dirty="0">
                        <a:solidFill>
                          <a:schemeClr val="bg1"/>
                        </a:solidFill>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Habitantes</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MX" sz="2000" b="0" i="0" u="none" strike="noStrike" dirty="0">
                          <a:solidFill>
                            <a:srgbClr val="000000"/>
                          </a:solidFill>
                          <a:effectLst/>
                          <a:latin typeface="+mn-lt"/>
                        </a:rPr>
                        <a:t>16.776.977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lvl="0" algn="r" fontAlgn="b"/>
                      <a:r>
                        <a:rPr lang="es-EC" sz="2000" b="0" i="0" u="none" strike="noStrike" dirty="0" smtClean="0">
                          <a:solidFill>
                            <a:srgbClr val="000000"/>
                          </a:solidFill>
                          <a:latin typeface="+mn-lt"/>
                        </a:rPr>
                        <a:t>80.745.020</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Deuda Pública </a:t>
                      </a:r>
                      <a:r>
                        <a:rPr lang="es-EC" sz="2000" u="none" strike="noStrike" dirty="0" smtClean="0">
                          <a:latin typeface="+mn-lt"/>
                        </a:rPr>
                        <a:t>Total (Millones </a:t>
                      </a:r>
                      <a:r>
                        <a:rPr lang="es-EC" sz="2000" u="none" strike="noStrike" dirty="0">
                          <a:latin typeface="+mn-lt"/>
                        </a:rPr>
                        <a:t>de USD)</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dirty="0" smtClean="0">
                          <a:latin typeface="+mn-lt"/>
                        </a:rPr>
                        <a:t>46.536</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kern="1200" dirty="0" smtClean="0">
                          <a:solidFill>
                            <a:schemeClr val="dk1"/>
                          </a:solidFill>
                          <a:latin typeface="+mn-lt"/>
                          <a:ea typeface="+mn-ea"/>
                          <a:cs typeface="+mn-cs"/>
                        </a:rPr>
                        <a:t>271.502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126">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Deuda Pública Total (% PIB)</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MX" sz="2000" b="0" i="0" u="none" strike="noStrike" dirty="0" smtClean="0">
                          <a:solidFill>
                            <a:srgbClr val="000000"/>
                          </a:solidFill>
                          <a:effectLst/>
                          <a:latin typeface="+mn-lt"/>
                        </a:rPr>
                        <a:t>44,6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b="0" i="0" u="none" strike="noStrike" dirty="0" smtClean="0">
                          <a:solidFill>
                            <a:srgbClr val="000000"/>
                          </a:solidFill>
                          <a:latin typeface="+mn-lt"/>
                        </a:rPr>
                        <a:t>28,5</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Tasa de empleo (%)</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MX" sz="2000" b="0" i="0" u="none" strike="noStrike" dirty="0" smtClean="0">
                          <a:solidFill>
                            <a:srgbClr val="000000"/>
                          </a:solidFill>
                          <a:effectLst/>
                          <a:latin typeface="+mn-lt"/>
                        </a:rPr>
                        <a:t>42,3</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b="0" i="0" u="none" strike="noStrike" dirty="0" smtClean="0">
                          <a:solidFill>
                            <a:srgbClr val="000000"/>
                          </a:solidFill>
                          <a:latin typeface="+mn-lt"/>
                        </a:rPr>
                        <a:t>47,1</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Tasa de Desempleo (%)</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MX" sz="2000" b="0" i="0" u="none" strike="noStrike" dirty="0" smtClean="0">
                          <a:solidFill>
                            <a:srgbClr val="000000"/>
                          </a:solidFill>
                          <a:effectLst/>
                          <a:latin typeface="+mn-lt"/>
                        </a:rPr>
                        <a:t>4,6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b="0" i="0" u="none" strike="noStrike" dirty="0" smtClean="0">
                          <a:solidFill>
                            <a:srgbClr val="000000"/>
                          </a:solidFill>
                          <a:latin typeface="+mn-lt"/>
                        </a:rPr>
                        <a:t>10,9</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it-IT" sz="2000" u="none" strike="noStrike" dirty="0">
                          <a:latin typeface="+mn-lt"/>
                        </a:rPr>
                        <a:t>PIB Per cápita (USD corrientes)</a:t>
                      </a:r>
                      <a:endParaRPr lang="it-IT"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MX" sz="2000" b="0" i="0" u="none" strike="noStrike" dirty="0" smtClean="0">
                          <a:solidFill>
                            <a:srgbClr val="000000"/>
                          </a:solidFill>
                          <a:effectLst/>
                          <a:latin typeface="+mn-lt"/>
                        </a:rPr>
                        <a:t>6.216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marL="0" algn="r" defTabSz="914400" rtl="0" eaLnBrk="1" fontAlgn="b" latinLnBrk="0" hangingPunct="1"/>
                      <a:r>
                        <a:rPr lang="es-EC" sz="2000" u="none" strike="noStrike" kern="1200" dirty="0" smtClean="0">
                          <a:solidFill>
                            <a:schemeClr val="dk1"/>
                          </a:solidFill>
                          <a:latin typeface="+mn-lt"/>
                          <a:ea typeface="+mn-ea"/>
                          <a:cs typeface="+mn-cs"/>
                        </a:rPr>
                        <a:t>10.512</a:t>
                      </a:r>
                      <a:endParaRPr lang="es-EC" sz="20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PIB   (millones USD corrientes)   </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MX" sz="2000" b="0" i="0" u="none" strike="noStrike" dirty="0" smtClean="0">
                          <a:solidFill>
                            <a:srgbClr val="000000"/>
                          </a:solidFill>
                          <a:effectLst/>
                          <a:latin typeface="+mn-lt"/>
                        </a:rPr>
                        <a:t>104.296</a:t>
                      </a:r>
                      <a:endParaRPr lang="es-MX" sz="20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kern="1200" dirty="0" smtClean="0">
                          <a:solidFill>
                            <a:schemeClr val="dk1"/>
                          </a:solidFill>
                          <a:latin typeface="+mn-lt"/>
                          <a:ea typeface="+mn-ea"/>
                          <a:cs typeface="+mn-cs"/>
                        </a:rPr>
                        <a:t>849.480</a:t>
                      </a:r>
                      <a:endParaRPr lang="es-EC" sz="20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marL="0" marR="0" indent="0" algn="l" defTabSz="914400" rtl="0" eaLnBrk="1" fontAlgn="b" latinLnBrk="0" hangingPunct="1">
                        <a:lnSpc>
                          <a:spcPct val="100000"/>
                        </a:lnSpc>
                        <a:spcBef>
                          <a:spcPts val="0"/>
                        </a:spcBef>
                        <a:spcAft>
                          <a:spcPts val="0"/>
                        </a:spcAft>
                        <a:buClrTx/>
                        <a:buSzTx/>
                        <a:buFontTx/>
                        <a:buNone/>
                        <a:tabLst/>
                        <a:defRPr/>
                      </a:pPr>
                      <a:r>
                        <a:rPr lang="es-EC" sz="2000" u="none" strike="noStrike" dirty="0" smtClean="0">
                          <a:latin typeface="+mn-lt"/>
                        </a:rPr>
                        <a:t>PIB   (millones USD constantes)   </a:t>
                      </a:r>
                      <a:endParaRPr lang="es-EC" sz="2000" b="0" i="0" u="none" strike="noStrike" dirty="0" smtClean="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b="0" i="0" u="none" strike="noStrike" dirty="0" smtClean="0">
                          <a:solidFill>
                            <a:srgbClr val="000000"/>
                          </a:solidFill>
                          <a:latin typeface="+mn-lt"/>
                        </a:rPr>
                        <a:t>70.956*</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MX" sz="2000" dirty="0" smtClean="0">
                          <a:latin typeface="+mn-lt"/>
                        </a:rPr>
                        <a:t>445.150</a:t>
                      </a:r>
                      <a:r>
                        <a:rPr lang="es-EC" sz="2000" b="0" i="0" u="none" strike="noStrike" dirty="0" smtClean="0">
                          <a:solidFill>
                            <a:srgbClr val="000000"/>
                          </a:solidFill>
                          <a:latin typeface="+mn-lt"/>
                        </a:rPr>
                        <a:t>**</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FBKF (% del PIB)</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dirty="0" smtClean="0">
                          <a:latin typeface="+mn-lt"/>
                        </a:rPr>
                        <a:t>25,4</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b="0" i="0" u="none" strike="noStrike" dirty="0" smtClean="0">
                          <a:solidFill>
                            <a:srgbClr val="000000"/>
                          </a:solidFill>
                          <a:latin typeface="+mn-lt"/>
                        </a:rPr>
                        <a:t>29,8</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FBKF  (millones USD corrientes)  </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dirty="0" smtClean="0">
                          <a:latin typeface="+mn-lt"/>
                        </a:rPr>
                        <a:t>26.496</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marL="0" algn="r" defTabSz="914400" rtl="0" eaLnBrk="1" fontAlgn="b" latinLnBrk="0" hangingPunct="1"/>
                      <a:r>
                        <a:rPr lang="es-EC" sz="2000" b="0" i="0" u="none" strike="noStrike" kern="1200" dirty="0" smtClean="0">
                          <a:solidFill>
                            <a:srgbClr val="000000"/>
                          </a:solidFill>
                          <a:latin typeface="+mn-lt"/>
                          <a:ea typeface="+mn-ea"/>
                          <a:cs typeface="+mn-cs"/>
                        </a:rPr>
                        <a:t>253.145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u="none" strike="noStrike" dirty="0">
                          <a:latin typeface="+mn-lt"/>
                        </a:rPr>
                        <a:t>VAB Manufacturero (millones de USD corrientes)</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dirty="0" smtClean="0">
                          <a:latin typeface="+mn-lt"/>
                        </a:rPr>
                        <a:t>14.983</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kern="1200" dirty="0" smtClean="0">
                          <a:solidFill>
                            <a:schemeClr val="dk1"/>
                          </a:solidFill>
                          <a:latin typeface="+mn-lt"/>
                          <a:ea typeface="+mn-ea"/>
                          <a:cs typeface="+mn-cs"/>
                        </a:rPr>
                        <a:t>248.419</a:t>
                      </a:r>
                      <a:endParaRPr lang="es-EC" sz="20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000">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l" fontAlgn="b"/>
                      <a:r>
                        <a:rPr lang="es-EC" sz="2000" b="0" i="0" u="none" strike="noStrike" dirty="0" smtClean="0">
                          <a:solidFill>
                            <a:srgbClr val="000000"/>
                          </a:solidFill>
                          <a:latin typeface="+mn-lt"/>
                        </a:rPr>
                        <a:t>Crecimiento económico</a:t>
                      </a:r>
                      <a:r>
                        <a:rPr lang="es-EC" sz="2000" b="0" i="0" u="none" strike="noStrike" baseline="0" dirty="0" smtClean="0">
                          <a:solidFill>
                            <a:srgbClr val="000000"/>
                          </a:solidFill>
                          <a:latin typeface="+mn-lt"/>
                        </a:rPr>
                        <a:t> 2017 (a precios constantes)</a:t>
                      </a:r>
                      <a:endParaRPr lang="es-EC" sz="2000" b="0" i="0" u="none" strike="noStrike" dirty="0">
                        <a:solidFill>
                          <a:srgbClr val="000000"/>
                        </a:solidFill>
                        <a:latin typeface="+mn-lt"/>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b="0" i="0" u="none" strike="noStrike" dirty="0" smtClean="0">
                          <a:solidFill>
                            <a:srgbClr val="000000"/>
                          </a:solidFill>
                          <a:latin typeface="+mn-lt"/>
                        </a:rPr>
                        <a:t>2,4*</a:t>
                      </a:r>
                      <a:endParaRPr lang="es-EC" sz="2000" b="0" i="0" u="none" strike="noStrike" dirty="0">
                        <a:solidFill>
                          <a:srgbClr val="000000"/>
                        </a:solidFill>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1219170" rtl="0" eaLnBrk="1" latinLnBrk="0" hangingPunct="1">
                        <a:defRPr sz="2400" kern="1200">
                          <a:solidFill>
                            <a:schemeClr val="dk1"/>
                          </a:solidFill>
                          <a:latin typeface="Calibri"/>
                        </a:defRPr>
                      </a:lvl1pPr>
                      <a:lvl2pPr marL="609585" algn="l" defTabSz="1219170" rtl="0" eaLnBrk="1" latinLnBrk="0" hangingPunct="1">
                        <a:defRPr sz="2400" kern="1200">
                          <a:solidFill>
                            <a:schemeClr val="dk1"/>
                          </a:solidFill>
                          <a:latin typeface="Calibri"/>
                        </a:defRPr>
                      </a:lvl2pPr>
                      <a:lvl3pPr marL="1219170" algn="l" defTabSz="1219170" rtl="0" eaLnBrk="1" latinLnBrk="0" hangingPunct="1">
                        <a:defRPr sz="2400" kern="1200">
                          <a:solidFill>
                            <a:schemeClr val="dk1"/>
                          </a:solidFill>
                          <a:latin typeface="Calibri"/>
                        </a:defRPr>
                      </a:lvl3pPr>
                      <a:lvl4pPr marL="1828754" algn="l" defTabSz="1219170" rtl="0" eaLnBrk="1" latinLnBrk="0" hangingPunct="1">
                        <a:defRPr sz="2400" kern="1200">
                          <a:solidFill>
                            <a:schemeClr val="dk1"/>
                          </a:solidFill>
                          <a:latin typeface="Calibri"/>
                        </a:defRPr>
                      </a:lvl4pPr>
                      <a:lvl5pPr marL="2438339" algn="l" defTabSz="1219170" rtl="0" eaLnBrk="1" latinLnBrk="0" hangingPunct="1">
                        <a:defRPr sz="2400" kern="1200">
                          <a:solidFill>
                            <a:schemeClr val="dk1"/>
                          </a:solidFill>
                          <a:latin typeface="Calibri"/>
                        </a:defRPr>
                      </a:lvl5pPr>
                      <a:lvl6pPr marL="3047924" algn="l" defTabSz="1219170" rtl="0" eaLnBrk="1" latinLnBrk="0" hangingPunct="1">
                        <a:defRPr sz="2400" kern="1200">
                          <a:solidFill>
                            <a:schemeClr val="dk1"/>
                          </a:solidFill>
                          <a:latin typeface="Calibri"/>
                        </a:defRPr>
                      </a:lvl6pPr>
                      <a:lvl7pPr marL="3657509" algn="l" defTabSz="1219170" rtl="0" eaLnBrk="1" latinLnBrk="0" hangingPunct="1">
                        <a:defRPr sz="2400" kern="1200">
                          <a:solidFill>
                            <a:schemeClr val="dk1"/>
                          </a:solidFill>
                          <a:latin typeface="Calibri"/>
                        </a:defRPr>
                      </a:lvl7pPr>
                      <a:lvl8pPr marL="4267093" algn="l" defTabSz="1219170" rtl="0" eaLnBrk="1" latinLnBrk="0" hangingPunct="1">
                        <a:defRPr sz="2400" kern="1200">
                          <a:solidFill>
                            <a:schemeClr val="dk1"/>
                          </a:solidFill>
                          <a:latin typeface="Calibri"/>
                        </a:defRPr>
                      </a:lvl8pPr>
                      <a:lvl9pPr marL="4876678" algn="l" defTabSz="1219170" rtl="0" eaLnBrk="1" latinLnBrk="0" hangingPunct="1">
                        <a:defRPr sz="2400" kern="1200">
                          <a:solidFill>
                            <a:schemeClr val="dk1"/>
                          </a:solidFill>
                          <a:latin typeface="Calibri"/>
                        </a:defRPr>
                      </a:lvl9pPr>
                    </a:lstStyle>
                    <a:p>
                      <a:pPr algn="r" fontAlgn="b"/>
                      <a:r>
                        <a:rPr lang="es-EC" sz="2000" u="none" strike="noStrike" kern="1200" dirty="0" smtClean="0">
                          <a:solidFill>
                            <a:schemeClr val="dk1"/>
                          </a:solidFill>
                          <a:latin typeface="+mn-lt"/>
                          <a:ea typeface="+mn-ea"/>
                          <a:cs typeface="+mn-cs"/>
                        </a:rPr>
                        <a:t>7,4**</a:t>
                      </a:r>
                      <a:endParaRPr lang="es-EC" sz="2000" u="none" strike="noStrike"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CuadroTexto 8"/>
          <p:cNvSpPr txBox="1"/>
          <p:nvPr/>
        </p:nvSpPr>
        <p:spPr>
          <a:xfrm>
            <a:off x="0" y="6341954"/>
            <a:ext cx="331072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t>Fuente: </a:t>
            </a:r>
            <a:r>
              <a:rPr lang="es-EC" sz="1000" dirty="0" smtClean="0"/>
              <a:t> BCE, INEC, Banco Mundial, TUIK, FMI</a:t>
            </a:r>
          </a:p>
          <a:p>
            <a:r>
              <a:rPr lang="es-EC" sz="1000" b="1" dirty="0" smtClean="0"/>
              <a:t>Elaboración:</a:t>
            </a:r>
            <a:r>
              <a:rPr lang="es-EC" sz="1000" dirty="0" smtClean="0"/>
              <a:t> MIPRO</a:t>
            </a:r>
          </a:p>
        </p:txBody>
      </p:sp>
      <p:sp>
        <p:nvSpPr>
          <p:cNvPr id="10" name="CuadroTexto 9"/>
          <p:cNvSpPr txBox="1"/>
          <p:nvPr/>
        </p:nvSpPr>
        <p:spPr>
          <a:xfrm>
            <a:off x="0" y="5988011"/>
            <a:ext cx="1254434" cy="553998"/>
          </a:xfrm>
          <a:prstGeom prst="rect">
            <a:avLst/>
          </a:prstGeom>
          <a:noFill/>
        </p:spPr>
        <p:txBody>
          <a:bodyPr wrap="square" rtlCol="0" anchor="t"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lang="es-EC" sz="1000" dirty="0" smtClean="0"/>
              <a:t>   *Base 100=2007</a:t>
            </a:r>
          </a:p>
          <a:p>
            <a:pPr algn="just"/>
            <a:r>
              <a:rPr lang="es-EC" sz="1000" dirty="0" smtClean="0"/>
              <a:t>** </a:t>
            </a:r>
            <a:r>
              <a:rPr lang="es-EC" sz="1000" dirty="0"/>
              <a:t>Base </a:t>
            </a:r>
            <a:r>
              <a:rPr lang="es-EC" sz="1000" dirty="0" smtClean="0"/>
              <a:t>100=2009</a:t>
            </a:r>
            <a:endParaRPr lang="es-EC" sz="1000" dirty="0"/>
          </a:p>
          <a:p>
            <a:endParaRPr lang="es-EC" sz="1000" dirty="0" smtClean="0"/>
          </a:p>
        </p:txBody>
      </p:sp>
    </p:spTree>
    <p:extLst>
      <p:ext uri="{BB962C8B-B14F-4D97-AF65-F5344CB8AC3E}">
        <p14:creationId xmlns:p14="http://schemas.microsoft.com/office/powerpoint/2010/main" val="3254680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2400" y="12700"/>
            <a:ext cx="9836331" cy="769441"/>
          </a:xfrm>
          <a:prstGeom prst="rect">
            <a:avLst/>
          </a:prstGeom>
          <a:noFill/>
        </p:spPr>
        <p:txBody>
          <a:bodyPr wrap="square" rtlCol="0">
            <a:spAutoFit/>
          </a:bodyPr>
          <a:lstStyle/>
          <a:p>
            <a:pPr defTabSz="914400" eaLnBrk="1" fontAlgn="auto" hangingPunct="1">
              <a:spcBef>
                <a:spcPts val="0"/>
              </a:spcBef>
              <a:spcAft>
                <a:spcPts val="0"/>
              </a:spcAft>
            </a:pPr>
            <a:r>
              <a:rPr lang="es-EC" sz="4400" dirty="0" smtClean="0">
                <a:solidFill>
                  <a:srgbClr val="5B9BD5">
                    <a:lumMod val="50000"/>
                  </a:srgbClr>
                </a:solidFill>
                <a:latin typeface="Franklin Gothic Demi Cond" panose="020B0706030402020204" pitchFamily="34" charset="0"/>
              </a:rPr>
              <a:t>Turismo Ecuador – Turquía </a:t>
            </a:r>
            <a:endParaRPr lang="es-EC" sz="3600" dirty="0" smtClean="0">
              <a:solidFill>
                <a:srgbClr val="5B9BD5">
                  <a:lumMod val="50000"/>
                </a:srgbClr>
              </a:solidFill>
              <a:latin typeface="Franklin Gothic Demi Cond" panose="020B0706030402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5187" y="0"/>
            <a:ext cx="2778741" cy="1099588"/>
          </a:xfrm>
          <a:prstGeom prst="rect">
            <a:avLst/>
          </a:prstGeom>
        </p:spPr>
      </p:pic>
      <p:sp>
        <p:nvSpPr>
          <p:cNvPr id="9" name="CuadroTexto 8"/>
          <p:cNvSpPr txBox="1"/>
          <p:nvPr/>
        </p:nvSpPr>
        <p:spPr>
          <a:xfrm>
            <a:off x="152400" y="6341954"/>
            <a:ext cx="3310729" cy="4154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EC" sz="1000" b="1" dirty="0"/>
              <a:t>Fuente: </a:t>
            </a:r>
            <a:r>
              <a:rPr lang="es-EC" sz="1000" dirty="0" smtClean="0"/>
              <a:t> MIGRACIÓN - MINISTERIO DEL INTERIOR</a:t>
            </a:r>
          </a:p>
          <a:p>
            <a:pPr eaLnBrk="1" hangingPunct="1">
              <a:defRPr/>
            </a:pPr>
            <a:r>
              <a:rPr lang="es-EC" sz="1000" b="1" dirty="0" smtClean="0"/>
              <a:t>Elaboración:</a:t>
            </a:r>
            <a:r>
              <a:rPr lang="es-EC" sz="1000" dirty="0" smtClean="0"/>
              <a:t> </a:t>
            </a:r>
            <a:r>
              <a:rPr lang="es-ES" sz="1000" dirty="0">
                <a:solidFill>
                  <a:prstClr val="black"/>
                </a:solidFill>
              </a:rPr>
              <a:t>CGEPMI </a:t>
            </a:r>
          </a:p>
        </p:txBody>
      </p:sp>
      <p:graphicFrame>
        <p:nvGraphicFramePr>
          <p:cNvPr id="2" name="Diagrama 1"/>
          <p:cNvGraphicFramePr/>
          <p:nvPr>
            <p:extLst>
              <p:ext uri="{D42A27DB-BD31-4B8C-83A1-F6EECF244321}">
                <p14:modId xmlns:p14="http://schemas.microsoft.com/office/powerpoint/2010/main" val="4132535960"/>
              </p:ext>
            </p:extLst>
          </p:nvPr>
        </p:nvGraphicFramePr>
        <p:xfrm>
          <a:off x="2326105" y="927521"/>
          <a:ext cx="8312331" cy="54144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9441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591"/>
            <a:ext cx="2085013" cy="823031"/>
          </a:xfrm>
          <a:prstGeom prst="rect">
            <a:avLst/>
          </a:prstGeom>
        </p:spPr>
      </p:pic>
      <p:sp>
        <p:nvSpPr>
          <p:cNvPr id="3" name="Título 2"/>
          <p:cNvSpPr>
            <a:spLocks noGrp="1"/>
          </p:cNvSpPr>
          <p:nvPr>
            <p:ph type="title"/>
          </p:nvPr>
        </p:nvSpPr>
        <p:spPr>
          <a:xfrm>
            <a:off x="117368" y="15469"/>
            <a:ext cx="10340277" cy="1049444"/>
          </a:xfrm>
        </p:spPr>
        <p:txBody>
          <a:bodyPr>
            <a:normAutofit/>
          </a:bodyPr>
          <a:lstStyle/>
          <a:p>
            <a:r>
              <a:rPr lang="es-MX" sz="3800" b="1" dirty="0" smtClean="0">
                <a:solidFill>
                  <a:srgbClr val="002060"/>
                </a:solidFill>
                <a:latin typeface="Franklin Gothic Medium Cond" panose="020B0606030402020204" pitchFamily="34" charset="0"/>
              </a:rPr>
              <a:t>Expectativas de cooperación Ecuador-Turquía</a:t>
            </a:r>
            <a:endParaRPr lang="es-MX" sz="3800" b="1" dirty="0">
              <a:solidFill>
                <a:srgbClr val="002060"/>
              </a:solidFill>
              <a:latin typeface="Franklin Gothic Medium Cond" panose="020B0606030402020204" pitchFamily="34" charset="0"/>
            </a:endParaRPr>
          </a:p>
        </p:txBody>
      </p:sp>
      <p:sp>
        <p:nvSpPr>
          <p:cNvPr id="23" name="2 CuadroTexto"/>
          <p:cNvSpPr txBox="1"/>
          <p:nvPr/>
        </p:nvSpPr>
        <p:spPr>
          <a:xfrm>
            <a:off x="134172" y="6406029"/>
            <a:ext cx="5110163" cy="400110"/>
          </a:xfrm>
          <a:prstGeom prst="rect">
            <a:avLst/>
          </a:prstGeom>
          <a:noFill/>
        </p:spPr>
        <p:txBody>
          <a:bodyPr>
            <a:spAutoFit/>
          </a:bodyPr>
          <a:lstStyle/>
          <a:p>
            <a:pPr eaLnBrk="1" hangingPunct="1">
              <a:defRPr/>
            </a:pPr>
            <a:r>
              <a:rPr lang="es-ES" sz="1000" b="1" dirty="0">
                <a:solidFill>
                  <a:prstClr val="black"/>
                </a:solidFill>
                <a:latin typeface="+mn-lt"/>
              </a:rPr>
              <a:t>Fuente</a:t>
            </a:r>
            <a:r>
              <a:rPr lang="es-ES" sz="1000" b="1" dirty="0" smtClean="0">
                <a:solidFill>
                  <a:prstClr val="black"/>
                </a:solidFill>
                <a:latin typeface="+mn-lt"/>
              </a:rPr>
              <a:t>: </a:t>
            </a:r>
            <a:r>
              <a:rPr lang="es-ES" sz="1000" dirty="0" smtClean="0">
                <a:solidFill>
                  <a:prstClr val="black"/>
                </a:solidFill>
                <a:latin typeface="+mn-lt"/>
              </a:rPr>
              <a:t>SITRAC – Cancillería del Ecuador</a:t>
            </a:r>
          </a:p>
          <a:p>
            <a:pPr eaLnBrk="1" hangingPunct="1">
              <a:defRPr/>
            </a:pPr>
            <a:r>
              <a:rPr lang="es-ES" sz="1000" b="1" dirty="0" smtClean="0">
                <a:solidFill>
                  <a:prstClr val="black"/>
                </a:solidFill>
                <a:latin typeface="+mn-lt"/>
              </a:rPr>
              <a:t>Elaborado por: </a:t>
            </a:r>
            <a:r>
              <a:rPr lang="es-ES" sz="1000" dirty="0" smtClean="0">
                <a:solidFill>
                  <a:prstClr val="black"/>
                </a:solidFill>
                <a:latin typeface="+mn-lt"/>
              </a:rPr>
              <a:t>CGEPMI </a:t>
            </a:r>
            <a:endParaRPr lang="es-ES" sz="1000" dirty="0">
              <a:solidFill>
                <a:prstClr val="black"/>
              </a:solidFill>
              <a:latin typeface="+mn-lt"/>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24</a:t>
            </a:fld>
            <a:endParaRPr lang="es-EC">
              <a:solidFill>
                <a:prstClr val="black">
                  <a:tint val="75000"/>
                </a:prstClr>
              </a:solidFill>
            </a:endParaRPr>
          </a:p>
        </p:txBody>
      </p:sp>
      <p:sp>
        <p:nvSpPr>
          <p:cNvPr id="7" name="CuadroTexto 6"/>
          <p:cNvSpPr txBox="1"/>
          <p:nvPr/>
        </p:nvSpPr>
        <p:spPr>
          <a:xfrm>
            <a:off x="460557" y="814833"/>
            <a:ext cx="11191512" cy="5632311"/>
          </a:xfrm>
          <a:prstGeom prst="rect">
            <a:avLst/>
          </a:prstGeom>
          <a:noFill/>
        </p:spPr>
        <p:txBody>
          <a:bodyPr wrap="square" rtlCol="0">
            <a:spAutoFit/>
          </a:bodyPr>
          <a:lstStyle/>
          <a:p>
            <a:pPr marL="285750" indent="-285750" algn="just">
              <a:buFont typeface="Arial" panose="020B0604020202020204" pitchFamily="34" charset="0"/>
              <a:buChar char="•"/>
            </a:pPr>
            <a:r>
              <a:rPr lang="es-EC" sz="2000" dirty="0" smtClean="0"/>
              <a:t>Cooperación en los ámbitos de producción limpia, medidas de estandarización de la calidad de producción, agricultura y ganadería, así como en el manejo de ecosistemas, meteorología e irrigación.</a:t>
            </a:r>
          </a:p>
          <a:p>
            <a:pPr marL="285750" indent="-285750" algn="just">
              <a:buFont typeface="Arial" panose="020B0604020202020204" pitchFamily="34" charset="0"/>
              <a:buChar char="•"/>
            </a:pPr>
            <a:r>
              <a:rPr lang="es-EC" sz="2000" dirty="0" smtClean="0"/>
              <a:t>Impulsar negociaciones de un acuerdo de cooperación en el campo de la salud vegetal y animal, a través de la cooperación en el desarrollo de pequeñas y medianas empresas agroindustriales de ambos países.</a:t>
            </a:r>
          </a:p>
          <a:p>
            <a:pPr marL="285750" indent="-285750" algn="just">
              <a:buFont typeface="Arial" panose="020B0604020202020204" pitchFamily="34" charset="0"/>
              <a:buChar char="•"/>
            </a:pPr>
            <a:r>
              <a:rPr lang="es-EC" sz="2000" dirty="0" smtClean="0"/>
              <a:t>Concluir en el menor tiempo posible las negociaciones del Acuerdo de Comercio para el Desarrollo aún vigente.</a:t>
            </a:r>
          </a:p>
          <a:p>
            <a:pPr marL="285750" indent="-285750" algn="just">
              <a:buFont typeface="Arial" panose="020B0604020202020204" pitchFamily="34" charset="0"/>
              <a:buChar char="•"/>
            </a:pPr>
            <a:r>
              <a:rPr lang="es-EC" sz="2000" dirty="0" smtClean="0"/>
              <a:t>Realización de un “Foro de Comercio e Inversiones” el cual congregará a empresarios de ambos países para fomentar el desarrollo económico bilateral.</a:t>
            </a:r>
          </a:p>
          <a:p>
            <a:pPr marL="285750" indent="-285750" algn="just">
              <a:buFont typeface="Arial" panose="020B0604020202020204" pitchFamily="34" charset="0"/>
              <a:buChar char="•"/>
            </a:pPr>
            <a:r>
              <a:rPr lang="es-EC" sz="2000" dirty="0" smtClean="0"/>
              <a:t>Facilitar la unión de esfuerzos técnicos, administrativos y financieros entre las partes, para desarrollar proyectos, fortalecer y facilitar oportunidades en temas educativos, dentro de un marco de cooperación internacional.</a:t>
            </a:r>
          </a:p>
          <a:p>
            <a:pPr marL="285750" indent="-285750" algn="just">
              <a:buFont typeface="Arial" panose="020B0604020202020204" pitchFamily="34" charset="0"/>
              <a:buChar char="•"/>
            </a:pPr>
            <a:r>
              <a:rPr lang="es-ES_tradnl" sz="2000" dirty="0" smtClean="0"/>
              <a:t>Asistencia técnica al Sector Calzado, para apoyar al cumplimiento de las barreras no arancelarias para el ingreso a la unión Europea, para el calzado de cuero con alto valor agregado.</a:t>
            </a:r>
          </a:p>
          <a:p>
            <a:pPr marL="285750" indent="-285750" algn="just">
              <a:buFont typeface="Arial" panose="020B0604020202020204" pitchFamily="34" charset="0"/>
              <a:buChar char="•"/>
            </a:pPr>
            <a:r>
              <a:rPr lang="es-ES_tradnl" sz="2000" dirty="0"/>
              <a:t>Transferencia Tecnológica en optimización de diseños y de procesos industriales de autobuses  aerodinámicos y resistencia de estructuras</a:t>
            </a:r>
            <a:r>
              <a:rPr lang="es-ES_tradnl" sz="2000" dirty="0" smtClean="0"/>
              <a:t>.</a:t>
            </a:r>
            <a:endParaRPr lang="es-ES_tradnl" sz="2000" dirty="0"/>
          </a:p>
        </p:txBody>
      </p:sp>
    </p:spTree>
    <p:extLst>
      <p:ext uri="{BB962C8B-B14F-4D97-AF65-F5344CB8AC3E}">
        <p14:creationId xmlns:p14="http://schemas.microsoft.com/office/powerpoint/2010/main" val="1832042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4591"/>
            <a:ext cx="2085013" cy="823031"/>
          </a:xfrm>
          <a:prstGeom prst="rect">
            <a:avLst/>
          </a:prstGeom>
        </p:spPr>
      </p:pic>
      <p:sp>
        <p:nvSpPr>
          <p:cNvPr id="3" name="Título 2"/>
          <p:cNvSpPr>
            <a:spLocks noGrp="1"/>
          </p:cNvSpPr>
          <p:nvPr>
            <p:ph type="title"/>
          </p:nvPr>
        </p:nvSpPr>
        <p:spPr>
          <a:xfrm>
            <a:off x="117368" y="-75972"/>
            <a:ext cx="10340277" cy="1049444"/>
          </a:xfrm>
        </p:spPr>
        <p:txBody>
          <a:bodyPr>
            <a:normAutofit/>
          </a:bodyPr>
          <a:lstStyle/>
          <a:p>
            <a:r>
              <a:rPr lang="es-MX" sz="3800" b="1" dirty="0" smtClean="0">
                <a:solidFill>
                  <a:srgbClr val="002060"/>
                </a:solidFill>
                <a:latin typeface="Franklin Gothic Medium Cond" panose="020B0606030402020204" pitchFamily="34" charset="0"/>
              </a:rPr>
              <a:t>Expectativas de cooperación Ecuador-Turquía</a:t>
            </a:r>
            <a:endParaRPr lang="es-MX" sz="3800" b="1" dirty="0">
              <a:solidFill>
                <a:srgbClr val="002060"/>
              </a:solidFill>
              <a:latin typeface="Franklin Gothic Medium Cond" panose="020B0606030402020204" pitchFamily="34" charset="0"/>
            </a:endParaRPr>
          </a:p>
        </p:txBody>
      </p:sp>
      <p:sp>
        <p:nvSpPr>
          <p:cNvPr id="23" name="2 CuadroTexto"/>
          <p:cNvSpPr txBox="1"/>
          <p:nvPr/>
        </p:nvSpPr>
        <p:spPr>
          <a:xfrm>
            <a:off x="117368" y="6356350"/>
            <a:ext cx="5110163" cy="400110"/>
          </a:xfrm>
          <a:prstGeom prst="rect">
            <a:avLst/>
          </a:prstGeom>
          <a:noFill/>
        </p:spPr>
        <p:txBody>
          <a:bodyPr>
            <a:spAutoFit/>
          </a:bodyPr>
          <a:lstStyle/>
          <a:p>
            <a:pPr eaLnBrk="1" hangingPunct="1">
              <a:defRPr/>
            </a:pPr>
            <a:r>
              <a:rPr lang="es-ES" sz="1000" b="1" dirty="0">
                <a:solidFill>
                  <a:prstClr val="black"/>
                </a:solidFill>
                <a:latin typeface="+mn-lt"/>
              </a:rPr>
              <a:t>Fuente</a:t>
            </a:r>
            <a:r>
              <a:rPr lang="es-ES" sz="1000" b="1" dirty="0" smtClean="0">
                <a:solidFill>
                  <a:prstClr val="black"/>
                </a:solidFill>
                <a:latin typeface="+mn-lt"/>
              </a:rPr>
              <a:t>: </a:t>
            </a:r>
            <a:r>
              <a:rPr lang="es-ES" sz="1000" dirty="0" smtClean="0">
                <a:solidFill>
                  <a:prstClr val="black"/>
                </a:solidFill>
                <a:latin typeface="+mn-lt"/>
              </a:rPr>
              <a:t>SITRAC – Cancillería del Ecuador</a:t>
            </a:r>
          </a:p>
          <a:p>
            <a:pPr eaLnBrk="1" hangingPunct="1">
              <a:defRPr/>
            </a:pPr>
            <a:r>
              <a:rPr lang="es-ES" sz="1000" b="1" dirty="0" smtClean="0">
                <a:solidFill>
                  <a:prstClr val="black"/>
                </a:solidFill>
                <a:latin typeface="+mn-lt"/>
              </a:rPr>
              <a:t>Elaborado por: </a:t>
            </a:r>
            <a:r>
              <a:rPr lang="es-ES" sz="1000" dirty="0" smtClean="0">
                <a:solidFill>
                  <a:prstClr val="black"/>
                </a:solidFill>
                <a:latin typeface="+mn-lt"/>
              </a:rPr>
              <a:t>CGEPMI </a:t>
            </a:r>
            <a:endParaRPr lang="es-ES" sz="1000" dirty="0">
              <a:solidFill>
                <a:prstClr val="black"/>
              </a:solidFill>
              <a:latin typeface="+mn-lt"/>
            </a:endParaRPr>
          </a:p>
        </p:txBody>
      </p:sp>
      <p:sp>
        <p:nvSpPr>
          <p:cNvPr id="6" name="5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25</a:t>
            </a:fld>
            <a:endParaRPr lang="es-EC">
              <a:solidFill>
                <a:prstClr val="black">
                  <a:tint val="75000"/>
                </a:prstClr>
              </a:solidFill>
            </a:endParaRPr>
          </a:p>
        </p:txBody>
      </p:sp>
      <p:sp>
        <p:nvSpPr>
          <p:cNvPr id="7" name="CuadroTexto 6"/>
          <p:cNvSpPr txBox="1"/>
          <p:nvPr/>
        </p:nvSpPr>
        <p:spPr>
          <a:xfrm>
            <a:off x="460557" y="863801"/>
            <a:ext cx="11191512" cy="5324535"/>
          </a:xfrm>
          <a:prstGeom prst="rect">
            <a:avLst/>
          </a:prstGeom>
          <a:noFill/>
        </p:spPr>
        <p:txBody>
          <a:bodyPr wrap="square" rtlCol="0">
            <a:spAutoFit/>
          </a:bodyPr>
          <a:lstStyle/>
          <a:p>
            <a:pPr marL="285750" lvl="0" indent="-285750" algn="just">
              <a:buFont typeface="Arial" panose="020B0604020202020204" pitchFamily="34" charset="0"/>
              <a:buChar char="•"/>
            </a:pPr>
            <a:r>
              <a:rPr lang="es-EC" sz="2000" dirty="0" smtClean="0"/>
              <a:t>Capacitación en líneas y diagramas de procesos, medición de capacidad instalada, tiempos de producción y cuellos de botella.</a:t>
            </a:r>
            <a:endParaRPr lang="es-ES_tradnl" sz="2000" dirty="0" smtClean="0"/>
          </a:p>
          <a:p>
            <a:pPr marL="285750" indent="-285750" algn="just">
              <a:buFont typeface="Arial" panose="020B0604020202020204" pitchFamily="34" charset="0"/>
              <a:buChar char="•"/>
            </a:pPr>
            <a:r>
              <a:rPr lang="es-ES_tradnl" sz="2000" dirty="0" smtClean="0"/>
              <a:t>Asistencia Técnica en fabricación de motores eléctricos para autobuses. </a:t>
            </a:r>
            <a:endParaRPr lang="es-EC" sz="2000" dirty="0" smtClean="0"/>
          </a:p>
          <a:p>
            <a:pPr marL="285750" indent="-285750" algn="just">
              <a:buFont typeface="Arial" panose="020B0604020202020204" pitchFamily="34" charset="0"/>
              <a:buChar char="•"/>
            </a:pPr>
            <a:r>
              <a:rPr lang="es-ES_tradnl" sz="2000" dirty="0" smtClean="0"/>
              <a:t>Diseño de equipos para el ámbito petrolero y la agroindustria.</a:t>
            </a:r>
          </a:p>
          <a:p>
            <a:pPr marL="285750" lvl="0" indent="-285750" algn="just">
              <a:buFont typeface="Arial" panose="020B0604020202020204" pitchFamily="34" charset="0"/>
              <a:buChar char="•"/>
            </a:pPr>
            <a:r>
              <a:rPr lang="es-EC" sz="2000" dirty="0" smtClean="0"/>
              <a:t>Acceso a fondos concursales de capital semilla o capital de riesgo para el desarrollo y aplicación de proyectos de emprendimiento.</a:t>
            </a:r>
          </a:p>
          <a:p>
            <a:pPr marL="285750" indent="-285750" algn="just">
              <a:buFont typeface="Arial" panose="020B0604020202020204" pitchFamily="34" charset="0"/>
              <a:buChar char="•"/>
            </a:pPr>
            <a:r>
              <a:rPr lang="es-EC" sz="2000" dirty="0" smtClean="0"/>
              <a:t>Asistencia Técnica en principios de preparación de fibras, teñidos, lavado y tratamiento de aguas residuales.</a:t>
            </a:r>
          </a:p>
          <a:p>
            <a:pPr marL="285750" lvl="0" indent="-285750" algn="just">
              <a:buFont typeface="Arial" panose="020B0604020202020204" pitchFamily="34" charset="0"/>
              <a:buChar char="•"/>
            </a:pPr>
            <a:r>
              <a:rPr lang="es-EC" sz="2000" dirty="0" smtClean="0"/>
              <a:t>Técnicas avanzadas en doblado de madera y operaciones de secado y conservación de la Madera.</a:t>
            </a:r>
            <a:endParaRPr lang="es-MX" sz="2000" dirty="0" smtClean="0"/>
          </a:p>
          <a:p>
            <a:pPr marL="285750" lvl="0" indent="-285750" algn="just">
              <a:buFont typeface="Arial" panose="020B0604020202020204" pitchFamily="34" charset="0"/>
              <a:buChar char="•"/>
            </a:pPr>
            <a:r>
              <a:rPr lang="es-EC" sz="2000" dirty="0" smtClean="0"/>
              <a:t>Tendencias mundiales hacia construcciones sostenibles de madera laminada y CLT (Cross </a:t>
            </a:r>
            <a:r>
              <a:rPr lang="es-EC" sz="2000" dirty="0" err="1" smtClean="0"/>
              <a:t>Laminated</a:t>
            </a:r>
            <a:r>
              <a:rPr lang="es-EC" sz="2000" dirty="0" smtClean="0"/>
              <a:t> </a:t>
            </a:r>
            <a:r>
              <a:rPr lang="es-EC" sz="2000" dirty="0" err="1" smtClean="0"/>
              <a:t>Timber</a:t>
            </a:r>
            <a:r>
              <a:rPr lang="es-EC" sz="2000" dirty="0" smtClean="0"/>
              <a:t>): Técnicas,  tecnologías, tipos de adhesivos y asesoría para maderas aptas para vigas laminadas, rectas y curvas.</a:t>
            </a:r>
          </a:p>
          <a:p>
            <a:pPr marL="285750" indent="-285750" algn="just">
              <a:buFont typeface="Arial" panose="020B0604020202020204" pitchFamily="34" charset="0"/>
              <a:buChar char="•"/>
            </a:pPr>
            <a:r>
              <a:rPr lang="es-EC" sz="2000" dirty="0" smtClean="0"/>
              <a:t>Intercambio de conocimientos y experiencias con expertos y otras incubadoras exitosas en la región.</a:t>
            </a:r>
          </a:p>
          <a:p>
            <a:pPr marL="285750" lvl="0" indent="-285750" algn="just">
              <a:buFont typeface="Arial" panose="020B0604020202020204" pitchFamily="34" charset="0"/>
              <a:buChar char="•"/>
            </a:pPr>
            <a:endParaRPr lang="es-EC" sz="2000" dirty="0" smtClean="0"/>
          </a:p>
          <a:p>
            <a:pPr marL="285750" indent="-285750" algn="just">
              <a:buFont typeface="Arial" panose="020B0604020202020204" pitchFamily="34" charset="0"/>
              <a:buChar char="•"/>
            </a:pPr>
            <a:endParaRPr lang="es-MX" sz="2000" dirty="0" smtClean="0"/>
          </a:p>
        </p:txBody>
      </p:sp>
      <p:sp>
        <p:nvSpPr>
          <p:cNvPr id="8" name="5 CuadroTexto"/>
          <p:cNvSpPr txBox="1"/>
          <p:nvPr/>
        </p:nvSpPr>
        <p:spPr>
          <a:xfrm>
            <a:off x="8552798" y="5258741"/>
            <a:ext cx="3639202" cy="1569660"/>
          </a:xfrm>
          <a:prstGeom prst="rect">
            <a:avLst/>
          </a:prstGeom>
          <a:noFill/>
        </p:spPr>
        <p:txBody>
          <a:bodyPr wrap="none" rtlCol="0">
            <a:spAutoFit/>
          </a:bodyPr>
          <a:lstStyle/>
          <a:p>
            <a:pPr algn="r"/>
            <a:r>
              <a:rPr lang="es-EC" sz="1200" dirty="0" smtClean="0">
                <a:solidFill>
                  <a:prstClr val="black"/>
                </a:solidFill>
              </a:rPr>
              <a:t>Eva García Fabre</a:t>
            </a:r>
          </a:p>
          <a:p>
            <a:pPr algn="r"/>
            <a:r>
              <a:rPr lang="es-EC" sz="1200" dirty="0" smtClean="0">
                <a:solidFill>
                  <a:prstClr val="black"/>
                </a:solidFill>
              </a:rPr>
              <a:t>Ministra de Industrias y Productividad</a:t>
            </a:r>
          </a:p>
          <a:p>
            <a:pPr algn="r"/>
            <a:r>
              <a:rPr lang="es-EC" sz="1200" dirty="0" smtClean="0">
                <a:solidFill>
                  <a:prstClr val="black"/>
                </a:solidFill>
                <a:hlinkClick r:id="rId4"/>
              </a:rPr>
              <a:t>egarcia@mipro.gob.ec</a:t>
            </a:r>
            <a:r>
              <a:rPr lang="es-EC" sz="1200" dirty="0" smtClean="0">
                <a:solidFill>
                  <a:prstClr val="black"/>
                </a:solidFill>
              </a:rPr>
              <a:t> </a:t>
            </a:r>
          </a:p>
          <a:p>
            <a:pPr algn="r"/>
            <a:endParaRPr lang="es-EC" sz="1200" dirty="0" smtClean="0">
              <a:solidFill>
                <a:prstClr val="black"/>
              </a:solidFill>
            </a:endParaRPr>
          </a:p>
          <a:p>
            <a:pPr algn="r"/>
            <a:r>
              <a:rPr lang="es-EC" sz="1200" dirty="0" smtClean="0">
                <a:solidFill>
                  <a:prstClr val="black"/>
                </a:solidFill>
              </a:rPr>
              <a:t>Alexandra Palacios</a:t>
            </a:r>
          </a:p>
          <a:p>
            <a:pPr algn="r"/>
            <a:r>
              <a:rPr lang="es-EC" sz="1200" dirty="0" smtClean="0">
                <a:solidFill>
                  <a:prstClr val="black"/>
                </a:solidFill>
              </a:rPr>
              <a:t>Coordinadora </a:t>
            </a:r>
            <a:r>
              <a:rPr lang="es-EC" sz="1200" dirty="0" smtClean="0">
                <a:solidFill>
                  <a:prstClr val="black"/>
                </a:solidFill>
              </a:rPr>
              <a:t>General de </a:t>
            </a:r>
            <a:r>
              <a:rPr lang="es-EC" sz="1200" dirty="0" smtClean="0">
                <a:solidFill>
                  <a:prstClr val="black"/>
                </a:solidFill>
              </a:rPr>
              <a:t>Estudios</a:t>
            </a:r>
            <a:endParaRPr lang="es-EC" sz="1200" dirty="0" smtClean="0">
              <a:solidFill>
                <a:prstClr val="black"/>
              </a:solidFill>
            </a:endParaRPr>
          </a:p>
          <a:p>
            <a:pPr algn="r"/>
            <a:r>
              <a:rPr lang="es-EC" sz="1200" dirty="0" smtClean="0">
                <a:solidFill>
                  <a:prstClr val="black"/>
                </a:solidFill>
              </a:rPr>
              <a:t>Prospectivos y Macroeconómicos para la Industria</a:t>
            </a:r>
            <a:endParaRPr lang="es-EC" sz="1200" dirty="0" smtClean="0">
              <a:solidFill>
                <a:prstClr val="black"/>
              </a:solidFill>
            </a:endParaRPr>
          </a:p>
          <a:p>
            <a:pPr algn="r"/>
            <a:r>
              <a:rPr lang="es-EC" sz="1200" dirty="0" smtClean="0">
                <a:solidFill>
                  <a:prstClr val="black"/>
                </a:solidFill>
                <a:hlinkClick r:id="rId4"/>
              </a:rPr>
              <a:t>mpalacios@mipro.gob.ec</a:t>
            </a:r>
            <a:endParaRPr lang="es-EC" sz="1200" dirty="0">
              <a:solidFill>
                <a:prstClr val="black"/>
              </a:solidFill>
            </a:endParaRPr>
          </a:p>
        </p:txBody>
      </p:sp>
    </p:spTree>
    <p:extLst>
      <p:ext uri="{BB962C8B-B14F-4D97-AF65-F5344CB8AC3E}">
        <p14:creationId xmlns:p14="http://schemas.microsoft.com/office/powerpoint/2010/main" val="1832042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235526" y="-13923"/>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Turquía</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Protocolo de negocios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235527" y="1121499"/>
            <a:ext cx="11582400" cy="5262979"/>
          </a:xfrm>
          <a:prstGeom prst="rect">
            <a:avLst/>
          </a:prstGeom>
        </p:spPr>
        <p:txBody>
          <a:bodyPr wrap="square">
            <a:spAutoFit/>
          </a:bodyPr>
          <a:lstStyle/>
          <a:p>
            <a:pPr algn="just">
              <a:buFont typeface="Wingdings" pitchFamily="2" charset="2"/>
              <a:buChar char="ü"/>
            </a:pPr>
            <a:r>
              <a:rPr lang="es-MX" sz="2100" dirty="0">
                <a:latin typeface="+mn-lt"/>
              </a:rPr>
              <a:t>No </a:t>
            </a:r>
            <a:r>
              <a:rPr lang="es-MX" sz="2100" dirty="0" smtClean="0">
                <a:latin typeface="+mn-lt"/>
              </a:rPr>
              <a:t>se debe iniciar directamente </a:t>
            </a:r>
            <a:r>
              <a:rPr lang="es-MX" sz="2100" dirty="0">
                <a:latin typeface="+mn-lt"/>
              </a:rPr>
              <a:t>con la negociación pues podría resultar brusco para </a:t>
            </a:r>
            <a:r>
              <a:rPr lang="es-MX" sz="2100" dirty="0" smtClean="0">
                <a:latin typeface="+mn-lt"/>
              </a:rPr>
              <a:t>la contraparte </a:t>
            </a:r>
            <a:r>
              <a:rPr lang="es-MX" sz="2100" dirty="0">
                <a:latin typeface="+mn-lt"/>
              </a:rPr>
              <a:t>turca. </a:t>
            </a:r>
            <a:r>
              <a:rPr lang="es-MX" sz="2100" dirty="0" smtClean="0">
                <a:latin typeface="+mn-lt"/>
              </a:rPr>
              <a:t>Se aconseja tomar tiempo para </a:t>
            </a:r>
            <a:r>
              <a:rPr lang="es-MX" sz="2100" b="1" dirty="0" smtClean="0">
                <a:latin typeface="+mn-lt"/>
              </a:rPr>
              <a:t>hablar </a:t>
            </a:r>
            <a:r>
              <a:rPr lang="es-MX" sz="2100" b="1" dirty="0">
                <a:latin typeface="+mn-lt"/>
              </a:rPr>
              <a:t>sobre </a:t>
            </a:r>
            <a:r>
              <a:rPr lang="es-MX" sz="2100" b="1" dirty="0" smtClean="0">
                <a:latin typeface="+mn-lt"/>
              </a:rPr>
              <a:t>uno mismo </a:t>
            </a:r>
            <a:r>
              <a:rPr lang="es-MX" sz="2100" dirty="0" smtClean="0">
                <a:latin typeface="+mn-lt"/>
              </a:rPr>
              <a:t>y </a:t>
            </a:r>
            <a:r>
              <a:rPr lang="es-MX" sz="2100" b="1" dirty="0" smtClean="0">
                <a:latin typeface="+mn-lt"/>
              </a:rPr>
              <a:t>temas </a:t>
            </a:r>
            <a:r>
              <a:rPr lang="es-MX" sz="2100" b="1" dirty="0">
                <a:latin typeface="+mn-lt"/>
              </a:rPr>
              <a:t>más casuales como Turquía, el viaje, las visitas, las sensaciones que </a:t>
            </a:r>
            <a:r>
              <a:rPr lang="es-MX" sz="2100" b="1" dirty="0" smtClean="0">
                <a:latin typeface="+mn-lt"/>
              </a:rPr>
              <a:t>provoca </a:t>
            </a:r>
            <a:r>
              <a:rPr lang="es-MX" sz="2100" b="1" dirty="0">
                <a:latin typeface="+mn-lt"/>
              </a:rPr>
              <a:t>el país e incluso </a:t>
            </a:r>
            <a:r>
              <a:rPr lang="es-MX" sz="2100" b="1" dirty="0" smtClean="0">
                <a:latin typeface="+mn-lt"/>
              </a:rPr>
              <a:t>la familia </a:t>
            </a:r>
            <a:r>
              <a:rPr lang="es-MX" sz="2100" dirty="0">
                <a:latin typeface="+mn-lt"/>
              </a:rPr>
              <a:t>(valor sagrado en Turquía, especialmente los niños).</a:t>
            </a:r>
            <a:endParaRPr lang="es-EC" sz="2100" dirty="0">
              <a:latin typeface="+mn-lt"/>
            </a:endParaRPr>
          </a:p>
          <a:p>
            <a:pPr algn="just">
              <a:buFont typeface="Wingdings" pitchFamily="2" charset="2"/>
              <a:buChar char="ü"/>
            </a:pPr>
            <a:endParaRPr lang="es-MX" sz="2100" dirty="0" smtClean="0">
              <a:latin typeface="+mn-lt"/>
            </a:endParaRPr>
          </a:p>
          <a:p>
            <a:pPr algn="just">
              <a:buFont typeface="Wingdings" pitchFamily="2" charset="2"/>
              <a:buChar char="ü"/>
            </a:pPr>
            <a:r>
              <a:rPr lang="es-MX" sz="2100" dirty="0" smtClean="0">
                <a:latin typeface="+mn-lt"/>
              </a:rPr>
              <a:t>En </a:t>
            </a:r>
            <a:r>
              <a:rPr lang="es-MX" sz="2100" dirty="0">
                <a:latin typeface="+mn-lt"/>
              </a:rPr>
              <a:t>Turquía, el anfitrión es quien hace un regalo o invita al visitante a un restaurante. Si </a:t>
            </a:r>
            <a:r>
              <a:rPr lang="es-MX" sz="2100" dirty="0" smtClean="0">
                <a:latin typeface="+mn-lt"/>
              </a:rPr>
              <a:t>se mantiene </a:t>
            </a:r>
            <a:r>
              <a:rPr lang="es-MX" sz="2100" dirty="0">
                <a:latin typeface="+mn-lt"/>
              </a:rPr>
              <a:t>una </a:t>
            </a:r>
            <a:r>
              <a:rPr lang="es-MX" sz="2100" b="1" dirty="0">
                <a:latin typeface="+mn-lt"/>
              </a:rPr>
              <a:t>reunión en el despacho de un empresario turco</a:t>
            </a:r>
            <a:r>
              <a:rPr lang="es-MX" sz="2100" dirty="0">
                <a:latin typeface="+mn-lt"/>
              </a:rPr>
              <a:t>, éste </a:t>
            </a:r>
            <a:r>
              <a:rPr lang="es-MX" sz="2100" b="1" dirty="0">
                <a:latin typeface="+mn-lt"/>
              </a:rPr>
              <a:t>le ofrecerá como mínimo un aperitivo (que hay que aceptar siempre)</a:t>
            </a:r>
            <a:r>
              <a:rPr lang="es-MX" sz="2100" dirty="0">
                <a:latin typeface="+mn-lt"/>
              </a:rPr>
              <a:t>, en ocasiones un regalo (productos de </a:t>
            </a:r>
            <a:r>
              <a:rPr lang="es-MX" sz="2100" dirty="0" err="1">
                <a:latin typeface="+mn-lt"/>
              </a:rPr>
              <a:t>merchandising</a:t>
            </a:r>
            <a:r>
              <a:rPr lang="es-MX" sz="2100" dirty="0">
                <a:latin typeface="+mn-lt"/>
              </a:rPr>
              <a:t>, libros...) y una comida en un </a:t>
            </a:r>
            <a:r>
              <a:rPr lang="es-MX" sz="2100" dirty="0" smtClean="0">
                <a:latin typeface="+mn-lt"/>
              </a:rPr>
              <a:t>restaurante.</a:t>
            </a:r>
          </a:p>
          <a:p>
            <a:pPr algn="just"/>
            <a:endParaRPr lang="es-EC" sz="2100" dirty="0" smtClean="0">
              <a:latin typeface="+mn-lt"/>
            </a:endParaRPr>
          </a:p>
          <a:p>
            <a:pPr algn="just">
              <a:buFont typeface="Wingdings" pitchFamily="2" charset="2"/>
              <a:buChar char="ü"/>
            </a:pPr>
            <a:r>
              <a:rPr lang="es-MX" sz="2100" dirty="0">
                <a:latin typeface="+mn-lt"/>
              </a:rPr>
              <a:t>Nunca hay que pensar que ya se ha logrado el objetivo. </a:t>
            </a:r>
            <a:r>
              <a:rPr lang="es-MX" sz="2100" b="1" dirty="0">
                <a:latin typeface="+mn-lt"/>
              </a:rPr>
              <a:t>Los turcos no pronuncian la palabra "NO</a:t>
            </a:r>
            <a:r>
              <a:rPr lang="es-MX" sz="2100" dirty="0">
                <a:latin typeface="+mn-lt"/>
              </a:rPr>
              <a:t>", sino que prefieren expresiones del tipo "</a:t>
            </a:r>
            <a:r>
              <a:rPr lang="es-MX" sz="2100" dirty="0" err="1">
                <a:latin typeface="+mn-lt"/>
              </a:rPr>
              <a:t>Bakariz</a:t>
            </a:r>
            <a:r>
              <a:rPr lang="es-MX" sz="2100" dirty="0">
                <a:latin typeface="+mn-lt"/>
              </a:rPr>
              <a:t>= Ya veremos", "</a:t>
            </a:r>
            <a:r>
              <a:rPr lang="es-MX" sz="2100" dirty="0" err="1">
                <a:latin typeface="+mn-lt"/>
              </a:rPr>
              <a:t>Düsüneriz</a:t>
            </a:r>
            <a:r>
              <a:rPr lang="es-MX" sz="2100" dirty="0">
                <a:latin typeface="+mn-lt"/>
              </a:rPr>
              <a:t>= vamos a pensarlo</a:t>
            </a:r>
            <a:r>
              <a:rPr lang="es-MX" sz="2100" dirty="0" smtClean="0">
                <a:latin typeface="+mn-lt"/>
              </a:rPr>
              <a:t>".</a:t>
            </a:r>
          </a:p>
          <a:p>
            <a:pPr algn="just"/>
            <a:r>
              <a:rPr lang="es-MX" sz="2100" dirty="0" smtClean="0">
                <a:latin typeface="+mn-lt"/>
              </a:rPr>
              <a:t> </a:t>
            </a:r>
            <a:endParaRPr lang="es-EC" sz="2100" dirty="0" smtClean="0">
              <a:latin typeface="+mn-lt"/>
            </a:endParaRPr>
          </a:p>
          <a:p>
            <a:pPr algn="just">
              <a:buFont typeface="Wingdings" pitchFamily="2" charset="2"/>
              <a:buChar char="ü"/>
            </a:pPr>
            <a:r>
              <a:rPr lang="es-MX" sz="2100" dirty="0">
                <a:latin typeface="+mn-lt"/>
              </a:rPr>
              <a:t> </a:t>
            </a:r>
            <a:r>
              <a:rPr lang="es-MX" sz="2100" b="1" dirty="0">
                <a:latin typeface="+mn-lt"/>
              </a:rPr>
              <a:t>Vestimenta muy elegante </a:t>
            </a:r>
            <a:r>
              <a:rPr lang="es-MX" sz="2100" dirty="0">
                <a:latin typeface="+mn-lt"/>
              </a:rPr>
              <a:t>y </a:t>
            </a:r>
            <a:r>
              <a:rPr lang="es-MX" sz="2100" dirty="0" smtClean="0">
                <a:latin typeface="+mn-lt"/>
              </a:rPr>
              <a:t>profesional. </a:t>
            </a:r>
            <a:r>
              <a:rPr lang="es-MX" sz="2100" b="1" dirty="0" smtClean="0">
                <a:latin typeface="+mn-lt"/>
              </a:rPr>
              <a:t>Después </a:t>
            </a:r>
            <a:r>
              <a:rPr lang="es-MX" sz="2100" b="1" dirty="0">
                <a:latin typeface="+mn-lt"/>
              </a:rPr>
              <a:t>de </a:t>
            </a:r>
            <a:r>
              <a:rPr lang="es-MX" sz="2100" b="1" dirty="0" smtClean="0">
                <a:latin typeface="+mn-lt"/>
              </a:rPr>
              <a:t>saludar </a:t>
            </a:r>
            <a:r>
              <a:rPr lang="es-MX" sz="2100" dirty="0">
                <a:latin typeface="+mn-lt"/>
              </a:rPr>
              <a:t>lo primero que hay que hacer es </a:t>
            </a:r>
            <a:r>
              <a:rPr lang="es-MX" sz="2100" b="1" dirty="0">
                <a:latin typeface="+mn-lt"/>
              </a:rPr>
              <a:t>intercambiar las tarjetas de presentación</a:t>
            </a:r>
            <a:r>
              <a:rPr lang="es-MX" sz="2100" dirty="0">
                <a:latin typeface="+mn-lt"/>
              </a:rPr>
              <a:t>. No hay formalismos particulares alrededor de este proceso, tal como </a:t>
            </a:r>
            <a:r>
              <a:rPr lang="es-MX" sz="2100" dirty="0" smtClean="0">
                <a:latin typeface="+mn-lt"/>
              </a:rPr>
              <a:t>en otros países. </a:t>
            </a:r>
            <a:endParaRPr lang="es-EC" sz="2100"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3</a:t>
            </a:fld>
            <a:endParaRPr lang="es-EC">
              <a:solidFill>
                <a:prstClr val="black">
                  <a:tint val="75000"/>
                </a:prstClr>
              </a:solidFill>
            </a:endParaRPr>
          </a:p>
        </p:txBody>
      </p:sp>
      <p:sp>
        <p:nvSpPr>
          <p:cNvPr id="8"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103985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Turquía</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Administrar una empresa – Formas jurídicas de las empresas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180304" y="1481749"/>
            <a:ext cx="11887200" cy="4537781"/>
          </a:xfrm>
          <a:prstGeom prst="rect">
            <a:avLst/>
          </a:prstGeom>
        </p:spPr>
        <p:txBody>
          <a:bodyPr wrap="square">
            <a:spAutoFit/>
          </a:bodyPr>
          <a:lstStyle/>
          <a:p>
            <a:pPr>
              <a:lnSpc>
                <a:spcPct val="107000"/>
              </a:lnSpc>
              <a:spcAft>
                <a:spcPts val="0"/>
              </a:spcAft>
            </a:pPr>
            <a:r>
              <a:rPr lang="es-MX" b="1" u="sng" dirty="0" smtClean="0">
                <a:latin typeface="Calibri" panose="020F0502020204030204" pitchFamily="34" charset="0"/>
                <a:ea typeface="Calibri" panose="020F0502020204030204" pitchFamily="34" charset="0"/>
                <a:cs typeface="Times New Roman" panose="02020603050405020304" pitchFamily="18" charset="0"/>
              </a:rPr>
              <a:t>Sociedad de responsabilidad limitada </a:t>
            </a:r>
            <a:r>
              <a:rPr lang="es-MX" u="sng" dirty="0" smtClean="0">
                <a:latin typeface="Calibri" panose="020F0502020204030204" pitchFamily="34" charset="0"/>
                <a:ea typeface="Calibri" panose="020F0502020204030204" pitchFamily="34" charset="0"/>
                <a:cs typeface="Times New Roman" panose="02020603050405020304" pitchFamily="18" charset="0"/>
              </a:rPr>
              <a:t>(Limited Sirket)</a:t>
            </a:r>
            <a:endParaRPr lang="es-MX"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a:t>
            </a:r>
            <a:r>
              <a:rPr lang="es-MX" b="1" dirty="0">
                <a:latin typeface="Calibri" panose="020F0502020204030204" pitchFamily="34" charset="0"/>
                <a:ea typeface="Calibri" panose="020F0502020204030204" pitchFamily="34" charset="0"/>
                <a:cs typeface="Times New Roman" panose="02020603050405020304" pitchFamily="18" charset="0"/>
              </a:rPr>
              <a:t>Número de socios o </a:t>
            </a:r>
            <a:r>
              <a:rPr lang="es-MX" b="1" dirty="0" smtClean="0">
                <a:latin typeface="Calibri" panose="020F0502020204030204" pitchFamily="34" charset="0"/>
                <a:ea typeface="Calibri" panose="020F0502020204030204" pitchFamily="34" charset="0"/>
                <a:cs typeface="Times New Roman" panose="02020603050405020304" pitchFamily="18" charset="0"/>
              </a:rPr>
              <a:t>accionistas</a:t>
            </a:r>
            <a:r>
              <a:rPr lang="es-MX" dirty="0" smtClean="0">
                <a:latin typeface="Calibri" panose="020F0502020204030204" pitchFamily="34" charset="0"/>
                <a:ea typeface="Calibri" panose="020F0502020204030204" pitchFamily="34" charset="0"/>
                <a:cs typeface="Times New Roman" panose="02020603050405020304" pitchFamily="18" charset="0"/>
              </a:rPr>
              <a:t>: </a:t>
            </a:r>
            <a:r>
              <a:rPr lang="es-MX" dirty="0">
                <a:latin typeface="Calibri" panose="020F0502020204030204" pitchFamily="34" charset="0"/>
                <a:ea typeface="Calibri" panose="020F0502020204030204" pitchFamily="34" charset="0"/>
                <a:cs typeface="Times New Roman" panose="02020603050405020304" pitchFamily="18" charset="0"/>
              </a:rPr>
              <a:t>5 socios mínimo.</a:t>
            </a:r>
          </a:p>
          <a:p>
            <a:pPr>
              <a:lnSpc>
                <a:spcPct val="107000"/>
              </a:lnSpc>
              <a:spcAft>
                <a:spcPts val="0"/>
              </a:spcAft>
            </a:pPr>
            <a:r>
              <a:rPr lang="es-MX" b="1" dirty="0">
                <a:latin typeface="Calibri" panose="020F0502020204030204" pitchFamily="34" charset="0"/>
                <a:ea typeface="Calibri" panose="020F0502020204030204" pitchFamily="34" charset="0"/>
                <a:cs typeface="Times New Roman" panose="02020603050405020304" pitchFamily="18" charset="0"/>
              </a:rPr>
              <a:t>    Capital mínimo o </a:t>
            </a:r>
            <a:r>
              <a:rPr lang="es-MX" b="1" dirty="0" smtClean="0">
                <a:latin typeface="Calibri" panose="020F0502020204030204" pitchFamily="34" charset="0"/>
                <a:ea typeface="Calibri" panose="020F0502020204030204" pitchFamily="34" charset="0"/>
                <a:cs typeface="Times New Roman" panose="02020603050405020304" pitchFamily="18" charset="0"/>
              </a:rPr>
              <a:t>máximo: </a:t>
            </a:r>
            <a:r>
              <a:rPr lang="es-MX" dirty="0" smtClean="0">
                <a:latin typeface="Calibri" panose="020F0502020204030204" pitchFamily="34" charset="0"/>
                <a:ea typeface="Calibri" panose="020F0502020204030204" pitchFamily="34" charset="0"/>
                <a:cs typeface="Times New Roman" panose="02020603050405020304" pitchFamily="18" charset="0"/>
              </a:rPr>
              <a:t>50.000 TRY = 8.576 USD</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b="1" dirty="0">
                <a:latin typeface="Calibri" panose="020F0502020204030204" pitchFamily="34" charset="0"/>
                <a:ea typeface="Calibri" panose="020F0502020204030204" pitchFamily="34" charset="0"/>
                <a:cs typeface="Times New Roman" panose="02020603050405020304" pitchFamily="18" charset="0"/>
              </a:rPr>
              <a:t>    Responsabilidad de los </a:t>
            </a:r>
            <a:r>
              <a:rPr lang="es-MX" b="1" dirty="0" smtClean="0">
                <a:latin typeface="Calibri" panose="020F0502020204030204" pitchFamily="34" charset="0"/>
                <a:ea typeface="Calibri" panose="020F0502020204030204" pitchFamily="34" charset="0"/>
                <a:cs typeface="Times New Roman" panose="02020603050405020304" pitchFamily="18" charset="0"/>
              </a:rPr>
              <a:t>socios: </a:t>
            </a:r>
            <a:r>
              <a:rPr lang="es-MX" dirty="0">
                <a:latin typeface="Calibri" panose="020F0502020204030204" pitchFamily="34" charset="0"/>
                <a:ea typeface="Calibri" panose="020F0502020204030204" pitchFamily="34" charset="0"/>
                <a:cs typeface="Times New Roman" panose="02020603050405020304" pitchFamily="18" charset="0"/>
              </a:rPr>
              <a:t>Responsabilidad limitada al importe de las </a:t>
            </a:r>
            <a:r>
              <a:rPr lang="es-MX" dirty="0" smtClean="0">
                <a:latin typeface="Calibri" panose="020F0502020204030204" pitchFamily="34" charset="0"/>
                <a:ea typeface="Calibri" panose="020F0502020204030204" pitchFamily="34" charset="0"/>
                <a:cs typeface="Times New Roman" panose="02020603050405020304" pitchFamily="18" charset="0"/>
              </a:rPr>
              <a:t>aportaciones</a:t>
            </a:r>
          </a:p>
          <a:p>
            <a:pPr>
              <a:lnSpc>
                <a:spcPct val="107000"/>
              </a:lnSpc>
              <a:spcAft>
                <a:spcPts val="0"/>
              </a:spcAft>
            </a:pP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b="1" u="sng" dirty="0" smtClean="0">
                <a:latin typeface="Calibri" panose="020F0502020204030204" pitchFamily="34" charset="0"/>
                <a:ea typeface="Calibri" panose="020F0502020204030204" pitchFamily="34" charset="0"/>
                <a:cs typeface="Times New Roman" panose="02020603050405020304" pitchFamily="18" charset="0"/>
              </a:rPr>
              <a:t>Sociedad Anónima </a:t>
            </a:r>
            <a:r>
              <a:rPr lang="es-MX" u="sng" dirty="0" smtClean="0">
                <a:latin typeface="Calibri" panose="020F0502020204030204" pitchFamily="34" charset="0"/>
                <a:ea typeface="Calibri" panose="020F0502020204030204" pitchFamily="34" charset="0"/>
                <a:cs typeface="Times New Roman" panose="02020603050405020304" pitchFamily="18" charset="0"/>
              </a:rPr>
              <a:t>(</a:t>
            </a:r>
            <a:r>
              <a:rPr lang="es-MX" u="sng" dirty="0" err="1" smtClean="0">
                <a:latin typeface="Calibri" panose="020F0502020204030204" pitchFamily="34" charset="0"/>
                <a:ea typeface="Calibri" panose="020F0502020204030204" pitchFamily="34" charset="0"/>
                <a:cs typeface="Times New Roman" panose="02020603050405020304" pitchFamily="18" charset="0"/>
              </a:rPr>
              <a:t>Anonim</a:t>
            </a:r>
            <a:r>
              <a:rPr lang="es-MX" u="sng" dirty="0" smtClean="0">
                <a:latin typeface="Calibri" panose="020F0502020204030204" pitchFamily="34" charset="0"/>
                <a:ea typeface="Calibri" panose="020F0502020204030204" pitchFamily="34" charset="0"/>
                <a:cs typeface="Times New Roman" panose="02020603050405020304" pitchFamily="18" charset="0"/>
              </a:rPr>
              <a:t> Sirket)</a:t>
            </a:r>
            <a:endParaRPr lang="es-MX"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b="1" dirty="0">
                <a:latin typeface="Calibri" panose="020F0502020204030204" pitchFamily="34" charset="0"/>
                <a:ea typeface="Calibri" panose="020F0502020204030204" pitchFamily="34" charset="0"/>
                <a:cs typeface="Times New Roman" panose="02020603050405020304" pitchFamily="18" charset="0"/>
              </a:rPr>
              <a:t>    Número de socios o </a:t>
            </a:r>
            <a:r>
              <a:rPr lang="es-MX" b="1" dirty="0" smtClean="0">
                <a:latin typeface="Calibri" panose="020F0502020204030204" pitchFamily="34" charset="0"/>
                <a:ea typeface="Calibri" panose="020F0502020204030204" pitchFamily="34" charset="0"/>
                <a:cs typeface="Times New Roman" panose="02020603050405020304" pitchFamily="18" charset="0"/>
              </a:rPr>
              <a:t>accionistas: </a:t>
            </a:r>
            <a:r>
              <a:rPr lang="es-MX" dirty="0">
                <a:latin typeface="Calibri" panose="020F0502020204030204" pitchFamily="34" charset="0"/>
                <a:ea typeface="Calibri" panose="020F0502020204030204" pitchFamily="34" charset="0"/>
                <a:cs typeface="Times New Roman" panose="02020603050405020304" pitchFamily="18" charset="0"/>
              </a:rPr>
              <a:t>5 socios mínimo</a:t>
            </a:r>
          </a:p>
          <a:p>
            <a:pPr>
              <a:lnSpc>
                <a:spcPct val="107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a:t>
            </a:r>
            <a:r>
              <a:rPr lang="es-MX" b="1" dirty="0">
                <a:latin typeface="Calibri" panose="020F0502020204030204" pitchFamily="34" charset="0"/>
                <a:ea typeface="Calibri" panose="020F0502020204030204" pitchFamily="34" charset="0"/>
                <a:cs typeface="Times New Roman" panose="02020603050405020304" pitchFamily="18" charset="0"/>
              </a:rPr>
              <a:t>Capital mínimo o </a:t>
            </a:r>
            <a:r>
              <a:rPr lang="es-MX" b="1" dirty="0" smtClean="0">
                <a:latin typeface="Calibri" panose="020F0502020204030204" pitchFamily="34" charset="0"/>
                <a:ea typeface="Calibri" panose="020F0502020204030204" pitchFamily="34" charset="0"/>
                <a:cs typeface="Times New Roman" panose="02020603050405020304" pitchFamily="18" charset="0"/>
              </a:rPr>
              <a:t>máximo: </a:t>
            </a:r>
            <a:r>
              <a:rPr lang="es-MX" dirty="0" smtClean="0">
                <a:latin typeface="Calibri" panose="020F0502020204030204" pitchFamily="34" charset="0"/>
                <a:ea typeface="Calibri" panose="020F0502020204030204" pitchFamily="34" charset="0"/>
                <a:cs typeface="Times New Roman" panose="02020603050405020304" pitchFamily="18" charset="0"/>
              </a:rPr>
              <a:t>50.000 TRY </a:t>
            </a:r>
            <a:r>
              <a:rPr lang="es-MX" dirty="0">
                <a:latin typeface="Calibri" panose="020F0502020204030204" pitchFamily="34" charset="0"/>
                <a:ea typeface="Calibri" panose="020F0502020204030204" pitchFamily="34" charset="0"/>
                <a:cs typeface="Times New Roman" panose="02020603050405020304" pitchFamily="18" charset="0"/>
              </a:rPr>
              <a:t>= </a:t>
            </a:r>
            <a:r>
              <a:rPr lang="es-MX" dirty="0" smtClean="0">
                <a:latin typeface="Calibri" panose="020F0502020204030204" pitchFamily="34" charset="0"/>
                <a:ea typeface="Calibri" panose="020F0502020204030204" pitchFamily="34" charset="0"/>
                <a:cs typeface="Times New Roman" panose="02020603050405020304" pitchFamily="18" charset="0"/>
              </a:rPr>
              <a:t>8.576 USD</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a:t>
            </a:r>
            <a:r>
              <a:rPr lang="es-MX" b="1" dirty="0">
                <a:latin typeface="Calibri" panose="020F0502020204030204" pitchFamily="34" charset="0"/>
                <a:ea typeface="Calibri" panose="020F0502020204030204" pitchFamily="34" charset="0"/>
                <a:cs typeface="Times New Roman" panose="02020603050405020304" pitchFamily="18" charset="0"/>
              </a:rPr>
              <a:t>Responsabilidad de los </a:t>
            </a:r>
            <a:r>
              <a:rPr lang="es-MX" b="1" dirty="0" smtClean="0">
                <a:latin typeface="Calibri" panose="020F0502020204030204" pitchFamily="34" charset="0"/>
                <a:ea typeface="Calibri" panose="020F0502020204030204" pitchFamily="34" charset="0"/>
                <a:cs typeface="Times New Roman" panose="02020603050405020304" pitchFamily="18" charset="0"/>
              </a:rPr>
              <a:t>socios: </a:t>
            </a:r>
            <a:r>
              <a:rPr lang="es-MX" dirty="0">
                <a:latin typeface="Calibri" panose="020F0502020204030204" pitchFamily="34" charset="0"/>
                <a:ea typeface="Calibri" panose="020F0502020204030204" pitchFamily="34" charset="0"/>
                <a:cs typeface="Times New Roman" panose="02020603050405020304" pitchFamily="18" charset="0"/>
              </a:rPr>
              <a:t>Responsabilidad limitada al importe de las </a:t>
            </a:r>
            <a:r>
              <a:rPr lang="es-MX" dirty="0" smtClean="0">
                <a:latin typeface="Calibri" panose="020F0502020204030204" pitchFamily="34" charset="0"/>
                <a:ea typeface="Calibri" panose="020F0502020204030204" pitchFamily="34" charset="0"/>
                <a:cs typeface="Times New Roman" panose="02020603050405020304" pitchFamily="18" charset="0"/>
              </a:rPr>
              <a:t>aportaciones</a:t>
            </a:r>
          </a:p>
          <a:p>
            <a:pPr>
              <a:lnSpc>
                <a:spcPct val="107000"/>
              </a:lnSpc>
              <a:spcAft>
                <a:spcPts val="0"/>
              </a:spcAft>
            </a:pP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b="1" u="sng" dirty="0">
                <a:latin typeface="Calibri" panose="020F0502020204030204" pitchFamily="34" charset="0"/>
                <a:ea typeface="Calibri" panose="020F0502020204030204" pitchFamily="34" charset="0"/>
                <a:cs typeface="Times New Roman" panose="02020603050405020304" pitchFamily="18" charset="0"/>
              </a:rPr>
              <a:t>Sociedad de Responsabilidad Limitada</a:t>
            </a:r>
            <a:endParaRPr lang="es-MX"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a:t>
            </a:r>
            <a:r>
              <a:rPr lang="es-MX" b="1" dirty="0">
                <a:latin typeface="Calibri" panose="020F0502020204030204" pitchFamily="34" charset="0"/>
                <a:ea typeface="Calibri" panose="020F0502020204030204" pitchFamily="34" charset="0"/>
                <a:cs typeface="Times New Roman" panose="02020603050405020304" pitchFamily="18" charset="0"/>
              </a:rPr>
              <a:t>Número de socios o accionistas : </a:t>
            </a:r>
            <a:r>
              <a:rPr lang="es-MX" dirty="0">
                <a:latin typeface="Calibri" panose="020F0502020204030204" pitchFamily="34" charset="0"/>
                <a:ea typeface="Calibri" panose="020F0502020204030204" pitchFamily="34" charset="0"/>
                <a:cs typeface="Times New Roman" panose="02020603050405020304" pitchFamily="18" charset="0"/>
              </a:rPr>
              <a:t>2 socios </a:t>
            </a:r>
            <a:r>
              <a:rPr lang="es-MX" dirty="0" smtClean="0">
                <a:latin typeface="Calibri" panose="020F0502020204030204" pitchFamily="34" charset="0"/>
                <a:ea typeface="Calibri" panose="020F0502020204030204" pitchFamily="34" charset="0"/>
                <a:cs typeface="Times New Roman" panose="02020603050405020304" pitchFamily="18" charset="0"/>
              </a:rPr>
              <a:t>mínimo - </a:t>
            </a:r>
            <a:r>
              <a:rPr lang="es-MX" dirty="0">
                <a:latin typeface="Calibri" panose="020F0502020204030204" pitchFamily="34" charset="0"/>
                <a:ea typeface="Calibri" panose="020F0502020204030204" pitchFamily="34" charset="0"/>
                <a:cs typeface="Times New Roman" panose="02020603050405020304" pitchFamily="18" charset="0"/>
              </a:rPr>
              <a:t>50 socios máximo.</a:t>
            </a:r>
          </a:p>
          <a:p>
            <a:pPr>
              <a:lnSpc>
                <a:spcPct val="107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a:t>
            </a:r>
            <a:r>
              <a:rPr lang="es-MX" b="1" dirty="0">
                <a:latin typeface="Calibri" panose="020F0502020204030204" pitchFamily="34" charset="0"/>
                <a:ea typeface="Calibri" panose="020F0502020204030204" pitchFamily="34" charset="0"/>
                <a:cs typeface="Times New Roman" panose="02020603050405020304" pitchFamily="18" charset="0"/>
              </a:rPr>
              <a:t>Capital mínimo o máximo : </a:t>
            </a:r>
            <a:r>
              <a:rPr lang="es-MX" dirty="0" smtClean="0">
                <a:latin typeface="Calibri" panose="020F0502020204030204" pitchFamily="34" charset="0"/>
                <a:ea typeface="Calibri" panose="020F0502020204030204" pitchFamily="34" charset="0"/>
                <a:cs typeface="Times New Roman" panose="02020603050405020304" pitchFamily="18" charset="0"/>
              </a:rPr>
              <a:t>50.000 TRY </a:t>
            </a:r>
            <a:r>
              <a:rPr lang="es-MX" dirty="0">
                <a:latin typeface="Calibri" panose="020F0502020204030204" pitchFamily="34" charset="0"/>
                <a:ea typeface="Calibri" panose="020F0502020204030204" pitchFamily="34" charset="0"/>
                <a:cs typeface="Times New Roman" panose="02020603050405020304" pitchFamily="18" charset="0"/>
              </a:rPr>
              <a:t>= </a:t>
            </a:r>
            <a:r>
              <a:rPr lang="es-MX" dirty="0" smtClean="0">
                <a:latin typeface="Calibri" panose="020F0502020204030204" pitchFamily="34" charset="0"/>
                <a:ea typeface="Calibri" panose="020F0502020204030204" pitchFamily="34" charset="0"/>
                <a:cs typeface="Times New Roman" panose="02020603050405020304" pitchFamily="18" charset="0"/>
              </a:rPr>
              <a:t>8.576 USD</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a:t>
            </a:r>
            <a:r>
              <a:rPr lang="es-MX" b="1" dirty="0">
                <a:latin typeface="Calibri" panose="020F0502020204030204" pitchFamily="34" charset="0"/>
                <a:ea typeface="Calibri" panose="020F0502020204030204" pitchFamily="34" charset="0"/>
                <a:cs typeface="Times New Roman" panose="02020603050405020304" pitchFamily="18" charset="0"/>
              </a:rPr>
              <a:t>Responsabilidad de los socios : </a:t>
            </a:r>
            <a:r>
              <a:rPr lang="es-MX" dirty="0">
                <a:latin typeface="Calibri" panose="020F0502020204030204" pitchFamily="34" charset="0"/>
                <a:ea typeface="Calibri" panose="020F0502020204030204" pitchFamily="34" charset="0"/>
                <a:cs typeface="Times New Roman" panose="02020603050405020304" pitchFamily="18" charset="0"/>
              </a:rPr>
              <a:t>Responsabilidad limitada al importe de las </a:t>
            </a:r>
            <a:r>
              <a:rPr lang="es-MX" dirty="0" smtClean="0">
                <a:latin typeface="Calibri" panose="020F0502020204030204" pitchFamily="34" charset="0"/>
                <a:ea typeface="Calibri" panose="020F0502020204030204" pitchFamily="34" charset="0"/>
                <a:cs typeface="Times New Roman" panose="02020603050405020304" pitchFamily="18" charset="0"/>
              </a:rPr>
              <a:t>aportaciones</a:t>
            </a:r>
          </a:p>
          <a:p>
            <a:pPr>
              <a:lnSpc>
                <a:spcPct val="107000"/>
              </a:lnSpc>
              <a:spcAft>
                <a:spcPts val="0"/>
              </a:spcAft>
            </a:pP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4</a:t>
            </a:fld>
            <a:endParaRPr lang="es-EC">
              <a:solidFill>
                <a:prstClr val="black">
                  <a:tint val="75000"/>
                </a:prstClr>
              </a:solidFill>
            </a:endParaRPr>
          </a:p>
        </p:txBody>
      </p:sp>
      <p:sp>
        <p:nvSpPr>
          <p:cNvPr id="6"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2549805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1144929"/>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Turquía</a:t>
            </a:r>
            <a:r>
              <a:rPr lang="es-MX" sz="4000" b="1" dirty="0" smtClean="0">
                <a:solidFill>
                  <a:srgbClr val="002060"/>
                </a:solidFill>
                <a:latin typeface="Franklin Gothic Medium Cond" panose="020B0606030402020204" pitchFamily="34" charset="0"/>
                <a:ea typeface="+mj-ea"/>
                <a:cs typeface="+mj-cs"/>
              </a:rPr>
              <a:t/>
            </a:r>
            <a:br>
              <a:rPr lang="es-MX" sz="4000" b="1" dirty="0" smtClean="0">
                <a:solidFill>
                  <a:srgbClr val="002060"/>
                </a:solidFill>
                <a:latin typeface="Franklin Gothic Medium Cond" panose="020B0606030402020204" pitchFamily="34" charset="0"/>
                <a:ea typeface="+mj-ea"/>
                <a:cs typeface="+mj-cs"/>
              </a:rPr>
            </a:br>
            <a:r>
              <a:rPr lang="es-EC" sz="3600" b="1" dirty="0" smtClean="0">
                <a:solidFill>
                  <a:srgbClr val="002060"/>
                </a:solidFill>
                <a:latin typeface="Franklin Gothic Medium Cond" panose="020B0606030402020204" pitchFamily="34" charset="0"/>
              </a:rPr>
              <a:t>Administrar una empresa – Formas jurídicas de las empresas</a:t>
            </a:r>
            <a:endParaRPr lang="es-MX" sz="3600" b="1" dirty="0">
              <a:solidFill>
                <a:srgbClr val="002060"/>
              </a:solidFill>
              <a:latin typeface="Franklin Gothic Medium Cond" panose="020B0606030402020204" pitchFamily="34" charset="0"/>
            </a:endParaRPr>
          </a:p>
        </p:txBody>
      </p:sp>
      <p:sp>
        <p:nvSpPr>
          <p:cNvPr id="13" name="Rectángulo 12"/>
          <p:cNvSpPr/>
          <p:nvPr/>
        </p:nvSpPr>
        <p:spPr>
          <a:xfrm>
            <a:off x="334851" y="1116512"/>
            <a:ext cx="11397804" cy="5130507"/>
          </a:xfrm>
          <a:prstGeom prst="rect">
            <a:avLst/>
          </a:prstGeom>
        </p:spPr>
        <p:txBody>
          <a:bodyPr wrap="square">
            <a:spAutoFit/>
          </a:bodyPr>
          <a:lstStyle/>
          <a:p>
            <a:pPr algn="just">
              <a:lnSpc>
                <a:spcPct val="107000"/>
              </a:lnSpc>
              <a:spcAft>
                <a:spcPts val="0"/>
              </a:spcAft>
            </a:pPr>
            <a:endParaRPr lang="es-MX" b="1" u="sng"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0"/>
              </a:spcAft>
            </a:pPr>
            <a:r>
              <a:rPr lang="es-MX" b="1" u="sng" dirty="0">
                <a:latin typeface="Calibri" panose="020F0502020204030204" pitchFamily="34" charset="0"/>
                <a:ea typeface="Calibri" panose="020F0502020204030204" pitchFamily="34" charset="0"/>
                <a:cs typeface="Times New Roman" panose="02020603050405020304" pitchFamily="18" charset="0"/>
              </a:rPr>
              <a:t>Empresa individual</a:t>
            </a:r>
            <a:endParaRPr lang="es-MX"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b="1" dirty="0" smtClean="0">
                <a:latin typeface="Calibri" panose="020F0502020204030204" pitchFamily="34" charset="0"/>
                <a:ea typeface="Calibri" panose="020F0502020204030204" pitchFamily="34" charset="0"/>
                <a:cs typeface="Times New Roman" panose="02020603050405020304" pitchFamily="18" charset="0"/>
              </a:rPr>
              <a:t>Número </a:t>
            </a:r>
            <a:r>
              <a:rPr lang="es-MX" b="1" dirty="0">
                <a:latin typeface="Calibri" panose="020F0502020204030204" pitchFamily="34" charset="0"/>
                <a:ea typeface="Calibri" panose="020F0502020204030204" pitchFamily="34" charset="0"/>
                <a:cs typeface="Times New Roman" panose="02020603050405020304" pitchFamily="18" charset="0"/>
              </a:rPr>
              <a:t>de socios o </a:t>
            </a:r>
            <a:r>
              <a:rPr lang="es-MX" b="1" dirty="0" smtClean="0">
                <a:latin typeface="Calibri" panose="020F0502020204030204" pitchFamily="34" charset="0"/>
                <a:ea typeface="Calibri" panose="020F0502020204030204" pitchFamily="34" charset="0"/>
                <a:cs typeface="Times New Roman" panose="02020603050405020304" pitchFamily="18" charset="0"/>
              </a:rPr>
              <a:t>accionistas: </a:t>
            </a:r>
            <a:r>
              <a:rPr lang="es-MX" dirty="0">
                <a:latin typeface="Calibri" panose="020F0502020204030204" pitchFamily="34" charset="0"/>
                <a:ea typeface="Calibri" panose="020F0502020204030204" pitchFamily="34" charset="0"/>
                <a:cs typeface="Times New Roman" panose="02020603050405020304" pitchFamily="18" charset="0"/>
              </a:rPr>
              <a:t>1 persona</a:t>
            </a:r>
          </a:p>
          <a:p>
            <a:pPr algn="just">
              <a:lnSpc>
                <a:spcPct val="107000"/>
              </a:lnSpc>
              <a:spcAft>
                <a:spcPts val="0"/>
              </a:spcAft>
            </a:pPr>
            <a:r>
              <a:rPr lang="es-MX" b="1" dirty="0" smtClean="0">
                <a:latin typeface="Calibri" panose="020F0502020204030204" pitchFamily="34" charset="0"/>
                <a:ea typeface="Calibri" panose="020F0502020204030204" pitchFamily="34" charset="0"/>
                <a:cs typeface="Times New Roman" panose="02020603050405020304" pitchFamily="18" charset="0"/>
              </a:rPr>
              <a:t>Capital </a:t>
            </a:r>
            <a:r>
              <a:rPr lang="es-MX" b="1" dirty="0">
                <a:latin typeface="Calibri" panose="020F0502020204030204" pitchFamily="34" charset="0"/>
                <a:ea typeface="Calibri" panose="020F0502020204030204" pitchFamily="34" charset="0"/>
                <a:cs typeface="Times New Roman" panose="02020603050405020304" pitchFamily="18" charset="0"/>
              </a:rPr>
              <a:t>mínimo o </a:t>
            </a:r>
            <a:r>
              <a:rPr lang="es-MX" b="1" dirty="0" smtClean="0">
                <a:latin typeface="Calibri" panose="020F0502020204030204" pitchFamily="34" charset="0"/>
                <a:ea typeface="Calibri" panose="020F0502020204030204" pitchFamily="34" charset="0"/>
                <a:cs typeface="Times New Roman" panose="02020603050405020304" pitchFamily="18" charset="0"/>
              </a:rPr>
              <a:t>máximo</a:t>
            </a:r>
            <a:r>
              <a:rPr lang="es-MX" dirty="0" smtClean="0">
                <a:latin typeface="Calibri" panose="020F0502020204030204" pitchFamily="34" charset="0"/>
                <a:ea typeface="Calibri" panose="020F0502020204030204" pitchFamily="34" charset="0"/>
                <a:cs typeface="Times New Roman" panose="02020603050405020304" pitchFamily="18" charset="0"/>
              </a:rPr>
              <a:t>: </a:t>
            </a:r>
            <a:r>
              <a:rPr lang="es-MX" dirty="0">
                <a:latin typeface="Calibri" panose="020F0502020204030204" pitchFamily="34" charset="0"/>
                <a:ea typeface="Calibri" panose="020F0502020204030204" pitchFamily="34" charset="0"/>
                <a:cs typeface="Times New Roman" panose="02020603050405020304" pitchFamily="18" charset="0"/>
              </a:rPr>
              <a:t>La noción de capital no existe</a:t>
            </a:r>
            <a:r>
              <a:rPr lang="es-MX" dirty="0" smtClean="0">
                <a:latin typeface="Calibri" panose="020F0502020204030204" pitchFamily="34" charset="0"/>
                <a:ea typeface="Calibri" panose="020F0502020204030204" pitchFamily="34" charset="0"/>
                <a:cs typeface="Times New Roman" panose="02020603050405020304" pitchFamily="18" charset="0"/>
              </a:rPr>
              <a:t>.</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b="1" dirty="0" smtClean="0">
                <a:latin typeface="Calibri" panose="020F0502020204030204" pitchFamily="34" charset="0"/>
                <a:ea typeface="Calibri" panose="020F0502020204030204" pitchFamily="34" charset="0"/>
                <a:cs typeface="Times New Roman" panose="02020603050405020304" pitchFamily="18" charset="0"/>
              </a:rPr>
              <a:t>Responsabilidad </a:t>
            </a:r>
            <a:r>
              <a:rPr lang="es-MX" b="1" dirty="0">
                <a:latin typeface="Calibri" panose="020F0502020204030204" pitchFamily="34" charset="0"/>
                <a:ea typeface="Calibri" panose="020F0502020204030204" pitchFamily="34" charset="0"/>
                <a:cs typeface="Times New Roman" panose="02020603050405020304" pitchFamily="18" charset="0"/>
              </a:rPr>
              <a:t>de los </a:t>
            </a:r>
            <a:r>
              <a:rPr lang="es-MX" b="1" dirty="0" smtClean="0">
                <a:latin typeface="Calibri" panose="020F0502020204030204" pitchFamily="34" charset="0"/>
                <a:ea typeface="Calibri" panose="020F0502020204030204" pitchFamily="34" charset="0"/>
                <a:cs typeface="Times New Roman" panose="02020603050405020304" pitchFamily="18" charset="0"/>
              </a:rPr>
              <a:t>socios: </a:t>
            </a:r>
            <a:r>
              <a:rPr lang="es-MX" dirty="0">
                <a:latin typeface="Calibri" panose="020F0502020204030204" pitchFamily="34" charset="0"/>
                <a:ea typeface="Calibri" panose="020F0502020204030204" pitchFamily="34" charset="0"/>
                <a:cs typeface="Times New Roman" panose="02020603050405020304" pitchFamily="18" charset="0"/>
              </a:rPr>
              <a:t>El jefe de empresa es indefinidamente responsable de las deudas profesionales con el conjunto de su patrimonio.</a:t>
            </a:r>
          </a:p>
          <a:p>
            <a:pPr marL="457200" algn="just">
              <a:lnSpc>
                <a:spcPct val="107000"/>
              </a:lnSpc>
              <a:spcAft>
                <a:spcPts val="0"/>
              </a:spcAft>
            </a:pPr>
            <a:endParaRPr lang="es-MX" dirty="0" smtClean="0">
              <a:latin typeface="+mn-lt"/>
              <a:ea typeface="Calibri" panose="020F0502020204030204" pitchFamily="34" charset="0"/>
              <a:cs typeface="Times New Roman" panose="02020603050405020304" pitchFamily="18" charset="0"/>
            </a:endParaRPr>
          </a:p>
          <a:p>
            <a:pPr algn="just">
              <a:lnSpc>
                <a:spcPct val="107000"/>
              </a:lnSpc>
              <a:spcAft>
                <a:spcPts val="0"/>
              </a:spcAft>
            </a:pPr>
            <a:r>
              <a:rPr lang="es-MX" b="1" u="sng" dirty="0">
                <a:latin typeface="Calibri" panose="020F0502020204030204" pitchFamily="34" charset="0"/>
                <a:ea typeface="Calibri" panose="020F0502020204030204" pitchFamily="34" charset="0"/>
                <a:cs typeface="Times New Roman" panose="02020603050405020304" pitchFamily="18" charset="0"/>
              </a:rPr>
              <a:t>Sociedad en comandita simple (SCS) o por acciones (SCA</a:t>
            </a:r>
            <a:r>
              <a:rPr lang="es-MX" b="1" u="sng" dirty="0" smtClean="0">
                <a:latin typeface="Calibri" panose="020F0502020204030204" pitchFamily="34" charset="0"/>
                <a:ea typeface="Calibri" panose="020F0502020204030204" pitchFamily="34" charset="0"/>
                <a:cs typeface="Times New Roman" panose="02020603050405020304" pitchFamily="18" charset="0"/>
              </a:rPr>
              <a:t>)</a:t>
            </a:r>
            <a:endParaRPr lang="es-MX" b="1"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MX" b="1" dirty="0" smtClean="0">
                <a:latin typeface="Calibri" panose="020F0502020204030204" pitchFamily="34" charset="0"/>
                <a:ea typeface="Calibri" panose="020F0502020204030204" pitchFamily="34" charset="0"/>
                <a:cs typeface="Times New Roman" panose="02020603050405020304" pitchFamily="18" charset="0"/>
              </a:rPr>
              <a:t>Número </a:t>
            </a:r>
            <a:r>
              <a:rPr lang="es-MX" b="1" dirty="0">
                <a:latin typeface="Calibri" panose="020F0502020204030204" pitchFamily="34" charset="0"/>
                <a:ea typeface="Calibri" panose="020F0502020204030204" pitchFamily="34" charset="0"/>
                <a:cs typeface="Times New Roman" panose="02020603050405020304" pitchFamily="18" charset="0"/>
              </a:rPr>
              <a:t>de socios o </a:t>
            </a:r>
            <a:r>
              <a:rPr lang="es-MX" b="1" dirty="0" smtClean="0">
                <a:latin typeface="Calibri" panose="020F0502020204030204" pitchFamily="34" charset="0"/>
                <a:ea typeface="Calibri" panose="020F0502020204030204" pitchFamily="34" charset="0"/>
                <a:cs typeface="Times New Roman" panose="02020603050405020304" pitchFamily="18" charset="0"/>
              </a:rPr>
              <a:t>accionistas: </a:t>
            </a:r>
            <a:r>
              <a:rPr lang="es-MX" dirty="0">
                <a:latin typeface="Calibri" panose="020F0502020204030204" pitchFamily="34" charset="0"/>
                <a:ea typeface="Calibri" panose="020F0502020204030204" pitchFamily="34" charset="0"/>
                <a:cs typeface="Times New Roman" panose="02020603050405020304" pitchFamily="18" charset="0"/>
              </a:rPr>
              <a:t>La SCS - SCA está formada por dos categorías distintas de asociados: los comanditados y los comanditarios</a:t>
            </a:r>
          </a:p>
          <a:p>
            <a:pPr algn="just">
              <a:lnSpc>
                <a:spcPct val="107000"/>
              </a:lnSpc>
              <a:spcAft>
                <a:spcPts val="0"/>
              </a:spcAft>
            </a:pPr>
            <a:r>
              <a:rPr lang="es-MX" b="1" dirty="0" smtClean="0">
                <a:latin typeface="Calibri" panose="020F0502020204030204" pitchFamily="34" charset="0"/>
                <a:ea typeface="Calibri" panose="020F0502020204030204" pitchFamily="34" charset="0"/>
                <a:cs typeface="Times New Roman" panose="02020603050405020304" pitchFamily="18" charset="0"/>
              </a:rPr>
              <a:t>Capital </a:t>
            </a:r>
            <a:r>
              <a:rPr lang="es-MX" b="1" dirty="0">
                <a:latin typeface="Calibri" panose="020F0502020204030204" pitchFamily="34" charset="0"/>
                <a:ea typeface="Calibri" panose="020F0502020204030204" pitchFamily="34" charset="0"/>
                <a:cs typeface="Times New Roman" panose="02020603050405020304" pitchFamily="18" charset="0"/>
              </a:rPr>
              <a:t>mínimo o </a:t>
            </a:r>
            <a:r>
              <a:rPr lang="es-MX" b="1" dirty="0" smtClean="0">
                <a:latin typeface="Calibri" panose="020F0502020204030204" pitchFamily="34" charset="0"/>
                <a:ea typeface="Calibri" panose="020F0502020204030204" pitchFamily="34" charset="0"/>
                <a:cs typeface="Times New Roman" panose="02020603050405020304" pitchFamily="18" charset="0"/>
              </a:rPr>
              <a:t>máximo: </a:t>
            </a:r>
            <a:r>
              <a:rPr lang="es-MX" dirty="0" smtClean="0">
                <a:latin typeface="Calibri" panose="020F0502020204030204" pitchFamily="34" charset="0"/>
                <a:ea typeface="Calibri" panose="020F0502020204030204" pitchFamily="34" charset="0"/>
                <a:cs typeface="Times New Roman" panose="02020603050405020304" pitchFamily="18" charset="0"/>
              </a:rPr>
              <a:t>SCS </a:t>
            </a:r>
            <a:r>
              <a:rPr lang="es-MX" dirty="0">
                <a:latin typeface="Calibri" panose="020F0502020204030204" pitchFamily="34" charset="0"/>
                <a:ea typeface="Calibri" panose="020F0502020204030204" pitchFamily="34" charset="0"/>
                <a:cs typeface="Times New Roman" panose="02020603050405020304" pitchFamily="18" charset="0"/>
              </a:rPr>
              <a:t>Contrariamente a las sociedades por acciones (SA, SAS, SCA), no se exige capital mínimo para constituir una SCS. Los asociados deciden libremente la cantidad de capital liberado en la constitución.</a:t>
            </a:r>
          </a:p>
          <a:p>
            <a:pPr algn="just">
              <a:lnSpc>
                <a:spcPct val="107000"/>
              </a:lnSpc>
              <a:spcAft>
                <a:spcPts val="0"/>
              </a:spcAft>
            </a:pPr>
            <a:r>
              <a:rPr lang="es-MX" dirty="0" smtClean="0">
                <a:latin typeface="Calibri" panose="020F0502020204030204" pitchFamily="34" charset="0"/>
                <a:ea typeface="Calibri" panose="020F0502020204030204" pitchFamily="34" charset="0"/>
                <a:cs typeface="Times New Roman" panose="02020603050405020304" pitchFamily="18" charset="0"/>
              </a:rPr>
              <a:t>SCA</a:t>
            </a:r>
            <a:r>
              <a:rPr lang="es-MX" dirty="0">
                <a:latin typeface="Calibri" panose="020F0502020204030204" pitchFamily="34" charset="0"/>
                <a:ea typeface="Calibri" panose="020F0502020204030204" pitchFamily="34" charset="0"/>
                <a:cs typeface="Times New Roman" panose="02020603050405020304" pitchFamily="18" charset="0"/>
              </a:rPr>
              <a:t>: Las mismas reglas que para una SA.</a:t>
            </a:r>
          </a:p>
          <a:p>
            <a:pPr algn="just">
              <a:lnSpc>
                <a:spcPct val="107000"/>
              </a:lnSpc>
              <a:spcAft>
                <a:spcPts val="0"/>
              </a:spcAft>
            </a:pPr>
            <a:r>
              <a:rPr lang="es-MX" b="1" dirty="0" smtClean="0">
                <a:latin typeface="Calibri" panose="020F0502020204030204" pitchFamily="34" charset="0"/>
                <a:ea typeface="Calibri" panose="020F0502020204030204" pitchFamily="34" charset="0"/>
                <a:cs typeface="Times New Roman" panose="02020603050405020304" pitchFamily="18" charset="0"/>
              </a:rPr>
              <a:t>Responsabilidad </a:t>
            </a:r>
            <a:r>
              <a:rPr lang="es-MX" b="1" dirty="0">
                <a:latin typeface="Calibri" panose="020F0502020204030204" pitchFamily="34" charset="0"/>
                <a:ea typeface="Calibri" panose="020F0502020204030204" pitchFamily="34" charset="0"/>
                <a:cs typeface="Times New Roman" panose="02020603050405020304" pitchFamily="18" charset="0"/>
              </a:rPr>
              <a:t>de los socios : </a:t>
            </a:r>
            <a:r>
              <a:rPr lang="es-MX" dirty="0">
                <a:latin typeface="Calibri" panose="020F0502020204030204" pitchFamily="34" charset="0"/>
                <a:ea typeface="Calibri" panose="020F0502020204030204" pitchFamily="34" charset="0"/>
                <a:cs typeface="Times New Roman" panose="02020603050405020304" pitchFamily="18" charset="0"/>
              </a:rPr>
              <a:t>Los comanditarios son los accionistas de la sociedad, y son responsables de las deudas hasta la parte de capital que se hayan comprometido a aportar. Las acciones son nominativas. La asamblea de comanditarios es similar a la de una sociedad anónima (SA).</a:t>
            </a:r>
          </a:p>
          <a:p>
            <a:pPr marL="457200">
              <a:lnSpc>
                <a:spcPct val="107000"/>
              </a:lnSpc>
              <a:spcAft>
                <a:spcPts val="0"/>
              </a:spcAft>
            </a:pPr>
            <a:endParaRPr lang="es-MX" dirty="0">
              <a:latin typeface="+mn-lt"/>
              <a:ea typeface="Calibri" panose="020F0502020204030204" pitchFamily="34" charset="0"/>
              <a:cs typeface="Times New Roman" panose="02020603050405020304" pitchFamily="18" charset="0"/>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5</a:t>
            </a:fld>
            <a:endParaRPr lang="es-EC">
              <a:solidFill>
                <a:prstClr val="black">
                  <a:tint val="75000"/>
                </a:prstClr>
              </a:solidFill>
            </a:endParaRPr>
          </a:p>
        </p:txBody>
      </p:sp>
      <p:sp>
        <p:nvSpPr>
          <p:cNvPr id="6"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309893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17358"/>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Turquía </a:t>
            </a:r>
            <a:r>
              <a:rPr lang="es-MX" sz="4000" b="1" dirty="0" smtClean="0">
                <a:solidFill>
                  <a:srgbClr val="002060"/>
                </a:solidFill>
                <a:latin typeface="Franklin Gothic Medium Cond" panose="020B0606030402020204" pitchFamily="34" charset="0"/>
                <a:ea typeface="+mj-ea"/>
                <a:cs typeface="+mj-cs"/>
              </a:rPr>
              <a:t>- </a:t>
            </a:r>
            <a:r>
              <a:rPr lang="es-EC" sz="3600" b="1" dirty="0" smtClean="0">
                <a:solidFill>
                  <a:srgbClr val="002060"/>
                </a:solidFill>
                <a:latin typeface="Franklin Gothic Medium Cond" panose="020B0606030402020204" pitchFamily="34" charset="0"/>
              </a:rPr>
              <a:t>Condiciones del trabajo </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35525" y="632408"/>
            <a:ext cx="11790219" cy="923330"/>
          </a:xfrm>
          <a:prstGeom prst="rect">
            <a:avLst/>
          </a:prstGeom>
        </p:spPr>
        <p:txBody>
          <a:bodyPr wrap="square">
            <a:spAutoFit/>
          </a:bodyPr>
          <a:lstStyle/>
          <a:p>
            <a:endParaRPr lang="es-EC" dirty="0" smtClean="0">
              <a:latin typeface="+mn-lt"/>
            </a:endParaRPr>
          </a:p>
          <a:p>
            <a:endParaRPr lang="es-EC" dirty="0">
              <a:latin typeface="+mn-lt"/>
            </a:endParaRPr>
          </a:p>
          <a:p>
            <a:endParaRPr lang="es-EC"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6</a:t>
            </a:fld>
            <a:endParaRPr lang="es-EC">
              <a:solidFill>
                <a:prstClr val="black">
                  <a:tint val="75000"/>
                </a:prstClr>
              </a:solidFill>
            </a:endParaRPr>
          </a:p>
        </p:txBody>
      </p:sp>
      <p:sp>
        <p:nvSpPr>
          <p:cNvPr id="6" name="CuadroTexto 5"/>
          <p:cNvSpPr txBox="1"/>
          <p:nvPr/>
        </p:nvSpPr>
        <p:spPr>
          <a:xfrm>
            <a:off x="152396" y="608630"/>
            <a:ext cx="11956475" cy="6223050"/>
          </a:xfrm>
          <a:prstGeom prst="rect">
            <a:avLst/>
          </a:prstGeom>
          <a:noFill/>
        </p:spPr>
        <p:txBody>
          <a:bodyPr wrap="square" rtlCol="0">
            <a:spAutoFit/>
          </a:bodyPr>
          <a:lstStyle/>
          <a:p>
            <a:pPr marL="342900" indent="-342900">
              <a:lnSpc>
                <a:spcPct val="107000"/>
              </a:lnSpc>
              <a:spcAft>
                <a:spcPts val="800"/>
              </a:spcAft>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Duración legal del tiempo de trabajo 45 horas</a:t>
            </a:r>
            <a:endParaRPr lang="es-MX" dirty="0">
              <a:latin typeface="+mn-lt"/>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Duración máxima Máximo 11 horas / día</a:t>
            </a:r>
            <a:endParaRPr lang="es-MX" dirty="0">
              <a:latin typeface="+mn-lt"/>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Horarios nocturnos De 20h a 6h. Está prohibido trabajar más de 7,5 horas en este período.</a:t>
            </a:r>
            <a:endParaRPr lang="es-MX" dirty="0">
              <a:latin typeface="+mn-lt"/>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Días de descanso </a:t>
            </a:r>
          </a:p>
          <a:p>
            <a:pPr>
              <a:lnSpc>
                <a:spcPct val="107000"/>
              </a:lnSpc>
              <a:spcAft>
                <a:spcPts val="800"/>
              </a:spcAft>
            </a:pPr>
            <a:r>
              <a:rPr lang="es-MX" dirty="0" smtClean="0">
                <a:latin typeface="+mn-lt"/>
                <a:ea typeface="Times New Roman" panose="02020603050405020304" pitchFamily="18" charset="0"/>
                <a:cs typeface="Times New Roman" panose="02020603050405020304" pitchFamily="18" charset="0"/>
              </a:rPr>
              <a:t>El </a:t>
            </a:r>
            <a:r>
              <a:rPr lang="es-MX" dirty="0">
                <a:latin typeface="+mn-lt"/>
                <a:ea typeface="Times New Roman" panose="02020603050405020304" pitchFamily="18" charset="0"/>
                <a:cs typeface="Times New Roman" panose="02020603050405020304" pitchFamily="18" charset="0"/>
              </a:rPr>
              <a:t>día semanal de </a:t>
            </a:r>
            <a:r>
              <a:rPr lang="es-MX" dirty="0" smtClean="0">
                <a:latin typeface="+mn-lt"/>
                <a:ea typeface="Times New Roman" panose="02020603050405020304" pitchFamily="18" charset="0"/>
                <a:cs typeface="Times New Roman" panose="02020603050405020304" pitchFamily="18" charset="0"/>
              </a:rPr>
              <a:t>descanso </a:t>
            </a:r>
            <a:r>
              <a:rPr lang="es-MX" dirty="0">
                <a:latin typeface="+mn-lt"/>
                <a:ea typeface="Times New Roman" panose="02020603050405020304" pitchFamily="18" charset="0"/>
                <a:cs typeface="Times New Roman" panose="02020603050405020304" pitchFamily="18" charset="0"/>
              </a:rPr>
              <a:t>suele ser el domingo. Los fines de semana las empresas públicas están cerradas. También es el caso de algunas </a:t>
            </a:r>
            <a:r>
              <a:rPr lang="es-MX" dirty="0" smtClean="0">
                <a:latin typeface="+mn-lt"/>
                <a:ea typeface="Times New Roman" panose="02020603050405020304" pitchFamily="18" charset="0"/>
                <a:cs typeface="Times New Roman" panose="02020603050405020304" pitchFamily="18" charset="0"/>
              </a:rPr>
              <a:t>empresas privadas</a:t>
            </a:r>
            <a:r>
              <a:rPr lang="es-MX" dirty="0">
                <a:latin typeface="+mn-lt"/>
                <a:ea typeface="Times New Roman" panose="02020603050405020304" pitchFamily="18" charset="0"/>
                <a:cs typeface="Times New Roman" panose="02020603050405020304" pitchFamily="18" charset="0"/>
              </a:rPr>
              <a:t>, pero es frecuente encontrar a empleados del sector privado trabajando también el sábado por la mañana</a:t>
            </a:r>
            <a:r>
              <a:rPr lang="es-MX" dirty="0" smtClean="0">
                <a:latin typeface="+mn-lt"/>
                <a:ea typeface="Times New Roman" panose="02020603050405020304" pitchFamily="18" charset="0"/>
                <a:cs typeface="Times New Roman" panose="02020603050405020304" pitchFamily="18" charset="0"/>
              </a:rPr>
              <a:t>.</a:t>
            </a:r>
            <a:endParaRPr lang="es-MX" dirty="0">
              <a:latin typeface="+mn-lt"/>
              <a:ea typeface="Calibri" panose="020F0502020204030204" pitchFamily="34" charset="0"/>
              <a:cs typeface="Times New Roman" panose="02020603050405020304" pitchFamily="18" charset="0"/>
            </a:endParaRPr>
          </a:p>
          <a:p>
            <a:pPr marL="342900" indent="-342900">
              <a:lnSpc>
                <a:spcPct val="107000"/>
              </a:lnSpc>
              <a:spcAft>
                <a:spcPts val="0"/>
              </a:spcAft>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Vacaciones </a:t>
            </a:r>
            <a:r>
              <a:rPr lang="es-MX" dirty="0" smtClean="0">
                <a:latin typeface="+mn-lt"/>
                <a:ea typeface="Times New Roman" panose="02020603050405020304" pitchFamily="18" charset="0"/>
                <a:cs typeface="Times New Roman" panose="02020603050405020304" pitchFamily="18" charset="0"/>
              </a:rPr>
              <a:t>pagadas</a:t>
            </a:r>
          </a:p>
          <a:p>
            <a:pPr>
              <a:lnSpc>
                <a:spcPct val="107000"/>
              </a:lnSpc>
              <a:spcAft>
                <a:spcPts val="0"/>
              </a:spcAft>
            </a:pPr>
            <a:endParaRPr lang="es-MX" dirty="0" smtClean="0">
              <a:latin typeface="+mn-lt"/>
              <a:ea typeface="Times New Roman" panose="02020603050405020304" pitchFamily="18" charset="0"/>
              <a:cs typeface="Times New Roman" panose="02020603050405020304" pitchFamily="18" charset="0"/>
            </a:endParaRPr>
          </a:p>
          <a:p>
            <a:pPr marL="742950" indent="-285750">
              <a:lnSpc>
                <a:spcPct val="107000"/>
              </a:lnSpc>
              <a:spcAft>
                <a:spcPts val="0"/>
              </a:spcAft>
              <a:buFontTx/>
              <a:buChar char="-"/>
            </a:pPr>
            <a:r>
              <a:rPr lang="es-MX" dirty="0" smtClean="0">
                <a:latin typeface="+mn-lt"/>
                <a:ea typeface="Times New Roman" panose="02020603050405020304" pitchFamily="18" charset="0"/>
                <a:cs typeface="Times New Roman" panose="02020603050405020304" pitchFamily="18" charset="0"/>
              </a:rPr>
              <a:t>Entre </a:t>
            </a:r>
            <a:r>
              <a:rPr lang="es-MX" dirty="0">
                <a:latin typeface="+mn-lt"/>
                <a:ea typeface="Times New Roman" panose="02020603050405020304" pitchFamily="18" charset="0"/>
                <a:cs typeface="Times New Roman" panose="02020603050405020304" pitchFamily="18" charset="0"/>
              </a:rPr>
              <a:t>1 y 5 años de trabajo en la misma empresa, 2 semanas de </a:t>
            </a:r>
            <a:r>
              <a:rPr lang="es-MX" dirty="0" smtClean="0">
                <a:latin typeface="+mn-lt"/>
                <a:ea typeface="Times New Roman" panose="02020603050405020304" pitchFamily="18" charset="0"/>
                <a:cs typeface="Times New Roman" panose="02020603050405020304" pitchFamily="18" charset="0"/>
              </a:rPr>
              <a:t>vacaciones</a:t>
            </a:r>
          </a:p>
          <a:p>
            <a:pPr marL="742950" indent="-285750">
              <a:lnSpc>
                <a:spcPct val="107000"/>
              </a:lnSpc>
              <a:spcAft>
                <a:spcPts val="0"/>
              </a:spcAft>
              <a:buFontTx/>
              <a:buChar char="-"/>
            </a:pPr>
            <a:r>
              <a:rPr lang="es-MX" dirty="0" smtClean="0">
                <a:latin typeface="+mn-lt"/>
                <a:ea typeface="Times New Roman" panose="02020603050405020304" pitchFamily="18" charset="0"/>
                <a:cs typeface="Times New Roman" panose="02020603050405020304" pitchFamily="18" charset="0"/>
              </a:rPr>
              <a:t>Entre </a:t>
            </a:r>
            <a:r>
              <a:rPr lang="es-MX" dirty="0">
                <a:latin typeface="+mn-lt"/>
                <a:ea typeface="Times New Roman" panose="02020603050405020304" pitchFamily="18" charset="0"/>
                <a:cs typeface="Times New Roman" panose="02020603050405020304" pitchFamily="18" charset="0"/>
              </a:rPr>
              <a:t>5 y 15 años de trabajo en una misma empresa, 20 días de vacaciones </a:t>
            </a:r>
            <a:r>
              <a:rPr lang="es-MX" dirty="0" smtClean="0">
                <a:latin typeface="+mn-lt"/>
                <a:ea typeface="Times New Roman" panose="02020603050405020304" pitchFamily="18" charset="0"/>
                <a:cs typeface="Times New Roman" panose="02020603050405020304" pitchFamily="18" charset="0"/>
              </a:rPr>
              <a:t>pagadas</a:t>
            </a:r>
          </a:p>
          <a:p>
            <a:pPr marL="742950" indent="-285750">
              <a:lnSpc>
                <a:spcPct val="107000"/>
              </a:lnSpc>
              <a:spcAft>
                <a:spcPts val="0"/>
              </a:spcAft>
              <a:buFontTx/>
              <a:buChar char="-"/>
            </a:pPr>
            <a:r>
              <a:rPr lang="es-MX" dirty="0" smtClean="0">
                <a:latin typeface="+mn-lt"/>
                <a:ea typeface="Times New Roman" panose="02020603050405020304" pitchFamily="18" charset="0"/>
                <a:cs typeface="Times New Roman" panose="02020603050405020304" pitchFamily="18" charset="0"/>
              </a:rPr>
              <a:t>Más </a:t>
            </a:r>
            <a:r>
              <a:rPr lang="es-MX" dirty="0">
                <a:latin typeface="+mn-lt"/>
                <a:ea typeface="Times New Roman" panose="02020603050405020304" pitchFamily="18" charset="0"/>
                <a:cs typeface="Times New Roman" panose="02020603050405020304" pitchFamily="18" charset="0"/>
              </a:rPr>
              <a:t>de 15 años, 26 días de vacaciones </a:t>
            </a:r>
            <a:r>
              <a:rPr lang="es-MX" dirty="0" smtClean="0">
                <a:latin typeface="+mn-lt"/>
                <a:ea typeface="Times New Roman" panose="02020603050405020304" pitchFamily="18" charset="0"/>
                <a:cs typeface="Times New Roman" panose="02020603050405020304" pitchFamily="18" charset="0"/>
              </a:rPr>
              <a:t>pagadas</a:t>
            </a:r>
          </a:p>
          <a:p>
            <a:pPr marL="742950" indent="-285750">
              <a:lnSpc>
                <a:spcPct val="107000"/>
              </a:lnSpc>
              <a:spcAft>
                <a:spcPts val="0"/>
              </a:spcAft>
              <a:buFontTx/>
              <a:buChar char="-"/>
            </a:pPr>
            <a:endParaRPr lang="es-MX" dirty="0">
              <a:latin typeface="+mn-lt"/>
              <a:ea typeface="Calibri" panose="020F0502020204030204" pitchFamily="34" charset="0"/>
              <a:cs typeface="Times New Roman" panose="02020603050405020304" pitchFamily="18" charset="0"/>
            </a:endParaRPr>
          </a:p>
          <a:p>
            <a:pPr marL="342900" indent="-342900">
              <a:lnSpc>
                <a:spcPct val="107000"/>
              </a:lnSpc>
              <a:spcAft>
                <a:spcPts val="0"/>
              </a:spcAft>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La edad de la </a:t>
            </a:r>
            <a:r>
              <a:rPr lang="es-MX" dirty="0" smtClean="0">
                <a:latin typeface="+mn-lt"/>
                <a:ea typeface="Times New Roman" panose="02020603050405020304" pitchFamily="18" charset="0"/>
                <a:cs typeface="Times New Roman" panose="02020603050405020304" pitchFamily="18" charset="0"/>
              </a:rPr>
              <a:t>jubilación</a:t>
            </a:r>
            <a:endParaRPr lang="es-MX"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dirty="0">
                <a:latin typeface="+mn-lt"/>
                <a:ea typeface="Times New Roman" panose="02020603050405020304" pitchFamily="18" charset="0"/>
                <a:cs typeface="Times New Roman" panose="02020603050405020304" pitchFamily="18" charset="0"/>
              </a:rPr>
              <a:t>58 años para las mujeres y 60 años para los hombres.</a:t>
            </a:r>
            <a:endParaRPr lang="es-MX"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dirty="0">
                <a:latin typeface="+mn-lt"/>
                <a:ea typeface="Times New Roman" panose="02020603050405020304" pitchFamily="18" charset="0"/>
                <a:cs typeface="Times New Roman" panose="02020603050405020304" pitchFamily="18" charset="0"/>
              </a:rPr>
              <a:t> </a:t>
            </a:r>
            <a:endParaRPr lang="es-MX" dirty="0">
              <a:latin typeface="+mn-lt"/>
              <a:ea typeface="Calibri" panose="020F0502020204030204" pitchFamily="34" charset="0"/>
              <a:cs typeface="Times New Roman" panose="02020603050405020304" pitchFamily="18" charset="0"/>
            </a:endParaRPr>
          </a:p>
          <a:p>
            <a:pPr marL="342900" indent="-342900">
              <a:lnSpc>
                <a:spcPct val="107000"/>
              </a:lnSpc>
              <a:spcAft>
                <a:spcPts val="0"/>
              </a:spcAft>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Edad mínima para trabajar</a:t>
            </a:r>
            <a:endParaRPr lang="es-MX"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dirty="0">
                <a:latin typeface="+mn-lt"/>
                <a:ea typeface="Times New Roman" panose="02020603050405020304" pitchFamily="18" charset="0"/>
                <a:cs typeface="Times New Roman" panose="02020603050405020304" pitchFamily="18" charset="0"/>
              </a:rPr>
              <a:t>16 años</a:t>
            </a:r>
            <a:endParaRPr lang="es-MX"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dirty="0">
                <a:latin typeface="+mn-lt"/>
                <a:ea typeface="Times New Roman" panose="02020603050405020304" pitchFamily="18" charset="0"/>
                <a:cs typeface="Times New Roman" panose="02020603050405020304" pitchFamily="18" charset="0"/>
              </a:rPr>
              <a:t> </a:t>
            </a:r>
            <a:endParaRPr lang="es-MX" dirty="0">
              <a:latin typeface="+mn-lt"/>
              <a:ea typeface="Calibri" panose="020F0502020204030204" pitchFamily="34" charset="0"/>
              <a:cs typeface="Times New Roman" panose="02020603050405020304" pitchFamily="18" charset="0"/>
            </a:endParaRPr>
          </a:p>
        </p:txBody>
      </p:sp>
      <p:sp>
        <p:nvSpPr>
          <p:cNvPr id="8"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1725138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Turquía– </a:t>
            </a:r>
            <a:r>
              <a:rPr lang="es-EC" sz="3600" b="1" dirty="0" smtClean="0">
                <a:solidFill>
                  <a:srgbClr val="002060"/>
                </a:solidFill>
                <a:latin typeface="Franklin Gothic Medium Cond" panose="020B0606030402020204" pitchFamily="34" charset="0"/>
              </a:rPr>
              <a:t>Costos de la mano de obra</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06062" y="938678"/>
            <a:ext cx="11790219" cy="369332"/>
          </a:xfrm>
          <a:prstGeom prst="rect">
            <a:avLst/>
          </a:prstGeom>
        </p:spPr>
        <p:txBody>
          <a:bodyPr wrap="square">
            <a:spAutoFit/>
          </a:bodyPr>
          <a:lstStyle/>
          <a:p>
            <a:pPr algn="just">
              <a:buFont typeface="Wingdings" pitchFamily="2" charset="2"/>
              <a:buChar char="ü"/>
            </a:pPr>
            <a:endParaRPr lang="es-EC" dirty="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7</a:t>
            </a:fld>
            <a:endParaRPr lang="es-EC">
              <a:solidFill>
                <a:prstClr val="black">
                  <a:tint val="75000"/>
                </a:prstClr>
              </a:solidFill>
            </a:endParaRPr>
          </a:p>
        </p:txBody>
      </p:sp>
      <p:sp>
        <p:nvSpPr>
          <p:cNvPr id="8" name="CuadroTexto 7"/>
          <p:cNvSpPr txBox="1"/>
          <p:nvPr/>
        </p:nvSpPr>
        <p:spPr>
          <a:xfrm>
            <a:off x="206062" y="996407"/>
            <a:ext cx="11956475" cy="4942635"/>
          </a:xfrm>
          <a:prstGeom prst="rect">
            <a:avLst/>
          </a:prstGeom>
          <a:noFill/>
        </p:spPr>
        <p:txBody>
          <a:bodyPr wrap="square" rtlCol="0">
            <a:spAutoFit/>
          </a:bodyPr>
          <a:lstStyle/>
          <a:p>
            <a:pPr marL="285750" indent="-285750">
              <a:buFont typeface="Wingdings" panose="05000000000000000000" pitchFamily="2" charset="2"/>
              <a:buChar char="ü"/>
            </a:pPr>
            <a:r>
              <a:rPr lang="es-MX" dirty="0" smtClean="0">
                <a:latin typeface="+mn-lt"/>
                <a:ea typeface="Times New Roman" panose="02020603050405020304" pitchFamily="18" charset="0"/>
                <a:cs typeface="Times New Roman" panose="02020603050405020304" pitchFamily="18" charset="0"/>
              </a:rPr>
              <a:t>El </a:t>
            </a:r>
            <a:r>
              <a:rPr lang="es-MX" dirty="0">
                <a:latin typeface="+mn-lt"/>
                <a:ea typeface="Times New Roman" panose="02020603050405020304" pitchFamily="18" charset="0"/>
                <a:cs typeface="Times New Roman" panose="02020603050405020304" pitchFamily="18" charset="0"/>
              </a:rPr>
              <a:t>salario mínimo</a:t>
            </a:r>
          </a:p>
          <a:p>
            <a:r>
              <a:rPr lang="es-MX" dirty="0" smtClean="0">
                <a:latin typeface="+mn-lt"/>
                <a:ea typeface="Times New Roman" panose="02020603050405020304" pitchFamily="18" charset="0"/>
                <a:cs typeface="Times New Roman" panose="02020603050405020304" pitchFamily="18" charset="0"/>
              </a:rPr>
              <a:t>2.029 TRY = USD 349,50 por mes </a:t>
            </a:r>
            <a:r>
              <a:rPr lang="es-MX" dirty="0">
                <a:latin typeface="+mn-lt"/>
                <a:ea typeface="Times New Roman" panose="02020603050405020304" pitchFamily="18" charset="0"/>
                <a:cs typeface="Times New Roman" panose="02020603050405020304" pitchFamily="18" charset="0"/>
              </a:rPr>
              <a:t>(</a:t>
            </a:r>
            <a:r>
              <a:rPr lang="es-MX" dirty="0" smtClean="0">
                <a:latin typeface="+mn-lt"/>
                <a:ea typeface="Times New Roman" panose="02020603050405020304" pitchFamily="18" charset="0"/>
                <a:cs typeface="Times New Roman" panose="02020603050405020304" pitchFamily="18" charset="0"/>
              </a:rPr>
              <a:t>2018)</a:t>
            </a:r>
            <a:endParaRPr lang="es-MX" dirty="0">
              <a:latin typeface="+mn-lt"/>
              <a:ea typeface="Times New Roman" panose="02020603050405020304" pitchFamily="18" charset="0"/>
              <a:cs typeface="Times New Roman" panose="02020603050405020304" pitchFamily="18" charset="0"/>
            </a:endParaRPr>
          </a:p>
          <a:p>
            <a:r>
              <a:rPr lang="es-MX" dirty="0">
                <a:latin typeface="+mn-lt"/>
                <a:ea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El salario medio</a:t>
            </a:r>
          </a:p>
          <a:p>
            <a:r>
              <a:rPr lang="es-MX" dirty="0">
                <a:latin typeface="+mn-lt"/>
                <a:ea typeface="Times New Roman" panose="02020603050405020304" pitchFamily="18" charset="0"/>
                <a:cs typeface="Times New Roman" panose="02020603050405020304" pitchFamily="18" charset="0"/>
              </a:rPr>
              <a:t>Salario promedio mensual </a:t>
            </a:r>
            <a:r>
              <a:rPr lang="es-MX" dirty="0" smtClean="0">
                <a:latin typeface="+mn-lt"/>
                <a:ea typeface="Times New Roman" panose="02020603050405020304" pitchFamily="18" charset="0"/>
                <a:cs typeface="Times New Roman" panose="02020603050405020304" pitchFamily="18" charset="0"/>
              </a:rPr>
              <a:t>bruto: 2.300 </a:t>
            </a:r>
            <a:r>
              <a:rPr lang="es-MX" dirty="0">
                <a:latin typeface="+mn-lt"/>
                <a:ea typeface="Times New Roman" panose="02020603050405020304" pitchFamily="18" charset="0"/>
                <a:cs typeface="Times New Roman" panose="02020603050405020304" pitchFamily="18" charset="0"/>
              </a:rPr>
              <a:t>TRY </a:t>
            </a:r>
            <a:r>
              <a:rPr lang="es-MX" dirty="0" smtClean="0">
                <a:latin typeface="+mn-lt"/>
                <a:ea typeface="Times New Roman" panose="02020603050405020304" pitchFamily="18" charset="0"/>
                <a:cs typeface="Times New Roman" panose="02020603050405020304" pitchFamily="18" charset="0"/>
              </a:rPr>
              <a:t>= USD 558,86</a:t>
            </a:r>
          </a:p>
          <a:p>
            <a:endParaRPr lang="es-MX" dirty="0">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s-MX" dirty="0">
                <a:latin typeface="+mn-lt"/>
                <a:ea typeface="Times New Roman" panose="02020603050405020304" pitchFamily="18" charset="0"/>
                <a:cs typeface="Times New Roman" panose="02020603050405020304" pitchFamily="18" charset="0"/>
              </a:rPr>
              <a:t>Otras formas de remuneración</a:t>
            </a:r>
          </a:p>
          <a:p>
            <a:pPr lvl="0"/>
            <a:r>
              <a:rPr lang="es-MX" dirty="0" smtClean="0">
                <a:latin typeface="+mn-lt"/>
                <a:ea typeface="Times New Roman" panose="02020603050405020304" pitchFamily="18" charset="0"/>
                <a:cs typeface="Times New Roman" panose="02020603050405020304" pitchFamily="18" charset="0"/>
              </a:rPr>
              <a:t> </a:t>
            </a:r>
          </a:p>
          <a:p>
            <a:pPr lvl="0"/>
            <a:r>
              <a:rPr lang="es-MX" dirty="0" smtClean="0">
                <a:latin typeface="+mn-lt"/>
                <a:ea typeface="Times New Roman" panose="02020603050405020304" pitchFamily="18" charset="0"/>
                <a:cs typeface="Times New Roman" panose="02020603050405020304" pitchFamily="18" charset="0"/>
              </a:rPr>
              <a:t>Pago </a:t>
            </a:r>
            <a:r>
              <a:rPr lang="es-MX" dirty="0">
                <a:latin typeface="+mn-lt"/>
                <a:ea typeface="Times New Roman" panose="02020603050405020304" pitchFamily="18" charset="0"/>
                <a:cs typeface="Times New Roman" panose="02020603050405020304" pitchFamily="18" charset="0"/>
              </a:rPr>
              <a:t>de horas extras</a:t>
            </a:r>
          </a:p>
          <a:p>
            <a:r>
              <a:rPr lang="es-MX" dirty="0">
                <a:latin typeface="+mn-lt"/>
                <a:ea typeface="Times New Roman" panose="02020603050405020304" pitchFamily="18" charset="0"/>
                <a:cs typeface="Times New Roman" panose="02020603050405020304" pitchFamily="18" charset="0"/>
              </a:rPr>
              <a:t>Según la ley, las horas extraordinarias se pagan un 50% más que la tasa normal. La cantidad de horas extraordinarias no puede ser superior a 270 horas/ año</a:t>
            </a:r>
            <a:r>
              <a:rPr lang="es-MX" dirty="0" smtClean="0">
                <a:latin typeface="+mn-lt"/>
                <a:ea typeface="Times New Roman" panose="02020603050405020304" pitchFamily="18" charset="0"/>
                <a:cs typeface="Times New Roman" panose="02020603050405020304" pitchFamily="18" charset="0"/>
              </a:rPr>
              <a:t>.</a:t>
            </a:r>
            <a:r>
              <a:rPr lang="es-MX" dirty="0">
                <a:latin typeface="+mn-lt"/>
                <a:ea typeface="Times New Roman" panose="02020603050405020304" pitchFamily="18" charset="0"/>
                <a:cs typeface="Times New Roman" panose="02020603050405020304" pitchFamily="18" charset="0"/>
              </a:rPr>
              <a:t/>
            </a:r>
            <a:br>
              <a:rPr lang="es-MX" dirty="0">
                <a:latin typeface="+mn-lt"/>
                <a:ea typeface="Times New Roman" panose="02020603050405020304" pitchFamily="18" charset="0"/>
                <a:cs typeface="Times New Roman" panose="02020603050405020304" pitchFamily="18" charset="0"/>
              </a:rPr>
            </a:br>
            <a:r>
              <a:rPr lang="es-MX" dirty="0">
                <a:latin typeface="+mn-lt"/>
                <a:ea typeface="Times New Roman" panose="02020603050405020304" pitchFamily="18" charset="0"/>
                <a:cs typeface="Times New Roman" panose="02020603050405020304" pitchFamily="18" charset="0"/>
              </a:rPr>
              <a:t>Sin embargo, en la práctica, esta decisión se deja en manos del jefe de la empresa.</a:t>
            </a:r>
          </a:p>
          <a:p>
            <a:pPr marL="285750" lvl="0" indent="-285750">
              <a:buFont typeface="Wingdings" panose="05000000000000000000" pitchFamily="2" charset="2"/>
              <a:buChar char="ü"/>
            </a:pPr>
            <a:endParaRPr lang="es-MX" dirty="0" smtClean="0">
              <a:latin typeface="+mn-lt"/>
              <a:ea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ü"/>
            </a:pPr>
            <a:r>
              <a:rPr lang="es-MX" dirty="0" smtClean="0">
                <a:latin typeface="+mn-lt"/>
                <a:ea typeface="Times New Roman" panose="02020603050405020304" pitchFamily="18" charset="0"/>
                <a:cs typeface="Times New Roman" panose="02020603050405020304" pitchFamily="18" charset="0"/>
              </a:rPr>
              <a:t>Pago </a:t>
            </a:r>
            <a:r>
              <a:rPr lang="es-MX" dirty="0">
                <a:latin typeface="+mn-lt"/>
                <a:ea typeface="Times New Roman" panose="02020603050405020304" pitchFamily="18" charset="0"/>
                <a:cs typeface="Times New Roman" panose="02020603050405020304" pitchFamily="18" charset="0"/>
              </a:rPr>
              <a:t>por los días de descanso trabajados</a:t>
            </a:r>
          </a:p>
          <a:p>
            <a:r>
              <a:rPr lang="es-MX" dirty="0">
                <a:latin typeface="+mn-lt"/>
                <a:ea typeface="Times New Roman" panose="02020603050405020304" pitchFamily="18" charset="0"/>
                <a:cs typeface="Times New Roman" panose="02020603050405020304" pitchFamily="18" charset="0"/>
              </a:rPr>
              <a:t>Días pagados normalmente.</a:t>
            </a:r>
          </a:p>
          <a:p>
            <a:pPr marL="342900" indent="-342900">
              <a:lnSpc>
                <a:spcPct val="107000"/>
              </a:lnSpc>
              <a:spcAft>
                <a:spcPts val="800"/>
              </a:spcAft>
              <a:buFont typeface="Wingdings" panose="05000000000000000000" pitchFamily="2" charset="2"/>
              <a:buChar char="ü"/>
            </a:pPr>
            <a:endParaRPr lang="es-MX" dirty="0">
              <a:latin typeface="+mn-lt"/>
              <a:ea typeface="Calibri" panose="020F0502020204030204" pitchFamily="34" charset="0"/>
              <a:cs typeface="Times New Roman" panose="02020603050405020304" pitchFamily="18" charset="0"/>
            </a:endParaRPr>
          </a:p>
          <a:p>
            <a:pPr marL="457200">
              <a:lnSpc>
                <a:spcPct val="107000"/>
              </a:lnSpc>
              <a:spcAft>
                <a:spcPts val="0"/>
              </a:spcAft>
            </a:pPr>
            <a:r>
              <a:rPr lang="es-MX" dirty="0">
                <a:latin typeface="+mn-lt"/>
                <a:ea typeface="Times New Roman" panose="02020603050405020304" pitchFamily="18" charset="0"/>
                <a:cs typeface="Times New Roman" panose="02020603050405020304" pitchFamily="18" charset="0"/>
              </a:rPr>
              <a:t> </a:t>
            </a:r>
            <a:endParaRPr lang="es-MX" dirty="0">
              <a:latin typeface="+mn-lt"/>
              <a:ea typeface="Calibri" panose="020F0502020204030204" pitchFamily="34" charset="0"/>
              <a:cs typeface="Times New Roman" panose="02020603050405020304" pitchFamily="18" charset="0"/>
            </a:endParaRPr>
          </a:p>
        </p:txBody>
      </p:sp>
      <p:sp>
        <p:nvSpPr>
          <p:cNvPr id="9"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2604607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0"/>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ea typeface="+mj-ea"/>
                <a:cs typeface="+mj-cs"/>
              </a:rPr>
              <a:t>Turquía – </a:t>
            </a:r>
            <a:r>
              <a:rPr lang="es-EC" sz="3600" b="1" dirty="0" smtClean="0">
                <a:solidFill>
                  <a:srgbClr val="002060"/>
                </a:solidFill>
                <a:latin typeface="Franklin Gothic Medium Cond" panose="020B0606030402020204" pitchFamily="34" charset="0"/>
              </a:rPr>
              <a:t>Administración de los recursos humanos</a:t>
            </a:r>
            <a:endParaRPr lang="es-MX" sz="3600" b="1" dirty="0">
              <a:solidFill>
                <a:srgbClr val="002060"/>
              </a:solidFill>
              <a:latin typeface="Franklin Gothic Medium Cond" panose="020B0606030402020204" pitchFamily="34" charset="0"/>
            </a:endParaRPr>
          </a:p>
        </p:txBody>
      </p:sp>
      <p:sp>
        <p:nvSpPr>
          <p:cNvPr id="10" name="Rectángulo 12"/>
          <p:cNvSpPr/>
          <p:nvPr/>
        </p:nvSpPr>
        <p:spPr>
          <a:xfrm>
            <a:off x="222646" y="484563"/>
            <a:ext cx="11790219" cy="5293757"/>
          </a:xfrm>
          <a:prstGeom prst="rect">
            <a:avLst/>
          </a:prstGeom>
        </p:spPr>
        <p:txBody>
          <a:bodyPr wrap="square">
            <a:spAutoFit/>
          </a:bodyPr>
          <a:lstStyle/>
          <a:p>
            <a:endParaRPr lang="es-EC" b="1" dirty="0" smtClean="0">
              <a:solidFill>
                <a:prstClr val="black"/>
              </a:solidFill>
            </a:endParaRPr>
          </a:p>
          <a:p>
            <a:r>
              <a:rPr lang="es-EC" sz="3200" b="1" dirty="0" smtClean="0">
                <a:solidFill>
                  <a:prstClr val="black"/>
                </a:solidFill>
                <a:latin typeface="+mn-lt"/>
              </a:rPr>
              <a:t>La selección de personal</a:t>
            </a:r>
          </a:p>
          <a:p>
            <a:endParaRPr lang="es-EC" sz="3200" b="1" dirty="0" smtClean="0">
              <a:solidFill>
                <a:prstClr val="black"/>
              </a:solidFill>
              <a:latin typeface="+mn-lt"/>
            </a:endParaRPr>
          </a:p>
          <a:p>
            <a:r>
              <a:rPr lang="es-EC" sz="3200" u="sng" dirty="0" smtClean="0">
                <a:solidFill>
                  <a:prstClr val="black"/>
                </a:solidFill>
                <a:latin typeface="+mn-lt"/>
              </a:rPr>
              <a:t>Método de reclutamiento</a:t>
            </a:r>
          </a:p>
          <a:p>
            <a:pPr algn="just"/>
            <a:r>
              <a:rPr lang="es-MX" sz="3200" dirty="0">
                <a:latin typeface="+mn-lt"/>
              </a:rPr>
              <a:t>Las aplicaciones se hacen cada vez más por Internet. </a:t>
            </a:r>
            <a:endParaRPr lang="es-MX" sz="3200" dirty="0" smtClean="0">
              <a:latin typeface="+mn-lt"/>
            </a:endParaRPr>
          </a:p>
          <a:p>
            <a:pPr algn="just"/>
            <a:r>
              <a:rPr lang="es-MX" sz="3200" dirty="0" smtClean="0">
                <a:latin typeface="+mn-lt"/>
              </a:rPr>
              <a:t>El </a:t>
            </a:r>
            <a:r>
              <a:rPr lang="es-MX" sz="3200" dirty="0">
                <a:latin typeface="+mn-lt"/>
              </a:rPr>
              <a:t>método de contratación en Turquía es la entrevista personal</a:t>
            </a:r>
            <a:r>
              <a:rPr lang="es-MX" sz="3200" dirty="0" smtClean="0">
                <a:latin typeface="+mn-lt"/>
              </a:rPr>
              <a:t>.</a:t>
            </a:r>
          </a:p>
          <a:p>
            <a:pPr algn="just"/>
            <a:endParaRPr lang="es-EC" sz="3200" dirty="0" smtClean="0">
              <a:solidFill>
                <a:prstClr val="black"/>
              </a:solidFill>
              <a:latin typeface="+mn-lt"/>
            </a:endParaRPr>
          </a:p>
          <a:p>
            <a:r>
              <a:rPr lang="es-MX" sz="3200" dirty="0" smtClean="0">
                <a:solidFill>
                  <a:prstClr val="black"/>
                </a:solidFill>
                <a:latin typeface="+mn-lt"/>
              </a:rPr>
              <a:t>Agencias </a:t>
            </a:r>
            <a:r>
              <a:rPr lang="es-MX" sz="3200" dirty="0">
                <a:solidFill>
                  <a:prstClr val="black"/>
                </a:solidFill>
                <a:latin typeface="+mn-lt"/>
              </a:rPr>
              <a:t>de contratación independientes y conocidas: </a:t>
            </a:r>
            <a:endParaRPr lang="es-MX" sz="3200" dirty="0" smtClean="0">
              <a:solidFill>
                <a:prstClr val="black"/>
              </a:solidFill>
              <a:latin typeface="+mn-lt"/>
            </a:endParaRPr>
          </a:p>
          <a:p>
            <a:pPr marL="342900" indent="-342900">
              <a:buFont typeface="Arial" panose="020B0604020202020204" pitchFamily="34" charset="0"/>
              <a:buChar char="•"/>
            </a:pPr>
            <a:r>
              <a:rPr lang="es-MX" sz="3200" dirty="0" err="1" smtClean="0">
                <a:solidFill>
                  <a:prstClr val="black"/>
                </a:solidFill>
                <a:latin typeface="+mn-lt"/>
              </a:rPr>
              <a:t>Nicholson</a:t>
            </a:r>
            <a:r>
              <a:rPr lang="es-MX" sz="3200" dirty="0" smtClean="0">
                <a:solidFill>
                  <a:prstClr val="black"/>
                </a:solidFill>
                <a:latin typeface="+mn-lt"/>
              </a:rPr>
              <a:t> International</a:t>
            </a:r>
          </a:p>
          <a:p>
            <a:pPr marL="342900" indent="-342900">
              <a:buFont typeface="Arial" panose="020B0604020202020204" pitchFamily="34" charset="0"/>
              <a:buChar char="•"/>
            </a:pPr>
            <a:r>
              <a:rPr lang="es-MX" sz="3200" dirty="0" err="1" smtClean="0">
                <a:solidFill>
                  <a:prstClr val="black"/>
                </a:solidFill>
                <a:latin typeface="+mn-lt"/>
              </a:rPr>
              <a:t>Heidrick</a:t>
            </a:r>
            <a:r>
              <a:rPr lang="es-MX" sz="3200" dirty="0" smtClean="0">
                <a:solidFill>
                  <a:prstClr val="black"/>
                </a:solidFill>
                <a:latin typeface="+mn-lt"/>
              </a:rPr>
              <a:t> </a:t>
            </a:r>
            <a:r>
              <a:rPr lang="es-MX" sz="3200" dirty="0">
                <a:solidFill>
                  <a:prstClr val="black"/>
                </a:solidFill>
                <a:latin typeface="+mn-lt"/>
              </a:rPr>
              <a:t>&amp; </a:t>
            </a:r>
            <a:r>
              <a:rPr lang="es-MX" sz="3200" dirty="0" err="1" smtClean="0">
                <a:solidFill>
                  <a:prstClr val="black"/>
                </a:solidFill>
                <a:latin typeface="+mn-lt"/>
              </a:rPr>
              <a:t>Struggles</a:t>
            </a:r>
            <a:r>
              <a:rPr lang="es-MX" sz="3200" dirty="0" smtClean="0">
                <a:solidFill>
                  <a:prstClr val="black"/>
                </a:solidFill>
                <a:latin typeface="+mn-lt"/>
              </a:rPr>
              <a:t> </a:t>
            </a:r>
          </a:p>
          <a:p>
            <a:pPr marL="342900" indent="-342900">
              <a:buFont typeface="Arial" panose="020B0604020202020204" pitchFamily="34" charset="0"/>
              <a:buChar char="•"/>
            </a:pPr>
            <a:r>
              <a:rPr lang="es-MX" sz="3200" dirty="0" err="1" smtClean="0">
                <a:solidFill>
                  <a:prstClr val="black"/>
                </a:solidFill>
                <a:latin typeface="+mn-lt"/>
              </a:rPr>
              <a:t>Amrop</a:t>
            </a:r>
            <a:endParaRPr lang="es-EC" sz="3200" dirty="0" smtClean="0">
              <a:solidFill>
                <a:prstClr val="black"/>
              </a:solidFill>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8</a:t>
            </a:fld>
            <a:endParaRPr lang="es-EC">
              <a:solidFill>
                <a:prstClr val="black">
                  <a:tint val="75000"/>
                </a:prstClr>
              </a:solidFill>
            </a:endParaRPr>
          </a:p>
        </p:txBody>
      </p:sp>
      <p:sp>
        <p:nvSpPr>
          <p:cNvPr id="6" name="2 CuadroTexto"/>
          <p:cNvSpPr txBox="1"/>
          <p:nvPr/>
        </p:nvSpPr>
        <p:spPr>
          <a:xfrm>
            <a:off x="0" y="6406706"/>
            <a:ext cx="5110163" cy="446276"/>
          </a:xfrm>
          <a:prstGeom prst="rect">
            <a:avLst/>
          </a:prstGeom>
          <a:noFill/>
        </p:spPr>
        <p:txBody>
          <a:bodyPr wrap="square">
            <a:spAutoFit/>
          </a:bodyPr>
          <a:lstStyle/>
          <a:p>
            <a:pPr eaLnBrk="1" hangingPunct="1">
              <a:defRPr/>
            </a:pPr>
            <a:r>
              <a:rPr lang="es-ES" sz="1100" b="1" dirty="0" smtClean="0">
                <a:solidFill>
                  <a:prstClr val="black"/>
                </a:solidFill>
              </a:rPr>
              <a:t>Fuente: </a:t>
            </a:r>
            <a:r>
              <a:rPr lang="es-ES" sz="1100" dirty="0" smtClean="0">
                <a:solidFill>
                  <a:prstClr val="black"/>
                </a:solidFill>
              </a:rPr>
              <a:t>Santander TradePortal.</a:t>
            </a:r>
            <a:endParaRPr lang="es-ES" sz="100" dirty="0" smtClean="0">
              <a:solidFill>
                <a:prstClr val="black"/>
              </a:solidFill>
            </a:endParaRPr>
          </a:p>
          <a:p>
            <a:pPr eaLnBrk="1" hangingPunct="1">
              <a:defRPr/>
            </a:pPr>
            <a:r>
              <a:rPr lang="es-ES" sz="1100" b="1" dirty="0" smtClean="0">
                <a:solidFill>
                  <a:prstClr val="black"/>
                </a:solidFill>
              </a:rPr>
              <a:t>Elaborado por: </a:t>
            </a:r>
            <a:r>
              <a:rPr lang="es-ES" sz="1100" dirty="0" smtClean="0">
                <a:solidFill>
                  <a:prstClr val="black"/>
                </a:solidFill>
              </a:rPr>
              <a:t>CGEPMI </a:t>
            </a:r>
            <a:endParaRPr lang="es-ES" sz="1100" dirty="0">
              <a:solidFill>
                <a:prstClr val="black"/>
              </a:solidFill>
            </a:endParaRPr>
          </a:p>
        </p:txBody>
      </p:sp>
    </p:spTree>
    <p:extLst>
      <p:ext uri="{BB962C8B-B14F-4D97-AF65-F5344CB8AC3E}">
        <p14:creationId xmlns:p14="http://schemas.microsoft.com/office/powerpoint/2010/main" val="643735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0106987" y="197115"/>
            <a:ext cx="2085013" cy="823031"/>
          </a:xfrm>
          <a:prstGeom prst="rect">
            <a:avLst/>
          </a:prstGeom>
        </p:spPr>
      </p:pic>
      <p:sp>
        <p:nvSpPr>
          <p:cNvPr id="7" name="Título 6"/>
          <p:cNvSpPr txBox="1">
            <a:spLocks noGrp="1"/>
          </p:cNvSpPr>
          <p:nvPr>
            <p:ph type="title"/>
          </p:nvPr>
        </p:nvSpPr>
        <p:spPr>
          <a:xfrm>
            <a:off x="0" y="78378"/>
            <a:ext cx="10681855" cy="646331"/>
          </a:xfrm>
          <a:prstGeom prst="rect">
            <a:avLst/>
          </a:prstGeom>
          <a:noFill/>
        </p:spPr>
        <p:txBody>
          <a:bodyPr wrap="square" rtlCol="0">
            <a:spAutoFit/>
          </a:bodyPr>
          <a:lstStyle/>
          <a:p>
            <a:r>
              <a:rPr lang="es-MX" sz="4000" b="1" dirty="0" smtClean="0">
                <a:solidFill>
                  <a:srgbClr val="002060"/>
                </a:solidFill>
                <a:latin typeface="Franklin Gothic Medium Cond" panose="020B0606030402020204" pitchFamily="34" charset="0"/>
              </a:rPr>
              <a:t>Turquía</a:t>
            </a:r>
            <a:r>
              <a:rPr lang="es-MX" sz="4000" b="1" dirty="0" smtClean="0">
                <a:solidFill>
                  <a:srgbClr val="002060"/>
                </a:solidFill>
                <a:latin typeface="Franklin Gothic Medium Cond" panose="020B0606030402020204" pitchFamily="34" charset="0"/>
                <a:ea typeface="+mj-ea"/>
                <a:cs typeface="+mj-cs"/>
              </a:rPr>
              <a:t>– </a:t>
            </a:r>
            <a:r>
              <a:rPr lang="es-MX" sz="4000" b="1" dirty="0" smtClean="0">
                <a:solidFill>
                  <a:srgbClr val="002060"/>
                </a:solidFill>
                <a:latin typeface="Franklin Gothic Medium Cond" panose="020B0606030402020204" pitchFamily="34" charset="0"/>
              </a:rPr>
              <a:t>Acceso a financiamiento de PYMES</a:t>
            </a:r>
            <a:endParaRPr lang="es-MX" sz="4000" b="1" dirty="0">
              <a:solidFill>
                <a:srgbClr val="002060"/>
              </a:solidFill>
              <a:latin typeface="Franklin Gothic Medium Cond" panose="020B0606030402020204" pitchFamily="34" charset="0"/>
            </a:endParaRPr>
          </a:p>
        </p:txBody>
      </p:sp>
      <p:sp>
        <p:nvSpPr>
          <p:cNvPr id="10" name="Rectángulo 12"/>
          <p:cNvSpPr/>
          <p:nvPr/>
        </p:nvSpPr>
        <p:spPr>
          <a:xfrm>
            <a:off x="0" y="626086"/>
            <a:ext cx="11790219" cy="5755422"/>
          </a:xfrm>
          <a:prstGeom prst="rect">
            <a:avLst/>
          </a:prstGeom>
        </p:spPr>
        <p:txBody>
          <a:bodyPr wrap="square">
            <a:spAutoFit/>
          </a:bodyPr>
          <a:lstStyle/>
          <a:p>
            <a:pPr algn="just"/>
            <a:endParaRPr lang="es-MX" sz="2800" dirty="0" smtClean="0">
              <a:latin typeface="+mn-lt"/>
            </a:endParaRPr>
          </a:p>
          <a:p>
            <a:pPr marL="457200" indent="-457200" algn="just">
              <a:buFont typeface="Wingdings" pitchFamily="2" charset="2"/>
              <a:buChar char="ü"/>
            </a:pPr>
            <a:r>
              <a:rPr lang="es-MX" sz="2000" dirty="0" smtClean="0">
                <a:latin typeface="+mn-lt"/>
              </a:rPr>
              <a:t>En 2013, a</a:t>
            </a:r>
            <a:r>
              <a:rPr lang="es-EC" sz="2000" dirty="0" smtClean="0">
                <a:latin typeface="+mn-lt"/>
              </a:rPr>
              <a:t> fin de cubrir las necesidades financieras de las PYMES, el Tesoro público transfirió 1.000 millones de liras turcas al Fondo de Garantía de Crédito (KGF) para generar una capacidad de crédito valorada en 10.000 millones de liras. El límite de la garantía es de 1.000.000 de liras turcas por PYME y 1.500.000 por el grupo de riesgo al que la PYME esté asociada. El KGF cubre un máximo del 80 por ciento del préstamo. </a:t>
            </a:r>
          </a:p>
          <a:p>
            <a:pPr marL="457200" indent="-457200" algn="just">
              <a:buFont typeface="Wingdings" pitchFamily="2" charset="2"/>
              <a:buChar char="ü"/>
            </a:pPr>
            <a:endParaRPr lang="es-EC" sz="2000" dirty="0" smtClean="0">
              <a:latin typeface="+mn-lt"/>
            </a:endParaRPr>
          </a:p>
          <a:p>
            <a:pPr marL="457200" indent="-457200" algn="just">
              <a:buFont typeface="Wingdings" pitchFamily="2" charset="2"/>
              <a:buChar char="ü"/>
            </a:pPr>
            <a:r>
              <a:rPr lang="es-EC" sz="2000" dirty="0" smtClean="0">
                <a:latin typeface="+mn-lt"/>
              </a:rPr>
              <a:t>En 2016, gracias al “Proyecto de Crédito de Respiración a las Pymes” se ofrece un fondo de 5.000 millones de liras turcas a 80.000 Pymes. </a:t>
            </a:r>
          </a:p>
          <a:p>
            <a:pPr marL="457200" indent="-457200" algn="just">
              <a:buFont typeface="Wingdings" pitchFamily="2" charset="2"/>
              <a:buChar char="ü"/>
            </a:pPr>
            <a:endParaRPr lang="es-EC" sz="2000" dirty="0" smtClean="0">
              <a:latin typeface="+mn-lt"/>
            </a:endParaRPr>
          </a:p>
          <a:p>
            <a:pPr marL="457200" indent="-457200" algn="just">
              <a:buFont typeface="Wingdings" pitchFamily="2" charset="2"/>
              <a:buChar char="ü"/>
            </a:pPr>
            <a:r>
              <a:rPr lang="es-EC" sz="2000" dirty="0" smtClean="0">
                <a:latin typeface="+mn-lt"/>
              </a:rPr>
              <a:t>En 2016, a través de la asociación entre la Unión de Cámaras y Bolsas de Turquía (TOBB), los bancos Ziraat y Denizbank y el Fondo de Garantía de Créditos (KGF) se destinó un recurso de 5.000 millones de liras turcas con un tipo de interés por debajo del 10% anual. </a:t>
            </a:r>
          </a:p>
          <a:p>
            <a:pPr marL="457200" indent="-457200" algn="just">
              <a:buFont typeface="Wingdings" pitchFamily="2" charset="2"/>
              <a:buChar char="ü"/>
            </a:pPr>
            <a:endParaRPr lang="es-EC" sz="2000" dirty="0" smtClean="0">
              <a:latin typeface="+mn-lt"/>
            </a:endParaRPr>
          </a:p>
          <a:p>
            <a:pPr marL="457200" indent="-457200" algn="just">
              <a:buFont typeface="Wingdings" pitchFamily="2" charset="2"/>
              <a:buChar char="ü"/>
            </a:pPr>
            <a:r>
              <a:rPr lang="es-EC" sz="2000" dirty="0" smtClean="0">
                <a:latin typeface="+mn-lt"/>
              </a:rPr>
              <a:t>EL MIGA (Organismo Multilateral de Garantía de Inversiones) ofreció en 2016 garantías al organismo oficial de crédito a la exportación de Turquía para ayudar a las pequeñas y medianas empresas turcas a acceder a una financiación asequible para construir y hacer crecer sus negocios.</a:t>
            </a:r>
          </a:p>
          <a:p>
            <a:pPr marL="457200" indent="-457200" algn="just">
              <a:buFont typeface="Wingdings" pitchFamily="2" charset="2"/>
              <a:buChar char="ü"/>
            </a:pPr>
            <a:endParaRPr lang="es-EC" sz="2000" dirty="0" smtClean="0">
              <a:latin typeface="+mn-lt"/>
            </a:endParaRPr>
          </a:p>
          <a:p>
            <a:pPr marL="457200" indent="-457200" algn="just">
              <a:buFont typeface="Wingdings" pitchFamily="2" charset="2"/>
              <a:buChar char="ü"/>
            </a:pPr>
            <a:endParaRPr lang="es-MX" sz="2000" dirty="0" smtClean="0">
              <a:latin typeface="+mn-lt"/>
            </a:endParaRPr>
          </a:p>
        </p:txBody>
      </p:sp>
      <p:sp>
        <p:nvSpPr>
          <p:cNvPr id="5" name="4 Marcador de número de diapositiva"/>
          <p:cNvSpPr>
            <a:spLocks noGrp="1"/>
          </p:cNvSpPr>
          <p:nvPr>
            <p:ph type="sldNum" sz="quarter" idx="12"/>
          </p:nvPr>
        </p:nvSpPr>
        <p:spPr/>
        <p:txBody>
          <a:bodyPr/>
          <a:lstStyle/>
          <a:p>
            <a:fld id="{C8126447-4D4B-4C99-B128-995BABF8B136}" type="slidenum">
              <a:rPr lang="es-EC" smtClean="0">
                <a:solidFill>
                  <a:prstClr val="black">
                    <a:tint val="75000"/>
                  </a:prstClr>
                </a:solidFill>
              </a:rPr>
              <a:pPr/>
              <a:t>9</a:t>
            </a:fld>
            <a:endParaRPr lang="es-EC">
              <a:solidFill>
                <a:prstClr val="black">
                  <a:tint val="75000"/>
                </a:prstClr>
              </a:solidFill>
            </a:endParaRPr>
          </a:p>
        </p:txBody>
      </p:sp>
    </p:spTree>
    <p:extLst>
      <p:ext uri="{BB962C8B-B14F-4D97-AF65-F5344CB8AC3E}">
        <p14:creationId xmlns:p14="http://schemas.microsoft.com/office/powerpoint/2010/main" val="3068187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5681</TotalTime>
  <Words>3703</Words>
  <Application>Microsoft Office PowerPoint</Application>
  <PresentationFormat>Panorámica</PresentationFormat>
  <Paragraphs>931</Paragraphs>
  <Slides>25</Slides>
  <Notes>25</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25</vt:i4>
      </vt:variant>
    </vt:vector>
  </HeadingPairs>
  <TitlesOfParts>
    <vt:vector size="36" baseType="lpstr">
      <vt:lpstr>Arial</vt:lpstr>
      <vt:lpstr>Calibri</vt:lpstr>
      <vt:lpstr>Calibri Light</vt:lpstr>
      <vt:lpstr>Franklin Gothic Book</vt:lpstr>
      <vt:lpstr>Franklin Gothic Demi Cond</vt:lpstr>
      <vt:lpstr>Franklin Gothic Medium Cond</vt:lpstr>
      <vt:lpstr>Times New Roman</vt:lpstr>
      <vt:lpstr>Wingdings</vt:lpstr>
      <vt:lpstr>Diseño personalizado</vt:lpstr>
      <vt:lpstr>2_Tema de Office</vt:lpstr>
      <vt:lpstr>3_Tema de Office</vt:lpstr>
      <vt:lpstr>  Ecuador – Turquía  RELACIONES BILATERALES</vt:lpstr>
      <vt:lpstr>Turquía  Protocolo de negocios</vt:lpstr>
      <vt:lpstr>Turquía Protocolo de negocios</vt:lpstr>
      <vt:lpstr>Turquía Administrar una empresa – Formas jurídicas de las empresas</vt:lpstr>
      <vt:lpstr>Turquía Administrar una empresa – Formas jurídicas de las empresas</vt:lpstr>
      <vt:lpstr>Turquía - Condiciones del trabajo </vt:lpstr>
      <vt:lpstr>Turquía– Costos de la mano de obra</vt:lpstr>
      <vt:lpstr>Turquía – Administración de los recursos humanos</vt:lpstr>
      <vt:lpstr>Turquía– Acceso a financiamiento de PYMES</vt:lpstr>
      <vt:lpstr>Relaciones políticas Ecuador  - Turquía</vt:lpstr>
      <vt:lpstr>Relaciones políticas Ecuador  - Turquía</vt:lpstr>
      <vt:lpstr>Balanza Comercial Ecuador – Turquía   (millones de USD FOB)</vt:lpstr>
      <vt:lpstr>Principales productos de exportación e importación de  Ecuador  con Turquía (millones de USD FOB)</vt:lpstr>
      <vt:lpstr>Inversión Extranjera Directa de Turquía en Ecuador (miles de USD)</vt:lpstr>
      <vt:lpstr>Balanza comercial de bienes tecnológicos Ecuador – Turquía (millones de USD)</vt:lpstr>
      <vt:lpstr>Balanza Comercial de Turquía (millones de USD)</vt:lpstr>
      <vt:lpstr>Principales productos exportados de Turquía al Mundo  (millones de USD)</vt:lpstr>
      <vt:lpstr>Principales destinos de exportación de Turquía Año 2017 (millones de USD)</vt:lpstr>
      <vt:lpstr>Principales productos importados desde el Mundo a Turquía (millones de USD)</vt:lpstr>
      <vt:lpstr>Principales orígenes de importación de Turquía  Año 2017 (millones de USD)</vt:lpstr>
      <vt:lpstr>Comercio potencial Turquía– Mundo</vt:lpstr>
      <vt:lpstr>Presentación de PowerPoint</vt:lpstr>
      <vt:lpstr>Presentación de PowerPoint</vt:lpstr>
      <vt:lpstr>Expectativas de cooperación Ecuador-Turquía</vt:lpstr>
      <vt:lpstr>Expectativas de cooperación Ecuador-Turquía</vt:lpstr>
    </vt:vector>
  </TitlesOfParts>
  <Company>MIPRO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Coordinación General de Estudios Prospectivos y Macroeconómicos para la industria</dc:creator>
  <cp:lastModifiedBy>Geovanna E. Espín Ruiz</cp:lastModifiedBy>
  <cp:revision>682</cp:revision>
  <cp:lastPrinted>2017-10-16T17:33:27Z</cp:lastPrinted>
  <dcterms:created xsi:type="dcterms:W3CDTF">2015-09-03T16:47:27Z</dcterms:created>
  <dcterms:modified xsi:type="dcterms:W3CDTF">2018-08-30T19:52:18Z</dcterms:modified>
</cp:coreProperties>
</file>