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  <p:sldMasterId id="2147483943" r:id="rId2"/>
  </p:sldMasterIdLst>
  <p:notesMasterIdLst>
    <p:notesMasterId r:id="rId10"/>
  </p:notesMasterIdLst>
  <p:handoutMasterIdLst>
    <p:handoutMasterId r:id="rId11"/>
  </p:handoutMasterIdLst>
  <p:sldIdLst>
    <p:sldId id="271" r:id="rId3"/>
    <p:sldId id="273" r:id="rId4"/>
    <p:sldId id="274" r:id="rId5"/>
    <p:sldId id="276" r:id="rId6"/>
    <p:sldId id="277" r:id="rId7"/>
    <p:sldId id="278" r:id="rId8"/>
    <p:sldId id="275" r:id="rId9"/>
  </p:sldIdLst>
  <p:sldSz cx="12192000" cy="6858000"/>
  <p:notesSz cx="6985000" cy="9271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a G. Morán Tapia" initials="JGMT" lastIdx="3" clrIdx="0">
    <p:extLst>
      <p:ext uri="{19B8F6BF-5375-455C-9EA6-DF929625EA0E}">
        <p15:presenceInfo xmlns:p15="http://schemas.microsoft.com/office/powerpoint/2012/main" userId="S-1-5-21-1358988534-460955180-2770620441-14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 snapToObjects="1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jpordonez\Desktop\RESULTADOS%20SCRIPT-R%20(TODOS%20LOS%20PAISES)\2018-06-11_Cifras%20comerciales_REINO%20UNIDO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pordonez\Desktop\RESULTADOS%20SCRIPT-R%20(TODOS%20LOS%20PAISES)\2018-06-11_Cifras%20comerciales_REINO%20UNIDO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jpordonez\Desktop\RESULTADOS%20SCRIPT-R%20(TODOS%20LOS%20PAISES)\2018-06-11_Cifras%20comerciales_REINO%20UNIDO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pordonez\Desktop\RESULTADOS%20SCRIPT-R%20(TODOS%20LOS%20PAISES)\2018-06-11_Cifras%20comerciales_REINO%20UNIDO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6774627353482353E-2"/>
          <c:y val="5.4777952755905523E-2"/>
          <c:w val="0.96229634109039408"/>
          <c:h val="0.73224251968503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'Balanza comercial REINO UNIDO'!$B$2:$D$2</c:f>
              <c:strCache>
                <c:ptCount val="1"/>
                <c:pt idx="0">
                  <c:v>Exportaciones</c:v>
                </c:pt>
              </c:strCache>
            </c:strRef>
          </c:tx>
          <c:spPr>
            <a:gradFill rotWithShape="1">
              <a:gsLst>
                <a:gs pos="0">
                  <a:srgbClr val="9BBB59">
                    <a:satMod val="103000"/>
                    <a:lumMod val="102000"/>
                    <a:tint val="94000"/>
                  </a:srgbClr>
                </a:gs>
                <a:gs pos="50000">
                  <a:srgbClr val="9BBB59">
                    <a:satMod val="110000"/>
                    <a:lumMod val="100000"/>
                    <a:shade val="100000"/>
                  </a:srgbClr>
                </a:gs>
                <a:gs pos="100000">
                  <a:srgbClr val="9BBB5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  <a:miter lim="800000"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Lbls>
            <c:dLbl>
              <c:idx val="4"/>
              <c:layout>
                <c:manualLayout>
                  <c:x val="-6.1504665637391797E-3"/>
                  <c:y val="8.8175094909727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1504665637391797E-3"/>
                  <c:y val="8.81750949097282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Argentina'!$A$4:$A$11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ene-mar</c:v>
                </c:pt>
                <c:pt idx="6">
                  <c:v>2018 
ene-mar</c:v>
                </c:pt>
              </c:strCache>
              <c:extLst/>
            </c:strRef>
          </c:cat>
          <c:val>
            <c:numRef>
              <c:f>'Balanza comercial Argentina'!$K$4:$K$11</c:f>
              <c:numCache>
                <c:formatCode>#,##0.0</c:formatCode>
                <c:ptCount val="7"/>
                <c:pt idx="0">
                  <c:v>170095.49363199994</c:v>
                </c:pt>
                <c:pt idx="1">
                  <c:v>175797.31760800001</c:v>
                </c:pt>
                <c:pt idx="2">
                  <c:v>165986.84890300001</c:v>
                </c:pt>
                <c:pt idx="3">
                  <c:v>139302.54897600005</c:v>
                </c:pt>
                <c:pt idx="4">
                  <c:v>199860.254579</c:v>
                </c:pt>
                <c:pt idx="5">
                  <c:v>41651.427660999994</c:v>
                </c:pt>
                <c:pt idx="6">
                  <c:v>38339.684297000014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CF-401D-9732-2A2A012D0342}"/>
            </c:ext>
          </c:extLst>
        </c:ser>
        <c:ser>
          <c:idx val="1"/>
          <c:order val="1"/>
          <c:tx>
            <c:strRef>
              <c:f>'Balanza comercial REINO UNIDO'!$E$2:$G$2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4.6128499228043863E-3"/>
                  <c:y val="8.8175094909728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1504665637391797E-3"/>
                  <c:y val="2.20437737274320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9.2256998456087778E-3"/>
                  <c:y val="2.6452528472918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6.1504665637391797E-3"/>
                  <c:y val="4.40875474548641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6.1504665637391797E-3"/>
                  <c:y val="4.40875474548641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#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Argentina'!$A$4:$A$11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ene-mar</c:v>
                </c:pt>
                <c:pt idx="6">
                  <c:v>2018 
ene-mar</c:v>
                </c:pt>
              </c:strCache>
              <c:extLst/>
            </c:strRef>
          </c:cat>
          <c:val>
            <c:numRef>
              <c:f>'Balanza comercial Argentina'!$N$4:$N$11</c:f>
              <c:numCache>
                <c:formatCode>#,##0.0</c:formatCode>
                <c:ptCount val="7"/>
                <c:pt idx="0">
                  <c:v>327065.10558300011</c:v>
                </c:pt>
                <c:pt idx="1">
                  <c:v>143936.23314000005</c:v>
                </c:pt>
                <c:pt idx="2">
                  <c:v>81751.232970999961</c:v>
                </c:pt>
                <c:pt idx="3">
                  <c:v>48760.027601999995</c:v>
                </c:pt>
                <c:pt idx="4">
                  <c:v>92221.903129000013</c:v>
                </c:pt>
                <c:pt idx="5">
                  <c:v>15246.634035999999</c:v>
                </c:pt>
                <c:pt idx="6">
                  <c:v>21561.920102000007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CF-401D-9732-2A2A012D0342}"/>
            </c:ext>
          </c:extLst>
        </c:ser>
        <c:ser>
          <c:idx val="2"/>
          <c:order val="2"/>
          <c:tx>
            <c:strRef>
              <c:f>'Balanza comercial REINO UNIDO'!$O$2:$Q$2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Lbls>
            <c:dLbl>
              <c:idx val="3"/>
              <c:layout>
                <c:manualLayout>
                  <c:x val="1.8414296573584026E-3"/>
                  <c:y val="1.3889063867016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ECF-401D-9732-2A2A012D0342}"/>
                </c:ext>
                <c:ext xmlns:c15="http://schemas.microsoft.com/office/drawing/2012/chart" uri="{CE6537A1-D6FC-4f65-9D91-7224C49458BB}"/>
              </c:extLst>
            </c:dLbl>
            <c:numFmt formatCode="#,###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Argentina'!$A$4:$A$11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ene-mar</c:v>
                </c:pt>
                <c:pt idx="6">
                  <c:v>2018 
ene-mar</c:v>
                </c:pt>
              </c:strCache>
              <c:extLst/>
            </c:strRef>
          </c:cat>
          <c:val>
            <c:numRef>
              <c:f>'Balanza comercial Argentina'!$Q$4:$Q$11</c:f>
              <c:numCache>
                <c:formatCode>#,##0.0</c:formatCode>
                <c:ptCount val="7"/>
                <c:pt idx="0">
                  <c:v>-156969.61195100006</c:v>
                </c:pt>
                <c:pt idx="1">
                  <c:v>31861.084468000015</c:v>
                </c:pt>
                <c:pt idx="2">
                  <c:v>84235.615932000001</c:v>
                </c:pt>
                <c:pt idx="3">
                  <c:v>90542.521373999989</c:v>
                </c:pt>
                <c:pt idx="4">
                  <c:v>107638.35145000003</c:v>
                </c:pt>
                <c:pt idx="5">
                  <c:v>26404.793625000009</c:v>
                </c:pt>
                <c:pt idx="6">
                  <c:v>16777.764195000014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ECF-401D-9732-2A2A012D0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6640688"/>
        <c:axId val="406641248"/>
      </c:barChart>
      <c:catAx>
        <c:axId val="40664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6641248"/>
        <c:crosses val="autoZero"/>
        <c:auto val="1"/>
        <c:lblAlgn val="ctr"/>
        <c:lblOffset val="100"/>
        <c:noMultiLvlLbl val="0"/>
      </c:catAx>
      <c:valAx>
        <c:axId val="406641248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406640688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938903863432198E-3"/>
                <c:y val="0.10648148148148164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lang="es-ES" sz="14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 FOB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881846736371071"/>
          <c:y val="0.90887314085739257"/>
          <c:w val="0.58236306527257786"/>
          <c:h val="9.11268591426073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>
              <a:lumMod val="85000"/>
              <a:lumOff val="15000"/>
            </a:schemeClr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553011909210282E-2"/>
          <c:w val="0.99419825615790769"/>
          <c:h val="0.73858757424465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IED!$J$4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IED!$A$5:$A$11</c:f>
              <c:strCache>
                <c:ptCount val="3"/>
                <c:pt idx="0">
                  <c:v>Industria manufacturera</c:v>
                </c:pt>
                <c:pt idx="1">
                  <c:v>Comercio</c:v>
                </c:pt>
                <c:pt idx="2">
                  <c:v>Agricultura, silvicultura, caza y pesca</c:v>
                </c:pt>
              </c:strCache>
              <c:extLst/>
            </c:strRef>
          </c:cat>
          <c:val>
            <c:numRef>
              <c:f>IED!$J$5:$J$11</c:f>
              <c:numCache>
                <c:formatCode>0.0</c:formatCode>
                <c:ptCount val="3"/>
                <c:pt idx="0">
                  <c:v>2.9287335720000018</c:v>
                </c:pt>
                <c:pt idx="1">
                  <c:v>0.47088800000000042</c:v>
                </c:pt>
                <c:pt idx="2">
                  <c:v>0</c:v>
                </c:pt>
              </c:numCache>
              <c:extLst/>
            </c:numRef>
          </c:val>
        </c:ser>
        <c:ser>
          <c:idx val="1"/>
          <c:order val="1"/>
          <c:tx>
            <c:strRef>
              <c:f>IED!$K$4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IED!$A$5:$A$11</c:f>
              <c:strCache>
                <c:ptCount val="3"/>
                <c:pt idx="0">
                  <c:v>Industria manufacturera</c:v>
                </c:pt>
                <c:pt idx="1">
                  <c:v>Comercio</c:v>
                </c:pt>
                <c:pt idx="2">
                  <c:v>Agricultura, silvicultura, caza y pesca</c:v>
                </c:pt>
              </c:strCache>
              <c:extLst/>
            </c:strRef>
          </c:cat>
          <c:val>
            <c:numRef>
              <c:f>IED!$K$5:$K$11</c:f>
              <c:numCache>
                <c:formatCode>0.0</c:formatCode>
                <c:ptCount val="3"/>
                <c:pt idx="0">
                  <c:v>18.668478999999987</c:v>
                </c:pt>
                <c:pt idx="1">
                  <c:v>1.1796450000000003</c:v>
                </c:pt>
                <c:pt idx="2">
                  <c:v>2.7273000000000018</c:v>
                </c:pt>
              </c:numCache>
              <c:extLst/>
            </c:numRef>
          </c:val>
        </c:ser>
        <c:ser>
          <c:idx val="2"/>
          <c:order val="2"/>
          <c:tx>
            <c:strRef>
              <c:f>IED!$L$4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IED!$A$5:$A$11</c:f>
              <c:strCache>
                <c:ptCount val="3"/>
                <c:pt idx="0">
                  <c:v>Industria manufacturera</c:v>
                </c:pt>
                <c:pt idx="1">
                  <c:v>Comercio</c:v>
                </c:pt>
                <c:pt idx="2">
                  <c:v>Agricultura, silvicultura, caza y pesca</c:v>
                </c:pt>
              </c:strCache>
              <c:extLst/>
            </c:strRef>
          </c:cat>
          <c:val>
            <c:numRef>
              <c:f>IED!$L$5:$L$11</c:f>
              <c:numCache>
                <c:formatCode>0.0</c:formatCode>
                <c:ptCount val="3"/>
                <c:pt idx="0">
                  <c:v>1.7818283199999991</c:v>
                </c:pt>
                <c:pt idx="1">
                  <c:v>12.297932000000001</c:v>
                </c:pt>
                <c:pt idx="2">
                  <c:v>0.37037500000000023</c:v>
                </c:pt>
              </c:numCache>
              <c:extLst/>
            </c:numRef>
          </c:val>
        </c:ser>
        <c:ser>
          <c:idx val="3"/>
          <c:order val="3"/>
          <c:tx>
            <c:strRef>
              <c:f>IED!$M$4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IED!$A$5:$A$11</c:f>
              <c:strCache>
                <c:ptCount val="3"/>
                <c:pt idx="0">
                  <c:v>Industria manufacturera</c:v>
                </c:pt>
                <c:pt idx="1">
                  <c:v>Comercio</c:v>
                </c:pt>
                <c:pt idx="2">
                  <c:v>Agricultura, silvicultura, caza y pesca</c:v>
                </c:pt>
              </c:strCache>
              <c:extLst/>
            </c:strRef>
          </c:cat>
          <c:val>
            <c:numRef>
              <c:f>IED!$M$5:$M$11</c:f>
              <c:numCache>
                <c:formatCode>0.0</c:formatCode>
                <c:ptCount val="3"/>
                <c:pt idx="0">
                  <c:v>20.446836239999978</c:v>
                </c:pt>
                <c:pt idx="1">
                  <c:v>8.5868400000000005</c:v>
                </c:pt>
                <c:pt idx="2">
                  <c:v>0.39777800000000035</c:v>
                </c:pt>
              </c:numCache>
              <c:extLst/>
            </c:numRef>
          </c:val>
        </c:ser>
        <c:ser>
          <c:idx val="4"/>
          <c:order val="4"/>
          <c:tx>
            <c:strRef>
              <c:f>IED!$N$4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IED!$A$5:$A$11</c:f>
              <c:strCache>
                <c:ptCount val="3"/>
                <c:pt idx="0">
                  <c:v>Industria manufacturera</c:v>
                </c:pt>
                <c:pt idx="1">
                  <c:v>Comercio</c:v>
                </c:pt>
                <c:pt idx="2">
                  <c:v>Agricultura, silvicultura, caza y pesca</c:v>
                </c:pt>
              </c:strCache>
              <c:extLst/>
            </c:strRef>
          </c:cat>
          <c:val>
            <c:numRef>
              <c:f>IED!$N$5:$N$11</c:f>
              <c:numCache>
                <c:formatCode>0.0</c:formatCode>
                <c:ptCount val="3"/>
                <c:pt idx="0">
                  <c:v>4.8742799999999997</c:v>
                </c:pt>
                <c:pt idx="1">
                  <c:v>5.2215220000000002</c:v>
                </c:pt>
                <c:pt idx="2">
                  <c:v>2.0000000000000017E-4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6645728"/>
        <c:axId val="406646288"/>
      </c:barChart>
      <c:catAx>
        <c:axId val="40664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s-E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6646288"/>
        <c:crosses val="autoZero"/>
        <c:auto val="1"/>
        <c:lblAlgn val="ctr"/>
        <c:lblOffset val="100"/>
        <c:noMultiLvlLbl val="0"/>
      </c:catAx>
      <c:valAx>
        <c:axId val="406646288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0664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805942378300913"/>
          <c:y val="0.92893935031744579"/>
          <c:w val="0.31822458659745823"/>
          <c:h val="7.1060649682554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272478108378051E-2"/>
          <c:y val="5.0925925925925923E-2"/>
          <c:w val="0.95872752189162169"/>
          <c:h val="0.82943678915135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'Intensidad tecnologica'!$A$3:$A$6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ene-mar</c:v>
                </c:pt>
              </c:strCache>
            </c:strRef>
          </c:cat>
          <c:val>
            <c:numRef>
              <c:f>'Intensidad tecnologica'!$C$6:$H$6</c:f>
              <c:numCache>
                <c:formatCode>#,##0.0,</c:formatCode>
                <c:ptCount val="6"/>
                <c:pt idx="0">
                  <c:v>4261.1410700000024</c:v>
                </c:pt>
                <c:pt idx="1">
                  <c:v>5962.5175100000006</c:v>
                </c:pt>
                <c:pt idx="2">
                  <c:v>6119.5470099999993</c:v>
                </c:pt>
                <c:pt idx="3">
                  <c:v>4323.5499400000008</c:v>
                </c:pt>
                <c:pt idx="4">
                  <c:v>4541.4670879999985</c:v>
                </c:pt>
                <c:pt idx="5">
                  <c:v>609.37203</c:v>
                </c:pt>
              </c:numCache>
            </c:numRef>
          </c:val>
        </c:ser>
        <c:ser>
          <c:idx val="1"/>
          <c:order val="1"/>
          <c:tx>
            <c:strRef>
              <c:f>'Intensidad tecnologica'!$A$7:$A$10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ene-mar</c:v>
                </c:pt>
              </c:strCache>
            </c:strRef>
          </c:cat>
          <c:val>
            <c:numRef>
              <c:f>'Intensidad tecnologica'!$C$10:$H$10</c:f>
              <c:numCache>
                <c:formatCode>#,##0.0,</c:formatCode>
                <c:ptCount val="6"/>
                <c:pt idx="0">
                  <c:v>75834.112089999966</c:v>
                </c:pt>
                <c:pt idx="1">
                  <c:v>65136.503899000003</c:v>
                </c:pt>
                <c:pt idx="2">
                  <c:v>47510.940601000002</c:v>
                </c:pt>
                <c:pt idx="3">
                  <c:v>39428.617318000011</c:v>
                </c:pt>
                <c:pt idx="4">
                  <c:v>54193.741839000002</c:v>
                </c:pt>
                <c:pt idx="5">
                  <c:v>16761.390416000002</c:v>
                </c:pt>
              </c:numCache>
            </c:numRef>
          </c:val>
        </c:ser>
        <c:ser>
          <c:idx val="2"/>
          <c:order val="2"/>
          <c:tx>
            <c:strRef>
              <c:f>'Intensidad tecnologica'!$B$14</c:f>
              <c:strCache>
                <c:ptCount val="1"/>
                <c:pt idx="0">
                  <c:v>Balanza comercial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ene-mar</c:v>
                </c:pt>
              </c:strCache>
            </c:strRef>
          </c:cat>
          <c:val>
            <c:numRef>
              <c:f>'Intensidad tecnologica'!$C$14:$H$14</c:f>
              <c:numCache>
                <c:formatCode>#,##0.0,</c:formatCode>
                <c:ptCount val="6"/>
                <c:pt idx="0">
                  <c:v>-71572.971019999997</c:v>
                </c:pt>
                <c:pt idx="1">
                  <c:v>-59173.986389000012</c:v>
                </c:pt>
                <c:pt idx="2">
                  <c:v>-41391.393591</c:v>
                </c:pt>
                <c:pt idx="3">
                  <c:v>-35105.067378000007</c:v>
                </c:pt>
                <c:pt idx="4">
                  <c:v>-49652.274750999997</c:v>
                </c:pt>
                <c:pt idx="5">
                  <c:v>-16152.018386000002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406649648"/>
        <c:axId val="406650208"/>
      </c:barChart>
      <c:catAx>
        <c:axId val="406649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6650208"/>
        <c:crosses val="autoZero"/>
        <c:auto val="1"/>
        <c:lblAlgn val="ctr"/>
        <c:lblOffset val="100"/>
        <c:noMultiLvlLbl val="0"/>
      </c:catAx>
      <c:valAx>
        <c:axId val="406650208"/>
        <c:scaling>
          <c:orientation val="minMax"/>
        </c:scaling>
        <c:delete val="1"/>
        <c:axPos val="l"/>
        <c:numFmt formatCode="#,##0.0," sourceLinked="1"/>
        <c:majorTickMark val="none"/>
        <c:minorTickMark val="none"/>
        <c:tickLblPos val="nextTo"/>
        <c:crossAx val="40664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85534109121332"/>
          <c:y val="0.92187445319335148"/>
          <c:w val="0.571569367988293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8668068075201195E-2"/>
          <c:y val="2.6141268480369663E-2"/>
          <c:w val="0.91126625574518116"/>
          <c:h val="0.739576184136837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paise'!$B$16:$B$34</c:f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paise'!$C$16:$C$34</c:f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paise'!$D$16:$D$34</c:f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paise'!$E$16:$E$34</c:f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paise'!$F$16:$F$34</c:f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paise'!$G$16:$G$34</c:f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paise'!$H$16:$H$34</c:f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paise'!$I$16:$I$34</c:f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paise'!$J$16:$J$34</c:f>
            </c:numRef>
          </c:val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paise'!$K$16:$K$34</c:f>
            </c:numRef>
          </c:val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paise'!$L$16:$L$34</c:f>
            </c:numRef>
          </c:val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paise'!$M$16:$M$34</c:f>
            </c:numRef>
          </c:val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paise'!$N$16:$N$34</c:f>
            </c:numRef>
          </c:val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paise'!$O$16:$O$34</c:f>
            </c:numRef>
          </c:val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paise'!$P$16:$P$34</c:f>
            </c:numRef>
          </c:val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paise'!$Q$16:$Q$34</c:f>
            </c:numRef>
          </c:val>
        </c:ser>
        <c:ser>
          <c:idx val="16"/>
          <c:order val="16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numFmt formatCode="#,###,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 REINO UNIDO por paise'!$A$16:$A$34</c:f>
              <c:strCache>
                <c:ptCount val="19"/>
                <c:pt idx="0">
                  <c:v>Estados Unidos de América</c:v>
                </c:pt>
                <c:pt idx="1">
                  <c:v>Alemania</c:v>
                </c:pt>
                <c:pt idx="2">
                  <c:v>Francia</c:v>
                </c:pt>
                <c:pt idx="3">
                  <c:v>Países Bajos</c:v>
                </c:pt>
                <c:pt idx="4">
                  <c:v>Irlanda</c:v>
                </c:pt>
                <c:pt idx="5">
                  <c:v>China</c:v>
                </c:pt>
                <c:pt idx="6">
                  <c:v>Suiza</c:v>
                </c:pt>
                <c:pt idx="7">
                  <c:v>Bélgica</c:v>
                </c:pt>
                <c:pt idx="8">
                  <c:v>España</c:v>
                </c:pt>
                <c:pt idx="9">
                  <c:v>Italia</c:v>
                </c:pt>
                <c:pt idx="10">
                  <c:v>Emiratos Árabes Unidos</c:v>
                </c:pt>
                <c:pt idx="11">
                  <c:v>Turquía</c:v>
                </c:pt>
                <c:pt idx="12">
                  <c:v>Hong Kong, China</c:v>
                </c:pt>
                <c:pt idx="13">
                  <c:v>Corea, República de</c:v>
                </c:pt>
                <c:pt idx="14">
                  <c:v>Zona Nep</c:v>
                </c:pt>
                <c:pt idx="15">
                  <c:v>Japón</c:v>
                </c:pt>
                <c:pt idx="16">
                  <c:v>Suecia</c:v>
                </c:pt>
                <c:pt idx="17">
                  <c:v>Polonia</c:v>
                </c:pt>
                <c:pt idx="18">
                  <c:v>Canadá</c:v>
                </c:pt>
              </c:strCache>
            </c:strRef>
          </c:cat>
          <c:val>
            <c:numRef>
              <c:f>'X REINO UNIDO por paise'!$R$16:$R$34</c:f>
              <c:numCache>
                <c:formatCode>General</c:formatCode>
                <c:ptCount val="19"/>
                <c:pt idx="0">
                  <c:v>59089310</c:v>
                </c:pt>
                <c:pt idx="1">
                  <c:v>46641733</c:v>
                </c:pt>
                <c:pt idx="2">
                  <c:v>32864705</c:v>
                </c:pt>
                <c:pt idx="3">
                  <c:v>27430261</c:v>
                </c:pt>
                <c:pt idx="4">
                  <c:v>24896994</c:v>
                </c:pt>
                <c:pt idx="5">
                  <c:v>21454045</c:v>
                </c:pt>
                <c:pt idx="6">
                  <c:v>20254384</c:v>
                </c:pt>
                <c:pt idx="7">
                  <c:v>17767433</c:v>
                </c:pt>
                <c:pt idx="8">
                  <c:v>13458899</c:v>
                </c:pt>
                <c:pt idx="9">
                  <c:v>13199017</c:v>
                </c:pt>
                <c:pt idx="10">
                  <c:v>9612855</c:v>
                </c:pt>
                <c:pt idx="11">
                  <c:v>9548744</c:v>
                </c:pt>
                <c:pt idx="12">
                  <c:v>9321062</c:v>
                </c:pt>
                <c:pt idx="13">
                  <c:v>7484697</c:v>
                </c:pt>
                <c:pt idx="14">
                  <c:v>7404894</c:v>
                </c:pt>
                <c:pt idx="15">
                  <c:v>7353585</c:v>
                </c:pt>
                <c:pt idx="16">
                  <c:v>6804931</c:v>
                </c:pt>
                <c:pt idx="17">
                  <c:v>6414461</c:v>
                </c:pt>
                <c:pt idx="18">
                  <c:v>6221351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406661408"/>
        <c:axId val="406661968"/>
      </c:barChart>
      <c:catAx>
        <c:axId val="40666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6661968"/>
        <c:crosses val="autoZero"/>
        <c:auto val="1"/>
        <c:lblAlgn val="ctr"/>
        <c:lblOffset val="100"/>
        <c:noMultiLvlLbl val="0"/>
      </c:catAx>
      <c:valAx>
        <c:axId val="40666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6661408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3341646773791286E-3"/>
                <c:y val="0.1659301238109281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lang="es-ES" sz="11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s-EC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0.7134</cdr:x>
      <cdr:y>0.02473</cdr:y>
    </cdr:from>
    <cdr:to>
      <cdr:x>0.71354</cdr:x>
      <cdr:y>0.89909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5887027" y="68120"/>
          <a:ext cx="1155" cy="240838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0.83507</cdr:x>
      <cdr:y>0</cdr:y>
    </cdr:from>
    <cdr:to>
      <cdr:x>0.83525</cdr:x>
      <cdr:y>1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4494050" y="0"/>
          <a:ext cx="960" cy="274320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CCB3BC-C5DE-4B19-BC4C-F8A4947FDF7A}" type="datetimeFigureOut">
              <a:rPr lang="es-ES"/>
              <a:pPr>
                <a:defRPr/>
              </a:pPr>
              <a:t>30/08/2018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115DD8-85B4-4C5C-826F-DC3B397DF87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0033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5D6E56-2F6A-46DE-BA91-E8FF65E5CE99}" type="datetimeFigureOut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1158875"/>
            <a:ext cx="556260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n-U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8500" y="4461669"/>
            <a:ext cx="5588000" cy="3650456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7F900A-380D-4ECE-9155-317F436922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07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058F-DFAF-40BD-B202-ECD3978284C2}" type="slidenum">
              <a:rPr lang="es-EC" smtClean="0">
                <a:solidFill>
                  <a:prstClr val="black"/>
                </a:solidFill>
              </a:rPr>
              <a:pPr/>
              <a:t>1</a:t>
            </a:fld>
            <a:endParaRPr lang="es-EC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>
                <a:solidFill>
                  <a:prstClr val="black"/>
                </a:solidFill>
              </a:rPr>
              <a:t>Pag.</a:t>
            </a:r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3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r>
              <a:rPr lang="es-MX" sz="1400" b="0" dirty="0" smtClean="0">
                <a:solidFill>
                  <a:prstClr val="black"/>
                </a:solidFill>
              </a:rPr>
              <a:t>Principales</a:t>
            </a:r>
            <a:r>
              <a:rPr lang="es-MX" sz="1400" b="0" baseline="0" dirty="0" smtClean="0">
                <a:solidFill>
                  <a:prstClr val="black"/>
                </a:solidFill>
              </a:rPr>
              <a:t> productos no petroleros</a:t>
            </a: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4"/>
            <a:ext cx="71628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 descr="LOGO PRINCIPAL H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8" y="17976"/>
            <a:ext cx="22627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2289" r="2"/>
          <a:stretch>
            <a:fillRect/>
          </a:stretch>
        </p:blipFill>
        <p:spPr bwMode="auto">
          <a:xfrm>
            <a:off x="6893985" y="777876"/>
            <a:ext cx="5149849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 userDrawn="1"/>
        </p:nvSpPr>
        <p:spPr>
          <a:xfrm>
            <a:off x="1" y="6606760"/>
            <a:ext cx="786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Coordinación General de Estudios Prospectivos y Macroeconómicos para la Industria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4369389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0432-381A-45E5-A272-6C9DD1ED90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5BD2-A8F1-4A90-B01C-A8DAFB98F3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2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3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3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7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1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4225-6ECB-451E-9248-8263EC3972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6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5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4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09FD-0837-4CCE-B6AE-C86973B3C1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E9BE-7D6F-49C5-9EE6-13D32CAA52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1FCB1-D288-498F-9B46-44D2B80A7B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6CACA-8FF8-4859-A125-5927AAAE6A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843F-D7F1-4CB4-B83B-BAEAE499F6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1860-4020-44B3-A902-5AC3966345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9EB5-2387-4D9B-81EF-360B484CA4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  <a:endParaRPr lang="en-US" altLang="en-U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Editar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  <a:endParaRPr lang="en-US" altLang="en-U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egarcia@mipro.gob.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931928" y="2673004"/>
            <a:ext cx="8369084" cy="1013340"/>
          </a:xfrm>
        </p:spPr>
        <p:txBody>
          <a:bodyPr>
            <a:noAutofit/>
          </a:bodyPr>
          <a:lstStyle/>
          <a:p>
            <a:r>
              <a:rPr lang="es-ES" altLang="en-US" sz="4400" dirty="0"/>
              <a:t>Cifras comerciales bilaterales</a:t>
            </a:r>
            <a:br>
              <a:rPr lang="es-ES" altLang="en-US" sz="4400" dirty="0"/>
            </a:br>
            <a:r>
              <a:rPr lang="es-ES" altLang="en-US" sz="4400" dirty="0"/>
              <a:t> Ecuador </a:t>
            </a:r>
            <a:r>
              <a:rPr lang="es-ES" altLang="en-US" sz="4400" dirty="0" smtClean="0"/>
              <a:t>– REINO UNIDO</a:t>
            </a:r>
            <a:endParaRPr lang="es-EC" sz="4400" dirty="0"/>
          </a:p>
        </p:txBody>
      </p:sp>
      <p:sp>
        <p:nvSpPr>
          <p:cNvPr id="2" name="Rectángulo 1"/>
          <p:cNvSpPr/>
          <p:nvPr/>
        </p:nvSpPr>
        <p:spPr>
          <a:xfrm>
            <a:off x="9907007" y="6001308"/>
            <a:ext cx="1361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MX" sz="2000" b="1" dirty="0" smtClean="0">
                <a:solidFill>
                  <a:prstClr val="black"/>
                </a:solidFill>
                <a:latin typeface="Calibri"/>
              </a:rPr>
              <a:t>12.06.2018</a:t>
            </a:r>
            <a:endParaRPr lang="es-EC" sz="2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07" y="237819"/>
            <a:ext cx="2084056" cy="8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8850168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Ecuador – REINO UNIDO   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CuadroTexto 11"/>
          <p:cNvSpPr txBox="1">
            <a:spLocks noChangeArrowheads="1"/>
          </p:cNvSpPr>
          <p:nvPr/>
        </p:nvSpPr>
        <p:spPr bwMode="auto">
          <a:xfrm>
            <a:off x="7074813" y="842740"/>
            <a:ext cx="4058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exportados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CuadroTexto 11"/>
          <p:cNvSpPr txBox="1">
            <a:spLocks noChangeArrowheads="1"/>
          </p:cNvSpPr>
          <p:nvPr/>
        </p:nvSpPr>
        <p:spPr bwMode="auto">
          <a:xfrm>
            <a:off x="6920846" y="3482820"/>
            <a:ext cx="4093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importados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40490"/>
              </p:ext>
            </p:extLst>
          </p:nvPr>
        </p:nvGraphicFramePr>
        <p:xfrm>
          <a:off x="0" y="4206240"/>
          <a:ext cx="6920845" cy="1268625"/>
        </p:xfrm>
        <a:graphic>
          <a:graphicData uri="http://schemas.openxmlformats.org/drawingml/2006/table">
            <a:tbl>
              <a:tblPr/>
              <a:tblGrid>
                <a:gridCol w="1703765">
                  <a:extLst>
                    <a:ext uri="{9D8B030D-6E8A-4147-A177-3AD203B41FA5}">
                      <a16:colId xmlns="" xmlns:a16="http://schemas.microsoft.com/office/drawing/2014/main" val="604074008"/>
                    </a:ext>
                  </a:extLst>
                </a:gridCol>
                <a:gridCol w="869513">
                  <a:extLst>
                    <a:ext uri="{9D8B030D-6E8A-4147-A177-3AD203B41FA5}">
                      <a16:colId xmlns="" xmlns:a16="http://schemas.microsoft.com/office/drawing/2014/main" val="104615125"/>
                    </a:ext>
                  </a:extLst>
                </a:gridCol>
                <a:gridCol w="869513">
                  <a:extLst>
                    <a:ext uri="{9D8B030D-6E8A-4147-A177-3AD203B41FA5}">
                      <a16:colId xmlns="" xmlns:a16="http://schemas.microsoft.com/office/drawing/2014/main" val="3002262734"/>
                    </a:ext>
                  </a:extLst>
                </a:gridCol>
                <a:gridCol w="869513">
                  <a:extLst>
                    <a:ext uri="{9D8B030D-6E8A-4147-A177-3AD203B41FA5}">
                      <a16:colId xmlns="" xmlns:a16="http://schemas.microsoft.com/office/drawing/2014/main" val="277210707"/>
                    </a:ext>
                  </a:extLst>
                </a:gridCol>
                <a:gridCol w="761075">
                  <a:extLst>
                    <a:ext uri="{9D8B030D-6E8A-4147-A177-3AD203B41FA5}">
                      <a16:colId xmlns="" xmlns:a16="http://schemas.microsoft.com/office/drawing/2014/main" val="2388542684"/>
                    </a:ext>
                  </a:extLst>
                </a:gridCol>
                <a:gridCol w="977953"/>
                <a:gridCol w="869513"/>
              </a:tblGrid>
              <a:tr h="308803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Variación % Anual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       ene-mar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   ene-mar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9669118"/>
                  </a:ext>
                </a:extLst>
              </a:tr>
              <a:tr h="16438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3,4%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-5,6%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-16,1%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43,5%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-79,2%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002015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-56,0%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-43,2%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-40,4%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89,1%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-83,5%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41,4%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7210366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-120,3%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164,4%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7,5%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18,9%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-75,5%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-36,5%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2833593"/>
                  </a:ext>
                </a:extLst>
              </a:tr>
            </a:tbl>
          </a:graphicData>
        </a:graphic>
      </p:graphicFrame>
      <p:sp>
        <p:nvSpPr>
          <p:cNvPr id="20" name="Rectángulo 19"/>
          <p:cNvSpPr/>
          <p:nvPr/>
        </p:nvSpPr>
        <p:spPr>
          <a:xfrm>
            <a:off x="309716" y="6311632"/>
            <a:ext cx="53503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/>
          </a:p>
          <a:p>
            <a:r>
              <a:rPr lang="es-MX" sz="1100" b="1" dirty="0" smtClean="0"/>
              <a:t>Nota</a:t>
            </a:r>
            <a:r>
              <a:rPr lang="es-MX" sz="1100" b="1" dirty="0"/>
              <a:t>: </a:t>
            </a:r>
            <a:r>
              <a:rPr lang="es-MX" sz="1100" dirty="0"/>
              <a:t>Las cifras de importación corresponden a la procedencia de la mercancía.</a:t>
            </a:r>
          </a:p>
        </p:txBody>
      </p:sp>
      <p:sp>
        <p:nvSpPr>
          <p:cNvPr id="23" name="2 CuadroTexto"/>
          <p:cNvSpPr txBox="1"/>
          <p:nvPr/>
        </p:nvSpPr>
        <p:spPr>
          <a:xfrm>
            <a:off x="324464" y="584199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27229"/>
              </p:ext>
            </p:extLst>
          </p:nvPr>
        </p:nvGraphicFramePr>
        <p:xfrm>
          <a:off x="6967471" y="1183490"/>
          <a:ext cx="5115589" cy="2299330"/>
        </p:xfrm>
        <a:graphic>
          <a:graphicData uri="http://schemas.openxmlformats.org/drawingml/2006/table">
            <a:tbl>
              <a:tblPr/>
              <a:tblGrid>
                <a:gridCol w="2607603">
                  <a:extLst>
                    <a:ext uri="{9D8B030D-6E8A-4147-A177-3AD203B41FA5}">
                      <a16:colId xmlns="" xmlns:a16="http://schemas.microsoft.com/office/drawing/2014/main" val="604074008"/>
                    </a:ext>
                  </a:extLst>
                </a:gridCol>
                <a:gridCol w="786649">
                  <a:extLst>
                    <a:ext uri="{9D8B030D-6E8A-4147-A177-3AD203B41FA5}">
                      <a16:colId xmlns="" xmlns:a16="http://schemas.microsoft.com/office/drawing/2014/main" val="104615125"/>
                    </a:ext>
                  </a:extLst>
                </a:gridCol>
                <a:gridCol w="573779">
                  <a:extLst>
                    <a:ext uri="{9D8B030D-6E8A-4147-A177-3AD203B41FA5}">
                      <a16:colId xmlns="" xmlns:a16="http://schemas.microsoft.com/office/drawing/2014/main" val="3002262734"/>
                    </a:ext>
                  </a:extLst>
                </a:gridCol>
                <a:gridCol w="573779"/>
                <a:gridCol w="573779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</a:t>
                      </a:r>
                      <a:r>
                        <a:rPr lang="es-EC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 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2018 ene-mar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 2018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9669118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Banano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67027,73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33,5%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17275,6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45,1%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002015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Enlatados de pescado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66046,84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9465,9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7210366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Camarones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29476,40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4892,2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12,8%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Piñas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6841,31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Abacá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6669,10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1795,3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Flores naturales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3887,64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1603,0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Productos agrícolas en conserva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3740,66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834,9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Elaborados de banano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2696,93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700,3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 productos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13473,65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1752,2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199860,25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38339,7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2286"/>
              </p:ext>
            </p:extLst>
          </p:nvPr>
        </p:nvGraphicFramePr>
        <p:xfrm>
          <a:off x="6967471" y="3894867"/>
          <a:ext cx="5115592" cy="2883939"/>
        </p:xfrm>
        <a:graphic>
          <a:graphicData uri="http://schemas.openxmlformats.org/drawingml/2006/table">
            <a:tbl>
              <a:tblPr/>
              <a:tblGrid>
                <a:gridCol w="2781836">
                  <a:extLst>
                    <a:ext uri="{9D8B030D-6E8A-4147-A177-3AD203B41FA5}">
                      <a16:colId xmlns="" xmlns:a16="http://schemas.microsoft.com/office/drawing/2014/main" val="604074008"/>
                    </a:ext>
                  </a:extLst>
                </a:gridCol>
                <a:gridCol w="592428">
                  <a:extLst>
                    <a:ext uri="{9D8B030D-6E8A-4147-A177-3AD203B41FA5}">
                      <a16:colId xmlns="" xmlns:a16="http://schemas.microsoft.com/office/drawing/2014/main" val="104615125"/>
                    </a:ext>
                  </a:extLst>
                </a:gridCol>
                <a:gridCol w="566671">
                  <a:extLst>
                    <a:ext uri="{9D8B030D-6E8A-4147-A177-3AD203B41FA5}">
                      <a16:colId xmlns="" xmlns:a16="http://schemas.microsoft.com/office/drawing/2014/main" val="3002262734"/>
                    </a:ext>
                  </a:extLst>
                </a:gridCol>
                <a:gridCol w="575908"/>
                <a:gridCol w="598749"/>
              </a:tblGrid>
              <a:tr h="287939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</a:t>
                      </a:r>
                      <a:r>
                        <a:rPr lang="es-EC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 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2018 ene-mar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 2018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9669118"/>
                  </a:ext>
                </a:extLst>
              </a:tr>
              <a:tr h="147624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Productos farmacéuticos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17572,0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23,8%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6554,2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31,2%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002015"/>
                  </a:ext>
                </a:extLst>
              </a:tr>
              <a:tr h="350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Reactores nucleares, calderas, máquinas, aparatos y artefactos </a:t>
                      </a:r>
                      <a:r>
                        <a:rPr lang="es-EC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mecánicos</a:t>
                      </a:r>
                      <a:endParaRPr lang="es-EC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11032,3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14,9%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2343,2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7210366"/>
                  </a:ext>
                </a:extLst>
              </a:tr>
              <a:tr h="147624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Bebidas, líquidos alcohólicos y vinagre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8734,9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1622,4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2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Instrumentos y aparatos de óptica, fotografía o cinematografía, de medida, control o </a:t>
                      </a:r>
                      <a:r>
                        <a:rPr lang="es-EC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precisión</a:t>
                      </a:r>
                      <a:endParaRPr lang="es-EC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6347,1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8,6%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1082,2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5,2%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859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Máquinas, aparatos y materiales eléctrico, y sus partes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3638,3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2352,7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24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Plástico y sus manufacturas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3323,9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698,8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24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Manufactuas de fundición, hierro o acero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3193,8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262,9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Vehículos automóviles, tractores, velocípedos y demás vehículos terrestres, sus partes y accesorios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2805,1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1729,1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8,2%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2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Otros productos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17256,1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4364,6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20,8%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24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73903,4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21010,1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11 Gráfico"/>
          <p:cNvGraphicFramePr>
            <a:graphicFrameLocks/>
          </p:cNvGraphicFramePr>
          <p:nvPr/>
        </p:nvGraphicFramePr>
        <p:xfrm>
          <a:off x="-156754" y="1020146"/>
          <a:ext cx="7231567" cy="318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50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889516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Inversión Extranjera Directa de REINO UNIDO en Ecuador</a:t>
            </a:r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/>
            </a:r>
            <a:b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7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70405" y="5975797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Fuente: </a:t>
            </a:r>
            <a:r>
              <a:rPr kumimoji="0" lang="es-EC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BCE-MEF</a:t>
            </a:r>
            <a:endParaRPr lang="es-EC" sz="1200" dirty="0">
              <a:solidFill>
                <a:prstClr val="black"/>
              </a:solidFill>
              <a:latin typeface="Calibri" panose="020F050202020403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prstClr val="black"/>
                </a:solidFill>
              </a:rPr>
              <a:t>Elaborado por: </a:t>
            </a:r>
            <a:r>
              <a:rPr lang="es-ES" sz="1200" dirty="0">
                <a:solidFill>
                  <a:prstClr val="black"/>
                </a:solidFill>
              </a:rPr>
              <a:t>CGEPMI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835609" y="1143832"/>
            <a:ext cx="426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IED </a:t>
            </a:r>
            <a:r>
              <a:rPr lang="es-EC" sz="1800" b="1" dirty="0" smtClean="0">
                <a:solidFill>
                  <a:prstClr val="black"/>
                </a:solidFill>
              </a:rPr>
              <a:t>2017: </a:t>
            </a:r>
            <a:r>
              <a:rPr lang="es-EC" sz="1800" b="1" dirty="0">
                <a:solidFill>
                  <a:prstClr val="black"/>
                </a:solidFill>
              </a:rPr>
              <a:t>USD </a:t>
            </a:r>
            <a:r>
              <a:rPr lang="es-EC" sz="1800" b="1" dirty="0" smtClean="0">
                <a:solidFill>
                  <a:prstClr val="black"/>
                </a:solidFill>
              </a:rPr>
              <a:t>11,1 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1800" b="1" dirty="0" smtClean="0">
                <a:solidFill>
                  <a:prstClr val="black"/>
                </a:solidFill>
              </a:rPr>
              <a:t>Variación 2016-2017: -67.6%</a:t>
            </a:r>
            <a:endParaRPr lang="es-EC" sz="1800" b="1" dirty="0">
              <a:solidFill>
                <a:prstClr val="black"/>
              </a:solidFill>
            </a:endParaRPr>
          </a:p>
        </p:txBody>
      </p:sp>
      <p:graphicFrame>
        <p:nvGraphicFramePr>
          <p:cNvPr id="10" name="9 Gráfico"/>
          <p:cNvGraphicFramePr>
            <a:graphicFrameLocks/>
          </p:cNvGraphicFramePr>
          <p:nvPr/>
        </p:nvGraphicFramePr>
        <p:xfrm>
          <a:off x="1383574" y="1831929"/>
          <a:ext cx="8980714" cy="3664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86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0399" y="-54152"/>
            <a:ext cx="8975116" cy="1325563"/>
          </a:xfrm>
        </p:spPr>
        <p:txBody>
          <a:bodyPr>
            <a:normAutofit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bienes tecnológicos Ecuador </a:t>
            </a:r>
            <a:r>
              <a:rPr lang="es-MX" sz="38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– </a:t>
            </a:r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REINO UNIDO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373487" y="631624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52632"/>
              </p:ext>
            </p:extLst>
          </p:nvPr>
        </p:nvGraphicFramePr>
        <p:xfrm>
          <a:off x="480815" y="4041670"/>
          <a:ext cx="11230369" cy="2274570"/>
        </p:xfrm>
        <a:graphic>
          <a:graphicData uri="http://schemas.openxmlformats.org/drawingml/2006/table">
            <a:tbl>
              <a:tblPr/>
              <a:tblGrid>
                <a:gridCol w="1280771"/>
                <a:gridCol w="2478902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</a:tblGrid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Bienes tecnológicos</a:t>
                      </a:r>
                      <a:endParaRPr lang="es-MX" sz="13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FOB expresado en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</a:t>
                      </a:r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de USD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Número de partidas arancelarias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ene-mar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ene-mar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298,8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696,2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1285,3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314,0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826,9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750,1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1150,6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1719,1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1594,1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1813,6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212,135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3212,2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4115,7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3115,1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2415,4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1901,0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397,237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27394,6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20818,7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20594,8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20862,0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25151,4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8961,0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5413,5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4991,1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3174,2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2490,8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5242,9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849,9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43026,0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39326,6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23742,0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16075,8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23799,4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6950,5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75,8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10 Gráfico"/>
          <p:cNvGraphicFramePr/>
          <p:nvPr/>
        </p:nvGraphicFramePr>
        <p:xfrm>
          <a:off x="2921860" y="888274"/>
          <a:ext cx="6653213" cy="298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30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-79910"/>
            <a:ext cx="10340277" cy="1325563"/>
          </a:xfrm>
        </p:spPr>
        <p:txBody>
          <a:bodyPr>
            <a:normAutofit/>
          </a:bodyPr>
          <a:lstStyle/>
          <a:p>
            <a:pPr algn="ctr"/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productos exportados de REINO UNIDO al Mundo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1260604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03047"/>
              </p:ext>
            </p:extLst>
          </p:nvPr>
        </p:nvGraphicFramePr>
        <p:xfrm>
          <a:off x="339633" y="1097021"/>
          <a:ext cx="10972804" cy="5332847"/>
        </p:xfrm>
        <a:graphic>
          <a:graphicData uri="http://schemas.openxmlformats.org/drawingml/2006/table">
            <a:tbl>
              <a:tblPr/>
              <a:tblGrid>
                <a:gridCol w="1238632"/>
                <a:gridCol w="5133872"/>
                <a:gridCol w="941532"/>
                <a:gridCol w="657435"/>
                <a:gridCol w="657435"/>
                <a:gridCol w="657435"/>
                <a:gridCol w="657435"/>
                <a:gridCol w="514514"/>
                <a:gridCol w="514514"/>
              </a:tblGrid>
              <a:tr h="35281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2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'TOTAL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Todos los productos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548041853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511145443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466295683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411463356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443733890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'8703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Automóviles de turismo y demás vehículos automóviles concebidos principalmente para transporte </a:t>
                      </a:r>
                      <a:r>
                        <a:rPr lang="es-EC" sz="105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 dirty="0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38228320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42365403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38950872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40785807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41868504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9,9%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Turborreactores, turbopropulsores y demás turbinas de gas y sus partes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22130866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21434181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19572574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19372116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25172762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Medicamentos constituidos por productos mezclados entre sí o sin mezclar, preparados para usos </a:t>
                      </a:r>
                      <a:r>
                        <a:rPr lang="es-EC" sz="105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 dirty="0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20885936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23430083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24240345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21755868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20430344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'2709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Aceites </a:t>
                      </a:r>
                      <a:r>
                        <a:rPr lang="pt-BR" sz="105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crudos</a:t>
                      </a:r>
                      <a:r>
                        <a:rPr lang="pt-BR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 de petróleo o de mineral </a:t>
                      </a:r>
                      <a:r>
                        <a:rPr lang="pt-BR" sz="105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bituminoso</a:t>
                      </a:r>
                      <a:endParaRPr lang="pt-BR" sz="1050" b="0" i="0" u="none" strike="noStrike" dirty="0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29793875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28857385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16192669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13187271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19001843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'7108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Oro, incl. el oro platinado, en bruto, </a:t>
                      </a:r>
                      <a:r>
                        <a:rPr lang="es-EC" sz="105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semilabrado</a:t>
                      </a:r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 o en polvo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79120779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37575198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38535942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15551520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16998316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'8803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Partes de aeronaves o de vehículos espaciales y sus vehículos de lanzamiento y vehículos suborbitales, </a:t>
                      </a:r>
                      <a:r>
                        <a:rPr lang="es-EC" sz="105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 dirty="0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13340219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14671021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15011080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16149292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Materias no a otra parte especificadas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31381616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13568524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13568289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12054914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15690359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'2710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Aceites de petróleo o de mineral bituminoso (</a:t>
                      </a:r>
                      <a:r>
                        <a:rPr lang="es-EC" sz="105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exc</a:t>
                      </a:r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 aceites crudos); preparaciones con un contenido </a:t>
                      </a:r>
                      <a:r>
                        <a:rPr lang="es-EC" sz="105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 dirty="0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25963036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20186668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11463370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9106637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11263528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Sangre humana; sangre animal preparada para usos terapéuticos, profilácticos o de diagnóstico; </a:t>
                      </a:r>
                      <a:r>
                        <a:rPr lang="es-EC" sz="105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 dirty="0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7191197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8093469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9541097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8688091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9684278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Alcohol etílico sin desnaturalizar con un grado alcohólico volumétrico &lt; 80% vol; aguardientes, </a:t>
                      </a:r>
                      <a:r>
                        <a:rPr lang="es-EC" sz="105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8447888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8352224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7469567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7026774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7272531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'8708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Partes y accesorios de tractores, vehículos automóviles para transporte de &gt;= 10 personas, </a:t>
                      </a:r>
                      <a:r>
                        <a:rPr lang="es-EC" sz="105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6463411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6491125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6447482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6301856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6597679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'7110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Platino "incl. paladio, rodio, iridio, osmio y rutenio", en bruto, semilabrado o en polvo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3663102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4537713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4461906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4176629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5608825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'8517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Aparatos eléctricos de telefonía o telegrafía con hilos, incl. los teléfonos de usuario de </a:t>
                      </a:r>
                      <a:r>
                        <a:rPr lang="es-EC" sz="105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6006967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6093741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4933797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4999975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5244488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'7113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Artículos de joyería y sus partes, de metal precioso o chapado de metal precioso "plaqué" (exc. </a:t>
                      </a:r>
                      <a:r>
                        <a:rPr lang="es-EC" sz="105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4393910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5197917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6238371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4543821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4708775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'9701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Pinturas y dibujos, hechos totalmente a mano; collages y cuadros simil. (exc. dibujos de la </a:t>
                      </a:r>
                      <a:r>
                        <a:rPr lang="es-EC" sz="105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4116496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4994010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6202619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4406831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4355266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'8802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Helicópteros, aviones y demás aeronaves para la propulsión con motor; vehículos espaciales, </a:t>
                      </a:r>
                      <a:r>
                        <a:rPr lang="es-EC" sz="105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3277390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3839070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5491352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4333113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Máquinas automáticas para tratamiento o procesamiento de datos y sus unidades; lectores magnéticos </a:t>
                      </a:r>
                      <a:r>
                        <a:rPr lang="es-EC" sz="105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5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4088847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4479471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4271159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4074844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3918885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0,9%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Motores de émbolo "pistón" de encendido por compresión "motores diesel o </a:t>
                      </a:r>
                      <a:r>
                        <a:rPr lang="es-EC" sz="105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semi</a:t>
                      </a:r>
                      <a:r>
                        <a:rPr lang="es-EC" sz="105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-diesel"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3692193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3976302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3246109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3084749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3904474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0,7%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0,9%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'2711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Gas de petróleo y demás hidrocarburos gaseosos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5106868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4906600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4455792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2915798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3666152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0,7%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0,8%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1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725878" cy="1325563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destinos de exportación de REINO UNIDO</a:t>
            </a:r>
            <a:b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36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Año 2017</a:t>
            </a:r>
            <a:endParaRPr lang="es-MX" sz="36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1022350" y="5664135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10" name="9 Gráfico"/>
          <p:cNvGraphicFramePr/>
          <p:nvPr/>
        </p:nvGraphicFramePr>
        <p:xfrm>
          <a:off x="901337" y="1254035"/>
          <a:ext cx="10424160" cy="393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81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5469"/>
            <a:ext cx="10340277" cy="132556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REINO UNIDO– Mundo </a:t>
            </a:r>
            <a:r>
              <a:rPr lang="es-MX" sz="2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(miles </a:t>
            </a:r>
            <a:r>
              <a:rPr lang="es-MX" sz="2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1946170" y="549751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31912" y="1020146"/>
          <a:ext cx="9575075" cy="4295775"/>
        </p:xfrm>
        <a:graphic>
          <a:graphicData uri="http://schemas.openxmlformats.org/drawingml/2006/table">
            <a:tbl>
              <a:tblPr/>
              <a:tblGrid>
                <a:gridCol w="1327036"/>
                <a:gridCol w="6104366"/>
                <a:gridCol w="2143673"/>
              </a:tblGrid>
              <a:tr h="476250">
                <a:tc>
                  <a:txBody>
                    <a:bodyPr/>
                    <a:lstStyle/>
                    <a:p>
                      <a:pPr algn="l" fontAlgn="ctr"/>
                      <a:r>
                        <a:rPr lang="es-EC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Código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Estimación del comercio potencial no realizado, miles de USD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'220830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Whisky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5.440.607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'841112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Turborreactores, de empuje &gt; 25 kN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4.753.604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'880330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Partes de aviones o de helicópteros, n.c.o.p. (exc. los planeadores "parapentes")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3.972.609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'841191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Partes de turborreactores o de turbopropulsores,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3.364.106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'300439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Medicamentos, que contengan hormonas o esteroides utilizados como hormonas pero sin antibióticos,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2.295.869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'711319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Artículos de joyería y sus partes, de metales preciosos distintos de la plata, incl. revestidos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1.685.287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'330499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Preparaciones de belleza, maquillaje y para el cuidado de la piel, incl. las preparaciones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1.479.529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'300432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Medicamentos, que contengan hormonas corticosteroides, sus derivados y análogos estructurales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1.449.405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'970110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Pinturas y dibujos, hechos totalmente a mano (exc. dibujos de la partida 4906 y artículos manufacturados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1.320.084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'382200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Reactivos de diagnóstico o de laboratorio sobre cualquier soporte y reactivos de diagnóstico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1.157.674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'300420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Medicamentos, que contengan antibióticos, dosificados "incl. los administrados por vía transdérmica"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1.110.376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'330300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Perfumes y aguas de tocador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998.321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'840820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Motores de émbolo "pistón" de encendido por compresión "motores diesel o semi-diesel", de los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777.698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'848180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Artículos de grifería y órganos reguladores simil. para tuberías (exc. válvulas reductoras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740.167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'300410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Medicamentos, que contengan estreptomicinas o derivados de estos productos, incl. en compuestos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733.926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'230990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Preparaciones de los tipos utilizados para la alimentación de los animales (exc. alimentos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733.881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'841199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Partes de turborreactores o de turbopropulsores,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708.940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'840734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Motores de émbolo "pistón" alternativo de encendido por chispa de encendido por chispa "motores </a:t>
                      </a:r>
                      <a:r>
                        <a:rPr lang="es-EC" sz="1000" b="1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...</a:t>
                      </a:r>
                      <a:endParaRPr lang="es-EC" sz="1000" b="0" i="0" u="none" strike="noStrike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683.597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'391000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Siliconas en formas primarias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679.533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</a:tbl>
          </a:graphicData>
        </a:graphic>
      </p:graphicFrame>
      <p:sp>
        <p:nvSpPr>
          <p:cNvPr id="8" name="5 CuadroTexto"/>
          <p:cNvSpPr txBox="1"/>
          <p:nvPr/>
        </p:nvSpPr>
        <p:spPr>
          <a:xfrm>
            <a:off x="8552798" y="5258741"/>
            <a:ext cx="3639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Eva García Fabre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Ministra de Industrias y Productividad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egarcia@mipro.gob.ec</a:t>
            </a:r>
            <a:r>
              <a:rPr lang="es-EC" sz="1200" dirty="0" smtClean="0">
                <a:solidFill>
                  <a:prstClr val="black"/>
                </a:solidFill>
              </a:rPr>
              <a:t> </a:t>
            </a:r>
          </a:p>
          <a:p>
            <a:pPr algn="r"/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Alexandra Palacios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Coordinadora </a:t>
            </a:r>
            <a:r>
              <a:rPr lang="es-EC" sz="1200" dirty="0" smtClean="0">
                <a:solidFill>
                  <a:prstClr val="black"/>
                </a:solidFill>
              </a:rPr>
              <a:t>General de </a:t>
            </a:r>
            <a:r>
              <a:rPr lang="es-EC" sz="1200" dirty="0" smtClean="0">
                <a:solidFill>
                  <a:prstClr val="black"/>
                </a:solidFill>
              </a:rPr>
              <a:t>Estudios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Prospectivos y Macroeconómicos para la Industria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mpalacios@mipro.gob.ec</a:t>
            </a:r>
            <a:endParaRPr lang="es-EC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1442</Words>
  <Application>Microsoft Office PowerPoint</Application>
  <PresentationFormat>Panorámica</PresentationFormat>
  <Paragraphs>553</Paragraphs>
  <Slides>7</Slides>
  <Notes>7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Franklin Gothic Medium</vt:lpstr>
      <vt:lpstr>Franklin Gothic Medium Cond</vt:lpstr>
      <vt:lpstr>Diseño personalizado</vt:lpstr>
      <vt:lpstr>2_Tema de Office</vt:lpstr>
      <vt:lpstr>Cifras comerciales bilaterales  Ecuador – REINO UNIDO</vt:lpstr>
      <vt:lpstr>Balanza Comercial Ecuador – REINO UNIDO    (millones de dólares FOB)</vt:lpstr>
      <vt:lpstr>Inversión Extranjera Directa de REINO UNIDO en Ecuador (millones de USD)</vt:lpstr>
      <vt:lpstr>Balanza comercial de bienes tecnológicos Ecuador – REINO UNIDO (millones de dólares FOB)</vt:lpstr>
      <vt:lpstr>Principales productos exportados de REINO UNIDO al Mundo (miles de dólares FOB)</vt:lpstr>
      <vt:lpstr>Principales destinos de exportación de REINO UNIDO Año 2017</vt:lpstr>
      <vt:lpstr>Comercio potencial REINO UNIDO– Mundo (miles de dólares FOB)</vt:lpstr>
    </vt:vector>
  </TitlesOfParts>
  <Company>MIPRO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Coordinación General de Estudios Prospectivos y Macroeconómicos para la industria</dc:creator>
  <cp:lastModifiedBy>Geovanna E. Espín Ruiz</cp:lastModifiedBy>
  <cp:revision>565</cp:revision>
  <cp:lastPrinted>2017-10-16T17:33:27Z</cp:lastPrinted>
  <dcterms:created xsi:type="dcterms:W3CDTF">2015-09-03T16:47:27Z</dcterms:created>
  <dcterms:modified xsi:type="dcterms:W3CDTF">2018-08-30T19:53:25Z</dcterms:modified>
</cp:coreProperties>
</file>