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0"/>
  </p:notesMasterIdLst>
  <p:handoutMasterIdLst>
    <p:handoutMasterId r:id="rId51"/>
  </p:handoutMasterIdLst>
  <p:sldIdLst>
    <p:sldId id="364" r:id="rId2"/>
    <p:sldId id="365" r:id="rId3"/>
    <p:sldId id="279" r:id="rId4"/>
    <p:sldId id="366" r:id="rId5"/>
    <p:sldId id="343" r:id="rId6"/>
    <p:sldId id="368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14" r:id="rId15"/>
    <p:sldId id="319" r:id="rId16"/>
    <p:sldId id="362" r:id="rId17"/>
    <p:sldId id="264" r:id="rId18"/>
    <p:sldId id="281" r:id="rId19"/>
    <p:sldId id="282" r:id="rId20"/>
    <p:sldId id="363" r:id="rId21"/>
    <p:sldId id="283" r:id="rId22"/>
    <p:sldId id="284" r:id="rId23"/>
    <p:sldId id="285" r:id="rId24"/>
    <p:sldId id="286" r:id="rId25"/>
    <p:sldId id="287" r:id="rId26"/>
    <p:sldId id="315" r:id="rId27"/>
    <p:sldId id="289" r:id="rId28"/>
    <p:sldId id="290" r:id="rId29"/>
    <p:sldId id="291" r:id="rId30"/>
    <p:sldId id="293" r:id="rId31"/>
    <p:sldId id="292" r:id="rId32"/>
    <p:sldId id="318" r:id="rId33"/>
    <p:sldId id="323" r:id="rId34"/>
    <p:sldId id="320" r:id="rId35"/>
    <p:sldId id="296" r:id="rId36"/>
    <p:sldId id="356" r:id="rId37"/>
    <p:sldId id="297" r:id="rId38"/>
    <p:sldId id="298" r:id="rId39"/>
    <p:sldId id="299" r:id="rId40"/>
    <p:sldId id="300" r:id="rId41"/>
    <p:sldId id="301" r:id="rId42"/>
    <p:sldId id="302" r:id="rId43"/>
    <p:sldId id="307" r:id="rId44"/>
    <p:sldId id="308" r:id="rId45"/>
    <p:sldId id="341" r:id="rId46"/>
    <p:sldId id="304" r:id="rId47"/>
    <p:sldId id="305" r:id="rId48"/>
    <p:sldId id="361" r:id="rId49"/>
  </p:sldIdLst>
  <p:sldSz cx="9144000" cy="6858000" type="screen4x3"/>
  <p:notesSz cx="6669088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CA6C"/>
    <a:srgbClr val="070AFF"/>
    <a:srgbClr val="C7DFA9"/>
    <a:srgbClr val="CBE2B0"/>
    <a:srgbClr val="BDDA9A"/>
    <a:srgbClr val="B4D58B"/>
    <a:srgbClr val="A7CE78"/>
    <a:srgbClr val="B5D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143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760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1.png"/><Relationship Id="rId4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1.png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1.png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5" Type="http://schemas.openxmlformats.org/officeDocument/2006/relationships/image" Target="../media/image52.emf"/><Relationship Id="rId4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1.png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wmf"/><Relationship Id="rId1" Type="http://schemas.openxmlformats.org/officeDocument/2006/relationships/image" Target="../media/image59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5" Type="http://schemas.openxmlformats.org/officeDocument/2006/relationships/image" Target="../media/image1.png"/><Relationship Id="rId4" Type="http://schemas.openxmlformats.org/officeDocument/2006/relationships/image" Target="../media/image66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6" Type="http://schemas.openxmlformats.org/officeDocument/2006/relationships/image" Target="../media/image1.png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8.wmf"/><Relationship Id="rId7" Type="http://schemas.openxmlformats.org/officeDocument/2006/relationships/image" Target="../media/image81.wmf"/><Relationship Id="rId2" Type="http://schemas.openxmlformats.org/officeDocument/2006/relationships/image" Target="../media/image77.wmf"/><Relationship Id="rId1" Type="http://schemas.openxmlformats.org/officeDocument/2006/relationships/image" Target="../media/image76.e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1.png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12" Type="http://schemas.openxmlformats.org/officeDocument/2006/relationships/image" Target="../media/image94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11" Type="http://schemas.openxmlformats.org/officeDocument/2006/relationships/image" Target="../media/image93.wmf"/><Relationship Id="rId5" Type="http://schemas.openxmlformats.org/officeDocument/2006/relationships/image" Target="../media/image88.wmf"/><Relationship Id="rId10" Type="http://schemas.openxmlformats.org/officeDocument/2006/relationships/image" Target="../media/image1.png"/><Relationship Id="rId4" Type="http://schemas.openxmlformats.org/officeDocument/2006/relationships/image" Target="../media/image87.wmf"/><Relationship Id="rId9" Type="http://schemas.openxmlformats.org/officeDocument/2006/relationships/image" Target="../media/image9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5" Type="http://schemas.openxmlformats.org/officeDocument/2006/relationships/image" Target="../media/image1.png"/><Relationship Id="rId4" Type="http://schemas.openxmlformats.org/officeDocument/2006/relationships/image" Target="../media/image99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2.emf"/><Relationship Id="rId1" Type="http://schemas.openxmlformats.org/officeDocument/2006/relationships/image" Target="../media/image101.emf"/><Relationship Id="rId4" Type="http://schemas.openxmlformats.org/officeDocument/2006/relationships/image" Target="../media/image103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4" Type="http://schemas.openxmlformats.org/officeDocument/2006/relationships/image" Target="../media/image1.png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image" Target="../media/image110.emf"/><Relationship Id="rId1" Type="http://schemas.openxmlformats.org/officeDocument/2006/relationships/image" Target="../media/image109.emf"/><Relationship Id="rId4" Type="http://schemas.openxmlformats.org/officeDocument/2006/relationships/image" Target="../media/image1.png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4.emf"/><Relationship Id="rId1" Type="http://schemas.openxmlformats.org/officeDocument/2006/relationships/image" Target="../media/image11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emf"/><Relationship Id="rId4" Type="http://schemas.openxmlformats.org/officeDocument/2006/relationships/image" Target="../media/image1.png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7" Type="http://schemas.openxmlformats.org/officeDocument/2006/relationships/image" Target="../media/image124.wmf"/><Relationship Id="rId2" Type="http://schemas.openxmlformats.org/officeDocument/2006/relationships/image" Target="../media/image120.emf"/><Relationship Id="rId1" Type="http://schemas.openxmlformats.org/officeDocument/2006/relationships/image" Target="../media/image119.emf"/><Relationship Id="rId6" Type="http://schemas.openxmlformats.org/officeDocument/2006/relationships/image" Target="../media/image1.png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6.wmf"/><Relationship Id="rId1" Type="http://schemas.openxmlformats.org/officeDocument/2006/relationships/image" Target="../media/image125.emf"/><Relationship Id="rId5" Type="http://schemas.openxmlformats.org/officeDocument/2006/relationships/image" Target="../media/image128.emf"/><Relationship Id="rId4" Type="http://schemas.openxmlformats.org/officeDocument/2006/relationships/image" Target="../media/image12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image" Target="../media/image130.wmf"/><Relationship Id="rId7" Type="http://schemas.openxmlformats.org/officeDocument/2006/relationships/image" Target="../media/image134.wmf"/><Relationship Id="rId2" Type="http://schemas.openxmlformats.org/officeDocument/2006/relationships/image" Target="../media/image129.wmf"/><Relationship Id="rId1" Type="http://schemas.openxmlformats.org/officeDocument/2006/relationships/image" Target="../media/image1.png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6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.png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emf"/><Relationship Id="rId7" Type="http://schemas.openxmlformats.org/officeDocument/2006/relationships/image" Target="../media/image145.wmf"/><Relationship Id="rId2" Type="http://schemas.openxmlformats.org/officeDocument/2006/relationships/image" Target="../media/image141.emf"/><Relationship Id="rId1" Type="http://schemas.openxmlformats.org/officeDocument/2006/relationships/image" Target="../media/image140.emf"/><Relationship Id="rId6" Type="http://schemas.openxmlformats.org/officeDocument/2006/relationships/image" Target="../media/image144.emf"/><Relationship Id="rId5" Type="http://schemas.openxmlformats.org/officeDocument/2006/relationships/image" Target="../media/image143.emf"/><Relationship Id="rId4" Type="http://schemas.openxmlformats.org/officeDocument/2006/relationships/image" Target="../media/image1.png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6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3" Type="http://schemas.openxmlformats.org/officeDocument/2006/relationships/image" Target="../media/image149.wmf"/><Relationship Id="rId7" Type="http://schemas.openxmlformats.org/officeDocument/2006/relationships/image" Target="../media/image152.e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.png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image" Target="../media/image156.emf"/><Relationship Id="rId7" Type="http://schemas.openxmlformats.org/officeDocument/2006/relationships/image" Target="../media/image159.wmf"/><Relationship Id="rId2" Type="http://schemas.openxmlformats.org/officeDocument/2006/relationships/image" Target="../media/image155.emf"/><Relationship Id="rId1" Type="http://schemas.openxmlformats.org/officeDocument/2006/relationships/image" Target="../media/image154.emf"/><Relationship Id="rId6" Type="http://schemas.openxmlformats.org/officeDocument/2006/relationships/image" Target="../media/image1.png"/><Relationship Id="rId5" Type="http://schemas.openxmlformats.org/officeDocument/2006/relationships/image" Target="../media/image158.emf"/><Relationship Id="rId4" Type="http://schemas.openxmlformats.org/officeDocument/2006/relationships/image" Target="../media/image157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7" Type="http://schemas.openxmlformats.org/officeDocument/2006/relationships/image" Target="../media/image1.png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7" Type="http://schemas.openxmlformats.org/officeDocument/2006/relationships/image" Target="../media/image1.png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6" Type="http://schemas.openxmlformats.org/officeDocument/2006/relationships/image" Target="../media/image174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1.png"/><Relationship Id="rId4" Type="http://schemas.openxmlformats.org/officeDocument/2006/relationships/image" Target="../media/image5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77.wmf"/><Relationship Id="rId7" Type="http://schemas.openxmlformats.org/officeDocument/2006/relationships/image" Target="../media/image181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6" Type="http://schemas.openxmlformats.org/officeDocument/2006/relationships/image" Target="../media/image180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emf"/><Relationship Id="rId2" Type="http://schemas.openxmlformats.org/officeDocument/2006/relationships/image" Target="../media/image1.png"/><Relationship Id="rId1" Type="http://schemas.openxmlformats.org/officeDocument/2006/relationships/image" Target="../media/image182.emf"/><Relationship Id="rId4" Type="http://schemas.openxmlformats.org/officeDocument/2006/relationships/image" Target="../media/image184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emf"/><Relationship Id="rId2" Type="http://schemas.openxmlformats.org/officeDocument/2006/relationships/image" Target="../media/image186.emf"/><Relationship Id="rId1" Type="http://schemas.openxmlformats.org/officeDocument/2006/relationships/image" Target="../media/image185.emf"/><Relationship Id="rId4" Type="http://schemas.openxmlformats.org/officeDocument/2006/relationships/image" Target="../media/image1.png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emf"/><Relationship Id="rId3" Type="http://schemas.openxmlformats.org/officeDocument/2006/relationships/image" Target="../media/image190.emf"/><Relationship Id="rId7" Type="http://schemas.openxmlformats.org/officeDocument/2006/relationships/image" Target="../media/image193.emf"/><Relationship Id="rId2" Type="http://schemas.openxmlformats.org/officeDocument/2006/relationships/image" Target="../media/image189.emf"/><Relationship Id="rId1" Type="http://schemas.openxmlformats.org/officeDocument/2006/relationships/image" Target="../media/image188.emf"/><Relationship Id="rId6" Type="http://schemas.openxmlformats.org/officeDocument/2006/relationships/image" Target="../media/image1.png"/><Relationship Id="rId5" Type="http://schemas.openxmlformats.org/officeDocument/2006/relationships/image" Target="../media/image192.emf"/><Relationship Id="rId4" Type="http://schemas.openxmlformats.org/officeDocument/2006/relationships/image" Target="../media/image191.e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emf"/><Relationship Id="rId2" Type="http://schemas.openxmlformats.org/officeDocument/2006/relationships/image" Target="../media/image196.emf"/><Relationship Id="rId1" Type="http://schemas.openxmlformats.org/officeDocument/2006/relationships/image" Target="../media/image195.emf"/><Relationship Id="rId4" Type="http://schemas.openxmlformats.org/officeDocument/2006/relationships/image" Target="../media/image1.png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00.emf"/><Relationship Id="rId7" Type="http://schemas.openxmlformats.org/officeDocument/2006/relationships/image" Target="../media/image204.emf"/><Relationship Id="rId2" Type="http://schemas.openxmlformats.org/officeDocument/2006/relationships/image" Target="../media/image199.emf"/><Relationship Id="rId1" Type="http://schemas.openxmlformats.org/officeDocument/2006/relationships/image" Target="../media/image198.wmf"/><Relationship Id="rId6" Type="http://schemas.openxmlformats.org/officeDocument/2006/relationships/image" Target="../media/image203.emf"/><Relationship Id="rId5" Type="http://schemas.openxmlformats.org/officeDocument/2006/relationships/image" Target="../media/image202.emf"/><Relationship Id="rId4" Type="http://schemas.openxmlformats.org/officeDocument/2006/relationships/image" Target="../media/image201.e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7.wmf"/><Relationship Id="rId1" Type="http://schemas.openxmlformats.org/officeDocument/2006/relationships/image" Target="../media/image20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1.png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.png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.png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1.png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A1179B-6D28-47C1-9C06-0631D08755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89652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F9A7E7-DB55-42AC-BC66-A7065B4769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76471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8055-D21D-4D5D-90F4-E7A6ADD0FB0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727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DF90B-226B-4E92-8A4C-02EDD458C79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859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6FEE-07F6-4B6F-A0EE-6E3F035B9E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94902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3C1E-522C-4BB1-A3B4-DF626B5FDD2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242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6359-C3F8-47C2-9A1B-57E5E95567E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081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274F-C881-4548-9859-849DC7CAB01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203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014C-7048-4C4B-AFE8-B54240B5F2C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413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495B-492C-47E7-9133-5D7E38C90E9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88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F20E-D290-4775-ADAA-BD0F27C8D00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0483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5C74-21B2-4EBB-9EE4-4FA787F0FC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3652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D278-9DBD-41BB-94DE-C51CCE2616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334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A6FEE-07F6-4B6F-A0EE-6E3F035B9E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886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25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0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35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4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image" Target="../media/image41.emf"/><Relationship Id="rId10" Type="http://schemas.openxmlformats.org/officeDocument/2006/relationships/image" Target="../media/image38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45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4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image" Target="../media/image52.e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emf"/><Relationship Id="rId11" Type="http://schemas.openxmlformats.org/officeDocument/2006/relationships/image" Target="../media/image51.wmf"/><Relationship Id="rId5" Type="http://schemas.openxmlformats.org/officeDocument/2006/relationships/oleObject" Target="../embeddings/oleObject59.bin"/><Relationship Id="rId10" Type="http://schemas.openxmlformats.org/officeDocument/2006/relationships/oleObject" Target="../embeddings/oleObject61.bin"/><Relationship Id="rId4" Type="http://schemas.openxmlformats.org/officeDocument/2006/relationships/image" Target="../media/image48.emf"/><Relationship Id="rId9" Type="http://schemas.openxmlformats.org/officeDocument/2006/relationships/image" Target="../media/image5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5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56.e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58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59.emf"/><Relationship Id="rId9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image" Target="../media/image2.e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4.e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66.emf"/><Relationship Id="rId4" Type="http://schemas.openxmlformats.org/officeDocument/2006/relationships/image" Target="../media/image63.emf"/><Relationship Id="rId9" Type="http://schemas.openxmlformats.org/officeDocument/2006/relationships/oleObject" Target="../embeddings/oleObject7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image" Target="../media/image75.png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7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8.wmf"/><Relationship Id="rId11" Type="http://schemas.openxmlformats.org/officeDocument/2006/relationships/image" Target="../media/image73.png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8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2.e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74.wmf"/><Relationship Id="rId4" Type="http://schemas.openxmlformats.org/officeDocument/2006/relationships/image" Target="../media/image71.e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79.wmf"/><Relationship Id="rId18" Type="http://schemas.openxmlformats.org/officeDocument/2006/relationships/oleObject" Target="../embeddings/oleObject94.bin"/><Relationship Id="rId3" Type="http://schemas.openxmlformats.org/officeDocument/2006/relationships/oleObject" Target="../embeddings/oleObject87.bin"/><Relationship Id="rId7" Type="http://schemas.openxmlformats.org/officeDocument/2006/relationships/image" Target="../media/image83.png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8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3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7.wmf"/><Relationship Id="rId11" Type="http://schemas.openxmlformats.org/officeDocument/2006/relationships/image" Target="../media/image1.png"/><Relationship Id="rId5" Type="http://schemas.openxmlformats.org/officeDocument/2006/relationships/oleObject" Target="../embeddings/oleObject88.bin"/><Relationship Id="rId15" Type="http://schemas.openxmlformats.org/officeDocument/2006/relationships/image" Target="../media/image80.wmf"/><Relationship Id="rId10" Type="http://schemas.openxmlformats.org/officeDocument/2006/relationships/oleObject" Target="../embeddings/oleObject90.bin"/><Relationship Id="rId19" Type="http://schemas.openxmlformats.org/officeDocument/2006/relationships/image" Target="../media/image82.wmf"/><Relationship Id="rId4" Type="http://schemas.openxmlformats.org/officeDocument/2006/relationships/image" Target="../media/image76.emf"/><Relationship Id="rId9" Type="http://schemas.openxmlformats.org/officeDocument/2006/relationships/image" Target="../media/image78.wmf"/><Relationship Id="rId14" Type="http://schemas.openxmlformats.org/officeDocument/2006/relationships/oleObject" Target="../embeddings/oleObject9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image" Target="../media/image88.wmf"/><Relationship Id="rId18" Type="http://schemas.openxmlformats.org/officeDocument/2006/relationships/oleObject" Target="../embeddings/oleObject102.bin"/><Relationship Id="rId26" Type="http://schemas.openxmlformats.org/officeDocument/2006/relationships/oleObject" Target="../embeddings/oleObject106.bin"/><Relationship Id="rId3" Type="http://schemas.openxmlformats.org/officeDocument/2006/relationships/image" Target="../media/image95.png"/><Relationship Id="rId21" Type="http://schemas.openxmlformats.org/officeDocument/2006/relationships/image" Target="../media/image92.wmf"/><Relationship Id="rId7" Type="http://schemas.openxmlformats.org/officeDocument/2006/relationships/image" Target="../media/image85.wmf"/><Relationship Id="rId12" Type="http://schemas.openxmlformats.org/officeDocument/2006/relationships/oleObject" Target="../embeddings/oleObject99.bin"/><Relationship Id="rId17" Type="http://schemas.openxmlformats.org/officeDocument/2006/relationships/image" Target="../media/image90.wmf"/><Relationship Id="rId25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1.bin"/><Relationship Id="rId20" Type="http://schemas.openxmlformats.org/officeDocument/2006/relationships/oleObject" Target="../embeddings/oleObject103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87.wmf"/><Relationship Id="rId24" Type="http://schemas.openxmlformats.org/officeDocument/2006/relationships/oleObject" Target="../embeddings/oleObject105.bin"/><Relationship Id="rId5" Type="http://schemas.openxmlformats.org/officeDocument/2006/relationships/image" Target="../media/image84.wmf"/><Relationship Id="rId15" Type="http://schemas.openxmlformats.org/officeDocument/2006/relationships/image" Target="../media/image89.wmf"/><Relationship Id="rId23" Type="http://schemas.openxmlformats.org/officeDocument/2006/relationships/image" Target="../media/image1.png"/><Relationship Id="rId10" Type="http://schemas.openxmlformats.org/officeDocument/2006/relationships/oleObject" Target="../embeddings/oleObject98.bin"/><Relationship Id="rId19" Type="http://schemas.openxmlformats.org/officeDocument/2006/relationships/image" Target="../media/image91.wmf"/><Relationship Id="rId4" Type="http://schemas.openxmlformats.org/officeDocument/2006/relationships/oleObject" Target="../embeddings/oleObject95.bin"/><Relationship Id="rId9" Type="http://schemas.openxmlformats.org/officeDocument/2006/relationships/image" Target="../media/image86.wmf"/><Relationship Id="rId14" Type="http://schemas.openxmlformats.org/officeDocument/2006/relationships/oleObject" Target="../embeddings/oleObject100.bin"/><Relationship Id="rId22" Type="http://schemas.openxmlformats.org/officeDocument/2006/relationships/oleObject" Target="../embeddings/oleObject104.bin"/><Relationship Id="rId27" Type="http://schemas.openxmlformats.org/officeDocument/2006/relationships/image" Target="../media/image9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image" Target="../media/image100.e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99.e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1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3" Type="http://schemas.openxmlformats.org/officeDocument/2006/relationships/oleObject" Target="../embeddings/oleObject112.bin"/><Relationship Id="rId7" Type="http://schemas.openxmlformats.org/officeDocument/2006/relationships/image" Target="../media/image10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2.emf"/><Relationship Id="rId11" Type="http://schemas.openxmlformats.org/officeDocument/2006/relationships/image" Target="../media/image103.emf"/><Relationship Id="rId5" Type="http://schemas.openxmlformats.org/officeDocument/2006/relationships/oleObject" Target="../embeddings/oleObject113.bin"/><Relationship Id="rId10" Type="http://schemas.openxmlformats.org/officeDocument/2006/relationships/oleObject" Target="../embeddings/oleObject115.bin"/><Relationship Id="rId4" Type="http://schemas.openxmlformats.org/officeDocument/2006/relationships/image" Target="../media/image101.emf"/><Relationship Id="rId9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6.wmf"/><Relationship Id="rId11" Type="http://schemas.openxmlformats.org/officeDocument/2006/relationships/image" Target="../media/image108.png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1.png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1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0.emf"/><Relationship Id="rId11" Type="http://schemas.openxmlformats.org/officeDocument/2006/relationships/image" Target="../media/image1.png"/><Relationship Id="rId5" Type="http://schemas.openxmlformats.org/officeDocument/2006/relationships/oleObject" Target="../embeddings/oleObject121.bin"/><Relationship Id="rId10" Type="http://schemas.openxmlformats.org/officeDocument/2006/relationships/oleObject" Target="../embeddings/oleObject123.bin"/><Relationship Id="rId4" Type="http://schemas.openxmlformats.org/officeDocument/2006/relationships/image" Target="../media/image109.emf"/><Relationship Id="rId9" Type="http://schemas.openxmlformats.org/officeDocument/2006/relationships/image" Target="../media/image1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4.e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1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3" Type="http://schemas.openxmlformats.org/officeDocument/2006/relationships/oleObject" Target="../embeddings/oleObject127.bin"/><Relationship Id="rId7" Type="http://schemas.openxmlformats.org/officeDocument/2006/relationships/image" Target="../media/image1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28.bin"/><Relationship Id="rId11" Type="http://schemas.openxmlformats.org/officeDocument/2006/relationships/image" Target="../media/image1.png"/><Relationship Id="rId5" Type="http://schemas.openxmlformats.org/officeDocument/2006/relationships/image" Target="../media/image118.png"/><Relationship Id="rId10" Type="http://schemas.openxmlformats.org/officeDocument/2006/relationships/oleObject" Target="../embeddings/oleObject130.bin"/><Relationship Id="rId4" Type="http://schemas.openxmlformats.org/officeDocument/2006/relationships/image" Target="../media/image115.emf"/><Relationship Id="rId9" Type="http://schemas.openxmlformats.org/officeDocument/2006/relationships/image" Target="../media/image11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13" Type="http://schemas.openxmlformats.org/officeDocument/2006/relationships/image" Target="../media/image123.wmf"/><Relationship Id="rId3" Type="http://schemas.openxmlformats.org/officeDocument/2006/relationships/hyperlink" Target="../&#31532;&#20845;&#31456;/&#20998;&#20301;&#25968;.exe" TargetMode="External"/><Relationship Id="rId7" Type="http://schemas.openxmlformats.org/officeDocument/2006/relationships/image" Target="../media/image120.emf"/><Relationship Id="rId12" Type="http://schemas.openxmlformats.org/officeDocument/2006/relationships/oleObject" Target="../embeddings/oleObject135.bin"/><Relationship Id="rId17" Type="http://schemas.openxmlformats.org/officeDocument/2006/relationships/image" Target="../media/image12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7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32.bin"/><Relationship Id="rId11" Type="http://schemas.openxmlformats.org/officeDocument/2006/relationships/image" Target="../media/image122.wmf"/><Relationship Id="rId5" Type="http://schemas.openxmlformats.org/officeDocument/2006/relationships/image" Target="../media/image119.emf"/><Relationship Id="rId15" Type="http://schemas.openxmlformats.org/officeDocument/2006/relationships/image" Target="../media/image1.png"/><Relationship Id="rId10" Type="http://schemas.openxmlformats.org/officeDocument/2006/relationships/oleObject" Target="../embeddings/oleObject134.bin"/><Relationship Id="rId4" Type="http://schemas.openxmlformats.org/officeDocument/2006/relationships/oleObject" Target="../embeddings/oleObject131.bin"/><Relationship Id="rId9" Type="http://schemas.openxmlformats.org/officeDocument/2006/relationships/image" Target="../media/image121.emf"/><Relationship Id="rId14" Type="http://schemas.openxmlformats.org/officeDocument/2006/relationships/oleObject" Target="../embeddings/oleObject13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2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0" Type="http://schemas.openxmlformats.org/officeDocument/2006/relationships/image" Target="../media/image127.wmf"/><Relationship Id="rId4" Type="http://schemas.openxmlformats.org/officeDocument/2006/relationships/image" Target="../media/image125.emf"/><Relationship Id="rId9" Type="http://schemas.openxmlformats.org/officeDocument/2006/relationships/oleObject" Target="../embeddings/oleObject14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13" Type="http://schemas.openxmlformats.org/officeDocument/2006/relationships/image" Target="../media/image132.wmf"/><Relationship Id="rId18" Type="http://schemas.openxmlformats.org/officeDocument/2006/relationships/oleObject" Target="../embeddings/oleObject151.bin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oleObject" Target="../embeddings/oleObject148.bin"/><Relationship Id="rId17" Type="http://schemas.openxmlformats.org/officeDocument/2006/relationships/image" Target="../media/image13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0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9.wmf"/><Relationship Id="rId11" Type="http://schemas.openxmlformats.org/officeDocument/2006/relationships/image" Target="../media/image131.wmf"/><Relationship Id="rId5" Type="http://schemas.openxmlformats.org/officeDocument/2006/relationships/oleObject" Target="../embeddings/oleObject144.bin"/><Relationship Id="rId15" Type="http://schemas.openxmlformats.org/officeDocument/2006/relationships/image" Target="../media/image133.wmf"/><Relationship Id="rId10" Type="http://schemas.openxmlformats.org/officeDocument/2006/relationships/oleObject" Target="../embeddings/oleObject147.bin"/><Relationship Id="rId19" Type="http://schemas.openxmlformats.org/officeDocument/2006/relationships/image" Target="../media/image135.wmf"/><Relationship Id="rId4" Type="http://schemas.openxmlformats.org/officeDocument/2006/relationships/image" Target="../media/image1.png"/><Relationship Id="rId9" Type="http://schemas.openxmlformats.org/officeDocument/2006/relationships/image" Target="../media/image130.wmf"/><Relationship Id="rId14" Type="http://schemas.openxmlformats.org/officeDocument/2006/relationships/oleObject" Target="../embeddings/oleObject14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3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.png"/><Relationship Id="rId9" Type="http://schemas.openxmlformats.org/officeDocument/2006/relationships/image" Target="../media/image139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13" Type="http://schemas.openxmlformats.org/officeDocument/2006/relationships/oleObject" Target="../embeddings/oleObject161.bin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43.emf"/><Relationship Id="rId17" Type="http://schemas.openxmlformats.org/officeDocument/2006/relationships/image" Target="../media/image13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5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41.emf"/><Relationship Id="rId11" Type="http://schemas.openxmlformats.org/officeDocument/2006/relationships/oleObject" Target="../embeddings/oleObject160.bin"/><Relationship Id="rId5" Type="http://schemas.openxmlformats.org/officeDocument/2006/relationships/oleObject" Target="../embeddings/oleObject157.bin"/><Relationship Id="rId15" Type="http://schemas.openxmlformats.org/officeDocument/2006/relationships/oleObject" Target="../embeddings/oleObject162.bin"/><Relationship Id="rId10" Type="http://schemas.openxmlformats.org/officeDocument/2006/relationships/image" Target="../media/image1.png"/><Relationship Id="rId4" Type="http://schemas.openxmlformats.org/officeDocument/2006/relationships/image" Target="../media/image140.emf"/><Relationship Id="rId9" Type="http://schemas.openxmlformats.org/officeDocument/2006/relationships/oleObject" Target="../embeddings/oleObject159.bin"/><Relationship Id="rId14" Type="http://schemas.openxmlformats.org/officeDocument/2006/relationships/image" Target="../media/image14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14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169.bin"/><Relationship Id="rId18" Type="http://schemas.openxmlformats.org/officeDocument/2006/relationships/image" Target="../media/image153.emf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51.wmf"/><Relationship Id="rId17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2.e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0.bin"/><Relationship Id="rId10" Type="http://schemas.openxmlformats.org/officeDocument/2006/relationships/image" Target="../media/image150.w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oleObject" Target="../embeddings/oleObject177.bin"/><Relationship Id="rId18" Type="http://schemas.openxmlformats.org/officeDocument/2006/relationships/image" Target="../media/image160.w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58.emf"/><Relationship Id="rId17" Type="http://schemas.openxmlformats.org/officeDocument/2006/relationships/oleObject" Target="../embeddings/oleObject1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9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55.e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10" Type="http://schemas.openxmlformats.org/officeDocument/2006/relationships/image" Target="../media/image157.emf"/><Relationship Id="rId4" Type="http://schemas.openxmlformats.org/officeDocument/2006/relationships/image" Target="../media/image154.e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81.bin"/><Relationship Id="rId4" Type="http://schemas.openxmlformats.org/officeDocument/2006/relationships/image" Target="../media/image16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188.bin"/><Relationship Id="rId3" Type="http://schemas.openxmlformats.org/officeDocument/2006/relationships/oleObject" Target="../embeddings/oleObject183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6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.png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87.bin"/><Relationship Id="rId5" Type="http://schemas.openxmlformats.org/officeDocument/2006/relationships/oleObject" Target="../embeddings/oleObject184.bin"/><Relationship Id="rId15" Type="http://schemas.openxmlformats.org/officeDocument/2006/relationships/oleObject" Target="../embeddings/oleObject189.bin"/><Relationship Id="rId10" Type="http://schemas.openxmlformats.org/officeDocument/2006/relationships/image" Target="../media/image166.wmf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86.bin"/><Relationship Id="rId14" Type="http://schemas.openxmlformats.org/officeDocument/2006/relationships/image" Target="../media/image16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13" Type="http://schemas.openxmlformats.org/officeDocument/2006/relationships/oleObject" Target="../embeddings/oleObject195.bin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17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.png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70.wmf"/><Relationship Id="rId11" Type="http://schemas.openxmlformats.org/officeDocument/2006/relationships/oleObject" Target="../embeddings/oleObject194.bin"/><Relationship Id="rId5" Type="http://schemas.openxmlformats.org/officeDocument/2006/relationships/oleObject" Target="../embeddings/oleObject191.bin"/><Relationship Id="rId15" Type="http://schemas.openxmlformats.org/officeDocument/2006/relationships/oleObject" Target="../embeddings/oleObject196.bin"/><Relationship Id="rId10" Type="http://schemas.openxmlformats.org/officeDocument/2006/relationships/image" Target="../media/image172.wmf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174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oleObject" Target="../embeddings/oleObject202.bin"/><Relationship Id="rId18" Type="http://schemas.openxmlformats.org/officeDocument/2006/relationships/image" Target="../media/image1.png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179.wmf"/><Relationship Id="rId17" Type="http://schemas.openxmlformats.org/officeDocument/2006/relationships/oleObject" Target="../embeddings/oleObject2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1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76.wmf"/><Relationship Id="rId11" Type="http://schemas.openxmlformats.org/officeDocument/2006/relationships/oleObject" Target="../embeddings/oleObject201.bin"/><Relationship Id="rId5" Type="http://schemas.openxmlformats.org/officeDocument/2006/relationships/oleObject" Target="../embeddings/oleObject198.bin"/><Relationship Id="rId15" Type="http://schemas.openxmlformats.org/officeDocument/2006/relationships/oleObject" Target="../embeddings/oleObject203.bin"/><Relationship Id="rId10" Type="http://schemas.openxmlformats.org/officeDocument/2006/relationships/image" Target="../media/image178.wmf"/><Relationship Id="rId4" Type="http://schemas.openxmlformats.org/officeDocument/2006/relationships/image" Target="../media/image175.wmf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180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emf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206.bin"/><Relationship Id="rId10" Type="http://schemas.openxmlformats.org/officeDocument/2006/relationships/image" Target="../media/image184.emf"/><Relationship Id="rId4" Type="http://schemas.openxmlformats.org/officeDocument/2006/relationships/image" Target="../media/image182.emf"/><Relationship Id="rId9" Type="http://schemas.openxmlformats.org/officeDocument/2006/relationships/oleObject" Target="../embeddings/oleObject208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emf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86.emf"/><Relationship Id="rId5" Type="http://schemas.openxmlformats.org/officeDocument/2006/relationships/oleObject" Target="../embeddings/oleObject210.bin"/><Relationship Id="rId10" Type="http://schemas.openxmlformats.org/officeDocument/2006/relationships/image" Target="../media/image1.png"/><Relationship Id="rId4" Type="http://schemas.openxmlformats.org/officeDocument/2006/relationships/image" Target="../media/image185.emf"/><Relationship Id="rId9" Type="http://schemas.openxmlformats.org/officeDocument/2006/relationships/oleObject" Target="../embeddings/oleObject212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emf"/><Relationship Id="rId13" Type="http://schemas.openxmlformats.org/officeDocument/2006/relationships/oleObject" Target="../embeddings/oleObject218.bin"/><Relationship Id="rId18" Type="http://schemas.openxmlformats.org/officeDocument/2006/relationships/image" Target="../media/image194.emf"/><Relationship Id="rId3" Type="http://schemas.openxmlformats.org/officeDocument/2006/relationships/oleObject" Target="../embeddings/oleObject213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192.emf"/><Relationship Id="rId17" Type="http://schemas.openxmlformats.org/officeDocument/2006/relationships/oleObject" Target="../embeddings/oleObject2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3.e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89.emf"/><Relationship Id="rId11" Type="http://schemas.openxmlformats.org/officeDocument/2006/relationships/oleObject" Target="../embeddings/oleObject217.bin"/><Relationship Id="rId5" Type="http://schemas.openxmlformats.org/officeDocument/2006/relationships/oleObject" Target="../embeddings/oleObject214.bin"/><Relationship Id="rId15" Type="http://schemas.openxmlformats.org/officeDocument/2006/relationships/oleObject" Target="../embeddings/oleObject219.bin"/><Relationship Id="rId10" Type="http://schemas.openxmlformats.org/officeDocument/2006/relationships/image" Target="../media/image191.emf"/><Relationship Id="rId4" Type="http://schemas.openxmlformats.org/officeDocument/2006/relationships/image" Target="../media/image188.e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emf"/><Relationship Id="rId3" Type="http://schemas.openxmlformats.org/officeDocument/2006/relationships/oleObject" Target="../embeddings/oleObject221.bin"/><Relationship Id="rId7" Type="http://schemas.openxmlformats.org/officeDocument/2006/relationships/oleObject" Target="../embeddings/oleObject2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96.emf"/><Relationship Id="rId5" Type="http://schemas.openxmlformats.org/officeDocument/2006/relationships/oleObject" Target="../embeddings/oleObject222.bin"/><Relationship Id="rId10" Type="http://schemas.openxmlformats.org/officeDocument/2006/relationships/image" Target="../media/image1.png"/><Relationship Id="rId4" Type="http://schemas.openxmlformats.org/officeDocument/2006/relationships/image" Target="../media/image195.emf"/><Relationship Id="rId9" Type="http://schemas.openxmlformats.org/officeDocument/2006/relationships/oleObject" Target="../embeddings/oleObject224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emf"/><Relationship Id="rId13" Type="http://schemas.openxmlformats.org/officeDocument/2006/relationships/oleObject" Target="../embeddings/oleObject230.bin"/><Relationship Id="rId18" Type="http://schemas.openxmlformats.org/officeDocument/2006/relationships/image" Target="../media/image1.png"/><Relationship Id="rId3" Type="http://schemas.openxmlformats.org/officeDocument/2006/relationships/oleObject" Target="../embeddings/oleObject225.bin"/><Relationship Id="rId7" Type="http://schemas.openxmlformats.org/officeDocument/2006/relationships/oleObject" Target="../embeddings/oleObject227.bin"/><Relationship Id="rId12" Type="http://schemas.openxmlformats.org/officeDocument/2006/relationships/image" Target="../media/image202.emf"/><Relationship Id="rId17" Type="http://schemas.openxmlformats.org/officeDocument/2006/relationships/oleObject" Target="../embeddings/oleObject2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4.e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99.emf"/><Relationship Id="rId11" Type="http://schemas.openxmlformats.org/officeDocument/2006/relationships/oleObject" Target="../embeddings/oleObject229.bin"/><Relationship Id="rId5" Type="http://schemas.openxmlformats.org/officeDocument/2006/relationships/oleObject" Target="../embeddings/oleObject226.bin"/><Relationship Id="rId15" Type="http://schemas.openxmlformats.org/officeDocument/2006/relationships/oleObject" Target="../embeddings/oleObject231.bin"/><Relationship Id="rId10" Type="http://schemas.openxmlformats.org/officeDocument/2006/relationships/image" Target="../media/image201.emf"/><Relationship Id="rId19" Type="http://schemas.openxmlformats.org/officeDocument/2006/relationships/image" Target="../media/image205.emf"/><Relationship Id="rId4" Type="http://schemas.openxmlformats.org/officeDocument/2006/relationships/image" Target="../media/image198.wmf"/><Relationship Id="rId9" Type="http://schemas.openxmlformats.org/officeDocument/2006/relationships/oleObject" Target="../embeddings/oleObject228.bin"/><Relationship Id="rId14" Type="http://schemas.openxmlformats.org/officeDocument/2006/relationships/image" Target="../media/image203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07.wmf"/><Relationship Id="rId5" Type="http://schemas.openxmlformats.org/officeDocument/2006/relationships/oleObject" Target="../embeddings/oleObject234.bin"/><Relationship Id="rId4" Type="http://schemas.openxmlformats.org/officeDocument/2006/relationships/image" Target="../media/image20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w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5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8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1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数理统计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8055-D21D-4D5D-90F4-E7A6ADD0FB01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70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9D08F5D-2F5D-4012-854D-DAB7F656080B}" type="slidenum">
              <a:rPr lang="en-US" altLang="zh-CN" sz="1400"/>
              <a:pPr eaLnBrk="1" hangingPunct="1"/>
              <a:t>10</a:t>
            </a:fld>
            <a:endParaRPr lang="en-US" altLang="zh-CN" sz="1400"/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539750" y="836613"/>
            <a:ext cx="3276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660033"/>
                </a:solidFill>
              </a:rPr>
              <a:t>2. </a:t>
            </a:r>
            <a:r>
              <a:rPr lang="zh-CN" altLang="en-US" b="1">
                <a:solidFill>
                  <a:srgbClr val="660033"/>
                </a:solidFill>
              </a:rPr>
              <a:t>常用的统计量  </a:t>
            </a:r>
          </a:p>
        </p:txBody>
      </p:sp>
      <p:graphicFrame>
        <p:nvGraphicFramePr>
          <p:cNvPr id="150531" name="Object 3"/>
          <p:cNvGraphicFramePr>
            <a:graphicFrameLocks noChangeAspect="1"/>
          </p:cNvGraphicFramePr>
          <p:nvPr/>
        </p:nvGraphicFramePr>
        <p:xfrm>
          <a:off x="2643188" y="1500188"/>
          <a:ext cx="2859087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" name="Equation" r:id="rId3" imgW="1129810" imgH="431613" progId="Equation.DSMT4">
                  <p:embed/>
                </p:oleObj>
              </mc:Choice>
              <mc:Fallback>
                <p:oleObj name="Equation" r:id="rId3" imgW="1129810" imgH="43161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1500188"/>
                        <a:ext cx="2859087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2" name="Object 4"/>
          <p:cNvGraphicFramePr>
            <a:graphicFrameLocks noChangeAspect="1"/>
          </p:cNvGraphicFramePr>
          <p:nvPr/>
        </p:nvGraphicFramePr>
        <p:xfrm>
          <a:off x="2627313" y="2636838"/>
          <a:ext cx="5905500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1" name="Equation" r:id="rId5" imgW="2336800" imgH="431800" progId="Equation.DSMT4">
                  <p:embed/>
                </p:oleObj>
              </mc:Choice>
              <mc:Fallback>
                <p:oleObj name="Equation" r:id="rId5" imgW="23368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636838"/>
                        <a:ext cx="5905500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5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" name="Image" r:id="rId7" imgW="10102365" imgH="25201" progId="Photoshop.Image.5">
                  <p:embed/>
                </p:oleObj>
              </mc:Choice>
              <mc:Fallback>
                <p:oleObj name="Image" r:id="rId7" imgW="10102365" imgH="25201" progId="Photoshop.Image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Rectangle 6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样本及抽样分布   </a:t>
            </a:r>
            <a:r>
              <a:rPr lang="en-US" altLang="zh-CN" sz="1800">
                <a:ea typeface="华文隶书" panose="02010800040101010101" pitchFamily="2" charset="-122"/>
              </a:rPr>
              <a:t>§</a:t>
            </a:r>
            <a:r>
              <a:rPr lang="en-US" altLang="zh-CN" sz="2000">
                <a:ea typeface="华文隶书" panose="02010800040101010101" pitchFamily="2" charset="-122"/>
              </a:rPr>
              <a:t>1</a:t>
            </a:r>
            <a:r>
              <a:rPr lang="en-US" altLang="zh-CN" sz="2000">
                <a:latin typeface="华文隶书" panose="02010800040101010101" pitchFamily="2" charset="-122"/>
                <a:ea typeface="华文隶书" panose="02010800040101010101" pitchFamily="2" charset="-122"/>
              </a:rPr>
              <a:t> </a:t>
            </a: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基本概念</a:t>
            </a:r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827088" y="1700213"/>
            <a:ext cx="1944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样本均值</a:t>
            </a:r>
          </a:p>
        </p:txBody>
      </p:sp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827088" y="2852738"/>
            <a:ext cx="1944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样本方差</a:t>
            </a:r>
          </a:p>
        </p:txBody>
      </p:sp>
      <p:sp>
        <p:nvSpPr>
          <p:cNvPr id="150537" name="Text Box 9"/>
          <p:cNvSpPr txBox="1">
            <a:spLocks noChangeArrowheads="1"/>
          </p:cNvSpPr>
          <p:nvPr/>
        </p:nvSpPr>
        <p:spPr bwMode="auto">
          <a:xfrm>
            <a:off x="898525" y="4076700"/>
            <a:ext cx="19446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/>
              <a:t>修正样本方差</a:t>
            </a:r>
            <a:endParaRPr lang="zh-CN" altLang="en-US" sz="2800" b="1" dirty="0"/>
          </a:p>
        </p:txBody>
      </p:sp>
      <p:graphicFrame>
        <p:nvGraphicFramePr>
          <p:cNvPr id="150538" name="Object 10"/>
          <p:cNvGraphicFramePr>
            <a:graphicFrameLocks noChangeAspect="1"/>
          </p:cNvGraphicFramePr>
          <p:nvPr/>
        </p:nvGraphicFramePr>
        <p:xfrm>
          <a:off x="2627313" y="3860800"/>
          <a:ext cx="4043362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" name="Equation" r:id="rId9" imgW="1600200" imgH="431800" progId="Equation.DSMT4">
                  <p:embed/>
                </p:oleObj>
              </mc:Choice>
              <mc:Fallback>
                <p:oleObj name="Equation" r:id="rId9" imgW="16002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860800"/>
                        <a:ext cx="4043362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9" name="Text Box 11"/>
          <p:cNvSpPr txBox="1">
            <a:spLocks noChangeArrowheads="1"/>
          </p:cNvSpPr>
          <p:nvPr/>
        </p:nvSpPr>
        <p:spPr bwMode="auto">
          <a:xfrm>
            <a:off x="971550" y="5300663"/>
            <a:ext cx="1944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二者关系</a:t>
            </a:r>
          </a:p>
        </p:txBody>
      </p:sp>
      <p:graphicFrame>
        <p:nvGraphicFramePr>
          <p:cNvPr id="150540" name="Object 12"/>
          <p:cNvGraphicFramePr>
            <a:graphicFrameLocks noChangeAspect="1"/>
          </p:cNvGraphicFramePr>
          <p:nvPr/>
        </p:nvGraphicFramePr>
        <p:xfrm>
          <a:off x="2771775" y="5300663"/>
          <a:ext cx="2887663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4" name="Equation" r:id="rId11" imgW="1143000" imgH="241300" progId="Equation.DSMT4">
                  <p:embed/>
                </p:oleObj>
              </mc:Choice>
              <mc:Fallback>
                <p:oleObj name="Equation" r:id="rId11" imgW="1143000" imgH="241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300663"/>
                        <a:ext cx="2887663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1" name="Object 13"/>
          <p:cNvGraphicFramePr>
            <a:graphicFrameLocks noChangeAspect="1"/>
          </p:cNvGraphicFramePr>
          <p:nvPr/>
        </p:nvGraphicFramePr>
        <p:xfrm>
          <a:off x="5857875" y="5072063"/>
          <a:ext cx="2309813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5" name="Equation" r:id="rId13" imgW="914400" imgH="444500" progId="Equation.DSMT4">
                  <p:embed/>
                </p:oleObj>
              </mc:Choice>
              <mc:Fallback>
                <p:oleObj name="Equation" r:id="rId13" imgW="914400" imgH="4445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75" y="5072063"/>
                        <a:ext cx="2309813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2" name="Rectangle 14"/>
          <p:cNvSpPr>
            <a:spLocks noChangeArrowheads="1"/>
          </p:cNvSpPr>
          <p:nvPr/>
        </p:nvSpPr>
        <p:spPr bwMode="auto">
          <a:xfrm>
            <a:off x="5724525" y="5013325"/>
            <a:ext cx="2808288" cy="12954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15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5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0"/>
                                        <p:tgtEl>
                                          <p:spTgt spid="15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0"/>
                                        <p:tgtEl>
                                          <p:spTgt spid="15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5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autoUpdateAnimBg="0"/>
      <p:bldP spid="150535" grpId="0" autoUpdateAnimBg="0"/>
      <p:bldP spid="150536" grpId="0" autoUpdateAnimBg="0"/>
      <p:bldP spid="150537" grpId="0" autoUpdateAnimBg="0"/>
      <p:bldP spid="150539" grpId="0" autoUpdateAnimBg="0"/>
      <p:bldP spid="1505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A96A5A-996F-4A86-95EB-114041DFE31B}" type="slidenum">
              <a:rPr lang="en-US" altLang="zh-CN" sz="1400"/>
              <a:pPr eaLnBrk="1" hangingPunct="1"/>
              <a:t>11</a:t>
            </a:fld>
            <a:endParaRPr lang="en-US" altLang="zh-CN" sz="140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0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916238" y="765175"/>
          <a:ext cx="4986337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1" name="Equation" r:id="rId5" imgW="1854200" imgH="482600" progId="Equation.DSMT4">
                  <p:embed/>
                </p:oleObj>
              </mc:Choice>
              <mc:Fallback>
                <p:oleObj name="Equation" r:id="rId5" imgW="18542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765175"/>
                        <a:ext cx="4986337" cy="129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811213" y="2000250"/>
          <a:ext cx="7485062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2" name="Equation" r:id="rId7" imgW="2921000" imgH="431800" progId="Equation.DSMT4">
                  <p:embed/>
                </p:oleObj>
              </mc:Choice>
              <mc:Fallback>
                <p:oleObj name="Equation" r:id="rId7" imgW="29210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2000250"/>
                        <a:ext cx="7485062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7" name="Object 5"/>
          <p:cNvGraphicFramePr>
            <a:graphicFrameLocks noChangeAspect="1"/>
          </p:cNvGraphicFramePr>
          <p:nvPr/>
        </p:nvGraphicFramePr>
        <p:xfrm>
          <a:off x="795338" y="3141663"/>
          <a:ext cx="8156575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3" name="Equation" r:id="rId9" imgW="3238500" imgH="431800" progId="Equation.DSMT4">
                  <p:embed/>
                </p:oleObj>
              </mc:Choice>
              <mc:Fallback>
                <p:oleObj name="Equation" r:id="rId9" imgW="32385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3141663"/>
                        <a:ext cx="8156575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539750" y="4149725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660033"/>
                </a:solidFill>
              </a:rPr>
              <a:t>它们的观察值分别为：</a:t>
            </a:r>
          </a:p>
        </p:txBody>
      </p:sp>
      <p:graphicFrame>
        <p:nvGraphicFramePr>
          <p:cNvPr id="151559" name="Object 7"/>
          <p:cNvGraphicFramePr>
            <a:graphicFrameLocks noChangeAspect="1"/>
          </p:cNvGraphicFramePr>
          <p:nvPr/>
        </p:nvGraphicFramePr>
        <p:xfrm>
          <a:off x="827088" y="4908550"/>
          <a:ext cx="2132012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4" name="Equation" r:id="rId11" imgW="787400" imgH="431800" progId="Equation.DSMT4">
                  <p:embed/>
                </p:oleObj>
              </mc:Choice>
              <mc:Fallback>
                <p:oleObj name="Equation" r:id="rId11" imgW="7874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908550"/>
                        <a:ext cx="2132012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0" name="Object 8"/>
          <p:cNvGraphicFramePr>
            <a:graphicFrameLocks noChangeAspect="1"/>
          </p:cNvGraphicFramePr>
          <p:nvPr/>
        </p:nvGraphicFramePr>
        <p:xfrm>
          <a:off x="3059113" y="4927600"/>
          <a:ext cx="5691187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5" name="Equation" r:id="rId13" imgW="2133600" imgH="431800" progId="Equation.DSMT4">
                  <p:embed/>
                </p:oleObj>
              </mc:Choice>
              <mc:Fallback>
                <p:oleObj name="Equation" r:id="rId13" imgW="21336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927600"/>
                        <a:ext cx="5691187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样本及抽样分布   </a:t>
            </a:r>
            <a:r>
              <a:rPr lang="en-US" altLang="zh-CN" sz="1800" dirty="0">
                <a:ea typeface="华文隶书" panose="02010800040101010101" pitchFamily="2" charset="-122"/>
              </a:rPr>
              <a:t>§</a:t>
            </a:r>
            <a:r>
              <a:rPr lang="en-US" altLang="zh-CN" sz="2000" dirty="0">
                <a:ea typeface="华文隶书" panose="02010800040101010101" pitchFamily="2" charset="-122"/>
              </a:rPr>
              <a:t>1</a:t>
            </a:r>
            <a:r>
              <a:rPr lang="en-US" altLang="zh-CN" sz="2000" dirty="0">
                <a:latin typeface="华文隶书" panose="02010800040101010101" pitchFamily="2" charset="-122"/>
                <a:ea typeface="华文隶书" panose="02010800040101010101" pitchFamily="2" charset="-122"/>
              </a:rPr>
              <a:t> </a:t>
            </a:r>
            <a:r>
              <a:rPr lang="en-US" altLang="zh-CN" sz="22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200" dirty="0">
                <a:latin typeface="隶书" panose="02010509060101010101" pitchFamily="49" charset="-122"/>
                <a:ea typeface="隶书" panose="02010509060101010101" pitchFamily="49" charset="-122"/>
              </a:rPr>
              <a:t>基本概念</a:t>
            </a:r>
          </a:p>
        </p:txBody>
      </p:sp>
      <p:sp>
        <p:nvSpPr>
          <p:cNvPr id="7179" name="Text Box 10"/>
          <p:cNvSpPr txBox="1">
            <a:spLocks noChangeArrowheads="1"/>
          </p:cNvSpPr>
          <p:nvPr/>
        </p:nvSpPr>
        <p:spPr bwMode="auto">
          <a:xfrm>
            <a:off x="755650" y="1125538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样本标准差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45A2891-078C-46D4-BE56-9590200E1861}" type="slidenum">
              <a:rPr lang="en-US" altLang="zh-CN" sz="1400"/>
              <a:pPr eaLnBrk="1" hangingPunct="1"/>
              <a:t>12</a:t>
            </a:fld>
            <a:endParaRPr lang="en-US" altLang="zh-CN" sz="140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2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465263" y="633413"/>
          <a:ext cx="3482975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3" name="Equation" r:id="rId5" imgW="1244600" imgH="482600" progId="Equation.DSMT4">
                  <p:embed/>
                </p:oleObj>
              </mc:Choice>
              <mc:Fallback>
                <p:oleObj name="Equation" r:id="rId5" imgW="12446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633413"/>
                        <a:ext cx="3482975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0" name="Object 4"/>
          <p:cNvGraphicFramePr>
            <a:graphicFrameLocks noChangeAspect="1"/>
          </p:cNvGraphicFramePr>
          <p:nvPr/>
        </p:nvGraphicFramePr>
        <p:xfrm>
          <a:off x="1409700" y="1773238"/>
          <a:ext cx="4413250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4" name="Equation" r:id="rId7" imgW="1663700" imgH="431800" progId="Equation.DSMT4">
                  <p:embed/>
                </p:oleObj>
              </mc:Choice>
              <mc:Fallback>
                <p:oleObj name="Equation" r:id="rId7" imgW="16637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1773238"/>
                        <a:ext cx="4413250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1" name="Object 5"/>
          <p:cNvGraphicFramePr>
            <a:graphicFrameLocks noChangeAspect="1"/>
          </p:cNvGraphicFramePr>
          <p:nvPr/>
        </p:nvGraphicFramePr>
        <p:xfrm>
          <a:off x="1427163" y="2798763"/>
          <a:ext cx="527367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5" name="Equation" r:id="rId9" imgW="2006600" imgH="431800" progId="Equation.DSMT4">
                  <p:embed/>
                </p:oleObj>
              </mc:Choice>
              <mc:Fallback>
                <p:oleObj name="Equation" r:id="rId9" imgW="20066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63" y="2798763"/>
                        <a:ext cx="527367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685800" y="3930650"/>
            <a:ext cx="7924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/>
              <a:t>分别称为样本均值、样本方差、样本标准差、样本</a:t>
            </a:r>
            <a:r>
              <a:rPr lang="en-US" altLang="zh-CN" sz="2800" dirty="0"/>
              <a:t>k</a:t>
            </a:r>
            <a:r>
              <a:rPr lang="zh-CN" altLang="en-US" sz="2800" dirty="0"/>
              <a:t>阶矩、样本</a:t>
            </a:r>
            <a:r>
              <a:rPr lang="en-US" altLang="zh-CN" sz="2800" dirty="0"/>
              <a:t>k</a:t>
            </a:r>
            <a:r>
              <a:rPr lang="zh-CN" altLang="en-US" sz="2800" dirty="0"/>
              <a:t>阶中心矩。</a:t>
            </a:r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762000" y="5073650"/>
            <a:ext cx="7696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统计量是样本的函数，它是一个随机变量，统计量的分布称为</a:t>
            </a:r>
            <a:r>
              <a:rPr lang="zh-CN" altLang="en-US" sz="2800">
                <a:solidFill>
                  <a:srgbClr val="FF0066"/>
                </a:solidFill>
              </a:rPr>
              <a:t>抽样分布</a:t>
            </a:r>
            <a:r>
              <a:rPr lang="zh-CN" altLang="en-US" sz="2800"/>
              <a:t>。</a:t>
            </a:r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样本及抽样分布   </a:t>
            </a:r>
            <a:r>
              <a:rPr lang="en-US" altLang="zh-CN" sz="1800">
                <a:ea typeface="华文隶书" panose="02010800040101010101" pitchFamily="2" charset="-122"/>
              </a:rPr>
              <a:t>§</a:t>
            </a:r>
            <a:r>
              <a:rPr lang="en-US" altLang="zh-CN" sz="2000">
                <a:ea typeface="华文隶书" panose="02010800040101010101" pitchFamily="2" charset="-122"/>
              </a:rPr>
              <a:t>1</a:t>
            </a:r>
            <a:r>
              <a:rPr lang="en-US" altLang="zh-CN" sz="2000">
                <a:latin typeface="华文隶书" panose="02010800040101010101" pitchFamily="2" charset="-122"/>
                <a:ea typeface="华文隶书" panose="02010800040101010101" pitchFamily="2" charset="-122"/>
              </a:rPr>
              <a:t> </a:t>
            </a: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2" grpId="0" autoUpdateAnimBg="0"/>
      <p:bldP spid="15258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2F56F4C-1FFE-403F-86BC-D09E4D5ADE24}" type="slidenum">
              <a:rPr lang="en-US" altLang="zh-CN" sz="1400"/>
              <a:pPr eaLnBrk="1" hangingPunct="1"/>
              <a:t>13</a:t>
            </a:fld>
            <a:endParaRPr lang="en-US" altLang="zh-CN" sz="140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6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3" name="Object 3"/>
          <p:cNvGraphicFramePr>
            <a:graphicFrameLocks noChangeAspect="1"/>
          </p:cNvGraphicFramePr>
          <p:nvPr/>
        </p:nvGraphicFramePr>
        <p:xfrm>
          <a:off x="1835150" y="1844675"/>
          <a:ext cx="32131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7" name="Equation" r:id="rId5" imgW="1244600" imgH="228600" progId="Equation.DSMT4">
                  <p:embed/>
                </p:oleObj>
              </mc:Choice>
              <mc:Fallback>
                <p:oleObj name="Equation" r:id="rId5" imgW="12446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844675"/>
                        <a:ext cx="32131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900113" y="270827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则</a:t>
            </a:r>
            <a:endParaRPr lang="zh-CN" altLang="en-US" sz="2400"/>
          </a:p>
        </p:txBody>
      </p:sp>
      <p:graphicFrame>
        <p:nvGraphicFramePr>
          <p:cNvPr id="153605" name="Object 5"/>
          <p:cNvGraphicFramePr>
            <a:graphicFrameLocks noChangeAspect="1"/>
          </p:cNvGraphicFramePr>
          <p:nvPr/>
        </p:nvGraphicFramePr>
        <p:xfrm>
          <a:off x="1835150" y="2492375"/>
          <a:ext cx="323215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8" name="Equation" r:id="rId7" imgW="1409700" imgH="419100" progId="Equation.DSMT4">
                  <p:embed/>
                </p:oleObj>
              </mc:Choice>
              <mc:Fallback>
                <p:oleObj name="Equation" r:id="rId7" imgW="14097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492375"/>
                        <a:ext cx="323215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84213" y="1125538"/>
            <a:ext cx="8153400" cy="519112"/>
            <a:chOff x="432" y="720"/>
            <a:chExt cx="5136" cy="327"/>
          </a:xfrm>
        </p:grpSpPr>
        <p:sp>
          <p:nvSpPr>
            <p:cNvPr id="9229" name="Text Box 7"/>
            <p:cNvSpPr txBox="1">
              <a:spLocks noChangeArrowheads="1"/>
            </p:cNvSpPr>
            <p:nvPr/>
          </p:nvSpPr>
          <p:spPr bwMode="auto">
            <a:xfrm>
              <a:off x="432" y="720"/>
              <a:ext cx="51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accent2"/>
                  </a:solidFill>
                </a:rPr>
                <a:t>结论</a:t>
              </a:r>
              <a:r>
                <a:rPr lang="en-US" altLang="zh-CN" sz="2800">
                  <a:solidFill>
                    <a:schemeClr val="accent2"/>
                  </a:solidFill>
                </a:rPr>
                <a:t>1</a:t>
              </a:r>
              <a:r>
                <a:rPr lang="zh-CN" altLang="en-US" sz="2800">
                  <a:solidFill>
                    <a:schemeClr val="accent2"/>
                  </a:solidFill>
                </a:rPr>
                <a:t>：</a:t>
              </a:r>
              <a:r>
                <a:rPr lang="zh-CN" altLang="en-US" sz="2800"/>
                <a:t>设　　　　为来自总体    的一个样本，　　　</a:t>
              </a:r>
            </a:p>
          </p:txBody>
        </p:sp>
        <p:graphicFrame>
          <p:nvGraphicFramePr>
            <p:cNvPr id="9223" name="Object 9"/>
            <p:cNvGraphicFramePr>
              <a:graphicFrameLocks noChangeAspect="1"/>
            </p:cNvGraphicFramePr>
            <p:nvPr/>
          </p:nvGraphicFramePr>
          <p:xfrm>
            <a:off x="3482" y="772"/>
            <a:ext cx="24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9" name="Equation" r:id="rId9" imgW="177492" imgH="164814" progId="Equation.3">
                    <p:embed/>
                  </p:oleObj>
                </mc:Choice>
                <mc:Fallback>
                  <p:oleObj name="Equation" r:id="rId9" imgW="177492" imgH="164814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2" y="772"/>
                          <a:ext cx="248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7" name="Rectangle 10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样本及抽样分布   </a:t>
            </a:r>
            <a:r>
              <a:rPr lang="en-US" altLang="zh-CN" sz="1800">
                <a:ea typeface="华文隶书" panose="02010800040101010101" pitchFamily="2" charset="-122"/>
              </a:rPr>
              <a:t>§</a:t>
            </a:r>
            <a:r>
              <a:rPr lang="en-US" altLang="zh-CN" sz="2000">
                <a:ea typeface="华文隶书" panose="02010800040101010101" pitchFamily="2" charset="-122"/>
              </a:rPr>
              <a:t>1</a:t>
            </a:r>
            <a:r>
              <a:rPr lang="en-US" altLang="zh-CN" sz="2000">
                <a:latin typeface="华文隶书" panose="02010800040101010101" pitchFamily="2" charset="-122"/>
                <a:ea typeface="华文隶书" panose="02010800040101010101" pitchFamily="2" charset="-122"/>
              </a:rPr>
              <a:t> </a:t>
            </a: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基本概念</a:t>
            </a:r>
          </a:p>
        </p:txBody>
      </p:sp>
      <p:graphicFrame>
        <p:nvGraphicFramePr>
          <p:cNvPr id="153612" name="Object 12"/>
          <p:cNvGraphicFramePr>
            <a:graphicFrameLocks noChangeAspect="1"/>
          </p:cNvGraphicFramePr>
          <p:nvPr/>
        </p:nvGraphicFramePr>
        <p:xfrm>
          <a:off x="5219700" y="1844675"/>
          <a:ext cx="23764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0" name="Equation" r:id="rId11" imgW="977476" imgH="215806" progId="Equation.DSMT4">
                  <p:embed/>
                </p:oleObj>
              </mc:Choice>
              <mc:Fallback>
                <p:oleObj name="Equation" r:id="rId11" imgW="977476" imgH="215806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844675"/>
                        <a:ext cx="237648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20"/>
          <p:cNvGraphicFramePr>
            <a:graphicFrameLocks noChangeAspect="1"/>
          </p:cNvGraphicFramePr>
          <p:nvPr/>
        </p:nvGraphicFramePr>
        <p:xfrm>
          <a:off x="2387600" y="1143000"/>
          <a:ext cx="14065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1" name="Equation" r:id="rId13" imgW="634725" imgH="228501" progId="Equation.DSMT4">
                  <p:embed/>
                </p:oleObj>
              </mc:Choice>
              <mc:Fallback>
                <p:oleObj name="Equation" r:id="rId13" imgW="634725" imgH="228501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1143000"/>
                        <a:ext cx="14065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8" name="Ink 11"/>
          <p:cNvPicPr>
            <a:picLocks noRot="1" noChangeAspect="1" noEditPoints="1" noChangeArrowheads="1" noChangeShapeType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688" y="6770688"/>
            <a:ext cx="157162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A482831-DBDC-443A-A439-D6AF8BE870A2}" type="slidenum">
              <a:rPr lang="en-US" altLang="zh-CN" sz="1400"/>
              <a:pPr eaLnBrk="1" hangingPunct="1"/>
              <a:t>14</a:t>
            </a:fld>
            <a:endParaRPr lang="en-US" altLang="zh-CN" sz="1400"/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611188" y="765175"/>
            <a:ext cx="3429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>
                <a:solidFill>
                  <a:srgbClr val="FF0066"/>
                </a:solidFill>
              </a:rPr>
              <a:t>§2 </a:t>
            </a:r>
            <a:r>
              <a:rPr lang="zh-CN" altLang="en-US" sz="4000" b="1">
                <a:solidFill>
                  <a:srgbClr val="FF0066"/>
                </a:solidFill>
              </a:rPr>
              <a:t>抽样分布</a:t>
            </a:r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3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样本及抽样分布   </a:t>
            </a:r>
            <a:r>
              <a:rPr lang="en-US" altLang="zh-CN" sz="1800" dirty="0" smtClean="0">
                <a:ea typeface="华文隶书" panose="02010800040101010101" pitchFamily="2" charset="-122"/>
              </a:rPr>
              <a:t>§</a:t>
            </a:r>
            <a:r>
              <a:rPr lang="en-US" altLang="zh-CN" sz="2000" dirty="0" smtClean="0">
                <a:ea typeface="华文隶书" panose="02010800040101010101" pitchFamily="2" charset="-122"/>
              </a:rPr>
              <a:t>2</a:t>
            </a:r>
            <a:r>
              <a:rPr lang="en-US" altLang="zh-CN" sz="20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 </a:t>
            </a:r>
            <a:r>
              <a:rPr lang="en-US" altLang="zh-CN" sz="2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抽样分布</a:t>
            </a:r>
            <a:endParaRPr lang="zh-CN" altLang="en-US" sz="2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539750" y="1484313"/>
            <a:ext cx="73453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FF"/>
                </a:solidFill>
              </a:rPr>
              <a:t>一</a:t>
            </a:r>
            <a:r>
              <a:rPr lang="en-US" altLang="zh-CN" b="1">
                <a:solidFill>
                  <a:srgbClr val="0000FF"/>
                </a:solidFill>
              </a:rPr>
              <a:t>. </a:t>
            </a:r>
            <a:r>
              <a:rPr lang="zh-CN" altLang="en-US" b="1">
                <a:solidFill>
                  <a:srgbClr val="0000FF"/>
                </a:solidFill>
              </a:rPr>
              <a:t>正态总体样本的线性函数的分布</a:t>
            </a:r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539750" y="2344738"/>
            <a:ext cx="79089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/>
              <a:t>设 </a:t>
            </a:r>
            <a:r>
              <a:rPr kumimoji="0" lang="en-US" altLang="zh-CN" b="1" i="1"/>
              <a:t>X</a:t>
            </a:r>
            <a:r>
              <a:rPr kumimoji="0" lang="en-US" altLang="zh-CN" b="1" i="1" baseline="-25000"/>
              <a:t>1</a:t>
            </a:r>
            <a:r>
              <a:rPr kumimoji="0" lang="en-US" altLang="zh-CN" b="1"/>
              <a:t>,</a:t>
            </a:r>
            <a:r>
              <a:rPr kumimoji="0" lang="en-US" altLang="zh-CN" b="1">
                <a:latin typeface="Arial" panose="020B0604020202020204" pitchFamily="34" charset="0"/>
              </a:rPr>
              <a:t> </a:t>
            </a:r>
            <a:r>
              <a:rPr kumimoji="0" lang="en-US" altLang="zh-CN" b="1" i="1"/>
              <a:t>X</a:t>
            </a:r>
            <a:r>
              <a:rPr kumimoji="0" lang="en-US" altLang="zh-CN" b="1" i="1" baseline="-25000"/>
              <a:t>2</a:t>
            </a:r>
            <a:r>
              <a:rPr kumimoji="0" lang="en-US" altLang="zh-CN" b="1"/>
              <a:t>, ... , </a:t>
            </a:r>
            <a:r>
              <a:rPr kumimoji="0" lang="en-US" altLang="zh-CN" b="1" i="1"/>
              <a:t>X</a:t>
            </a:r>
            <a:r>
              <a:rPr kumimoji="0" lang="en-US" altLang="zh-CN" b="1" i="1" baseline="-25000"/>
              <a:t>n</a:t>
            </a:r>
            <a:r>
              <a:rPr kumimoji="0" lang="zh-CN" altLang="en-US" b="1"/>
              <a:t>是来自正态总体</a:t>
            </a:r>
            <a:r>
              <a:rPr kumimoji="0" lang="en-US" altLang="zh-CN" b="1"/>
              <a:t>X~N(</a:t>
            </a:r>
            <a:r>
              <a:rPr kumimoji="0" lang="el-GR" altLang="zh-CN" b="1">
                <a:ea typeface="MS Gothic" panose="020B0609070205080204" pitchFamily="49" charset="-128"/>
                <a:cs typeface="Times New Roman" panose="02020603050405020304" pitchFamily="18" charset="0"/>
              </a:rPr>
              <a:t>μ</a:t>
            </a:r>
            <a:r>
              <a:rPr kumimoji="0" lang="en-US" altLang="zh-CN" b="1">
                <a:ea typeface="MS Gothic" panose="020B0609070205080204" pitchFamily="49" charset="-128"/>
                <a:cs typeface="Times New Roman" panose="02020603050405020304" pitchFamily="18" charset="0"/>
              </a:rPr>
              <a:t>,</a:t>
            </a:r>
            <a:r>
              <a:rPr kumimoji="0" lang="el-GR" altLang="zh-CN" b="1">
                <a:ea typeface="MS Gothic" panose="020B0609070205080204" pitchFamily="49" charset="-128"/>
                <a:cs typeface="Times New Roman" panose="02020603050405020304" pitchFamily="18" charset="0"/>
              </a:rPr>
              <a:t>σ</a:t>
            </a:r>
            <a:r>
              <a:rPr kumimoji="0" lang="en-US" altLang="zh-CN" b="1" baseline="30000">
                <a:ea typeface="MS Gothic" panose="020B0609070205080204" pitchFamily="49" charset="-128"/>
                <a:cs typeface="Times New Roman" panose="02020603050405020304" pitchFamily="18" charset="0"/>
              </a:rPr>
              <a:t>2</a:t>
            </a:r>
            <a:r>
              <a:rPr kumimoji="0" lang="en-US" altLang="zh-CN" b="1"/>
              <a:t>)</a:t>
            </a:r>
          </a:p>
        </p:txBody>
      </p:sp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539750" y="3284538"/>
            <a:ext cx="7429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的样本，则统计量  </a:t>
            </a:r>
            <a:r>
              <a:rPr lang="en-US" altLang="zh-CN" b="1"/>
              <a:t>U=</a:t>
            </a:r>
            <a:r>
              <a:rPr lang="en-US" altLang="zh-CN" b="1" i="1"/>
              <a:t>a</a:t>
            </a:r>
            <a:r>
              <a:rPr lang="en-US" altLang="zh-CN" b="1" baseline="-25000"/>
              <a:t>1</a:t>
            </a:r>
            <a:r>
              <a:rPr lang="en-US" altLang="zh-CN" b="1" i="1"/>
              <a:t>X</a:t>
            </a:r>
            <a:r>
              <a:rPr lang="en-US" altLang="zh-CN" b="1" baseline="-25000"/>
              <a:t>1</a:t>
            </a:r>
            <a:r>
              <a:rPr lang="en-US" altLang="zh-CN" b="1" i="1"/>
              <a:t>+a</a:t>
            </a:r>
            <a:r>
              <a:rPr lang="en-US" altLang="zh-CN" b="1" baseline="-25000"/>
              <a:t>2</a:t>
            </a:r>
            <a:r>
              <a:rPr lang="en-US" altLang="zh-CN" b="1" i="1"/>
              <a:t>X</a:t>
            </a:r>
            <a:r>
              <a:rPr lang="en-US" altLang="zh-CN" b="1" baseline="-25000"/>
              <a:t>2</a:t>
            </a:r>
            <a:r>
              <a:rPr lang="en-US" altLang="zh-CN" b="1" i="1"/>
              <a:t>+...+a</a:t>
            </a:r>
            <a:r>
              <a:rPr lang="en-US" altLang="zh-CN" b="1" i="1" baseline="-25000"/>
              <a:t>n</a:t>
            </a:r>
            <a:r>
              <a:rPr lang="en-US" altLang="zh-CN" b="1" i="1"/>
              <a:t>X</a:t>
            </a:r>
            <a:r>
              <a:rPr lang="en-US" altLang="zh-CN" b="1" i="1" baseline="-25000"/>
              <a:t>n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539750" y="4221163"/>
            <a:ext cx="3448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也服从正态分布：</a:t>
            </a:r>
            <a:endParaRPr lang="zh-CN" altLang="en-US" b="1" i="1" baseline="-25000"/>
          </a:p>
        </p:txBody>
      </p:sp>
      <p:graphicFrame>
        <p:nvGraphicFramePr>
          <p:cNvPr id="98315" name="Object 11"/>
          <p:cNvGraphicFramePr>
            <a:graphicFrameLocks noChangeAspect="1"/>
          </p:cNvGraphicFramePr>
          <p:nvPr/>
        </p:nvGraphicFramePr>
        <p:xfrm>
          <a:off x="2484438" y="5157788"/>
          <a:ext cx="39592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4" name="Equation" r:id="rId5" imgW="1637589" imgH="431613" progId="Equation.DSMT4">
                  <p:embed/>
                </p:oleObj>
              </mc:Choice>
              <mc:Fallback>
                <p:oleObj name="Equation" r:id="rId5" imgW="1637589" imgH="431613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157788"/>
                        <a:ext cx="3959225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/>
      <p:bldP spid="98311" grpId="0"/>
      <p:bldP spid="98312" grpId="0"/>
      <p:bldP spid="98313" grpId="0"/>
      <p:bldP spid="983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96866E-72D8-4C6A-94E5-45CCBD34DC62}" type="slidenum">
              <a:rPr lang="en-US" altLang="zh-CN" sz="1400"/>
              <a:pPr eaLnBrk="1" hangingPunct="1"/>
              <a:t>15</a:t>
            </a:fld>
            <a:endParaRPr lang="en-US" altLang="zh-CN" sz="1400"/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6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样本及抽样分布   </a:t>
            </a:r>
            <a:r>
              <a:rPr lang="en-US" altLang="zh-CN" sz="1800">
                <a:ea typeface="华文隶书" panose="02010800040101010101" pitchFamily="2" charset="-122"/>
              </a:rPr>
              <a:t>§</a:t>
            </a:r>
            <a:r>
              <a:rPr lang="en-US" altLang="zh-CN" sz="2000">
                <a:ea typeface="华文隶书" panose="02010800040101010101" pitchFamily="2" charset="-122"/>
              </a:rPr>
              <a:t>1</a:t>
            </a:r>
            <a:r>
              <a:rPr lang="en-US" altLang="zh-CN" sz="2000">
                <a:latin typeface="华文隶书" panose="02010800040101010101" pitchFamily="2" charset="-122"/>
                <a:ea typeface="华文隶书" panose="02010800040101010101" pitchFamily="2" charset="-122"/>
              </a:rPr>
              <a:t> </a:t>
            </a: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基本概念</a:t>
            </a: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1116013" y="981075"/>
            <a:ext cx="22240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特别，若取</a:t>
            </a:r>
            <a:endParaRPr lang="zh-CN" altLang="en-US" b="1" i="1" baseline="-25000"/>
          </a:p>
        </p:txBody>
      </p:sp>
      <p:graphicFrame>
        <p:nvGraphicFramePr>
          <p:cNvPr id="106507" name="Object 11"/>
          <p:cNvGraphicFramePr>
            <a:graphicFrameLocks noChangeAspect="1"/>
          </p:cNvGraphicFramePr>
          <p:nvPr/>
        </p:nvGraphicFramePr>
        <p:xfrm>
          <a:off x="3563938" y="779463"/>
          <a:ext cx="361473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7" name="Equation" r:id="rId5" imgW="1536033" imgH="393529" progId="Equation.DSMT4">
                  <p:embed/>
                </p:oleObj>
              </mc:Choice>
              <mc:Fallback>
                <p:oleObj name="Equation" r:id="rId5" imgW="1536033" imgH="393529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779463"/>
                        <a:ext cx="3614737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8" name="Object 12"/>
          <p:cNvGraphicFramePr>
            <a:graphicFrameLocks noChangeAspect="1"/>
          </p:cNvGraphicFramePr>
          <p:nvPr/>
        </p:nvGraphicFramePr>
        <p:xfrm>
          <a:off x="1143000" y="3643313"/>
          <a:ext cx="324802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8" name="Equation" r:id="rId7" imgW="1168400" imgH="419100" progId="Equation.DSMT4">
                  <p:embed/>
                </p:oleObj>
              </mc:Choice>
              <mc:Fallback>
                <p:oleObj name="Equation" r:id="rId7" imgW="1168400" imgH="419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43313"/>
                        <a:ext cx="3248025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9" name="Object 13"/>
          <p:cNvGraphicFramePr>
            <a:graphicFrameLocks noChangeAspect="1"/>
          </p:cNvGraphicFramePr>
          <p:nvPr/>
        </p:nvGraphicFramePr>
        <p:xfrm>
          <a:off x="1185863" y="1700213"/>
          <a:ext cx="36734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9" name="Equation" r:id="rId9" imgW="1562100" imgH="431800" progId="Equation.DSMT4">
                  <p:embed/>
                </p:oleObj>
              </mc:Choice>
              <mc:Fallback>
                <p:oleObj name="Equation" r:id="rId9" imgW="1562100" imgH="431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1700213"/>
                        <a:ext cx="367347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0" name="Object 14"/>
          <p:cNvGraphicFramePr>
            <a:graphicFrameLocks noChangeAspect="1"/>
          </p:cNvGraphicFramePr>
          <p:nvPr/>
        </p:nvGraphicFramePr>
        <p:xfrm>
          <a:off x="1185863" y="2636838"/>
          <a:ext cx="4481512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0" name="Equation" r:id="rId11" imgW="1854200" imgH="444500" progId="Equation.DSMT4">
                  <p:embed/>
                </p:oleObj>
              </mc:Choice>
              <mc:Fallback>
                <p:oleObj name="Equation" r:id="rId11" imgW="1854200" imgH="4445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2636838"/>
                        <a:ext cx="4481512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786313" y="4000500"/>
            <a:ext cx="2655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标准化即得：</a:t>
            </a:r>
          </a:p>
        </p:txBody>
      </p:sp>
      <p:graphicFrame>
        <p:nvGraphicFramePr>
          <p:cNvPr id="106512" name="Object 16"/>
          <p:cNvGraphicFramePr>
            <a:graphicFrameLocks noChangeAspect="1"/>
          </p:cNvGraphicFramePr>
          <p:nvPr/>
        </p:nvGraphicFramePr>
        <p:xfrm>
          <a:off x="1897063" y="5000625"/>
          <a:ext cx="3211512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1" name="Equation" r:id="rId13" imgW="1155199" imgH="444307" progId="Equation.DSMT4">
                  <p:embed/>
                </p:oleObj>
              </mc:Choice>
              <mc:Fallback>
                <p:oleObj name="Equation" r:id="rId13" imgW="1155199" imgH="444307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5000625"/>
                        <a:ext cx="3211512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0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6" grpId="0"/>
      <p:bldP spid="1065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606192-8BDB-4095-93FC-213B0575AC97}" type="slidenum">
              <a:rPr lang="en-US" altLang="zh-CN" sz="1400"/>
              <a:pPr eaLnBrk="1" hangingPunct="1"/>
              <a:t>16</a:t>
            </a:fld>
            <a:endParaRPr lang="en-US" altLang="zh-CN" sz="1400"/>
          </a:p>
        </p:txBody>
      </p:sp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517525" y="265113"/>
            <a:ext cx="6215063" cy="660400"/>
          </a:xfrm>
          <a:prstGeom prst="rect">
            <a:avLst/>
          </a:prstGeom>
          <a:noFill/>
          <a:ln w="19050">
            <a:solidFill>
              <a:srgbClr val="DE32D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宋体" panose="02010600030101010101" pitchFamily="2" charset="-122"/>
              </a:rPr>
              <a:t>标准正态分布的</a:t>
            </a:r>
            <a:r>
              <a:rPr lang="zh-CN" altLang="en-US" sz="3600" b="1">
                <a:solidFill>
                  <a:srgbClr val="FF0000"/>
                </a:solidFill>
                <a:latin typeface="宋体" panose="02010600030101010101" pitchFamily="2" charset="-122"/>
              </a:rPr>
              <a:t>上</a:t>
            </a:r>
            <a:r>
              <a:rPr lang="zh-CN" altLang="en-US" sz="3600" b="1" i="1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 </a:t>
            </a:r>
            <a:r>
              <a:rPr lang="zh-CN" altLang="en-US" sz="3600" b="1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分位点</a:t>
            </a:r>
            <a:r>
              <a:rPr lang="en-US" altLang="zh-CN" sz="3600" b="1" i="1">
                <a:solidFill>
                  <a:srgbClr val="FF0000"/>
                </a:solidFill>
                <a:sym typeface="Symbol" panose="05050102010706020507" pitchFamily="18" charset="2"/>
              </a:rPr>
              <a:t>u</a:t>
            </a:r>
            <a:r>
              <a:rPr lang="en-US" altLang="zh-CN" sz="3600" b="1" i="1" baseline="-2500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en-US" altLang="zh-CN" sz="3600" b="1" i="1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517525" y="1027113"/>
            <a:ext cx="663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/>
              <a:t>设</a:t>
            </a:r>
            <a:r>
              <a:rPr lang="zh-CN" altLang="en-US" sz="3600" b="1">
                <a:ea typeface="楷体_GB2312" pitchFamily="49" charset="-122"/>
              </a:rPr>
              <a:t> </a:t>
            </a:r>
            <a:r>
              <a:rPr lang="en-US" altLang="zh-CN" sz="3600" b="1" i="1">
                <a:ea typeface="楷体_GB2312" pitchFamily="49" charset="-122"/>
              </a:rPr>
              <a:t>X</a:t>
            </a:r>
            <a:r>
              <a:rPr lang="en-US" altLang="zh-CN" sz="3600" b="1">
                <a:ea typeface="楷体_GB2312" pitchFamily="49" charset="-122"/>
              </a:rPr>
              <a:t> ~ </a:t>
            </a:r>
            <a:r>
              <a:rPr lang="en-US" altLang="zh-CN" sz="3600" b="1" i="1">
                <a:ea typeface="楷体_GB2312" pitchFamily="49" charset="-122"/>
              </a:rPr>
              <a:t>N </a:t>
            </a:r>
            <a:r>
              <a:rPr lang="en-US" altLang="zh-CN" sz="3600" b="1">
                <a:ea typeface="楷体_GB2312" pitchFamily="49" charset="-122"/>
              </a:rPr>
              <a:t>(0,1) , 0 &lt; </a:t>
            </a:r>
            <a:r>
              <a:rPr lang="en-US" altLang="zh-CN" sz="3600" b="1" i="1">
                <a:ea typeface="楷体_GB2312" pitchFamily="49" charset="-122"/>
                <a:sym typeface="Symbol" panose="05050102010706020507" pitchFamily="18" charset="2"/>
              </a:rPr>
              <a:t> </a:t>
            </a:r>
            <a:r>
              <a:rPr lang="en-US" altLang="zh-CN" sz="3600" b="1">
                <a:ea typeface="楷体_GB2312" pitchFamily="49" charset="-122"/>
                <a:sym typeface="Symbol" panose="05050102010706020507" pitchFamily="18" charset="2"/>
              </a:rPr>
              <a:t>&lt; 1,  </a:t>
            </a:r>
            <a:r>
              <a:rPr lang="zh-CN" altLang="en-US" sz="3600" b="1">
                <a:sym typeface="Symbol" panose="05050102010706020507" pitchFamily="18" charset="2"/>
              </a:rPr>
              <a:t>称满足</a:t>
            </a:r>
            <a:endParaRPr lang="zh-CN" altLang="en-US" sz="3600" b="1" i="1"/>
          </a:p>
        </p:txBody>
      </p:sp>
      <p:graphicFrame>
        <p:nvGraphicFramePr>
          <p:cNvPr id="156676" name="Object 4"/>
          <p:cNvGraphicFramePr>
            <a:graphicFrameLocks noChangeAspect="1"/>
          </p:cNvGraphicFramePr>
          <p:nvPr/>
        </p:nvGraphicFramePr>
        <p:xfrm>
          <a:off x="2051050" y="1844675"/>
          <a:ext cx="266541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0" name="公式" r:id="rId3" imgW="952407" imgH="218970" progId="Equation.3">
                  <p:embed/>
                </p:oleObj>
              </mc:Choice>
              <mc:Fallback>
                <p:oleObj name="公式" r:id="rId3" imgW="952407" imgH="21897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844675"/>
                        <a:ext cx="2665413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609600" y="2463800"/>
            <a:ext cx="5659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/>
              <a:t>的点</a:t>
            </a:r>
            <a:r>
              <a:rPr lang="zh-CN" altLang="en-US" sz="3600" b="1">
                <a:ea typeface="楷体_GB2312" pitchFamily="49" charset="-122"/>
              </a:rPr>
              <a:t> </a:t>
            </a:r>
            <a:r>
              <a:rPr lang="en-US" altLang="zh-CN" sz="3600" b="1" i="1">
                <a:ea typeface="楷体_GB2312" pitchFamily="49" charset="-122"/>
                <a:sym typeface="Symbol" panose="05050102010706020507" pitchFamily="18" charset="2"/>
              </a:rPr>
              <a:t>u</a:t>
            </a:r>
            <a:r>
              <a:rPr lang="en-US" altLang="zh-CN" sz="3600" b="1" i="1" baseline="-25000"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en-US" altLang="zh-CN" sz="3600" b="1" i="1" baseline="-25000">
                <a:solidFill>
                  <a:srgbClr val="FF9900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3600" b="1">
                <a:latin typeface="宋体" panose="02010600030101010101" pitchFamily="2" charset="-122"/>
              </a:rPr>
              <a:t>为</a:t>
            </a:r>
            <a:r>
              <a:rPr lang="en-US" altLang="zh-CN" sz="3600" b="1" i="1"/>
              <a:t>X </a:t>
            </a:r>
            <a:r>
              <a:rPr lang="zh-CN" altLang="en-US" sz="3600" b="1">
                <a:latin typeface="宋体" panose="02010600030101010101" pitchFamily="2" charset="-122"/>
              </a:rPr>
              <a:t>的</a:t>
            </a:r>
            <a:r>
              <a:rPr lang="zh-CN" altLang="en-US" sz="3600" b="1">
                <a:solidFill>
                  <a:srgbClr val="FF0000"/>
                </a:solidFill>
                <a:latin typeface="宋体" panose="02010600030101010101" pitchFamily="2" charset="-122"/>
              </a:rPr>
              <a:t>上</a:t>
            </a:r>
            <a:r>
              <a:rPr lang="zh-CN" altLang="en-US" sz="3600" b="1" i="1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 </a:t>
            </a:r>
            <a:r>
              <a:rPr lang="zh-CN" altLang="en-US" sz="3600" b="1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分位点</a:t>
            </a:r>
            <a:r>
              <a:rPr lang="zh-CN" altLang="en-US" sz="3600" b="1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156678" name="Freeform 6" descr="深色竖线"/>
          <p:cNvSpPr>
            <a:spLocks/>
          </p:cNvSpPr>
          <p:nvPr/>
        </p:nvSpPr>
        <p:spPr bwMode="auto">
          <a:xfrm>
            <a:off x="4591050" y="5810250"/>
            <a:ext cx="609600" cy="228600"/>
          </a:xfrm>
          <a:custGeom>
            <a:avLst/>
            <a:gdLst>
              <a:gd name="T0" fmla="*/ 0 w 336"/>
              <a:gd name="T1" fmla="*/ 0 h 144"/>
              <a:gd name="T2" fmla="*/ 2147483647 w 336"/>
              <a:gd name="T3" fmla="*/ 2147483647 h 144"/>
              <a:gd name="T4" fmla="*/ 2147483647 w 336"/>
              <a:gd name="T5" fmla="*/ 2147483647 h 144"/>
              <a:gd name="T6" fmla="*/ 2147483647 w 336"/>
              <a:gd name="T7" fmla="*/ 2147483647 h 144"/>
              <a:gd name="T8" fmla="*/ 2147483647 w 336"/>
              <a:gd name="T9" fmla="*/ 2147483647 h 144"/>
              <a:gd name="T10" fmla="*/ 2147483647 w 336"/>
              <a:gd name="T11" fmla="*/ 2147483647 h 144"/>
              <a:gd name="T12" fmla="*/ 0 w 336"/>
              <a:gd name="T13" fmla="*/ 2147483647 h 144"/>
              <a:gd name="T14" fmla="*/ 0 w 336"/>
              <a:gd name="T15" fmla="*/ 0 h 1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36"/>
              <a:gd name="T25" fmla="*/ 0 h 144"/>
              <a:gd name="T26" fmla="*/ 336 w 336"/>
              <a:gd name="T27" fmla="*/ 144 h 1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36" h="144">
                <a:moveTo>
                  <a:pt x="0" y="0"/>
                </a:moveTo>
                <a:lnTo>
                  <a:pt x="48" y="48"/>
                </a:lnTo>
                <a:lnTo>
                  <a:pt x="144" y="96"/>
                </a:lnTo>
                <a:lnTo>
                  <a:pt x="240" y="144"/>
                </a:lnTo>
                <a:lnTo>
                  <a:pt x="288" y="144"/>
                </a:lnTo>
                <a:lnTo>
                  <a:pt x="336" y="144"/>
                </a:lnTo>
                <a:lnTo>
                  <a:pt x="0" y="144"/>
                </a:lnTo>
                <a:lnTo>
                  <a:pt x="0" y="0"/>
                </a:lnTo>
                <a:close/>
              </a:path>
            </a:pathLst>
          </a:custGeom>
          <a:pattFill prst="dkVert">
            <a:fgClr>
              <a:srgbClr val="FFFF99"/>
            </a:fgClr>
            <a:bgClr>
              <a:schemeClr val="bg2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4457700" y="5905500"/>
            <a:ext cx="511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dirty="0">
                <a:ea typeface="楷体_GB2312" pitchFamily="49" charset="-122"/>
                <a:sym typeface="Symbol" panose="05050102010706020507" pitchFamily="18" charset="2"/>
              </a:rPr>
              <a:t>z</a:t>
            </a:r>
            <a:r>
              <a:rPr lang="en-US" altLang="zh-CN" i="1" baseline="-25000" dirty="0">
                <a:ea typeface="楷体_GB2312" pitchFamily="49" charset="-122"/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156680" name="Line 8"/>
          <p:cNvSpPr>
            <a:spLocks noChangeShapeType="1"/>
          </p:cNvSpPr>
          <p:nvPr/>
        </p:nvSpPr>
        <p:spPr bwMode="auto">
          <a:xfrm flipV="1">
            <a:off x="4686300" y="520065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1" name="Text Box 9"/>
          <p:cNvSpPr txBox="1">
            <a:spLocks noChangeArrowheads="1"/>
          </p:cNvSpPr>
          <p:nvPr/>
        </p:nvSpPr>
        <p:spPr bwMode="auto">
          <a:xfrm>
            <a:off x="5127625" y="4754563"/>
            <a:ext cx="441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156682" name="Text Box 10"/>
          <p:cNvSpPr txBox="1">
            <a:spLocks noChangeArrowheads="1"/>
          </p:cNvSpPr>
          <p:nvPr/>
        </p:nvSpPr>
        <p:spPr bwMode="auto">
          <a:xfrm>
            <a:off x="6019800" y="4114800"/>
            <a:ext cx="201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宋体" panose="02010600030101010101" pitchFamily="2" charset="-122"/>
              </a:rPr>
              <a:t>常用数据</a:t>
            </a:r>
          </a:p>
        </p:txBody>
      </p:sp>
      <p:graphicFrame>
        <p:nvGraphicFramePr>
          <p:cNvPr id="156683" name="Object 11"/>
          <p:cNvGraphicFramePr>
            <a:graphicFrameLocks noChangeAspect="1"/>
          </p:cNvGraphicFramePr>
          <p:nvPr/>
        </p:nvGraphicFramePr>
        <p:xfrm>
          <a:off x="6191250" y="5373688"/>
          <a:ext cx="2020888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1" name="Equation" r:id="rId5" imgW="752583" imgH="218970" progId="Equation.DSMT4">
                  <p:embed/>
                </p:oleObj>
              </mc:Choice>
              <mc:Fallback>
                <p:oleObj name="Equation" r:id="rId5" imgW="752583" imgH="21897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0" y="5373688"/>
                        <a:ext cx="2020888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4" name="Object 12"/>
          <p:cNvGraphicFramePr>
            <a:graphicFrameLocks noChangeAspect="1"/>
          </p:cNvGraphicFramePr>
          <p:nvPr/>
        </p:nvGraphicFramePr>
        <p:xfrm>
          <a:off x="6189663" y="4797425"/>
          <a:ext cx="194786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2" name="Equation" r:id="rId7" imgW="723959" imgH="218970" progId="Equation.DSMT4">
                  <p:embed/>
                </p:oleObj>
              </mc:Choice>
              <mc:Fallback>
                <p:oleObj name="Equation" r:id="rId7" imgW="723959" imgH="21897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9663" y="4797425"/>
                        <a:ext cx="1947862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5" name="Text Box 13"/>
          <p:cNvSpPr txBox="1">
            <a:spLocks noChangeArrowheads="1"/>
          </p:cNvSpPr>
          <p:nvPr/>
        </p:nvSpPr>
        <p:spPr bwMode="auto">
          <a:xfrm>
            <a:off x="5694933" y="3284538"/>
            <a:ext cx="35575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/>
              <a:t>注意：</a:t>
            </a:r>
            <a:r>
              <a:rPr lang="en-US" altLang="zh-CN" b="1" dirty="0">
                <a:ea typeface="楷体_GB2312" pitchFamily="49" charset="-122"/>
              </a:rPr>
              <a:t>Φ(</a:t>
            </a:r>
            <a:r>
              <a:rPr lang="en-US" altLang="zh-CN" b="1" i="1" dirty="0">
                <a:ea typeface="楷体_GB2312" pitchFamily="49" charset="-122"/>
              </a:rPr>
              <a:t>u</a:t>
            </a:r>
            <a:r>
              <a:rPr lang="en-US" altLang="zh-CN" b="1" baseline="-25000" dirty="0">
                <a:solidFill>
                  <a:srgbClr val="2A2622"/>
                </a:solidFill>
                <a:ea typeface="楷体_GB2312" pitchFamily="49" charset="-122"/>
              </a:rPr>
              <a:t>α</a:t>
            </a:r>
            <a:r>
              <a:rPr lang="en-US" altLang="zh-CN" b="1" dirty="0">
                <a:ea typeface="楷体_GB2312" pitchFamily="49" charset="-122"/>
              </a:rPr>
              <a:t>)=1-α</a:t>
            </a:r>
          </a:p>
        </p:txBody>
      </p:sp>
      <p:sp>
        <p:nvSpPr>
          <p:cNvPr id="12305" name="Rectangle 14"/>
          <p:cNvSpPr>
            <a:spLocks noChangeArrowheads="1"/>
          </p:cNvSpPr>
          <p:nvPr/>
        </p:nvSpPr>
        <p:spPr bwMode="auto">
          <a:xfrm>
            <a:off x="4427538" y="6092825"/>
            <a:ext cx="504825" cy="504825"/>
          </a:xfrm>
          <a:prstGeom prst="rect">
            <a:avLst/>
          </a:prstGeom>
          <a:solidFill>
            <a:srgbClr val="EAE7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84213" y="3141663"/>
            <a:ext cx="4953000" cy="3352800"/>
            <a:chOff x="408" y="1968"/>
            <a:chExt cx="3120" cy="2112"/>
          </a:xfrm>
        </p:grpSpPr>
        <p:pic>
          <p:nvPicPr>
            <p:cNvPr id="12307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" y="1968"/>
              <a:ext cx="3120" cy="2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8" name="Text Box 17"/>
            <p:cNvSpPr txBox="1">
              <a:spLocks noChangeArrowheads="1"/>
            </p:cNvSpPr>
            <p:nvPr/>
          </p:nvSpPr>
          <p:spPr bwMode="auto">
            <a:xfrm>
              <a:off x="2753" y="384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/>
            </a:p>
          </p:txBody>
        </p:sp>
        <p:graphicFrame>
          <p:nvGraphicFramePr>
            <p:cNvPr id="12294" name="Object 18"/>
            <p:cNvGraphicFramePr>
              <a:graphicFrameLocks noChangeAspect="1"/>
            </p:cNvGraphicFramePr>
            <p:nvPr/>
          </p:nvGraphicFramePr>
          <p:xfrm>
            <a:off x="2835" y="3748"/>
            <a:ext cx="249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3" name="公式" r:id="rId10" imgW="190500" imgH="228600" progId="Equation.3">
                    <p:embed/>
                  </p:oleObj>
                </mc:Choice>
                <mc:Fallback>
                  <p:oleObj name="公式" r:id="rId10" imgW="190500" imgH="228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3748"/>
                          <a:ext cx="249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9" name="Line 19"/>
            <p:cNvSpPr>
              <a:spLocks noChangeShapeType="1"/>
            </p:cNvSpPr>
            <p:nvPr/>
          </p:nvSpPr>
          <p:spPr bwMode="auto">
            <a:xfrm flipV="1">
              <a:off x="2880" y="361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56701" name="Object 29"/>
          <p:cNvGraphicFramePr>
            <a:graphicFrameLocks noChangeAspect="1"/>
          </p:cNvGraphicFramePr>
          <p:nvPr/>
        </p:nvGraphicFramePr>
        <p:xfrm>
          <a:off x="6342063" y="5949950"/>
          <a:ext cx="171767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" name="Equation" r:id="rId12" imgW="638089" imgH="218970" progId="Equation.DSMT4">
                  <p:embed/>
                </p:oleObj>
              </mc:Choice>
              <mc:Fallback>
                <p:oleObj name="Equation" r:id="rId12" imgW="638089" imgH="21897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063" y="5949950"/>
                        <a:ext cx="1717675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56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 animBg="1" autoUpdateAnimBg="0"/>
      <p:bldP spid="156675" grpId="0" autoUpdateAnimBg="0"/>
      <p:bldP spid="156677" grpId="0" autoUpdateAnimBg="0"/>
      <p:bldP spid="156678" grpId="0" animBg="1"/>
      <p:bldP spid="156679" grpId="0" autoUpdateAnimBg="0"/>
      <p:bldP spid="156680" grpId="0" animBg="1"/>
      <p:bldP spid="156681" grpId="0" autoUpdateAnimBg="0"/>
      <p:bldP spid="156682" grpId="0" autoUpdateAnimBg="0"/>
      <p:bldP spid="156685" grpId="0"/>
      <p:bldP spid="1230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3D9572-E8F5-4E76-B3C4-0006E1F86A65}" type="slidenum">
              <a:rPr lang="en-US" altLang="zh-CN" sz="1400"/>
              <a:pPr eaLnBrk="1" hangingPunct="1"/>
              <a:t>17</a:t>
            </a:fld>
            <a:endParaRPr lang="en-US" altLang="zh-CN" sz="1400"/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4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846138" y="981075"/>
          <a:ext cx="219551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5" name="Equation" r:id="rId5" imgW="762034" imgH="218970" progId="Equation.DSMT4">
                  <p:embed/>
                </p:oleObj>
              </mc:Choice>
              <mc:Fallback>
                <p:oleObj name="Equation" r:id="rId5" imgW="762034" imgH="21897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981075"/>
                        <a:ext cx="2195512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Rectangle 15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样本及抽样分布   </a:t>
            </a:r>
            <a:r>
              <a:rPr lang="en-US" altLang="zh-CN" sz="1800">
                <a:ea typeface="华文隶书" panose="02010800040101010101" pitchFamily="2" charset="-122"/>
              </a:rPr>
              <a:t>§</a:t>
            </a:r>
            <a:r>
              <a:rPr lang="en-US" altLang="zh-CN" sz="2000">
                <a:ea typeface="华文隶书" panose="02010800040101010101" pitchFamily="2" charset="-122"/>
              </a:rPr>
              <a:t>2 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抽样分布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39750" y="5300663"/>
            <a:ext cx="3600450" cy="609600"/>
            <a:chOff x="1008" y="3158"/>
            <a:chExt cx="2268" cy="384"/>
          </a:xfrm>
        </p:grpSpPr>
        <p:graphicFrame>
          <p:nvGraphicFramePr>
            <p:cNvPr id="13319" name="Object 18"/>
            <p:cNvGraphicFramePr>
              <a:graphicFrameLocks noChangeAspect="1"/>
            </p:cNvGraphicFramePr>
            <p:nvPr/>
          </p:nvGraphicFramePr>
          <p:xfrm>
            <a:off x="1971" y="3158"/>
            <a:ext cx="130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6" name="Equation" r:id="rId7" imgW="762034" imgH="218970" progId="Equation.DSMT4">
                    <p:embed/>
                  </p:oleObj>
                </mc:Choice>
                <mc:Fallback>
                  <p:oleObj name="Equation" r:id="rId7" imgW="762034" imgH="21897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1" y="3158"/>
                          <a:ext cx="130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7" name="Rectangle 19"/>
            <p:cNvSpPr>
              <a:spLocks noChangeArrowheads="1"/>
            </p:cNvSpPr>
            <p:nvPr/>
          </p:nvSpPr>
          <p:spPr bwMode="auto">
            <a:xfrm>
              <a:off x="1008" y="3170"/>
              <a:ext cx="6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宋体" panose="02010600030101010101" pitchFamily="2" charset="-122"/>
                </a:rPr>
                <a:t>记为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395288" y="1916113"/>
            <a:ext cx="8305800" cy="1311275"/>
            <a:chOff x="249" y="1253"/>
            <a:chExt cx="5232" cy="826"/>
          </a:xfrm>
        </p:grpSpPr>
        <p:sp>
          <p:nvSpPr>
            <p:cNvPr id="13326" name="Text Box 21"/>
            <p:cNvSpPr txBox="1">
              <a:spLocks noChangeArrowheads="1"/>
            </p:cNvSpPr>
            <p:nvPr/>
          </p:nvSpPr>
          <p:spPr bwMode="auto">
            <a:xfrm>
              <a:off x="249" y="1253"/>
              <a:ext cx="5232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zh-CN" altLang="en-US" b="1">
                  <a:solidFill>
                    <a:srgbClr val="0000FF"/>
                  </a:solidFill>
                </a:rPr>
                <a:t>定义</a:t>
              </a:r>
              <a:r>
                <a:rPr lang="en-US" altLang="zh-CN" b="1">
                  <a:solidFill>
                    <a:srgbClr val="0000FF"/>
                  </a:solidFill>
                </a:rPr>
                <a:t>:</a:t>
              </a:r>
              <a:r>
                <a:rPr lang="en-US" altLang="zh-CN" b="1"/>
                <a:t>   </a:t>
              </a:r>
              <a:r>
                <a:rPr lang="zh-CN" altLang="en-US" b="1"/>
                <a:t>设                     相互独立</a:t>
              </a:r>
              <a:r>
                <a:rPr lang="en-US" altLang="zh-CN" b="1"/>
                <a:t>,  </a:t>
              </a:r>
              <a:r>
                <a:rPr lang="zh-CN" altLang="en-US" b="1"/>
                <a:t>都服从正态</a:t>
              </a:r>
            </a:p>
            <a:p>
              <a:pPr algn="just">
                <a:spcBef>
                  <a:spcPct val="50000"/>
                </a:spcBef>
              </a:pPr>
              <a:r>
                <a:rPr lang="zh-CN" altLang="en-US" b="1"/>
                <a:t>分布</a:t>
              </a:r>
              <a:r>
                <a:rPr lang="en-US" altLang="zh-CN" b="1" i="1"/>
                <a:t>N </a:t>
              </a:r>
              <a:r>
                <a:rPr lang="en-US" altLang="zh-CN" b="1"/>
                <a:t>(0,1) , </a:t>
              </a:r>
              <a:r>
                <a:rPr lang="zh-CN" altLang="en-US" b="1"/>
                <a:t>则称随机变量：                                                                       </a:t>
              </a:r>
            </a:p>
          </p:txBody>
        </p:sp>
        <p:graphicFrame>
          <p:nvGraphicFramePr>
            <p:cNvPr id="13318" name="Object 22"/>
            <p:cNvGraphicFramePr>
              <a:graphicFrameLocks noChangeAspect="1"/>
            </p:cNvGraphicFramePr>
            <p:nvPr/>
          </p:nvGraphicFramePr>
          <p:xfrm>
            <a:off x="1347" y="1278"/>
            <a:ext cx="1379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7" name="Equation" r:id="rId9" imgW="857355" imgH="218970" progId="Equation.DSMT4">
                    <p:embed/>
                  </p:oleObj>
                </mc:Choice>
                <mc:Fallback>
                  <p:oleObj name="Equation" r:id="rId9" imgW="857355" imgH="21897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7" y="1278"/>
                          <a:ext cx="1379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6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061059"/>
              </p:ext>
            </p:extLst>
          </p:nvPr>
        </p:nvGraphicFramePr>
        <p:xfrm>
          <a:off x="2051050" y="3429000"/>
          <a:ext cx="4675188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8" name="Equation" r:id="rId11" imgW="1657464" imgH="228690" progId="Equation.DSMT4">
                  <p:embed/>
                </p:oleObj>
              </mc:Choice>
              <mc:Fallback>
                <p:oleObj name="Equation" r:id="rId11" imgW="1657464" imgH="22869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429000"/>
                        <a:ext cx="4675188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39750" y="4292600"/>
            <a:ext cx="7035800" cy="652463"/>
            <a:chOff x="340" y="3566"/>
            <a:chExt cx="4432" cy="411"/>
          </a:xfrm>
        </p:grpSpPr>
        <p:graphicFrame>
          <p:nvGraphicFramePr>
            <p:cNvPr id="13317" name="Object 24"/>
            <p:cNvGraphicFramePr>
              <a:graphicFrameLocks noChangeAspect="1"/>
            </p:cNvGraphicFramePr>
            <p:nvPr/>
          </p:nvGraphicFramePr>
          <p:xfrm>
            <a:off x="3787" y="3566"/>
            <a:ext cx="34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9" name="Equation" r:id="rId13" imgW="190373" imgH="218970" progId="Equation.DSMT4">
                    <p:embed/>
                  </p:oleObj>
                </mc:Choice>
                <mc:Fallback>
                  <p:oleObj name="Equation" r:id="rId13" imgW="190373" imgH="21897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3566"/>
                          <a:ext cx="34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5" name="Rectangle 25"/>
            <p:cNvSpPr>
              <a:spLocks noChangeArrowheads="1"/>
            </p:cNvSpPr>
            <p:nvPr/>
          </p:nvSpPr>
          <p:spPr bwMode="auto">
            <a:xfrm>
              <a:off x="340" y="3612"/>
              <a:ext cx="44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/>
                <a:t>所服从的分布为</a:t>
              </a:r>
              <a:r>
                <a:rPr lang="zh-CN" altLang="en-US" b="1">
                  <a:solidFill>
                    <a:srgbClr val="0000FF"/>
                  </a:solidFill>
                </a:rPr>
                <a:t>自由度为</a:t>
              </a:r>
              <a:r>
                <a:rPr lang="zh-CN" altLang="en-US" b="1" i="1">
                  <a:solidFill>
                    <a:srgbClr val="0000FF"/>
                  </a:solidFill>
                </a:rPr>
                <a:t> </a:t>
              </a:r>
              <a:r>
                <a:rPr lang="en-US" altLang="zh-CN" b="1" i="1">
                  <a:solidFill>
                    <a:srgbClr val="0000FF"/>
                  </a:solidFill>
                </a:rPr>
                <a:t>n</a:t>
              </a:r>
              <a:r>
                <a:rPr lang="en-US" altLang="zh-CN" b="1">
                  <a:solidFill>
                    <a:srgbClr val="0000FF"/>
                  </a:solidFill>
                </a:rPr>
                <a:t> </a:t>
              </a:r>
              <a:r>
                <a:rPr lang="zh-CN" altLang="en-US" b="1">
                  <a:solidFill>
                    <a:srgbClr val="0000FF"/>
                  </a:solidFill>
                </a:rPr>
                <a:t>的      分布</a:t>
              </a:r>
              <a:r>
                <a:rPr lang="en-US" altLang="zh-CN" b="1"/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C58674-8A31-4C97-8908-D39477DCFD0B}" type="slidenum">
              <a:rPr lang="en-US" altLang="zh-CN" sz="1400"/>
              <a:pPr eaLnBrk="1" hangingPunct="1"/>
              <a:t>18</a:t>
            </a:fld>
            <a:endParaRPr lang="en-US" altLang="zh-CN" sz="1400"/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684213" y="333375"/>
          <a:ext cx="48958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1" name="Equation" r:id="rId3" imgW="4105315" imgH="457110" progId="Equation.DSMT4">
                  <p:embed/>
                </p:oleObj>
              </mc:Choice>
              <mc:Fallback>
                <p:oleObj name="Equation" r:id="rId3" imgW="4105315" imgH="45711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33375"/>
                        <a:ext cx="489585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1617663" y="981075"/>
          <a:ext cx="5618162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2" name="Equation" r:id="rId5" imgW="2235200" imgH="889000" progId="Equation.DSMT4">
                  <p:embed/>
                </p:oleObj>
              </mc:Choice>
              <mc:Fallback>
                <p:oleObj name="Equation" r:id="rId5" imgW="2235200" imgH="889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981075"/>
                        <a:ext cx="5618162" cy="216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900113" y="3213100"/>
          <a:ext cx="5054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3" name="Equation" r:id="rId7" imgW="4934047" imgH="457110" progId="Equation.DSMT4">
                  <p:embed/>
                </p:oleObj>
              </mc:Choice>
              <mc:Fallback>
                <p:oleObj name="Equation" r:id="rId7" imgW="4934047" imgH="45711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13100"/>
                        <a:ext cx="5054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451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789363"/>
            <a:ext cx="5486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338B7A-39DE-4DA4-9806-F652566AAC70}" type="slidenum">
              <a:rPr lang="en-US" altLang="zh-CN" sz="1400"/>
              <a:pPr eaLnBrk="1" hangingPunct="1"/>
              <a:t>19</a:t>
            </a:fld>
            <a:endParaRPr lang="en-US" altLang="zh-CN" sz="140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195513" y="3573463"/>
            <a:ext cx="3663950" cy="685800"/>
            <a:chOff x="1383" y="1752"/>
            <a:chExt cx="2308" cy="432"/>
          </a:xfrm>
        </p:grpSpPr>
        <p:sp>
          <p:nvSpPr>
            <p:cNvPr id="15372" name="Rectangle 9"/>
            <p:cNvSpPr>
              <a:spLocks noChangeArrowheads="1"/>
            </p:cNvSpPr>
            <p:nvPr/>
          </p:nvSpPr>
          <p:spPr bwMode="auto">
            <a:xfrm>
              <a:off x="1383" y="1842"/>
              <a:ext cx="23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rgbClr val="000000"/>
                  </a:solidFill>
                </a:rPr>
                <a:t>（       分布的可加性）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15366" name="Object 10"/>
            <p:cNvGraphicFramePr>
              <a:graphicFrameLocks noChangeAspect="1"/>
            </p:cNvGraphicFramePr>
            <p:nvPr/>
          </p:nvGraphicFramePr>
          <p:xfrm>
            <a:off x="1688" y="1752"/>
            <a:ext cx="38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8" name="Equation" r:id="rId3" imgW="190373" imgH="218970" progId="Equation.DSMT4">
                    <p:embed/>
                  </p:oleObj>
                </mc:Choice>
                <mc:Fallback>
                  <p:oleObj name="Equation" r:id="rId3" imgW="190373" imgH="21897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8" y="1752"/>
                          <a:ext cx="38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62" name="Object 11"/>
          <p:cNvGraphicFramePr>
            <a:graphicFrameLocks noChangeAspect="1"/>
          </p:cNvGraphicFramePr>
          <p:nvPr/>
        </p:nvGraphicFramePr>
        <p:xfrm>
          <a:off x="539750" y="1052513"/>
          <a:ext cx="2959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9" name="Equation" r:id="rId5" imgW="2162156" imgH="447660" progId="Equation.DSMT4">
                  <p:embed/>
                </p:oleObj>
              </mc:Choice>
              <mc:Fallback>
                <p:oleObj name="Equation" r:id="rId5" imgW="2162156" imgH="4476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052513"/>
                        <a:ext cx="29591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00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9" name="Object 13"/>
          <p:cNvGraphicFramePr>
            <a:graphicFrameLocks noChangeAspect="1"/>
          </p:cNvGraphicFramePr>
          <p:nvPr/>
        </p:nvGraphicFramePr>
        <p:xfrm>
          <a:off x="827088" y="2852738"/>
          <a:ext cx="50514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0" name="Equation" r:id="rId7" imgW="3600353" imgH="457110" progId="Equation.DSMT4">
                  <p:embed/>
                </p:oleObj>
              </mc:Choice>
              <mc:Fallback>
                <p:oleObj name="Equation" r:id="rId7" imgW="3600353" imgH="45711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852738"/>
                        <a:ext cx="50514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0" name="Object 14"/>
          <p:cNvGraphicFramePr>
            <a:graphicFrameLocks noChangeAspect="1"/>
          </p:cNvGraphicFramePr>
          <p:nvPr/>
        </p:nvGraphicFramePr>
        <p:xfrm>
          <a:off x="1187450" y="1989138"/>
          <a:ext cx="432752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1" name="Equation" r:id="rId9" imgW="1657464" imgH="228690" progId="Equation.DSMT4">
                  <p:embed/>
                </p:oleObj>
              </mc:Choice>
              <mc:Fallback>
                <p:oleObj name="Equation" r:id="rId9" imgW="1657464" imgH="22869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989138"/>
                        <a:ext cx="432752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1" name="Rectangle 15"/>
          <p:cNvSpPr>
            <a:spLocks noChangeArrowheads="1"/>
          </p:cNvSpPr>
          <p:nvPr/>
        </p:nvSpPr>
        <p:spPr bwMode="auto">
          <a:xfrm>
            <a:off x="179388" y="1989138"/>
            <a:ext cx="8820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</a:rPr>
              <a:t>．设                                                 且 </a:t>
            </a:r>
            <a:r>
              <a:rPr lang="en-US" altLang="zh-CN" sz="2800" b="1" i="1" dirty="0">
                <a:solidFill>
                  <a:srgbClr val="000000"/>
                </a:solidFill>
              </a:rPr>
              <a:t>X</a:t>
            </a:r>
            <a:r>
              <a:rPr lang="en-US" altLang="zh-CN" sz="2800" b="1" baseline="-25000" dirty="0">
                <a:solidFill>
                  <a:srgbClr val="000000"/>
                </a:solidFill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</a:rPr>
              <a:t>, </a:t>
            </a:r>
            <a:r>
              <a:rPr lang="en-US" altLang="zh-CN" sz="2800" b="1" i="1" dirty="0">
                <a:solidFill>
                  <a:srgbClr val="000000"/>
                </a:solidFill>
              </a:rPr>
              <a:t>X</a:t>
            </a:r>
            <a:r>
              <a:rPr lang="en-US" altLang="zh-CN" sz="2800" b="1" baseline="-25000" dirty="0">
                <a:solidFill>
                  <a:srgbClr val="000000"/>
                </a:solidFill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</a:rPr>
              <a:t>相互独立，</a:t>
            </a:r>
          </a:p>
        </p:txBody>
      </p:sp>
      <p:graphicFrame>
        <p:nvGraphicFramePr>
          <p:cNvPr id="15365" name="Object 18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2" name="Image" r:id="rId11" imgW="10102365" imgH="25201" progId="Photoshop.Image.5">
                  <p:embed/>
                </p:oleObj>
              </mc:Choice>
              <mc:Fallback>
                <p:oleObj name="Image" r:id="rId11" imgW="10102365" imgH="25201" progId="Photoshop.Image.5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Rectangle 19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样本及抽样分布   </a:t>
            </a:r>
            <a:r>
              <a:rPr lang="en-US" altLang="zh-CN" sz="1800">
                <a:ea typeface="华文隶书" panose="02010800040101010101" pitchFamily="2" charset="-122"/>
              </a:rPr>
              <a:t>§</a:t>
            </a:r>
            <a:r>
              <a:rPr lang="en-US" altLang="zh-CN" sz="2000">
                <a:ea typeface="华文隶书" panose="02010800040101010101" pitchFamily="2" charset="-122"/>
              </a:rPr>
              <a:t>2 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抽样分布</a:t>
            </a:r>
          </a:p>
        </p:txBody>
      </p:sp>
      <p:pic>
        <p:nvPicPr>
          <p:cNvPr id="15371" name="Ink 20"/>
          <p:cNvPicPr>
            <a:picLocks noRot="1" noChangeAspect="1" noEditPoints="1" noChangeArrowheads="1" noChangeShapeType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88" y="2503488"/>
            <a:ext cx="157162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40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数理统计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 smtClean="0"/>
              <a:t>数理统计是应用概率论基本理论，根据试验或观察所得到的数据来研究随机现象，对研究对象的客观规律性作出种种合理的估计和判断。</a:t>
            </a:r>
            <a:endParaRPr lang="en-US" altLang="zh-CN" sz="3200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sz="2800" dirty="0" smtClean="0"/>
              <a:t>试验设计：研究如何有效地收集随机数据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sz="2800" dirty="0" smtClean="0"/>
              <a:t>统计推断：研究如何有效分析已获得的随机数据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3C1E-522C-4BB1-A3B4-DF626B5FDD2C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049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72250" y="623864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CC723E8-FC2B-419A-8CE6-9E583140DDB1}" type="slidenum">
              <a:rPr lang="en-US" altLang="zh-CN" sz="1400"/>
              <a:pPr eaLnBrk="1" hangingPunct="1"/>
              <a:t>20</a:t>
            </a:fld>
            <a:endParaRPr lang="en-US" altLang="zh-CN" sz="140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323850" y="476250"/>
          <a:ext cx="85693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5" name="Equation" r:id="rId3" imgW="3632040" imgH="482400" progId="Equation.DSMT4">
                  <p:embed/>
                </p:oleObj>
              </mc:Choice>
              <mc:Fallback>
                <p:oleObj name="Equation" r:id="rId3" imgW="3632040" imgH="482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76250"/>
                        <a:ext cx="856932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4622800" y="2273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6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22733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1509713" y="3789363"/>
          <a:ext cx="60150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7" name="Equation" r:id="rId7" imgW="2705040" imgH="228600" progId="Equation.DSMT4">
                  <p:embed/>
                </p:oleObj>
              </mc:Choice>
              <mc:Fallback>
                <p:oleObj name="Equation" r:id="rId7" imgW="270504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3789363"/>
                        <a:ext cx="601503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1441450" y="5661025"/>
          <a:ext cx="43291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8" name="Equation" r:id="rId9" imgW="1993680" imgH="393480" progId="Equation.DSMT4">
                  <p:embed/>
                </p:oleObj>
              </mc:Choice>
              <mc:Fallback>
                <p:oleObj name="Equation" r:id="rId9" imgW="199368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5661025"/>
                        <a:ext cx="432911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TextBox 40"/>
          <p:cNvSpPr txBox="1">
            <a:spLocks noChangeArrowheads="1"/>
          </p:cNvSpPr>
          <p:nvPr/>
        </p:nvSpPr>
        <p:spPr bwMode="auto">
          <a:xfrm>
            <a:off x="755650" y="1916113"/>
            <a:ext cx="7207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469479" y="1992418"/>
                <a:ext cx="730302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0,20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3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(0,100)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479" y="1992418"/>
                <a:ext cx="7303025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871420" y="2628447"/>
                <a:ext cx="6756978" cy="1017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420" y="2628447"/>
                <a:ext cx="6756978" cy="101733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703408" y="4295106"/>
                <a:ext cx="6773842" cy="1203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~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408" y="4295106"/>
                <a:ext cx="6773842" cy="120372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" grpId="0"/>
      <p:bldP spid="2" grpId="0"/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905E26-B972-4E0B-B3CF-D8FDB1DB62C7}" type="slidenum">
              <a:rPr lang="en-US" altLang="zh-CN" sz="1400"/>
              <a:pPr eaLnBrk="1" hangingPunct="1"/>
              <a:t>21</a:t>
            </a:fld>
            <a:endParaRPr lang="en-US" altLang="zh-CN" sz="1400"/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971550" y="1484313"/>
          <a:ext cx="67691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1" name="Equation" r:id="rId3" imgW="2428949" imgH="228690" progId="Equation.DSMT4">
                  <p:embed/>
                </p:oleObj>
              </mc:Choice>
              <mc:Fallback>
                <p:oleObj name="Equation" r:id="rId3" imgW="2428949" imgH="22869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84313"/>
                        <a:ext cx="67691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971550" y="2420938"/>
          <a:ext cx="69850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2" name="Equation" r:id="rId5" imgW="5696081" imgH="476280" progId="Equation.DSMT4">
                  <p:embed/>
                </p:oleObj>
              </mc:Choice>
              <mc:Fallback>
                <p:oleObj name="Equation" r:id="rId5" imgW="5696081" imgH="4762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420938"/>
                        <a:ext cx="69850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339975" y="4149725"/>
          <a:ext cx="4176713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3" name="Equation" r:id="rId7" imgW="1590766" imgH="876420" progId="Equation.DSMT4">
                  <p:embed/>
                </p:oleObj>
              </mc:Choice>
              <mc:Fallback>
                <p:oleObj name="Equation" r:id="rId7" imgW="1590766" imgH="8764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149725"/>
                        <a:ext cx="4176713" cy="232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39750" y="765175"/>
            <a:ext cx="6400800" cy="579438"/>
            <a:chOff x="385" y="391"/>
            <a:chExt cx="4032" cy="365"/>
          </a:xfrm>
        </p:grpSpPr>
        <p:sp>
          <p:nvSpPr>
            <p:cNvPr id="17419" name="Text Box 6"/>
            <p:cNvSpPr txBox="1">
              <a:spLocks noChangeArrowheads="1"/>
            </p:cNvSpPr>
            <p:nvPr/>
          </p:nvSpPr>
          <p:spPr bwMode="auto">
            <a:xfrm>
              <a:off x="385" y="391"/>
              <a:ext cx="40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/>
                <a:t>2.  </a:t>
              </a:r>
              <a:r>
                <a:rPr kumimoji="0" lang="zh-CN" altLang="en-US" sz="2800" b="1"/>
                <a:t>若</a:t>
              </a:r>
              <a:r>
                <a:rPr kumimoji="0" lang="en-US" altLang="zh-CN" sz="2800" b="1" i="1"/>
                <a:t>X</a:t>
              </a:r>
              <a:r>
                <a:rPr kumimoji="0" lang="en-US" altLang="zh-CN" sz="2800" b="1"/>
                <a:t>~           ,  </a:t>
              </a:r>
              <a:r>
                <a:rPr kumimoji="0" lang="zh-CN" altLang="en-US" sz="2800" b="1"/>
                <a:t>则</a:t>
              </a:r>
              <a:r>
                <a:rPr lang="en-US" altLang="zh-CN" b="1" i="1"/>
                <a:t>E</a:t>
              </a:r>
              <a:r>
                <a:rPr lang="en-US" altLang="zh-CN" b="1"/>
                <a:t>(</a:t>
              </a:r>
              <a:r>
                <a:rPr lang="en-US" altLang="zh-CN" b="1" i="1"/>
                <a:t>X</a:t>
              </a:r>
              <a:r>
                <a:rPr lang="en-US" altLang="zh-CN" b="1"/>
                <a:t>)=</a:t>
              </a:r>
              <a:r>
                <a:rPr lang="en-US" altLang="zh-CN" b="1" i="1"/>
                <a:t>n</a:t>
              </a:r>
              <a:r>
                <a:rPr lang="en-US" altLang="zh-CN" b="1"/>
                <a:t>,  </a:t>
              </a:r>
              <a:r>
                <a:rPr lang="en-US" altLang="zh-CN" b="1" i="1"/>
                <a:t>D</a:t>
              </a:r>
              <a:r>
                <a:rPr lang="en-US" altLang="zh-CN" b="1"/>
                <a:t>(</a:t>
              </a:r>
              <a:r>
                <a:rPr lang="en-US" altLang="zh-CN" b="1" i="1"/>
                <a:t>X</a:t>
              </a:r>
              <a:r>
                <a:rPr lang="en-US" altLang="zh-CN" b="1"/>
                <a:t>)=2</a:t>
              </a:r>
              <a:r>
                <a:rPr lang="en-US" altLang="zh-CN" b="1" i="1"/>
                <a:t>n.</a:t>
              </a:r>
              <a:endParaRPr kumimoji="0" lang="en-US" altLang="zh-CN" sz="2800" b="1"/>
            </a:p>
          </p:txBody>
        </p:sp>
        <p:graphicFrame>
          <p:nvGraphicFramePr>
            <p:cNvPr id="17415" name="Object 7"/>
            <p:cNvGraphicFramePr>
              <a:graphicFrameLocks noChangeAspect="1"/>
            </p:cNvGraphicFramePr>
            <p:nvPr/>
          </p:nvGraphicFramePr>
          <p:xfrm>
            <a:off x="1202" y="391"/>
            <a:ext cx="624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44" name="Equation" r:id="rId9" imgW="406224" imgH="228501" progId="Equation.DSMT4">
                    <p:embed/>
                  </p:oleObj>
                </mc:Choice>
                <mc:Fallback>
                  <p:oleObj name="Equation" r:id="rId9" imgW="406224" imgH="228501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391"/>
                          <a:ext cx="624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6570" name="Object 10"/>
          <p:cNvGraphicFramePr>
            <a:graphicFrameLocks noChangeAspect="1"/>
          </p:cNvGraphicFramePr>
          <p:nvPr/>
        </p:nvGraphicFramePr>
        <p:xfrm>
          <a:off x="1279525" y="3125788"/>
          <a:ext cx="6223000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5" name="Equation" r:id="rId11" imgW="2552400" imgH="482400" progId="Equation.DSMT4">
                  <p:embed/>
                </p:oleObj>
              </mc:Choice>
              <mc:Fallback>
                <p:oleObj name="Equation" r:id="rId11" imgW="2552400" imgH="482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3125788"/>
                        <a:ext cx="6223000" cy="1176337"/>
                      </a:xfrm>
                      <a:prstGeom prst="rect">
                        <a:avLst/>
                      </a:prstGeom>
                      <a:solidFill>
                        <a:srgbClr val="FFD47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11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6" name="Image" r:id="rId13" imgW="10102365" imgH="25201" progId="Photoshop.Image.5">
                  <p:embed/>
                </p:oleObj>
              </mc:Choice>
              <mc:Fallback>
                <p:oleObj name="Image" r:id="rId13" imgW="10102365" imgH="25201" progId="Photoshop.Image.5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Rectangle 12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样本及抽样分布   </a:t>
            </a:r>
            <a:r>
              <a:rPr lang="en-US" altLang="zh-CN" sz="1800">
                <a:ea typeface="华文隶书" panose="02010800040101010101" pitchFamily="2" charset="-122"/>
              </a:rPr>
              <a:t>§</a:t>
            </a:r>
            <a:r>
              <a:rPr lang="en-US" altLang="zh-CN" sz="2000">
                <a:ea typeface="华文隶书" panose="02010800040101010101" pitchFamily="2" charset="-122"/>
              </a:rPr>
              <a:t>2 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抽样分布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95AACB3-A36B-4D6C-A3A4-620C573DEF7E}" type="slidenum">
              <a:rPr lang="en-US" altLang="zh-CN" sz="1400"/>
              <a:pPr eaLnBrk="1" hangingPunct="1"/>
              <a:t>22</a:t>
            </a:fld>
            <a:endParaRPr lang="en-US" altLang="zh-CN" sz="1400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1258888" y="784225"/>
          <a:ext cx="30099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6" name="Equation" r:id="rId3" imgW="3000339" imgH="457110" progId="Equation.3">
                  <p:embed/>
                </p:oleObj>
              </mc:Choice>
              <mc:Fallback>
                <p:oleObj name="Equation" r:id="rId3" imgW="3000339" imgH="45711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784225"/>
                        <a:ext cx="30099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5508625" y="3933825"/>
          <a:ext cx="2971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7" name="Equation" r:id="rId5" imgW="2971800" imgH="1511300" progId="Equation.3">
                  <p:embed/>
                </p:oleObj>
              </mc:Choice>
              <mc:Fallback>
                <p:oleObj name="Equation" r:id="rId5" imgW="2971800" imgH="151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933825"/>
                        <a:ext cx="29718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758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573463"/>
            <a:ext cx="471805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4" name="Text Box 6"/>
          <p:cNvSpPr txBox="1">
            <a:spLocks noChangeArrowheads="1"/>
          </p:cNvSpPr>
          <p:nvPr/>
        </p:nvSpPr>
        <p:spPr bwMode="auto">
          <a:xfrm>
            <a:off x="827088" y="822325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/>
              <a:t>3.</a:t>
            </a:r>
          </a:p>
        </p:txBody>
      </p:sp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2408238" y="2060575"/>
          <a:ext cx="267176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8" name="Equation" r:id="rId8" imgW="1015920" imgH="241200" progId="Equation.DSMT4">
                  <p:embed/>
                </p:oleObj>
              </mc:Choice>
              <mc:Fallback>
                <p:oleObj name="Equation" r:id="rId8" imgW="101592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2060575"/>
                        <a:ext cx="267176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971550" y="1412875"/>
            <a:ext cx="6438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对于给定的</a:t>
            </a:r>
            <a:r>
              <a:rPr lang="el-GR" altLang="zh-CN" b="1" i="1"/>
              <a:t>α</a:t>
            </a:r>
            <a:r>
              <a:rPr lang="en-US" altLang="zh-CN" b="1"/>
              <a:t>,  0&lt;</a:t>
            </a:r>
            <a:r>
              <a:rPr lang="el-GR" altLang="zh-CN" b="1" i="1"/>
              <a:t>α</a:t>
            </a:r>
            <a:r>
              <a:rPr lang="en-US" altLang="zh-CN" b="1">
                <a:ea typeface="MS Gothic" panose="020B0609070205080204" pitchFamily="49" charset="-128"/>
                <a:cs typeface="Times New Roman" panose="02020603050405020304" pitchFamily="18" charset="0"/>
              </a:rPr>
              <a:t>&lt;1, </a:t>
            </a:r>
            <a:r>
              <a:rPr lang="zh-CN" altLang="en-US" b="1">
                <a:cs typeface="Times New Roman" panose="02020603050405020304" pitchFamily="18" charset="0"/>
              </a:rPr>
              <a:t>称满足条件</a:t>
            </a:r>
            <a:endParaRPr lang="zh-CN" altLang="el-GR" b="1">
              <a:cs typeface="Times New Roman" panose="02020603050405020304" pitchFamily="18" charset="0"/>
            </a:endParaRPr>
          </a:p>
        </p:txBody>
      </p:sp>
      <p:sp>
        <p:nvSpPr>
          <p:cNvPr id="18446" name="Text Box 10"/>
          <p:cNvSpPr txBox="1">
            <a:spLocks noChangeArrowheads="1"/>
          </p:cNvSpPr>
          <p:nvPr/>
        </p:nvSpPr>
        <p:spPr bwMode="auto">
          <a:xfrm>
            <a:off x="755650" y="2852738"/>
            <a:ext cx="7385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的点     为           的</a:t>
            </a:r>
            <a:r>
              <a:rPr lang="zh-CN" altLang="en-US" b="1" dirty="0">
                <a:solidFill>
                  <a:srgbClr val="FF0000"/>
                </a:solidFill>
              </a:rPr>
              <a:t>上     分位点，</a:t>
            </a:r>
            <a:r>
              <a:rPr lang="zh-CN" altLang="en-US" b="1" dirty="0"/>
              <a:t>记为：</a:t>
            </a:r>
            <a:endParaRPr lang="en-US" altLang="zh-CN" b="1" dirty="0"/>
          </a:p>
        </p:txBody>
      </p:sp>
      <p:graphicFrame>
        <p:nvGraphicFramePr>
          <p:cNvPr id="18437" name="Object 13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9" name="Image" r:id="rId10" imgW="10102365" imgH="25201" progId="Photoshop.Image.5">
                  <p:embed/>
                </p:oleObj>
              </mc:Choice>
              <mc:Fallback>
                <p:oleObj name="Image" r:id="rId10" imgW="10102365" imgH="25201" progId="Photoshop.Image.5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7" name="Rectangle 14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样本及抽样分布   </a:t>
            </a:r>
            <a:r>
              <a:rPr lang="en-US" altLang="zh-CN" sz="1800">
                <a:ea typeface="华文隶书" panose="02010800040101010101" pitchFamily="2" charset="-122"/>
              </a:rPr>
              <a:t>§</a:t>
            </a:r>
            <a:r>
              <a:rPr lang="en-US" altLang="zh-CN" sz="2000">
                <a:ea typeface="华文隶书" panose="02010800040101010101" pitchFamily="2" charset="-122"/>
              </a:rPr>
              <a:t>2 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抽样分布</a:t>
            </a:r>
          </a:p>
        </p:txBody>
      </p:sp>
      <p:graphicFrame>
        <p:nvGraphicFramePr>
          <p:cNvPr id="3" name="Object 15"/>
          <p:cNvGraphicFramePr>
            <a:graphicFrameLocks noChangeAspect="1"/>
          </p:cNvGraphicFramePr>
          <p:nvPr/>
        </p:nvGraphicFramePr>
        <p:xfrm>
          <a:off x="1692275" y="2852738"/>
          <a:ext cx="50165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" name="Equation" r:id="rId12" imgW="190440" imgH="228600" progId="Equation.DSMT4">
                  <p:embed/>
                </p:oleObj>
              </mc:Choice>
              <mc:Fallback>
                <p:oleObj name="Equation" r:id="rId12" imgW="19044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852738"/>
                        <a:ext cx="501650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6"/>
          <p:cNvGraphicFramePr>
            <a:graphicFrameLocks noChangeAspect="1"/>
          </p:cNvGraphicFramePr>
          <p:nvPr/>
        </p:nvGraphicFramePr>
        <p:xfrm>
          <a:off x="2555875" y="2781300"/>
          <a:ext cx="106997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" name="Equation" r:id="rId14" imgW="406080" imgH="228600" progId="Equation.DSMT4">
                  <p:embed/>
                </p:oleObj>
              </mc:Choice>
              <mc:Fallback>
                <p:oleObj name="Equation" r:id="rId14" imgW="40608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781300"/>
                        <a:ext cx="1069975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17"/>
          <p:cNvGraphicFramePr>
            <a:graphicFrameLocks noChangeAspect="1"/>
          </p:cNvGraphicFramePr>
          <p:nvPr/>
        </p:nvGraphicFramePr>
        <p:xfrm>
          <a:off x="4572000" y="2997200"/>
          <a:ext cx="4318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" name="Equation" r:id="rId16" imgW="152280" imgH="139680" progId="Equation.DSMT4">
                  <p:embed/>
                </p:oleObj>
              </mc:Choice>
              <mc:Fallback>
                <p:oleObj name="Equation" r:id="rId16" imgW="152280" imgH="1396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997200"/>
                        <a:ext cx="4318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8"/>
          <p:cNvGraphicFramePr>
            <a:graphicFrameLocks noChangeAspect="1"/>
          </p:cNvGraphicFramePr>
          <p:nvPr/>
        </p:nvGraphicFramePr>
        <p:xfrm>
          <a:off x="7572375" y="2781300"/>
          <a:ext cx="11033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" name="Equation" r:id="rId18" imgW="419040" imgH="241200" progId="Equation.DSMT4">
                  <p:embed/>
                </p:oleObj>
              </mc:Choice>
              <mc:Fallback>
                <p:oleObj name="Equation" r:id="rId18" imgW="419040" imgH="241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75" y="2781300"/>
                        <a:ext cx="110331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2" grpId="0"/>
      <p:bldP spid="184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38F05A-F5AC-41D9-8FA5-1FEB2567513B}" type="slidenum">
              <a:rPr lang="en-US" altLang="zh-CN" sz="1400"/>
              <a:pPr eaLnBrk="1" hangingPunct="1"/>
              <a:t>23</a:t>
            </a:fld>
            <a:endParaRPr lang="en-US" altLang="zh-CN" sz="1400"/>
          </a:p>
        </p:txBody>
      </p:sp>
      <p:pic>
        <p:nvPicPr>
          <p:cNvPr id="68619" name="Picture 11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36096" y="3297238"/>
            <a:ext cx="3332162" cy="2424112"/>
          </a:xfrm>
          <a:noFill/>
        </p:spPr>
      </p:pic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619250" y="908050"/>
          <a:ext cx="6438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6" name="Equation" r:id="rId4" imgW="6438900" imgH="469900" progId="Equation.3">
                  <p:embed/>
                </p:oleObj>
              </mc:Choice>
              <mc:Fallback>
                <p:oleObj name="Equation" r:id="rId4" imgW="64389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908050"/>
                        <a:ext cx="6438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2124075" y="1557338"/>
          <a:ext cx="338455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7" name="Equation" r:id="rId6" imgW="1206500" imgH="241300" progId="Equation.DSMT4">
                  <p:embed/>
                </p:oleObj>
              </mc:Choice>
              <mc:Fallback>
                <p:oleObj name="Equation" r:id="rId6" imgW="12065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557338"/>
                        <a:ext cx="338455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909638" y="2395538"/>
          <a:ext cx="5678487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8" name="Equation" r:id="rId8" imgW="5092700" imgH="482600" progId="Equation.3">
                  <p:embed/>
                </p:oleObj>
              </mc:Choice>
              <mc:Fallback>
                <p:oleObj name="Equation" r:id="rId8" imgW="50927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2395538"/>
                        <a:ext cx="5678487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904875" y="3132138"/>
          <a:ext cx="1206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9" name="Equation" r:id="rId10" imgW="1206500" imgH="482600" progId="Equation.3">
                  <p:embed/>
                </p:oleObj>
              </mc:Choice>
              <mc:Fallback>
                <p:oleObj name="Equation" r:id="rId10" imgW="12065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3132138"/>
                        <a:ext cx="1206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904875" y="3919538"/>
          <a:ext cx="1371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0" name="Equation" r:id="rId12" imgW="1371600" imgH="482600" progId="Equation.3">
                  <p:embed/>
                </p:oleObj>
              </mc:Choice>
              <mc:Fallback>
                <p:oleObj name="Equation" r:id="rId12" imgW="13716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3919538"/>
                        <a:ext cx="1371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966788" y="4652963"/>
          <a:ext cx="1168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1" name="Equation" r:id="rId14" imgW="1167893" imgH="482391" progId="Equation.3">
                  <p:embed/>
                </p:oleObj>
              </mc:Choice>
              <mc:Fallback>
                <p:oleObj name="Equation" r:id="rId14" imgW="1167893" imgH="48239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4652963"/>
                        <a:ext cx="1168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8"/>
          <p:cNvGraphicFramePr>
            <a:graphicFrameLocks noChangeAspect="1"/>
          </p:cNvGraphicFramePr>
          <p:nvPr/>
        </p:nvGraphicFramePr>
        <p:xfrm>
          <a:off x="2185988" y="3233738"/>
          <a:ext cx="1371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2" name="Equation" r:id="rId16" imgW="1371600" imgH="368300" progId="Equation.3">
                  <p:embed/>
                </p:oleObj>
              </mc:Choice>
              <mc:Fallback>
                <p:oleObj name="Equation" r:id="rId16" imgW="1371600" imgH="368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3233738"/>
                        <a:ext cx="1371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7" name="Object 9"/>
          <p:cNvGraphicFramePr>
            <a:graphicFrameLocks noChangeAspect="1"/>
          </p:cNvGraphicFramePr>
          <p:nvPr/>
        </p:nvGraphicFramePr>
        <p:xfrm>
          <a:off x="2290763" y="3995738"/>
          <a:ext cx="1219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3" name="Equation" r:id="rId18" imgW="1219200" imgH="368300" progId="Equation.3">
                  <p:embed/>
                </p:oleObj>
              </mc:Choice>
              <mc:Fallback>
                <p:oleObj name="Equation" r:id="rId18" imgW="1219200" imgH="368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3" y="3995738"/>
                        <a:ext cx="1219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8" name="Object 10"/>
          <p:cNvGraphicFramePr>
            <a:graphicFrameLocks noChangeAspect="1"/>
          </p:cNvGraphicFramePr>
          <p:nvPr/>
        </p:nvGraphicFramePr>
        <p:xfrm>
          <a:off x="2200275" y="4757738"/>
          <a:ext cx="1384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4" name="Equation" r:id="rId20" imgW="1383699" imgH="317362" progId="Equation.3">
                  <p:embed/>
                </p:oleObj>
              </mc:Choice>
              <mc:Fallback>
                <p:oleObj name="Equation" r:id="rId20" imgW="1383699" imgH="31736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4757738"/>
                        <a:ext cx="1384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2" name="Rectangle 12"/>
          <p:cNvSpPr>
            <a:spLocks noChangeArrowheads="1"/>
          </p:cNvSpPr>
          <p:nvPr/>
        </p:nvSpPr>
        <p:spPr bwMode="auto">
          <a:xfrm>
            <a:off x="900113" y="836613"/>
            <a:ext cx="542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2"/>
                </a:solidFill>
              </a:rPr>
              <a:t>例</a:t>
            </a:r>
          </a:p>
        </p:txBody>
      </p:sp>
      <p:graphicFrame>
        <p:nvGraphicFramePr>
          <p:cNvPr id="19467" name="Object 13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5" name="Image" r:id="rId22" imgW="10102365" imgH="25201" progId="Photoshop.Image.5">
                  <p:embed/>
                </p:oleObj>
              </mc:Choice>
              <mc:Fallback>
                <p:oleObj name="Image" r:id="rId22" imgW="10102365" imgH="25201" progId="Photoshop.Image.5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3" name="Rectangle 14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样本及抽样分布   </a:t>
            </a:r>
            <a:r>
              <a:rPr lang="en-US" altLang="zh-CN" sz="1800">
                <a:ea typeface="华文隶书" panose="02010800040101010101" pitchFamily="2" charset="-122"/>
              </a:rPr>
              <a:t>§</a:t>
            </a:r>
            <a:r>
              <a:rPr lang="en-US" altLang="zh-CN" sz="2000">
                <a:ea typeface="华文隶书" panose="02010800040101010101" pitchFamily="2" charset="-122"/>
              </a:rPr>
              <a:t>2 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抽样分布</a:t>
            </a:r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857250" y="5214938"/>
          <a:ext cx="264318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6" name="Equation" r:id="rId24" imgW="965200" imgH="241300" progId="Equation.DSMT4">
                  <p:embed/>
                </p:oleObj>
              </mc:Choice>
              <mc:Fallback>
                <p:oleObj name="Equation" r:id="rId24" imgW="965200" imgH="241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5214938"/>
                        <a:ext cx="2643188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8"/>
          <p:cNvGraphicFramePr>
            <a:graphicFrameLocks noChangeAspect="1"/>
          </p:cNvGraphicFramePr>
          <p:nvPr/>
        </p:nvGraphicFramePr>
        <p:xfrm>
          <a:off x="889000" y="5953125"/>
          <a:ext cx="54832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7" name="Equation" r:id="rId26" imgW="2234880" imgH="393480" progId="Equation.DSMT4">
                  <p:embed/>
                </p:oleObj>
              </mc:Choice>
              <mc:Fallback>
                <p:oleObj name="Equation" r:id="rId26" imgW="2234880" imgH="3934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5953125"/>
                        <a:ext cx="548322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53DF70-A01E-4C8F-91C7-A9F27EC66AF7}" type="slidenum">
              <a:rPr lang="en-US" altLang="zh-CN" sz="1400"/>
              <a:pPr eaLnBrk="1" hangingPunct="1"/>
              <a:t>24</a:t>
            </a:fld>
            <a:endParaRPr lang="en-US" altLang="zh-CN" sz="1400"/>
          </a:p>
        </p:txBody>
      </p:sp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285750" y="1484313"/>
          <a:ext cx="9110663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7" name="Equation" r:id="rId3" imgW="3175000" imgH="901700" progId="Equation.DSMT4">
                  <p:embed/>
                </p:oleObj>
              </mc:Choice>
              <mc:Fallback>
                <p:oleObj name="Equation" r:id="rId3" imgW="3175000" imgH="901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1484313"/>
                        <a:ext cx="9110663" cy="237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1476375" y="4581525"/>
          <a:ext cx="6624638" cy="19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8" name="Equation" r:id="rId5" imgW="2882900" imgH="850900" progId="Equation.DSMT4">
                  <p:embed/>
                </p:oleObj>
              </mc:Choice>
              <mc:Fallback>
                <p:oleObj name="Equation" r:id="rId5" imgW="2882900" imgH="850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581525"/>
                        <a:ext cx="6624638" cy="195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468313" y="3860800"/>
          <a:ext cx="6624637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9" name="Equation" r:id="rId7" imgW="1993035" imgH="215806" progId="Equation.DSMT4">
                  <p:embed/>
                </p:oleObj>
              </mc:Choice>
              <mc:Fallback>
                <p:oleObj name="Equation" r:id="rId7" imgW="1993035" imgH="21580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860800"/>
                        <a:ext cx="6624637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8" name="Group 6"/>
          <p:cNvGrpSpPr>
            <a:grpSpLocks/>
          </p:cNvGrpSpPr>
          <p:nvPr/>
        </p:nvGrpSpPr>
        <p:grpSpPr bwMode="auto">
          <a:xfrm>
            <a:off x="755650" y="765175"/>
            <a:ext cx="2303463" cy="647700"/>
            <a:chOff x="527" y="464"/>
            <a:chExt cx="997" cy="317"/>
          </a:xfrm>
        </p:grpSpPr>
        <p:graphicFrame>
          <p:nvGraphicFramePr>
            <p:cNvPr id="20486" name="Object 7"/>
            <p:cNvGraphicFramePr>
              <a:graphicFrameLocks noChangeAspect="1"/>
            </p:cNvGraphicFramePr>
            <p:nvPr/>
          </p:nvGraphicFramePr>
          <p:xfrm>
            <a:off x="748" y="474"/>
            <a:ext cx="776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0" name="公式" r:id="rId9" imgW="1085804" imgH="419040" progId="Equation.3">
                    <p:embed/>
                  </p:oleObj>
                </mc:Choice>
                <mc:Fallback>
                  <p:oleObj name="公式" r:id="rId9" imgW="1085804" imgH="4190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474"/>
                          <a:ext cx="776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1" name="Text Box 8"/>
            <p:cNvSpPr txBox="1">
              <a:spLocks noChangeArrowheads="1"/>
            </p:cNvSpPr>
            <p:nvPr/>
          </p:nvSpPr>
          <p:spPr bwMode="auto">
            <a:xfrm>
              <a:off x="527" y="464"/>
              <a:ext cx="284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sz="3600" b="1">
                  <a:solidFill>
                    <a:srgbClr val="0000FF"/>
                  </a:solidFill>
                </a:rPr>
                <a:t>三</a:t>
              </a:r>
              <a:r>
                <a:rPr kumimoji="0" lang="en-US" altLang="zh-CN" sz="3600" b="1">
                  <a:solidFill>
                    <a:srgbClr val="0000FF"/>
                  </a:solidFill>
                </a:rPr>
                <a:t>.  </a:t>
              </a:r>
            </a:p>
          </p:txBody>
        </p:sp>
      </p:grpSp>
      <p:graphicFrame>
        <p:nvGraphicFramePr>
          <p:cNvPr id="20485" name="Object 9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1" name="Image" r:id="rId11" imgW="10102365" imgH="25201" progId="Photoshop.Image.5">
                  <p:embed/>
                </p:oleObj>
              </mc:Choice>
              <mc:Fallback>
                <p:oleObj name="Image" r:id="rId11" imgW="10102365" imgH="25201" progId="Photoshop.Image.5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Rectangle 10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样本及抽样分布   </a:t>
            </a:r>
            <a:r>
              <a:rPr lang="en-US" altLang="zh-CN" sz="1800">
                <a:ea typeface="华文隶书" panose="02010800040101010101" pitchFamily="2" charset="-122"/>
              </a:rPr>
              <a:t>§</a:t>
            </a:r>
            <a:r>
              <a:rPr lang="en-US" altLang="zh-CN" sz="2000">
                <a:ea typeface="华文隶书" panose="02010800040101010101" pitchFamily="2" charset="-122"/>
              </a:rPr>
              <a:t>2 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抽样分布</a:t>
            </a:r>
          </a:p>
        </p:txBody>
      </p:sp>
      <p:pic>
        <p:nvPicPr>
          <p:cNvPr id="20490" name="Ink 17"/>
          <p:cNvPicPr>
            <a:picLocks noRot="1" noChangeAspect="1" noEditPoints="1" noChangeArrowheads="1" noChangeShapeType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75" y="6418263"/>
            <a:ext cx="50800" cy="4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1533CF-6DAF-49DD-8F0B-7C1FE1E9C08B}" type="slidenum">
              <a:rPr lang="en-US" altLang="zh-CN" sz="1400"/>
              <a:pPr eaLnBrk="1" hangingPunct="1"/>
              <a:t>25</a:t>
            </a:fld>
            <a:endParaRPr lang="en-US" altLang="zh-CN" sz="1400"/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611188" y="692150"/>
          <a:ext cx="28082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0" name="Equation" r:id="rId3" imgW="2076555" imgH="409590" progId="Equation.DSMT4">
                  <p:embed/>
                </p:oleObj>
              </mc:Choice>
              <mc:Fallback>
                <p:oleObj name="Equation" r:id="rId3" imgW="2076555" imgH="40959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692150"/>
                        <a:ext cx="280828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00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1187450" y="3357563"/>
          <a:ext cx="44180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1" name="Equation" r:id="rId5" imgW="1841400" imgH="215640" progId="Equation.DSMT4">
                  <p:embed/>
                </p:oleObj>
              </mc:Choice>
              <mc:Fallback>
                <p:oleObj name="Equation" r:id="rId5" imgW="184140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357563"/>
                        <a:ext cx="441801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066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933825"/>
            <a:ext cx="4392613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508" name="Object 8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2" name="Image" r:id="rId8" imgW="10102365" imgH="25201" progId="Photoshop.Image.5">
                  <p:embed/>
                </p:oleObj>
              </mc:Choice>
              <mc:Fallback>
                <p:oleObj name="Image" r:id="rId8" imgW="10102365" imgH="25201" progId="Photoshop.Image.5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Rectangle 9"/>
          <p:cNvSpPr>
            <a:spLocks noChangeArrowheads="1"/>
          </p:cNvSpPr>
          <p:nvPr/>
        </p:nvSpPr>
        <p:spPr bwMode="auto">
          <a:xfrm>
            <a:off x="684213" y="26035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样本及抽样分布   </a:t>
            </a:r>
            <a:r>
              <a:rPr lang="en-US" altLang="zh-CN" sz="1800">
                <a:ea typeface="华文隶书" panose="02010800040101010101" pitchFamily="2" charset="-122"/>
              </a:rPr>
              <a:t>§</a:t>
            </a:r>
            <a:r>
              <a:rPr lang="en-US" altLang="zh-CN" sz="2000">
                <a:ea typeface="华文隶书" panose="02010800040101010101" pitchFamily="2" charset="-122"/>
              </a:rPr>
              <a:t>2 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抽样分布</a:t>
            </a:r>
          </a:p>
        </p:txBody>
      </p:sp>
      <p:graphicFrame>
        <p:nvGraphicFramePr>
          <p:cNvPr id="70667" name="Object 11"/>
          <p:cNvGraphicFramePr>
            <a:graphicFrameLocks noChangeAspect="1"/>
          </p:cNvGraphicFramePr>
          <p:nvPr/>
        </p:nvGraphicFramePr>
        <p:xfrm>
          <a:off x="2124075" y="2344738"/>
          <a:ext cx="482441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3" name="Equation" r:id="rId10" imgW="1704990" imgH="419040" progId="Equation.DSMT4">
                  <p:embed/>
                </p:oleObj>
              </mc:Choice>
              <mc:Fallback>
                <p:oleObj name="Equation" r:id="rId10" imgW="1704990" imgH="419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344738"/>
                        <a:ext cx="4824413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50825" y="1196975"/>
            <a:ext cx="8640763" cy="1220788"/>
            <a:chOff x="158" y="754"/>
            <a:chExt cx="5443" cy="769"/>
          </a:xfrm>
        </p:grpSpPr>
        <p:sp>
          <p:nvSpPr>
            <p:cNvPr id="21514" name="Text Box 10"/>
            <p:cNvSpPr txBox="1">
              <a:spLocks noChangeArrowheads="1"/>
            </p:cNvSpPr>
            <p:nvPr/>
          </p:nvSpPr>
          <p:spPr bwMode="auto">
            <a:xfrm>
              <a:off x="158" y="754"/>
              <a:ext cx="5443" cy="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300" b="1"/>
                <a:t>  t</a:t>
              </a:r>
              <a:r>
                <a:rPr lang="zh-CN" altLang="en-US" sz="3300" b="1"/>
                <a:t>分布的密度函数关于</a:t>
              </a:r>
              <a:r>
                <a:rPr lang="en-US" altLang="zh-CN" sz="3300" b="1"/>
                <a:t>t=0</a:t>
              </a:r>
              <a:r>
                <a:rPr lang="zh-CN" altLang="en-US" sz="3300" b="1"/>
                <a:t>对称，当</a:t>
              </a:r>
              <a:r>
                <a:rPr lang="en-US" altLang="zh-CN" sz="3300" b="1"/>
                <a:t>n</a:t>
              </a:r>
              <a:r>
                <a:rPr lang="zh-CN" altLang="en-US" sz="3300" b="1"/>
                <a:t>充分大</a:t>
              </a:r>
            </a:p>
            <a:p>
              <a:pPr eaLnBrk="1" hangingPunct="1"/>
              <a:endParaRPr lang="zh-CN" altLang="en-US" sz="800" b="1"/>
            </a:p>
            <a:p>
              <a:pPr eaLnBrk="1" hangingPunct="1"/>
              <a:r>
                <a:rPr lang="zh-CN" altLang="en-US" sz="3300" b="1"/>
                <a:t>时，密度函数</a:t>
              </a:r>
              <a:r>
                <a:rPr lang="en-US" altLang="zh-CN" sz="3300" b="1" i="1"/>
                <a:t>p</a:t>
              </a:r>
              <a:r>
                <a:rPr lang="en-US" altLang="zh-CN" sz="3300" b="1"/>
                <a:t>(</a:t>
              </a:r>
              <a:r>
                <a:rPr lang="en-US" altLang="zh-CN" sz="3300" b="1" i="1"/>
                <a:t>t</a:t>
              </a:r>
              <a:r>
                <a:rPr lang="en-US" altLang="zh-CN" sz="3300" b="1"/>
                <a:t>)</a:t>
              </a:r>
              <a:r>
                <a:rPr lang="zh-CN" altLang="en-US" sz="3300" b="1"/>
                <a:t>近似于</a:t>
              </a:r>
              <a:r>
                <a:rPr lang="en-US" altLang="zh-CN" sz="3300" b="1"/>
                <a:t>N(0,1)</a:t>
              </a:r>
              <a:r>
                <a:rPr lang="zh-CN" altLang="en-US" sz="3300" b="1"/>
                <a:t>的密度</a:t>
              </a:r>
              <a:r>
                <a:rPr lang="el-GR" altLang="zh-CN" sz="3300">
                  <a:ea typeface="GungsuhChe" panose="02030609000101010101" pitchFamily="49" charset="-127"/>
                </a:rPr>
                <a:t>φ</a:t>
              </a:r>
              <a:r>
                <a:rPr lang="en-US" altLang="zh-CN" sz="3300" b="1"/>
                <a:t>(</a:t>
              </a:r>
              <a:r>
                <a:rPr lang="en-US" altLang="zh-CN" sz="3300" b="1" i="1"/>
                <a:t>t</a:t>
              </a:r>
              <a:r>
                <a:rPr lang="en-US" altLang="zh-CN" sz="3300" b="1"/>
                <a:t>).</a:t>
              </a:r>
              <a:endParaRPr lang="el-GR" altLang="zh-CN" sz="3300" b="1"/>
            </a:p>
          </p:txBody>
        </p:sp>
        <p:sp>
          <p:nvSpPr>
            <p:cNvPr id="21515" name="Text Box 15"/>
            <p:cNvSpPr txBox="1">
              <a:spLocks noChangeArrowheads="1"/>
            </p:cNvSpPr>
            <p:nvPr/>
          </p:nvSpPr>
          <p:spPr bwMode="auto">
            <a:xfrm>
              <a:off x="4540" y="1088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/>
                <a:t>-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4A1C23-D74F-4334-8038-AA3DF3720E50}" type="slidenum">
              <a:rPr lang="en-US" altLang="zh-CN" sz="1400"/>
              <a:pPr eaLnBrk="1" hangingPunct="1"/>
              <a:t>26</a:t>
            </a:fld>
            <a:endParaRPr lang="en-US" altLang="zh-CN" sz="1400"/>
          </a:p>
        </p:txBody>
      </p:sp>
      <p:graphicFrame>
        <p:nvGraphicFramePr>
          <p:cNvPr id="101382" name="Object 6"/>
          <p:cNvGraphicFramePr>
            <a:graphicFrameLocks noChangeAspect="1"/>
          </p:cNvGraphicFramePr>
          <p:nvPr/>
        </p:nvGraphicFramePr>
        <p:xfrm>
          <a:off x="2339975" y="1844675"/>
          <a:ext cx="29067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2" name="Equation" r:id="rId3" imgW="1104900" imgH="241300" progId="Equation.DSMT4">
                  <p:embed/>
                </p:oleObj>
              </mc:Choice>
              <mc:Fallback>
                <p:oleObj name="Equation" r:id="rId3" imgW="11049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844675"/>
                        <a:ext cx="290671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971550" y="1268413"/>
            <a:ext cx="6438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对于给定的</a:t>
            </a:r>
            <a:r>
              <a:rPr lang="el-GR" altLang="zh-CN" b="1" i="1"/>
              <a:t>α</a:t>
            </a:r>
            <a:r>
              <a:rPr lang="en-US" altLang="zh-CN" b="1"/>
              <a:t>,  0&lt;</a:t>
            </a:r>
            <a:r>
              <a:rPr lang="el-GR" altLang="zh-CN" b="1" i="1"/>
              <a:t>α</a:t>
            </a:r>
            <a:r>
              <a:rPr lang="en-US" altLang="zh-CN" b="1">
                <a:ea typeface="MS Gothic" panose="020B0609070205080204" pitchFamily="49" charset="-128"/>
                <a:cs typeface="Times New Roman" panose="02020603050405020304" pitchFamily="18" charset="0"/>
              </a:rPr>
              <a:t>&lt;1, </a:t>
            </a:r>
            <a:r>
              <a:rPr lang="zh-CN" altLang="en-US" b="1">
                <a:cs typeface="Times New Roman" panose="02020603050405020304" pitchFamily="18" charset="0"/>
              </a:rPr>
              <a:t>称满足条件</a:t>
            </a:r>
            <a:endParaRPr lang="zh-CN" altLang="el-GR" b="1">
              <a:cs typeface="Times New Roman" panose="02020603050405020304" pitchFamily="18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42988" y="2565400"/>
            <a:ext cx="6489700" cy="579438"/>
            <a:chOff x="521" y="1723"/>
            <a:chExt cx="4088" cy="365"/>
          </a:xfrm>
        </p:grpSpPr>
        <p:graphicFrame>
          <p:nvGraphicFramePr>
            <p:cNvPr id="22532" name="Object 9"/>
            <p:cNvGraphicFramePr>
              <a:graphicFrameLocks noChangeAspect="1"/>
            </p:cNvGraphicFramePr>
            <p:nvPr/>
          </p:nvGraphicFramePr>
          <p:xfrm>
            <a:off x="1065" y="1730"/>
            <a:ext cx="63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3" name="Equation" r:id="rId5" imgW="457200" imgH="241300" progId="Equation.DSMT4">
                    <p:embed/>
                  </p:oleObj>
                </mc:Choice>
                <mc:Fallback>
                  <p:oleObj name="Equation" r:id="rId5" imgW="457200" imgH="2413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5" y="1730"/>
                          <a:ext cx="63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1" name="Text Box 10"/>
            <p:cNvSpPr txBox="1">
              <a:spLocks noChangeArrowheads="1"/>
            </p:cNvSpPr>
            <p:nvPr/>
          </p:nvSpPr>
          <p:spPr bwMode="auto">
            <a:xfrm>
              <a:off x="521" y="1723"/>
              <a:ext cx="40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的点          为                                   </a:t>
              </a:r>
              <a:r>
                <a:rPr lang="zh-CN" altLang="en-US" b="1">
                  <a:solidFill>
                    <a:schemeClr val="hlink"/>
                  </a:solidFill>
                </a:rPr>
                <a:t>点</a:t>
              </a:r>
              <a:r>
                <a:rPr lang="en-US" altLang="zh-CN" b="1">
                  <a:solidFill>
                    <a:schemeClr val="hlink"/>
                  </a:solidFill>
                </a:rPr>
                <a:t>.</a:t>
              </a:r>
            </a:p>
          </p:txBody>
        </p:sp>
        <p:graphicFrame>
          <p:nvGraphicFramePr>
            <p:cNvPr id="22533" name="Object 11"/>
            <p:cNvGraphicFramePr>
              <a:graphicFrameLocks noChangeAspect="1"/>
            </p:cNvGraphicFramePr>
            <p:nvPr/>
          </p:nvGraphicFramePr>
          <p:xfrm>
            <a:off x="2043" y="1728"/>
            <a:ext cx="2192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4" name="Equation" r:id="rId7" imgW="1459866" imgH="215806" progId="Equation.DSMT4">
                    <p:embed/>
                  </p:oleObj>
                </mc:Choice>
                <mc:Fallback>
                  <p:oleObj name="Equation" r:id="rId7" imgW="1459866" imgH="215806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3" y="1728"/>
                          <a:ext cx="2192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31" name="Object 1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5" name="Image" r:id="rId9" imgW="10102365" imgH="25201" progId="Photoshop.Image.5">
                  <p:embed/>
                </p:oleObj>
              </mc:Choice>
              <mc:Fallback>
                <p:oleObj name="Image" r:id="rId9" imgW="10102365" imgH="25201" progId="Photoshop.Image.5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Rectangle 13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样本及抽样分布   </a:t>
            </a:r>
            <a:r>
              <a:rPr lang="en-US" altLang="zh-CN" sz="1800">
                <a:ea typeface="华文隶书" panose="02010800040101010101" pitchFamily="2" charset="-122"/>
              </a:rPr>
              <a:t>§</a:t>
            </a:r>
            <a:r>
              <a:rPr lang="en-US" altLang="zh-CN" sz="2000">
                <a:ea typeface="华文隶书" panose="02010800040101010101" pitchFamily="2" charset="-122"/>
              </a:rPr>
              <a:t>2 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抽样分布</a:t>
            </a:r>
          </a:p>
        </p:txBody>
      </p:sp>
      <p:sp>
        <p:nvSpPr>
          <p:cNvPr id="22538" name="Text Box 14"/>
          <p:cNvSpPr txBox="1">
            <a:spLocks noChangeArrowheads="1"/>
          </p:cNvSpPr>
          <p:nvPr/>
        </p:nvSpPr>
        <p:spPr bwMode="auto">
          <a:xfrm>
            <a:off x="755650" y="692150"/>
            <a:ext cx="2767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70AFF"/>
                </a:solidFill>
              </a:rPr>
              <a:t>t</a:t>
            </a:r>
            <a:r>
              <a:rPr lang="zh-CN" altLang="en-US" b="1">
                <a:solidFill>
                  <a:srgbClr val="070AFF"/>
                </a:solidFill>
              </a:rPr>
              <a:t>分布的分位点</a:t>
            </a:r>
          </a:p>
        </p:txBody>
      </p:sp>
      <p:pic>
        <p:nvPicPr>
          <p:cNvPr id="101391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429000"/>
            <a:ext cx="41751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E33A3B-96C1-4D4A-8409-2E4356D2F59E}" type="slidenum">
              <a:rPr lang="en-US" altLang="zh-CN" sz="1400"/>
              <a:pPr eaLnBrk="1" hangingPunct="1"/>
              <a:t>27</a:t>
            </a:fld>
            <a:endParaRPr lang="en-US" altLang="zh-CN" sz="1400"/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660400" y="908050"/>
          <a:ext cx="44386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5" name="Equation" r:id="rId3" imgW="1765080" imgH="457200" progId="Equation.DSMT4">
                  <p:embed/>
                </p:oleObj>
              </mc:Choice>
              <mc:Fallback>
                <p:oleObj name="Equation" r:id="rId3" imgW="176508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908050"/>
                        <a:ext cx="443865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00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395288" y="2492375"/>
          <a:ext cx="4711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6" name="公式" r:id="rId5" imgW="4705329" imgH="971460" progId="Equation.3">
                  <p:embed/>
                </p:oleObj>
              </mc:Choice>
              <mc:Fallback>
                <p:oleObj name="公式" r:id="rId5" imgW="4705329" imgH="9714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492375"/>
                        <a:ext cx="4711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322263" y="4724400"/>
          <a:ext cx="8353425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7" name="Equation" r:id="rId7" imgW="3143187" imgH="447660" progId="Equation.DSMT4">
                  <p:embed/>
                </p:oleObj>
              </mc:Choice>
              <mc:Fallback>
                <p:oleObj name="Equation" r:id="rId7" imgW="3143187" imgH="4476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4724400"/>
                        <a:ext cx="8353425" cy="131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371600"/>
            <a:ext cx="3429000" cy="243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57" name="Object 7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8" name="Image" r:id="rId10" imgW="10102365" imgH="25201" progId="Photoshop.Image.5">
                  <p:embed/>
                </p:oleObj>
              </mc:Choice>
              <mc:Fallback>
                <p:oleObj name="Image" r:id="rId10" imgW="10102365" imgH="25201" progId="Photoshop.Image.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样本及抽样分布   </a:t>
            </a:r>
            <a:r>
              <a:rPr lang="en-US" altLang="zh-CN" sz="1800">
                <a:ea typeface="华文隶书" panose="02010800040101010101" pitchFamily="2" charset="-122"/>
              </a:rPr>
              <a:t>§</a:t>
            </a:r>
            <a:r>
              <a:rPr lang="en-US" altLang="zh-CN" sz="2000">
                <a:ea typeface="华文隶书" panose="02010800040101010101" pitchFamily="2" charset="-122"/>
              </a:rPr>
              <a:t>2 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抽样分布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BF0272-714F-4AA2-AF2A-5082434DEC1B}" type="slidenum">
              <a:rPr lang="en-US" altLang="zh-CN" sz="1400"/>
              <a:pPr eaLnBrk="1" hangingPunct="1"/>
              <a:t>28</a:t>
            </a:fld>
            <a:endParaRPr lang="en-US" altLang="zh-CN" sz="1400"/>
          </a:p>
        </p:txBody>
      </p:sp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755650" y="1989138"/>
          <a:ext cx="8001000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1" name="Equation" r:id="rId3" imgW="7988300" imgH="2070100" progId="Equation.3">
                  <p:embed/>
                </p:oleObj>
              </mc:Choice>
              <mc:Fallback>
                <p:oleObj name="Equation" r:id="rId3" imgW="7988300" imgH="2070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989138"/>
                        <a:ext cx="8001000" cy="207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84213" y="981075"/>
            <a:ext cx="1870075" cy="579438"/>
            <a:chOff x="432" y="546"/>
            <a:chExt cx="1178" cy="365"/>
          </a:xfrm>
        </p:grpSpPr>
        <p:graphicFrame>
          <p:nvGraphicFramePr>
            <p:cNvPr id="24580" name="Object 4"/>
            <p:cNvGraphicFramePr>
              <a:graphicFrameLocks noChangeAspect="1"/>
            </p:cNvGraphicFramePr>
            <p:nvPr/>
          </p:nvGraphicFramePr>
          <p:xfrm>
            <a:off x="884" y="572"/>
            <a:ext cx="726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92" name="Equation" r:id="rId5" imgW="990482" imgH="409590" progId="Equation.DSMT4">
                    <p:embed/>
                  </p:oleObj>
                </mc:Choice>
                <mc:Fallback>
                  <p:oleObj name="Equation" r:id="rId5" imgW="990482" imgH="40959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572"/>
                          <a:ext cx="726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5" name="Text Box 5"/>
            <p:cNvSpPr txBox="1">
              <a:spLocks noChangeArrowheads="1"/>
            </p:cNvSpPr>
            <p:nvPr/>
          </p:nvSpPr>
          <p:spPr bwMode="auto">
            <a:xfrm>
              <a:off x="432" y="546"/>
              <a:ext cx="62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solidFill>
                    <a:srgbClr val="0000FF"/>
                  </a:solidFill>
                </a:rPr>
                <a:t>四</a:t>
              </a:r>
              <a:r>
                <a:rPr kumimoji="0" lang="en-US" altLang="zh-CN" b="1">
                  <a:solidFill>
                    <a:srgbClr val="0000FF"/>
                  </a:solidFill>
                </a:rPr>
                <a:t>.   </a:t>
              </a:r>
            </a:p>
          </p:txBody>
        </p:sp>
      </p:grp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609600" y="19050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0000FF"/>
                </a:solidFill>
              </a:rPr>
              <a:t>定义</a:t>
            </a:r>
          </a:p>
        </p:txBody>
      </p:sp>
      <p:graphicFrame>
        <p:nvGraphicFramePr>
          <p:cNvPr id="24579" name="Object 7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3" name="Image" r:id="rId7" imgW="10102365" imgH="25201" progId="Photoshop.Image.5">
                  <p:embed/>
                </p:oleObj>
              </mc:Choice>
              <mc:Fallback>
                <p:oleObj name="Image" r:id="rId7" imgW="10102365" imgH="25201" progId="Photoshop.Image.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样本及抽样分布   </a:t>
            </a:r>
            <a:r>
              <a:rPr lang="en-US" altLang="zh-CN" sz="1800">
                <a:ea typeface="华文隶书" panose="02010800040101010101" pitchFamily="2" charset="-122"/>
              </a:rPr>
              <a:t>§</a:t>
            </a:r>
            <a:r>
              <a:rPr lang="en-US" altLang="zh-CN" sz="2000">
                <a:ea typeface="华文隶书" panose="02010800040101010101" pitchFamily="2" charset="-122"/>
              </a:rPr>
              <a:t>2 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抽样分布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1E973C-BFF5-4CBF-B15D-1929FF145CBA}" type="slidenum">
              <a:rPr lang="en-US" altLang="zh-CN" sz="1400"/>
              <a:pPr eaLnBrk="1" hangingPunct="1"/>
              <a:t>29</a:t>
            </a:fld>
            <a:endParaRPr lang="en-US" altLang="zh-CN" sz="1400"/>
          </a:p>
        </p:txBody>
      </p:sp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179388" y="4868863"/>
          <a:ext cx="42481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9" name="Equation" r:id="rId3" imgW="1552691" imgH="209520" progId="Equation.DSMT4">
                  <p:embed/>
                </p:oleObj>
              </mc:Choice>
              <mc:Fallback>
                <p:oleObj name="Equation" r:id="rId3" imgW="1552691" imgH="2095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868863"/>
                        <a:ext cx="42481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076700"/>
            <a:ext cx="4895850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971550" y="1235075"/>
          <a:ext cx="61214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0" name="Equation" r:id="rId6" imgW="3086100" imgH="1384300" progId="Equation.DSMT4">
                  <p:embed/>
                </p:oleObj>
              </mc:Choice>
              <mc:Fallback>
                <p:oleObj name="Equation" r:id="rId6" imgW="3086100" imgH="1384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235075"/>
                        <a:ext cx="61214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5"/>
          <p:cNvGraphicFramePr>
            <a:graphicFrameLocks noChangeAspect="1"/>
          </p:cNvGraphicFramePr>
          <p:nvPr/>
        </p:nvGraphicFramePr>
        <p:xfrm>
          <a:off x="827088" y="692150"/>
          <a:ext cx="56911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1" name="Equation" r:id="rId8" imgW="4610100" imgH="444500" progId="Equation.DSMT4">
                  <p:embed/>
                </p:oleObj>
              </mc:Choice>
              <mc:Fallback>
                <p:oleObj name="Equation" r:id="rId8" imgW="4610100" imgH="44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692150"/>
                        <a:ext cx="56911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6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2" name="Image" r:id="rId10" imgW="10102365" imgH="25201" progId="Photoshop.Image.5">
                  <p:embed/>
                </p:oleObj>
              </mc:Choice>
              <mc:Fallback>
                <p:oleObj name="Image" r:id="rId10" imgW="10102365" imgH="25201" progId="Photoshop.Image.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样本及抽样分布   </a:t>
            </a:r>
            <a:r>
              <a:rPr lang="en-US" altLang="zh-CN" sz="1800">
                <a:ea typeface="华文隶书" panose="02010800040101010101" pitchFamily="2" charset="-122"/>
              </a:rPr>
              <a:t>§</a:t>
            </a:r>
            <a:r>
              <a:rPr lang="en-US" altLang="zh-CN" sz="2000">
                <a:ea typeface="华文隶书" panose="02010800040101010101" pitchFamily="2" charset="-122"/>
              </a:rPr>
              <a:t>2 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抽样分布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9822D44-4147-413C-A034-4722D35CC188}" type="slidenum">
              <a:rPr lang="en-US" altLang="zh-CN" sz="1400"/>
              <a:pPr eaLnBrk="1" hangingPunct="1"/>
              <a:t>3</a:t>
            </a:fld>
            <a:endParaRPr lang="en-US" altLang="zh-CN" sz="1400"/>
          </a:p>
        </p:txBody>
      </p:sp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827088" y="692150"/>
            <a:ext cx="7848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5400">
                <a:latin typeface="隶书" panose="02010509060101010101" pitchFamily="49" charset="-122"/>
                <a:ea typeface="隶书" panose="02010509060101010101" pitchFamily="49" charset="-122"/>
              </a:rPr>
              <a:t>第六章 样本及抽样分布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611188" y="1557338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557338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116013" y="2205038"/>
            <a:ext cx="66960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4EC0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lang="en-US" altLang="zh-CN" sz="4400" b="1">
                <a:solidFill>
                  <a:srgbClr val="004EC0"/>
                </a:solidFill>
                <a:latin typeface="宋体" panose="02010600030101010101" pitchFamily="2" charset="-122"/>
              </a:rPr>
              <a:t>1 </a:t>
            </a:r>
            <a:r>
              <a:rPr lang="zh-CN" altLang="en-US" sz="4400" b="1">
                <a:solidFill>
                  <a:srgbClr val="004EC0"/>
                </a:solidFill>
                <a:latin typeface="宋体" panose="02010600030101010101" pitchFamily="2" charset="-122"/>
              </a:rPr>
              <a:t>基本概念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zh-CN" altLang="en-US" sz="900" b="1">
              <a:solidFill>
                <a:srgbClr val="004EC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4EC0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lang="en-US" altLang="zh-CN" sz="4400" b="1">
                <a:solidFill>
                  <a:srgbClr val="004EC0"/>
                </a:solidFill>
                <a:latin typeface="宋体" panose="02010600030101010101" pitchFamily="2" charset="-122"/>
              </a:rPr>
              <a:t>2 </a:t>
            </a:r>
            <a:r>
              <a:rPr lang="zh-CN" altLang="en-US" sz="4400" b="1">
                <a:solidFill>
                  <a:srgbClr val="004EC0"/>
                </a:solidFill>
                <a:latin typeface="Tahoma" panose="020B0604030504040204" pitchFamily="34" charset="0"/>
              </a:rPr>
              <a:t>抽样分布</a:t>
            </a:r>
          </a:p>
        </p:txBody>
      </p:sp>
      <p:pic>
        <p:nvPicPr>
          <p:cNvPr id="1030" name="Ink 5"/>
          <p:cNvPicPr>
            <a:picLocks noRot="1" noChangeAspect="1" noEditPoints="1" noChangeArrowheads="1" noChangeShapeType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688" y="6770688"/>
            <a:ext cx="157162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280561E-D6B4-4888-B799-D3A4AD758B89}" type="slidenum">
              <a:rPr lang="en-US" altLang="zh-CN" sz="1400"/>
              <a:pPr eaLnBrk="1" hangingPunct="1"/>
              <a:t>30</a:t>
            </a:fld>
            <a:endParaRPr lang="en-US" altLang="zh-CN" sz="1400"/>
          </a:p>
        </p:txBody>
      </p:sp>
      <p:sp>
        <p:nvSpPr>
          <p:cNvPr id="76813" name="Rectangle 13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611188" y="836613"/>
            <a:ext cx="37480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>
                <a:solidFill>
                  <a:srgbClr val="0000FF"/>
                </a:solidFill>
              </a:rPr>
              <a:t>F</a:t>
            </a:r>
            <a:r>
              <a:rPr lang="zh-CN" altLang="en-US" b="1">
                <a:solidFill>
                  <a:srgbClr val="0000FF"/>
                </a:solidFill>
              </a:rPr>
              <a:t>分布的分位点</a:t>
            </a:r>
          </a:p>
        </p:txBody>
      </p:sp>
      <p:graphicFrame>
        <p:nvGraphicFramePr>
          <p:cNvPr id="76814" name="Object 14"/>
          <p:cNvGraphicFramePr>
            <a:graphicFrameLocks noChangeAspect="1"/>
          </p:cNvGraphicFramePr>
          <p:nvPr/>
        </p:nvGraphicFramePr>
        <p:xfrm>
          <a:off x="755650" y="1557338"/>
          <a:ext cx="57610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0" name="公式" r:id="rId4" imgW="5410116" imgH="400140" progId="Equation.3">
                  <p:embed/>
                </p:oleObj>
              </mc:Choice>
              <mc:Fallback>
                <p:oleObj name="公式" r:id="rId4" imgW="5410116" imgH="4001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557338"/>
                        <a:ext cx="57610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5" name="Object 15"/>
          <p:cNvGraphicFramePr>
            <a:graphicFrameLocks noChangeAspect="1"/>
          </p:cNvGraphicFramePr>
          <p:nvPr/>
        </p:nvGraphicFramePr>
        <p:xfrm>
          <a:off x="2051050" y="2133600"/>
          <a:ext cx="35274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1" name="Equation" r:id="rId6" imgW="1438197" imgH="247590" progId="Equation.DSMT4">
                  <p:embed/>
                </p:oleObj>
              </mc:Choice>
              <mc:Fallback>
                <p:oleObj name="Equation" r:id="rId6" imgW="1438197" imgH="24759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133600"/>
                        <a:ext cx="352742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6" name="Object 16"/>
          <p:cNvGraphicFramePr>
            <a:graphicFrameLocks noChangeAspect="1"/>
          </p:cNvGraphicFramePr>
          <p:nvPr/>
        </p:nvGraphicFramePr>
        <p:xfrm>
          <a:off x="395288" y="2997200"/>
          <a:ext cx="822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2" name="公式" r:id="rId8" imgW="8220081" imgH="476280" progId="Equation.3">
                  <p:embed/>
                </p:oleObj>
              </mc:Choice>
              <mc:Fallback>
                <p:oleObj name="公式" r:id="rId8" imgW="8220081" imgH="476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997200"/>
                        <a:ext cx="8229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39750" y="3644900"/>
            <a:ext cx="3600450" cy="1944688"/>
            <a:chOff x="4272" y="2856"/>
            <a:chExt cx="1488" cy="1051"/>
          </a:xfrm>
        </p:grpSpPr>
        <p:sp>
          <p:nvSpPr>
            <p:cNvPr id="26638" name="Freeform 24"/>
            <p:cNvSpPr>
              <a:spLocks/>
            </p:cNvSpPr>
            <p:nvPr/>
          </p:nvSpPr>
          <p:spPr bwMode="auto">
            <a:xfrm>
              <a:off x="4366" y="2936"/>
              <a:ext cx="1282" cy="719"/>
            </a:xfrm>
            <a:custGeom>
              <a:avLst/>
              <a:gdLst>
                <a:gd name="T0" fmla="*/ 0 w 1282"/>
                <a:gd name="T1" fmla="*/ 719 h 719"/>
                <a:gd name="T2" fmla="*/ 117 w 1282"/>
                <a:gd name="T3" fmla="*/ 444 h 719"/>
                <a:gd name="T4" fmla="*/ 239 w 1282"/>
                <a:gd name="T5" fmla="*/ 94 h 719"/>
                <a:gd name="T6" fmla="*/ 410 w 1282"/>
                <a:gd name="T7" fmla="*/ 45 h 719"/>
                <a:gd name="T8" fmla="*/ 638 w 1282"/>
                <a:gd name="T9" fmla="*/ 362 h 719"/>
                <a:gd name="T10" fmla="*/ 817 w 1282"/>
                <a:gd name="T11" fmla="*/ 525 h 719"/>
                <a:gd name="T12" fmla="*/ 947 w 1282"/>
                <a:gd name="T13" fmla="*/ 590 h 719"/>
                <a:gd name="T14" fmla="*/ 1256 w 1282"/>
                <a:gd name="T15" fmla="*/ 663 h 719"/>
                <a:gd name="T16" fmla="*/ 1102 w 1282"/>
                <a:gd name="T17" fmla="*/ 631 h 7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82"/>
                <a:gd name="T28" fmla="*/ 0 h 719"/>
                <a:gd name="T29" fmla="*/ 1282 w 1282"/>
                <a:gd name="T30" fmla="*/ 719 h 7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82" h="719">
                  <a:moveTo>
                    <a:pt x="0" y="719"/>
                  </a:moveTo>
                  <a:cubicBezTo>
                    <a:pt x="19" y="673"/>
                    <a:pt x="77" y="548"/>
                    <a:pt x="117" y="444"/>
                  </a:cubicBezTo>
                  <a:cubicBezTo>
                    <a:pt x="157" y="340"/>
                    <a:pt x="190" y="160"/>
                    <a:pt x="239" y="94"/>
                  </a:cubicBezTo>
                  <a:cubicBezTo>
                    <a:pt x="288" y="28"/>
                    <a:pt x="344" y="0"/>
                    <a:pt x="410" y="45"/>
                  </a:cubicBezTo>
                  <a:cubicBezTo>
                    <a:pt x="476" y="90"/>
                    <a:pt x="570" y="282"/>
                    <a:pt x="638" y="362"/>
                  </a:cubicBezTo>
                  <a:cubicBezTo>
                    <a:pt x="706" y="442"/>
                    <a:pt x="766" y="487"/>
                    <a:pt x="817" y="525"/>
                  </a:cubicBezTo>
                  <a:cubicBezTo>
                    <a:pt x="868" y="563"/>
                    <a:pt x="874" y="567"/>
                    <a:pt x="947" y="590"/>
                  </a:cubicBezTo>
                  <a:cubicBezTo>
                    <a:pt x="1020" y="613"/>
                    <a:pt x="1230" y="656"/>
                    <a:pt x="1256" y="663"/>
                  </a:cubicBezTo>
                  <a:cubicBezTo>
                    <a:pt x="1282" y="670"/>
                    <a:pt x="1134" y="638"/>
                    <a:pt x="1102" y="63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9" name="Line 25"/>
            <p:cNvSpPr>
              <a:spLocks noChangeShapeType="1"/>
            </p:cNvSpPr>
            <p:nvPr/>
          </p:nvSpPr>
          <p:spPr bwMode="auto">
            <a:xfrm>
              <a:off x="4272" y="3672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0" name="Line 26"/>
            <p:cNvSpPr>
              <a:spLocks noChangeShapeType="1"/>
            </p:cNvSpPr>
            <p:nvPr/>
          </p:nvSpPr>
          <p:spPr bwMode="auto">
            <a:xfrm flipV="1">
              <a:off x="4368" y="2856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1" name="Line 27"/>
            <p:cNvSpPr>
              <a:spLocks noChangeShapeType="1"/>
            </p:cNvSpPr>
            <p:nvPr/>
          </p:nvSpPr>
          <p:spPr bwMode="auto">
            <a:xfrm>
              <a:off x="5280" y="35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2" name="Line 28"/>
            <p:cNvSpPr>
              <a:spLocks noChangeShapeType="1"/>
            </p:cNvSpPr>
            <p:nvPr/>
          </p:nvSpPr>
          <p:spPr bwMode="auto">
            <a:xfrm>
              <a:off x="5376" y="35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3" name="Line 29"/>
            <p:cNvSpPr>
              <a:spLocks noChangeShapeType="1"/>
            </p:cNvSpPr>
            <p:nvPr/>
          </p:nvSpPr>
          <p:spPr bwMode="auto">
            <a:xfrm>
              <a:off x="5472" y="357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4" name="Line 30"/>
            <p:cNvSpPr>
              <a:spLocks noChangeShapeType="1"/>
            </p:cNvSpPr>
            <p:nvPr/>
          </p:nvSpPr>
          <p:spPr bwMode="auto">
            <a:xfrm>
              <a:off x="5568" y="362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31" name="Object 31"/>
            <p:cNvGraphicFramePr>
              <a:graphicFrameLocks noChangeAspect="1"/>
            </p:cNvGraphicFramePr>
            <p:nvPr/>
          </p:nvGraphicFramePr>
          <p:xfrm>
            <a:off x="5472" y="324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03" name="公式" r:id="rId10" imgW="126725" imgH="126725" progId="Equation.3">
                    <p:embed/>
                  </p:oleObj>
                </mc:Choice>
                <mc:Fallback>
                  <p:oleObj name="公式" r:id="rId10" imgW="126725" imgH="126725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3240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5" name="Line 32"/>
            <p:cNvSpPr>
              <a:spLocks noChangeShapeType="1"/>
            </p:cNvSpPr>
            <p:nvPr/>
          </p:nvSpPr>
          <p:spPr bwMode="auto">
            <a:xfrm flipV="1">
              <a:off x="5424" y="3384"/>
              <a:ext cx="144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6" name="Line 33"/>
            <p:cNvSpPr>
              <a:spLocks noChangeShapeType="1"/>
            </p:cNvSpPr>
            <p:nvPr/>
          </p:nvSpPr>
          <p:spPr bwMode="auto">
            <a:xfrm>
              <a:off x="5088" y="3384"/>
              <a:ext cx="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7" name="Line 34"/>
            <p:cNvSpPr>
              <a:spLocks noChangeShapeType="1"/>
            </p:cNvSpPr>
            <p:nvPr/>
          </p:nvSpPr>
          <p:spPr bwMode="auto">
            <a:xfrm>
              <a:off x="5184" y="34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32" name="Object 35"/>
            <p:cNvGraphicFramePr>
              <a:graphicFrameLocks noChangeAspect="1"/>
            </p:cNvGraphicFramePr>
            <p:nvPr/>
          </p:nvGraphicFramePr>
          <p:xfrm>
            <a:off x="4899" y="3712"/>
            <a:ext cx="595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04" name="Equation" r:id="rId12" imgW="698500" imgH="228600" progId="Equation.DSMT4">
                    <p:embed/>
                  </p:oleObj>
                </mc:Choice>
                <mc:Fallback>
                  <p:oleObj name="Equation" r:id="rId12" imgW="698500" imgH="22860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9" y="3712"/>
                          <a:ext cx="595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29" name="Object 36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5" name="Image" r:id="rId14" imgW="10102365" imgH="25201" progId="Photoshop.Image.5">
                  <p:embed/>
                </p:oleObj>
              </mc:Choice>
              <mc:Fallback>
                <p:oleObj name="Image" r:id="rId14" imgW="10102365" imgH="25201" progId="Photoshop.Image.5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Rectangle 37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样本及抽样分布   </a:t>
            </a:r>
            <a:r>
              <a:rPr lang="en-US" altLang="zh-CN" sz="1800">
                <a:ea typeface="华文隶书" panose="02010800040101010101" pitchFamily="2" charset="-122"/>
              </a:rPr>
              <a:t>§</a:t>
            </a:r>
            <a:r>
              <a:rPr lang="en-US" altLang="zh-CN" sz="2000">
                <a:ea typeface="华文隶书" panose="02010800040101010101" pitchFamily="2" charset="-122"/>
              </a:rPr>
              <a:t>2 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抽样分布</a:t>
            </a:r>
          </a:p>
        </p:txBody>
      </p:sp>
      <p:sp>
        <p:nvSpPr>
          <p:cNvPr id="76839" name="Rectangle 39">
            <a:hlinkClick r:id="rId3"/>
          </p:cNvPr>
          <p:cNvSpPr>
            <a:spLocks noChangeArrowheads="1"/>
          </p:cNvSpPr>
          <p:nvPr/>
        </p:nvSpPr>
        <p:spPr bwMode="auto">
          <a:xfrm>
            <a:off x="4859338" y="3716338"/>
            <a:ext cx="30972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F</a:t>
            </a:r>
            <a:r>
              <a:rPr lang="zh-CN" altLang="en-US" b="1"/>
              <a:t>分布的分位点</a:t>
            </a:r>
          </a:p>
          <a:p>
            <a:r>
              <a:rPr lang="zh-CN" altLang="en-US" b="1"/>
              <a:t>可以查表求得。</a:t>
            </a:r>
          </a:p>
        </p:txBody>
      </p:sp>
      <p:graphicFrame>
        <p:nvGraphicFramePr>
          <p:cNvPr id="76840" name="Object 40"/>
          <p:cNvGraphicFramePr>
            <a:graphicFrameLocks noChangeAspect="1"/>
          </p:cNvGraphicFramePr>
          <p:nvPr/>
        </p:nvGraphicFramePr>
        <p:xfrm>
          <a:off x="4787900" y="4957763"/>
          <a:ext cx="3455988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6" name="Equation" r:id="rId16" imgW="1282700" imgH="228600" progId="Equation.DSMT4">
                  <p:embed/>
                </p:oleObj>
              </mc:Choice>
              <mc:Fallback>
                <p:oleObj name="Equation" r:id="rId16" imgW="1282700" imgH="2286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957763"/>
                        <a:ext cx="3455988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6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6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3" grpId="0" autoUpdateAnimBg="0"/>
      <p:bldP spid="7683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6DDE04-ACA5-45D7-91C2-9E7612E663BA}" type="slidenum">
              <a:rPr lang="en-US" altLang="zh-CN" sz="1400"/>
              <a:pPr eaLnBrk="1" hangingPunct="1"/>
              <a:t>31</a:t>
            </a:fld>
            <a:endParaRPr lang="en-US" altLang="zh-CN" sz="1400"/>
          </a:p>
        </p:txBody>
      </p:sp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755650" y="908050"/>
          <a:ext cx="317341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5" name="Equation" r:id="rId3" imgW="2086007" imgH="409590" progId="Equation.DSMT4">
                  <p:embed/>
                </p:oleObj>
              </mc:Choice>
              <mc:Fallback>
                <p:oleObj name="Equation" r:id="rId3" imgW="2086007" imgH="40959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908050"/>
                        <a:ext cx="3173413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00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8"/>
          <p:cNvGraphicFramePr>
            <a:graphicFrameLocks noChangeAspect="1"/>
          </p:cNvGraphicFramePr>
          <p:nvPr/>
        </p:nvGraphicFramePr>
        <p:xfrm>
          <a:off x="1116013" y="1557338"/>
          <a:ext cx="30241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6" name="Equation" r:id="rId5" imgW="1091726" imgH="228501" progId="Equation.DSMT4">
                  <p:embed/>
                </p:oleObj>
              </mc:Choice>
              <mc:Fallback>
                <p:oleObj name="Equation" r:id="rId5" imgW="1091726" imgH="22850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557338"/>
                        <a:ext cx="3024187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533400" y="16002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/>
              <a:t>1.</a:t>
            </a:r>
          </a:p>
        </p:txBody>
      </p:sp>
      <p:graphicFrame>
        <p:nvGraphicFramePr>
          <p:cNvPr id="27652" name="Object 10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7" name="Image" r:id="rId7" imgW="10102365" imgH="25201" progId="Photoshop.Image.5">
                  <p:embed/>
                </p:oleObj>
              </mc:Choice>
              <mc:Fallback>
                <p:oleObj name="Image" r:id="rId7" imgW="10102365" imgH="25201" progId="Photoshop.Image.5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Rectangle 11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样本及抽样分布   </a:t>
            </a:r>
            <a:r>
              <a:rPr lang="en-US" altLang="zh-CN" sz="1800">
                <a:ea typeface="华文隶书" panose="02010800040101010101" pitchFamily="2" charset="-122"/>
              </a:rPr>
              <a:t>§</a:t>
            </a:r>
            <a:r>
              <a:rPr lang="en-US" altLang="zh-CN" sz="2000">
                <a:ea typeface="华文隶书" panose="02010800040101010101" pitchFamily="2" charset="-122"/>
              </a:rPr>
              <a:t>2 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抽样分布</a:t>
            </a:r>
          </a:p>
        </p:txBody>
      </p:sp>
      <p:graphicFrame>
        <p:nvGraphicFramePr>
          <p:cNvPr id="75788" name="Object 12"/>
          <p:cNvGraphicFramePr>
            <a:graphicFrameLocks noChangeAspect="1"/>
          </p:cNvGraphicFramePr>
          <p:nvPr/>
        </p:nvGraphicFramePr>
        <p:xfrm>
          <a:off x="4859338" y="1341438"/>
          <a:ext cx="237648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8" name="Equation" r:id="rId9" imgW="964781" imgH="406224" progId="Equation.DSMT4">
                  <p:embed/>
                </p:oleObj>
              </mc:Choice>
              <mc:Fallback>
                <p:oleObj name="Equation" r:id="rId9" imgW="964781" imgH="406224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341438"/>
                        <a:ext cx="2376487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4192588" y="1557338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则</a:t>
            </a:r>
          </a:p>
        </p:txBody>
      </p:sp>
      <p:graphicFrame>
        <p:nvGraphicFramePr>
          <p:cNvPr id="75790" name="Object 14"/>
          <p:cNvGraphicFramePr>
            <a:graphicFrameLocks noChangeAspect="1"/>
          </p:cNvGraphicFramePr>
          <p:nvPr/>
        </p:nvGraphicFramePr>
        <p:xfrm>
          <a:off x="1258888" y="4076700"/>
          <a:ext cx="3505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9" name="公式" r:id="rId11" imgW="3495580" imgH="914490" progId="Equation.3">
                  <p:embed/>
                </p:oleObj>
              </mc:Choice>
              <mc:Fallback>
                <p:oleObj name="公式" r:id="rId11" imgW="3495580" imgH="91449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076700"/>
                        <a:ext cx="3505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611188" y="422116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/>
              <a:t>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5" grpId="0" autoUpdateAnimBg="0"/>
      <p:bldP spid="75789" grpId="0"/>
      <p:bldP spid="7579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716865-F5FD-437D-9306-9C4E6C66EBCB}" type="slidenum">
              <a:rPr lang="en-US" altLang="zh-CN" sz="1400"/>
              <a:pPr eaLnBrk="1" hangingPunct="1"/>
              <a:t>32</a:t>
            </a:fld>
            <a:endParaRPr lang="en-US" altLang="zh-CN" sz="1400"/>
          </a:p>
        </p:txBody>
      </p:sp>
      <p:graphicFrame>
        <p:nvGraphicFramePr>
          <p:cNvPr id="28674" name="Object 3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0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457200" y="2705100"/>
          <a:ext cx="51435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1" name="公式" r:id="rId5" imgW="1714500" imgH="368300" progId="Equation.3">
                  <p:embed/>
                </p:oleObj>
              </mc:Choice>
              <mc:Fallback>
                <p:oleObj name="公式" r:id="rId5" imgW="1714500" imgH="36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05100"/>
                        <a:ext cx="51435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6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2" name="Image" r:id="rId7" imgW="10102365" imgH="25201" progId="Photoshop.Image.5">
                  <p:embed/>
                </p:oleObj>
              </mc:Choice>
              <mc:Fallback>
                <p:oleObj name="Image" r:id="rId7" imgW="10102365" imgH="25201" progId="Photoshop.Image.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0" name="Object 8"/>
          <p:cNvGraphicFramePr>
            <a:graphicFrameLocks noChangeAspect="1"/>
          </p:cNvGraphicFramePr>
          <p:nvPr/>
        </p:nvGraphicFramePr>
        <p:xfrm>
          <a:off x="395288" y="3716338"/>
          <a:ext cx="78486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3" name="公式" r:id="rId8" imgW="3200400" imgH="368300" progId="Equation.3">
                  <p:embed/>
                </p:oleObj>
              </mc:Choice>
              <mc:Fallback>
                <p:oleObj name="公式" r:id="rId8" imgW="3200400" imgH="368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716338"/>
                        <a:ext cx="78486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1" name="Object 9"/>
          <p:cNvGraphicFramePr>
            <a:graphicFrameLocks noChangeAspect="1"/>
          </p:cNvGraphicFramePr>
          <p:nvPr/>
        </p:nvGraphicFramePr>
        <p:xfrm>
          <a:off x="533400" y="4686300"/>
          <a:ext cx="4800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4" name="公式" r:id="rId10" imgW="1600200" imgH="368300" progId="Equation.3">
                  <p:embed/>
                </p:oleObj>
              </mc:Choice>
              <mc:Fallback>
                <p:oleObj name="公式" r:id="rId10" imgW="1600200" imgH="368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86300"/>
                        <a:ext cx="48006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2" name="Object 10"/>
          <p:cNvGraphicFramePr>
            <a:graphicFrameLocks noChangeAspect="1"/>
          </p:cNvGraphicFramePr>
          <p:nvPr/>
        </p:nvGraphicFramePr>
        <p:xfrm>
          <a:off x="533400" y="5600700"/>
          <a:ext cx="71628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5" name="公式" r:id="rId12" imgW="2387600" imgH="368300" progId="Equation.3">
                  <p:embed/>
                </p:oleObj>
              </mc:Choice>
              <mc:Fallback>
                <p:oleObj name="公式" r:id="rId12" imgW="2387600" imgH="368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600700"/>
                        <a:ext cx="71628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11"/>
          <p:cNvGraphicFramePr>
            <a:graphicFrameLocks noChangeAspect="1"/>
          </p:cNvGraphicFramePr>
          <p:nvPr/>
        </p:nvGraphicFramePr>
        <p:xfrm>
          <a:off x="358775" y="571500"/>
          <a:ext cx="46180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6" name="Equation" r:id="rId14" imgW="1524000" imgH="228600" progId="Equation.DSMT4">
                  <p:embed/>
                </p:oleObj>
              </mc:Choice>
              <mc:Fallback>
                <p:oleObj name="Equation" r:id="rId14" imgW="15240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571500"/>
                        <a:ext cx="46180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4" name="Object 12"/>
          <p:cNvGraphicFramePr>
            <a:graphicFrameLocks noChangeAspect="1"/>
          </p:cNvGraphicFramePr>
          <p:nvPr/>
        </p:nvGraphicFramePr>
        <p:xfrm>
          <a:off x="785813" y="1000125"/>
          <a:ext cx="8077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7" name="Equation" r:id="rId16" imgW="2692400" imgH="368300" progId="Equation.DSMT4">
                  <p:embed/>
                </p:oleObj>
              </mc:Choice>
              <mc:Fallback>
                <p:oleObj name="Equation" r:id="rId16" imgW="2692400" imgH="368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000125"/>
                        <a:ext cx="80772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5" name="Object 13"/>
          <p:cNvGraphicFramePr>
            <a:graphicFrameLocks noChangeAspect="1"/>
          </p:cNvGraphicFramePr>
          <p:nvPr/>
        </p:nvGraphicFramePr>
        <p:xfrm>
          <a:off x="1600200" y="1790700"/>
          <a:ext cx="4191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8" name="Equation" r:id="rId18" imgW="1397000" imgH="368300" progId="Equation.DSMT4">
                  <p:embed/>
                </p:oleObj>
              </mc:Choice>
              <mc:Fallback>
                <p:oleObj name="Equation" r:id="rId18" imgW="1397000" imgH="3683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90700"/>
                        <a:ext cx="41910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Rectangle 16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样本及抽样分布   </a:t>
            </a:r>
            <a:r>
              <a:rPr lang="en-US" altLang="zh-CN" sz="1800">
                <a:ea typeface="华文隶书" panose="02010800040101010101" pitchFamily="2" charset="-122"/>
              </a:rPr>
              <a:t>§</a:t>
            </a:r>
            <a:r>
              <a:rPr lang="en-US" altLang="zh-CN" sz="2000">
                <a:ea typeface="华文隶书" panose="02010800040101010101" pitchFamily="2" charset="-122"/>
              </a:rPr>
              <a:t>2 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抽样分布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643688" y="62150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5E0620-4C59-4C16-BE66-F2EC46833773}" type="slidenum">
              <a:rPr lang="en-US" altLang="zh-CN" sz="1400"/>
              <a:pPr eaLnBrk="1" hangingPunct="1"/>
              <a:t>33</a:t>
            </a:fld>
            <a:endParaRPr lang="en-US" altLang="zh-CN" sz="1400"/>
          </a:p>
        </p:txBody>
      </p:sp>
      <p:sp>
        <p:nvSpPr>
          <p:cNvPr id="3" name="TextBox 2"/>
          <p:cNvSpPr txBox="1"/>
          <p:nvPr/>
        </p:nvSpPr>
        <p:spPr>
          <a:xfrm>
            <a:off x="571500" y="357188"/>
            <a:ext cx="1500188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latin typeface="+mj-ea"/>
                <a:ea typeface="+mj-ea"/>
              </a:rPr>
              <a:t>例</a:t>
            </a:r>
            <a:r>
              <a:rPr lang="en-US" altLang="zh-CN" b="1" dirty="0">
                <a:latin typeface="+mj-ea"/>
                <a:ea typeface="+mj-ea"/>
              </a:rPr>
              <a:t>: </a:t>
            </a:r>
            <a:r>
              <a:rPr lang="zh-CN" altLang="en-US" b="1" dirty="0">
                <a:latin typeface="+mj-ea"/>
                <a:ea typeface="+mj-ea"/>
              </a:rPr>
              <a:t>设</a:t>
            </a:r>
          </a:p>
        </p:txBody>
      </p:sp>
      <p:graphicFrame>
        <p:nvGraphicFramePr>
          <p:cNvPr id="29698" name="Object 17"/>
          <p:cNvGraphicFramePr>
            <a:graphicFrameLocks noChangeAspect="1"/>
          </p:cNvGraphicFramePr>
          <p:nvPr/>
        </p:nvGraphicFramePr>
        <p:xfrm>
          <a:off x="1824038" y="428625"/>
          <a:ext cx="15668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3" name="Equation" r:id="rId3" imgW="596641" imgH="203112" progId="Equation.DSMT4">
                  <p:embed/>
                </p:oleObj>
              </mc:Choice>
              <mc:Fallback>
                <p:oleObj name="Equation" r:id="rId3" imgW="596641" imgH="203112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428625"/>
                        <a:ext cx="15668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703" name="TextBox 6"/>
              <p:cNvSpPr txBox="1">
                <a:spLocks noChangeArrowheads="1"/>
              </p:cNvSpPr>
              <p:nvPr/>
            </p:nvSpPr>
            <p:spPr bwMode="auto">
              <a:xfrm>
                <a:off x="3370075" y="403225"/>
                <a:ext cx="3938229" cy="5959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 dirty="0" smtClean="0"/>
                  <a:t>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b="1" dirty="0" smtClean="0"/>
                  <a:t>的分布</a:t>
                </a:r>
                <a:r>
                  <a:rPr lang="zh-CN" altLang="en-US" b="1" dirty="0"/>
                  <a:t>？</a:t>
                </a:r>
              </a:p>
            </p:txBody>
          </p:sp>
        </mc:Choice>
        <mc:Fallback xmlns="">
          <p:sp>
            <p:nvSpPr>
              <p:cNvPr id="29703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70075" y="403225"/>
                <a:ext cx="3938229" cy="595932"/>
              </a:xfrm>
              <a:prstGeom prst="rect">
                <a:avLst/>
              </a:prstGeom>
              <a:blipFill rotWithShape="0">
                <a:blip r:embed="rId5"/>
                <a:stretch>
                  <a:fillRect l="-4025" t="-15306" b="-285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195736" y="1556792"/>
                <a:ext cx="20982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556792"/>
                <a:ext cx="2098203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F0512F-0AC0-4AFE-8676-F17D22317C9A}" type="slidenum">
              <a:rPr lang="en-US" altLang="zh-CN" sz="1400"/>
              <a:pPr eaLnBrk="1" hangingPunct="1"/>
              <a:t>34</a:t>
            </a:fld>
            <a:endParaRPr lang="en-US" altLang="zh-CN" sz="1400"/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323850" y="2492375"/>
            <a:ext cx="7908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/>
              <a:t>设 </a:t>
            </a:r>
            <a:r>
              <a:rPr kumimoji="0" lang="en-US" altLang="zh-CN" b="1" i="1"/>
              <a:t>X</a:t>
            </a:r>
            <a:r>
              <a:rPr kumimoji="0" lang="en-US" altLang="zh-CN" b="1" i="1" baseline="-25000"/>
              <a:t>1</a:t>
            </a:r>
            <a:r>
              <a:rPr kumimoji="0" lang="en-US" altLang="zh-CN" b="1"/>
              <a:t>,</a:t>
            </a:r>
            <a:r>
              <a:rPr kumimoji="0" lang="en-US" altLang="zh-CN" b="1">
                <a:latin typeface="Arial" panose="020B0604020202020204" pitchFamily="34" charset="0"/>
              </a:rPr>
              <a:t> </a:t>
            </a:r>
            <a:r>
              <a:rPr kumimoji="0" lang="en-US" altLang="zh-CN" b="1" i="1"/>
              <a:t>X</a:t>
            </a:r>
            <a:r>
              <a:rPr kumimoji="0" lang="en-US" altLang="zh-CN" b="1" i="1" baseline="-25000"/>
              <a:t>2</a:t>
            </a:r>
            <a:r>
              <a:rPr kumimoji="0" lang="en-US" altLang="zh-CN" b="1"/>
              <a:t>, ... , </a:t>
            </a:r>
            <a:r>
              <a:rPr kumimoji="0" lang="en-US" altLang="zh-CN" b="1" i="1"/>
              <a:t>X</a:t>
            </a:r>
            <a:r>
              <a:rPr kumimoji="0" lang="en-US" altLang="zh-CN" b="1" i="1" baseline="-25000"/>
              <a:t>n</a:t>
            </a:r>
            <a:r>
              <a:rPr kumimoji="0" lang="zh-CN" altLang="en-US" b="1"/>
              <a:t>是来自正态总体</a:t>
            </a:r>
            <a:r>
              <a:rPr kumimoji="0" lang="en-US" altLang="zh-CN" b="1"/>
              <a:t>X~N(</a:t>
            </a:r>
            <a:r>
              <a:rPr kumimoji="0" lang="el-GR" altLang="zh-CN" b="1">
                <a:ea typeface="MS Gothic" panose="020B0609070205080204" pitchFamily="49" charset="-128"/>
                <a:cs typeface="Times New Roman" panose="02020603050405020304" pitchFamily="18" charset="0"/>
              </a:rPr>
              <a:t>μ</a:t>
            </a:r>
            <a:r>
              <a:rPr kumimoji="0" lang="en-US" altLang="zh-CN" b="1">
                <a:ea typeface="MS Gothic" panose="020B0609070205080204" pitchFamily="49" charset="-128"/>
                <a:cs typeface="Times New Roman" panose="02020603050405020304" pitchFamily="18" charset="0"/>
              </a:rPr>
              <a:t>,</a:t>
            </a:r>
            <a:r>
              <a:rPr kumimoji="0" lang="el-GR" altLang="zh-CN" b="1">
                <a:ea typeface="MS Gothic" panose="020B0609070205080204" pitchFamily="49" charset="-128"/>
                <a:cs typeface="Times New Roman" panose="02020603050405020304" pitchFamily="18" charset="0"/>
              </a:rPr>
              <a:t>σ</a:t>
            </a:r>
            <a:r>
              <a:rPr kumimoji="0" lang="en-US" altLang="zh-CN" b="1" baseline="30000">
                <a:ea typeface="MS Gothic" panose="020B0609070205080204" pitchFamily="49" charset="-128"/>
                <a:cs typeface="Times New Roman" panose="02020603050405020304" pitchFamily="18" charset="0"/>
              </a:rPr>
              <a:t>2</a:t>
            </a:r>
            <a:r>
              <a:rPr kumimoji="0" lang="en-US" altLang="zh-CN" b="1"/>
              <a:t>)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323850" y="3349625"/>
            <a:ext cx="1816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的样本，</a:t>
            </a:r>
            <a:endParaRPr lang="zh-CN" altLang="en-US" b="1" i="1" baseline="-25000"/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5750" y="1766888"/>
            <a:ext cx="746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 </a:t>
            </a:r>
            <a:r>
              <a:rPr lang="zh-CN" altLang="en-US" sz="2800" b="1">
                <a:solidFill>
                  <a:srgbClr val="0000FF"/>
                </a:solidFill>
              </a:rPr>
              <a:t>定理</a:t>
            </a:r>
            <a:r>
              <a:rPr lang="en-US" altLang="zh-CN" sz="2800" b="1">
                <a:solidFill>
                  <a:srgbClr val="0000FF"/>
                </a:solidFill>
              </a:rPr>
              <a:t>1 </a:t>
            </a:r>
            <a:r>
              <a:rPr lang="en-US" altLang="zh-CN" sz="2800" b="1"/>
              <a:t>  (</a:t>
            </a:r>
            <a:r>
              <a:rPr lang="zh-CN" altLang="en-US" sz="2800" b="1"/>
              <a:t>样本均值的分布</a:t>
            </a:r>
            <a:r>
              <a:rPr lang="en-US" altLang="zh-CN" sz="2800" b="1"/>
              <a:t>)</a:t>
            </a:r>
          </a:p>
        </p:txBody>
      </p:sp>
      <p:graphicFrame>
        <p:nvGraphicFramePr>
          <p:cNvPr id="30722" name="Object 7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8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样本及抽样分布   </a:t>
            </a:r>
            <a:r>
              <a:rPr lang="en-US" altLang="zh-CN" sz="1800">
                <a:ea typeface="华文隶书" panose="02010800040101010101" pitchFamily="2" charset="-122"/>
              </a:rPr>
              <a:t>§</a:t>
            </a:r>
            <a:r>
              <a:rPr lang="en-US" altLang="zh-CN" sz="2000">
                <a:ea typeface="华文隶书" panose="02010800040101010101" pitchFamily="2" charset="-122"/>
              </a:rPr>
              <a:t>2 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抽样分布</a:t>
            </a:r>
          </a:p>
        </p:txBody>
      </p:sp>
      <p:graphicFrame>
        <p:nvGraphicFramePr>
          <p:cNvPr id="108553" name="Object 9"/>
          <p:cNvGraphicFramePr>
            <a:graphicFrameLocks noChangeAspect="1"/>
          </p:cNvGraphicFramePr>
          <p:nvPr/>
        </p:nvGraphicFramePr>
        <p:xfrm>
          <a:off x="1979613" y="3214688"/>
          <a:ext cx="193992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9" name="Equation" r:id="rId5" imgW="825500" imgH="431800" progId="Equation.DSMT4">
                  <p:embed/>
                </p:oleObj>
              </mc:Choice>
              <mc:Fallback>
                <p:oleObj name="Equation" r:id="rId5" imgW="8255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214688"/>
                        <a:ext cx="193992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4" name="Object 10"/>
          <p:cNvGraphicFramePr>
            <a:graphicFrameLocks noChangeAspect="1"/>
          </p:cNvGraphicFramePr>
          <p:nvPr/>
        </p:nvGraphicFramePr>
        <p:xfrm>
          <a:off x="2357438" y="4214813"/>
          <a:ext cx="3213100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0" name="Equation" r:id="rId7" imgW="1155199" imgH="444307" progId="Equation.DSMT4">
                  <p:embed/>
                </p:oleObj>
              </mc:Choice>
              <mc:Fallback>
                <p:oleObj name="Equation" r:id="rId7" imgW="1155199" imgH="444307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214813"/>
                        <a:ext cx="3213100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4286250" y="3429000"/>
            <a:ext cx="1000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则：</a:t>
            </a:r>
          </a:p>
        </p:txBody>
      </p:sp>
      <p:sp>
        <p:nvSpPr>
          <p:cNvPr id="30731" name="TextBox 10"/>
          <p:cNvSpPr txBox="1">
            <a:spLocks noChangeArrowheads="1"/>
          </p:cNvSpPr>
          <p:nvPr/>
        </p:nvSpPr>
        <p:spPr bwMode="auto">
          <a:xfrm>
            <a:off x="2214563" y="928688"/>
            <a:ext cx="4000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正态总体的抽样分布</a:t>
            </a:r>
          </a:p>
        </p:txBody>
      </p:sp>
      <p:pic>
        <p:nvPicPr>
          <p:cNvPr id="30732" name="Ink 12"/>
          <p:cNvPicPr>
            <a:picLocks noRot="1" noChangeAspect="1" noEditPoints="1" noChangeArrowheads="1" noChangeShapeType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688" y="6770688"/>
            <a:ext cx="157162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/>
      <p:bldP spid="108549" grpId="0"/>
      <p:bldP spid="108550" grpId="0" autoUpdateAnimBg="0"/>
      <p:bldP spid="10855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DC69C48-7DA3-4A40-9320-D44953D40559}" type="slidenum">
              <a:rPr lang="en-US" altLang="zh-CN" sz="1400"/>
              <a:pPr eaLnBrk="1" hangingPunct="1"/>
              <a:t>35</a:t>
            </a:fld>
            <a:endParaRPr lang="en-US" altLang="zh-CN" sz="1400"/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358775" y="857250"/>
            <a:ext cx="6999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 </a:t>
            </a:r>
            <a:r>
              <a:rPr lang="zh-CN" altLang="en-US" sz="2800" b="1">
                <a:solidFill>
                  <a:srgbClr val="0000FF"/>
                </a:solidFill>
              </a:rPr>
              <a:t>定理</a:t>
            </a:r>
            <a:r>
              <a:rPr lang="en-US" altLang="zh-CN" sz="2800" b="1">
                <a:solidFill>
                  <a:srgbClr val="0000FF"/>
                </a:solidFill>
              </a:rPr>
              <a:t>2 </a:t>
            </a:r>
            <a:r>
              <a:rPr lang="en-US" altLang="zh-CN" sz="2800" b="1"/>
              <a:t>  (</a:t>
            </a:r>
            <a:r>
              <a:rPr lang="zh-CN" altLang="en-US" sz="2800" b="1"/>
              <a:t>样本方差的分布</a:t>
            </a:r>
            <a:r>
              <a:rPr lang="en-US" altLang="zh-CN" sz="2800" b="1"/>
              <a:t>)</a:t>
            </a:r>
          </a:p>
        </p:txBody>
      </p:sp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900113" y="3284538"/>
          <a:ext cx="344487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2" name="Equation" r:id="rId3" imgW="1333424" imgH="409590" progId="Equation.DSMT4">
                  <p:embed/>
                </p:oleObj>
              </mc:Choice>
              <mc:Fallback>
                <p:oleObj name="Equation" r:id="rId3" imgW="1333424" imgH="40959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84538"/>
                        <a:ext cx="3444875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60413" y="1550988"/>
            <a:ext cx="8204200" cy="647700"/>
            <a:chOff x="479" y="977"/>
            <a:chExt cx="5168" cy="408"/>
          </a:xfrm>
        </p:grpSpPr>
        <p:sp>
          <p:nvSpPr>
            <p:cNvPr id="31765" name="Rectangle 5"/>
            <p:cNvSpPr>
              <a:spLocks noChangeArrowheads="1"/>
            </p:cNvSpPr>
            <p:nvPr/>
          </p:nvSpPr>
          <p:spPr bwMode="auto">
            <a:xfrm>
              <a:off x="479" y="1022"/>
              <a:ext cx="29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/>
                <a:t>设</a:t>
              </a:r>
              <a:r>
                <a:rPr lang="en-US" altLang="zh-CN" sz="2800" b="1" i="1"/>
                <a:t>X</a:t>
              </a:r>
              <a:r>
                <a:rPr lang="en-US" altLang="zh-CN" sz="2800" b="1" baseline="-25000"/>
                <a:t>1</a:t>
              </a:r>
              <a:r>
                <a:rPr lang="en-US" altLang="zh-CN" sz="2800" b="1"/>
                <a:t>,</a:t>
              </a:r>
              <a:r>
                <a:rPr lang="en-US" altLang="zh-CN" sz="2800" b="1" i="1"/>
                <a:t>X</a:t>
              </a:r>
              <a:r>
                <a:rPr lang="en-US" altLang="zh-CN" sz="2800" b="1" baseline="-25000"/>
                <a:t>2</a:t>
              </a:r>
              <a:r>
                <a:rPr lang="en-US" altLang="zh-CN" sz="2800" b="1"/>
                <a:t>,…,</a:t>
              </a:r>
              <a:r>
                <a:rPr lang="en-US" altLang="zh-CN" sz="2800" b="1" i="1"/>
                <a:t>X</a:t>
              </a:r>
              <a:r>
                <a:rPr lang="en-US" altLang="zh-CN" sz="2800" b="1" i="1" baseline="-25000"/>
                <a:t>n</a:t>
              </a:r>
              <a:r>
                <a:rPr lang="zh-CN" altLang="en-US" sz="2800" b="1"/>
                <a:t>是来自正态总体</a:t>
              </a:r>
              <a:endParaRPr lang="zh-CN" altLang="zh-CN" sz="2800" b="1"/>
            </a:p>
          </p:txBody>
        </p:sp>
        <p:graphicFrame>
          <p:nvGraphicFramePr>
            <p:cNvPr id="31752" name="Object 6"/>
            <p:cNvGraphicFramePr>
              <a:graphicFrameLocks noChangeAspect="1"/>
            </p:cNvGraphicFramePr>
            <p:nvPr/>
          </p:nvGraphicFramePr>
          <p:xfrm>
            <a:off x="3423" y="977"/>
            <a:ext cx="1110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3" name="公式" r:id="rId5" imgW="609735" imgH="218970" progId="Equation.3">
                    <p:embed/>
                  </p:oleObj>
                </mc:Choice>
                <mc:Fallback>
                  <p:oleObj name="公式" r:id="rId5" imgW="609735" imgH="21897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3" y="977"/>
                          <a:ext cx="1110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6" name="Rectangle 7"/>
            <p:cNvSpPr>
              <a:spLocks noChangeArrowheads="1"/>
            </p:cNvSpPr>
            <p:nvPr/>
          </p:nvSpPr>
          <p:spPr bwMode="auto">
            <a:xfrm>
              <a:off x="4467" y="1041"/>
              <a:ext cx="11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的样本</a:t>
              </a:r>
              <a:r>
                <a:rPr lang="en-US" altLang="zh-CN" sz="2800" b="1"/>
                <a:t>,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68313" y="2349500"/>
            <a:ext cx="6835775" cy="604838"/>
            <a:chOff x="158" y="1465"/>
            <a:chExt cx="4306" cy="381"/>
          </a:xfrm>
        </p:grpSpPr>
        <p:graphicFrame>
          <p:nvGraphicFramePr>
            <p:cNvPr id="31751" name="Object 8"/>
            <p:cNvGraphicFramePr>
              <a:graphicFrameLocks noChangeAspect="1"/>
            </p:cNvGraphicFramePr>
            <p:nvPr/>
          </p:nvGraphicFramePr>
          <p:xfrm>
            <a:off x="158" y="1465"/>
            <a:ext cx="768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4" name="Equation" r:id="rId7" imgW="476339" imgH="228690" progId="Equation.DSMT4">
                    <p:embed/>
                  </p:oleObj>
                </mc:Choice>
                <mc:Fallback>
                  <p:oleObj name="Equation" r:id="rId7" imgW="476339" imgH="22869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1465"/>
                          <a:ext cx="768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3" name="Rectangle 9"/>
            <p:cNvSpPr>
              <a:spLocks noChangeArrowheads="1"/>
            </p:cNvSpPr>
            <p:nvPr/>
          </p:nvSpPr>
          <p:spPr bwMode="auto">
            <a:xfrm>
              <a:off x="839" y="1480"/>
              <a:ext cx="28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/>
                <a:t>分别为样本均值和样本方差</a:t>
              </a:r>
              <a:r>
                <a:rPr lang="en-US" altLang="zh-CN" sz="2800" b="1"/>
                <a:t>,</a:t>
              </a:r>
            </a:p>
          </p:txBody>
        </p:sp>
        <p:sp>
          <p:nvSpPr>
            <p:cNvPr id="31764" name="Rectangle 10"/>
            <p:cNvSpPr>
              <a:spLocks noChangeArrowheads="1"/>
            </p:cNvSpPr>
            <p:nvPr/>
          </p:nvSpPr>
          <p:spPr bwMode="auto">
            <a:xfrm>
              <a:off x="3696" y="1476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则有</a:t>
              </a:r>
            </a:p>
          </p:txBody>
        </p:sp>
      </p:grpSp>
      <p:graphicFrame>
        <p:nvGraphicFramePr>
          <p:cNvPr id="31747" name="Object 13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5" name="Image" r:id="rId9" imgW="10102365" imgH="25201" progId="Photoshop.Image.5">
                  <p:embed/>
                </p:oleObj>
              </mc:Choice>
              <mc:Fallback>
                <p:oleObj name="Image" r:id="rId9" imgW="10102365" imgH="25201" progId="Photoshop.Image.5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7" name="Rectangle 14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样本及抽样分布   </a:t>
            </a:r>
            <a:r>
              <a:rPr lang="en-US" altLang="zh-CN" sz="1800">
                <a:ea typeface="华文隶书" panose="02010800040101010101" pitchFamily="2" charset="-122"/>
              </a:rPr>
              <a:t>§</a:t>
            </a:r>
            <a:r>
              <a:rPr lang="en-US" altLang="zh-CN" sz="2000">
                <a:ea typeface="华文隶书" panose="02010800040101010101" pitchFamily="2" charset="-122"/>
              </a:rPr>
              <a:t>2 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抽样分布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900113" y="4652963"/>
            <a:ext cx="3217862" cy="579437"/>
            <a:chOff x="748" y="2931"/>
            <a:chExt cx="1998" cy="369"/>
          </a:xfrm>
        </p:grpSpPr>
        <p:graphicFrame>
          <p:nvGraphicFramePr>
            <p:cNvPr id="31750" name="Object 11"/>
            <p:cNvGraphicFramePr>
              <a:graphicFrameLocks noChangeAspect="1"/>
            </p:cNvGraphicFramePr>
            <p:nvPr/>
          </p:nvGraphicFramePr>
          <p:xfrm>
            <a:off x="748" y="2931"/>
            <a:ext cx="1361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6" name="Equation" r:id="rId11" imgW="790657" imgH="228690" progId="Equation.DSMT4">
                    <p:embed/>
                  </p:oleObj>
                </mc:Choice>
                <mc:Fallback>
                  <p:oleObj name="Equation" r:id="rId11" imgW="790657" imgH="22869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2931"/>
                          <a:ext cx="1361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2" name="Text Box 17"/>
            <p:cNvSpPr txBox="1">
              <a:spLocks noChangeArrowheads="1"/>
            </p:cNvSpPr>
            <p:nvPr/>
          </p:nvSpPr>
          <p:spPr bwMode="auto">
            <a:xfrm>
              <a:off x="2064" y="2931"/>
              <a:ext cx="68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独立</a:t>
              </a:r>
              <a:r>
                <a:rPr lang="en-US" altLang="zh-CN" b="1"/>
                <a:t>.</a:t>
              </a:r>
            </a:p>
          </p:txBody>
        </p:sp>
      </p:grpSp>
      <p:graphicFrame>
        <p:nvGraphicFramePr>
          <p:cNvPr id="79891" name="Object 19"/>
          <p:cNvGraphicFramePr>
            <a:graphicFrameLocks noChangeAspect="1"/>
          </p:cNvGraphicFramePr>
          <p:nvPr/>
        </p:nvGraphicFramePr>
        <p:xfrm>
          <a:off x="4572000" y="3357563"/>
          <a:ext cx="4549775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7" name="Equation" r:id="rId13" imgW="1867010" imgH="476280" progId="Equation.DSMT4">
                  <p:embed/>
                </p:oleObj>
              </mc:Choice>
              <mc:Fallback>
                <p:oleObj name="Equation" r:id="rId13" imgW="1867010" imgH="4762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357563"/>
                        <a:ext cx="4549775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27"/>
          <p:cNvGraphicFramePr>
            <a:graphicFrameLocks noChangeAspect="1"/>
          </p:cNvGraphicFramePr>
          <p:nvPr/>
        </p:nvGraphicFramePr>
        <p:xfrm>
          <a:off x="1785938" y="5357813"/>
          <a:ext cx="2071687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8" name="Equation" r:id="rId15" imgW="1079500" imgH="647700" progId="Equation.DSMT4">
                  <p:embed/>
                </p:oleObj>
              </mc:Choice>
              <mc:Fallback>
                <p:oleObj name="Equation" r:id="rId15" imgW="1079500" imgH="6477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5357813"/>
                        <a:ext cx="2071687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9" name="TextBox 20"/>
          <p:cNvSpPr txBox="1">
            <a:spLocks noChangeArrowheads="1"/>
          </p:cNvSpPr>
          <p:nvPr/>
        </p:nvSpPr>
        <p:spPr bwMode="auto">
          <a:xfrm>
            <a:off x="428625" y="5500688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思考：</a:t>
            </a:r>
          </a:p>
        </p:txBody>
      </p:sp>
      <p:sp>
        <p:nvSpPr>
          <p:cNvPr id="31760" name="TextBox 21"/>
          <p:cNvSpPr txBox="1">
            <a:spLocks noChangeArrowheads="1"/>
          </p:cNvSpPr>
          <p:nvPr/>
        </p:nvSpPr>
        <p:spPr bwMode="auto">
          <a:xfrm>
            <a:off x="3929063" y="5487988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分布？</a:t>
            </a:r>
          </a:p>
        </p:txBody>
      </p:sp>
      <p:pic>
        <p:nvPicPr>
          <p:cNvPr id="31761" name="Ink 34"/>
          <p:cNvPicPr>
            <a:picLocks noRot="1" noChangeAspect="1" noEditPoints="1" noChangeArrowheads="1" noChangeShapeType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688" y="6770688"/>
            <a:ext cx="157162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798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E7F765F-E924-4B2A-94E6-CAB3C7F4EF4E}" type="slidenum">
              <a:rPr lang="en-US" altLang="zh-CN" sz="1400"/>
              <a:pPr eaLnBrk="1" hangingPunct="1"/>
              <a:t>36</a:t>
            </a:fld>
            <a:endParaRPr lang="en-US" altLang="zh-CN" sz="1400"/>
          </a:p>
        </p:txBody>
      </p:sp>
      <p:graphicFrame>
        <p:nvGraphicFramePr>
          <p:cNvPr id="32770" name="Object 4"/>
          <p:cNvGraphicFramePr>
            <a:graphicFrameLocks noChangeAspect="1"/>
          </p:cNvGraphicFramePr>
          <p:nvPr/>
        </p:nvGraphicFramePr>
        <p:xfrm>
          <a:off x="1143000" y="1357313"/>
          <a:ext cx="7642225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" name="Equation" r:id="rId3" imgW="5016500" imgH="2463800" progId="Equation.DSMT4">
                  <p:embed/>
                </p:oleObj>
              </mc:Choice>
              <mc:Fallback>
                <p:oleObj name="Equation" r:id="rId3" imgW="5016500" imgH="246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57313"/>
                        <a:ext cx="7642225" cy="400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285750" y="3071813"/>
            <a:ext cx="71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A=</a:t>
            </a:r>
            <a:endParaRPr lang="zh-CN" altLang="en-US"/>
          </a:p>
        </p:txBody>
      </p:sp>
      <p:sp>
        <p:nvSpPr>
          <p:cNvPr id="32773" name="TextBox 5"/>
          <p:cNvSpPr txBox="1">
            <a:spLocks noChangeArrowheads="1"/>
          </p:cNvSpPr>
          <p:nvPr/>
        </p:nvSpPr>
        <p:spPr bwMode="auto">
          <a:xfrm>
            <a:off x="3071813" y="428625"/>
            <a:ext cx="3000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正交变换矩阵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CC6B3D9-3E94-4343-9688-9687BDC82AB1}" type="slidenum">
              <a:rPr lang="en-US" altLang="zh-CN" sz="1400"/>
              <a:pPr eaLnBrk="1" hangingPunct="1"/>
              <a:t>37</a:t>
            </a:fld>
            <a:endParaRPr lang="en-US" altLang="zh-CN" sz="1400"/>
          </a:p>
        </p:txBody>
      </p:sp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2338388" y="1952625"/>
          <a:ext cx="3170237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3" name="Equation" r:id="rId3" imgW="1384300" imgH="469900" progId="Equation.DSMT4">
                  <p:embed/>
                </p:oleObj>
              </mc:Choice>
              <mc:Fallback>
                <p:oleObj name="Equation" r:id="rId3" imgW="1384300" imgH="469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1952625"/>
                        <a:ext cx="3170237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250825" y="328453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证明</a:t>
            </a:r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1187450" y="3141663"/>
          <a:ext cx="3187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4" name="Equation" r:id="rId5" imgW="3187700" imgH="850900" progId="Equation.3">
                  <p:embed/>
                </p:oleObj>
              </mc:Choice>
              <mc:Fallback>
                <p:oleObj name="Equation" r:id="rId5" imgW="3187700" imgH="850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141663"/>
                        <a:ext cx="3187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4716463" y="3040063"/>
          <a:ext cx="2665412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5" name="Equation" r:id="rId7" imgW="1079500" imgH="419100" progId="Equation.DSMT4">
                  <p:embed/>
                </p:oleObj>
              </mc:Choice>
              <mc:Fallback>
                <p:oleObj name="Equation" r:id="rId7" imgW="10795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040063"/>
                        <a:ext cx="2665412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1033463" y="4149725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且两者独立</a:t>
            </a:r>
            <a:r>
              <a:rPr lang="en-US" altLang="zh-CN" sz="2800" b="1"/>
              <a:t>, </a:t>
            </a:r>
            <a:r>
              <a:rPr lang="zh-CN" altLang="en-US" sz="2800" b="1"/>
              <a:t>由 </a:t>
            </a:r>
            <a:r>
              <a:rPr lang="en-US" altLang="zh-CN" sz="2800" b="1" i="1">
                <a:cs typeface="Times New Roman" panose="02020603050405020304" pitchFamily="18" charset="0"/>
              </a:rPr>
              <a:t>t</a:t>
            </a:r>
            <a:r>
              <a:rPr lang="en-US" altLang="zh-CN" sz="2800" b="1" i="1"/>
              <a:t> </a:t>
            </a:r>
            <a:r>
              <a:rPr lang="zh-CN" altLang="en-US" sz="2800" b="1"/>
              <a:t>分布的定义知</a:t>
            </a:r>
          </a:p>
        </p:txBody>
      </p:sp>
      <p:graphicFrame>
        <p:nvGraphicFramePr>
          <p:cNvPr id="80903" name="Object 7"/>
          <p:cNvGraphicFramePr>
            <a:graphicFrameLocks noChangeAspect="1"/>
          </p:cNvGraphicFramePr>
          <p:nvPr/>
        </p:nvGraphicFramePr>
        <p:xfrm>
          <a:off x="1101725" y="4883150"/>
          <a:ext cx="4908550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6" name="Equation" r:id="rId9" imgW="2094591" imgH="495085" progId="Equation.DSMT4">
                  <p:embed/>
                </p:oleObj>
              </mc:Choice>
              <mc:Fallback>
                <p:oleObj name="Equation" r:id="rId9" imgW="2094591" imgH="49508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4883150"/>
                        <a:ext cx="4908550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8"/>
          <p:cNvGraphicFramePr>
            <a:graphicFrameLocks noChangeAspect="1"/>
          </p:cNvGraphicFramePr>
          <p:nvPr/>
        </p:nvGraphicFramePr>
        <p:xfrm>
          <a:off x="6372225" y="5229225"/>
          <a:ext cx="1447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7" name="Equation" r:id="rId11" imgW="1447172" imgH="393529" progId="Equation.3">
                  <p:embed/>
                </p:oleObj>
              </mc:Choice>
              <mc:Fallback>
                <p:oleObj name="Equation" r:id="rId11" imgW="1447172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5229225"/>
                        <a:ext cx="1447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5" name="Text Box 9"/>
          <p:cNvSpPr txBox="1">
            <a:spLocks noChangeArrowheads="1"/>
          </p:cNvSpPr>
          <p:nvPr/>
        </p:nvSpPr>
        <p:spPr bwMode="auto">
          <a:xfrm>
            <a:off x="250825" y="766763"/>
            <a:ext cx="1249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定理</a:t>
            </a:r>
            <a:r>
              <a:rPr lang="en-US" altLang="zh-CN" sz="2800" b="1">
                <a:solidFill>
                  <a:srgbClr val="0000FF"/>
                </a:solidFill>
              </a:rPr>
              <a:t>3</a:t>
            </a:r>
          </a:p>
        </p:txBody>
      </p:sp>
      <p:graphicFrame>
        <p:nvGraphicFramePr>
          <p:cNvPr id="33799" name="Object 10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8" name="Image" r:id="rId13" imgW="10102365" imgH="25201" progId="Photoshop.Image.5">
                  <p:embed/>
                </p:oleObj>
              </mc:Choice>
              <mc:Fallback>
                <p:oleObj name="Image" r:id="rId13" imgW="10102365" imgH="25201" progId="Photoshop.Image.5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6" name="Rectangle 11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样本及抽样分布   </a:t>
            </a:r>
            <a:r>
              <a:rPr lang="en-US" altLang="zh-CN" sz="1800">
                <a:ea typeface="华文隶书" panose="02010800040101010101" pitchFamily="2" charset="-122"/>
              </a:rPr>
              <a:t>§</a:t>
            </a:r>
            <a:r>
              <a:rPr lang="en-US" altLang="zh-CN" sz="2000">
                <a:ea typeface="华文隶书" panose="02010800040101010101" pitchFamily="2" charset="-122"/>
              </a:rPr>
              <a:t>2 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抽样分布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263650" y="692150"/>
            <a:ext cx="8204200" cy="647700"/>
            <a:chOff x="796" y="436"/>
            <a:chExt cx="5168" cy="408"/>
          </a:xfrm>
        </p:grpSpPr>
        <p:sp>
          <p:nvSpPr>
            <p:cNvPr id="33811" name="Rectangle 15"/>
            <p:cNvSpPr>
              <a:spLocks noChangeArrowheads="1"/>
            </p:cNvSpPr>
            <p:nvPr/>
          </p:nvSpPr>
          <p:spPr bwMode="auto">
            <a:xfrm>
              <a:off x="796" y="481"/>
              <a:ext cx="29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/>
                <a:t>设</a:t>
              </a:r>
              <a:r>
                <a:rPr lang="en-US" altLang="zh-CN" sz="2800" b="1" i="1"/>
                <a:t>X</a:t>
              </a:r>
              <a:r>
                <a:rPr lang="en-US" altLang="zh-CN" sz="2800" b="1" baseline="-25000"/>
                <a:t>1</a:t>
              </a:r>
              <a:r>
                <a:rPr lang="en-US" altLang="zh-CN" sz="2800" b="1"/>
                <a:t>,</a:t>
              </a:r>
              <a:r>
                <a:rPr lang="en-US" altLang="zh-CN" sz="2800" b="1" i="1"/>
                <a:t>X</a:t>
              </a:r>
              <a:r>
                <a:rPr lang="en-US" altLang="zh-CN" sz="2800" b="1" baseline="-25000"/>
                <a:t>2</a:t>
              </a:r>
              <a:r>
                <a:rPr lang="en-US" altLang="zh-CN" sz="2800" b="1"/>
                <a:t>,…,</a:t>
              </a:r>
              <a:r>
                <a:rPr lang="en-US" altLang="zh-CN" sz="2800" b="1" i="1"/>
                <a:t>X</a:t>
              </a:r>
              <a:r>
                <a:rPr lang="en-US" altLang="zh-CN" sz="2800" b="1" i="1" baseline="-25000"/>
                <a:t>n</a:t>
              </a:r>
              <a:r>
                <a:rPr lang="zh-CN" altLang="en-US" sz="2800" b="1"/>
                <a:t>是来自正态总体</a:t>
              </a:r>
              <a:endParaRPr lang="zh-CN" altLang="zh-CN" sz="2800" b="1"/>
            </a:p>
          </p:txBody>
        </p:sp>
        <p:graphicFrame>
          <p:nvGraphicFramePr>
            <p:cNvPr id="33801" name="Object 16"/>
            <p:cNvGraphicFramePr>
              <a:graphicFrameLocks noChangeAspect="1"/>
            </p:cNvGraphicFramePr>
            <p:nvPr/>
          </p:nvGraphicFramePr>
          <p:xfrm>
            <a:off x="3740" y="436"/>
            <a:ext cx="1110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99" name="Equation" r:id="rId15" imgW="609735" imgH="218970" progId="Equation.DSMT4">
                    <p:embed/>
                  </p:oleObj>
                </mc:Choice>
                <mc:Fallback>
                  <p:oleObj name="Equation" r:id="rId15" imgW="609735" imgH="21897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0" y="436"/>
                          <a:ext cx="1110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2" name="Rectangle 17"/>
            <p:cNvSpPr>
              <a:spLocks noChangeArrowheads="1"/>
            </p:cNvSpPr>
            <p:nvPr/>
          </p:nvSpPr>
          <p:spPr bwMode="auto">
            <a:xfrm>
              <a:off x="4784" y="500"/>
              <a:ext cx="11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的样本</a:t>
              </a:r>
              <a:r>
                <a:rPr lang="en-US" altLang="zh-CN" sz="2800" b="1"/>
                <a:t>,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84213" y="1433513"/>
            <a:ext cx="6259512" cy="638175"/>
            <a:chOff x="431" y="903"/>
            <a:chExt cx="3943" cy="402"/>
          </a:xfrm>
        </p:grpSpPr>
        <p:graphicFrame>
          <p:nvGraphicFramePr>
            <p:cNvPr id="33800" name="Object 18"/>
            <p:cNvGraphicFramePr>
              <a:graphicFrameLocks noChangeAspect="1"/>
            </p:cNvGraphicFramePr>
            <p:nvPr/>
          </p:nvGraphicFramePr>
          <p:xfrm>
            <a:off x="431" y="903"/>
            <a:ext cx="812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00" name="Equation" r:id="rId17" imgW="476339" imgH="228690" progId="Equation.DSMT4">
                    <p:embed/>
                  </p:oleObj>
                </mc:Choice>
                <mc:Fallback>
                  <p:oleObj name="Equation" r:id="rId17" imgW="476339" imgH="22869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903"/>
                          <a:ext cx="812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9" name="Rectangle 19"/>
            <p:cNvSpPr>
              <a:spLocks noChangeArrowheads="1"/>
            </p:cNvSpPr>
            <p:nvPr/>
          </p:nvSpPr>
          <p:spPr bwMode="auto">
            <a:xfrm>
              <a:off x="1174" y="932"/>
              <a:ext cx="24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/>
                <a:t>为样本均值和样本方差</a:t>
              </a:r>
              <a:r>
                <a:rPr lang="en-US" altLang="zh-CN" sz="2800" b="1"/>
                <a:t>,</a:t>
              </a:r>
            </a:p>
          </p:txBody>
        </p:sp>
        <p:sp>
          <p:nvSpPr>
            <p:cNvPr id="33810" name="Rectangle 20"/>
            <p:cNvSpPr>
              <a:spLocks noChangeArrowheads="1"/>
            </p:cNvSpPr>
            <p:nvPr/>
          </p:nvSpPr>
          <p:spPr bwMode="auto">
            <a:xfrm>
              <a:off x="3606" y="926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则有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utoUpdateAnimBg="0"/>
      <p:bldP spid="8090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4F350E-3C66-49F2-BBA3-3D3139C21C7C}" type="slidenum">
              <a:rPr lang="en-US" altLang="zh-CN" sz="1400"/>
              <a:pPr eaLnBrk="1" hangingPunct="1"/>
              <a:t>38</a:t>
            </a:fld>
            <a:endParaRPr lang="en-US" altLang="zh-CN" sz="1400"/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52400" y="990600"/>
            <a:ext cx="8137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 </a:t>
            </a:r>
            <a:r>
              <a:rPr lang="zh-CN" altLang="en-US" sz="2800" b="1">
                <a:solidFill>
                  <a:srgbClr val="0000FF"/>
                </a:solidFill>
              </a:rPr>
              <a:t>定理 </a:t>
            </a:r>
            <a:r>
              <a:rPr lang="en-US" altLang="zh-CN" sz="2800" b="1">
                <a:solidFill>
                  <a:srgbClr val="0000FF"/>
                </a:solidFill>
              </a:rPr>
              <a:t>4</a:t>
            </a:r>
            <a:r>
              <a:rPr lang="en-US" altLang="zh-CN" sz="2800" b="1"/>
              <a:t> (</a:t>
            </a:r>
            <a:r>
              <a:rPr lang="zh-CN" altLang="en-US" sz="2800" b="1"/>
              <a:t>两总体样本均值差、样本方差比的分布</a:t>
            </a:r>
            <a:r>
              <a:rPr lang="en-US" altLang="zh-CN" sz="2800" b="1"/>
              <a:t>)  </a:t>
            </a: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04800" y="4510088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是</a:t>
            </a:r>
            <a:r>
              <a:rPr lang="en-US" altLang="zh-CN" sz="2800" b="1"/>
              <a:t>X, Y</a:t>
            </a:r>
            <a:r>
              <a:rPr lang="zh-CN" altLang="en-US" sz="2800" b="1"/>
              <a:t>的修正样本方差</a:t>
            </a:r>
            <a:r>
              <a:rPr lang="en-US" altLang="zh-CN" sz="2800" b="1"/>
              <a:t>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2888" y="2590800"/>
            <a:ext cx="8605837" cy="631825"/>
            <a:chOff x="153" y="1728"/>
            <a:chExt cx="5421" cy="398"/>
          </a:xfrm>
        </p:grpSpPr>
        <p:sp>
          <p:nvSpPr>
            <p:cNvPr id="34838" name="Rectangle 5"/>
            <p:cNvSpPr>
              <a:spLocks noChangeArrowheads="1"/>
            </p:cNvSpPr>
            <p:nvPr/>
          </p:nvSpPr>
          <p:spPr bwMode="auto">
            <a:xfrm>
              <a:off x="153" y="1728"/>
              <a:ext cx="33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X</a:t>
              </a:r>
              <a:r>
                <a:rPr lang="en-US" altLang="zh-CN" sz="2800" b="1" baseline="-25000"/>
                <a:t>1</a:t>
              </a:r>
              <a:r>
                <a:rPr lang="en-US" altLang="zh-CN" sz="2800" b="1"/>
                <a:t>,</a:t>
              </a:r>
              <a:r>
                <a:rPr lang="en-US" altLang="zh-CN" sz="2800" b="1" i="1"/>
                <a:t>X</a:t>
              </a:r>
              <a:r>
                <a:rPr lang="en-US" altLang="zh-CN" sz="2800" b="1" baseline="-25000"/>
                <a:t>2</a:t>
              </a:r>
              <a:r>
                <a:rPr lang="en-US" altLang="zh-CN" sz="2800" b="1"/>
                <a:t>,…,</a:t>
              </a:r>
              <a:endParaRPr lang="en-US" altLang="zh-CN" sz="2800" b="1" baseline="-25000"/>
            </a:p>
          </p:txBody>
        </p:sp>
        <p:graphicFrame>
          <p:nvGraphicFramePr>
            <p:cNvPr id="34824" name="Object 6"/>
            <p:cNvGraphicFramePr>
              <a:graphicFrameLocks noChangeAspect="1"/>
            </p:cNvGraphicFramePr>
            <p:nvPr/>
          </p:nvGraphicFramePr>
          <p:xfrm>
            <a:off x="1045" y="1760"/>
            <a:ext cx="404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22" name="Equation" r:id="rId3" imgW="266793" imgH="247590" progId="Equation.DSMT4">
                    <p:embed/>
                  </p:oleObj>
                </mc:Choice>
                <mc:Fallback>
                  <p:oleObj name="Equation" r:id="rId3" imgW="266793" imgH="24759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5" y="1760"/>
                          <a:ext cx="404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9" name="Rectangle 7"/>
            <p:cNvSpPr>
              <a:spLocks noChangeArrowheads="1"/>
            </p:cNvSpPr>
            <p:nvPr/>
          </p:nvSpPr>
          <p:spPr bwMode="auto">
            <a:xfrm>
              <a:off x="1317" y="1769"/>
              <a:ext cx="1610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700" b="1"/>
                <a:t>是来自</a:t>
              </a:r>
              <a:r>
                <a:rPr lang="en-US" altLang="zh-CN" sz="2700" b="1" i="1"/>
                <a:t>X</a:t>
              </a:r>
              <a:r>
                <a:rPr lang="zh-CN" altLang="en-US" sz="2700" b="1"/>
                <a:t>的样本</a:t>
              </a:r>
              <a:r>
                <a:rPr lang="en-US" altLang="zh-CN" sz="2700" b="1"/>
                <a:t>,</a:t>
              </a:r>
            </a:p>
          </p:txBody>
        </p:sp>
        <p:sp>
          <p:nvSpPr>
            <p:cNvPr id="34840" name="Rectangle 8"/>
            <p:cNvSpPr>
              <a:spLocks noChangeArrowheads="1"/>
            </p:cNvSpPr>
            <p:nvPr/>
          </p:nvSpPr>
          <p:spPr bwMode="auto">
            <a:xfrm>
              <a:off x="3921" y="1773"/>
              <a:ext cx="16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/>
                <a:t>是来自</a:t>
              </a:r>
              <a:r>
                <a:rPr lang="en-US" altLang="zh-CN" sz="2800" b="1" i="1"/>
                <a:t>Y</a:t>
              </a:r>
              <a:r>
                <a:rPr lang="zh-CN" altLang="en-US" sz="2800" b="1"/>
                <a:t>的样本</a:t>
              </a:r>
              <a:r>
                <a:rPr lang="en-US" altLang="zh-CN" sz="2800" b="1"/>
                <a:t>,</a:t>
              </a:r>
            </a:p>
          </p:txBody>
        </p:sp>
        <p:sp>
          <p:nvSpPr>
            <p:cNvPr id="34841" name="Rectangle 9"/>
            <p:cNvSpPr>
              <a:spLocks noChangeArrowheads="1"/>
            </p:cNvSpPr>
            <p:nvPr/>
          </p:nvSpPr>
          <p:spPr bwMode="auto">
            <a:xfrm>
              <a:off x="2829" y="1728"/>
              <a:ext cx="9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/>
                <a:t>Y</a:t>
              </a:r>
              <a:r>
                <a:rPr lang="en-US" altLang="zh-CN" sz="2800" b="1" baseline="-25000"/>
                <a:t>1</a:t>
              </a:r>
              <a:r>
                <a:rPr lang="en-US" altLang="zh-CN" sz="2800" b="1"/>
                <a:t>,</a:t>
              </a:r>
              <a:r>
                <a:rPr lang="en-US" altLang="zh-CN" sz="2800" b="1" i="1"/>
                <a:t>Y</a:t>
              </a:r>
              <a:r>
                <a:rPr lang="en-US" altLang="zh-CN" sz="2800" b="1" baseline="-25000"/>
                <a:t>2</a:t>
              </a:r>
              <a:r>
                <a:rPr lang="en-US" altLang="zh-CN" sz="2800" b="1"/>
                <a:t>,…,</a:t>
              </a:r>
            </a:p>
          </p:txBody>
        </p:sp>
        <p:graphicFrame>
          <p:nvGraphicFramePr>
            <p:cNvPr id="34825" name="Object 10"/>
            <p:cNvGraphicFramePr>
              <a:graphicFrameLocks noChangeAspect="1"/>
            </p:cNvGraphicFramePr>
            <p:nvPr/>
          </p:nvGraphicFramePr>
          <p:xfrm>
            <a:off x="3698" y="1767"/>
            <a:ext cx="342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23" name="Equation" r:id="rId5" imgW="228718" imgH="247590" progId="Equation.DSMT4">
                    <p:embed/>
                  </p:oleObj>
                </mc:Choice>
                <mc:Fallback>
                  <p:oleObj name="Equation" r:id="rId5" imgW="228718" imgH="24759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8" y="1767"/>
                          <a:ext cx="342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23850" y="3470275"/>
            <a:ext cx="8424863" cy="566738"/>
            <a:chOff x="204" y="2265"/>
            <a:chExt cx="5307" cy="357"/>
          </a:xfrm>
        </p:grpSpPr>
        <p:graphicFrame>
          <p:nvGraphicFramePr>
            <p:cNvPr id="34822" name="Object 12"/>
            <p:cNvGraphicFramePr>
              <a:graphicFrameLocks noChangeAspect="1"/>
            </p:cNvGraphicFramePr>
            <p:nvPr/>
          </p:nvGraphicFramePr>
          <p:xfrm>
            <a:off x="204" y="2284"/>
            <a:ext cx="69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24" name="公式" r:id="rId7" imgW="438264" imgH="209520" progId="Equation.3">
                    <p:embed/>
                  </p:oleObj>
                </mc:Choice>
                <mc:Fallback>
                  <p:oleObj name="公式" r:id="rId7" imgW="438264" imgH="20952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2284"/>
                          <a:ext cx="69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5" name="Rectangle 13"/>
            <p:cNvSpPr>
              <a:spLocks noChangeArrowheads="1"/>
            </p:cNvSpPr>
            <p:nvPr/>
          </p:nvSpPr>
          <p:spPr bwMode="auto">
            <a:xfrm>
              <a:off x="788" y="2284"/>
              <a:ext cx="25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分别是这两个样本的</a:t>
              </a:r>
            </a:p>
          </p:txBody>
        </p:sp>
        <p:graphicFrame>
          <p:nvGraphicFramePr>
            <p:cNvPr id="34823" name="Object 14"/>
            <p:cNvGraphicFramePr>
              <a:graphicFrameLocks noChangeAspect="1"/>
            </p:cNvGraphicFramePr>
            <p:nvPr/>
          </p:nvGraphicFramePr>
          <p:xfrm>
            <a:off x="3969" y="2265"/>
            <a:ext cx="773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25" name="公式" r:id="rId9" imgW="485790" imgH="218970" progId="Equation.3">
                    <p:embed/>
                  </p:oleObj>
                </mc:Choice>
                <mc:Fallback>
                  <p:oleObj name="公式" r:id="rId9" imgW="485790" imgH="21897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2265"/>
                          <a:ext cx="773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6" name="Rectangle 15"/>
            <p:cNvSpPr>
              <a:spLocks noChangeArrowheads="1"/>
            </p:cNvSpPr>
            <p:nvPr/>
          </p:nvSpPr>
          <p:spPr bwMode="auto">
            <a:xfrm>
              <a:off x="2827" y="2284"/>
              <a:ext cx="12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/>
                <a:t>样本均值，</a:t>
              </a:r>
            </a:p>
          </p:txBody>
        </p:sp>
        <p:sp>
          <p:nvSpPr>
            <p:cNvPr id="34837" name="Text Box 16"/>
            <p:cNvSpPr txBox="1">
              <a:spLocks noChangeArrowheads="1"/>
            </p:cNvSpPr>
            <p:nvPr/>
          </p:nvSpPr>
          <p:spPr bwMode="auto">
            <a:xfrm>
              <a:off x="4722" y="2275"/>
              <a:ext cx="7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 dirty="0"/>
                <a:t>分别是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947738" y="1828800"/>
            <a:ext cx="8016875" cy="619125"/>
            <a:chOff x="614" y="1248"/>
            <a:chExt cx="5050" cy="390"/>
          </a:xfrm>
        </p:grpSpPr>
        <p:graphicFrame>
          <p:nvGraphicFramePr>
            <p:cNvPr id="34821" name="Object 18"/>
            <p:cNvGraphicFramePr>
              <a:graphicFrameLocks noChangeAspect="1"/>
            </p:cNvGraphicFramePr>
            <p:nvPr/>
          </p:nvGraphicFramePr>
          <p:xfrm>
            <a:off x="999" y="1248"/>
            <a:ext cx="3215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26" name="Equation" r:id="rId11" imgW="1971783" imgH="228690" progId="Equation.DSMT4">
                    <p:embed/>
                  </p:oleObj>
                </mc:Choice>
                <mc:Fallback>
                  <p:oleObj name="Equation" r:id="rId11" imgW="1971783" imgH="22869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9" y="1248"/>
                          <a:ext cx="3215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3" name="Rectangle 19"/>
            <p:cNvSpPr>
              <a:spLocks noChangeArrowheads="1"/>
            </p:cNvSpPr>
            <p:nvPr/>
          </p:nvSpPr>
          <p:spPr bwMode="auto">
            <a:xfrm>
              <a:off x="4071" y="1270"/>
              <a:ext cx="15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/>
                <a:t>且</a:t>
              </a:r>
              <a:r>
                <a:rPr lang="en-US" altLang="zh-CN" sz="2800" b="1" i="1"/>
                <a:t>X</a:t>
              </a:r>
              <a:r>
                <a:rPr lang="zh-CN" altLang="en-US" sz="2800" b="1"/>
                <a:t>与</a:t>
              </a:r>
              <a:r>
                <a:rPr lang="en-US" altLang="zh-CN" sz="2800" b="1" i="1"/>
                <a:t>Y</a:t>
              </a:r>
              <a:r>
                <a:rPr lang="zh-CN" altLang="en-US" sz="2800" b="1"/>
                <a:t>独立</a:t>
              </a:r>
              <a:r>
                <a:rPr lang="en-US" altLang="zh-CN" sz="2800" b="1"/>
                <a:t>,</a:t>
              </a:r>
            </a:p>
          </p:txBody>
        </p:sp>
        <p:sp>
          <p:nvSpPr>
            <p:cNvPr id="34834" name="Rectangle 20"/>
            <p:cNvSpPr>
              <a:spLocks noChangeArrowheads="1"/>
            </p:cNvSpPr>
            <p:nvPr/>
          </p:nvSpPr>
          <p:spPr bwMode="auto">
            <a:xfrm>
              <a:off x="614" y="1254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设</a:t>
              </a:r>
            </a:p>
          </p:txBody>
        </p:sp>
      </p:grpSp>
      <p:graphicFrame>
        <p:nvGraphicFramePr>
          <p:cNvPr id="34818" name="Object 21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7" name="Image" r:id="rId13" imgW="10102365" imgH="25201" progId="Photoshop.Image.5">
                  <p:embed/>
                </p:oleObj>
              </mc:Choice>
              <mc:Fallback>
                <p:oleObj name="Image" r:id="rId13" imgW="10102365" imgH="25201" progId="Photoshop.Image.5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2" name="Rectangle 22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样本及抽样分布   </a:t>
            </a:r>
            <a:r>
              <a:rPr lang="en-US" altLang="zh-CN" sz="1800">
                <a:ea typeface="华文隶书" panose="02010800040101010101" pitchFamily="2" charset="-122"/>
              </a:rPr>
              <a:t>§</a:t>
            </a:r>
            <a:r>
              <a:rPr lang="en-US" altLang="zh-CN" sz="2000">
                <a:ea typeface="华文隶书" panose="02010800040101010101" pitchFamily="2" charset="-122"/>
              </a:rPr>
              <a:t>2 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抽样分布</a:t>
            </a:r>
          </a:p>
        </p:txBody>
      </p:sp>
      <p:graphicFrame>
        <p:nvGraphicFramePr>
          <p:cNvPr id="81943" name="Object 23"/>
          <p:cNvGraphicFramePr>
            <a:graphicFrameLocks noChangeAspect="1"/>
          </p:cNvGraphicFramePr>
          <p:nvPr/>
        </p:nvGraphicFramePr>
        <p:xfrm>
          <a:off x="641350" y="5200650"/>
          <a:ext cx="3570288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8" name="Equation" r:id="rId15" imgW="1549400" imgH="457200" progId="Equation.DSMT4">
                  <p:embed/>
                </p:oleObj>
              </mc:Choice>
              <mc:Fallback>
                <p:oleObj name="Equation" r:id="rId15" imgW="1549400" imgH="4572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5200650"/>
                        <a:ext cx="3570288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4" name="Object 24"/>
          <p:cNvGraphicFramePr>
            <a:graphicFrameLocks noChangeAspect="1"/>
          </p:cNvGraphicFramePr>
          <p:nvPr/>
        </p:nvGraphicFramePr>
        <p:xfrm>
          <a:off x="4441825" y="5200650"/>
          <a:ext cx="33956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9" name="Equation" r:id="rId17" imgW="1473200" imgH="457200" progId="Equation.DSMT4">
                  <p:embed/>
                </p:oleObj>
              </mc:Choice>
              <mc:Fallback>
                <p:oleObj name="Equation" r:id="rId17" imgW="1473200" imgH="457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25" y="5200650"/>
                        <a:ext cx="3395663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utoUpdateAnimBg="0"/>
      <p:bldP spid="8192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67AE6F6-93B2-46B1-939D-821F1E47BD2D}" type="slidenum">
              <a:rPr lang="en-US" altLang="zh-CN" sz="1400"/>
              <a:pPr eaLnBrk="1" hangingPunct="1"/>
              <a:t>39</a:t>
            </a:fld>
            <a:endParaRPr lang="en-US" altLang="zh-CN" sz="1400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547813" y="836613"/>
          <a:ext cx="4457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3" name="Equation" r:id="rId3" imgW="4457700" imgH="1562100" progId="Equation.3">
                  <p:embed/>
                </p:oleObj>
              </mc:Choice>
              <mc:Fallback>
                <p:oleObj name="Equation" r:id="rId3" imgW="4457700" imgH="1562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836613"/>
                        <a:ext cx="44577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900113" y="2781300"/>
          <a:ext cx="6972300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4" name="Equation" r:id="rId5" imgW="6972300" imgH="2489200" progId="Equation.3">
                  <p:embed/>
                </p:oleObj>
              </mc:Choice>
              <mc:Fallback>
                <p:oleObj name="Equation" r:id="rId5" imgW="6972300" imgH="2489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81300"/>
                        <a:ext cx="6972300" cy="248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5" name="Image" r:id="rId7" imgW="10102365" imgH="25201" progId="Photoshop.Image.5">
                  <p:embed/>
                </p:oleObj>
              </mc:Choice>
              <mc:Fallback>
                <p:oleObj name="Image" r:id="rId7" imgW="10102365" imgH="25201" progId="Photoshop.Image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样本及抽样分布   </a:t>
            </a:r>
            <a:r>
              <a:rPr lang="en-US" altLang="zh-CN" sz="1800">
                <a:ea typeface="华文隶书" panose="02010800040101010101" pitchFamily="2" charset="-122"/>
              </a:rPr>
              <a:t>§</a:t>
            </a:r>
            <a:r>
              <a:rPr lang="en-US" altLang="zh-CN" sz="2000">
                <a:ea typeface="华文隶书" panose="02010800040101010101" pitchFamily="2" charset="-122"/>
              </a:rPr>
              <a:t>2 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抽样分布</a:t>
            </a:r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323850" y="981075"/>
            <a:ext cx="996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则有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607A9C4-9A8E-4777-9A8D-9011C7ADBE9B}" type="slidenum">
              <a:rPr lang="en-US" altLang="zh-CN" sz="1400"/>
              <a:pPr eaLnBrk="1" hangingPunct="1"/>
              <a:t>4</a:t>
            </a:fld>
            <a:endParaRPr lang="en-US" altLang="zh-CN" sz="1400"/>
          </a:p>
        </p:txBody>
      </p:sp>
      <p:sp>
        <p:nvSpPr>
          <p:cNvPr id="2055" name="Rectangle 2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样本及抽样分布   </a:t>
            </a:r>
            <a:r>
              <a:rPr lang="en-US" altLang="zh-CN" sz="1800">
                <a:ea typeface="华文隶书" panose="02010800040101010101" pitchFamily="2" charset="-122"/>
              </a:rPr>
              <a:t>§</a:t>
            </a:r>
            <a:r>
              <a:rPr lang="en-US" altLang="zh-CN" sz="2000">
                <a:ea typeface="华文隶书" panose="02010800040101010101" pitchFamily="2" charset="-122"/>
              </a:rPr>
              <a:t>1</a:t>
            </a:r>
            <a:r>
              <a:rPr lang="en-US" altLang="zh-CN" sz="2000">
                <a:latin typeface="华文隶书" panose="02010800040101010101" pitchFamily="2" charset="-122"/>
                <a:ea typeface="华文隶书" panose="02010800040101010101" pitchFamily="2" charset="-122"/>
              </a:rPr>
              <a:t> </a:t>
            </a: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基本概念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2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Text Box 4"/>
          <p:cNvSpPr txBox="1">
            <a:spLocks noChangeArrowheads="1"/>
          </p:cNvSpPr>
          <p:nvPr/>
        </p:nvSpPr>
        <p:spPr bwMode="auto">
          <a:xfrm>
            <a:off x="609600" y="700088"/>
            <a:ext cx="3429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0066"/>
                </a:solidFill>
              </a:rPr>
              <a:t>§1.  </a:t>
            </a:r>
            <a:r>
              <a:rPr lang="zh-CN" altLang="en-US" sz="4000" b="1" dirty="0">
                <a:solidFill>
                  <a:srgbClr val="FF0066"/>
                </a:solidFill>
              </a:rPr>
              <a:t>基本概念</a:t>
            </a:r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684213" y="1557338"/>
            <a:ext cx="7620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660033"/>
                </a:solidFill>
              </a:rPr>
              <a:t>总体：</a:t>
            </a:r>
            <a:r>
              <a:rPr lang="zh-CN" altLang="en-US" sz="2800" b="1" dirty="0"/>
              <a:t>研究对象的某项数量指标的值</a:t>
            </a:r>
            <a:r>
              <a:rPr lang="zh-CN" altLang="en-US" sz="2800" b="1" dirty="0" smtClean="0"/>
              <a:t>的全体。</a:t>
            </a:r>
            <a:endParaRPr lang="zh-CN" altLang="en-US" sz="2800" b="1" dirty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660033"/>
                </a:solidFill>
              </a:rPr>
              <a:t>个体：</a:t>
            </a:r>
            <a:r>
              <a:rPr lang="zh-CN" altLang="en-US" sz="2800" b="1" dirty="0"/>
              <a:t>总体中的每个元素为个体。</a:t>
            </a:r>
          </a:p>
        </p:txBody>
      </p:sp>
      <p:sp>
        <p:nvSpPr>
          <p:cNvPr id="146444" name="Text Box 12"/>
          <p:cNvSpPr txBox="1">
            <a:spLocks noChangeArrowheads="1"/>
          </p:cNvSpPr>
          <p:nvPr/>
        </p:nvSpPr>
        <p:spPr bwMode="auto">
          <a:xfrm>
            <a:off x="685800" y="2589213"/>
            <a:ext cx="78486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例如：某厂生产的灯泡寿命是总体，每一个灯泡的寿命是个体；某学校全体男生的身高是总体，每个男生的身高是个体。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683568" y="4144045"/>
                <a:ext cx="7848600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 dirty="0" smtClean="0"/>
                  <a:t>研究对象的数量指标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800" b="1" dirty="0" smtClean="0"/>
                  <a:t>的取值在客观上有一定的分布，因此，可将其看做随机变量，它的分布称为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总体分布</a:t>
                </a:r>
                <a:r>
                  <a:rPr lang="zh-CN" altLang="en-US" sz="2800" b="1" dirty="0" smtClean="0"/>
                  <a:t>。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14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4144045"/>
                <a:ext cx="7848600" cy="1384995"/>
              </a:xfrm>
              <a:prstGeom prst="rect">
                <a:avLst/>
              </a:prstGeom>
              <a:blipFill rotWithShape="0">
                <a:blip r:embed="rId5"/>
                <a:stretch>
                  <a:fillRect l="-1553" t="-5727" b="-101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77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7" grpId="0" autoUpdateAnimBg="0"/>
      <p:bldP spid="146444" grpId="0" autoUpdateAnimBg="0"/>
      <p:bldP spid="14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F7E2B37-4C5B-4CBA-8E62-686B9B5DC263}" type="slidenum">
              <a:rPr lang="en-US" altLang="zh-CN" sz="1400"/>
              <a:pPr eaLnBrk="1" hangingPunct="1"/>
              <a:t>40</a:t>
            </a:fld>
            <a:endParaRPr lang="en-US" altLang="zh-CN" sz="1400"/>
          </a:p>
        </p:txBody>
      </p:sp>
      <p:sp>
        <p:nvSpPr>
          <p:cNvPr id="36874" name="Text Box 2"/>
          <p:cNvSpPr txBox="1">
            <a:spLocks noChangeArrowheads="1"/>
          </p:cNvSpPr>
          <p:nvPr/>
        </p:nvSpPr>
        <p:spPr bwMode="auto">
          <a:xfrm>
            <a:off x="838200" y="8382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证明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1782763" y="846138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(1) </a:t>
            </a:r>
            <a:r>
              <a:rPr lang="zh-CN" altLang="en-US" sz="2800" b="1"/>
              <a:t>由定理</a:t>
            </a:r>
            <a:r>
              <a:rPr lang="en-US" altLang="zh-CN" sz="2800" b="1"/>
              <a:t>2</a:t>
            </a:r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1022350" y="1600200"/>
          <a:ext cx="3416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2" name="Equation" r:id="rId3" imgW="3416300" imgH="977900" progId="Equation.3">
                  <p:embed/>
                </p:oleObj>
              </mc:Choice>
              <mc:Fallback>
                <p:oleObj name="Equation" r:id="rId3" imgW="3416300" imgH="977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1600200"/>
                        <a:ext cx="3416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4756150" y="1600200"/>
          <a:ext cx="3467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3" name="Equation" r:id="rId5" imgW="3467100" imgH="977900" progId="Equation.3">
                  <p:embed/>
                </p:oleObj>
              </mc:Choice>
              <mc:Fallback>
                <p:oleObj name="Equation" r:id="rId5" imgW="3467100" imgH="977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1600200"/>
                        <a:ext cx="3467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6"/>
          <p:cNvGraphicFramePr>
            <a:graphicFrameLocks noChangeAspect="1"/>
          </p:cNvGraphicFramePr>
          <p:nvPr/>
        </p:nvGraphicFramePr>
        <p:xfrm>
          <a:off x="990600" y="2819400"/>
          <a:ext cx="3124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4" name="Equation" r:id="rId7" imgW="3124200" imgH="469900" progId="Equation.3">
                  <p:embed/>
                </p:oleObj>
              </mc:Choice>
              <mc:Fallback>
                <p:oleObj name="Equation" r:id="rId7" imgW="31242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19400"/>
                        <a:ext cx="3124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5" name="Object 7"/>
          <p:cNvGraphicFramePr>
            <a:graphicFrameLocks noChangeAspect="1"/>
          </p:cNvGraphicFramePr>
          <p:nvPr/>
        </p:nvGraphicFramePr>
        <p:xfrm>
          <a:off x="4292600" y="2851150"/>
          <a:ext cx="3632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5" name="Equation" r:id="rId9" imgW="3632200" imgH="393700" progId="Equation.3">
                  <p:embed/>
                </p:oleObj>
              </mc:Choice>
              <mc:Fallback>
                <p:oleObj name="Equation" r:id="rId9" imgW="36322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2851150"/>
                        <a:ext cx="3632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Object 8"/>
          <p:cNvGraphicFramePr>
            <a:graphicFrameLocks noChangeAspect="1"/>
          </p:cNvGraphicFramePr>
          <p:nvPr/>
        </p:nvGraphicFramePr>
        <p:xfrm>
          <a:off x="827088" y="3500438"/>
          <a:ext cx="792162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6" name="Equation" r:id="rId11" imgW="3162300" imgH="457200" progId="Equation.DSMT4">
                  <p:embed/>
                </p:oleObj>
              </mc:Choice>
              <mc:Fallback>
                <p:oleObj name="Equation" r:id="rId11" imgW="31623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500438"/>
                        <a:ext cx="7921625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7" name="Object 9"/>
          <p:cNvGraphicFramePr>
            <a:graphicFrameLocks noChangeAspect="1"/>
          </p:cNvGraphicFramePr>
          <p:nvPr/>
        </p:nvGraphicFramePr>
        <p:xfrm>
          <a:off x="1143000" y="4876800"/>
          <a:ext cx="4584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7" name="Equation" r:id="rId13" imgW="4584700" imgH="977900" progId="Equation.3">
                  <p:embed/>
                </p:oleObj>
              </mc:Choice>
              <mc:Fallback>
                <p:oleObj name="Equation" r:id="rId13" imgW="4584700" imgH="977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76800"/>
                        <a:ext cx="4584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10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8" name="Image" r:id="rId15" imgW="10102365" imgH="25201" progId="Photoshop.Image.5">
                  <p:embed/>
                </p:oleObj>
              </mc:Choice>
              <mc:Fallback>
                <p:oleObj name="Image" r:id="rId15" imgW="10102365" imgH="25201" progId="Photoshop.Image.5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Rectangle 11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样本及抽样分布   </a:t>
            </a:r>
            <a:r>
              <a:rPr lang="en-US" altLang="zh-CN" sz="1800">
                <a:ea typeface="华文隶书" panose="02010800040101010101" pitchFamily="2" charset="-122"/>
              </a:rPr>
              <a:t>§</a:t>
            </a:r>
            <a:r>
              <a:rPr lang="en-US" altLang="zh-CN" sz="2000">
                <a:ea typeface="华文隶书" panose="02010800040101010101" pitchFamily="2" charset="-122"/>
              </a:rPr>
              <a:t>2 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抽样分布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DDC12A5-72A2-48D2-8133-AA0816A03606}" type="slidenum">
              <a:rPr lang="en-US" altLang="zh-CN" sz="1400"/>
              <a:pPr eaLnBrk="1" hangingPunct="1"/>
              <a:t>41</a:t>
            </a:fld>
            <a:endParaRPr lang="en-US" altLang="zh-CN" sz="1400"/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1739900" y="977900"/>
          <a:ext cx="5168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5" name="Equation" r:id="rId3" imgW="5168900" imgH="1016000" progId="Equation.3">
                  <p:embed/>
                </p:oleObj>
              </mc:Choice>
              <mc:Fallback>
                <p:oleObj name="Equation" r:id="rId3" imgW="5168900" imgH="1016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977900"/>
                        <a:ext cx="5168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914400" y="2235200"/>
          <a:ext cx="42672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6" name="Equation" r:id="rId5" imgW="4267200" imgH="1409700" progId="Equation.3">
                  <p:embed/>
                </p:oleObj>
              </mc:Choice>
              <mc:Fallback>
                <p:oleObj name="Equation" r:id="rId5" imgW="4267200" imgH="1409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35200"/>
                        <a:ext cx="42672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5295900" y="2498725"/>
          <a:ext cx="140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7" name="Equation" r:id="rId7" imgW="1409088" imgH="393529" progId="Equation.3">
                  <p:embed/>
                </p:oleObj>
              </mc:Choice>
              <mc:Fallback>
                <p:oleObj name="Equation" r:id="rId7" imgW="1409088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2498725"/>
                        <a:ext cx="1409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Text Box 5"/>
          <p:cNvSpPr txBox="1">
            <a:spLocks noChangeArrowheads="1"/>
          </p:cNvSpPr>
          <p:nvPr/>
        </p:nvSpPr>
        <p:spPr bwMode="auto">
          <a:xfrm>
            <a:off x="838200" y="1185863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(2)</a:t>
            </a:r>
          </a:p>
        </p:txBody>
      </p:sp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920750" y="3714750"/>
          <a:ext cx="3759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8" name="Equation" r:id="rId9" imgW="3759200" imgH="901700" progId="Equation.3">
                  <p:embed/>
                </p:oleObj>
              </mc:Choice>
              <mc:Fallback>
                <p:oleObj name="Equation" r:id="rId9" imgW="3759200" imgH="901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3714750"/>
                        <a:ext cx="3759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5041900" y="3721100"/>
          <a:ext cx="3467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9" name="Equation" r:id="rId11" imgW="3467100" imgH="889000" progId="Equation.3">
                  <p:embed/>
                </p:oleObj>
              </mc:Choice>
              <mc:Fallback>
                <p:oleObj name="Equation" r:id="rId11" imgW="3467100" imgH="889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3721100"/>
                        <a:ext cx="3467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8"/>
          <p:cNvGraphicFramePr>
            <a:graphicFrameLocks noChangeAspect="1"/>
          </p:cNvGraphicFramePr>
          <p:nvPr/>
        </p:nvGraphicFramePr>
        <p:xfrm>
          <a:off x="914400" y="4864100"/>
          <a:ext cx="6832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0" name="Equation" r:id="rId13" imgW="6832600" imgH="469900" progId="Equation.3">
                  <p:embed/>
                </p:oleObj>
              </mc:Choice>
              <mc:Fallback>
                <p:oleObj name="Equation" r:id="rId13" imgW="6832600" imgH="469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64100"/>
                        <a:ext cx="6832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9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1" name="Image" r:id="rId15" imgW="10102365" imgH="25201" progId="Photoshop.Image.5">
                  <p:embed/>
                </p:oleObj>
              </mc:Choice>
              <mc:Fallback>
                <p:oleObj name="Image" r:id="rId15" imgW="10102365" imgH="25201" progId="Photoshop.Image.5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Rectangle 10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样本及抽样分布   </a:t>
            </a:r>
            <a:r>
              <a:rPr lang="en-US" altLang="zh-CN" sz="1800">
                <a:ea typeface="华文隶书" panose="02010800040101010101" pitchFamily="2" charset="-122"/>
              </a:rPr>
              <a:t>§</a:t>
            </a:r>
            <a:r>
              <a:rPr lang="en-US" altLang="zh-CN" sz="2000">
                <a:ea typeface="华文隶书" panose="02010800040101010101" pitchFamily="2" charset="-122"/>
              </a:rPr>
              <a:t>2 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抽样分布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613B640-59ED-491C-9D8E-889442D75717}" type="slidenum">
              <a:rPr lang="en-US" altLang="zh-CN" sz="1400"/>
              <a:pPr eaLnBrk="1" hangingPunct="1"/>
              <a:t>42</a:t>
            </a:fld>
            <a:endParaRPr lang="en-US" altLang="zh-CN" sz="1400"/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1277938" y="990600"/>
          <a:ext cx="2413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4" name="Equation" r:id="rId3" imgW="2413000" imgH="889000" progId="Equation.3">
                  <p:embed/>
                </p:oleObj>
              </mc:Choice>
              <mc:Fallback>
                <p:oleObj name="Equation" r:id="rId3" imgW="2413000" imgH="889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990600"/>
                        <a:ext cx="2413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3773488" y="1004888"/>
          <a:ext cx="1524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5" name="Equation" r:id="rId5" imgW="1524000" imgH="889000" progId="Equation.3">
                  <p:embed/>
                </p:oleObj>
              </mc:Choice>
              <mc:Fallback>
                <p:oleObj name="Equation" r:id="rId5" imgW="1524000" imgH="889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88" y="1004888"/>
                        <a:ext cx="1524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5314950" y="1233488"/>
          <a:ext cx="2578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6" name="Equation" r:id="rId7" imgW="2578100" imgH="469900" progId="Equation.3">
                  <p:embed/>
                </p:oleObj>
              </mc:Choice>
              <mc:Fallback>
                <p:oleObj name="Equation" r:id="rId7" imgW="25781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950" y="1233488"/>
                        <a:ext cx="2578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5"/>
          <p:cNvGraphicFramePr>
            <a:graphicFrameLocks noChangeAspect="1"/>
          </p:cNvGraphicFramePr>
          <p:nvPr/>
        </p:nvGraphicFramePr>
        <p:xfrm>
          <a:off x="1187450" y="2209800"/>
          <a:ext cx="642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7" name="Equation" r:id="rId9" imgW="6426200" imgH="431800" progId="Equation.3">
                  <p:embed/>
                </p:oleObj>
              </mc:Choice>
              <mc:Fallback>
                <p:oleObj name="Equation" r:id="rId9" imgW="64262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209800"/>
                        <a:ext cx="642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Object 6"/>
          <p:cNvGraphicFramePr>
            <a:graphicFrameLocks noChangeAspect="1"/>
          </p:cNvGraphicFramePr>
          <p:nvPr/>
        </p:nvGraphicFramePr>
        <p:xfrm>
          <a:off x="1295400" y="2819400"/>
          <a:ext cx="2438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8" name="Equation" r:id="rId11" imgW="2438400" imgH="939800" progId="Equation.3">
                  <p:embed/>
                </p:oleObj>
              </mc:Choice>
              <mc:Fallback>
                <p:oleObj name="Equation" r:id="rId11" imgW="2438400" imgH="93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19400"/>
                        <a:ext cx="2438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3" name="Object 7"/>
          <p:cNvGraphicFramePr>
            <a:graphicFrameLocks noChangeAspect="1"/>
          </p:cNvGraphicFramePr>
          <p:nvPr/>
        </p:nvGraphicFramePr>
        <p:xfrm>
          <a:off x="1327150" y="4114800"/>
          <a:ext cx="31750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9" name="Equation" r:id="rId13" imgW="3175000" imgH="1409700" progId="Equation.3">
                  <p:embed/>
                </p:oleObj>
              </mc:Choice>
              <mc:Fallback>
                <p:oleObj name="Equation" r:id="rId13" imgW="3175000" imgH="1409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4114800"/>
                        <a:ext cx="31750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4" name="Object 8"/>
          <p:cNvGraphicFramePr>
            <a:graphicFrameLocks noChangeAspect="1"/>
          </p:cNvGraphicFramePr>
          <p:nvPr/>
        </p:nvGraphicFramePr>
        <p:xfrm>
          <a:off x="4648200" y="4343400"/>
          <a:ext cx="2260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0" name="Equation" r:id="rId15" imgW="2260600" imgH="419100" progId="Equation.3">
                  <p:embed/>
                </p:oleObj>
              </mc:Choice>
              <mc:Fallback>
                <p:oleObj name="Equation" r:id="rId15" imgW="22606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343400"/>
                        <a:ext cx="2260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1" name="Image" r:id="rId17" imgW="10102365" imgH="25201" progId="Photoshop.Image.5">
                  <p:embed/>
                </p:oleObj>
              </mc:Choice>
              <mc:Fallback>
                <p:oleObj name="Image" r:id="rId17" imgW="10102365" imgH="25201" progId="Photoshop.Image.5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3" name="Rectangle 10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样本及抽样分布   </a:t>
            </a:r>
            <a:r>
              <a:rPr lang="en-US" altLang="zh-CN" sz="1800">
                <a:ea typeface="华文隶书" panose="02010800040101010101" pitchFamily="2" charset="-122"/>
              </a:rPr>
              <a:t>§</a:t>
            </a:r>
            <a:r>
              <a:rPr lang="en-US" altLang="zh-CN" sz="2000">
                <a:ea typeface="华文隶书" panose="02010800040101010101" pitchFamily="2" charset="-122"/>
              </a:rPr>
              <a:t>2 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抽样分布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CA703F2-87B6-43D7-9B9A-AD7D8B302A39}" type="slidenum">
              <a:rPr lang="en-US" altLang="zh-CN" sz="1400"/>
              <a:pPr eaLnBrk="1" hangingPunct="1"/>
              <a:t>43</a:t>
            </a:fld>
            <a:endParaRPr lang="en-US" altLang="zh-CN" sz="1400"/>
          </a:p>
        </p:txBody>
      </p:sp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571500" y="100012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FF"/>
                </a:solidFill>
              </a:rPr>
              <a:t>例</a:t>
            </a:r>
          </a:p>
        </p:txBody>
      </p:sp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755650" y="1068388"/>
          <a:ext cx="75438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6" name="公式" r:id="rId3" imgW="7534197" imgH="2133540" progId="Equation.3">
                  <p:embed/>
                </p:oleObj>
              </mc:Choice>
              <mc:Fallback>
                <p:oleObj name="公式" r:id="rId3" imgW="7534197" imgH="21335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068388"/>
                        <a:ext cx="754380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6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7" name="Image" r:id="rId5" imgW="10102365" imgH="25201" progId="Photoshop.Image.5">
                  <p:embed/>
                </p:oleObj>
              </mc:Choice>
              <mc:Fallback>
                <p:oleObj name="Image" r:id="rId5" imgW="10102365" imgH="25201" progId="Photoshop.Image.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Rectangle 7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样本及抽样分布   </a:t>
            </a:r>
            <a:r>
              <a:rPr lang="en-US" altLang="zh-CN" sz="1800">
                <a:ea typeface="华文隶书" panose="02010800040101010101" pitchFamily="2" charset="-122"/>
              </a:rPr>
              <a:t>§</a:t>
            </a:r>
            <a:r>
              <a:rPr lang="en-US" altLang="zh-CN" sz="2000">
                <a:ea typeface="华文隶书" panose="02010800040101010101" pitchFamily="2" charset="-122"/>
              </a:rPr>
              <a:t>2 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抽样分布</a:t>
            </a:r>
          </a:p>
        </p:txBody>
      </p:sp>
      <p:graphicFrame>
        <p:nvGraphicFramePr>
          <p:cNvPr id="91144" name="Object 8"/>
          <p:cNvGraphicFramePr>
            <a:graphicFrameLocks noChangeAspect="1"/>
          </p:cNvGraphicFramePr>
          <p:nvPr/>
        </p:nvGraphicFramePr>
        <p:xfrm>
          <a:off x="1619250" y="3644900"/>
          <a:ext cx="446405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8" name="公式" r:id="rId7" imgW="4324312" imgH="1400220" progId="Equation.3">
                  <p:embed/>
                </p:oleObj>
              </mc:Choice>
              <mc:Fallback>
                <p:oleObj name="公式" r:id="rId7" imgW="4324312" imgH="14002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644900"/>
                        <a:ext cx="4464050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5" name="Object 9"/>
          <p:cNvGraphicFramePr>
            <a:graphicFrameLocks noChangeAspect="1"/>
          </p:cNvGraphicFramePr>
          <p:nvPr/>
        </p:nvGraphicFramePr>
        <p:xfrm>
          <a:off x="1547813" y="5141913"/>
          <a:ext cx="4752975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9" name="公式" r:id="rId9" imgW="4591105" imgH="971460" progId="Equation.3">
                  <p:embed/>
                </p:oleObj>
              </mc:Choice>
              <mc:Fallback>
                <p:oleObj name="公式" r:id="rId9" imgW="4591105" imgH="9714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141913"/>
                        <a:ext cx="4752975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Text Box 10"/>
          <p:cNvSpPr txBox="1">
            <a:spLocks noChangeArrowheads="1"/>
          </p:cNvSpPr>
          <p:nvPr/>
        </p:nvSpPr>
        <p:spPr bwMode="auto">
          <a:xfrm>
            <a:off x="611188" y="3500438"/>
            <a:ext cx="7921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解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6288C5A-90C0-4AFF-B010-48EA8168195F}" type="slidenum">
              <a:rPr lang="en-US" altLang="zh-CN" sz="1400"/>
              <a:pPr eaLnBrk="1" hangingPunct="1"/>
              <a:t>44</a:t>
            </a:fld>
            <a:endParaRPr lang="en-US" altLang="zh-CN" sz="1400"/>
          </a:p>
        </p:txBody>
      </p:sp>
      <p:graphicFrame>
        <p:nvGraphicFramePr>
          <p:cNvPr id="92162" name="Object 2"/>
          <p:cNvGraphicFramePr>
            <a:graphicFrameLocks noChangeAspect="1"/>
          </p:cNvGraphicFramePr>
          <p:nvPr/>
        </p:nvGraphicFramePr>
        <p:xfrm>
          <a:off x="900113" y="2060575"/>
          <a:ext cx="7529512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8" name="公式" r:id="rId3" imgW="7353275" imgH="1552500" progId="Equation.3">
                  <p:embed/>
                </p:oleObj>
              </mc:Choice>
              <mc:Fallback>
                <p:oleObj name="公式" r:id="rId3" imgW="7353275" imgH="1552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060575"/>
                        <a:ext cx="7529512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3" name="Object 3"/>
          <p:cNvGraphicFramePr>
            <a:graphicFrameLocks noChangeAspect="1"/>
          </p:cNvGraphicFramePr>
          <p:nvPr/>
        </p:nvGraphicFramePr>
        <p:xfrm>
          <a:off x="971550" y="3860800"/>
          <a:ext cx="1658938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9" name="公式" r:id="rId5" imgW="1476272" imgH="828630" progId="Equation.3">
                  <p:embed/>
                </p:oleObj>
              </mc:Choice>
              <mc:Fallback>
                <p:oleObj name="公式" r:id="rId5" imgW="1476272" imgH="82863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860800"/>
                        <a:ext cx="1658938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Object 7"/>
          <p:cNvGraphicFramePr>
            <a:graphicFrameLocks noChangeAspect="1"/>
          </p:cNvGraphicFramePr>
          <p:nvPr/>
        </p:nvGraphicFramePr>
        <p:xfrm>
          <a:off x="900113" y="908050"/>
          <a:ext cx="583247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0" name="公式" r:id="rId7" imgW="5362590" imgH="971460" progId="Equation.3">
                  <p:embed/>
                </p:oleObj>
              </mc:Choice>
              <mc:Fallback>
                <p:oleObj name="公式" r:id="rId7" imgW="5362590" imgH="9714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908050"/>
                        <a:ext cx="5832475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8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1" name="Image" r:id="rId9" imgW="10102365" imgH="25201" progId="Photoshop.Image.5">
                  <p:embed/>
                </p:oleObj>
              </mc:Choice>
              <mc:Fallback>
                <p:oleObj name="Image" r:id="rId9" imgW="10102365" imgH="25201" progId="Photoshop.Image.5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Rectangle 9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样本及抽样分布   </a:t>
            </a:r>
            <a:r>
              <a:rPr lang="en-US" altLang="zh-CN" sz="1800">
                <a:ea typeface="华文隶书" panose="02010800040101010101" pitchFamily="2" charset="-122"/>
              </a:rPr>
              <a:t>§</a:t>
            </a:r>
            <a:r>
              <a:rPr lang="en-US" altLang="zh-CN" sz="2000">
                <a:ea typeface="华文隶书" panose="02010800040101010101" pitchFamily="2" charset="-122"/>
              </a:rPr>
              <a:t>2 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抽样分布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6BDA11-ECBE-425B-9863-530C0777FC4C}" type="slidenum">
              <a:rPr lang="en-US" altLang="zh-CN" sz="1400"/>
              <a:pPr eaLnBrk="1" hangingPunct="1"/>
              <a:t>45</a:t>
            </a:fld>
            <a:endParaRPr lang="en-US" altLang="zh-CN" sz="1400"/>
          </a:p>
        </p:txBody>
      </p:sp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719138" y="62071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FF"/>
                </a:solidFill>
              </a:rPr>
              <a:t>例</a:t>
            </a:r>
          </a:p>
        </p:txBody>
      </p:sp>
      <p:graphicFrame>
        <p:nvGraphicFramePr>
          <p:cNvPr id="143363" name="Object 3"/>
          <p:cNvGraphicFramePr>
            <a:graphicFrameLocks noChangeAspect="1"/>
          </p:cNvGraphicFramePr>
          <p:nvPr/>
        </p:nvGraphicFramePr>
        <p:xfrm>
          <a:off x="468313" y="620713"/>
          <a:ext cx="79216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9" name="Equation" r:id="rId3" imgW="3448054" imgH="685800" progId="Equation.DSMT4">
                  <p:embed/>
                </p:oleObj>
              </mc:Choice>
              <mc:Fallback>
                <p:oleObj name="Equation" r:id="rId3" imgW="3448054" imgH="685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620713"/>
                        <a:ext cx="792162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179388" y="2303463"/>
            <a:ext cx="9461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 b="1">
                <a:solidFill>
                  <a:srgbClr val="E600E6"/>
                </a:solidFill>
              </a:rPr>
              <a:t>解：</a:t>
            </a:r>
          </a:p>
        </p:txBody>
      </p:sp>
      <p:graphicFrame>
        <p:nvGraphicFramePr>
          <p:cNvPr id="143365" name="Object 5"/>
          <p:cNvGraphicFramePr>
            <a:graphicFrameLocks noChangeAspect="1"/>
          </p:cNvGraphicFramePr>
          <p:nvPr/>
        </p:nvGraphicFramePr>
        <p:xfrm>
          <a:off x="873125" y="2263775"/>
          <a:ext cx="269875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0" name="Equation" r:id="rId5" imgW="1285898" imgH="447660" progId="Equation.DSMT4">
                  <p:embed/>
                </p:oleObj>
              </mc:Choice>
              <mc:Fallback>
                <p:oleObj name="Equation" r:id="rId5" imgW="1285898" imgH="4476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2263775"/>
                        <a:ext cx="269875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6" name="Object 6"/>
          <p:cNvGraphicFramePr>
            <a:graphicFrameLocks noChangeAspect="1"/>
          </p:cNvGraphicFramePr>
          <p:nvPr/>
        </p:nvGraphicFramePr>
        <p:xfrm>
          <a:off x="5580063" y="3357563"/>
          <a:ext cx="28543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1" name="Equation" r:id="rId7" imgW="1400122" imgH="190620" progId="Equation.DSMT4">
                  <p:embed/>
                </p:oleObj>
              </mc:Choice>
              <mc:Fallback>
                <p:oleObj name="Equation" r:id="rId7" imgW="1400122" imgH="1906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357563"/>
                        <a:ext cx="285432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7" name="Object 7"/>
          <p:cNvGraphicFramePr>
            <a:graphicFrameLocks noChangeAspect="1"/>
          </p:cNvGraphicFramePr>
          <p:nvPr/>
        </p:nvGraphicFramePr>
        <p:xfrm>
          <a:off x="468313" y="4797425"/>
          <a:ext cx="692467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2" name="Equation" r:id="rId9" imgW="3762373" imgH="495180" progId="Equation.DSMT4">
                  <p:embed/>
                </p:oleObj>
              </mc:Choice>
              <mc:Fallback>
                <p:oleObj name="Equation" r:id="rId9" imgW="3762373" imgH="4951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797425"/>
                        <a:ext cx="692467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8" name="Object 8"/>
          <p:cNvGraphicFramePr>
            <a:graphicFrameLocks noChangeAspect="1"/>
          </p:cNvGraphicFramePr>
          <p:nvPr/>
        </p:nvGraphicFramePr>
        <p:xfrm>
          <a:off x="179388" y="5876925"/>
          <a:ext cx="88566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3" name="Equation" r:id="rId11" imgW="4324312" imgH="247590" progId="Equation.DSMT4">
                  <p:embed/>
                </p:oleObj>
              </mc:Choice>
              <mc:Fallback>
                <p:oleObj name="Equation" r:id="rId11" imgW="4324312" imgH="24759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876925"/>
                        <a:ext cx="885666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9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4" name="Image" r:id="rId13" imgW="10102365" imgH="25201" progId="Photoshop.Image.5">
                  <p:embed/>
                </p:oleObj>
              </mc:Choice>
              <mc:Fallback>
                <p:oleObj name="Image" r:id="rId13" imgW="10102365" imgH="25201" progId="Photoshop.Image.5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7" name="Rectangle 10"/>
          <p:cNvSpPr>
            <a:spLocks noChangeArrowheads="1"/>
          </p:cNvSpPr>
          <p:nvPr/>
        </p:nvSpPr>
        <p:spPr bwMode="auto">
          <a:xfrm>
            <a:off x="684213" y="26035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样本及抽样分布   </a:t>
            </a:r>
            <a:r>
              <a:rPr lang="en-US" altLang="zh-CN" sz="1800">
                <a:ea typeface="华文隶书" panose="02010800040101010101" pitchFamily="2" charset="-122"/>
              </a:rPr>
              <a:t>§</a:t>
            </a:r>
            <a:r>
              <a:rPr lang="en-US" altLang="zh-CN" sz="2000">
                <a:ea typeface="华文隶书" panose="02010800040101010101" pitchFamily="2" charset="-122"/>
              </a:rPr>
              <a:t>2 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抽样分布</a:t>
            </a:r>
          </a:p>
        </p:txBody>
      </p:sp>
      <p:sp>
        <p:nvSpPr>
          <p:cNvPr id="143371" name="Text Box 11"/>
          <p:cNvSpPr txBox="1">
            <a:spLocks noChangeArrowheads="1"/>
          </p:cNvSpPr>
          <p:nvPr/>
        </p:nvSpPr>
        <p:spPr bwMode="auto">
          <a:xfrm>
            <a:off x="6570663" y="1925638"/>
            <a:ext cx="420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n-1</a:t>
            </a:r>
          </a:p>
        </p:txBody>
      </p:sp>
      <p:graphicFrame>
        <p:nvGraphicFramePr>
          <p:cNvPr id="143372" name="Object 12"/>
          <p:cNvGraphicFramePr>
            <a:graphicFrameLocks noChangeAspect="1"/>
          </p:cNvGraphicFramePr>
          <p:nvPr/>
        </p:nvGraphicFramePr>
        <p:xfrm>
          <a:off x="539750" y="3068638"/>
          <a:ext cx="51038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5" name="Equation" r:id="rId15" imgW="2438400" imgH="476280" progId="Equation.DSMT4">
                  <p:embed/>
                </p:oleObj>
              </mc:Choice>
              <mc:Fallback>
                <p:oleObj name="Equation" r:id="rId15" imgW="2438400" imgH="4762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068638"/>
                        <a:ext cx="510381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3" name="Object 13"/>
          <p:cNvGraphicFramePr>
            <a:graphicFrameLocks noChangeAspect="1"/>
          </p:cNvGraphicFramePr>
          <p:nvPr/>
        </p:nvGraphicFramePr>
        <p:xfrm>
          <a:off x="922338" y="4005263"/>
          <a:ext cx="3030537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6" name="Equation" r:id="rId17" imgW="1638292" imgH="447660" progId="Equation.DSMT4">
                  <p:embed/>
                </p:oleObj>
              </mc:Choice>
              <mc:Fallback>
                <p:oleObj name="Equation" r:id="rId17" imgW="1638292" imgH="4476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4005263"/>
                        <a:ext cx="3030537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30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2" grpId="0" autoUpdateAnimBg="0"/>
      <p:bldP spid="143364" grpId="0" autoUpdateAnimBg="0"/>
      <p:bldP spid="14337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94D16AD-896D-4121-A10E-92443B976C62}" type="slidenum">
              <a:rPr lang="en-US" altLang="zh-CN" sz="1400"/>
              <a:pPr eaLnBrk="1" hangingPunct="1"/>
              <a:t>46</a:t>
            </a:fld>
            <a:endParaRPr lang="en-US" altLang="zh-CN" sz="1400"/>
          </a:p>
        </p:txBody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609600" y="762000"/>
            <a:ext cx="62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FF"/>
                </a:solidFill>
              </a:rPr>
              <a:t>例</a:t>
            </a:r>
            <a:r>
              <a:rPr lang="en-US" altLang="zh-CN" sz="2800" b="1">
                <a:solidFill>
                  <a:srgbClr val="0000FF"/>
                </a:solidFill>
              </a:rPr>
              <a:t>.</a:t>
            </a:r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1476375" y="839788"/>
          <a:ext cx="6667500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9" name="Equation" r:id="rId3" imgW="6657939" imgH="2362230" progId="Equation.DSMT4">
                  <p:embed/>
                </p:oleObj>
              </mc:Choice>
              <mc:Fallback>
                <p:oleObj name="Equation" r:id="rId3" imgW="6657939" imgH="236223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839788"/>
                        <a:ext cx="6667500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611188" y="3284538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/>
              <a:t>解</a:t>
            </a:r>
          </a:p>
        </p:txBody>
      </p:sp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1476375" y="3141663"/>
          <a:ext cx="443230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0" name="Equation" r:id="rId5" imgW="1885912" imgH="876420" progId="Equation.DSMT4">
                  <p:embed/>
                </p:oleObj>
              </mc:Choice>
              <mc:Fallback>
                <p:oleObj name="Equation" r:id="rId5" imgW="1885912" imgH="8764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141663"/>
                        <a:ext cx="443230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6"/>
          <p:cNvGraphicFramePr>
            <a:graphicFrameLocks noChangeAspect="1"/>
          </p:cNvGraphicFramePr>
          <p:nvPr/>
        </p:nvGraphicFramePr>
        <p:xfrm>
          <a:off x="395288" y="5157788"/>
          <a:ext cx="81915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1" name="Equation" r:id="rId7" imgW="3419431" imgH="447660" progId="Equation.DSMT4">
                  <p:embed/>
                </p:oleObj>
              </mc:Choice>
              <mc:Fallback>
                <p:oleObj name="Equation" r:id="rId7" imgW="3419431" imgH="4476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157788"/>
                        <a:ext cx="81915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7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2" name="Image" r:id="rId9" imgW="10102365" imgH="25201" progId="Photoshop.Image.5">
                  <p:embed/>
                </p:oleObj>
              </mc:Choice>
              <mc:Fallback>
                <p:oleObj name="Image" r:id="rId9" imgW="10102365" imgH="25201" progId="Photoshop.Image.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7" name="Rectangle 8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样本及抽样分布   </a:t>
            </a:r>
            <a:r>
              <a:rPr lang="en-US" altLang="zh-CN" sz="1800">
                <a:ea typeface="华文隶书" panose="02010800040101010101" pitchFamily="2" charset="-122"/>
              </a:rPr>
              <a:t>§</a:t>
            </a:r>
            <a:r>
              <a:rPr lang="en-US" altLang="zh-CN" sz="2000">
                <a:ea typeface="华文隶书" panose="02010800040101010101" pitchFamily="2" charset="-122"/>
              </a:rPr>
              <a:t>2 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抽样分布</a:t>
            </a:r>
          </a:p>
        </p:txBody>
      </p:sp>
      <p:sp>
        <p:nvSpPr>
          <p:cNvPr id="88075" name="Rectangle 11"/>
          <p:cNvSpPr>
            <a:spLocks noChangeArrowheads="1"/>
          </p:cNvSpPr>
          <p:nvPr/>
        </p:nvSpPr>
        <p:spPr bwMode="auto">
          <a:xfrm>
            <a:off x="1835150" y="2492375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l-GR" altLang="zh-CN" sz="2800"/>
              <a:t>μ</a:t>
            </a:r>
            <a:endParaRPr kumimoji="0"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autoUpdateAnimBg="0"/>
      <p:bldP spid="88068" grpId="0" autoUpdateAnimBg="0"/>
      <p:bldP spid="8807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4CA264-FFC0-42A9-BAF7-B96E4B07F5A7}" type="slidenum">
              <a:rPr lang="en-US" altLang="zh-CN" sz="1400"/>
              <a:pPr eaLnBrk="1" hangingPunct="1"/>
              <a:t>47</a:t>
            </a:fld>
            <a:endParaRPr lang="en-US" altLang="zh-CN" sz="1400"/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4019550" y="3544888"/>
          <a:ext cx="914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6" name="公式" r:id="rId3" imgW="416821" imgH="917005" progId="Equation.3">
                  <p:embed/>
                </p:oleObj>
              </mc:Choice>
              <mc:Fallback>
                <p:oleObj name="公式" r:id="rId3" imgW="416821" imgH="91700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0" y="3544888"/>
                        <a:ext cx="914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577850" y="801688"/>
          <a:ext cx="7797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7" name="Equation" r:id="rId5" imgW="7791539" imgH="819180" progId="Equation.DSMT4">
                  <p:embed/>
                </p:oleObj>
              </mc:Choice>
              <mc:Fallback>
                <p:oleObj name="Equation" r:id="rId5" imgW="7791539" imgH="8191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801688"/>
                        <a:ext cx="7797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896938" y="2205038"/>
          <a:ext cx="583723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8" name="Equation" r:id="rId7" imgW="2467024" imgH="438210" progId="Equation.DSMT4">
                  <p:embed/>
                </p:oleObj>
              </mc:Choice>
              <mc:Fallback>
                <p:oleObj name="Equation" r:id="rId7" imgW="2467024" imgH="43821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2205038"/>
                        <a:ext cx="5837237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468313" y="3284538"/>
          <a:ext cx="806450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9" name="Equation" r:id="rId9" imgW="3562278" imgH="447660" progId="Equation.DSMT4">
                  <p:embed/>
                </p:oleObj>
              </mc:Choice>
              <mc:Fallback>
                <p:oleObj name="Equation" r:id="rId9" imgW="3562278" imgH="4476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284538"/>
                        <a:ext cx="8064500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1042988" y="4243388"/>
          <a:ext cx="26654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0" name="Equation" r:id="rId11" imgW="971580" imgH="218970" progId="Equation.DSMT4">
                  <p:embed/>
                </p:oleObj>
              </mc:Choice>
              <mc:Fallback>
                <p:oleObj name="Equation" r:id="rId11" imgW="971580" imgH="21897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243388"/>
                        <a:ext cx="2665412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7"/>
          <p:cNvGraphicFramePr>
            <a:graphicFrameLocks noChangeAspect="1"/>
          </p:cNvGraphicFramePr>
          <p:nvPr/>
        </p:nvGraphicFramePr>
        <p:xfrm>
          <a:off x="588963" y="4876800"/>
          <a:ext cx="5029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1" name="公式" r:id="rId13" imgW="5019648" imgH="476280" progId="Equation.3">
                  <p:embed/>
                </p:oleObj>
              </mc:Choice>
              <mc:Fallback>
                <p:oleObj name="公式" r:id="rId13" imgW="5019648" imgH="476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4876800"/>
                        <a:ext cx="5029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6" name="Object 8"/>
          <p:cNvGraphicFramePr>
            <a:graphicFrameLocks noChangeAspect="1"/>
          </p:cNvGraphicFramePr>
          <p:nvPr/>
        </p:nvGraphicFramePr>
        <p:xfrm>
          <a:off x="1792288" y="5486400"/>
          <a:ext cx="4508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2" name="公式" r:id="rId15" imgW="4495783" imgH="819180" progId="Equation.3">
                  <p:embed/>
                </p:oleObj>
              </mc:Choice>
              <mc:Fallback>
                <p:oleObj name="公式" r:id="rId15" imgW="4495783" imgH="8191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5486400"/>
                        <a:ext cx="4508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3" name="Image" r:id="rId17" imgW="10102365" imgH="25201" progId="Photoshop.Image.5">
                  <p:embed/>
                </p:oleObj>
              </mc:Choice>
              <mc:Fallback>
                <p:oleObj name="Image" r:id="rId17" imgW="10102365" imgH="25201" progId="Photoshop.Image.5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3" name="Rectangle 10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样本及抽样分布   </a:t>
            </a:r>
            <a:r>
              <a:rPr lang="en-US" altLang="zh-CN" sz="1800">
                <a:ea typeface="华文隶书" panose="02010800040101010101" pitchFamily="2" charset="-122"/>
              </a:rPr>
              <a:t>§</a:t>
            </a:r>
            <a:r>
              <a:rPr lang="en-US" altLang="zh-CN" sz="2000">
                <a:ea typeface="华文隶书" panose="02010800040101010101" pitchFamily="2" charset="-122"/>
              </a:rPr>
              <a:t>2 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抽样分布</a:t>
            </a:r>
          </a:p>
        </p:txBody>
      </p:sp>
      <p:sp>
        <p:nvSpPr>
          <p:cNvPr id="89099" name="Text Box 11"/>
          <p:cNvSpPr txBox="1">
            <a:spLocks noChangeArrowheads="1"/>
          </p:cNvSpPr>
          <p:nvPr/>
        </p:nvSpPr>
        <p:spPr bwMode="auto">
          <a:xfrm>
            <a:off x="611188" y="1557338"/>
            <a:ext cx="38179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(2) </a:t>
            </a:r>
            <a:r>
              <a:rPr lang="zh-CN" altLang="en-US" b="1"/>
              <a:t>由题设及定理</a:t>
            </a:r>
            <a:r>
              <a:rPr lang="en-US" altLang="zh-CN" b="1"/>
              <a:t>2</a:t>
            </a:r>
            <a:r>
              <a:rPr lang="zh-CN" altLang="en-US" b="1"/>
              <a:t>，</a:t>
            </a:r>
          </a:p>
        </p:txBody>
      </p:sp>
      <p:pic>
        <p:nvPicPr>
          <p:cNvPr id="44045" name="Ink 13"/>
          <p:cNvPicPr>
            <a:picLocks noRot="1" noChangeAspect="1" noEditPoints="1" noChangeArrowheads="1" noChangeShapeType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763" y="4824413"/>
            <a:ext cx="52387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F14C85-3D61-4771-9B25-12F87523F374}" type="slidenum">
              <a:rPr lang="en-US" altLang="zh-CN" sz="1400"/>
              <a:pPr eaLnBrk="1" hangingPunct="1"/>
              <a:t>48</a:t>
            </a:fld>
            <a:endParaRPr lang="en-US" altLang="zh-CN" sz="1400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2500313" y="571500"/>
          <a:ext cx="24368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6" name="Equation" r:id="rId3" imgW="1371600" imgH="241300" progId="Equation.DSMT4">
                  <p:embed/>
                </p:oleObj>
              </mc:Choice>
              <mc:Fallback>
                <p:oleObj name="Equation" r:id="rId3" imgW="1371600" imgH="241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571500"/>
                        <a:ext cx="24368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1214438" y="1143000"/>
          <a:ext cx="1500187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7" name="Equation" r:id="rId5" imgW="685800" imgH="457200" progId="Equation.DSMT4">
                  <p:embed/>
                </p:oleObj>
              </mc:Choice>
              <mc:Fallback>
                <p:oleObj name="Equation" r:id="rId5" imgW="6858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1143000"/>
                        <a:ext cx="1500187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TextBox 4"/>
          <p:cNvSpPr txBox="1">
            <a:spLocks noChangeArrowheads="1"/>
          </p:cNvSpPr>
          <p:nvPr/>
        </p:nvSpPr>
        <p:spPr bwMode="auto">
          <a:xfrm>
            <a:off x="428625" y="487363"/>
            <a:ext cx="785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例：</a:t>
            </a:r>
          </a:p>
        </p:txBody>
      </p:sp>
      <p:sp>
        <p:nvSpPr>
          <p:cNvPr id="45062" name="TextBox 5"/>
          <p:cNvSpPr txBox="1">
            <a:spLocks noChangeArrowheads="1"/>
          </p:cNvSpPr>
          <p:nvPr/>
        </p:nvSpPr>
        <p:spPr bwMode="auto">
          <a:xfrm>
            <a:off x="1143000" y="500063"/>
            <a:ext cx="1500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设总体</a:t>
            </a:r>
          </a:p>
        </p:txBody>
      </p:sp>
      <p:sp>
        <p:nvSpPr>
          <p:cNvPr id="45063" name="TextBox 6"/>
          <p:cNvSpPr txBox="1">
            <a:spLocks noChangeArrowheads="1"/>
          </p:cNvSpPr>
          <p:nvPr/>
        </p:nvSpPr>
        <p:spPr bwMode="auto">
          <a:xfrm>
            <a:off x="5072063" y="487363"/>
            <a:ext cx="3286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是它的样本，求</a:t>
            </a:r>
          </a:p>
        </p:txBody>
      </p:sp>
      <p:sp>
        <p:nvSpPr>
          <p:cNvPr id="45064" name="TextBox 7"/>
          <p:cNvSpPr txBox="1">
            <a:spLocks noChangeArrowheads="1"/>
          </p:cNvSpPr>
          <p:nvPr/>
        </p:nvSpPr>
        <p:spPr bwMode="auto">
          <a:xfrm>
            <a:off x="2786063" y="1285875"/>
            <a:ext cx="1571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的分布。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607A9C4-9A8E-4777-9A8D-9011C7ADBE9B}" type="slidenum">
              <a:rPr lang="en-US" altLang="zh-CN" sz="1400"/>
              <a:pPr eaLnBrk="1" hangingPunct="1"/>
              <a:t>5</a:t>
            </a:fld>
            <a:endParaRPr lang="en-US" altLang="zh-CN" sz="1400"/>
          </a:p>
        </p:txBody>
      </p:sp>
      <p:sp>
        <p:nvSpPr>
          <p:cNvPr id="2055" name="Rectangle 2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样本及抽样分布   </a:t>
            </a:r>
            <a:r>
              <a:rPr lang="en-US" altLang="zh-CN" sz="1800">
                <a:ea typeface="华文隶书" panose="02010800040101010101" pitchFamily="2" charset="-122"/>
              </a:rPr>
              <a:t>§</a:t>
            </a:r>
            <a:r>
              <a:rPr lang="en-US" altLang="zh-CN" sz="2000">
                <a:ea typeface="华文隶书" panose="02010800040101010101" pitchFamily="2" charset="-122"/>
              </a:rPr>
              <a:t>1</a:t>
            </a:r>
            <a:r>
              <a:rPr lang="en-US" altLang="zh-CN" sz="2000">
                <a:latin typeface="华文隶书" panose="02010800040101010101" pitchFamily="2" charset="-122"/>
                <a:ea typeface="华文隶书" panose="02010800040101010101" pitchFamily="2" charset="-122"/>
              </a:rPr>
              <a:t> </a:t>
            </a: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基本概念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Text Box 4"/>
          <p:cNvSpPr txBox="1">
            <a:spLocks noChangeArrowheads="1"/>
          </p:cNvSpPr>
          <p:nvPr/>
        </p:nvSpPr>
        <p:spPr bwMode="auto">
          <a:xfrm>
            <a:off x="609600" y="700088"/>
            <a:ext cx="3429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0066"/>
                </a:solidFill>
              </a:rPr>
              <a:t>§1.  </a:t>
            </a:r>
            <a:r>
              <a:rPr lang="zh-CN" altLang="en-US" sz="4000" b="1" dirty="0">
                <a:solidFill>
                  <a:srgbClr val="FF0066"/>
                </a:solidFill>
              </a:rPr>
              <a:t>基本概念</a:t>
            </a:r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684213" y="1557338"/>
            <a:ext cx="7620000" cy="211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660033"/>
                </a:solidFill>
              </a:rPr>
              <a:t>样本：</a:t>
            </a:r>
            <a:r>
              <a:rPr lang="zh-CN" altLang="en-US" sz="2800" b="1" dirty="0" smtClean="0"/>
              <a:t>从总体中随机抽取的一些个体</a:t>
            </a:r>
            <a:endParaRPr lang="zh-CN" altLang="en-US" sz="2800" b="1" dirty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660033"/>
                </a:solidFill>
              </a:rPr>
              <a:t>抽样：</a:t>
            </a:r>
            <a:r>
              <a:rPr lang="zh-CN" altLang="en-US" sz="2800" b="1" dirty="0" smtClean="0"/>
              <a:t>抽得样本的过程</a:t>
            </a:r>
            <a:endParaRPr lang="en-US" altLang="zh-CN" sz="2800" b="1" dirty="0" smtClean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660033"/>
                </a:solidFill>
              </a:rPr>
              <a:t>样本容量：</a:t>
            </a:r>
            <a:r>
              <a:rPr lang="zh-CN" altLang="en-US" sz="2800" b="1" dirty="0" smtClean="0"/>
              <a:t>样本中个体的数量</a:t>
            </a:r>
            <a:endParaRPr lang="en-US" altLang="zh-CN" sz="2800" b="1" dirty="0" smtClean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660033"/>
                </a:solidFill>
              </a:rPr>
              <a:t>样本值</a:t>
            </a:r>
            <a:r>
              <a:rPr lang="zh-CN" altLang="en-US" sz="2800" b="1" dirty="0" smtClean="0">
                <a:solidFill>
                  <a:srgbClr val="660033"/>
                </a:solidFill>
              </a:rPr>
              <a:t>：</a:t>
            </a:r>
            <a:r>
              <a:rPr lang="zh-CN" altLang="en-US" sz="2800" b="1" dirty="0"/>
              <a:t>对样本观察得到的数值</a:t>
            </a:r>
          </a:p>
        </p:txBody>
      </p:sp>
      <p:sp>
        <p:nvSpPr>
          <p:cNvPr id="2060" name="Text Box 7"/>
          <p:cNvSpPr txBox="1">
            <a:spLocks noChangeArrowheads="1"/>
          </p:cNvSpPr>
          <p:nvPr/>
        </p:nvSpPr>
        <p:spPr bwMode="auto">
          <a:xfrm>
            <a:off x="684213" y="3990197"/>
            <a:ext cx="75438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660033"/>
                </a:solidFill>
              </a:rPr>
              <a:t>样本的二重性：</a:t>
            </a:r>
            <a:endParaRPr lang="en-US" altLang="zh-CN" sz="2800" b="1" dirty="0" smtClean="0">
              <a:solidFill>
                <a:srgbClr val="660033"/>
              </a:solidFill>
            </a:endParaRPr>
          </a:p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就一次具体观察而言，样本值是确定的数</a:t>
            </a:r>
            <a:endParaRPr lang="en-US" altLang="zh-CN" sz="2800" b="1" dirty="0" smtClean="0"/>
          </a:p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在不同的抽样下，样本值会发生变化，因此可看做是随机变量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607A9C4-9A8E-4777-9A8D-9011C7ADBE9B}" type="slidenum">
              <a:rPr lang="en-US" altLang="zh-CN" sz="1400"/>
              <a:pPr eaLnBrk="1" hangingPunct="1"/>
              <a:t>6</a:t>
            </a:fld>
            <a:endParaRPr lang="en-US" altLang="zh-CN" sz="1400"/>
          </a:p>
        </p:txBody>
      </p:sp>
      <p:sp>
        <p:nvSpPr>
          <p:cNvPr id="2055" name="Rectangle 2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样本及抽样分布   </a:t>
            </a:r>
            <a:r>
              <a:rPr lang="en-US" altLang="zh-CN" sz="1800">
                <a:ea typeface="华文隶书" panose="02010800040101010101" pitchFamily="2" charset="-122"/>
              </a:rPr>
              <a:t>§</a:t>
            </a:r>
            <a:r>
              <a:rPr lang="en-US" altLang="zh-CN" sz="2000">
                <a:ea typeface="华文隶书" panose="02010800040101010101" pitchFamily="2" charset="-122"/>
              </a:rPr>
              <a:t>1</a:t>
            </a:r>
            <a:r>
              <a:rPr lang="en-US" altLang="zh-CN" sz="2000">
                <a:latin typeface="华文隶书" panose="02010800040101010101" pitchFamily="2" charset="-122"/>
                <a:ea typeface="华文隶书" panose="02010800040101010101" pitchFamily="2" charset="-122"/>
              </a:rPr>
              <a:t> </a:t>
            </a: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基本概念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0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67544" y="1052736"/>
            <a:ext cx="8494713" cy="2333625"/>
            <a:chOff x="384" y="2658"/>
            <a:chExt cx="5351" cy="1470"/>
          </a:xfrm>
        </p:grpSpPr>
        <p:sp>
          <p:nvSpPr>
            <p:cNvPr id="2060" name="Text Box 7"/>
            <p:cNvSpPr txBox="1">
              <a:spLocks noChangeArrowheads="1"/>
            </p:cNvSpPr>
            <p:nvPr/>
          </p:nvSpPr>
          <p:spPr bwMode="auto">
            <a:xfrm>
              <a:off x="384" y="2658"/>
              <a:ext cx="47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660033"/>
                  </a:solidFill>
                </a:rPr>
                <a:t>定义：</a:t>
              </a:r>
              <a:r>
                <a:rPr lang="zh-CN" altLang="en-US" sz="2800" b="1" dirty="0"/>
                <a:t>设随机变量</a:t>
              </a:r>
              <a:r>
                <a:rPr lang="en-US" altLang="zh-CN" sz="2800" b="1" dirty="0"/>
                <a:t>X</a:t>
              </a:r>
              <a:r>
                <a:rPr lang="zh-CN" altLang="en-US" sz="2800" b="1" dirty="0"/>
                <a:t>的分布函数是</a:t>
              </a:r>
              <a:r>
                <a:rPr lang="en-US" altLang="zh-CN" sz="2800" b="1" dirty="0"/>
                <a:t>F(</a:t>
              </a:r>
              <a:r>
                <a:rPr lang="en-US" altLang="zh-CN" sz="2800" b="1" i="1" dirty="0"/>
                <a:t>x</a:t>
              </a:r>
              <a:r>
                <a:rPr lang="en-US" altLang="zh-CN" sz="2800" b="1" dirty="0"/>
                <a:t>)</a:t>
              </a:r>
              <a:r>
                <a:rPr lang="zh-CN" altLang="en-US" sz="2800" b="1" dirty="0"/>
                <a:t>，若</a:t>
              </a:r>
            </a:p>
          </p:txBody>
        </p:sp>
        <p:graphicFrame>
          <p:nvGraphicFramePr>
            <p:cNvPr id="2051" name="Object 8"/>
            <p:cNvGraphicFramePr>
              <a:graphicFrameLocks noChangeAspect="1"/>
            </p:cNvGraphicFramePr>
            <p:nvPr/>
          </p:nvGraphicFramePr>
          <p:xfrm>
            <a:off x="4585" y="2677"/>
            <a:ext cx="1150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71" name="Equation" r:id="rId5" imgW="672808" imgH="228501" progId="Equation.DSMT4">
                    <p:embed/>
                  </p:oleObj>
                </mc:Choice>
                <mc:Fallback>
                  <p:oleObj name="Equation" r:id="rId5" imgW="672808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5" y="2677"/>
                          <a:ext cx="1150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1" name="Text Box 9"/>
            <p:cNvSpPr txBox="1">
              <a:spLocks noChangeArrowheads="1"/>
            </p:cNvSpPr>
            <p:nvPr/>
          </p:nvSpPr>
          <p:spPr bwMode="auto">
            <a:xfrm>
              <a:off x="384" y="2994"/>
              <a:ext cx="4970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是</a:t>
              </a:r>
              <a:r>
                <a:rPr lang="zh-CN" altLang="en-US" sz="2800" b="1" u="sng" dirty="0">
                  <a:solidFill>
                    <a:srgbClr val="FF0000"/>
                  </a:solidFill>
                </a:rPr>
                <a:t>具有同一分布函数</a:t>
              </a:r>
              <a:r>
                <a:rPr lang="en-US" altLang="zh-CN" sz="2800" b="1" dirty="0"/>
                <a:t>F</a:t>
              </a:r>
              <a:r>
                <a:rPr lang="zh-CN" altLang="en-US" sz="2800" b="1" dirty="0"/>
                <a:t>的</a:t>
              </a:r>
              <a:r>
                <a:rPr lang="zh-CN" altLang="en-US" sz="2800" b="1" u="sng" dirty="0">
                  <a:solidFill>
                    <a:srgbClr val="FF0000"/>
                  </a:solidFill>
                </a:rPr>
                <a:t>相互独立</a:t>
              </a:r>
              <a:r>
                <a:rPr lang="zh-CN" altLang="en-US" sz="2800" b="1" dirty="0"/>
                <a:t>的随机变量，则称                  为从总体</a:t>
              </a:r>
              <a:r>
                <a:rPr lang="en-US" altLang="zh-CN" sz="2800" b="1" dirty="0"/>
                <a:t>X</a:t>
              </a:r>
              <a:r>
                <a:rPr lang="zh-CN" altLang="en-US" sz="2800" b="1" dirty="0"/>
                <a:t>中得到的容量为</a:t>
              </a:r>
              <a:r>
                <a:rPr lang="en-US" altLang="zh-CN" sz="2800" b="1" dirty="0"/>
                <a:t>n</a:t>
              </a:r>
              <a:r>
                <a:rPr lang="zh-CN" altLang="en-US" sz="2800" b="1" dirty="0"/>
                <a:t>的</a:t>
              </a:r>
              <a:r>
                <a:rPr lang="zh-CN" altLang="en-US" sz="2800" b="1" dirty="0">
                  <a:solidFill>
                    <a:schemeClr val="hlink"/>
                  </a:solidFill>
                </a:rPr>
                <a:t>简单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随机样本</a:t>
              </a:r>
              <a:r>
                <a:rPr lang="zh-CN" altLang="en-US" sz="2800" b="1" dirty="0"/>
                <a:t>，简称为样本，其观察值                称为样本值。</a:t>
              </a:r>
            </a:p>
          </p:txBody>
        </p:sp>
        <p:graphicFrame>
          <p:nvGraphicFramePr>
            <p:cNvPr id="2052" name="Object 10"/>
            <p:cNvGraphicFramePr>
              <a:graphicFrameLocks noChangeAspect="1"/>
            </p:cNvGraphicFramePr>
            <p:nvPr/>
          </p:nvGraphicFramePr>
          <p:xfrm>
            <a:off x="4004" y="3509"/>
            <a:ext cx="984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72" name="Equation" r:id="rId7" imgW="520700" imgH="228600" progId="Equation.DSMT4">
                    <p:embed/>
                  </p:oleObj>
                </mc:Choice>
                <mc:Fallback>
                  <p:oleObj name="Equation" r:id="rId7" imgW="5207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4" y="3509"/>
                          <a:ext cx="984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" name="Object 11"/>
            <p:cNvGraphicFramePr>
              <a:graphicFrameLocks noChangeAspect="1"/>
            </p:cNvGraphicFramePr>
            <p:nvPr/>
          </p:nvGraphicFramePr>
          <p:xfrm>
            <a:off x="794" y="3263"/>
            <a:ext cx="1150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73" name="Equation" r:id="rId9" imgW="672808" imgH="228501" progId="Equation.DSMT4">
                    <p:embed/>
                  </p:oleObj>
                </mc:Choice>
                <mc:Fallback>
                  <p:oleObj name="Equation" r:id="rId9" imgW="672808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" y="3263"/>
                          <a:ext cx="1150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67544" y="4065132"/>
                <a:ext cx="7325544" cy="1877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chemeClr val="tx1"/>
                    </a:solidFill>
                  </a:rPr>
                  <a:t>样本的两个特性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</a:rPr>
                  <a:t>对抽样的要求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</a:rPr>
                  <a:t>)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</a:rPr>
                  <a:t>：</a:t>
                </a:r>
                <a:endParaRPr lang="en-US" altLang="zh-CN" sz="2800" b="1" dirty="0" smtClean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zh-CN" altLang="en-US" sz="2800" b="1" dirty="0" smtClean="0">
                    <a:solidFill>
                      <a:srgbClr val="7030A0"/>
                    </a:solidFill>
                  </a:rPr>
                  <a:t>代表性：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</a:rPr>
                  <a:t>样本的每个分量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800" b="1" dirty="0" smtClean="0">
                    <a:solidFill>
                      <a:schemeClr val="tx1"/>
                    </a:solidFill>
                  </a:rPr>
                  <a:t>与总体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800" b="1" dirty="0" smtClean="0">
                    <a:solidFill>
                      <a:schemeClr val="tx1"/>
                    </a:solidFill>
                  </a:rPr>
                  <a:t>具有相同的分布</a:t>
                </a:r>
                <a:endParaRPr lang="en-US" altLang="zh-CN" sz="2800" b="1" dirty="0" smtClean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zh-CN" altLang="en-US" sz="2800" b="1" dirty="0" smtClean="0">
                    <a:solidFill>
                      <a:srgbClr val="7030A0"/>
                    </a:solidFill>
                  </a:rPr>
                  <a:t>独立性：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800" b="1" dirty="0" smtClean="0">
                    <a:solidFill>
                      <a:schemeClr val="tx1"/>
                    </a:solidFill>
                  </a:rPr>
                  <a:t>相互独立。</a:t>
                </a:r>
                <a:endParaRPr lang="zh-CN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065132"/>
                <a:ext cx="7325544" cy="1877437"/>
              </a:xfrm>
              <a:prstGeom prst="rect">
                <a:avLst/>
              </a:prstGeom>
              <a:blipFill rotWithShape="0">
                <a:blip r:embed="rId11"/>
                <a:stretch>
                  <a:fillRect l="-1749" t="-4545" r="-1749" b="-3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0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DC0F8E-377A-4B2D-B9A7-870F68206735}" type="slidenum">
              <a:rPr lang="en-US" altLang="zh-CN" sz="1400"/>
              <a:pPr eaLnBrk="1" hangingPunct="1"/>
              <a:t>7</a:t>
            </a:fld>
            <a:endParaRPr lang="en-US" altLang="zh-CN" sz="140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755650" y="620713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620713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81" name="Group 3"/>
          <p:cNvGrpSpPr>
            <a:grpSpLocks/>
          </p:cNvGrpSpPr>
          <p:nvPr/>
        </p:nvGrpSpPr>
        <p:grpSpPr bwMode="auto">
          <a:xfrm>
            <a:off x="539750" y="981075"/>
            <a:ext cx="8083550" cy="946150"/>
            <a:chOff x="480" y="624"/>
            <a:chExt cx="5092" cy="596"/>
          </a:xfrm>
        </p:grpSpPr>
        <p:sp>
          <p:nvSpPr>
            <p:cNvPr id="3085" name="Text Box 4"/>
            <p:cNvSpPr txBox="1">
              <a:spLocks noChangeArrowheads="1"/>
            </p:cNvSpPr>
            <p:nvPr/>
          </p:nvSpPr>
          <p:spPr bwMode="auto">
            <a:xfrm>
              <a:off x="480" y="624"/>
              <a:ext cx="4848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660033"/>
                  </a:solidFill>
                </a:rPr>
                <a:t>由定义知：</a:t>
              </a:r>
              <a:r>
                <a:rPr lang="zh-CN" altLang="en-US" sz="2800" b="1"/>
                <a:t>若               为</a:t>
              </a:r>
              <a:r>
                <a:rPr lang="en-US" altLang="zh-CN" sz="2800" b="1"/>
                <a:t>X</a:t>
              </a:r>
              <a:r>
                <a:rPr lang="zh-CN" altLang="en-US" sz="2800" b="1"/>
                <a:t>的一个样本</a:t>
              </a:r>
              <a:r>
                <a:rPr lang="en-US" altLang="zh-CN" sz="2800" b="1"/>
                <a:t>, </a:t>
              </a:r>
              <a:r>
                <a:rPr lang="zh-CN" altLang="en-US" sz="2800" b="1"/>
                <a:t>则           的联合分布函数为：</a:t>
              </a:r>
            </a:p>
          </p:txBody>
        </p:sp>
        <p:graphicFrame>
          <p:nvGraphicFramePr>
            <p:cNvPr id="3078" name="Object 5"/>
            <p:cNvGraphicFramePr>
              <a:graphicFrameLocks noChangeAspect="1"/>
            </p:cNvGraphicFramePr>
            <p:nvPr/>
          </p:nvGraphicFramePr>
          <p:xfrm>
            <a:off x="1822" y="634"/>
            <a:ext cx="994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" name="Equation" r:id="rId5" imgW="622030" imgH="228501" progId="Equation.DSMT4">
                    <p:embed/>
                  </p:oleObj>
                </mc:Choice>
                <mc:Fallback>
                  <p:oleObj name="Equation" r:id="rId5" imgW="622030" imgH="228501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2" y="634"/>
                          <a:ext cx="994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" name="Object 6"/>
            <p:cNvGraphicFramePr>
              <a:graphicFrameLocks noChangeAspect="1"/>
            </p:cNvGraphicFramePr>
            <p:nvPr/>
          </p:nvGraphicFramePr>
          <p:xfrm>
            <a:off x="4558" y="632"/>
            <a:ext cx="1014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8" name="Equation" r:id="rId7" imgW="634725" imgH="228501" progId="Equation.DSMT4">
                    <p:embed/>
                  </p:oleObj>
                </mc:Choice>
                <mc:Fallback>
                  <p:oleObj name="Equation" r:id="rId7" imgW="634725" imgH="228501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632"/>
                          <a:ext cx="1014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7463" name="Object 7"/>
          <p:cNvGraphicFramePr>
            <a:graphicFrameLocks noChangeAspect="1"/>
          </p:cNvGraphicFramePr>
          <p:nvPr/>
        </p:nvGraphicFramePr>
        <p:xfrm>
          <a:off x="971550" y="1844675"/>
          <a:ext cx="43053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Equation" r:id="rId9" imgW="1637589" imgH="431613" progId="Equation.DSMT4">
                  <p:embed/>
                </p:oleObj>
              </mc:Choice>
              <mc:Fallback>
                <p:oleObj name="Equation" r:id="rId9" imgW="1637589" imgH="4316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844675"/>
                        <a:ext cx="4305300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9750" y="2921000"/>
            <a:ext cx="7620000" cy="949325"/>
            <a:chOff x="528" y="1822"/>
            <a:chExt cx="4800" cy="598"/>
          </a:xfrm>
        </p:grpSpPr>
        <p:sp>
          <p:nvSpPr>
            <p:cNvPr id="3084" name="Text Box 9"/>
            <p:cNvSpPr txBox="1">
              <a:spLocks noChangeArrowheads="1"/>
            </p:cNvSpPr>
            <p:nvPr/>
          </p:nvSpPr>
          <p:spPr bwMode="auto">
            <a:xfrm>
              <a:off x="528" y="1824"/>
              <a:ext cx="480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      </a:t>
              </a:r>
              <a:r>
                <a:rPr lang="zh-CN" altLang="en-US" sz="2800"/>
                <a:t>设</a:t>
              </a:r>
              <a:r>
                <a:rPr lang="en-US" altLang="zh-CN" sz="2800"/>
                <a:t>X</a:t>
              </a:r>
              <a:r>
                <a:rPr lang="zh-CN" altLang="en-US" sz="2800"/>
                <a:t>的密度为</a:t>
              </a:r>
              <a:r>
                <a:rPr lang="en-US" altLang="zh-CN" sz="2800"/>
                <a:t>p(x)</a:t>
              </a:r>
              <a:r>
                <a:rPr lang="zh-CN" altLang="en-US" sz="2800"/>
                <a:t>，则　　　　　的联合概率密度为：</a:t>
              </a:r>
            </a:p>
          </p:txBody>
        </p:sp>
        <p:graphicFrame>
          <p:nvGraphicFramePr>
            <p:cNvPr id="3077" name="Object 10"/>
            <p:cNvGraphicFramePr>
              <a:graphicFrameLocks noChangeAspect="1"/>
            </p:cNvGraphicFramePr>
            <p:nvPr/>
          </p:nvGraphicFramePr>
          <p:xfrm>
            <a:off x="3068" y="1822"/>
            <a:ext cx="1073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0" name="Equation" r:id="rId11" imgW="672808" imgH="228501" progId="Equation.DSMT4">
                    <p:embed/>
                  </p:oleObj>
                </mc:Choice>
                <mc:Fallback>
                  <p:oleObj name="Equation" r:id="rId11" imgW="672808" imgH="228501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8" y="1822"/>
                          <a:ext cx="1073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7467" name="Object 11"/>
          <p:cNvGraphicFramePr>
            <a:graphicFrameLocks noChangeAspect="1"/>
          </p:cNvGraphicFramePr>
          <p:nvPr/>
        </p:nvGraphicFramePr>
        <p:xfrm>
          <a:off x="971550" y="3716338"/>
          <a:ext cx="4171950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Equation" r:id="rId13" imgW="1587500" imgH="431800" progId="Equation.DSMT4">
                  <p:embed/>
                </p:oleObj>
              </mc:Choice>
              <mc:Fallback>
                <p:oleObj name="Equation" r:id="rId13" imgW="1587500" imgH="431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16338"/>
                        <a:ext cx="4171950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Rectangle 12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样本及抽样分布   </a:t>
            </a:r>
            <a:r>
              <a:rPr lang="en-US" altLang="zh-CN" sz="1800">
                <a:ea typeface="华文隶书" panose="02010800040101010101" pitchFamily="2" charset="-122"/>
              </a:rPr>
              <a:t>§</a:t>
            </a:r>
            <a:r>
              <a:rPr lang="en-US" altLang="zh-CN" sz="2000">
                <a:ea typeface="华文隶书" panose="02010800040101010101" pitchFamily="2" charset="-122"/>
              </a:rPr>
              <a:t>1</a:t>
            </a:r>
            <a:r>
              <a:rPr lang="en-US" altLang="zh-CN" sz="2000">
                <a:latin typeface="华文隶书" panose="02010800040101010101" pitchFamily="2" charset="-122"/>
                <a:ea typeface="华文隶书" panose="02010800040101010101" pitchFamily="2" charset="-122"/>
              </a:rPr>
              <a:t> </a:t>
            </a: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3FADB19-5D5F-4800-BB80-6C655131BCA1}" type="slidenum">
              <a:rPr lang="en-US" altLang="zh-CN" sz="1400"/>
              <a:pPr eaLnBrk="1" hangingPunct="1"/>
              <a:t>8</a:t>
            </a:fld>
            <a:endParaRPr lang="en-US" altLang="zh-CN" sz="140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11188" y="1052513"/>
            <a:ext cx="8153400" cy="1801812"/>
            <a:chOff x="385" y="663"/>
            <a:chExt cx="5136" cy="1135"/>
          </a:xfrm>
        </p:grpSpPr>
        <p:sp>
          <p:nvSpPr>
            <p:cNvPr id="4112" name="Text Box 4"/>
            <p:cNvSpPr txBox="1">
              <a:spLocks noChangeArrowheads="1"/>
            </p:cNvSpPr>
            <p:nvPr/>
          </p:nvSpPr>
          <p:spPr bwMode="auto">
            <a:xfrm>
              <a:off x="385" y="663"/>
              <a:ext cx="5136" cy="1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zh-CN" altLang="en-US" sz="2800" b="1">
                  <a:solidFill>
                    <a:srgbClr val="660033"/>
                  </a:solidFill>
                </a:rPr>
                <a:t>定义：</a:t>
              </a:r>
              <a:r>
                <a:rPr lang="zh-CN" altLang="en-US" sz="2800" b="1"/>
                <a:t>设　　　　为来自总体</a:t>
              </a:r>
              <a:r>
                <a:rPr lang="en-US" altLang="zh-CN" sz="2800" b="1"/>
                <a:t>X</a:t>
              </a:r>
              <a:r>
                <a:rPr lang="zh-CN" altLang="en-US" sz="2800" b="1"/>
                <a:t>的一个样本，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　　                       是　　　　 的函数，若</a:t>
              </a:r>
              <a:r>
                <a:rPr lang="en-US" altLang="zh-CN" sz="2800" b="1"/>
                <a:t>g</a:t>
              </a:r>
              <a:r>
                <a:rPr lang="zh-CN" altLang="en-US" sz="2800" b="1"/>
                <a:t>是连续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            函数，且</a:t>
              </a:r>
              <a:r>
                <a:rPr lang="en-US" altLang="zh-CN" sz="2800" b="1"/>
                <a:t>g</a:t>
              </a:r>
              <a:r>
                <a:rPr lang="zh-CN" altLang="en-US" sz="2800" b="1"/>
                <a:t>中不含任何</a:t>
              </a:r>
              <a:r>
                <a:rPr lang="zh-CN" altLang="en-US" sz="2800" b="1" u="sng">
                  <a:solidFill>
                    <a:srgbClr val="FF0000"/>
                  </a:solidFill>
                </a:rPr>
                <a:t>未知</a:t>
              </a:r>
              <a:r>
                <a:rPr lang="zh-CN" altLang="en-US" sz="2800" b="1"/>
                <a:t>参数；</a:t>
              </a:r>
            </a:p>
          </p:txBody>
        </p:sp>
        <p:graphicFrame>
          <p:nvGraphicFramePr>
            <p:cNvPr id="4104" name="Object 5"/>
            <p:cNvGraphicFramePr>
              <a:graphicFrameLocks noChangeAspect="1"/>
            </p:cNvGraphicFramePr>
            <p:nvPr/>
          </p:nvGraphicFramePr>
          <p:xfrm>
            <a:off x="1582" y="680"/>
            <a:ext cx="1029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9" name="Equation" r:id="rId5" imgW="672808" imgH="228501" progId="Equation.DSMT4">
                    <p:embed/>
                  </p:oleObj>
                </mc:Choice>
                <mc:Fallback>
                  <p:oleObj name="Equation" r:id="rId5" imgW="672808" imgH="228501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2" y="680"/>
                          <a:ext cx="1029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5" name="Object 6"/>
            <p:cNvGraphicFramePr>
              <a:graphicFrameLocks noChangeAspect="1"/>
            </p:cNvGraphicFramePr>
            <p:nvPr/>
          </p:nvGraphicFramePr>
          <p:xfrm>
            <a:off x="2366" y="1071"/>
            <a:ext cx="1016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0" name="Equation" r:id="rId7" imgW="672808" imgH="228501" progId="Equation.DSMT4">
                    <p:embed/>
                  </p:oleObj>
                </mc:Choice>
                <mc:Fallback>
                  <p:oleObj name="Equation" r:id="rId7" imgW="672808" imgH="228501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6" y="1071"/>
                          <a:ext cx="1016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" name="Object 7"/>
            <p:cNvGraphicFramePr>
              <a:graphicFrameLocks noChangeAspect="1"/>
            </p:cNvGraphicFramePr>
            <p:nvPr/>
          </p:nvGraphicFramePr>
          <p:xfrm>
            <a:off x="1080" y="1095"/>
            <a:ext cx="1107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1" name="Equation" r:id="rId9" imgW="876300" imgH="228600" progId="Equation.DSMT4">
                    <p:embed/>
                  </p:oleObj>
                </mc:Choice>
                <mc:Fallback>
                  <p:oleObj name="Equation" r:id="rId9" imgW="87630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0" y="1095"/>
                          <a:ext cx="1107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8488" name="Object 8"/>
          <p:cNvGraphicFramePr>
            <a:graphicFrameLocks noChangeAspect="1"/>
          </p:cNvGraphicFramePr>
          <p:nvPr/>
        </p:nvGraphicFramePr>
        <p:xfrm>
          <a:off x="1036638" y="3068638"/>
          <a:ext cx="53117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" name="Equation" r:id="rId11" imgW="2120900" imgH="228600" progId="Equation.DSMT4">
                  <p:embed/>
                </p:oleObj>
              </mc:Choice>
              <mc:Fallback>
                <p:oleObj name="Equation" r:id="rId11" imgW="21209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3068638"/>
                        <a:ext cx="53117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9" name="Object 9"/>
          <p:cNvGraphicFramePr>
            <a:graphicFrameLocks noChangeAspect="1"/>
          </p:cNvGraphicFramePr>
          <p:nvPr/>
        </p:nvGraphicFramePr>
        <p:xfrm>
          <a:off x="1044575" y="4652963"/>
          <a:ext cx="759936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" name="Equation" r:id="rId13" imgW="2743200" imgH="228600" progId="Equation.DSMT4">
                  <p:embed/>
                </p:oleObj>
              </mc:Choice>
              <mc:Fallback>
                <p:oleObj name="Equation" r:id="rId13" imgW="27432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4652963"/>
                        <a:ext cx="7599363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0" name="Text Box 10"/>
          <p:cNvSpPr txBox="1">
            <a:spLocks noChangeArrowheads="1"/>
          </p:cNvSpPr>
          <p:nvPr/>
        </p:nvSpPr>
        <p:spPr bwMode="auto">
          <a:xfrm>
            <a:off x="539750" y="5445125"/>
            <a:ext cx="533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隶书" panose="02010509060101010101" pitchFamily="49" charset="-122"/>
              </a:rPr>
              <a:t>   </a:t>
            </a:r>
            <a:r>
              <a:rPr lang="zh-CN" altLang="en-US">
                <a:solidFill>
                  <a:srgbClr val="FF0000"/>
                </a:solidFill>
                <a:ea typeface="隶书" panose="02010509060101010101" pitchFamily="49" charset="-122"/>
              </a:rPr>
              <a:t>注：统计量是随机变量。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000125" y="3786188"/>
            <a:ext cx="7440613" cy="688975"/>
            <a:chOff x="1020" y="2373"/>
            <a:chExt cx="3666" cy="434"/>
          </a:xfrm>
        </p:grpSpPr>
        <p:graphicFrame>
          <p:nvGraphicFramePr>
            <p:cNvPr id="4101" name="Object 12"/>
            <p:cNvGraphicFramePr>
              <a:graphicFrameLocks noChangeAspect="1"/>
            </p:cNvGraphicFramePr>
            <p:nvPr/>
          </p:nvGraphicFramePr>
          <p:xfrm>
            <a:off x="2067" y="2432"/>
            <a:ext cx="2619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4" name="Equation" r:id="rId15" imgW="1600200" imgH="228600" progId="Equation.DSMT4">
                    <p:embed/>
                  </p:oleObj>
                </mc:Choice>
                <mc:Fallback>
                  <p:oleObj name="Equation" r:id="rId15" imgW="1600200" imgH="2286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7" y="2432"/>
                          <a:ext cx="2619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2" name="Object 13"/>
            <p:cNvGraphicFramePr>
              <a:graphicFrameLocks noChangeAspect="1"/>
            </p:cNvGraphicFramePr>
            <p:nvPr/>
          </p:nvGraphicFramePr>
          <p:xfrm>
            <a:off x="1266" y="2373"/>
            <a:ext cx="862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5" name="Equation" r:id="rId17" imgW="596900" imgH="228600" progId="Equation.DSMT4">
                    <p:embed/>
                  </p:oleObj>
                </mc:Choice>
                <mc:Fallback>
                  <p:oleObj name="Equation" r:id="rId17" imgW="596900" imgH="228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6" y="2373"/>
                          <a:ext cx="862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3" name="Object 14"/>
            <p:cNvGraphicFramePr>
              <a:graphicFrameLocks noChangeAspect="1"/>
            </p:cNvGraphicFramePr>
            <p:nvPr/>
          </p:nvGraphicFramePr>
          <p:xfrm>
            <a:off x="1020" y="2411"/>
            <a:ext cx="26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6" name="公式" r:id="rId19" imgW="164885" imgH="164885" progId="Equation.3">
                    <p:embed/>
                  </p:oleObj>
                </mc:Choice>
                <mc:Fallback>
                  <p:oleObj name="公式" r:id="rId19" imgW="164885" imgH="16488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411"/>
                          <a:ext cx="26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684213" y="26035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样本及抽样分布   </a:t>
            </a:r>
            <a:r>
              <a:rPr lang="en-US" altLang="zh-CN" sz="1800">
                <a:ea typeface="华文隶书" panose="02010800040101010101" pitchFamily="2" charset="-122"/>
              </a:rPr>
              <a:t>§</a:t>
            </a:r>
            <a:r>
              <a:rPr lang="en-US" altLang="zh-CN" sz="2000">
                <a:ea typeface="华文隶书" panose="02010800040101010101" pitchFamily="2" charset="-122"/>
              </a:rPr>
              <a:t>1</a:t>
            </a:r>
            <a:r>
              <a:rPr lang="en-US" altLang="zh-CN" sz="2000">
                <a:latin typeface="华文隶书" panose="02010800040101010101" pitchFamily="2" charset="-122"/>
                <a:ea typeface="华文隶书" panose="02010800040101010101" pitchFamily="2" charset="-122"/>
              </a:rPr>
              <a:t> </a:t>
            </a: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744C55-0056-40C6-82BB-2FBCF0B1974B}" type="slidenum">
              <a:rPr lang="en-US" altLang="zh-CN" sz="1400"/>
              <a:pPr eaLnBrk="1" hangingPunct="1"/>
              <a:t>9</a:t>
            </a:fld>
            <a:endParaRPr lang="en-US" altLang="zh-CN" sz="140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7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3"/>
          <p:cNvSpPr txBox="1">
            <a:spLocks noChangeArrowheads="1"/>
          </p:cNvSpPr>
          <p:nvPr/>
        </p:nvSpPr>
        <p:spPr bwMode="auto">
          <a:xfrm>
            <a:off x="323850" y="69215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6600"/>
                </a:solidFill>
              </a:rPr>
              <a:t>例</a:t>
            </a:r>
            <a:r>
              <a:rPr lang="en-US" altLang="zh-CN" sz="2800" b="1">
                <a:solidFill>
                  <a:srgbClr val="FF6600"/>
                </a:solidFill>
              </a:rPr>
              <a:t>.</a:t>
            </a:r>
            <a:endParaRPr lang="en-US" altLang="zh-CN" sz="2400" b="1">
              <a:solidFill>
                <a:srgbClr val="FF6600"/>
              </a:solidFill>
            </a:endParaRPr>
          </a:p>
        </p:txBody>
      </p:sp>
      <p:sp>
        <p:nvSpPr>
          <p:cNvPr id="5129" name="Text Box 4"/>
          <p:cNvSpPr txBox="1">
            <a:spLocks noChangeArrowheads="1"/>
          </p:cNvSpPr>
          <p:nvPr/>
        </p:nvSpPr>
        <p:spPr bwMode="auto">
          <a:xfrm>
            <a:off x="609600" y="1143000"/>
            <a:ext cx="853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设　　　　为来自总体                          的一个样本，　　　</a:t>
            </a:r>
          </a:p>
        </p:txBody>
      </p:sp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947738" y="1150938"/>
          <a:ext cx="16351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8" name="Equation" r:id="rId5" imgW="672808" imgH="228501" progId="Equation.DSMT4">
                  <p:embed/>
                </p:oleObj>
              </mc:Choice>
              <mc:Fallback>
                <p:oleObj name="Equation" r:id="rId5" imgW="672808" imgH="22850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1150938"/>
                        <a:ext cx="16351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/>
          <p:cNvGraphicFramePr>
            <a:graphicFrameLocks noChangeAspect="1"/>
          </p:cNvGraphicFramePr>
          <p:nvPr/>
        </p:nvGraphicFramePr>
        <p:xfrm>
          <a:off x="4343400" y="1143000"/>
          <a:ext cx="21066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9" name="公式" r:id="rId7" imgW="952087" imgH="228501" progId="Equation.3">
                  <p:embed/>
                </p:oleObj>
              </mc:Choice>
              <mc:Fallback>
                <p:oleObj name="公式" r:id="rId7" imgW="952087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143000"/>
                        <a:ext cx="21066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7"/>
          <p:cNvGraphicFramePr>
            <a:graphicFrameLocks noChangeAspect="1"/>
          </p:cNvGraphicFramePr>
          <p:nvPr/>
        </p:nvGraphicFramePr>
        <p:xfrm>
          <a:off x="685800" y="1752600"/>
          <a:ext cx="32766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0" name="公式" r:id="rId9" imgW="1371600" imgH="228600" progId="Equation.3">
                  <p:embed/>
                </p:oleObj>
              </mc:Choice>
              <mc:Fallback>
                <p:oleObj name="公式" r:id="rId9" imgW="13716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52600"/>
                        <a:ext cx="32766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Text Box 8"/>
          <p:cNvSpPr txBox="1">
            <a:spLocks noChangeArrowheads="1"/>
          </p:cNvSpPr>
          <p:nvPr/>
        </p:nvSpPr>
        <p:spPr bwMode="auto">
          <a:xfrm>
            <a:off x="685800" y="1700213"/>
            <a:ext cx="845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                                  </a:t>
            </a:r>
            <a:r>
              <a:rPr lang="zh-CN" altLang="en-US" sz="2800"/>
              <a:t>问下列随机变量中那些是统计量</a:t>
            </a:r>
          </a:p>
        </p:txBody>
      </p:sp>
      <p:graphicFrame>
        <p:nvGraphicFramePr>
          <p:cNvPr id="149513" name="Object 9"/>
          <p:cNvGraphicFramePr>
            <a:graphicFrameLocks noChangeAspect="1"/>
          </p:cNvGraphicFramePr>
          <p:nvPr/>
        </p:nvGraphicFramePr>
        <p:xfrm>
          <a:off x="1171575" y="2390775"/>
          <a:ext cx="5324475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1" name="Equation" r:id="rId11" imgW="2171700" imgH="1282700" progId="Equation.DSMT4">
                  <p:embed/>
                </p:oleObj>
              </mc:Choice>
              <mc:Fallback>
                <p:oleObj name="Equation" r:id="rId11" imgW="2171700" imgH="1282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2390775"/>
                        <a:ext cx="5324475" cy="314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Rectangle 10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样本及抽样分布   </a:t>
            </a:r>
            <a:r>
              <a:rPr lang="en-US" altLang="zh-CN" sz="1800">
                <a:ea typeface="华文隶书" panose="02010800040101010101" pitchFamily="2" charset="-122"/>
              </a:rPr>
              <a:t>§</a:t>
            </a:r>
            <a:r>
              <a:rPr lang="en-US" altLang="zh-CN" sz="2000">
                <a:ea typeface="华文隶书" panose="02010800040101010101" pitchFamily="2" charset="-122"/>
              </a:rPr>
              <a:t>1</a:t>
            </a:r>
            <a:r>
              <a:rPr lang="en-US" altLang="zh-CN" sz="2000">
                <a:latin typeface="华文隶书" panose="02010800040101010101" pitchFamily="2" charset="-122"/>
                <a:ea typeface="华文隶书" panose="02010800040101010101" pitchFamily="2" charset="-122"/>
              </a:rPr>
              <a:t> </a:t>
            </a: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4657</TotalTime>
  <Words>1254</Words>
  <Application>Microsoft Office PowerPoint</Application>
  <PresentationFormat>全屏显示(4:3)</PresentationFormat>
  <Paragraphs>232</Paragraphs>
  <Slides>48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48</vt:i4>
      </vt:variant>
    </vt:vector>
  </HeadingPairs>
  <TitlesOfParts>
    <vt:vector size="67" baseType="lpstr">
      <vt:lpstr>GungsuhChe</vt:lpstr>
      <vt:lpstr>MS Gothic</vt:lpstr>
      <vt:lpstr>黑体</vt:lpstr>
      <vt:lpstr>华文隶书</vt:lpstr>
      <vt:lpstr>楷体_GB2312</vt:lpstr>
      <vt:lpstr>隶书</vt:lpstr>
      <vt:lpstr>宋体</vt:lpstr>
      <vt:lpstr>Arial</vt:lpstr>
      <vt:lpstr>Calibri</vt:lpstr>
      <vt:lpstr>Calibri Light</vt:lpstr>
      <vt:lpstr>Cambria Math</vt:lpstr>
      <vt:lpstr>Symbol</vt:lpstr>
      <vt:lpstr>Tahoma</vt:lpstr>
      <vt:lpstr>Times New Roman</vt:lpstr>
      <vt:lpstr>Wingdings</vt:lpstr>
      <vt:lpstr>Office 主题</vt:lpstr>
      <vt:lpstr>Image</vt:lpstr>
      <vt:lpstr>Equation</vt:lpstr>
      <vt:lpstr>公式</vt:lpstr>
      <vt:lpstr>数理统计</vt:lpstr>
      <vt:lpstr>数理统计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zhang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zhang</dc:creator>
  <cp:lastModifiedBy>唐斌</cp:lastModifiedBy>
  <cp:revision>274</cp:revision>
  <dcterms:created xsi:type="dcterms:W3CDTF">1999-10-18T12:47:33Z</dcterms:created>
  <dcterms:modified xsi:type="dcterms:W3CDTF">2017-05-10T05:09:30Z</dcterms:modified>
</cp:coreProperties>
</file>