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2"/>
  </p:notesMasterIdLst>
  <p:handoutMasterIdLst>
    <p:handoutMasterId r:id="rId63"/>
  </p:handoutMasterIdLst>
  <p:sldIdLst>
    <p:sldId id="482" r:id="rId2"/>
    <p:sldId id="328" r:id="rId3"/>
    <p:sldId id="329" r:id="rId4"/>
    <p:sldId id="331" r:id="rId5"/>
    <p:sldId id="332" r:id="rId6"/>
    <p:sldId id="330" r:id="rId7"/>
    <p:sldId id="460" r:id="rId8"/>
    <p:sldId id="461" r:id="rId9"/>
    <p:sldId id="286" r:id="rId10"/>
    <p:sldId id="333" r:id="rId11"/>
    <p:sldId id="441" r:id="rId12"/>
    <p:sldId id="452" r:id="rId13"/>
    <p:sldId id="287" r:id="rId14"/>
    <p:sldId id="288" r:id="rId15"/>
    <p:sldId id="289" r:id="rId16"/>
    <p:sldId id="290" r:id="rId17"/>
    <p:sldId id="291" r:id="rId18"/>
    <p:sldId id="459" r:id="rId19"/>
    <p:sldId id="340" r:id="rId20"/>
    <p:sldId id="453" r:id="rId21"/>
    <p:sldId id="339" r:id="rId22"/>
    <p:sldId id="334" r:id="rId23"/>
    <p:sldId id="292" r:id="rId24"/>
    <p:sldId id="293" r:id="rId25"/>
    <p:sldId id="294" r:id="rId26"/>
    <p:sldId id="295" r:id="rId27"/>
    <p:sldId id="343" r:id="rId28"/>
    <p:sldId id="296" r:id="rId29"/>
    <p:sldId id="297" r:id="rId30"/>
    <p:sldId id="440" r:id="rId31"/>
    <p:sldId id="299" r:id="rId32"/>
    <p:sldId id="348" r:id="rId33"/>
    <p:sldId id="302" r:id="rId34"/>
    <p:sldId id="445" r:id="rId35"/>
    <p:sldId id="428" r:id="rId36"/>
    <p:sldId id="300" r:id="rId37"/>
    <p:sldId id="342" r:id="rId38"/>
    <p:sldId id="374" r:id="rId39"/>
    <p:sldId id="457" r:id="rId40"/>
    <p:sldId id="458" r:id="rId41"/>
    <p:sldId id="462" r:id="rId42"/>
    <p:sldId id="463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5" r:id="rId55"/>
    <p:sldId id="476" r:id="rId56"/>
    <p:sldId id="477" r:id="rId57"/>
    <p:sldId id="478" r:id="rId58"/>
    <p:sldId id="479" r:id="rId59"/>
    <p:sldId id="480" r:id="rId60"/>
    <p:sldId id="481" r:id="rId61"/>
  </p:sldIdLst>
  <p:sldSz cx="9144000" cy="6858000" type="screen4x3"/>
  <p:notesSz cx="6669088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6600"/>
    <a:srgbClr val="FF0066"/>
    <a:srgbClr val="663300"/>
    <a:srgbClr val="CC3399"/>
    <a:srgbClr val="1E013E"/>
    <a:srgbClr val="C3E684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5" autoAdjust="0"/>
    <p:restoredTop sz="94660"/>
  </p:normalViewPr>
  <p:slideViewPr>
    <p:cSldViewPr>
      <p:cViewPr varScale="1">
        <p:scale>
          <a:sx n="71" d="100"/>
          <a:sy n="71" d="100"/>
        </p:scale>
        <p:origin x="105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.png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.png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.png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2.png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6.wmf"/><Relationship Id="rId7" Type="http://schemas.openxmlformats.org/officeDocument/2006/relationships/image" Target="../media/image69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2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2.png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2.png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2.png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2.png"/><Relationship Id="rId4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2.png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2.png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2.png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2.png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2.png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2.png"/><Relationship Id="rId4" Type="http://schemas.openxmlformats.org/officeDocument/2006/relationships/image" Target="../media/image11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2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2.png"/><Relationship Id="rId1" Type="http://schemas.openxmlformats.org/officeDocument/2006/relationships/image" Target="../media/image120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2.png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2.png"/><Relationship Id="rId1" Type="http://schemas.openxmlformats.org/officeDocument/2006/relationships/image" Target="../media/image134.wmf"/><Relationship Id="rId4" Type="http://schemas.openxmlformats.org/officeDocument/2006/relationships/image" Target="../media/image136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2.png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9.emf"/><Relationship Id="rId1" Type="http://schemas.openxmlformats.org/officeDocument/2006/relationships/image" Target="../media/image158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2.wmf"/><Relationship Id="rId7" Type="http://schemas.openxmlformats.org/officeDocument/2006/relationships/image" Target="../media/image2.png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9" Type="http://schemas.openxmlformats.org/officeDocument/2006/relationships/image" Target="../media/image167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4" Type="http://schemas.openxmlformats.org/officeDocument/2006/relationships/image" Target="../media/image2.png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5.emf"/><Relationship Id="rId5" Type="http://schemas.openxmlformats.org/officeDocument/2006/relationships/image" Target="../media/image174.emf"/><Relationship Id="rId4" Type="http://schemas.openxmlformats.org/officeDocument/2006/relationships/image" Target="../media/image173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emf"/><Relationship Id="rId2" Type="http://schemas.openxmlformats.org/officeDocument/2006/relationships/image" Target="../media/image177.emf"/><Relationship Id="rId1" Type="http://schemas.openxmlformats.org/officeDocument/2006/relationships/image" Target="../media/image176.emf"/><Relationship Id="rId6" Type="http://schemas.openxmlformats.org/officeDocument/2006/relationships/image" Target="../media/image2.png"/><Relationship Id="rId5" Type="http://schemas.openxmlformats.org/officeDocument/2006/relationships/image" Target="../media/image180.wmf"/><Relationship Id="rId4" Type="http://schemas.openxmlformats.org/officeDocument/2006/relationships/image" Target="../media/image179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7" Type="http://schemas.openxmlformats.org/officeDocument/2006/relationships/image" Target="../media/image2.png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image" Target="../media/image189.emf"/><Relationship Id="rId7" Type="http://schemas.openxmlformats.org/officeDocument/2006/relationships/image" Target="../media/image193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Relationship Id="rId6" Type="http://schemas.openxmlformats.org/officeDocument/2006/relationships/image" Target="../media/image192.emf"/><Relationship Id="rId5" Type="http://schemas.openxmlformats.org/officeDocument/2006/relationships/image" Target="../media/image191.emf"/><Relationship Id="rId4" Type="http://schemas.openxmlformats.org/officeDocument/2006/relationships/image" Target="../media/image190.emf"/><Relationship Id="rId9" Type="http://schemas.openxmlformats.org/officeDocument/2006/relationships/image" Target="../media/image195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3" Type="http://schemas.openxmlformats.org/officeDocument/2006/relationships/image" Target="../media/image198.emf"/><Relationship Id="rId7" Type="http://schemas.openxmlformats.org/officeDocument/2006/relationships/image" Target="../media/image202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Relationship Id="rId6" Type="http://schemas.openxmlformats.org/officeDocument/2006/relationships/image" Target="../media/image201.emf"/><Relationship Id="rId5" Type="http://schemas.openxmlformats.org/officeDocument/2006/relationships/image" Target="../media/image200.emf"/><Relationship Id="rId4" Type="http://schemas.openxmlformats.org/officeDocument/2006/relationships/image" Target="../media/image199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emf"/><Relationship Id="rId2" Type="http://schemas.openxmlformats.org/officeDocument/2006/relationships/image" Target="../media/image205.emf"/><Relationship Id="rId1" Type="http://schemas.openxmlformats.org/officeDocument/2006/relationships/image" Target="../media/image204.emf"/><Relationship Id="rId5" Type="http://schemas.openxmlformats.org/officeDocument/2006/relationships/image" Target="../media/image2.png"/><Relationship Id="rId4" Type="http://schemas.openxmlformats.org/officeDocument/2006/relationships/image" Target="../media/image20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3" Type="http://schemas.openxmlformats.org/officeDocument/2006/relationships/image" Target="../media/image210.emf"/><Relationship Id="rId7" Type="http://schemas.openxmlformats.org/officeDocument/2006/relationships/image" Target="../media/image214.emf"/><Relationship Id="rId2" Type="http://schemas.openxmlformats.org/officeDocument/2006/relationships/image" Target="../media/image209.emf"/><Relationship Id="rId1" Type="http://schemas.openxmlformats.org/officeDocument/2006/relationships/image" Target="../media/image208.emf"/><Relationship Id="rId6" Type="http://schemas.openxmlformats.org/officeDocument/2006/relationships/image" Target="../media/image213.emf"/><Relationship Id="rId5" Type="http://schemas.openxmlformats.org/officeDocument/2006/relationships/image" Target="../media/image212.emf"/><Relationship Id="rId4" Type="http://schemas.openxmlformats.org/officeDocument/2006/relationships/image" Target="../media/image211.emf"/><Relationship Id="rId9" Type="http://schemas.openxmlformats.org/officeDocument/2006/relationships/image" Target="../media/image2.png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emf"/><Relationship Id="rId2" Type="http://schemas.openxmlformats.org/officeDocument/2006/relationships/image" Target="../media/image2.png"/><Relationship Id="rId1" Type="http://schemas.openxmlformats.org/officeDocument/2006/relationships/image" Target="../media/image216.wmf"/><Relationship Id="rId6" Type="http://schemas.openxmlformats.org/officeDocument/2006/relationships/image" Target="../media/image220.wmf"/><Relationship Id="rId5" Type="http://schemas.openxmlformats.org/officeDocument/2006/relationships/image" Target="../media/image219.emf"/><Relationship Id="rId4" Type="http://schemas.openxmlformats.org/officeDocument/2006/relationships/image" Target="../media/image218.e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Relationship Id="rId9" Type="http://schemas.openxmlformats.org/officeDocument/2006/relationships/image" Target="../media/image228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emf"/><Relationship Id="rId7" Type="http://schemas.openxmlformats.org/officeDocument/2006/relationships/image" Target="../media/image235.e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Relationship Id="rId6" Type="http://schemas.openxmlformats.org/officeDocument/2006/relationships/image" Target="../media/image234.emf"/><Relationship Id="rId5" Type="http://schemas.openxmlformats.org/officeDocument/2006/relationships/image" Target="../media/image233.emf"/><Relationship Id="rId4" Type="http://schemas.openxmlformats.org/officeDocument/2006/relationships/image" Target="../media/image232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emf"/><Relationship Id="rId2" Type="http://schemas.openxmlformats.org/officeDocument/2006/relationships/image" Target="../media/image237.emf"/><Relationship Id="rId1" Type="http://schemas.openxmlformats.org/officeDocument/2006/relationships/image" Target="../media/image236.emf"/><Relationship Id="rId5" Type="http://schemas.openxmlformats.org/officeDocument/2006/relationships/image" Target="../media/image240.wmf"/><Relationship Id="rId4" Type="http://schemas.openxmlformats.org/officeDocument/2006/relationships/image" Target="../media/image239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emf"/><Relationship Id="rId1" Type="http://schemas.openxmlformats.org/officeDocument/2006/relationships/image" Target="../media/image241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emf"/><Relationship Id="rId2" Type="http://schemas.openxmlformats.org/officeDocument/2006/relationships/image" Target="../media/image244.emf"/><Relationship Id="rId1" Type="http://schemas.openxmlformats.org/officeDocument/2006/relationships/image" Target="../media/image243.emf"/><Relationship Id="rId5" Type="http://schemas.openxmlformats.org/officeDocument/2006/relationships/image" Target="../media/image247.emf"/><Relationship Id="rId4" Type="http://schemas.openxmlformats.org/officeDocument/2006/relationships/image" Target="../media/image246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emf"/><Relationship Id="rId2" Type="http://schemas.openxmlformats.org/officeDocument/2006/relationships/image" Target="../media/image249.emf"/><Relationship Id="rId1" Type="http://schemas.openxmlformats.org/officeDocument/2006/relationships/image" Target="../media/image248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emf"/><Relationship Id="rId7" Type="http://schemas.openxmlformats.org/officeDocument/2006/relationships/image" Target="../media/image257.wmf"/><Relationship Id="rId2" Type="http://schemas.openxmlformats.org/officeDocument/2006/relationships/image" Target="../media/image252.emf"/><Relationship Id="rId1" Type="http://schemas.openxmlformats.org/officeDocument/2006/relationships/image" Target="../media/image251.emf"/><Relationship Id="rId6" Type="http://schemas.openxmlformats.org/officeDocument/2006/relationships/image" Target="../media/image256.wmf"/><Relationship Id="rId5" Type="http://schemas.openxmlformats.org/officeDocument/2006/relationships/image" Target="../media/image255.emf"/><Relationship Id="rId4" Type="http://schemas.openxmlformats.org/officeDocument/2006/relationships/image" Target="../media/image25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53CFD1-F208-4F50-8B81-BF262905A1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48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2-15T06:08:49.421"/>
    </inkml:context>
    <inkml:brush xml:id="br0">
      <inkml:brushProperty name="width" value="0.09701" units="cm"/>
      <inkml:brushProperty name="height" value="0.09701" units="cm"/>
      <inkml:brushProperty name="color" value="#CC3399"/>
      <inkml:brushProperty name="fitToCurve" value="1"/>
    </inkml:brush>
  </inkml:definitions>
  <inkml:trace contextRef="#ctx0" brushRef="#br0">0 0,'0'0,"0"0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2-15T06:08:49.421"/>
    </inkml:context>
    <inkml:brush xml:id="br0">
      <inkml:brushProperty name="width" value="0.09701" units="cm"/>
      <inkml:brushProperty name="height" value="0.09701" units="cm"/>
      <inkml:brushProperty name="color" value="#CC3399"/>
      <inkml:brushProperty name="fitToCurve" value="1"/>
    </inkml:brush>
  </inkml:definitions>
  <inkml:trace contextRef="#ctx0" brushRef="#br0">0 0,'0'0,"0"0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2-15T00:23:45.90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1-12-07T03:37:03.750"/>
    </inkml:context>
    <inkml:brush xml:id="br0">
      <inkml:brushProperty name="width" value="0.09701" units="cm"/>
      <inkml:brushProperty name="height" value="0.09701" units="cm"/>
      <inkml:brushProperty name="color" value="#CC3399"/>
      <inkml:brushProperty name="fitToCurve" value="1"/>
    </inkml:brush>
  </inkml:definitions>
  <inkml:trace contextRef="#ctx0" brushRef="#br0">0 0,'0'0,"0"0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1-12-12T00:32:28.328"/>
    </inkml:context>
    <inkml:brush xml:id="br0">
      <inkml:brushProperty name="width" value="0.09701" units="cm"/>
      <inkml:brushProperty name="height" value="0.09701" units="cm"/>
      <inkml:brushProperty name="color" value="#CC3399"/>
      <inkml:brushProperty name="fitToCurve" value="1"/>
    </inkml:brush>
  </inkml:definitions>
  <inkml:trace contextRef="#ctx0" brushRef="#br0">0 0,'0'0,"0"0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2-15T01:35:35.937"/>
    </inkml:context>
    <inkml:brush xml:id="br0">
      <inkml:brushProperty name="width" value="0.09701" units="cm"/>
      <inkml:brushProperty name="height" value="0.09701" units="cm"/>
      <inkml:brushProperty name="color" value="#FF0066"/>
      <inkml:brushProperty name="fitToCurv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2-22T06:05:44.593"/>
    </inkml:context>
    <inkml:brush xml:id="br0">
      <inkml:brushProperty name="width" value="0.09701" units="cm"/>
      <inkml:brushProperty name="height" value="0.09701" units="cm"/>
      <inkml:brushProperty name="color" value="#CC3399"/>
      <inkml:brushProperty name="fitToCurve" value="1"/>
    </inkml:brush>
  </inkml:definitions>
  <inkml:trace contextRef="#ctx0" brushRef="#br0">1 1,'0'0,"0"0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2-22T06:14:19.296"/>
    </inkml:context>
    <inkml:brush xml:id="br0">
      <inkml:brushProperty name="width" value="0.09701" units="cm"/>
      <inkml:brushProperty name="height" value="0.09701" units="cm"/>
      <inkml:brushProperty name="color" value="#CC3399"/>
      <inkml:brushProperty name="fitToCurve" value="1"/>
    </inkml:brush>
  </inkml:definitions>
  <inkml:trace contextRef="#ctx0" brushRef="#br0">48 0,'-24'0,"24"0,0 0,-24 0,24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3288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FA2E17-9F93-4594-92E4-F81AAE60A5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014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BD36-C1DD-4305-AED1-F55DFC1BCD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48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A6F2-8E56-4ED2-9923-057BF4AA40C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0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48C2-61C9-4AF9-9997-9002423E43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00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EAAA-87E0-418F-B43B-ABDDE4A09D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25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05A7-45F4-4552-9ACC-CCE392BF2B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08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515D-7EF0-4A8C-8778-14FFB38597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28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75D1-7BC1-471E-9F9E-275E9729A9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12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4BD9-8C61-41E9-B4AE-BD6503AF146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51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5F98-F526-48E8-B381-89239BD68D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87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6563-4AD1-4183-88BA-BAB7A52DBD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35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FFA4-8109-41FA-935C-227F2AD144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90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BC68C-0E8E-4068-AB15-A80592A859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29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wmf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24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0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36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41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7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2.png"/><Relationship Id="rId4" Type="http://schemas.openxmlformats.org/officeDocument/2006/relationships/image" Target="../media/image64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73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8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77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7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83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8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89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0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customXml" Target="../ink/ink3.xml"/><Relationship Id="rId10" Type="http://schemas.openxmlformats.org/officeDocument/2006/relationships/image" Target="../media/image92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9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97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9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0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0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12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1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6.e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1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19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4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2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22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2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3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.png"/><Relationship Id="rId11" Type="http://schemas.openxmlformats.org/officeDocument/2006/relationships/customXml" Target="../ink/ink4.xml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36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6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4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image" Target="../media/image149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6.wmf"/><Relationship Id="rId11" Type="http://schemas.openxmlformats.org/officeDocument/2006/relationships/image" Target="../media/image148.wmf"/><Relationship Id="rId5" Type="http://schemas.openxmlformats.org/officeDocument/2006/relationships/oleObject" Target="../embeddings/oleObject176.bin"/><Relationship Id="rId15" Type="http://schemas.openxmlformats.org/officeDocument/2006/relationships/image" Target="../media/image150.wmf"/><Relationship Id="rId10" Type="http://schemas.openxmlformats.org/officeDocument/2006/relationships/oleObject" Target="../embeddings/oleObject179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78.bin"/><Relationship Id="rId14" Type="http://schemas.openxmlformats.org/officeDocument/2006/relationships/oleObject" Target="../embeddings/oleObject18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87.bin"/><Relationship Id="rId18" Type="http://schemas.openxmlformats.org/officeDocument/2006/relationships/oleObject" Target="../embeddings/oleObject190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55.wmf"/><Relationship Id="rId17" Type="http://schemas.openxmlformats.org/officeDocument/2006/relationships/image" Target="../media/image1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9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image" Target="../media/image156.wmf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85.bin"/><Relationship Id="rId14" Type="http://schemas.openxmlformats.org/officeDocument/2006/relationships/oleObject" Target="../embeddings/oleObject18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59.e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5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166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png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6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../clipboard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69.emf"/><Relationship Id="rId11" Type="http://schemas.openxmlformats.org/officeDocument/2006/relationships/customXml" Target="../ink/ink5.xml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2.png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20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oleObject" Target="../embeddings/oleObject214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173.e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75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oleObject" Target="../embeddings/oleObject220.bin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77.e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0" Type="http://schemas.openxmlformats.org/officeDocument/2006/relationships/image" Target="../media/image179.emf"/><Relationship Id="rId4" Type="http://schemas.openxmlformats.org/officeDocument/2006/relationships/image" Target="../media/image176.e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226.bin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png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18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194.e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191.emf"/><Relationship Id="rId1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emf"/><Relationship Id="rId20" Type="http://schemas.openxmlformats.org/officeDocument/2006/relationships/image" Target="../media/image195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88.e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190.emf"/><Relationship Id="rId19" Type="http://schemas.openxmlformats.org/officeDocument/2006/relationships/oleObject" Target="../embeddings/oleObject236.bin"/><Relationship Id="rId4" Type="http://schemas.openxmlformats.org/officeDocument/2006/relationships/image" Target="../media/image187.e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19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13" Type="http://schemas.openxmlformats.org/officeDocument/2006/relationships/image" Target="../media/image200.emf"/><Relationship Id="rId18" Type="http://schemas.openxmlformats.org/officeDocument/2006/relationships/oleObject" Target="../embeddings/oleObject244.bin"/><Relationship Id="rId3" Type="http://schemas.openxmlformats.org/officeDocument/2006/relationships/oleObject" Target="../embeddings/oleObject237.bin"/><Relationship Id="rId21" Type="http://schemas.openxmlformats.org/officeDocument/2006/relationships/image" Target="../../clipboard/media/image49.emf"/><Relationship Id="rId7" Type="http://schemas.openxmlformats.org/officeDocument/2006/relationships/slide" Target="slide12.xml"/><Relationship Id="rId12" Type="http://schemas.openxmlformats.org/officeDocument/2006/relationships/oleObject" Target="../embeddings/oleObject241.bin"/><Relationship Id="rId17" Type="http://schemas.openxmlformats.org/officeDocument/2006/relationships/image" Target="../media/image20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3.bin"/><Relationship Id="rId20" Type="http://schemas.openxmlformats.org/officeDocument/2006/relationships/customXml" Target="../ink/ink6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97.emf"/><Relationship Id="rId11" Type="http://schemas.openxmlformats.org/officeDocument/2006/relationships/image" Target="../media/image199.emf"/><Relationship Id="rId5" Type="http://schemas.openxmlformats.org/officeDocument/2006/relationships/oleObject" Target="../embeddings/oleObject238.bin"/><Relationship Id="rId15" Type="http://schemas.openxmlformats.org/officeDocument/2006/relationships/image" Target="../media/image201.emf"/><Relationship Id="rId10" Type="http://schemas.openxmlformats.org/officeDocument/2006/relationships/oleObject" Target="../embeddings/oleObject240.bin"/><Relationship Id="rId19" Type="http://schemas.openxmlformats.org/officeDocument/2006/relationships/image" Target="../media/image203.emf"/><Relationship Id="rId4" Type="http://schemas.openxmlformats.org/officeDocument/2006/relationships/image" Target="../media/image196.emf"/><Relationship Id="rId9" Type="http://schemas.openxmlformats.org/officeDocument/2006/relationships/image" Target="../media/image198.emf"/><Relationship Id="rId14" Type="http://schemas.openxmlformats.org/officeDocument/2006/relationships/oleObject" Target="../embeddings/oleObject24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05.e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0" Type="http://schemas.openxmlformats.org/officeDocument/2006/relationships/image" Target="../media/image207.emf"/><Relationship Id="rId4" Type="http://schemas.openxmlformats.org/officeDocument/2006/relationships/image" Target="../media/image204.emf"/><Relationship Id="rId9" Type="http://schemas.openxmlformats.org/officeDocument/2006/relationships/oleObject" Target="../embeddings/oleObject24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215.emf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12.emf"/><Relationship Id="rId17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emf"/><Relationship Id="rId20" Type="http://schemas.openxmlformats.org/officeDocument/2006/relationships/image" Target="../media/image2.png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09.e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10" Type="http://schemas.openxmlformats.org/officeDocument/2006/relationships/image" Target="../media/image211.emf"/><Relationship Id="rId19" Type="http://schemas.openxmlformats.org/officeDocument/2006/relationships/oleObject" Target="../embeddings/oleObject258.bin"/><Relationship Id="rId4" Type="http://schemas.openxmlformats.org/officeDocument/2006/relationships/image" Target="../media/image208.e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13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oleObject" Target="../embeddings/oleObject264.bin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0" Type="http://schemas.openxmlformats.org/officeDocument/2006/relationships/image" Target="../media/image218.e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2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70.bin"/><Relationship Id="rId18" Type="http://schemas.openxmlformats.org/officeDocument/2006/relationships/image" Target="../media/image2.png"/><Relationship Id="rId3" Type="http://schemas.openxmlformats.org/officeDocument/2006/relationships/oleObject" Target="../embeddings/oleObject265.bin"/><Relationship Id="rId21" Type="http://schemas.openxmlformats.org/officeDocument/2006/relationships/image" Target="../media/image228.emf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25.wmf"/><Relationship Id="rId17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7.wmf"/><Relationship Id="rId20" Type="http://schemas.openxmlformats.org/officeDocument/2006/relationships/oleObject" Target="../embeddings/oleObject273.bin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6.bin"/><Relationship Id="rId15" Type="http://schemas.openxmlformats.org/officeDocument/2006/relationships/oleObject" Target="../embeddings/oleObject271.bin"/><Relationship Id="rId10" Type="http://schemas.openxmlformats.org/officeDocument/2006/relationships/image" Target="../media/image224.wmf"/><Relationship Id="rId19" Type="http://schemas.openxmlformats.org/officeDocument/2006/relationships/slide" Target="slide12.xml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22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oleObject" Target="../embeddings/oleObject279.bin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3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e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30.emf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5.bin"/><Relationship Id="rId15" Type="http://schemas.openxmlformats.org/officeDocument/2006/relationships/oleObject" Target="../embeddings/oleObject280.bin"/><Relationship Id="rId10" Type="http://schemas.openxmlformats.org/officeDocument/2006/relationships/image" Target="../media/image232.emf"/><Relationship Id="rId4" Type="http://schemas.openxmlformats.org/officeDocument/2006/relationships/image" Target="../media/image229.e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34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37.e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239.emf"/><Relationship Id="rId4" Type="http://schemas.openxmlformats.org/officeDocument/2006/relationships/image" Target="../media/image236.emf"/><Relationship Id="rId9" Type="http://schemas.openxmlformats.org/officeDocument/2006/relationships/oleObject" Target="../embeddings/oleObject28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42.e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241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13" Type="http://schemas.openxmlformats.org/officeDocument/2006/relationships/customXml" Target="../ink/ink7.xml"/><Relationship Id="rId3" Type="http://schemas.openxmlformats.org/officeDocument/2006/relationships/oleObject" Target="../embeddings/oleObject288.bin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2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44.emf"/><Relationship Id="rId11" Type="http://schemas.openxmlformats.org/officeDocument/2006/relationships/oleObject" Target="../embeddings/oleObject292.bin"/><Relationship Id="rId5" Type="http://schemas.openxmlformats.org/officeDocument/2006/relationships/oleObject" Target="../embeddings/oleObject289.bin"/><Relationship Id="rId10" Type="http://schemas.openxmlformats.org/officeDocument/2006/relationships/image" Target="../media/image246.emf"/><Relationship Id="rId4" Type="http://schemas.openxmlformats.org/officeDocument/2006/relationships/image" Target="../media/image243.emf"/><Relationship Id="rId9" Type="http://schemas.openxmlformats.org/officeDocument/2006/relationships/oleObject" Target="../embeddings/oleObject291.bin"/><Relationship Id="rId14" Type="http://schemas.openxmlformats.org/officeDocument/2006/relationships/image" Target="../../clipboard/media/image15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emf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49.emf"/><Relationship Id="rId5" Type="http://schemas.openxmlformats.org/officeDocument/2006/relationships/oleObject" Target="../embeddings/oleObject294.bin"/><Relationship Id="rId4" Type="http://schemas.openxmlformats.org/officeDocument/2006/relationships/image" Target="../media/image24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0.emf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13" Type="http://schemas.openxmlformats.org/officeDocument/2006/relationships/oleObject" Target="../embeddings/oleObject301.bin"/><Relationship Id="rId18" Type="http://schemas.openxmlformats.org/officeDocument/2006/relationships/image" Target="../../clipboard/media/image104.emf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255.emf"/><Relationship Id="rId17" Type="http://schemas.openxmlformats.org/officeDocument/2006/relationships/customXml" Target="../ink/ink8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7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52.emf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7.bin"/><Relationship Id="rId15" Type="http://schemas.openxmlformats.org/officeDocument/2006/relationships/oleObject" Target="../embeddings/oleObject302.bin"/><Relationship Id="rId10" Type="http://schemas.openxmlformats.org/officeDocument/2006/relationships/image" Target="../media/image254.emf"/><Relationship Id="rId4" Type="http://schemas.openxmlformats.org/officeDocument/2006/relationships/image" Target="../media/image251.emf"/><Relationship Id="rId9" Type="http://schemas.openxmlformats.org/officeDocument/2006/relationships/oleObject" Target="../embeddings/oleObject299.bin"/><Relationship Id="rId14" Type="http://schemas.openxmlformats.org/officeDocument/2006/relationships/image" Target="../media/image25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0.emf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png"/><Relationship Id="rId5" Type="http://schemas.openxmlformats.org/officeDocument/2006/relationships/image" Target="../media/image9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84168" y="76470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95536" y="845423"/>
            <a:ext cx="6768752" cy="5529404"/>
            <a:chOff x="1187624" y="692696"/>
            <a:chExt cx="6768752" cy="552940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692696"/>
              <a:ext cx="6768752" cy="552940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835696" y="980728"/>
              <a:ext cx="32403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 smtClean="0"/>
                <a:t>均    值：</a:t>
              </a:r>
              <a:r>
                <a:rPr lang="en-US" altLang="zh-CN" sz="2800" dirty="0" smtClean="0"/>
                <a:t>83.55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 smtClean="0"/>
                <a:t>中位数：</a:t>
              </a:r>
              <a:r>
                <a:rPr lang="en-US" altLang="zh-CN" sz="2800" dirty="0" smtClean="0"/>
                <a:t>85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 smtClean="0"/>
                <a:t>标准差：</a:t>
              </a:r>
              <a:r>
                <a:rPr lang="en-US" altLang="zh-CN" sz="2800" dirty="0" smtClean="0"/>
                <a:t>13.57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915816" y="260648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期中考试成绩分析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线形标注 2(带强调线) 8"/>
          <p:cNvSpPr/>
          <p:nvPr/>
        </p:nvSpPr>
        <p:spPr>
          <a:xfrm>
            <a:off x="6984268" y="3214081"/>
            <a:ext cx="2016224" cy="1296144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邵任杰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王昊庭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薛明怡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651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89EC00-E791-486E-A3FE-8CAAACE53ACE}" type="slidenum">
              <a:rPr lang="en-US" altLang="zh-CN" sz="1400"/>
              <a:pPr eaLnBrk="1" hangingPunct="1"/>
              <a:t>10</a:t>
            </a:fld>
            <a:endParaRPr lang="en-US" altLang="zh-CN" sz="1400"/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684213" y="2708275"/>
          <a:ext cx="74882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3" imgW="2565400" imgH="457200" progId="Equation.DSMT4">
                  <p:embed/>
                </p:oleObj>
              </mc:Choice>
              <mc:Fallback>
                <p:oleObj name="Equation" r:id="rId3" imgW="2565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08275"/>
                        <a:ext cx="7488237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684213" y="3948113"/>
          <a:ext cx="763270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5" imgW="2794000" imgH="508000" progId="Equation.DSMT4">
                  <p:embed/>
                </p:oleObj>
              </mc:Choice>
              <mc:Fallback>
                <p:oleObj name="Equation" r:id="rId5" imgW="27940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48113"/>
                        <a:ext cx="7632700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Image" r:id="rId7" imgW="10102365" imgH="25201" progId="Photoshop.Image.5">
                  <p:embed/>
                </p:oleObj>
              </mc:Choice>
              <mc:Fallback>
                <p:oleObj name="Image" r:id="rId7" imgW="10102365" imgH="25201" progId="Photoshop.Image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§1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矩估计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539750" y="5445125"/>
            <a:ext cx="769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</a:t>
            </a:r>
            <a:r>
              <a:rPr lang="zh-CN" altLang="en-US"/>
              <a:t>这种估计量称为</a:t>
            </a:r>
            <a:r>
              <a:rPr lang="zh-CN" altLang="en-US" u="sng">
                <a:solidFill>
                  <a:srgbClr val="FF0066"/>
                </a:solidFill>
              </a:rPr>
              <a:t>矩估计量</a:t>
            </a:r>
            <a:r>
              <a:rPr lang="zh-CN" altLang="en-US"/>
              <a:t>；矩估计量的观察值称为</a:t>
            </a:r>
            <a:r>
              <a:rPr lang="zh-CN" altLang="en-US" u="sng">
                <a:solidFill>
                  <a:srgbClr val="FF0066"/>
                </a:solidFill>
              </a:rPr>
              <a:t>矩估计值</a:t>
            </a:r>
            <a:r>
              <a:rPr lang="zh-CN" altLang="en-US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35696" y="969951"/>
                <a:ext cx="4663264" cy="1572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令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969951"/>
                <a:ext cx="4663264" cy="157216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3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1A7743-DBC7-46E6-BA4A-9FD43B440578}" type="slidenum">
              <a:rPr lang="en-US" altLang="zh-CN" sz="1400"/>
              <a:pPr eaLnBrk="1" hangingPunct="1"/>
              <a:t>11</a:t>
            </a:fld>
            <a:endParaRPr lang="en-US" altLang="zh-CN" sz="1400"/>
          </a:p>
        </p:txBody>
      </p:sp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468313" y="536575"/>
            <a:ext cx="4867275" cy="588963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/>
              <a:t>个未知参数矩估计求法：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219" name="Text Box 3"/>
              <p:cNvSpPr txBox="1">
                <a:spLocks noChangeArrowheads="1"/>
              </p:cNvSpPr>
              <p:nvPr/>
            </p:nvSpPr>
            <p:spPr bwMode="auto">
              <a:xfrm>
                <a:off x="914400" y="1422400"/>
                <a:ext cx="3626955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 smtClean="0"/>
                  <a:t>1</a:t>
                </a:r>
                <a:r>
                  <a:rPr lang="zh-CN" altLang="en-US" dirty="0"/>
                  <a:t>）先求出</a:t>
                </a:r>
                <a:r>
                  <a:rPr lang="en-US" altLang="zh-CN" dirty="0"/>
                  <a:t>EX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altLang="zh-CN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521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422400"/>
                <a:ext cx="3626955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4202" t="-17708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220" name="Text Box 4"/>
              <p:cNvSpPr txBox="1">
                <a:spLocks noChangeArrowheads="1"/>
              </p:cNvSpPr>
              <p:nvPr/>
            </p:nvSpPr>
            <p:spPr bwMode="auto">
              <a:xfrm>
                <a:off x="930275" y="2209800"/>
                <a:ext cx="322158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2</a:t>
                </a:r>
                <a:r>
                  <a:rPr lang="zh-CN" altLang="en-US" dirty="0"/>
                  <a:t>）解</a:t>
                </a:r>
                <a:r>
                  <a:rPr lang="zh-CN" altLang="en-US" dirty="0" smtClean="0"/>
                  <a:t>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i="1" dirty="0">
                    <a:ea typeface="DFKai-SB" panose="03000509000000000000" pitchFamily="65" charset="-120"/>
                  </a:rPr>
                  <a:t>g</a:t>
                </a:r>
                <a:r>
                  <a:rPr lang="en-US" altLang="zh-CN" dirty="0">
                    <a:ea typeface="DFKai-SB" panose="03000509000000000000" pitchFamily="65" charset="-120"/>
                  </a:rPr>
                  <a:t>(</a:t>
                </a:r>
                <a:r>
                  <a:rPr lang="en-US" altLang="zh-CN" dirty="0"/>
                  <a:t>EX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)</a:t>
                </a:r>
                <a:endParaRPr lang="el-GR" altLang="zh-CN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522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0275" y="2209800"/>
                <a:ext cx="3221588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4924" t="-17895" r="-3977" b="-336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985838" y="3146425"/>
            <a:ext cx="6178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/>
              <a:t>）                             为矩估计量。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778000" y="2933700"/>
          <a:ext cx="28527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5" imgW="1066800" imgH="431800" progId="Equation.DSMT4">
                  <p:embed/>
                </p:oleObj>
              </mc:Choice>
              <mc:Fallback>
                <p:oleObj name="Equation" r:id="rId5" imgW="1066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933700"/>
                        <a:ext cx="28527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animBg="1"/>
      <p:bldP spid="265219" grpId="0"/>
      <p:bldP spid="265220" grpId="0"/>
      <p:bldP spid="2652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8F20AA-6C60-4CD5-BF76-56AD5484F34C}" type="slidenum">
              <a:rPr lang="en-US" altLang="zh-CN" sz="1400"/>
              <a:pPr eaLnBrk="1" hangingPunct="1"/>
              <a:t>12</a:t>
            </a:fld>
            <a:endParaRPr lang="en-US" altLang="zh-CN" sz="1400"/>
          </a:p>
        </p:txBody>
      </p:sp>
      <p:sp>
        <p:nvSpPr>
          <p:cNvPr id="10243" name="TextBox 7"/>
          <p:cNvSpPr txBox="1">
            <a:spLocks noChangeArrowheads="1"/>
          </p:cNvSpPr>
          <p:nvPr/>
        </p:nvSpPr>
        <p:spPr bwMode="auto">
          <a:xfrm>
            <a:off x="5076825" y="276847"/>
            <a:ext cx="61198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两个参数</a:t>
            </a:r>
          </a:p>
        </p:txBody>
      </p:sp>
      <p:graphicFrame>
        <p:nvGraphicFramePr>
          <p:cNvPr id="102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473024"/>
              </p:ext>
            </p:extLst>
          </p:nvPr>
        </p:nvGraphicFramePr>
        <p:xfrm>
          <a:off x="6948487" y="343522"/>
          <a:ext cx="7921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" name="Equation" r:id="rId3" imgW="355446" imgH="228501" progId="Equation.DSMT4">
                  <p:embed/>
                </p:oleObj>
              </mc:Choice>
              <mc:Fallback>
                <p:oleObj name="Equation" r:id="rId3" imgW="355446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7" y="343522"/>
                        <a:ext cx="7921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Box 9"/>
          <p:cNvSpPr txBox="1">
            <a:spLocks noChangeArrowheads="1"/>
          </p:cNvSpPr>
          <p:nvPr/>
        </p:nvSpPr>
        <p:spPr bwMode="auto">
          <a:xfrm>
            <a:off x="539750" y="900113"/>
            <a:ext cx="2160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/>
              <a:t>）计算</a:t>
            </a:r>
          </a:p>
        </p:txBody>
      </p:sp>
      <p:graphicFrame>
        <p:nvGraphicFramePr>
          <p:cNvPr id="10246" name="Object 9"/>
          <p:cNvGraphicFramePr>
            <a:graphicFrameLocks noChangeAspect="1"/>
          </p:cNvGraphicFramePr>
          <p:nvPr/>
        </p:nvGraphicFramePr>
        <p:xfrm>
          <a:off x="2124075" y="933450"/>
          <a:ext cx="14398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" name="Equation" r:id="rId5" imgW="596900" imgH="228600" progId="Equation.DSMT4">
                  <p:embed/>
                </p:oleObj>
              </mc:Choice>
              <mc:Fallback>
                <p:oleObj name="Equation" r:id="rId5" imgW="5969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33450"/>
                        <a:ext cx="14398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"/>
          <p:cNvGraphicFramePr>
            <a:graphicFrameLocks noChangeAspect="1"/>
          </p:cNvGraphicFramePr>
          <p:nvPr/>
        </p:nvGraphicFramePr>
        <p:xfrm>
          <a:off x="1241425" y="1557338"/>
          <a:ext cx="23939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" name="Equation" r:id="rId7" imgW="1040948" imgH="469696" progId="Equation.DSMT4">
                  <p:embed/>
                </p:oleObj>
              </mc:Choice>
              <mc:Fallback>
                <p:oleObj name="Equation" r:id="rId7" imgW="1040948" imgH="46969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1557338"/>
                        <a:ext cx="23939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Box 12"/>
          <p:cNvSpPr txBox="1">
            <a:spLocks noChangeArrowheads="1"/>
          </p:cNvSpPr>
          <p:nvPr/>
        </p:nvSpPr>
        <p:spPr bwMode="auto">
          <a:xfrm>
            <a:off x="539750" y="2708275"/>
            <a:ext cx="55451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/>
              <a:t>）解出        ，用              表示           </a:t>
            </a:r>
          </a:p>
        </p:txBody>
      </p:sp>
      <p:graphicFrame>
        <p:nvGraphicFramePr>
          <p:cNvPr id="10249" name="Object 11"/>
          <p:cNvGraphicFramePr>
            <a:graphicFrameLocks noChangeAspect="1"/>
          </p:cNvGraphicFramePr>
          <p:nvPr/>
        </p:nvGraphicFramePr>
        <p:xfrm>
          <a:off x="2124075" y="2781300"/>
          <a:ext cx="7921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" name="Equation" r:id="rId9" imgW="355446" imgH="228501" progId="Equation.DSMT4">
                  <p:embed/>
                </p:oleObj>
              </mc:Choice>
              <mc:Fallback>
                <p:oleObj name="Equation" r:id="rId9" imgW="355446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81300"/>
                        <a:ext cx="7921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2"/>
          <p:cNvGraphicFramePr>
            <a:graphicFrameLocks noChangeAspect="1"/>
          </p:cNvGraphicFramePr>
          <p:nvPr/>
        </p:nvGraphicFramePr>
        <p:xfrm>
          <a:off x="3636963" y="2733675"/>
          <a:ext cx="14398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" name="Equation" r:id="rId10" imgW="596900" imgH="228600" progId="Equation.DSMT4">
                  <p:embed/>
                </p:oleObj>
              </mc:Choice>
              <mc:Fallback>
                <p:oleObj name="Equation" r:id="rId10" imgW="5969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2733675"/>
                        <a:ext cx="14398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3"/>
          <p:cNvGraphicFramePr>
            <a:graphicFrameLocks noChangeAspect="1"/>
          </p:cNvGraphicFramePr>
          <p:nvPr/>
        </p:nvGraphicFramePr>
        <p:xfrm>
          <a:off x="1187450" y="3357563"/>
          <a:ext cx="25923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" name="Equation" r:id="rId11" imgW="1269449" imgH="482391" progId="Equation.DSMT4">
                  <p:embed/>
                </p:oleObj>
              </mc:Choice>
              <mc:Fallback>
                <p:oleObj name="Equation" r:id="rId11" imgW="1269449" imgH="48239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357563"/>
                        <a:ext cx="259238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Box 16"/>
          <p:cNvSpPr txBox="1">
            <a:spLocks noChangeArrowheads="1"/>
          </p:cNvSpPr>
          <p:nvPr/>
        </p:nvSpPr>
        <p:spPr bwMode="auto">
          <a:xfrm>
            <a:off x="539750" y="4356100"/>
            <a:ext cx="7848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/>
              <a:t>）用    代替       ，用          代替        ，有                         </a:t>
            </a:r>
          </a:p>
        </p:txBody>
      </p:sp>
      <p:graphicFrame>
        <p:nvGraphicFramePr>
          <p:cNvPr id="10253" name="Object 14"/>
          <p:cNvGraphicFramePr>
            <a:graphicFrameLocks noChangeAspect="1"/>
          </p:cNvGraphicFramePr>
          <p:nvPr/>
        </p:nvGraphicFramePr>
        <p:xfrm>
          <a:off x="1619250" y="4365625"/>
          <a:ext cx="431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" name="Equation" r:id="rId13" imgW="177646" imgH="190335" progId="Equation.DSMT4">
                  <p:embed/>
                </p:oleObj>
              </mc:Choice>
              <mc:Fallback>
                <p:oleObj name="Equation" r:id="rId13" imgW="177646" imgH="19033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65625"/>
                        <a:ext cx="4318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5"/>
          <p:cNvGraphicFramePr>
            <a:graphicFrameLocks noChangeAspect="1"/>
          </p:cNvGraphicFramePr>
          <p:nvPr/>
        </p:nvGraphicFramePr>
        <p:xfrm>
          <a:off x="2916238" y="4437063"/>
          <a:ext cx="6127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" name="Equation" r:id="rId15" imgW="253780" imgH="164957" progId="Equation.DSMT4">
                  <p:embed/>
                </p:oleObj>
              </mc:Choice>
              <mc:Fallback>
                <p:oleObj name="Equation" r:id="rId15" imgW="253780" imgH="16495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437063"/>
                        <a:ext cx="6127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6"/>
          <p:cNvGraphicFramePr>
            <a:graphicFrameLocks noChangeAspect="1"/>
          </p:cNvGraphicFramePr>
          <p:nvPr/>
        </p:nvGraphicFramePr>
        <p:xfrm>
          <a:off x="6283325" y="4365625"/>
          <a:ext cx="736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" name="Equation" r:id="rId17" imgW="304668" imgH="190417" progId="Equation.DSMT4">
                  <p:embed/>
                </p:oleObj>
              </mc:Choice>
              <mc:Fallback>
                <p:oleObj name="Equation" r:id="rId17" imgW="304668" imgH="19041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4365625"/>
                        <a:ext cx="7366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7"/>
          <p:cNvGraphicFramePr>
            <a:graphicFrameLocks noChangeAspect="1"/>
          </p:cNvGraphicFramePr>
          <p:nvPr/>
        </p:nvGraphicFramePr>
        <p:xfrm>
          <a:off x="4427538" y="4257675"/>
          <a:ext cx="9366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" name="Equation" r:id="rId19" imgW="545863" imgH="431613" progId="Equation.DSMT4">
                  <p:embed/>
                </p:oleObj>
              </mc:Choice>
              <mc:Fallback>
                <p:oleObj name="Equation" r:id="rId19" imgW="545863" imgH="43161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257675"/>
                        <a:ext cx="9366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8"/>
          <p:cNvGraphicFramePr>
            <a:graphicFrameLocks noChangeAspect="1"/>
          </p:cNvGraphicFramePr>
          <p:nvPr/>
        </p:nvGraphicFramePr>
        <p:xfrm>
          <a:off x="1187450" y="4868863"/>
          <a:ext cx="2784475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" name="Equation" r:id="rId21" imgW="1346200" imgH="889000" progId="Equation.DSMT4">
                  <p:embed/>
                </p:oleObj>
              </mc:Choice>
              <mc:Fallback>
                <p:oleObj name="Equation" r:id="rId21" imgW="1346200" imgH="889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868863"/>
                        <a:ext cx="2784475" cy="183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Box 22"/>
          <p:cNvSpPr txBox="1">
            <a:spLocks noChangeArrowheads="1"/>
          </p:cNvSpPr>
          <p:nvPr/>
        </p:nvSpPr>
        <p:spPr bwMode="auto">
          <a:xfrm>
            <a:off x="4140200" y="5373688"/>
            <a:ext cx="4535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即为         的矩估计量。</a:t>
            </a:r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5076825" y="5445125"/>
          <a:ext cx="7921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" name="Equation" r:id="rId23" imgW="355446" imgH="228501" progId="Equation.DSMT4">
                  <p:embed/>
                </p:oleObj>
              </mc:Choice>
              <mc:Fallback>
                <p:oleObj name="Equation" r:id="rId23" imgW="355446" imgH="22850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445125"/>
                        <a:ext cx="7921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66700" y="240749"/>
            <a:ext cx="4867275" cy="588963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/>
              <a:t>个未知参数矩估计求法：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7683AC-C9B1-4D03-B6C2-782C906CFA55}" type="slidenum">
              <a:rPr lang="en-US" altLang="zh-CN" sz="1400"/>
              <a:pPr eaLnBrk="1" hangingPunct="1"/>
              <a:t>13</a:t>
            </a:fld>
            <a:endParaRPr lang="en-US" altLang="zh-CN" sz="1400"/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95288" y="765175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900"/>
              <a:t>    </a:t>
            </a:r>
            <a:r>
              <a:rPr lang="zh-CN" altLang="en-US" sz="2900"/>
              <a:t>例</a:t>
            </a:r>
            <a:r>
              <a:rPr lang="en-US" altLang="zh-CN" sz="2900"/>
              <a:t>1.      </a:t>
            </a:r>
            <a:r>
              <a:rPr lang="zh-CN" altLang="en-US" sz="2900"/>
              <a:t>设某城市一天中发生火警的次数</a:t>
            </a:r>
            <a:r>
              <a:rPr lang="en-US" altLang="zh-CN" sz="2900"/>
              <a:t>X</a:t>
            </a:r>
            <a:r>
              <a:rPr lang="zh-CN" altLang="en-US" sz="2900"/>
              <a:t>服从 </a:t>
            </a:r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755650" y="1268413"/>
          <a:ext cx="76327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" name="Equation" r:id="rId5" imgW="2997200" imgH="431800" progId="Equation.DSMT4">
                  <p:embed/>
                </p:oleObj>
              </mc:Choice>
              <mc:Fallback>
                <p:oleObj name="Equation" r:id="rId5" imgW="29972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68413"/>
                        <a:ext cx="76327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395288" y="3429000"/>
          <a:ext cx="56467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Equation" r:id="rId7" imgW="2438400" imgH="431800" progId="Equation.DSMT4">
                  <p:embed/>
                </p:oleObj>
              </mc:Choice>
              <mc:Fallback>
                <p:oleObj name="Equation" r:id="rId7" imgW="24384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429000"/>
                        <a:ext cx="564673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1187450" y="4437063"/>
          <a:ext cx="39512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Equation" r:id="rId9" imgW="1371600" imgH="203200" progId="Equation.DSMT4">
                  <p:embed/>
                </p:oleObj>
              </mc:Choice>
              <mc:Fallback>
                <p:oleObj name="Equation" r:id="rId9" imgW="13716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437063"/>
                        <a:ext cx="39512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17"/>
          <p:cNvSpPr>
            <a:spLocks noChangeArrowheads="1"/>
          </p:cNvSpPr>
          <p:nvPr/>
        </p:nvSpPr>
        <p:spPr bwMode="auto">
          <a:xfrm>
            <a:off x="684213" y="26035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§1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矩估计</a:t>
            </a:r>
          </a:p>
        </p:txBody>
      </p:sp>
      <p:graphicFrame>
        <p:nvGraphicFramePr>
          <p:cNvPr id="50195" name="Object 19"/>
          <p:cNvGraphicFramePr>
            <a:graphicFrameLocks noChangeAspect="1"/>
          </p:cNvGraphicFramePr>
          <p:nvPr/>
        </p:nvGraphicFramePr>
        <p:xfrm>
          <a:off x="4284663" y="5084763"/>
          <a:ext cx="11715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Equation" r:id="rId11" imgW="406224" imgH="190417" progId="Equation.DSMT4">
                  <p:embed/>
                </p:oleObj>
              </mc:Choice>
              <mc:Fallback>
                <p:oleObj name="Equation" r:id="rId11" imgW="406224" imgH="190417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084763"/>
                        <a:ext cx="11715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187450" y="5084763"/>
            <a:ext cx="343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所以，矩估计量：</a:t>
            </a:r>
          </a:p>
        </p:txBody>
      </p:sp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900113" y="5670550"/>
          <a:ext cx="72088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Equation" r:id="rId13" imgW="2501900" imgH="342900" progId="Equation.DSMT4">
                  <p:embed/>
                </p:oleObj>
              </mc:Choice>
              <mc:Fallback>
                <p:oleObj name="Equation" r:id="rId13" imgW="2501900" imgH="3429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70550"/>
                        <a:ext cx="720883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5724525" y="5081588"/>
            <a:ext cx="2216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矩估计值：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11188" y="2420938"/>
            <a:ext cx="7850187" cy="1079500"/>
            <a:chOff x="430" y="1525"/>
            <a:chExt cx="4945" cy="680"/>
          </a:xfrm>
        </p:grpSpPr>
        <p:graphicFrame>
          <p:nvGraphicFramePr>
            <p:cNvPr id="11278" name="Object 8"/>
            <p:cNvGraphicFramePr>
              <a:graphicFrameLocks noChangeAspect="1"/>
            </p:cNvGraphicFramePr>
            <p:nvPr/>
          </p:nvGraphicFramePr>
          <p:xfrm>
            <a:off x="431" y="1525"/>
            <a:ext cx="4944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3" name="Equation" r:id="rId15" imgW="3784600" imgH="482600" progId="Equation.DSMT4">
                    <p:embed/>
                  </p:oleObj>
                </mc:Choice>
                <mc:Fallback>
                  <p:oleObj name="Equation" r:id="rId15" imgW="3784600" imgH="482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525"/>
                          <a:ext cx="4944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Line 9"/>
            <p:cNvSpPr>
              <a:spLocks noChangeShapeType="1"/>
            </p:cNvSpPr>
            <p:nvPr/>
          </p:nvSpPr>
          <p:spPr bwMode="auto">
            <a:xfrm>
              <a:off x="430" y="1797"/>
              <a:ext cx="48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10"/>
            <p:cNvSpPr>
              <a:spLocks noChangeShapeType="1"/>
            </p:cNvSpPr>
            <p:nvPr/>
          </p:nvSpPr>
          <p:spPr bwMode="auto">
            <a:xfrm>
              <a:off x="2200" y="1525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23"/>
            <p:cNvSpPr>
              <a:spLocks noChangeShapeType="1"/>
            </p:cNvSpPr>
            <p:nvPr/>
          </p:nvSpPr>
          <p:spPr bwMode="auto">
            <a:xfrm>
              <a:off x="4558" y="1525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  <p:bldP spid="50196" grpId="0"/>
      <p:bldP spid="501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02FF84-566A-4B89-A576-FF198DAEA5D6}" type="slidenum">
              <a:rPr lang="en-US" altLang="zh-CN" sz="1400"/>
              <a:pPr eaLnBrk="1" hangingPunct="1"/>
              <a:t>14</a:t>
            </a:fld>
            <a:endParaRPr lang="en-US" altLang="zh-CN" sz="1400"/>
          </a:p>
        </p:txBody>
      </p:sp>
      <p:graphicFrame>
        <p:nvGraphicFramePr>
          <p:cNvPr id="12291" name="Object 1024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833644"/>
              </p:ext>
            </p:extLst>
          </p:nvPr>
        </p:nvGraphicFramePr>
        <p:xfrm>
          <a:off x="633413" y="860425"/>
          <a:ext cx="782478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Equation" r:id="rId5" imgW="2768600" imgH="431800" progId="Equation.DSMT4">
                  <p:embed/>
                </p:oleObj>
              </mc:Choice>
              <mc:Fallback>
                <p:oleObj name="Equation" r:id="rId5" imgW="2768600" imgH="4318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860425"/>
                        <a:ext cx="7824787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6" name="Object 1026"/>
          <p:cNvGraphicFramePr>
            <a:graphicFrameLocks noChangeAspect="1"/>
          </p:cNvGraphicFramePr>
          <p:nvPr/>
        </p:nvGraphicFramePr>
        <p:xfrm>
          <a:off x="2916238" y="1412875"/>
          <a:ext cx="40322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" name="Equation" r:id="rId7" imgW="1155700" imgH="190500" progId="Equation.DSMT4">
                  <p:embed/>
                </p:oleObj>
              </mc:Choice>
              <mc:Fallback>
                <p:oleObj name="Equation" r:id="rId7" imgW="1155700" imgH="1905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40322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7" name="Object 1027"/>
          <p:cNvGraphicFramePr>
            <a:graphicFrameLocks noChangeAspect="1"/>
          </p:cNvGraphicFramePr>
          <p:nvPr/>
        </p:nvGraphicFramePr>
        <p:xfrm>
          <a:off x="395288" y="2060575"/>
          <a:ext cx="380841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Equation" r:id="rId9" imgW="1256755" imgH="342751" progId="Equation.DSMT4">
                  <p:embed/>
                </p:oleObj>
              </mc:Choice>
              <mc:Fallback>
                <p:oleObj name="Equation" r:id="rId9" imgW="1256755" imgH="342751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60575"/>
                        <a:ext cx="380841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21288"/>
              </p:ext>
            </p:extLst>
          </p:nvPr>
        </p:nvGraphicFramePr>
        <p:xfrm>
          <a:off x="947960" y="3857987"/>
          <a:ext cx="585628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Equation" r:id="rId11" imgW="2197100" imgH="431800" progId="Equation.DSMT4">
                  <p:embed/>
                </p:oleObj>
              </mc:Choice>
              <mc:Fallback>
                <p:oleObj name="Equation" r:id="rId11" imgW="2197100" imgH="4318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960" y="3857987"/>
                        <a:ext cx="5856288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9" name="Object 1029"/>
          <p:cNvGraphicFramePr>
            <a:graphicFrameLocks noChangeAspect="1"/>
          </p:cNvGraphicFramePr>
          <p:nvPr/>
        </p:nvGraphicFramePr>
        <p:xfrm>
          <a:off x="1373188" y="5013325"/>
          <a:ext cx="6615112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9" name="Equation" r:id="rId13" imgW="2043813" imgH="406224" progId="Equation.DSMT4">
                  <p:embed/>
                </p:oleObj>
              </mc:Choice>
              <mc:Fallback>
                <p:oleObj name="Equation" r:id="rId13" imgW="2043813" imgH="406224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013325"/>
                        <a:ext cx="6615112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0" name="Object 1030"/>
          <p:cNvGraphicFramePr>
            <a:graphicFrameLocks noChangeAspect="1"/>
          </p:cNvGraphicFramePr>
          <p:nvPr/>
        </p:nvGraphicFramePr>
        <p:xfrm>
          <a:off x="1258888" y="2781300"/>
          <a:ext cx="732313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Equation" r:id="rId15" imgW="2462731" imgH="406224" progId="Equation.DSMT4">
                  <p:embed/>
                </p:oleObj>
              </mc:Choice>
              <mc:Fallback>
                <p:oleObj name="Equation" r:id="rId15" imgW="2462731" imgH="406224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81300"/>
                        <a:ext cx="7323137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5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§1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AD48DA-39F1-4D11-BF66-A89189CD04DE}" type="slidenum">
              <a:rPr lang="en-US" altLang="zh-CN" sz="1400"/>
              <a:pPr eaLnBrk="1" hangingPunct="1"/>
              <a:t>15</a:t>
            </a:fld>
            <a:endParaRPr lang="en-US" altLang="zh-CN" sz="1400"/>
          </a:p>
        </p:txBody>
      </p:sp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187450" y="4292600"/>
          <a:ext cx="41767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" name="Equation" r:id="rId5" imgW="1218671" imgH="215806" progId="Equation.DSMT4">
                  <p:embed/>
                </p:oleObj>
              </mc:Choice>
              <mc:Fallback>
                <p:oleObj name="Equation" r:id="rId5" imgW="1218671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92600"/>
                        <a:ext cx="41767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§1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矩估计</a:t>
            </a:r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1331913" y="1484313"/>
          <a:ext cx="486886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name="Equation" r:id="rId7" imgW="1548728" imgH="355446" progId="Equation.DSMT4">
                  <p:embed/>
                </p:oleObj>
              </mc:Choice>
              <mc:Fallback>
                <p:oleObj name="Equation" r:id="rId7" imgW="1548728" imgH="35544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84313"/>
                        <a:ext cx="4868862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1835150" y="2636838"/>
          <a:ext cx="33131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name="Equation" r:id="rId9" imgW="952087" imgH="215806" progId="Equation.DSMT4">
                  <p:embed/>
                </p:oleObj>
              </mc:Choice>
              <mc:Fallback>
                <p:oleObj name="Equation" r:id="rId9" imgW="952087" imgH="21580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36838"/>
                        <a:ext cx="33131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2484438" y="3430588"/>
          <a:ext cx="20891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Equation" r:id="rId11" imgW="609336" imgH="177723" progId="Equation.DSMT4">
                  <p:embed/>
                </p:oleObj>
              </mc:Choice>
              <mc:Fallback>
                <p:oleObj name="Equation" r:id="rId11" imgW="609336" imgH="17772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30588"/>
                        <a:ext cx="20891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1619250" y="5084763"/>
          <a:ext cx="35290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Equation" r:id="rId13" imgW="1053643" imgH="215806" progId="Equation.DSMT4">
                  <p:embed/>
                </p:oleObj>
              </mc:Choice>
              <mc:Fallback>
                <p:oleObj name="Equation" r:id="rId13" imgW="1053643" imgH="21580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84763"/>
                        <a:ext cx="35290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684213" y="765175"/>
            <a:ext cx="3162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(1) </a:t>
            </a:r>
            <a:r>
              <a:rPr lang="zh-CN" altLang="en-US" b="1"/>
              <a:t>代入 </a:t>
            </a:r>
            <a:r>
              <a:rPr lang="en-US" altLang="zh-CN" b="1"/>
              <a:t>(2), </a:t>
            </a:r>
            <a:r>
              <a:rPr lang="zh-CN" altLang="en-US" b="1"/>
              <a:t>得：</a:t>
            </a:r>
          </a:p>
        </p:txBody>
      </p:sp>
      <p:graphicFrame>
        <p:nvGraphicFramePr>
          <p:cNvPr id="52243" name="Object 19"/>
          <p:cNvGraphicFramePr>
            <a:graphicFrameLocks noChangeAspect="1"/>
          </p:cNvGraphicFramePr>
          <p:nvPr/>
        </p:nvGraphicFramePr>
        <p:xfrm>
          <a:off x="1187450" y="4292600"/>
          <a:ext cx="41767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" name="Equation" r:id="rId15" imgW="1218671" imgH="215806" progId="Equation.DSMT4">
                  <p:embed/>
                </p:oleObj>
              </mc:Choice>
              <mc:Fallback>
                <p:oleObj name="Equation" r:id="rId15" imgW="1218671" imgH="21580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92600"/>
                        <a:ext cx="41767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1619250" y="5084763"/>
          <a:ext cx="35290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" name="Equation" r:id="rId16" imgW="1053643" imgH="215806" progId="Equation.DSMT4">
                  <p:embed/>
                </p:oleObj>
              </mc:Choice>
              <mc:Fallback>
                <p:oleObj name="Equation" r:id="rId16" imgW="1053643" imgH="215806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84763"/>
                        <a:ext cx="35290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E0DC3E-622E-4AB1-9E0E-E56835B06CD7}" type="slidenum">
              <a:rPr lang="en-US" altLang="zh-CN" sz="1400"/>
              <a:pPr eaLnBrk="1" hangingPunct="1"/>
              <a:t>16</a:t>
            </a:fld>
            <a:endParaRPr lang="en-US" altLang="zh-CN" sz="1400"/>
          </a:p>
        </p:txBody>
      </p:sp>
      <p:graphicFrame>
        <p:nvGraphicFramePr>
          <p:cNvPr id="14339" name="Object 1024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025"/>
          <p:cNvGraphicFramePr>
            <a:graphicFrameLocks noChangeAspect="1"/>
          </p:cNvGraphicFramePr>
          <p:nvPr/>
        </p:nvGraphicFramePr>
        <p:xfrm>
          <a:off x="468313" y="620713"/>
          <a:ext cx="7777162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" name="Equation" r:id="rId5" imgW="3124200" imgH="482600" progId="Equation.DSMT4">
                  <p:embed/>
                </p:oleObj>
              </mc:Choice>
              <mc:Fallback>
                <p:oleObj name="Equation" r:id="rId5" imgW="3124200" imgH="4826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20713"/>
                        <a:ext cx="7777162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0" name="Object 1026"/>
          <p:cNvGraphicFramePr>
            <a:graphicFrameLocks noChangeAspect="1"/>
          </p:cNvGraphicFramePr>
          <p:nvPr/>
        </p:nvGraphicFramePr>
        <p:xfrm>
          <a:off x="1258888" y="1700213"/>
          <a:ext cx="37449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name="Equation" r:id="rId7" imgW="1524000" imgH="228600" progId="Equation.DSMT4">
                  <p:embed/>
                </p:oleObj>
              </mc:Choice>
              <mc:Fallback>
                <p:oleObj name="Equation" r:id="rId7" imgW="1524000" imgH="2286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37449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1" name="Object 1027"/>
          <p:cNvGraphicFramePr>
            <a:graphicFrameLocks noChangeAspect="1"/>
          </p:cNvGraphicFramePr>
          <p:nvPr/>
        </p:nvGraphicFramePr>
        <p:xfrm>
          <a:off x="755650" y="2276475"/>
          <a:ext cx="6421438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" name="Equation" r:id="rId9" imgW="2120900" imgH="393700" progId="Equation.DSMT4">
                  <p:embed/>
                </p:oleObj>
              </mc:Choice>
              <mc:Fallback>
                <p:oleObj name="Equation" r:id="rId9" imgW="2120900" imgH="3937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76475"/>
                        <a:ext cx="6421438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2" name="Object 1028"/>
          <p:cNvGraphicFramePr>
            <a:graphicFrameLocks noChangeAspect="1"/>
          </p:cNvGraphicFramePr>
          <p:nvPr/>
        </p:nvGraphicFramePr>
        <p:xfrm>
          <a:off x="827088" y="3284538"/>
          <a:ext cx="4803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" name="Equation" r:id="rId11" imgW="1586811" imgH="355446" progId="Equation.DSMT4">
                  <p:embed/>
                </p:oleObj>
              </mc:Choice>
              <mc:Fallback>
                <p:oleObj name="Equation" r:id="rId11" imgW="1586811" imgH="355446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84538"/>
                        <a:ext cx="4803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3" name="Object 1029"/>
          <p:cNvGraphicFramePr>
            <a:graphicFrameLocks noChangeAspect="1"/>
          </p:cNvGraphicFramePr>
          <p:nvPr/>
        </p:nvGraphicFramePr>
        <p:xfrm>
          <a:off x="900113" y="4221163"/>
          <a:ext cx="5994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3" name="Equation" r:id="rId13" imgW="1981200" imgH="355600" progId="Equation.DSMT4">
                  <p:embed/>
                </p:oleObj>
              </mc:Choice>
              <mc:Fallback>
                <p:oleObj name="Equation" r:id="rId13" imgW="1981200" imgH="3556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5994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4" name="Object 1030"/>
          <p:cNvGraphicFramePr>
            <a:graphicFrameLocks noChangeAspect="1"/>
          </p:cNvGraphicFramePr>
          <p:nvPr/>
        </p:nvGraphicFramePr>
        <p:xfrm>
          <a:off x="900113" y="5157788"/>
          <a:ext cx="27305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" name="Equation" r:id="rId15" imgW="901309" imgH="203112" progId="Equation.DSMT4">
                  <p:embed/>
                </p:oleObj>
              </mc:Choice>
              <mc:Fallback>
                <p:oleObj name="Equation" r:id="rId15" imgW="901309" imgH="203112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57788"/>
                        <a:ext cx="27305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5" name="Object 1031"/>
          <p:cNvGraphicFramePr>
            <a:graphicFrameLocks noChangeAspect="1"/>
          </p:cNvGraphicFramePr>
          <p:nvPr/>
        </p:nvGraphicFramePr>
        <p:xfrm>
          <a:off x="1979613" y="5705475"/>
          <a:ext cx="583406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" name="Equation" r:id="rId17" imgW="2082800" imgH="355600" progId="Equation.DSMT4">
                  <p:embed/>
                </p:oleObj>
              </mc:Choice>
              <mc:Fallback>
                <p:oleObj name="Equation" r:id="rId17" imgW="2082800" imgH="3556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705475"/>
                        <a:ext cx="583406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4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§1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B470B0-FCE6-474E-9DBB-C7C85E51630C}" type="slidenum">
              <a:rPr lang="en-US" altLang="zh-CN" sz="1400"/>
              <a:pPr eaLnBrk="1" hangingPunct="1"/>
              <a:t>17</a:t>
            </a:fld>
            <a:endParaRPr lang="en-US" altLang="zh-CN" sz="1400"/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1763713" y="4437063"/>
          <a:ext cx="52324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5" imgW="1879600" imgH="431800" progId="Equation.DSMT4">
                  <p:embed/>
                </p:oleObj>
              </mc:Choice>
              <mc:Fallback>
                <p:oleObj name="Equation" r:id="rId5" imgW="18796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437063"/>
                        <a:ext cx="52324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16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§1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矩估计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539750" y="1916113"/>
            <a:ext cx="8413750" cy="283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/>
              <a:t>     </a:t>
            </a:r>
            <a:r>
              <a:rPr lang="zh-CN" altLang="en-US" sz="3600"/>
              <a:t>无论总体</a:t>
            </a:r>
            <a:r>
              <a:rPr lang="en-US" altLang="zh-CN" sz="3600"/>
              <a:t>X</a:t>
            </a:r>
            <a:r>
              <a:rPr lang="zh-CN" altLang="en-US" sz="3600"/>
              <a:t>服从何种分布，总体均值</a:t>
            </a:r>
          </a:p>
          <a:p>
            <a:pPr eaLnBrk="1" hangingPunct="1"/>
            <a:endParaRPr lang="zh-CN" altLang="en-US" sz="1200"/>
          </a:p>
          <a:p>
            <a:pPr eaLnBrk="1" hangingPunct="1"/>
            <a:r>
              <a:rPr lang="en-US" altLang="zh-CN" sz="3600"/>
              <a:t>EX= </a:t>
            </a:r>
            <a:r>
              <a:rPr lang="el-GR" altLang="zh-CN" sz="3600"/>
              <a:t>μ</a:t>
            </a:r>
            <a:r>
              <a:rPr lang="en-US" altLang="zh-CN" sz="3600"/>
              <a:t>, </a:t>
            </a:r>
            <a:r>
              <a:rPr lang="zh-CN" altLang="en-US" sz="3600"/>
              <a:t>总体方差</a:t>
            </a:r>
            <a:r>
              <a:rPr lang="en-US" altLang="zh-CN" sz="3600"/>
              <a:t>DX=</a:t>
            </a:r>
            <a:r>
              <a:rPr lang="el-GR" altLang="zh-CN" sz="3600"/>
              <a:t>σ</a:t>
            </a:r>
            <a:r>
              <a:rPr lang="en-US" altLang="zh-CN" sz="3600" baseline="30000"/>
              <a:t>2</a:t>
            </a:r>
            <a:r>
              <a:rPr lang="zh-CN" altLang="en-US" sz="3600"/>
              <a:t>作为未知参数，</a:t>
            </a:r>
          </a:p>
          <a:p>
            <a:pPr eaLnBrk="1" hangingPunct="1"/>
            <a:endParaRPr lang="zh-CN" altLang="en-US" sz="1200"/>
          </a:p>
          <a:p>
            <a:pPr eaLnBrk="1" hangingPunct="1"/>
            <a:r>
              <a:rPr lang="zh-CN" altLang="en-US" sz="3600"/>
              <a:t>其矩估计量一定是样本均值和样本方差，</a:t>
            </a:r>
          </a:p>
          <a:p>
            <a:pPr eaLnBrk="1" hangingPunct="1"/>
            <a:endParaRPr lang="zh-CN" altLang="en-US" sz="1200"/>
          </a:p>
          <a:p>
            <a:pPr eaLnBrk="1" hangingPunct="1"/>
            <a:r>
              <a:rPr lang="zh-CN" altLang="en-US" sz="3600"/>
              <a:t>即：</a:t>
            </a:r>
            <a:endParaRPr lang="zh-CN" altLang="el-GR" sz="3600"/>
          </a:p>
        </p:txBody>
      </p:sp>
      <p:sp>
        <p:nvSpPr>
          <p:cNvPr id="15367" name="Rectangle 18"/>
          <p:cNvSpPr>
            <a:spLocks noChangeArrowheads="1"/>
          </p:cNvSpPr>
          <p:nvPr/>
        </p:nvSpPr>
        <p:spPr bwMode="auto">
          <a:xfrm>
            <a:off x="900113" y="908050"/>
            <a:ext cx="2428875" cy="771525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>
                <a:latin typeface="黑体" panose="02010609060101010101" pitchFamily="49" charset="-122"/>
                <a:ea typeface="黑体" panose="02010609060101010101" pitchFamily="49" charset="-122"/>
              </a:rPr>
              <a:t>结  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TextBox 5"/>
          <p:cNvSpPr txBox="1">
            <a:spLocks noChangeArrowheads="1"/>
          </p:cNvSpPr>
          <p:nvPr/>
        </p:nvSpPr>
        <p:spPr bwMode="auto">
          <a:xfrm>
            <a:off x="1476375" y="3284538"/>
            <a:ext cx="4032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令           ，得            ；</a:t>
            </a:r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C5C887-9278-42E8-ABE7-1D89C155D6A0}" type="slidenum">
              <a:rPr lang="en-US" altLang="zh-CN" sz="1400"/>
              <a:pPr eaLnBrk="1" hangingPunct="1"/>
              <a:t>18</a:t>
            </a:fld>
            <a:endParaRPr lang="en-US" altLang="zh-CN" sz="1400"/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500063" y="357188"/>
            <a:ext cx="7816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例</a:t>
            </a:r>
            <a:r>
              <a:rPr lang="en-US" altLang="zh-CN" b="1"/>
              <a:t>4:</a:t>
            </a:r>
            <a:r>
              <a:rPr lang="en-US" altLang="zh-CN"/>
              <a:t> </a:t>
            </a:r>
            <a:r>
              <a:rPr lang="zh-CN" altLang="en-US"/>
              <a:t>设总体</a:t>
            </a:r>
            <a:r>
              <a:rPr lang="en-US" altLang="zh-CN"/>
              <a:t>X</a:t>
            </a:r>
            <a:r>
              <a:rPr lang="zh-CN" altLang="en-US"/>
              <a:t>的密度为</a:t>
            </a:r>
          </a:p>
        </p:txBody>
      </p:sp>
      <p:graphicFrame>
        <p:nvGraphicFramePr>
          <p:cNvPr id="16388" name="Object 23"/>
          <p:cNvGraphicFramePr>
            <a:graphicFrameLocks noChangeAspect="1"/>
          </p:cNvGraphicFramePr>
          <p:nvPr/>
        </p:nvGraphicFramePr>
        <p:xfrm>
          <a:off x="4586288" y="214313"/>
          <a:ext cx="3454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2" name="Equation" r:id="rId3" imgW="1701800" imgH="393700" progId="Equation.DSMT4">
                  <p:embed/>
                </p:oleObj>
              </mc:Choice>
              <mc:Fallback>
                <p:oleObj name="Equation" r:id="rId3" imgW="1701800" imgH="393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214313"/>
                        <a:ext cx="34544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24"/>
          <p:cNvGraphicFramePr>
            <a:graphicFrameLocks noChangeAspect="1"/>
          </p:cNvGraphicFramePr>
          <p:nvPr/>
        </p:nvGraphicFramePr>
        <p:xfrm>
          <a:off x="1214438" y="1000125"/>
          <a:ext cx="16430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3" name="Equation" r:id="rId5" imgW="634725" imgH="228501" progId="Equation.DSMT4">
                  <p:embed/>
                </p:oleObj>
              </mc:Choice>
              <mc:Fallback>
                <p:oleObj name="Equation" r:id="rId5" imgW="634725" imgH="228501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000125"/>
                        <a:ext cx="164306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3000375" y="1000125"/>
            <a:ext cx="3071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是来自</a:t>
            </a:r>
            <a:r>
              <a:rPr lang="en-US" altLang="zh-CN"/>
              <a:t>X</a:t>
            </a:r>
            <a:r>
              <a:rPr lang="zh-CN" altLang="en-US"/>
              <a:t>的样本。</a:t>
            </a:r>
          </a:p>
        </p:txBody>
      </p:sp>
      <p:graphicFrame>
        <p:nvGraphicFramePr>
          <p:cNvPr id="16391" name="Object 25"/>
          <p:cNvGraphicFramePr>
            <a:graphicFrameLocks noChangeAspect="1"/>
          </p:cNvGraphicFramePr>
          <p:nvPr/>
        </p:nvGraphicFramePr>
        <p:xfrm>
          <a:off x="879475" y="1550988"/>
          <a:ext cx="33734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4" name="Equation" r:id="rId7" imgW="1282700" imgH="241300" progId="Equation.DSMT4">
                  <p:embed/>
                </p:oleObj>
              </mc:Choice>
              <mc:Fallback>
                <p:oleObj name="Equation" r:id="rId7" imgW="1282700" imgH="2413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550988"/>
                        <a:ext cx="337343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26"/>
          <p:cNvGraphicFramePr>
            <a:graphicFrameLocks noChangeAspect="1"/>
          </p:cNvGraphicFramePr>
          <p:nvPr/>
        </p:nvGraphicFramePr>
        <p:xfrm>
          <a:off x="4716463" y="1484313"/>
          <a:ext cx="17351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5" name="Equation" r:id="rId9" imgW="736280" imgH="253890" progId="Equation.DSMT4">
                  <p:embed/>
                </p:oleObj>
              </mc:Choice>
              <mc:Fallback>
                <p:oleObj name="Equation" r:id="rId9" imgW="736280" imgH="25389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484313"/>
                        <a:ext cx="17351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6"/>
          <p:cNvGraphicFramePr>
            <a:graphicFrameLocks noChangeAspect="1"/>
          </p:cNvGraphicFramePr>
          <p:nvPr/>
        </p:nvGraphicFramePr>
        <p:xfrm>
          <a:off x="1763713" y="2420938"/>
          <a:ext cx="32400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6" name="Equation" r:id="rId11" imgW="1752600" imgH="393700" progId="Equation.DSMT4">
                  <p:embed/>
                </p:oleObj>
              </mc:Choice>
              <mc:Fallback>
                <p:oleObj name="Equation" r:id="rId11" imgW="17526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20938"/>
                        <a:ext cx="324008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7"/>
          <p:cNvGraphicFramePr>
            <a:graphicFrameLocks noChangeAspect="1"/>
          </p:cNvGraphicFramePr>
          <p:nvPr/>
        </p:nvGraphicFramePr>
        <p:xfrm>
          <a:off x="2079625" y="3244850"/>
          <a:ext cx="11049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7" name="Equation" r:id="rId13" imgW="444307" imgH="393529" progId="Equation.DSMT4">
                  <p:embed/>
                </p:oleObj>
              </mc:Choice>
              <mc:Fallback>
                <p:oleObj name="Equation" r:id="rId13" imgW="444307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3244850"/>
                        <a:ext cx="11049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Box 5"/>
          <p:cNvSpPr txBox="1">
            <a:spLocks noChangeArrowheads="1"/>
          </p:cNvSpPr>
          <p:nvPr/>
        </p:nvSpPr>
        <p:spPr bwMode="auto">
          <a:xfrm>
            <a:off x="347663" y="2492375"/>
            <a:ext cx="3071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graphicFrame>
        <p:nvGraphicFramePr>
          <p:cNvPr id="16397" name="Object 8"/>
          <p:cNvGraphicFramePr>
            <a:graphicFrameLocks noChangeAspect="1"/>
          </p:cNvGraphicFramePr>
          <p:nvPr/>
        </p:nvGraphicFramePr>
        <p:xfrm>
          <a:off x="3944938" y="3344863"/>
          <a:ext cx="10588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8" name="Equation" r:id="rId15" imgW="494870" imgH="215713" progId="Equation.DSMT4">
                  <p:embed/>
                </p:oleObj>
              </mc:Choice>
              <mc:Fallback>
                <p:oleObj name="Equation" r:id="rId15" imgW="494870" imgH="2157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3344863"/>
                        <a:ext cx="105886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9"/>
          <p:cNvGraphicFramePr>
            <a:graphicFrameLocks noChangeAspect="1"/>
          </p:cNvGraphicFramePr>
          <p:nvPr/>
        </p:nvGraphicFramePr>
        <p:xfrm>
          <a:off x="1763713" y="4024313"/>
          <a:ext cx="373221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9" name="Equation" r:id="rId17" imgW="2019300" imgH="419100" progId="Equation.DSMT4">
                  <p:embed/>
                </p:oleObj>
              </mc:Choice>
              <mc:Fallback>
                <p:oleObj name="Equation" r:id="rId17" imgW="20193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024313"/>
                        <a:ext cx="373221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TextBox 5"/>
          <p:cNvSpPr txBox="1">
            <a:spLocks noChangeArrowheads="1"/>
          </p:cNvSpPr>
          <p:nvPr/>
        </p:nvSpPr>
        <p:spPr bwMode="auto">
          <a:xfrm>
            <a:off x="1187450" y="4140200"/>
            <a:ext cx="86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graphicFrame>
        <p:nvGraphicFramePr>
          <p:cNvPr id="16400" name="Object 10"/>
          <p:cNvGraphicFramePr>
            <a:graphicFrameLocks noChangeAspect="1"/>
          </p:cNvGraphicFramePr>
          <p:nvPr/>
        </p:nvGraphicFramePr>
        <p:xfrm>
          <a:off x="1760538" y="4797425"/>
          <a:ext cx="43243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0" name="Equation" r:id="rId19" imgW="1739900" imgH="419100" progId="Equation.DSMT4">
                  <p:embed/>
                </p:oleObj>
              </mc:Choice>
              <mc:Fallback>
                <p:oleObj name="Equation" r:id="rId19" imgW="17399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797425"/>
                        <a:ext cx="43243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1"/>
          <p:cNvGraphicFramePr>
            <a:graphicFrameLocks noChangeAspect="1"/>
          </p:cNvGraphicFramePr>
          <p:nvPr/>
        </p:nvGraphicFramePr>
        <p:xfrm>
          <a:off x="1763713" y="5661025"/>
          <a:ext cx="47037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1" name="Equation" r:id="rId21" imgW="1892300" imgH="419100" progId="Equation.DSMT4">
                  <p:embed/>
                </p:oleObj>
              </mc:Choice>
              <mc:Fallback>
                <p:oleObj name="Equation" r:id="rId21" imgW="18923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661025"/>
                        <a:ext cx="47037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/>
      <p:bldP spid="16396" grpId="0"/>
      <p:bldP spid="163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366486-C7E4-492D-816A-C2F826455119}" type="slidenum">
              <a:rPr lang="en-US" altLang="zh-CN" sz="1400"/>
              <a:pPr eaLnBrk="1" hangingPunct="1"/>
              <a:t>19</a:t>
            </a:fld>
            <a:endParaRPr lang="en-US" altLang="zh-CN" sz="1400"/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1187450" y="1268413"/>
            <a:ext cx="6594475" cy="1200150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DF21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思想方法：一次试验就出现的 </a:t>
            </a:r>
          </a:p>
          <a:p>
            <a:pPr eaLnBrk="1" hangingPunct="1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          事件有较大的概率 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539750" y="2565400"/>
            <a:ext cx="7239000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DF21C4"/>
                </a:solidFill>
              </a:rPr>
              <a:t>例如</a:t>
            </a:r>
            <a:r>
              <a:rPr lang="en-US" altLang="zh-CN" sz="3300" b="1">
                <a:solidFill>
                  <a:srgbClr val="DF21C4"/>
                </a:solidFill>
              </a:rPr>
              <a:t>: </a:t>
            </a:r>
            <a:r>
              <a:rPr lang="zh-CN" altLang="en-US" sz="3300" b="1"/>
              <a:t>有两外形相同的箱子</a:t>
            </a:r>
            <a:r>
              <a:rPr lang="en-US" altLang="zh-CN" sz="3300" b="1"/>
              <a:t>,</a:t>
            </a:r>
            <a:r>
              <a:rPr lang="zh-CN" altLang="en-US" sz="3300" b="1"/>
              <a:t>各装</a:t>
            </a:r>
            <a:r>
              <a:rPr lang="en-US" altLang="zh-CN" sz="3300" b="1"/>
              <a:t>10</a:t>
            </a:r>
            <a:r>
              <a:rPr lang="zh-CN" altLang="en-US" sz="3300" b="1"/>
              <a:t>个球</a:t>
            </a:r>
          </a:p>
          <a:p>
            <a:pPr eaLnBrk="1" hangingPunct="1"/>
            <a:r>
              <a:rPr lang="zh-CN" altLang="en-US" sz="3300" b="1"/>
              <a:t>           第一箱    </a:t>
            </a:r>
            <a:r>
              <a:rPr lang="en-US" altLang="zh-CN" sz="3300" b="1"/>
              <a:t>9</a:t>
            </a:r>
            <a:r>
              <a:rPr lang="zh-CN" altLang="en-US" sz="3300" b="1"/>
              <a:t>个白球      </a:t>
            </a:r>
            <a:r>
              <a:rPr lang="en-US" altLang="zh-CN" sz="3300" b="1"/>
              <a:t>1 </a:t>
            </a:r>
            <a:r>
              <a:rPr lang="zh-CN" altLang="en-US" sz="3300" b="1"/>
              <a:t>个红球</a:t>
            </a:r>
          </a:p>
          <a:p>
            <a:pPr eaLnBrk="1" hangingPunct="1"/>
            <a:r>
              <a:rPr lang="zh-CN" altLang="en-US" sz="3300" b="1"/>
              <a:t>           第二箱    </a:t>
            </a:r>
            <a:r>
              <a:rPr lang="en-US" altLang="zh-CN" sz="3300" b="1"/>
              <a:t>1 </a:t>
            </a:r>
            <a:r>
              <a:rPr lang="zh-CN" altLang="en-US" sz="3300" b="1"/>
              <a:t>个白球     </a:t>
            </a:r>
            <a:r>
              <a:rPr lang="en-US" altLang="zh-CN" sz="3300" b="1"/>
              <a:t>9</a:t>
            </a:r>
            <a:r>
              <a:rPr lang="zh-CN" altLang="en-US" sz="3300" b="1"/>
              <a:t>个红球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593725" y="4365625"/>
            <a:ext cx="765016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/>
              <a:t>现从两箱中任取一箱</a:t>
            </a:r>
            <a:r>
              <a:rPr lang="en-US" altLang="zh-CN" sz="3300" b="1"/>
              <a:t>, </a:t>
            </a:r>
            <a:r>
              <a:rPr lang="zh-CN" altLang="en-US" sz="3300" b="1"/>
              <a:t>并从箱中任取一球</a:t>
            </a:r>
            <a:r>
              <a:rPr lang="en-US" altLang="zh-CN" sz="3300" b="1"/>
              <a:t>,</a:t>
            </a:r>
          </a:p>
          <a:p>
            <a:pPr eaLnBrk="1" hangingPunct="1"/>
            <a:r>
              <a:rPr lang="zh-CN" altLang="en-US" sz="3300" b="1"/>
              <a:t>结果所取得的球是白球</a:t>
            </a:r>
            <a:r>
              <a:rPr lang="en-US" altLang="zh-CN" sz="3300" b="1"/>
              <a:t>.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574675" y="5589588"/>
            <a:ext cx="52816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0000"/>
                </a:solidFill>
                <a:latin typeface="宋体" panose="02010600030101010101" pitchFamily="2" charset="-122"/>
              </a:rPr>
              <a:t>试推断球是从哪一箱取的？</a:t>
            </a:r>
          </a:p>
        </p:txBody>
      </p:sp>
      <p:sp>
        <p:nvSpPr>
          <p:cNvPr id="115725" name="Rectangle 4"/>
          <p:cNvSpPr>
            <a:spLocks noChangeArrowheads="1"/>
          </p:cNvSpPr>
          <p:nvPr/>
        </p:nvSpPr>
        <p:spPr bwMode="auto">
          <a:xfrm>
            <a:off x="755650" y="333375"/>
            <a:ext cx="6826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rgbClr val="DF21C4"/>
                </a:solidFill>
              </a:rPr>
              <a:t>§2. </a:t>
            </a:r>
            <a:r>
              <a:rPr lang="zh-CN" altLang="en-US" sz="4000" b="1">
                <a:solidFill>
                  <a:srgbClr val="DF21C4"/>
                </a:solidFill>
              </a:rPr>
              <a:t>极大似然估计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nimBg="1" autoUpdateAnimBg="0"/>
      <p:bldP spid="115716" grpId="0" build="p" autoUpdateAnimBg="0"/>
      <p:bldP spid="115717" grpId="0" autoUpdateAnimBg="0"/>
      <p:bldP spid="115723" grpId="0" autoUpdateAnimBg="0"/>
      <p:bldP spid="1157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D8DD8D-D4C3-4D8E-8726-148F289189ED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  <p:graphicFrame>
        <p:nvGraphicFramePr>
          <p:cNvPr id="2051" name="Object 2"/>
          <p:cNvGraphicFramePr>
            <a:graphicFrameLocks noChangeAspect="1"/>
          </p:cNvGraphicFramePr>
          <p:nvPr/>
        </p:nvGraphicFramePr>
        <p:xfrm>
          <a:off x="323850" y="1125538"/>
          <a:ext cx="854392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25538"/>
                        <a:ext cx="854392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611188" y="295275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</a:t>
            </a:r>
            <a:r>
              <a:rPr lang="zh-CN" altLang="en-US" sz="5400">
                <a:solidFill>
                  <a:schemeClr val="tx2"/>
                </a:solidFill>
              </a:rPr>
              <a:t> </a:t>
            </a:r>
            <a:r>
              <a:rPr lang="zh-CN" altLang="en-US" sz="48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参数估计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547813" y="1628775"/>
            <a:ext cx="4459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1E013E"/>
                </a:solidFill>
                <a:latin typeface="宋体" panose="02010600030101010101" pitchFamily="2" charset="-122"/>
              </a:rPr>
              <a:t>§1. </a:t>
            </a:r>
            <a:r>
              <a:rPr lang="zh-CN" altLang="en-US" sz="4000" b="1">
                <a:solidFill>
                  <a:srgbClr val="1E013E"/>
                </a:solidFill>
              </a:rPr>
              <a:t>矩估计</a:t>
            </a:r>
          </a:p>
        </p:txBody>
      </p:sp>
      <p:sp>
        <p:nvSpPr>
          <p:cNvPr id="101398" name="Rectangle 4"/>
          <p:cNvSpPr>
            <a:spLocks noChangeArrowheads="1"/>
          </p:cNvSpPr>
          <p:nvPr/>
        </p:nvSpPr>
        <p:spPr bwMode="auto">
          <a:xfrm>
            <a:off x="1562100" y="2708275"/>
            <a:ext cx="6826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1E013E"/>
                </a:solidFill>
                <a:latin typeface="宋体" panose="02010600030101010101" pitchFamily="2" charset="-122"/>
              </a:rPr>
              <a:t>§2. </a:t>
            </a:r>
            <a:r>
              <a:rPr lang="zh-CN" altLang="en-US" sz="4000" b="1">
                <a:solidFill>
                  <a:srgbClr val="1E013E"/>
                </a:solidFill>
                <a:latin typeface="宋体" panose="02010600030101010101" pitchFamily="2" charset="-122"/>
              </a:rPr>
              <a:t>极大似然估计</a:t>
            </a:r>
          </a:p>
        </p:txBody>
      </p:sp>
      <p:sp>
        <p:nvSpPr>
          <p:cNvPr id="101399" name="Rectangle 4"/>
          <p:cNvSpPr>
            <a:spLocks noChangeArrowheads="1"/>
          </p:cNvSpPr>
          <p:nvPr/>
        </p:nvSpPr>
        <p:spPr bwMode="auto">
          <a:xfrm>
            <a:off x="1557338" y="3663950"/>
            <a:ext cx="6826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1E013E"/>
                </a:solidFill>
                <a:latin typeface="宋体" panose="02010600030101010101" pitchFamily="2" charset="-122"/>
              </a:rPr>
              <a:t>§3. </a:t>
            </a:r>
            <a:r>
              <a:rPr lang="zh-CN" altLang="en-US" sz="4000" b="1">
                <a:solidFill>
                  <a:srgbClr val="1E013E"/>
                </a:solidFill>
                <a:latin typeface="宋体" panose="02010600030101010101" pitchFamily="2" charset="-122"/>
              </a:rPr>
              <a:t>估计量的评选标准</a:t>
            </a:r>
          </a:p>
        </p:txBody>
      </p:sp>
      <p:sp>
        <p:nvSpPr>
          <p:cNvPr id="101400" name="Rectangle 4"/>
          <p:cNvSpPr>
            <a:spLocks noChangeArrowheads="1"/>
          </p:cNvSpPr>
          <p:nvPr/>
        </p:nvSpPr>
        <p:spPr bwMode="auto">
          <a:xfrm>
            <a:off x="1547813" y="4797425"/>
            <a:ext cx="6826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1E013E"/>
                </a:solidFill>
                <a:latin typeface="宋体" panose="02010600030101010101" pitchFamily="2" charset="-122"/>
              </a:rPr>
              <a:t>§4. </a:t>
            </a:r>
            <a:r>
              <a:rPr lang="zh-CN" altLang="en-US" sz="4000" b="1">
                <a:solidFill>
                  <a:srgbClr val="1E013E"/>
                </a:solidFill>
                <a:latin typeface="宋体" panose="02010600030101010101" pitchFamily="2" charset="-122"/>
              </a:rPr>
              <a:t>区间估计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98" grpId="0"/>
      <p:bldP spid="101399" grpId="0"/>
      <p:bldP spid="1014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394A0F-7B99-49A7-AC44-9DEBBA83B9F1}" type="slidenum">
              <a:rPr lang="en-US" altLang="zh-CN" sz="1400"/>
              <a:pPr eaLnBrk="1" hangingPunct="1"/>
              <a:t>20</a:t>
            </a:fld>
            <a:endParaRPr lang="en-US" altLang="zh-CN" sz="1400"/>
          </a:p>
        </p:txBody>
      </p:sp>
      <p:pic>
        <p:nvPicPr>
          <p:cNvPr id="18435" name="图片 2" descr="ml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61938"/>
            <a:ext cx="6343650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1357313" y="285750"/>
            <a:ext cx="63579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目的：</a:t>
            </a:r>
            <a:r>
              <a:rPr lang="zh-CN" altLang="en-US"/>
              <a:t>估计一枚硬币随意投掷后出现正面的概率 </a:t>
            </a:r>
            <a:r>
              <a:rPr lang="en-US" altLang="zh-CN"/>
              <a:t>p</a:t>
            </a:r>
            <a:r>
              <a:rPr lang="zh-CN" altLang="en-US"/>
              <a:t>。</a:t>
            </a: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1357313" y="1357313"/>
            <a:ext cx="6286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结果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</a:rPr>
              <a:t>1001110101 </a:t>
            </a:r>
            <a:r>
              <a:rPr lang="en-US" altLang="zh-CN"/>
              <a:t>  1:</a:t>
            </a:r>
            <a:r>
              <a:rPr lang="zh-CN" altLang="en-US"/>
              <a:t>正，</a:t>
            </a:r>
            <a:r>
              <a:rPr lang="en-US" altLang="zh-CN"/>
              <a:t>0:</a:t>
            </a:r>
            <a:r>
              <a:rPr lang="zh-CN" altLang="en-US"/>
              <a:t>反</a:t>
            </a: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3714750" y="5072063"/>
            <a:ext cx="2143125" cy="584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猜测：</a:t>
            </a:r>
            <a:r>
              <a:rPr lang="en-US" altLang="zh-CN">
                <a:solidFill>
                  <a:srgbClr val="FF0000"/>
                </a:solidFill>
              </a:rPr>
              <a:t>0.6</a:t>
            </a:r>
            <a:r>
              <a:rPr lang="zh-CN" altLang="en-US"/>
              <a:t>？</a:t>
            </a:r>
          </a:p>
        </p:txBody>
      </p:sp>
      <p:sp>
        <p:nvSpPr>
          <p:cNvPr id="18439" name="TextBox 7"/>
          <p:cNvSpPr txBox="1">
            <a:spLocks noChangeArrowheads="1"/>
          </p:cNvSpPr>
          <p:nvPr/>
        </p:nvSpPr>
        <p:spPr bwMode="auto">
          <a:xfrm>
            <a:off x="1500188" y="5643563"/>
            <a:ext cx="614362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100" b="1"/>
              <a:t>机制</a:t>
            </a:r>
            <a:r>
              <a:rPr lang="zh-CN" altLang="en-US" sz="3100"/>
              <a:t>：</a:t>
            </a:r>
            <a:r>
              <a:rPr lang="zh-CN" altLang="en-US" sz="2800">
                <a:solidFill>
                  <a:srgbClr val="002060"/>
                </a:solidFill>
              </a:rPr>
              <a:t>发生概率大    容易发生    发生</a:t>
            </a:r>
          </a:p>
        </p:txBody>
      </p:sp>
      <p:sp>
        <p:nvSpPr>
          <p:cNvPr id="18440" name="右箭头 8"/>
          <p:cNvSpPr>
            <a:spLocks noChangeArrowheads="1"/>
          </p:cNvSpPr>
          <p:nvPr/>
        </p:nvSpPr>
        <p:spPr bwMode="auto">
          <a:xfrm>
            <a:off x="4572000" y="5857875"/>
            <a:ext cx="285750" cy="1428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右箭头 9"/>
          <p:cNvSpPr>
            <a:spLocks noChangeArrowheads="1"/>
          </p:cNvSpPr>
          <p:nvPr/>
        </p:nvSpPr>
        <p:spPr bwMode="auto">
          <a:xfrm>
            <a:off x="6357938" y="5857875"/>
            <a:ext cx="285750" cy="1428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2" name="TextBox 10"/>
          <p:cNvSpPr txBox="1">
            <a:spLocks noChangeArrowheads="1"/>
          </p:cNvSpPr>
          <p:nvPr/>
        </p:nvSpPr>
        <p:spPr bwMode="auto">
          <a:xfrm>
            <a:off x="536575" y="1500188"/>
            <a:ext cx="67786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实验</a:t>
            </a:r>
            <a:r>
              <a:rPr lang="en-US" altLang="zh-CN"/>
              <a:t>  </a:t>
            </a:r>
            <a:r>
              <a:rPr lang="zh-CN" altLang="en-US"/>
              <a:t>研究极大似然估计</a:t>
            </a:r>
          </a:p>
        </p:txBody>
      </p:sp>
      <p:graphicFrame>
        <p:nvGraphicFramePr>
          <p:cNvPr id="18443" name="Object 2"/>
          <p:cNvGraphicFramePr>
            <a:graphicFrameLocks noChangeAspect="1"/>
          </p:cNvGraphicFramePr>
          <p:nvPr/>
        </p:nvGraphicFramePr>
        <p:xfrm>
          <a:off x="2428875" y="1928813"/>
          <a:ext cx="992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4" imgW="634725" imgH="228501" progId="Equation.DSMT4">
                  <p:embed/>
                </p:oleObj>
              </mc:Choice>
              <mc:Fallback>
                <p:oleObj name="Equation" r:id="rId4" imgW="634725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928813"/>
                        <a:ext cx="9921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3"/>
          <p:cNvGraphicFramePr>
            <a:graphicFrameLocks noChangeAspect="1"/>
          </p:cNvGraphicFramePr>
          <p:nvPr/>
        </p:nvGraphicFramePr>
        <p:xfrm>
          <a:off x="5357813" y="2000250"/>
          <a:ext cx="18573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6" imgW="1295400" imgH="203200" progId="Equation.DSMT4">
                  <p:embed/>
                </p:oleObj>
              </mc:Choice>
              <mc:Fallback>
                <p:oleObj name="Equation" r:id="rId6" imgW="12954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000250"/>
                        <a:ext cx="18573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789AEE-7B91-411A-BC83-755920694E74}" type="slidenum">
              <a:rPr lang="en-US" altLang="zh-CN" sz="1400"/>
              <a:pPr eaLnBrk="1" hangingPunct="1"/>
              <a:t>21</a:t>
            </a:fld>
            <a:endParaRPr lang="en-US" altLang="zh-CN" sz="1400"/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95288" y="1938338"/>
            <a:ext cx="8208962" cy="3578225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原则：</a:t>
            </a:r>
          </a:p>
          <a:p>
            <a:pPr eaLnBrk="1" hangingPunct="1"/>
            <a:endParaRPr lang="zh-CN" altLang="en-US" sz="1200"/>
          </a:p>
          <a:p>
            <a:pPr eaLnBrk="1" hangingPunct="1"/>
            <a:r>
              <a:rPr lang="zh-CN" altLang="en-US" sz="3600"/>
              <a:t>    以样本</a:t>
            </a:r>
            <a:r>
              <a:rPr lang="en-US" altLang="zh-CN" sz="3600"/>
              <a:t>X</a:t>
            </a:r>
            <a:r>
              <a:rPr lang="en-US" altLang="zh-CN" sz="3600" baseline="-25000"/>
              <a:t>1</a:t>
            </a:r>
            <a:r>
              <a:rPr lang="en-US" altLang="zh-CN" sz="3600"/>
              <a:t>,X</a:t>
            </a:r>
            <a:r>
              <a:rPr lang="en-US" altLang="zh-CN" sz="3600" baseline="-25000"/>
              <a:t>2</a:t>
            </a:r>
            <a:r>
              <a:rPr lang="en-US" altLang="zh-CN" sz="3600"/>
              <a:t>, ... X</a:t>
            </a:r>
            <a:r>
              <a:rPr lang="en-US" altLang="zh-CN" sz="3600" i="1" baseline="-25000"/>
              <a:t>n</a:t>
            </a:r>
            <a:r>
              <a:rPr lang="zh-CN" altLang="en-US" sz="3600"/>
              <a:t>的观测值</a:t>
            </a:r>
            <a:r>
              <a:rPr lang="en-US" altLang="zh-CN" sz="3600" i="1"/>
              <a:t>x</a:t>
            </a:r>
            <a:r>
              <a:rPr lang="en-US" altLang="zh-CN" sz="3600" baseline="-25000"/>
              <a:t>1</a:t>
            </a:r>
            <a:r>
              <a:rPr lang="en-US" altLang="zh-CN" sz="3600"/>
              <a:t>, ... </a:t>
            </a:r>
            <a:r>
              <a:rPr lang="en-US" altLang="zh-CN" sz="3600" i="1"/>
              <a:t>x</a:t>
            </a:r>
            <a:r>
              <a:rPr lang="en-US" altLang="zh-CN" sz="3600" i="1" baseline="-25000"/>
              <a:t>n</a:t>
            </a:r>
            <a:r>
              <a:rPr lang="zh-CN" altLang="en-US" sz="3600"/>
              <a:t>来</a:t>
            </a:r>
          </a:p>
          <a:p>
            <a:pPr eaLnBrk="1" hangingPunct="1"/>
            <a:endParaRPr lang="zh-CN" altLang="en-US" sz="1200"/>
          </a:p>
          <a:p>
            <a:pPr eaLnBrk="1" hangingPunct="1"/>
            <a:r>
              <a:rPr lang="zh-CN" altLang="en-US" sz="3600"/>
              <a:t>估计参数                    若选取                   </a:t>
            </a:r>
          </a:p>
          <a:p>
            <a:pPr eaLnBrk="1" hangingPunct="1"/>
            <a:endParaRPr lang="zh-CN" altLang="en-US" sz="1200"/>
          </a:p>
          <a:p>
            <a:pPr eaLnBrk="1" hangingPunct="1"/>
            <a:r>
              <a:rPr lang="zh-CN" altLang="en-US" sz="3600"/>
              <a:t>使观测值出现的概率最大</a:t>
            </a:r>
            <a:r>
              <a:rPr lang="en-US" altLang="zh-CN" sz="3600"/>
              <a:t>,  </a:t>
            </a:r>
            <a:r>
              <a:rPr lang="zh-CN" altLang="en-US" sz="3600"/>
              <a:t>把                           </a:t>
            </a:r>
          </a:p>
          <a:p>
            <a:pPr eaLnBrk="1" hangingPunct="1"/>
            <a:endParaRPr lang="zh-CN" altLang="en-US" sz="1200"/>
          </a:p>
          <a:p>
            <a:pPr eaLnBrk="1" hangingPunct="1"/>
            <a:r>
              <a:rPr lang="zh-CN" altLang="en-US" sz="3600"/>
              <a:t>作为参数                   的估计量。</a:t>
            </a:r>
          </a:p>
        </p:txBody>
      </p:sp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2339975" y="3429000"/>
          <a:ext cx="21875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" name="Equation" r:id="rId3" imgW="812447" imgH="228501" progId="Equation.DSMT4">
                  <p:embed/>
                </p:oleObj>
              </mc:Choice>
              <mc:Fallback>
                <p:oleObj name="Equation" r:id="rId3" imgW="812447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429000"/>
                        <a:ext cx="21875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6156325" y="3357563"/>
          <a:ext cx="2095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" name="Equation" r:id="rId5" imgW="787400" imgH="279400" progId="Equation.DSMT4">
                  <p:embed/>
                </p:oleObj>
              </mc:Choice>
              <mc:Fallback>
                <p:oleObj name="Equation" r:id="rId5" imgW="7874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357563"/>
                        <a:ext cx="2095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6372225" y="4149725"/>
          <a:ext cx="2095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" name="Equation" r:id="rId7" imgW="787400" imgH="279400" progId="Equation.DSMT4">
                  <p:embed/>
                </p:oleObj>
              </mc:Choice>
              <mc:Fallback>
                <p:oleObj name="Equation" r:id="rId7" imgW="7874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149725"/>
                        <a:ext cx="2095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2411413" y="4868863"/>
          <a:ext cx="2016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Equation" r:id="rId9" imgW="749300" imgH="228600" progId="Equation.DSMT4">
                  <p:embed/>
                </p:oleObj>
              </mc:Choice>
              <mc:Fallback>
                <p:oleObj name="Equation" r:id="rId9" imgW="7493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868863"/>
                        <a:ext cx="2016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2484438" y="692150"/>
            <a:ext cx="3760787" cy="711200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极大似然估计法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4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14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146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0999B4-522B-4A91-A2FF-8745B7A57046}" type="slidenum">
              <a:rPr lang="en-US" altLang="zh-CN" sz="1400"/>
              <a:pPr eaLnBrk="1" hangingPunct="1"/>
              <a:t>22</a:t>
            </a:fld>
            <a:endParaRPr lang="en-US" altLang="zh-CN" sz="1400"/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827088" y="620713"/>
          <a:ext cx="5767387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" name="Equation" r:id="rId3" imgW="2044700" imgH="622300" progId="Equation.DSMT4">
                  <p:embed/>
                </p:oleObj>
              </mc:Choice>
              <mc:Fallback>
                <p:oleObj name="Equation" r:id="rId3" imgW="2044700" imgH="622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20713"/>
                        <a:ext cx="5767387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595313" y="2420938"/>
          <a:ext cx="72913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" name="Equation" r:id="rId5" imgW="2590800" imgH="228600" progId="Equation.DSMT4">
                  <p:embed/>
                </p:oleObj>
              </mc:Choice>
              <mc:Fallback>
                <p:oleObj name="Equation" r:id="rId5" imgW="25908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2420938"/>
                        <a:ext cx="729138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611188" y="3068638"/>
          <a:ext cx="76120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6" name="Equation" r:id="rId7" imgW="2705100" imgH="228600" progId="Equation.DSMT4">
                  <p:embed/>
                </p:oleObj>
              </mc:Choice>
              <mc:Fallback>
                <p:oleObj name="Equation" r:id="rId7" imgW="27051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68638"/>
                        <a:ext cx="7612062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0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7" name="Image" r:id="rId9" imgW="10102365" imgH="25201" progId="Photoshop.Image.5">
                  <p:embed/>
                </p:oleObj>
              </mc:Choice>
              <mc:Fallback>
                <p:oleObj name="Image" r:id="rId9" imgW="10102365" imgH="25201" progId="Photoshop.Image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极大似然估计</a:t>
            </a:r>
          </a:p>
        </p:txBody>
      </p:sp>
      <p:graphicFrame>
        <p:nvGraphicFramePr>
          <p:cNvPr id="109581" name="Object 13"/>
          <p:cNvGraphicFramePr>
            <a:graphicFrameLocks noChangeAspect="1"/>
          </p:cNvGraphicFramePr>
          <p:nvPr/>
        </p:nvGraphicFramePr>
        <p:xfrm>
          <a:off x="827088" y="3803650"/>
          <a:ext cx="37020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8" name="Equation" r:id="rId11" imgW="1651000" imgH="254000" progId="Equation.DSMT4">
                  <p:embed/>
                </p:oleObj>
              </mc:Choice>
              <mc:Fallback>
                <p:oleObj name="Equation" r:id="rId11" imgW="1651000" imgH="25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03650"/>
                        <a:ext cx="370205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1176338" y="5084763"/>
          <a:ext cx="67198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" name="Equation" r:id="rId13" imgW="3581400" imgH="520700" progId="Equation.DSMT4">
                  <p:embed/>
                </p:oleObj>
              </mc:Choice>
              <mc:Fallback>
                <p:oleObj name="Equation" r:id="rId13" imgW="3581400" imgH="520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5084763"/>
                        <a:ext cx="671988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3" name="Object 15"/>
          <p:cNvGraphicFramePr>
            <a:graphicFrameLocks noChangeAspect="1"/>
          </p:cNvGraphicFramePr>
          <p:nvPr/>
        </p:nvGraphicFramePr>
        <p:xfrm>
          <a:off x="1116013" y="6021388"/>
          <a:ext cx="48244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0" name="Equation" r:id="rId15" imgW="1727200" imgH="228600" progId="Equation.DSMT4">
                  <p:embed/>
                </p:oleObj>
              </mc:Choice>
              <mc:Fallback>
                <p:oleObj name="Equation" r:id="rId15" imgW="17272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021388"/>
                        <a:ext cx="482441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4" name="Object 16"/>
          <p:cNvGraphicFramePr>
            <a:graphicFrameLocks noChangeAspect="1"/>
          </p:cNvGraphicFramePr>
          <p:nvPr/>
        </p:nvGraphicFramePr>
        <p:xfrm>
          <a:off x="379413" y="4292600"/>
          <a:ext cx="84915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" name="Equation" r:id="rId17" imgW="4787900" imgH="444500" progId="Equation.DSMT4">
                  <p:embed/>
                </p:oleObj>
              </mc:Choice>
              <mc:Fallback>
                <p:oleObj name="Equation" r:id="rId17" imgW="4787900" imgH="4445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4292600"/>
                        <a:ext cx="84915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449263" y="520065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记：</a:t>
            </a:r>
          </a:p>
        </p:txBody>
      </p: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4643438" y="3789363"/>
            <a:ext cx="3028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发生的概率为：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5" grpId="0"/>
      <p:bldP spid="1095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85B580-329C-42D8-988B-045783AD72F9}" type="slidenum">
              <a:rPr lang="en-US" altLang="zh-CN" sz="1400"/>
              <a:pPr eaLnBrk="1" hangingPunct="1"/>
              <a:t>23</a:t>
            </a:fld>
            <a:endParaRPr lang="en-US" altLang="zh-CN" sz="1400"/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500063" y="1071563"/>
          <a:ext cx="7777162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Equation" r:id="rId5" imgW="2641600" imgH="685800" progId="Equation.DSMT4">
                  <p:embed/>
                </p:oleObj>
              </mc:Choice>
              <mc:Fallback>
                <p:oleObj name="Equation" r:id="rId5" imgW="26416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071563"/>
                        <a:ext cx="7777162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1814513" y="3141663"/>
          <a:ext cx="57578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Equation" r:id="rId7" imgW="2146300" imgH="279400" progId="Equation.DSMT4">
                  <p:embed/>
                </p:oleObj>
              </mc:Choice>
              <mc:Fallback>
                <p:oleObj name="Equation" r:id="rId7" imgW="21463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141663"/>
                        <a:ext cx="575786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642938" y="3860800"/>
          <a:ext cx="608647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Equation" r:id="rId9" imgW="2082800" imgH="469900" progId="Equation.DSMT4">
                  <p:embed/>
                </p:oleObj>
              </mc:Choice>
              <mc:Fallback>
                <p:oleObj name="Equation" r:id="rId9" imgW="20828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860800"/>
                        <a:ext cx="608647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611188" y="5300663"/>
          <a:ext cx="777716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Equation" r:id="rId11" imgW="2552700" imgH="241300" progId="Equation.DSMT4">
                  <p:embed/>
                </p:oleObj>
              </mc:Choice>
              <mc:Fallback>
                <p:oleObj name="Equation" r:id="rId11" imgW="25527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00663"/>
                        <a:ext cx="7777162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12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极大似然估计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B59CB6-7ECF-47FD-9569-316CB202A274}" type="slidenum">
              <a:rPr lang="en-US" altLang="zh-CN" sz="1400"/>
              <a:pPr eaLnBrk="1" hangingPunct="1"/>
              <a:t>24</a:t>
            </a:fld>
            <a:endParaRPr lang="en-US" altLang="zh-CN" sz="1400"/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17500" y="836613"/>
          <a:ext cx="766921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Equation" r:id="rId5" imgW="2882900" imgH="419100" progId="Equation.DSMT4">
                  <p:embed/>
                </p:oleObj>
              </mc:Choice>
              <mc:Fallback>
                <p:oleObj name="Equation" r:id="rId5" imgW="28829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836613"/>
                        <a:ext cx="766921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539750" y="2249488"/>
          <a:ext cx="41767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Equation" r:id="rId7" imgW="1600200" imgH="228600" progId="Equation.DSMT4">
                  <p:embed/>
                </p:oleObj>
              </mc:Choice>
              <mc:Fallback>
                <p:oleObj name="Equation" r:id="rId7" imgW="1600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49488"/>
                        <a:ext cx="41767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4787900" y="1916113"/>
          <a:ext cx="18288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Equation" r:id="rId9" imgW="660113" imgH="406224" progId="Equation.DSMT4">
                  <p:embed/>
                </p:oleObj>
              </mc:Choice>
              <mc:Fallback>
                <p:oleObj name="Equation" r:id="rId9" imgW="660113" imgH="4062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916113"/>
                        <a:ext cx="18288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468313" y="3081338"/>
          <a:ext cx="8043862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8" name="Equation" r:id="rId11" imgW="2984500" imgH="660400" progId="Equation.DSMT4">
                  <p:embed/>
                </p:oleObj>
              </mc:Choice>
              <mc:Fallback>
                <p:oleObj name="Equation" r:id="rId11" imgW="2984500" imgH="660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81338"/>
                        <a:ext cx="8043862" cy="177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3203575" y="4724400"/>
          <a:ext cx="337343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9" name="Equation" r:id="rId13" imgW="1218671" imgH="406224" progId="Equation.DSMT4">
                  <p:embed/>
                </p:oleObj>
              </mc:Choice>
              <mc:Fallback>
                <p:oleObj name="Equation" r:id="rId13" imgW="1218671" imgH="4062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724400"/>
                        <a:ext cx="337343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539750" y="5805488"/>
          <a:ext cx="58324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Equation" r:id="rId15" imgW="2019300" imgH="215900" progId="Equation.DSMT4">
                  <p:embed/>
                </p:oleObj>
              </mc:Choice>
              <mc:Fallback>
                <p:oleObj name="Equation" r:id="rId15" imgW="20193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05488"/>
                        <a:ext cx="583247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极大似然估计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ED22FC-64A0-4AE9-949F-914BA1E473B2}" type="slidenum">
              <a:rPr lang="en-US" altLang="zh-CN" sz="1400"/>
              <a:pPr eaLnBrk="1" hangingPunct="1"/>
              <a:t>25</a:t>
            </a:fld>
            <a:endParaRPr lang="en-US" altLang="zh-CN" sz="1400"/>
          </a:p>
        </p:txBody>
      </p:sp>
      <p:graphicFrame>
        <p:nvGraphicFramePr>
          <p:cNvPr id="23555" name="Object 0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8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"/>
          <p:cNvGraphicFramePr>
            <a:graphicFrameLocks noChangeAspect="1"/>
          </p:cNvGraphicFramePr>
          <p:nvPr/>
        </p:nvGraphicFramePr>
        <p:xfrm>
          <a:off x="827088" y="765175"/>
          <a:ext cx="53070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9" name="公式" r:id="rId5" imgW="1916868" imgH="342751" progId="Equation.3">
                  <p:embed/>
                </p:oleObj>
              </mc:Choice>
              <mc:Fallback>
                <p:oleObj name="公式" r:id="rId5" imgW="1916868" imgH="34275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765175"/>
                        <a:ext cx="53070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4" name="Object 2"/>
          <p:cNvGraphicFramePr>
            <a:graphicFrameLocks noChangeAspect="1"/>
          </p:cNvGraphicFramePr>
          <p:nvPr/>
        </p:nvGraphicFramePr>
        <p:xfrm>
          <a:off x="1514475" y="1557338"/>
          <a:ext cx="620077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0" name="Equation" r:id="rId7" imgW="2311400" imgH="406400" progId="Equation.DSMT4">
                  <p:embed/>
                </p:oleObj>
              </mc:Choice>
              <mc:Fallback>
                <p:oleObj name="Equation" r:id="rId7" imgW="2311400" imgH="40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1557338"/>
                        <a:ext cx="620077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755650" y="2708275"/>
          <a:ext cx="64071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1" name="Equation" r:id="rId9" imgW="2273300" imgH="228600" progId="Equation.DSMT4">
                  <p:embed/>
                </p:oleObj>
              </mc:Choice>
              <mc:Fallback>
                <p:oleObj name="Equation" r:id="rId9" imgW="2273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08275"/>
                        <a:ext cx="64071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6" name="Object 4"/>
          <p:cNvGraphicFramePr>
            <a:graphicFrameLocks noChangeAspect="1"/>
          </p:cNvGraphicFramePr>
          <p:nvPr/>
        </p:nvGraphicFramePr>
        <p:xfrm>
          <a:off x="666750" y="3500438"/>
          <a:ext cx="65897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2" name="Equation" r:id="rId11" imgW="2374900" imgH="279400" progId="Equation.DSMT4">
                  <p:embed/>
                </p:oleObj>
              </mc:Choice>
              <mc:Fallback>
                <p:oleObj name="Equation" r:id="rId11" imgW="23749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500438"/>
                        <a:ext cx="6589713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7" name="Object 5"/>
          <p:cNvGraphicFramePr>
            <a:graphicFrameLocks noChangeAspect="1"/>
          </p:cNvGraphicFramePr>
          <p:nvPr/>
        </p:nvGraphicFramePr>
        <p:xfrm>
          <a:off x="684213" y="4365625"/>
          <a:ext cx="679291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3" name="Equation" r:id="rId13" imgW="2324100" imgH="241300" progId="Equation.DSMT4">
                  <p:embed/>
                </p:oleObj>
              </mc:Choice>
              <mc:Fallback>
                <p:oleObj name="Equation" r:id="rId13" imgW="23241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5625"/>
                        <a:ext cx="6792912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376238" y="5300663"/>
          <a:ext cx="70913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4" name="Equation" r:id="rId15" imgW="2425700" imgH="241300" progId="Equation.DSMT4">
                  <p:embed/>
                </p:oleObj>
              </mc:Choice>
              <mc:Fallback>
                <p:oleObj name="Equation" r:id="rId15" imgW="24257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5300663"/>
                        <a:ext cx="70913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7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极大似然估计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B95B50-2202-4E26-93F2-10F874BEA682}" type="slidenum">
              <a:rPr lang="en-US" altLang="zh-CN" sz="1400"/>
              <a:pPr eaLnBrk="1" hangingPunct="1"/>
              <a:t>26</a:t>
            </a:fld>
            <a:endParaRPr lang="en-US" altLang="zh-CN" sz="1400"/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539750" y="4437063"/>
          <a:ext cx="71913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Equation" r:id="rId5" imgW="2616200" imgH="368300" progId="Equation.DSMT4">
                  <p:embed/>
                </p:oleObj>
              </mc:Choice>
              <mc:Fallback>
                <p:oleObj name="Equation" r:id="rId5" imgW="26162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437063"/>
                        <a:ext cx="719137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12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极大似然估计</a:t>
            </a:r>
          </a:p>
        </p:txBody>
      </p:sp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971550" y="908050"/>
          <a:ext cx="6554788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Equation" r:id="rId7" imgW="2425700" imgH="584200" progId="Equation.DSMT4">
                  <p:embed/>
                </p:oleObj>
              </mc:Choice>
              <mc:Fallback>
                <p:oleObj name="Equation" r:id="rId7" imgW="2425700" imgH="584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08050"/>
                        <a:ext cx="6554788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539750" y="2636838"/>
          <a:ext cx="764857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Equation" r:id="rId9" imgW="2882900" imgH="635000" progId="Equation.DSMT4">
                  <p:embed/>
                </p:oleObj>
              </mc:Choice>
              <mc:Fallback>
                <p:oleObj name="Equation" r:id="rId9" imgW="2882900" imgH="635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36838"/>
                        <a:ext cx="764857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6E2774-10D0-427D-B2A0-56C10A95E0F5}" type="slidenum">
              <a:rPr lang="en-US" altLang="zh-CN" sz="1400"/>
              <a:pPr eaLnBrk="1" hangingPunct="1"/>
              <a:t>27</a:t>
            </a:fld>
            <a:endParaRPr lang="en-US" altLang="zh-CN" sz="1400"/>
          </a:p>
        </p:txBody>
      </p:sp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3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极大似然估计</a:t>
            </a: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755650" y="890588"/>
          <a:ext cx="67691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4" name="Equation" r:id="rId5" imgW="2349500" imgH="215900" progId="Equation.DSMT4">
                  <p:embed/>
                </p:oleObj>
              </mc:Choice>
              <mc:Fallback>
                <p:oleObj name="Equation" r:id="rId5" imgW="23495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90588"/>
                        <a:ext cx="67691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955675" y="2292350"/>
          <a:ext cx="2755900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5" name="Equation" r:id="rId7" imgW="1104900" imgH="1041400" progId="Equation.DSMT4">
                  <p:embed/>
                </p:oleObj>
              </mc:Choice>
              <mc:Fallback>
                <p:oleObj name="Equation" r:id="rId7" imgW="1104900" imgH="1041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292350"/>
                        <a:ext cx="2755900" cy="259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468313" y="5734050"/>
          <a:ext cx="82200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6" name="Equation" r:id="rId9" imgW="3009900" imgH="228600" progId="Equation.DSMT4">
                  <p:embed/>
                </p:oleObj>
              </mc:Choice>
              <mc:Fallback>
                <p:oleObj name="Equation" r:id="rId9" imgW="30099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734050"/>
                        <a:ext cx="822007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4" name="Object 10"/>
          <p:cNvGraphicFramePr>
            <a:graphicFrameLocks noChangeAspect="1"/>
          </p:cNvGraphicFramePr>
          <p:nvPr/>
        </p:nvGraphicFramePr>
        <p:xfrm>
          <a:off x="4627563" y="2220913"/>
          <a:ext cx="2597150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7" name="Equation" r:id="rId11" imgW="1040948" imgH="1040948" progId="Equation.DSMT4">
                  <p:embed/>
                </p:oleObj>
              </mc:Choice>
              <mc:Fallback>
                <p:oleObj name="Equation" r:id="rId11" imgW="1040948" imgH="104094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2220913"/>
                        <a:ext cx="2597150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1187450" y="4941888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（似然方程组）</a:t>
            </a:r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4356100" y="494188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（对数似然方程组）</a:t>
            </a:r>
          </a:p>
        </p:txBody>
      </p:sp>
      <p:graphicFrame>
        <p:nvGraphicFramePr>
          <p:cNvPr id="118797" name="Object 13"/>
          <p:cNvGraphicFramePr>
            <a:graphicFrameLocks noChangeAspect="1"/>
          </p:cNvGraphicFramePr>
          <p:nvPr/>
        </p:nvGraphicFramePr>
        <p:xfrm>
          <a:off x="773113" y="1557338"/>
          <a:ext cx="44275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8" name="Equation" r:id="rId13" imgW="1511300" imgH="215900" progId="Equation.DSMT4">
                  <p:embed/>
                </p:oleObj>
              </mc:Choice>
              <mc:Fallback>
                <p:oleObj name="Equation" r:id="rId13" imgW="15113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557338"/>
                        <a:ext cx="442753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56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34475" y="6848475"/>
              <a:ext cx="1588" cy="1588"/>
            </p14:xfrm>
          </p:contentPart>
        </mc:Choice>
        <mc:Fallback xmlns="">
          <p:pic>
            <p:nvPicPr>
              <p:cNvPr id="2356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56663" y="6770663"/>
                <a:ext cx="157212" cy="15721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5" grpId="0"/>
      <p:bldP spid="1187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E10C44-6D95-4F59-8468-05D33771B897}" type="slidenum">
              <a:rPr lang="en-US" altLang="zh-CN" sz="1400"/>
              <a:pPr eaLnBrk="1" hangingPunct="1"/>
              <a:t>28</a:t>
            </a:fld>
            <a:endParaRPr lang="en-US" altLang="zh-CN" sz="1400"/>
          </a:p>
        </p:txBody>
      </p:sp>
      <p:graphicFrame>
        <p:nvGraphicFramePr>
          <p:cNvPr id="26627" name="Object 1024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2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025"/>
          <p:cNvGraphicFramePr>
            <a:graphicFrameLocks noChangeAspect="1"/>
          </p:cNvGraphicFramePr>
          <p:nvPr/>
        </p:nvGraphicFramePr>
        <p:xfrm>
          <a:off x="755650" y="676275"/>
          <a:ext cx="75215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3" name="Equation" r:id="rId5" imgW="2832100" imgH="215900" progId="Equation.DSMT4">
                  <p:embed/>
                </p:oleObj>
              </mc:Choice>
              <mc:Fallback>
                <p:oleObj name="Equation" r:id="rId5" imgW="2832100" imgH="2159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76275"/>
                        <a:ext cx="75215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187450" y="112553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试求参数</a:t>
            </a:r>
            <a:r>
              <a:rPr lang="en-US" altLang="zh-CN" sz="2800"/>
              <a:t>p</a:t>
            </a:r>
            <a:r>
              <a:rPr lang="zh-CN" altLang="en-US" sz="2800"/>
              <a:t>的极大似然估计量。</a:t>
            </a:r>
          </a:p>
        </p:txBody>
      </p:sp>
      <p:graphicFrame>
        <p:nvGraphicFramePr>
          <p:cNvPr id="290818" name="Object 1026"/>
          <p:cNvGraphicFramePr>
            <a:graphicFrameLocks noChangeAspect="1"/>
          </p:cNvGraphicFramePr>
          <p:nvPr/>
        </p:nvGraphicFramePr>
        <p:xfrm>
          <a:off x="250825" y="1649413"/>
          <a:ext cx="75612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4" name="Equation" r:id="rId7" imgW="3035300" imgH="228600" progId="Equation.DSMT4">
                  <p:embed/>
                </p:oleObj>
              </mc:Choice>
              <mc:Fallback>
                <p:oleObj name="Equation" r:id="rId7" imgW="3035300" imgH="2286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49413"/>
                        <a:ext cx="756126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19" name="Object 1027"/>
          <p:cNvGraphicFramePr>
            <a:graphicFrameLocks noChangeAspect="1"/>
          </p:cNvGraphicFramePr>
          <p:nvPr/>
        </p:nvGraphicFramePr>
        <p:xfrm>
          <a:off x="1371600" y="2133600"/>
          <a:ext cx="4876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5" name="公式" r:id="rId9" imgW="1853396" imgH="215806" progId="Equation.3">
                  <p:embed/>
                </p:oleObj>
              </mc:Choice>
              <mc:Fallback>
                <p:oleObj name="公式" r:id="rId9" imgW="1853396" imgH="215806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4876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685800" y="25908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故似然函数为</a:t>
            </a:r>
          </a:p>
        </p:txBody>
      </p:sp>
      <p:graphicFrame>
        <p:nvGraphicFramePr>
          <p:cNvPr id="290820" name="Object 1028"/>
          <p:cNvGraphicFramePr>
            <a:graphicFrameLocks noChangeAspect="1"/>
          </p:cNvGraphicFramePr>
          <p:nvPr/>
        </p:nvGraphicFramePr>
        <p:xfrm>
          <a:off x="1358900" y="2819400"/>
          <a:ext cx="69469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6" name="公式" r:id="rId11" imgW="2641600" imgH="508000" progId="Equation.3">
                  <p:embed/>
                </p:oleObj>
              </mc:Choice>
              <mc:Fallback>
                <p:oleObj name="公式" r:id="rId11" imgW="2641600" imgH="5080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819400"/>
                        <a:ext cx="69469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1" name="Object 1029"/>
          <p:cNvGraphicFramePr>
            <a:graphicFrameLocks noChangeAspect="1"/>
          </p:cNvGraphicFramePr>
          <p:nvPr/>
        </p:nvGraphicFramePr>
        <p:xfrm>
          <a:off x="900113" y="3860800"/>
          <a:ext cx="7162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7" name="公式" r:id="rId13" imgW="2552700" imgH="444500" progId="Equation.3">
                  <p:embed/>
                </p:oleObj>
              </mc:Choice>
              <mc:Fallback>
                <p:oleObj name="公式" r:id="rId13" imgW="2552700" imgH="4445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60800"/>
                        <a:ext cx="71628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2" name="Object 1030"/>
          <p:cNvGraphicFramePr>
            <a:graphicFrameLocks noChangeAspect="1"/>
          </p:cNvGraphicFramePr>
          <p:nvPr/>
        </p:nvGraphicFramePr>
        <p:xfrm>
          <a:off x="900113" y="5013325"/>
          <a:ext cx="601980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8" name="公式" r:id="rId15" imgW="2120900" imgH="609600" progId="Equation.3">
                  <p:embed/>
                </p:oleObj>
              </mc:Choice>
              <mc:Fallback>
                <p:oleObj name="公式" r:id="rId15" imgW="2120900" imgH="609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13325"/>
                        <a:ext cx="6019800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Rectangle 18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极大似然估计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 autoUpdateAnimBg="0"/>
      <p:bldP spid="5940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C27A21-4EB0-4A2C-BE42-9BAC06F1EB84}" type="slidenum">
              <a:rPr lang="en-US" altLang="zh-CN" sz="1400"/>
              <a:pPr eaLnBrk="1" hangingPunct="1"/>
              <a:t>29</a:t>
            </a:fld>
            <a:endParaRPr lang="en-US" altLang="zh-CN" sz="1400"/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762000" y="685800"/>
          <a:ext cx="480060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公式" r:id="rId5" imgW="1651000" imgH="622300" progId="Equation.3">
                  <p:embed/>
                </p:oleObj>
              </mc:Choice>
              <mc:Fallback>
                <p:oleObj name="公式" r:id="rId5" imgW="1651000" imgH="622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4800600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2411413" y="3213100"/>
          <a:ext cx="28194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Equation" r:id="rId7" imgW="1016000" imgH="393700" progId="Equation.DSMT4">
                  <p:embed/>
                </p:oleObj>
              </mc:Choice>
              <mc:Fallback>
                <p:oleObj name="Equation" r:id="rId7" imgW="10160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13100"/>
                        <a:ext cx="28194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971550" y="4652963"/>
            <a:ext cx="495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与矩估计量相同。</a:t>
            </a:r>
          </a:p>
        </p:txBody>
      </p:sp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极大似然估计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71525" y="2633663"/>
            <a:ext cx="495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即</a:t>
            </a:r>
            <a:r>
              <a:rPr lang="en-US" altLang="zh-CN" dirty="0"/>
              <a:t>p</a:t>
            </a:r>
            <a:r>
              <a:rPr lang="zh-CN" altLang="en-US" dirty="0"/>
              <a:t>的极大似然估计量为：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 autoUpdateAnimBg="0"/>
      <p:bldP spid="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B1BA22-691C-4ED7-BB28-85EE6581C4A6}" type="slidenum">
              <a:rPr lang="en-US" altLang="zh-CN" sz="1400"/>
              <a:pPr eaLnBrk="1" hangingPunct="1"/>
              <a:t>3</a:t>
            </a:fld>
            <a:endParaRPr lang="en-US" altLang="zh-CN" sz="140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93713" y="342900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/>
              <a:t>参数估计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2843213" y="2997200"/>
            <a:ext cx="312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/>
              <a:t>   </a:t>
            </a:r>
            <a:r>
              <a:rPr lang="zh-CN" altLang="en-US" sz="3600" b="1"/>
              <a:t>点估计</a:t>
            </a:r>
            <a:endParaRPr lang="zh-CN" altLang="en-US" sz="3600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059113" y="38608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区间估计</a:t>
            </a:r>
            <a:endParaRPr lang="zh-CN" altLang="en-US" sz="3600"/>
          </a:p>
        </p:txBody>
      </p:sp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2525713" y="3043238"/>
          <a:ext cx="773112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公式" r:id="rId3" imgW="142848" imgH="209520" progId="Equation.3">
                  <p:embed/>
                </p:oleObj>
              </mc:Choice>
              <mc:Fallback>
                <p:oleObj name="公式" r:id="rId3" imgW="142848" imgH="209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3043238"/>
                        <a:ext cx="773112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4932363" y="2533650"/>
          <a:ext cx="773112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公式" r:id="rId5" imgW="142848" imgH="209520" progId="Equation.3">
                  <p:embed/>
                </p:oleObj>
              </mc:Choice>
              <mc:Fallback>
                <p:oleObj name="公式" r:id="rId5" imgW="142848" imgH="209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533650"/>
                        <a:ext cx="773112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5003800" y="2511425"/>
            <a:ext cx="312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/>
              <a:t>   </a:t>
            </a:r>
            <a:r>
              <a:rPr lang="zh-CN" altLang="en-US" sz="3600" b="1"/>
              <a:t>矩估计</a:t>
            </a:r>
            <a:endParaRPr lang="zh-CN" altLang="en-US" sz="3600"/>
          </a:p>
        </p:txBody>
      </p:sp>
      <p:sp>
        <p:nvSpPr>
          <p:cNvPr id="3081" name="Text Box 10"/>
          <p:cNvSpPr txBox="1">
            <a:spLocks noChangeArrowheads="1"/>
          </p:cNvSpPr>
          <p:nvPr/>
        </p:nvSpPr>
        <p:spPr bwMode="auto">
          <a:xfrm>
            <a:off x="1908175" y="549275"/>
            <a:ext cx="5111750" cy="1025525"/>
          </a:xfrm>
          <a:prstGeom prst="rect">
            <a:avLst/>
          </a:prstGeom>
          <a:noFill/>
          <a:ln w="19050" algn="ctr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/>
              <a:t>   </a:t>
            </a:r>
            <a:r>
              <a:rPr lang="zh-CN" altLang="en-US" sz="6000" b="1"/>
              <a:t>方 法 分 类 </a:t>
            </a:r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5003800" y="3314700"/>
            <a:ext cx="3960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/>
              <a:t>   </a:t>
            </a:r>
            <a:r>
              <a:rPr lang="zh-CN" altLang="en-US" sz="3600" b="1"/>
              <a:t>极大似然估计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05" grpId="0"/>
      <p:bldP spid="102406" grpId="0"/>
      <p:bldP spid="102409" grpId="0" autoUpdateAnimBg="0"/>
      <p:bldP spid="10241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DBE6CF-04A0-4780-9AEB-7F523122C7CA}" type="slidenum">
              <a:rPr lang="en-US" altLang="zh-CN" sz="1400"/>
              <a:pPr eaLnBrk="1" hangingPunct="1"/>
              <a:t>30</a:t>
            </a:fld>
            <a:endParaRPr lang="en-US" altLang="zh-CN" sz="1400"/>
          </a:p>
        </p:txBody>
      </p:sp>
      <p:sp>
        <p:nvSpPr>
          <p:cNvPr id="28675" name="灯片编号占位符 3"/>
          <p:cNvSpPr txBox="1">
            <a:spLocks noGrp="1"/>
          </p:cNvSpPr>
          <p:nvPr/>
        </p:nvSpPr>
        <p:spPr bwMode="auto">
          <a:xfrm>
            <a:off x="7092950" y="6400800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1D7A49D-6C30-435B-B0BB-10C2A31E5D03}" type="slidenum">
              <a:rPr lang="en-US" altLang="zh-CN" sz="1400" b="1"/>
              <a:pPr algn="r" eaLnBrk="1" hangingPunct="1"/>
              <a:t>30</a:t>
            </a:fld>
            <a:endParaRPr lang="en-US" altLang="zh-CN" sz="1400" b="1"/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6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79388" y="692150"/>
          <a:ext cx="86407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7" name="Equation" r:id="rId5" imgW="3517900" imgH="215900" progId="Equation.DSMT4">
                  <p:embed/>
                </p:oleObj>
              </mc:Choice>
              <mc:Fallback>
                <p:oleObj name="Equation" r:id="rId5" imgW="35179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92150"/>
                        <a:ext cx="86407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684213" y="1196975"/>
          <a:ext cx="44783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8" name="公式" r:id="rId7" imgW="1624895" imgH="215806" progId="Equation.3">
                  <p:embed/>
                </p:oleObj>
              </mc:Choice>
              <mc:Fallback>
                <p:oleObj name="公式" r:id="rId7" imgW="1624895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96975"/>
                        <a:ext cx="44783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250825" y="1773238"/>
          <a:ext cx="34290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9" name="公式" r:id="rId9" imgW="1180588" imgH="190417" progId="Equation.3">
                  <p:embed/>
                </p:oleObj>
              </mc:Choice>
              <mc:Fallback>
                <p:oleObj name="公式" r:id="rId9" imgW="1180588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73238"/>
                        <a:ext cx="34290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1258888" y="2276475"/>
          <a:ext cx="68865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0" name="公式" r:id="rId11" imgW="2527300" imgH="419100" progId="Equation.3">
                  <p:embed/>
                </p:oleObj>
              </mc:Choice>
              <mc:Fallback>
                <p:oleObj name="公式" r:id="rId11" imgW="25273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76475"/>
                        <a:ext cx="68865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79388" y="3068638"/>
            <a:ext cx="2949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似然函数为：</a:t>
            </a:r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900113" y="3284538"/>
          <a:ext cx="6408737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" name="Equation" r:id="rId13" imgW="2336800" imgH="444500" progId="Equation.DSMT4">
                  <p:embed/>
                </p:oleObj>
              </mc:Choice>
              <mc:Fallback>
                <p:oleObj name="Equation" r:id="rId13" imgW="2336800" imgH="444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538"/>
                        <a:ext cx="6408737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323850" y="5300663"/>
          <a:ext cx="8472488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2" name="Equation" r:id="rId15" imgW="2997200" imgH="393700" progId="Equation.DSMT4">
                  <p:embed/>
                </p:oleObj>
              </mc:Choice>
              <mc:Fallback>
                <p:oleObj name="Equation" r:id="rId15" imgW="29972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00663"/>
                        <a:ext cx="8472488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极大似然估计</a:t>
            </a:r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1187450" y="4292600"/>
          <a:ext cx="64801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3" name="Equation" r:id="rId17" imgW="2667000" imgH="431800" progId="Equation.DSMT4">
                  <p:embed/>
                </p:oleObj>
              </mc:Choice>
              <mc:Fallback>
                <p:oleObj name="Equation" r:id="rId17" imgW="26670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92600"/>
                        <a:ext cx="648017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7B7933-EFF5-4EB1-ADBF-005D1C5311EF}" type="slidenum">
              <a:rPr lang="en-US" altLang="zh-CN" sz="1400"/>
              <a:pPr eaLnBrk="1" hangingPunct="1"/>
              <a:t>31</a:t>
            </a:fld>
            <a:endParaRPr lang="en-US" altLang="zh-CN" sz="1400"/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6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684213" y="1916113"/>
          <a:ext cx="2819400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7" name="Equation" r:id="rId5" imgW="1117600" imgH="800100" progId="Equation.DSMT4">
                  <p:embed/>
                </p:oleObj>
              </mc:Choice>
              <mc:Fallback>
                <p:oleObj name="Equation" r:id="rId5" imgW="1117600" imgH="800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16113"/>
                        <a:ext cx="2819400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116013" y="4149725"/>
          <a:ext cx="4643437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8" name="Equation" r:id="rId7" imgW="1497950" imgH="393529" progId="Equation.DSMT4">
                  <p:embed/>
                </p:oleObj>
              </mc:Choice>
              <mc:Fallback>
                <p:oleObj name="Equation" r:id="rId7" imgW="1497950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49725"/>
                        <a:ext cx="4643437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极大似然估计</a:t>
            </a:r>
          </a:p>
        </p:txBody>
      </p:sp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395288" y="692150"/>
          <a:ext cx="847407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9" name="Equation" r:id="rId9" imgW="2997200" imgH="393700" progId="Equation.DSMT4">
                  <p:embed/>
                </p:oleObj>
              </mc:Choice>
              <mc:Fallback>
                <p:oleObj name="Equation" r:id="rId9" imgW="29972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92150"/>
                        <a:ext cx="8474075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2268538" y="5373688"/>
          <a:ext cx="46291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0" name="Equation" r:id="rId11" imgW="1473200" imgH="393700" progId="Equation.DSMT4">
                  <p:embed/>
                </p:oleObj>
              </mc:Choice>
              <mc:Fallback>
                <p:oleObj name="Equation" r:id="rId11" imgW="14732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73688"/>
                        <a:ext cx="462915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3059113" y="1773238"/>
          <a:ext cx="54991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1" name="Equation" r:id="rId13" imgW="2108200" imgH="838200" progId="Equation.DSMT4">
                  <p:embed/>
                </p:oleObj>
              </mc:Choice>
              <mc:Fallback>
                <p:oleObj name="Equation" r:id="rId13" imgW="2108200" imgH="838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773238"/>
                        <a:ext cx="549910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9C3BB6-0FA3-41FE-B7D4-445A097068A3}" type="slidenum">
              <a:rPr lang="en-US" altLang="zh-CN" sz="1400"/>
              <a:pPr eaLnBrk="1" hangingPunct="1"/>
              <a:t>32</a:t>
            </a:fld>
            <a:endParaRPr lang="en-US" altLang="zh-CN" sz="1400"/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476375" y="533400"/>
            <a:ext cx="6191250" cy="711200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ea typeface="黑体" panose="02010609060101010101" pitchFamily="49" charset="-122"/>
              </a:rPr>
              <a:t>   </a:t>
            </a:r>
            <a:r>
              <a:rPr lang="zh-CN" altLang="en-US" sz="4000" b="1">
                <a:solidFill>
                  <a:srgbClr val="CC3399"/>
                </a:solidFill>
                <a:ea typeface="黑体" panose="02010609060101010101" pitchFamily="49" charset="-122"/>
              </a:rPr>
              <a:t>极大似然估计的不变性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87450" y="1628775"/>
            <a:ext cx="6805613" cy="641350"/>
            <a:chOff x="913" y="1026"/>
            <a:chExt cx="4287" cy="404"/>
          </a:xfrm>
        </p:grpSpPr>
        <p:sp>
          <p:nvSpPr>
            <p:cNvPr id="30729" name="Text Box 4"/>
            <p:cNvSpPr txBox="1">
              <a:spLocks noChangeArrowheads="1"/>
            </p:cNvSpPr>
            <p:nvPr/>
          </p:nvSpPr>
          <p:spPr bwMode="auto">
            <a:xfrm>
              <a:off x="913" y="1026"/>
              <a:ext cx="42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ea typeface="楷体_GB2312" pitchFamily="49" charset="-122"/>
                </a:rPr>
                <a:t>设    是</a:t>
              </a:r>
              <a:r>
                <a:rPr lang="zh-CN" altLang="en-US" sz="3600" i="1">
                  <a:ea typeface="楷体_GB2312" pitchFamily="49" charset="-122"/>
                  <a:sym typeface="Symbol" panose="05050102010706020507" pitchFamily="18" charset="2"/>
                </a:rPr>
                <a:t> </a:t>
              </a:r>
              <a:r>
                <a:rPr lang="zh-CN" altLang="en-US" sz="3600">
                  <a:ea typeface="楷体_GB2312" pitchFamily="49" charset="-122"/>
                  <a:sym typeface="Symbol" panose="05050102010706020507" pitchFamily="18" charset="2"/>
                </a:rPr>
                <a:t>的极大似然估计</a:t>
              </a:r>
              <a:r>
                <a:rPr lang="en-US" altLang="zh-CN" sz="3600">
                  <a:ea typeface="楷体_GB2312" pitchFamily="49" charset="-122"/>
                  <a:sym typeface="Symbol" panose="05050102010706020507" pitchFamily="18" charset="2"/>
                </a:rPr>
                <a:t>,  </a:t>
              </a:r>
              <a:r>
                <a:rPr lang="en-US" altLang="zh-CN" sz="3600" i="1"/>
                <a:t>u</a:t>
              </a:r>
              <a:r>
                <a:rPr lang="en-US" altLang="zh-CN" sz="2800" i="1"/>
                <a:t>=</a:t>
              </a:r>
              <a:r>
                <a:rPr lang="en-US" altLang="zh-CN" sz="3600" i="1">
                  <a:ea typeface="楷体_GB2312" pitchFamily="49" charset="-122"/>
                </a:rPr>
                <a:t>u</a:t>
              </a:r>
              <a:r>
                <a:rPr lang="en-US" altLang="zh-CN" sz="3600">
                  <a:ea typeface="楷体_GB2312" pitchFamily="49" charset="-122"/>
                </a:rPr>
                <a:t>(</a:t>
              </a:r>
              <a:r>
                <a:rPr lang="en-US" altLang="zh-CN" sz="3600" i="1">
                  <a:ea typeface="楷体_GB2312" pitchFamily="49" charset="-122"/>
                  <a:sym typeface="Symbol" panose="05050102010706020507" pitchFamily="18" charset="2"/>
                </a:rPr>
                <a:t> </a:t>
              </a:r>
              <a:r>
                <a:rPr lang="en-US" altLang="zh-CN" sz="3600">
                  <a:ea typeface="楷体_GB2312" pitchFamily="49" charset="-122"/>
                </a:rPr>
                <a:t>)</a:t>
              </a:r>
            </a:p>
          </p:txBody>
        </p:sp>
        <p:graphicFrame>
          <p:nvGraphicFramePr>
            <p:cNvPr id="30730" name="Object 5"/>
            <p:cNvGraphicFramePr>
              <a:graphicFrameLocks noChangeAspect="1"/>
            </p:cNvGraphicFramePr>
            <p:nvPr/>
          </p:nvGraphicFramePr>
          <p:xfrm>
            <a:off x="1328" y="1056"/>
            <a:ext cx="18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1" name="Equation" r:id="rId3" imgW="247620" imgH="419040" progId="Equation.3">
                    <p:embed/>
                  </p:oleObj>
                </mc:Choice>
                <mc:Fallback>
                  <p:oleObj name="Equation" r:id="rId3" imgW="247620" imgH="419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1056"/>
                          <a:ext cx="18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733425" y="2482850"/>
            <a:ext cx="6251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ea typeface="楷体_GB2312" pitchFamily="49" charset="-122"/>
              </a:rPr>
              <a:t>是</a:t>
            </a:r>
            <a:r>
              <a:rPr lang="zh-CN" altLang="en-US" sz="3600" i="1"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lang="zh-CN" altLang="en-US" sz="3600">
                <a:ea typeface="楷体_GB2312" pitchFamily="49" charset="-122"/>
                <a:sym typeface="Symbol" panose="05050102010706020507" pitchFamily="18" charset="2"/>
              </a:rPr>
              <a:t>的函数</a:t>
            </a:r>
            <a:r>
              <a:rPr lang="en-US" altLang="zh-CN" sz="3600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3600">
                <a:ea typeface="楷体_GB2312" pitchFamily="49" charset="-122"/>
                <a:sym typeface="Symbol" panose="05050102010706020507" pitchFamily="18" charset="2"/>
              </a:rPr>
              <a:t>且有单值反函数：</a:t>
            </a:r>
            <a:endParaRPr lang="zh-CN" altLang="en-US" sz="3600" i="1"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82625" y="3297238"/>
            <a:ext cx="7470775" cy="1427162"/>
            <a:chOff x="285" y="1859"/>
            <a:chExt cx="4706" cy="899"/>
          </a:xfrm>
        </p:grpSpPr>
        <p:sp>
          <p:nvSpPr>
            <p:cNvPr id="30727" name="Text Box 8"/>
            <p:cNvSpPr txBox="1">
              <a:spLocks noChangeArrowheads="1"/>
            </p:cNvSpPr>
            <p:nvPr/>
          </p:nvSpPr>
          <p:spPr bwMode="auto">
            <a:xfrm>
              <a:off x="285" y="1859"/>
              <a:ext cx="4706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i="1">
                  <a:ea typeface="楷体_GB2312" pitchFamily="49" charset="-122"/>
                  <a:sym typeface="Symbol" panose="05050102010706020507" pitchFamily="18" charset="2"/>
                </a:rPr>
                <a:t>                   =  </a:t>
              </a:r>
              <a:r>
                <a:rPr lang="en-US" altLang="zh-CN" sz="3600"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sz="3600" i="1"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sz="3600">
                  <a:ea typeface="楷体_GB2312" pitchFamily="49" charset="-122"/>
                  <a:sym typeface="Symbol" panose="05050102010706020507" pitchFamily="18" charset="2"/>
                </a:rPr>
                <a:t>),      </a:t>
              </a:r>
              <a:endParaRPr lang="en-US" altLang="zh-CN" sz="3600" i="1">
                <a:ea typeface="楷体_GB2312" pitchFamily="49" charset="-122"/>
                <a:sym typeface="Symbol" panose="05050102010706020507" pitchFamily="18" charset="2"/>
              </a:endParaRPr>
            </a:p>
            <a:p>
              <a:pPr eaLnBrk="1" hangingPunct="1"/>
              <a:endParaRPr lang="en-US" altLang="zh-CN" sz="1400" i="1">
                <a:ea typeface="楷体_GB2312" pitchFamily="49" charset="-122"/>
                <a:sym typeface="Symbol" panose="05050102010706020507" pitchFamily="18" charset="2"/>
              </a:endParaRPr>
            </a:p>
            <a:p>
              <a:pPr eaLnBrk="1" hangingPunct="1"/>
              <a:r>
                <a:rPr lang="zh-CN" altLang="en-US" sz="3600">
                  <a:ea typeface="楷体_GB2312" pitchFamily="49" charset="-122"/>
                </a:rPr>
                <a:t>则                是 </a:t>
              </a:r>
              <a:r>
                <a:rPr lang="en-US" altLang="zh-CN" sz="3600" i="1">
                  <a:ea typeface="楷体_GB2312" pitchFamily="49" charset="-122"/>
                </a:rPr>
                <a:t>u</a:t>
              </a:r>
              <a:r>
                <a:rPr lang="en-US" altLang="zh-CN" sz="3600">
                  <a:ea typeface="楷体_GB2312" pitchFamily="49" charset="-122"/>
                </a:rPr>
                <a:t>(</a:t>
              </a:r>
              <a:r>
                <a:rPr lang="en-US" altLang="zh-CN" sz="3600" i="1">
                  <a:ea typeface="楷体_GB2312" pitchFamily="49" charset="-122"/>
                  <a:sym typeface="Symbol" panose="05050102010706020507" pitchFamily="18" charset="2"/>
                </a:rPr>
                <a:t> </a:t>
              </a:r>
              <a:r>
                <a:rPr lang="en-US" altLang="zh-CN" sz="3600">
                  <a:ea typeface="楷体_GB2312" pitchFamily="49" charset="-122"/>
                </a:rPr>
                <a:t>) </a:t>
              </a:r>
              <a:r>
                <a:rPr lang="zh-CN" altLang="en-US" sz="3600">
                  <a:ea typeface="楷体_GB2312" pitchFamily="49" charset="-122"/>
                </a:rPr>
                <a:t>的极大似然估计</a:t>
              </a:r>
              <a:r>
                <a:rPr lang="en-US" altLang="zh-CN" sz="3600" b="1">
                  <a:ea typeface="楷体_GB2312" pitchFamily="49" charset="-122"/>
                </a:rPr>
                <a:t>. </a:t>
              </a:r>
            </a:p>
          </p:txBody>
        </p:sp>
        <p:graphicFrame>
          <p:nvGraphicFramePr>
            <p:cNvPr id="30728" name="Object 9"/>
            <p:cNvGraphicFramePr>
              <a:graphicFrameLocks noChangeAspect="1"/>
            </p:cNvGraphicFramePr>
            <p:nvPr/>
          </p:nvGraphicFramePr>
          <p:xfrm>
            <a:off x="624" y="2352"/>
            <a:ext cx="1097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2" name="Equation" r:id="rId5" imgW="1362048" imgH="495180" progId="Equation.3">
                    <p:embed/>
                  </p:oleObj>
                </mc:Choice>
                <mc:Fallback>
                  <p:oleObj name="Equation" r:id="rId5" imgW="1362048" imgH="4951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352"/>
                          <a:ext cx="1097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nimBg="1" autoUpdateAnimBg="0"/>
      <p:bldP spid="12391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4D83AA-74A8-4C4E-B5F9-9383720E8CEF}" type="slidenum">
              <a:rPr lang="en-US" altLang="zh-CN" sz="1400"/>
              <a:pPr eaLnBrk="1" hangingPunct="1"/>
              <a:t>33</a:t>
            </a:fld>
            <a:endParaRPr lang="en-US" altLang="zh-CN" sz="1400"/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395288" y="890588"/>
          <a:ext cx="81375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3" name="Equation" r:id="rId5" imgW="2730500" imgH="406400" progId="Equation.DSMT4">
                  <p:embed/>
                </p:oleObj>
              </mc:Choice>
              <mc:Fallback>
                <p:oleObj name="Equation" r:id="rId5" imgW="2730500" imgH="4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90588"/>
                        <a:ext cx="813752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258888" y="2133600"/>
          <a:ext cx="439261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4" name="Equation" r:id="rId7" imgW="1397000" imgH="241300" progId="Equation.DSMT4">
                  <p:embed/>
                </p:oleObj>
              </mc:Choice>
              <mc:Fallback>
                <p:oleObj name="Equation" r:id="rId7" imgW="13970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133600"/>
                        <a:ext cx="4392612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785813" y="3068638"/>
          <a:ext cx="6473825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5" name="Equation" r:id="rId9" imgW="2146300" imgH="647700" progId="Equation.DSMT4">
                  <p:embed/>
                </p:oleObj>
              </mc:Choice>
              <mc:Fallback>
                <p:oleObj name="Equation" r:id="rId9" imgW="2146300" imgH="647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068638"/>
                        <a:ext cx="6473825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11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极大似然估计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B6A7A9-E85A-40FB-A6F1-70FD80B6D1A9}" type="slidenum">
              <a:rPr lang="en-US" altLang="zh-CN" sz="1400"/>
              <a:pPr eaLnBrk="1" hangingPunct="1"/>
              <a:t>34</a:t>
            </a:fld>
            <a:endParaRPr lang="en-US" altLang="zh-CN" sz="1400"/>
          </a:p>
        </p:txBody>
      </p:sp>
      <p:graphicFrame>
        <p:nvGraphicFramePr>
          <p:cNvPr id="32771" name="Object 2"/>
          <p:cNvGraphicFramePr>
            <a:graphicFrameLocks noChangeAspect="1"/>
          </p:cNvGraphicFramePr>
          <p:nvPr/>
        </p:nvGraphicFramePr>
        <p:xfrm>
          <a:off x="450850" y="836613"/>
          <a:ext cx="83296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Equation" r:id="rId3" imgW="3022600" imgH="444500" progId="Equation.DSMT4">
                  <p:embed/>
                </p:oleObj>
              </mc:Choice>
              <mc:Fallback>
                <p:oleObj name="Equation" r:id="rId3" imgW="30226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836613"/>
                        <a:ext cx="832961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3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Image" r:id="rId5" imgW="10102365" imgH="25201" progId="Photoshop.Image.5">
                  <p:embed/>
                </p:oleObj>
              </mc:Choice>
              <mc:Fallback>
                <p:oleObj name="Image" r:id="rId5" imgW="10102365" imgH="25201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684213" y="26035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极大似然估计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06FE49-EF1A-49D9-B455-BF36593F204A}" type="slidenum">
              <a:rPr lang="en-US" altLang="zh-CN" sz="1400"/>
              <a:pPr eaLnBrk="1" hangingPunct="1"/>
              <a:t>35</a:t>
            </a:fld>
            <a:endParaRPr lang="en-US" altLang="zh-CN" sz="1400"/>
          </a:p>
        </p:txBody>
      </p: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450850" y="836613"/>
          <a:ext cx="83296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1" name="Equation" r:id="rId3" imgW="3022600" imgH="444500" progId="Equation.DSMT4">
                  <p:embed/>
                </p:oleObj>
              </mc:Choice>
              <mc:Fallback>
                <p:oleObj name="Equation" r:id="rId3" imgW="30226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836613"/>
                        <a:ext cx="832961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3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2" name="Image" r:id="rId5" imgW="10102365" imgH="25201" progId="Photoshop.Image.5">
                  <p:embed/>
                </p:oleObj>
              </mc:Choice>
              <mc:Fallback>
                <p:oleObj name="Image" r:id="rId5" imgW="10102365" imgH="25201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684213" y="26035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极大似然估计</a:t>
            </a:r>
          </a:p>
        </p:txBody>
      </p:sp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468313" y="2060575"/>
            <a:ext cx="647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</a:p>
        </p:txBody>
      </p:sp>
      <p:graphicFrame>
        <p:nvGraphicFramePr>
          <p:cNvPr id="33799" name="Object 21"/>
          <p:cNvGraphicFramePr>
            <a:graphicFrameLocks noChangeAspect="1"/>
          </p:cNvGraphicFramePr>
          <p:nvPr/>
        </p:nvGraphicFramePr>
        <p:xfrm>
          <a:off x="1487488" y="1989138"/>
          <a:ext cx="33813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3" name="Equation" r:id="rId7" imgW="1968500" imgH="419100" progId="Equation.DSMT4">
                  <p:embed/>
                </p:oleObj>
              </mc:Choice>
              <mc:Fallback>
                <p:oleObj name="Equation" r:id="rId7" imgW="1968500" imgH="4191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989138"/>
                        <a:ext cx="33813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22"/>
          <p:cNvGraphicFramePr>
            <a:graphicFrameLocks noChangeAspect="1"/>
          </p:cNvGraphicFramePr>
          <p:nvPr/>
        </p:nvGraphicFramePr>
        <p:xfrm>
          <a:off x="2051050" y="2708275"/>
          <a:ext cx="19446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4" name="Equation" r:id="rId9" imgW="1028254" imgH="431613" progId="Equation.DSMT4">
                  <p:embed/>
                </p:oleObj>
              </mc:Choice>
              <mc:Fallback>
                <p:oleObj name="Equation" r:id="rId9" imgW="1028254" imgH="43161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708275"/>
                        <a:ext cx="194468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23"/>
          <p:cNvGraphicFramePr>
            <a:graphicFrameLocks noChangeAspect="1"/>
          </p:cNvGraphicFramePr>
          <p:nvPr/>
        </p:nvGraphicFramePr>
        <p:xfrm>
          <a:off x="1598613" y="3573463"/>
          <a:ext cx="60467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5" name="Equation" r:id="rId11" imgW="3022600" imgH="431800" progId="Equation.DSMT4">
                  <p:embed/>
                </p:oleObj>
              </mc:Choice>
              <mc:Fallback>
                <p:oleObj name="Equation" r:id="rId11" imgW="3022600" imgH="431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3573463"/>
                        <a:ext cx="60467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Box 9"/>
          <p:cNvSpPr txBox="1">
            <a:spLocks noChangeArrowheads="1"/>
          </p:cNvSpPr>
          <p:nvPr/>
        </p:nvSpPr>
        <p:spPr bwMode="auto">
          <a:xfrm>
            <a:off x="1258888" y="2852738"/>
            <a:ext cx="649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或</a:t>
            </a:r>
          </a:p>
        </p:txBody>
      </p:sp>
      <p:graphicFrame>
        <p:nvGraphicFramePr>
          <p:cNvPr id="33803" name="Object 24"/>
          <p:cNvGraphicFramePr>
            <a:graphicFrameLocks noChangeAspect="1"/>
          </p:cNvGraphicFramePr>
          <p:nvPr/>
        </p:nvGraphicFramePr>
        <p:xfrm>
          <a:off x="1520825" y="5156200"/>
          <a:ext cx="37988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6" name="Equation" r:id="rId13" imgW="1790700" imgH="457200" progId="Equation.DSMT4">
                  <p:embed/>
                </p:oleObj>
              </mc:Choice>
              <mc:Fallback>
                <p:oleObj name="Equation" r:id="rId13" imgW="1790700" imgH="45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5156200"/>
                        <a:ext cx="379888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TextBox 11"/>
          <p:cNvSpPr txBox="1">
            <a:spLocks noChangeArrowheads="1"/>
          </p:cNvSpPr>
          <p:nvPr/>
        </p:nvSpPr>
        <p:spPr bwMode="auto">
          <a:xfrm>
            <a:off x="1258888" y="4500563"/>
            <a:ext cx="71294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由极大似然估计                 及不变性得</a:t>
            </a:r>
          </a:p>
        </p:txBody>
      </p:sp>
      <p:graphicFrame>
        <p:nvGraphicFramePr>
          <p:cNvPr id="33805" name="Object 25"/>
          <p:cNvGraphicFramePr>
            <a:graphicFrameLocks noChangeAspect="1"/>
          </p:cNvGraphicFramePr>
          <p:nvPr/>
        </p:nvGraphicFramePr>
        <p:xfrm>
          <a:off x="4211638" y="4616450"/>
          <a:ext cx="17287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7" name="Equation" r:id="rId15" imgW="888614" imgH="241195" progId="Equation.DSMT4">
                  <p:embed/>
                </p:oleObj>
              </mc:Choice>
              <mc:Fallback>
                <p:oleObj name="Equation" r:id="rId15" imgW="888614" imgH="241195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616450"/>
                        <a:ext cx="17287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231128-F7C5-466A-9174-925F44D2EA76}" type="slidenum">
              <a:rPr lang="en-US" altLang="zh-CN" sz="1400"/>
              <a:pPr eaLnBrk="1" hangingPunct="1"/>
              <a:t>36</a:t>
            </a:fld>
            <a:endParaRPr lang="en-US" altLang="zh-CN" sz="1400"/>
          </a:p>
        </p:txBody>
      </p:sp>
      <p:graphicFrame>
        <p:nvGraphicFramePr>
          <p:cNvPr id="34819" name="Object 1024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6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025"/>
          <p:cNvGraphicFramePr>
            <a:graphicFrameLocks noChangeAspect="1"/>
          </p:cNvGraphicFramePr>
          <p:nvPr/>
        </p:nvGraphicFramePr>
        <p:xfrm>
          <a:off x="395288" y="692150"/>
          <a:ext cx="82089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7" name="Equation" r:id="rId5" imgW="3429000" imgH="228600" progId="Equation.DSMT4">
                  <p:embed/>
                </p:oleObj>
              </mc:Choice>
              <mc:Fallback>
                <p:oleObj name="Equation" r:id="rId5" imgW="3429000" imgH="2286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92150"/>
                        <a:ext cx="820896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2" name="Object 1026"/>
          <p:cNvGraphicFramePr>
            <a:graphicFrameLocks noChangeAspect="1"/>
          </p:cNvGraphicFramePr>
          <p:nvPr/>
        </p:nvGraphicFramePr>
        <p:xfrm>
          <a:off x="719138" y="1174750"/>
          <a:ext cx="42338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8" name="公式" r:id="rId7" imgW="1536700" imgH="190500" progId="Equation.3">
                  <p:embed/>
                </p:oleObj>
              </mc:Choice>
              <mc:Fallback>
                <p:oleObj name="公式" r:id="rId7" imgW="1536700" imgH="1905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174750"/>
                        <a:ext cx="42338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3" name="Object 1027"/>
          <p:cNvGraphicFramePr>
            <a:graphicFrameLocks noChangeAspect="1"/>
          </p:cNvGraphicFramePr>
          <p:nvPr/>
        </p:nvGraphicFramePr>
        <p:xfrm>
          <a:off x="323850" y="1700213"/>
          <a:ext cx="820896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9" name="Equation" r:id="rId9" imgW="3352800" imgH="241300" progId="Equation.DSMT4">
                  <p:embed/>
                </p:oleObj>
              </mc:Choice>
              <mc:Fallback>
                <p:oleObj name="Equation" r:id="rId9" imgW="3352800" imgH="2413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00213"/>
                        <a:ext cx="820896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685800" y="2209800"/>
            <a:ext cx="3598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X</a:t>
            </a:r>
            <a:r>
              <a:rPr lang="zh-CN" altLang="en-US" sz="2800"/>
              <a:t>的概率密度为：</a:t>
            </a:r>
          </a:p>
        </p:txBody>
      </p:sp>
      <p:graphicFrame>
        <p:nvGraphicFramePr>
          <p:cNvPr id="291844" name="Object 1028"/>
          <p:cNvGraphicFramePr>
            <a:graphicFrameLocks noChangeAspect="1"/>
          </p:cNvGraphicFramePr>
          <p:nvPr/>
        </p:nvGraphicFramePr>
        <p:xfrm>
          <a:off x="1493838" y="2708275"/>
          <a:ext cx="44196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" name="Equation" r:id="rId11" imgW="1548728" imgH="545863" progId="Equation.DSMT4">
                  <p:embed/>
                </p:oleObj>
              </mc:Choice>
              <mc:Fallback>
                <p:oleObj name="Equation" r:id="rId11" imgW="1548728" imgH="545863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708275"/>
                        <a:ext cx="441960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5" name="Object 1029"/>
          <p:cNvGraphicFramePr>
            <a:graphicFrameLocks noChangeAspect="1"/>
          </p:cNvGraphicFramePr>
          <p:nvPr/>
        </p:nvGraphicFramePr>
        <p:xfrm>
          <a:off x="900113" y="4349750"/>
          <a:ext cx="7127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1" name="Equation" r:id="rId13" imgW="3467100" imgH="279400" progId="Equation.DSMT4">
                  <p:embed/>
                </p:oleObj>
              </mc:Choice>
              <mc:Fallback>
                <p:oleObj name="Equation" r:id="rId13" imgW="3467100" imgH="2794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49750"/>
                        <a:ext cx="71278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6" name="Object 1030"/>
          <p:cNvGraphicFramePr>
            <a:graphicFrameLocks noChangeAspect="1"/>
          </p:cNvGraphicFramePr>
          <p:nvPr/>
        </p:nvGraphicFramePr>
        <p:xfrm>
          <a:off x="1619250" y="4868863"/>
          <a:ext cx="5578475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2" name="Equation" r:id="rId15" imgW="1955800" imgH="596900" progId="Equation.DSMT4">
                  <p:embed/>
                </p:oleObj>
              </mc:Choice>
              <mc:Fallback>
                <p:oleObj name="Equation" r:id="rId15" imgW="1955800" imgH="5969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868863"/>
                        <a:ext cx="5578475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5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极大似然估计</a:t>
            </a:r>
          </a:p>
        </p:txBody>
      </p:sp>
      <p:graphicFrame>
        <p:nvGraphicFramePr>
          <p:cNvPr id="291847" name="Object 1031"/>
          <p:cNvGraphicFramePr>
            <a:graphicFrameLocks noChangeAspect="1"/>
          </p:cNvGraphicFramePr>
          <p:nvPr/>
        </p:nvGraphicFramePr>
        <p:xfrm>
          <a:off x="6877050" y="2349500"/>
          <a:ext cx="19986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3" name="Equation" r:id="rId17" imgW="825500" imgH="228600" progId="Equation.DSMT4">
                  <p:embed/>
                </p:oleObj>
              </mc:Choice>
              <mc:Fallback>
                <p:oleObj name="Equation" r:id="rId17" imgW="825500" imgH="2286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contrast="-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349500"/>
                        <a:ext cx="19986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8" name="Object 1032"/>
          <p:cNvGraphicFramePr>
            <a:graphicFrameLocks noChangeAspect="1"/>
          </p:cNvGraphicFramePr>
          <p:nvPr/>
        </p:nvGraphicFramePr>
        <p:xfrm>
          <a:off x="6877050" y="2997200"/>
          <a:ext cx="18335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4" name="Equation" r:id="rId19" imgW="774364" imgH="228501" progId="Equation.DSMT4">
                  <p:embed/>
                </p:oleObj>
              </mc:Choice>
              <mc:Fallback>
                <p:oleObj name="Equation" r:id="rId19" imgW="774364" imgH="228501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6000"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997200"/>
                        <a:ext cx="18335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5580063" y="242093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C3399"/>
                </a:solidFill>
              </a:rPr>
              <a:t>矩估计：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 autoUpdateAnimBg="0"/>
      <p:bldP spid="635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1C8DD5-EC04-41E8-AD25-8BD4EA5B0A44}" type="slidenum">
              <a:rPr lang="en-US" altLang="zh-CN" sz="1400"/>
              <a:pPr eaLnBrk="1" hangingPunct="1"/>
              <a:t>37</a:t>
            </a:fld>
            <a:endParaRPr lang="en-US" altLang="zh-CN" sz="1400"/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1116013" y="692150"/>
          <a:ext cx="4897437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Equation" r:id="rId3" imgW="1663700" imgH="749300" progId="Equation.DSMT4">
                  <p:embed/>
                </p:oleObj>
              </mc:Choice>
              <mc:Fallback>
                <p:oleObj name="Equation" r:id="rId3" imgW="1663700" imgH="749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92150"/>
                        <a:ext cx="4897437" cy="220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258888" y="3068638"/>
            <a:ext cx="313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似然方程组无解</a:t>
            </a:r>
            <a:r>
              <a:rPr lang="en-US" altLang="zh-CN"/>
              <a:t>.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258888" y="3789363"/>
            <a:ext cx="638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直接从似然函数本身考虑求最大值</a:t>
            </a:r>
            <a:r>
              <a:rPr lang="en-US" altLang="zh-CN"/>
              <a:t>.</a:t>
            </a:r>
          </a:p>
        </p:txBody>
      </p:sp>
      <p:graphicFrame>
        <p:nvGraphicFramePr>
          <p:cNvPr id="35846" name="Object 7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" name="Image" r:id="rId5" imgW="10102365" imgH="25201" progId="Photoshop.Image.5">
                  <p:embed/>
                </p:oleObj>
              </mc:Choice>
              <mc:Fallback>
                <p:oleObj name="Image" r:id="rId5" imgW="10102365" imgH="25201" progId="Photoshop.Image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§2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极大似然估计</a:t>
            </a:r>
          </a:p>
        </p:txBody>
      </p:sp>
      <p:graphicFrame>
        <p:nvGraphicFramePr>
          <p:cNvPr id="117780" name="Object 20"/>
          <p:cNvGraphicFramePr>
            <a:graphicFrameLocks noChangeAspect="1"/>
          </p:cNvGraphicFramePr>
          <p:nvPr/>
        </p:nvGraphicFramePr>
        <p:xfrm>
          <a:off x="1187450" y="4473575"/>
          <a:ext cx="66929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" name="Equation" r:id="rId7" imgW="2273300" imgH="355600" progId="Equation.DSMT4">
                  <p:embed/>
                </p:oleObj>
              </mc:Choice>
              <mc:Fallback>
                <p:oleObj name="Equation" r:id="rId7" imgW="2273300" imgH="355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473575"/>
                        <a:ext cx="66929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1" name="Object 21"/>
          <p:cNvGraphicFramePr>
            <a:graphicFrameLocks noChangeAspect="1"/>
          </p:cNvGraphicFramePr>
          <p:nvPr/>
        </p:nvGraphicFramePr>
        <p:xfrm>
          <a:off x="982663" y="5722938"/>
          <a:ext cx="76088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Equation" r:id="rId9" imgW="4102100" imgH="330200" progId="Equation.DSMT4">
                  <p:embed/>
                </p:oleObj>
              </mc:Choice>
              <mc:Fallback>
                <p:oleObj name="Equation" r:id="rId9" imgW="4102100" imgH="330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722938"/>
                        <a:ext cx="7608887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798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72425" y="3378200"/>
              <a:ext cx="1588" cy="1588"/>
            </p14:xfrm>
          </p:contentPart>
        </mc:Choice>
        <mc:Fallback xmlns="">
          <p:pic>
            <p:nvPicPr>
              <p:cNvPr id="33798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94613" y="3300388"/>
                <a:ext cx="157212" cy="15721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/>
      <p:bldP spid="1177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493CA7-5C16-426E-9408-1D7330DB24BF}" type="slidenum">
              <a:rPr lang="en-US" altLang="zh-CN" sz="1400"/>
              <a:pPr eaLnBrk="1" hangingPunct="1"/>
              <a:t>38</a:t>
            </a:fld>
            <a:endParaRPr lang="en-US" altLang="zh-CN" sz="1400"/>
          </a:p>
        </p:txBody>
      </p:sp>
      <p:graphicFrame>
        <p:nvGraphicFramePr>
          <p:cNvPr id="36867" name="Object 6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2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7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§3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估计量评选标准</a:t>
            </a:r>
          </a:p>
        </p:txBody>
      </p:sp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827088" y="657225"/>
          <a:ext cx="6954837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3" name="Equation" r:id="rId5" imgW="2362200" imgH="355600" progId="Equation.DSMT4">
                  <p:embed/>
                </p:oleObj>
              </mc:Choice>
              <mc:Fallback>
                <p:oleObj name="Equation" r:id="rId5" imgW="2362200" imgH="355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57225"/>
                        <a:ext cx="6954837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9"/>
          <p:cNvGraphicFramePr>
            <a:graphicFrameLocks noChangeAspect="1"/>
          </p:cNvGraphicFramePr>
          <p:nvPr/>
        </p:nvGraphicFramePr>
        <p:xfrm>
          <a:off x="971550" y="1762125"/>
          <a:ext cx="7200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4" name="Equation" r:id="rId7" imgW="4178300" imgH="330200" progId="Equation.DSMT4">
                  <p:embed/>
                </p:oleObj>
              </mc:Choice>
              <mc:Fallback>
                <p:oleObj name="Equation" r:id="rId7" imgW="4178300" imgH="330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62125"/>
                        <a:ext cx="72009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5" name="Object 11"/>
          <p:cNvGraphicFramePr>
            <a:graphicFrameLocks noChangeAspect="1"/>
          </p:cNvGraphicFramePr>
          <p:nvPr/>
        </p:nvGraphicFramePr>
        <p:xfrm>
          <a:off x="1014413" y="2374900"/>
          <a:ext cx="50276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5" name="Equation" r:id="rId9" imgW="3238500" imgH="635000" progId="Equation.DSMT4">
                  <p:embed/>
                </p:oleObj>
              </mc:Choice>
              <mc:Fallback>
                <p:oleObj name="Equation" r:id="rId9" imgW="3238500" imgH="635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374900"/>
                        <a:ext cx="50276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6" name="Object 12"/>
          <p:cNvGraphicFramePr>
            <a:graphicFrameLocks noChangeAspect="1"/>
          </p:cNvGraphicFramePr>
          <p:nvPr/>
        </p:nvGraphicFramePr>
        <p:xfrm>
          <a:off x="684213" y="3213100"/>
          <a:ext cx="767873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6" name="Equation" r:id="rId11" imgW="2692400" imgH="393700" progId="Equation.DSMT4">
                  <p:embed/>
                </p:oleObj>
              </mc:Choice>
              <mc:Fallback>
                <p:oleObj name="Equation" r:id="rId11" imgW="26924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13100"/>
                        <a:ext cx="7678737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7" name="Object 13"/>
          <p:cNvGraphicFramePr>
            <a:graphicFrameLocks noChangeAspect="1"/>
          </p:cNvGraphicFramePr>
          <p:nvPr/>
        </p:nvGraphicFramePr>
        <p:xfrm>
          <a:off x="827088" y="4149725"/>
          <a:ext cx="4419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7" name="公式" r:id="rId13" imgW="1524000" imgH="190500" progId="Equation.3">
                  <p:embed/>
                </p:oleObj>
              </mc:Choice>
              <mc:Fallback>
                <p:oleObj name="公式" r:id="rId13" imgW="1524000" imgH="190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9725"/>
                        <a:ext cx="4419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8" name="Object 14"/>
          <p:cNvGraphicFramePr>
            <a:graphicFrameLocks noChangeAspect="1"/>
          </p:cNvGraphicFramePr>
          <p:nvPr/>
        </p:nvGraphicFramePr>
        <p:xfrm>
          <a:off x="1258888" y="4581525"/>
          <a:ext cx="62484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8" name="公式" r:id="rId15" imgW="1981200" imgH="241300" progId="Equation.3">
                  <p:embed/>
                </p:oleObj>
              </mc:Choice>
              <mc:Fallback>
                <p:oleObj name="公式" r:id="rId15" imgW="19812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81525"/>
                        <a:ext cx="62484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9" name="Object 15"/>
          <p:cNvGraphicFramePr>
            <a:graphicFrameLocks noChangeAspect="1"/>
          </p:cNvGraphicFramePr>
          <p:nvPr/>
        </p:nvGraphicFramePr>
        <p:xfrm>
          <a:off x="900113" y="5373688"/>
          <a:ext cx="4419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9" name="公式" r:id="rId17" imgW="1524000" imgH="190500" progId="Equation.3">
                  <p:embed/>
                </p:oleObj>
              </mc:Choice>
              <mc:Fallback>
                <p:oleObj name="公式" r:id="rId17" imgW="1524000" imgH="190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73688"/>
                        <a:ext cx="4419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0" name="Object 16"/>
          <p:cNvGraphicFramePr>
            <a:graphicFrameLocks noChangeAspect="1"/>
          </p:cNvGraphicFramePr>
          <p:nvPr/>
        </p:nvGraphicFramePr>
        <p:xfrm>
          <a:off x="1258888" y="5876925"/>
          <a:ext cx="43656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0" name="公式" r:id="rId19" imgW="1384300" imgH="228600" progId="Equation.3">
                  <p:embed/>
                </p:oleObj>
              </mc:Choice>
              <mc:Fallback>
                <p:oleObj name="公式" r:id="rId19" imgW="13843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876925"/>
                        <a:ext cx="43656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77AEA4-115A-4073-9759-C2B7B38287EF}" type="slidenum">
              <a:rPr lang="en-US" altLang="zh-CN" sz="1400"/>
              <a:pPr eaLnBrk="1" hangingPunct="1"/>
              <a:t>39</a:t>
            </a:fld>
            <a:endParaRPr lang="en-US" altLang="zh-CN" sz="1400"/>
          </a:p>
        </p:txBody>
      </p:sp>
      <p:graphicFrame>
        <p:nvGraphicFramePr>
          <p:cNvPr id="37891" name="Object 30"/>
          <p:cNvGraphicFramePr>
            <a:graphicFrameLocks noChangeAspect="1"/>
          </p:cNvGraphicFramePr>
          <p:nvPr/>
        </p:nvGraphicFramePr>
        <p:xfrm>
          <a:off x="1547813" y="1052513"/>
          <a:ext cx="3887787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7" name="Equation" r:id="rId3" imgW="1701800" imgH="482600" progId="Equation.DSMT4">
                  <p:embed/>
                </p:oleObj>
              </mc:Choice>
              <mc:Fallback>
                <p:oleObj name="Equation" r:id="rId3" imgW="1701800" imgH="482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052513"/>
                        <a:ext cx="3887787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395288" y="333375"/>
            <a:ext cx="5256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例：某元件寿命</a:t>
            </a:r>
            <a:r>
              <a:rPr lang="en-US" altLang="zh-CN"/>
              <a:t>X</a:t>
            </a:r>
            <a:r>
              <a:rPr lang="zh-CN" altLang="en-US"/>
              <a:t>的密度</a:t>
            </a:r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900113" y="2124075"/>
            <a:ext cx="7416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    是未知参数，               是样本观察值。求    的极大似然估计量。</a:t>
            </a:r>
          </a:p>
        </p:txBody>
      </p:sp>
      <p:graphicFrame>
        <p:nvGraphicFramePr>
          <p:cNvPr id="37894" name="Object 31"/>
          <p:cNvGraphicFramePr>
            <a:graphicFrameLocks noChangeAspect="1"/>
          </p:cNvGraphicFramePr>
          <p:nvPr/>
        </p:nvGraphicFramePr>
        <p:xfrm>
          <a:off x="1042988" y="2276475"/>
          <a:ext cx="2889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8" name="Equation" r:id="rId5" imgW="126725" imgH="177415" progId="Equation.DSMT4">
                  <p:embed/>
                </p:oleObj>
              </mc:Choice>
              <mc:Fallback>
                <p:oleObj name="Equation" r:id="rId5" imgW="126725" imgH="177415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76475"/>
                        <a:ext cx="2889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32"/>
          <p:cNvGraphicFramePr>
            <a:graphicFrameLocks noChangeAspect="1"/>
          </p:cNvGraphicFramePr>
          <p:nvPr/>
        </p:nvGraphicFramePr>
        <p:xfrm>
          <a:off x="3708400" y="2146300"/>
          <a:ext cx="18002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9" name="Equation" r:id="rId7" imgW="495085" imgH="228501" progId="Equation.DSMT4">
                  <p:embed/>
                </p:oleObj>
              </mc:Choice>
              <mc:Fallback>
                <p:oleObj name="Equation" r:id="rId7" imgW="495085" imgH="228501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146300"/>
                        <a:ext cx="18002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33"/>
          <p:cNvGraphicFramePr>
            <a:graphicFrameLocks noChangeAspect="1"/>
          </p:cNvGraphicFramePr>
          <p:nvPr/>
        </p:nvGraphicFramePr>
        <p:xfrm>
          <a:off x="1403350" y="2781300"/>
          <a:ext cx="2889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Equation" r:id="rId9" imgW="126725" imgH="177415" progId="Equation.DSMT4">
                  <p:embed/>
                </p:oleObj>
              </mc:Choice>
              <mc:Fallback>
                <p:oleObj name="Equation" r:id="rId9" imgW="126725" imgH="177415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81300"/>
                        <a:ext cx="2889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34"/>
          <p:cNvGraphicFramePr>
            <a:graphicFrameLocks noChangeAspect="1"/>
          </p:cNvGraphicFramePr>
          <p:nvPr/>
        </p:nvGraphicFramePr>
        <p:xfrm>
          <a:off x="1403350" y="3213100"/>
          <a:ext cx="62563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1" name="Equation" r:id="rId10" imgW="3187700" imgH="660400" progId="Equation.DSMT4">
                  <p:embed/>
                </p:oleObj>
              </mc:Choice>
              <mc:Fallback>
                <p:oleObj name="Equation" r:id="rId10" imgW="3187700" imgH="6604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13100"/>
                        <a:ext cx="62563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539750" y="3500438"/>
            <a:ext cx="863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1268413" y="4508500"/>
            <a:ext cx="34480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当一切           时有</a:t>
            </a:r>
          </a:p>
        </p:txBody>
      </p:sp>
      <p:graphicFrame>
        <p:nvGraphicFramePr>
          <p:cNvPr id="37900" name="Object 35"/>
          <p:cNvGraphicFramePr>
            <a:graphicFrameLocks noChangeAspect="1"/>
          </p:cNvGraphicFramePr>
          <p:nvPr/>
        </p:nvGraphicFramePr>
        <p:xfrm>
          <a:off x="2665413" y="4581525"/>
          <a:ext cx="8270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2" name="Equation" r:id="rId12" imgW="393529" imgH="228501" progId="Equation.DSMT4">
                  <p:embed/>
                </p:oleObj>
              </mc:Choice>
              <mc:Fallback>
                <p:oleObj name="Equation" r:id="rId12" imgW="393529" imgH="228501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4581525"/>
                        <a:ext cx="8270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36"/>
          <p:cNvGraphicFramePr>
            <a:graphicFrameLocks noChangeAspect="1"/>
          </p:cNvGraphicFramePr>
          <p:nvPr/>
        </p:nvGraphicFramePr>
        <p:xfrm>
          <a:off x="1309688" y="5084763"/>
          <a:ext cx="42084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3" name="Equation" r:id="rId14" imgW="1206500" imgH="330200" progId="Equation.DSMT4">
                  <p:embed/>
                </p:oleObj>
              </mc:Choice>
              <mc:Fallback>
                <p:oleObj name="Equation" r:id="rId14" imgW="1206500" imgH="330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5084763"/>
                        <a:ext cx="42084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/>
      <p:bldP spid="378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8B3826-69DB-472F-AB82-21611E684BCA}" type="slidenum">
              <a:rPr lang="en-US" altLang="zh-CN" sz="1400"/>
              <a:pPr eaLnBrk="1" hangingPunct="1"/>
              <a:t>4</a:t>
            </a:fld>
            <a:endParaRPr lang="en-US" altLang="zh-CN" sz="1400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65071" y="1665473"/>
            <a:ext cx="806022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参数的</a:t>
            </a:r>
            <a:r>
              <a:rPr lang="zh-CN" altLang="en-US" sz="3600" b="1" dirty="0">
                <a:solidFill>
                  <a:srgbClr val="CC3399"/>
                </a:solidFill>
              </a:rPr>
              <a:t>点估计</a:t>
            </a:r>
            <a:r>
              <a:rPr lang="zh-CN" altLang="en-US" sz="3600" b="1" dirty="0"/>
              <a:t>就是对总体分布中的未知</a:t>
            </a:r>
          </a:p>
          <a:p>
            <a:pPr eaLnBrk="1" hangingPunct="1"/>
            <a:endParaRPr lang="zh-CN" altLang="en-US" sz="1200" b="1" dirty="0"/>
          </a:p>
          <a:p>
            <a:pPr eaLnBrk="1" hangingPunct="1"/>
            <a:r>
              <a:rPr lang="zh-CN" altLang="en-US" sz="3600" b="1" dirty="0"/>
              <a:t>参数</a:t>
            </a:r>
            <a:r>
              <a:rPr lang="el-GR" altLang="zh-CN" sz="3800" b="1" dirty="0">
                <a:cs typeface="Times New Roman" panose="02020603050405020304" pitchFamily="18" charset="0"/>
              </a:rPr>
              <a:t>θ</a:t>
            </a:r>
            <a:r>
              <a:rPr lang="en-US" altLang="zh-CN" sz="3600" b="1" dirty="0">
                <a:cs typeface="Times New Roman" panose="02020603050405020304" pitchFamily="18" charset="0"/>
              </a:rPr>
              <a:t>, </a:t>
            </a:r>
            <a:r>
              <a:rPr lang="zh-CN" altLang="en-US" sz="3600" b="1" dirty="0"/>
              <a:t>以样本</a:t>
            </a:r>
            <a:r>
              <a:rPr lang="en-US" altLang="zh-CN" sz="3600" b="1" dirty="0"/>
              <a:t>X</a:t>
            </a:r>
            <a:r>
              <a:rPr lang="en-US" altLang="zh-CN" sz="3600" b="1" baseline="-25000" dirty="0"/>
              <a:t>1</a:t>
            </a:r>
            <a:r>
              <a:rPr lang="en-US" altLang="zh-CN" sz="3600" b="1" dirty="0"/>
              <a:t>, X</a:t>
            </a:r>
            <a:r>
              <a:rPr lang="en-US" altLang="zh-CN" sz="3600" b="1" baseline="-25000" dirty="0"/>
              <a:t>2</a:t>
            </a:r>
            <a:r>
              <a:rPr lang="en-US" altLang="zh-CN" sz="3600" b="1" dirty="0"/>
              <a:t>, ... </a:t>
            </a:r>
            <a:r>
              <a:rPr lang="en-US" altLang="zh-CN" sz="3600" b="1" dirty="0" err="1"/>
              <a:t>X</a:t>
            </a:r>
            <a:r>
              <a:rPr lang="en-US" altLang="zh-CN" sz="3600" b="1" baseline="-25000" dirty="0" err="1"/>
              <a:t>n</a:t>
            </a:r>
            <a:r>
              <a:rPr lang="zh-CN" altLang="en-US" sz="3600" b="1" dirty="0"/>
              <a:t>构造</a:t>
            </a:r>
            <a:r>
              <a:rPr lang="zh-CN" altLang="en-US" sz="3600" b="1" dirty="0" smtClean="0"/>
              <a:t>统计量</a:t>
            </a:r>
            <a:endParaRPr lang="zh-CN" altLang="en-US" sz="3600" b="1" dirty="0"/>
          </a:p>
          <a:p>
            <a:pPr eaLnBrk="1" hangingPunct="1"/>
            <a:endParaRPr lang="zh-CN" altLang="en-US" sz="1200" b="1" dirty="0"/>
          </a:p>
          <a:p>
            <a:pPr eaLnBrk="1" hangingPunct="1"/>
            <a:r>
              <a:rPr lang="zh-CN" altLang="en-US" sz="3600" b="1" dirty="0"/>
              <a:t>                           作为参数</a:t>
            </a:r>
            <a:r>
              <a:rPr lang="el-GR" altLang="zh-CN" sz="3600" b="1" dirty="0"/>
              <a:t>θ</a:t>
            </a:r>
            <a:r>
              <a:rPr lang="zh-CN" altLang="en-US" sz="3600" b="1" dirty="0"/>
              <a:t>的估计</a:t>
            </a:r>
            <a:r>
              <a:rPr lang="en-US" altLang="zh-CN" sz="3600" b="1" dirty="0"/>
              <a:t>,  </a:t>
            </a:r>
            <a:r>
              <a:rPr lang="zh-CN" altLang="en-US" sz="3600" b="1" dirty="0"/>
              <a:t>称</a:t>
            </a:r>
          </a:p>
          <a:p>
            <a:pPr eaLnBrk="1" hangingPunct="1"/>
            <a:endParaRPr lang="zh-CN" altLang="en-US" sz="1200" b="1" dirty="0"/>
          </a:p>
          <a:p>
            <a:pPr eaLnBrk="1" hangingPunct="1"/>
            <a:r>
              <a:rPr lang="zh-CN" altLang="en-US" sz="3600" b="1" dirty="0"/>
              <a:t>                           为参数</a:t>
            </a:r>
            <a:r>
              <a:rPr lang="el-GR" altLang="zh-CN" sz="3600" b="1" dirty="0"/>
              <a:t>θ</a:t>
            </a:r>
            <a:r>
              <a:rPr lang="zh-CN" altLang="en-US" sz="3600" b="1" dirty="0">
                <a:solidFill>
                  <a:srgbClr val="DF21C4"/>
                </a:solidFill>
              </a:rPr>
              <a:t>估计量</a:t>
            </a:r>
            <a:r>
              <a:rPr lang="zh-CN" altLang="en-US" sz="3600" b="1" dirty="0"/>
              <a:t>。</a:t>
            </a:r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611188" y="3860800"/>
          <a:ext cx="29511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3" imgW="1104900" imgH="254000" progId="Equation.DSMT4">
                  <p:embed/>
                </p:oleObj>
              </mc:Choice>
              <mc:Fallback>
                <p:oleObj name="Equation" r:id="rId3" imgW="11049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0800"/>
                        <a:ext cx="29511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2124075" y="404813"/>
            <a:ext cx="4392613" cy="933450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b="1"/>
              <a:t>     </a:t>
            </a:r>
            <a:r>
              <a:rPr lang="zh-CN" altLang="en-US" sz="5400" b="1"/>
              <a:t>点 估 计</a:t>
            </a:r>
            <a:endParaRPr lang="zh-CN" altLang="en-US" sz="4400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539750" y="4795838"/>
            <a:ext cx="83534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宋体" panose="02010600030101010101" pitchFamily="2" charset="-122"/>
              </a:rPr>
              <a:t>当测得样本值</a:t>
            </a:r>
            <a:r>
              <a:rPr lang="en-US" altLang="zh-CN" sz="3600" b="1">
                <a:latin typeface="宋体" panose="02010600030101010101" pitchFamily="2" charset="-122"/>
              </a:rPr>
              <a:t>(</a:t>
            </a:r>
            <a:r>
              <a:rPr lang="en-US" altLang="zh-CN" sz="3600" b="1" i="1"/>
              <a:t>x</a:t>
            </a:r>
            <a:r>
              <a:rPr lang="en-US" altLang="zh-CN" sz="3600" b="1" baseline="-25000"/>
              <a:t>1</a:t>
            </a:r>
            <a:r>
              <a:rPr lang="en-US" altLang="zh-CN" sz="3600" b="1"/>
              <a:t>, </a:t>
            </a:r>
            <a:r>
              <a:rPr lang="en-US" altLang="zh-CN" sz="3600" b="1" i="1"/>
              <a:t>x</a:t>
            </a:r>
            <a:r>
              <a:rPr lang="en-US" altLang="zh-CN" sz="3600" b="1" baseline="-25000"/>
              <a:t>2</a:t>
            </a:r>
            <a:r>
              <a:rPr lang="en-US" altLang="zh-CN" sz="3600" b="1"/>
              <a:t>,…, </a:t>
            </a:r>
            <a:r>
              <a:rPr lang="en-US" altLang="zh-CN" sz="3600" b="1" i="1"/>
              <a:t>x</a:t>
            </a:r>
            <a:r>
              <a:rPr lang="en-US" altLang="zh-CN" sz="3600" b="1" i="1" baseline="-25000"/>
              <a:t>n</a:t>
            </a:r>
            <a:r>
              <a:rPr lang="en-US" altLang="zh-CN" sz="3600" b="1">
                <a:latin typeface="宋体" panose="02010600030101010101" pitchFamily="2" charset="-122"/>
              </a:rPr>
              <a:t>)</a:t>
            </a:r>
            <a:r>
              <a:rPr lang="zh-CN" altLang="en-US" sz="3600" b="1">
                <a:latin typeface="宋体" panose="02010600030101010101" pitchFamily="2" charset="-122"/>
              </a:rPr>
              <a:t>时</a:t>
            </a:r>
            <a:r>
              <a:rPr lang="en-US" altLang="zh-CN" sz="3600" b="1">
                <a:latin typeface="宋体" panose="02010600030101010101" pitchFamily="2" charset="-122"/>
              </a:rPr>
              <a:t>, </a:t>
            </a:r>
            <a:r>
              <a:rPr lang="zh-CN" altLang="en-US" sz="3600" b="1">
                <a:latin typeface="宋体" panose="02010600030101010101" pitchFamily="2" charset="-122"/>
              </a:rPr>
              <a:t>代入 ，</a:t>
            </a:r>
          </a:p>
          <a:p>
            <a:pPr eaLnBrk="1" hangingPunct="1"/>
            <a:endParaRPr lang="zh-CN" altLang="en-US" sz="1200" b="1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3600" b="1">
                <a:latin typeface="宋体" panose="02010600030101010101" pitchFamily="2" charset="-122"/>
              </a:rPr>
              <a:t>即可得到</a:t>
            </a:r>
            <a:r>
              <a:rPr lang="zh-CN" altLang="en-US" sz="3600" b="1"/>
              <a:t>参数</a:t>
            </a:r>
            <a:r>
              <a:rPr lang="el-GR" altLang="zh-CN" sz="3600" b="1"/>
              <a:t>θ</a:t>
            </a:r>
            <a:r>
              <a:rPr lang="zh-CN" altLang="en-US" sz="3600" b="1">
                <a:solidFill>
                  <a:srgbClr val="DF21C4"/>
                </a:solidFill>
              </a:rPr>
              <a:t>估计值</a:t>
            </a:r>
            <a:r>
              <a:rPr lang="zh-CN" altLang="en-US" sz="3600" b="1"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7812088" y="4724400"/>
          <a:ext cx="342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5" imgW="114151" imgH="215619" progId="Equation.DSMT4">
                  <p:embed/>
                </p:oleObj>
              </mc:Choice>
              <mc:Fallback>
                <p:oleObj name="Equation" r:id="rId5" imgW="114151" imgH="21561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4724400"/>
                        <a:ext cx="342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5518150" y="5545138"/>
          <a:ext cx="26463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7" imgW="990170" imgH="253890" progId="Equation.DSMT4">
                  <p:embed/>
                </p:oleObj>
              </mc:Choice>
              <mc:Fallback>
                <p:oleObj name="Equation" r:id="rId7" imgW="990170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5545138"/>
                        <a:ext cx="26463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175072"/>
              </p:ext>
            </p:extLst>
          </p:nvPr>
        </p:nvGraphicFramePr>
        <p:xfrm>
          <a:off x="611560" y="3109590"/>
          <a:ext cx="29511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9" imgW="1104900" imgH="254000" progId="Equation.DSMT4">
                  <p:embed/>
                </p:oleObj>
              </mc:Choice>
              <mc:Fallback>
                <p:oleObj name="Equation" r:id="rId9" imgW="1104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109590"/>
                        <a:ext cx="29511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6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06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7C15AC-BB40-4CF4-AA51-C74899BF9DCE}" type="slidenum">
              <a:rPr lang="en-US" altLang="zh-CN" sz="1400"/>
              <a:pPr eaLnBrk="1" hangingPunct="1"/>
              <a:t>40</a:t>
            </a:fld>
            <a:endParaRPr lang="en-US" altLang="zh-CN" sz="1400"/>
          </a:p>
        </p:txBody>
      </p:sp>
      <p:graphicFrame>
        <p:nvGraphicFramePr>
          <p:cNvPr id="38915" name="Object 30"/>
          <p:cNvGraphicFramePr>
            <a:graphicFrameLocks noChangeAspect="1"/>
          </p:cNvGraphicFramePr>
          <p:nvPr/>
        </p:nvGraphicFramePr>
        <p:xfrm>
          <a:off x="755650" y="404813"/>
          <a:ext cx="51101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4" name="Equation" r:id="rId3" imgW="2540000" imgH="393700" progId="Equation.DSMT4">
                  <p:embed/>
                </p:oleObj>
              </mc:Choice>
              <mc:Fallback>
                <p:oleObj name="Equation" r:id="rId3" imgW="2540000" imgH="393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4813"/>
                        <a:ext cx="511016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611188" y="1412875"/>
            <a:ext cx="4752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从似然函数本身考虑，</a:t>
            </a:r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763588" y="2133600"/>
            <a:ext cx="683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        单调递增，  越大，       越大</a:t>
            </a:r>
          </a:p>
        </p:txBody>
      </p:sp>
      <p:graphicFrame>
        <p:nvGraphicFramePr>
          <p:cNvPr id="38918" name="Object 31"/>
          <p:cNvGraphicFramePr>
            <a:graphicFrameLocks noChangeAspect="1"/>
          </p:cNvGraphicFramePr>
          <p:nvPr/>
        </p:nvGraphicFramePr>
        <p:xfrm>
          <a:off x="720725" y="2205038"/>
          <a:ext cx="8270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5" name="Equation" r:id="rId5" imgW="330057" imgH="203112" progId="Equation.DSMT4">
                  <p:embed/>
                </p:oleObj>
              </mc:Choice>
              <mc:Fallback>
                <p:oleObj name="Equation" r:id="rId5" imgW="330057" imgH="203112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205038"/>
                        <a:ext cx="8270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32"/>
          <p:cNvGraphicFramePr>
            <a:graphicFrameLocks noChangeAspect="1"/>
          </p:cNvGraphicFramePr>
          <p:nvPr/>
        </p:nvGraphicFramePr>
        <p:xfrm>
          <a:off x="3563938" y="2282825"/>
          <a:ext cx="2762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6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282825"/>
                        <a:ext cx="2762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33"/>
          <p:cNvGraphicFramePr>
            <a:graphicFrameLocks noChangeAspect="1"/>
          </p:cNvGraphicFramePr>
          <p:nvPr/>
        </p:nvGraphicFramePr>
        <p:xfrm>
          <a:off x="4932363" y="2205038"/>
          <a:ext cx="8270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7" name="Equation" r:id="rId9" imgW="330057" imgH="203112" progId="Equation.DSMT4">
                  <p:embed/>
                </p:oleObj>
              </mc:Choice>
              <mc:Fallback>
                <p:oleObj name="Equation" r:id="rId9" imgW="330057" imgH="203112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205038"/>
                        <a:ext cx="8270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34"/>
          <p:cNvGraphicFramePr>
            <a:graphicFrameLocks noChangeAspect="1"/>
          </p:cNvGraphicFramePr>
          <p:nvPr/>
        </p:nvGraphicFramePr>
        <p:xfrm>
          <a:off x="3276600" y="2997200"/>
          <a:ext cx="2133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8" name="Equation" r:id="rId11" imgW="1016000" imgH="228600" progId="Equation.DSMT4">
                  <p:embed/>
                </p:oleObj>
              </mc:Choice>
              <mc:Fallback>
                <p:oleObj name="Equation" r:id="rId11" imgW="101600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97200"/>
                        <a:ext cx="2133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Box 9"/>
          <p:cNvSpPr txBox="1">
            <a:spLocks noChangeArrowheads="1"/>
          </p:cNvSpPr>
          <p:nvPr/>
        </p:nvSpPr>
        <p:spPr bwMode="auto">
          <a:xfrm>
            <a:off x="684213" y="2924175"/>
            <a:ext cx="54721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又因    要满足</a:t>
            </a:r>
          </a:p>
        </p:txBody>
      </p:sp>
      <p:graphicFrame>
        <p:nvGraphicFramePr>
          <p:cNvPr id="38923" name="Object 35"/>
          <p:cNvGraphicFramePr>
            <a:graphicFrameLocks noChangeAspect="1"/>
          </p:cNvGraphicFramePr>
          <p:nvPr/>
        </p:nvGraphicFramePr>
        <p:xfrm>
          <a:off x="1692275" y="2997200"/>
          <a:ext cx="2762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9" name="Equation" r:id="rId13" imgW="126725" imgH="177415" progId="Equation.DSMT4">
                  <p:embed/>
                </p:oleObj>
              </mc:Choice>
              <mc:Fallback>
                <p:oleObj name="Equation" r:id="rId13" imgW="126725" imgH="177415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97200"/>
                        <a:ext cx="2762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TextBox 11"/>
          <p:cNvSpPr txBox="1">
            <a:spLocks noChangeArrowheads="1"/>
          </p:cNvSpPr>
          <p:nvPr/>
        </p:nvSpPr>
        <p:spPr bwMode="auto">
          <a:xfrm>
            <a:off x="684213" y="3644900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即取                    时          最大，</a:t>
            </a:r>
          </a:p>
        </p:txBody>
      </p:sp>
      <p:graphicFrame>
        <p:nvGraphicFramePr>
          <p:cNvPr id="38925" name="Object 36"/>
          <p:cNvGraphicFramePr>
            <a:graphicFrameLocks noChangeAspect="1"/>
          </p:cNvGraphicFramePr>
          <p:nvPr/>
        </p:nvGraphicFramePr>
        <p:xfrm>
          <a:off x="1643063" y="3716338"/>
          <a:ext cx="19208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0" name="Equation" r:id="rId14" imgW="761669" imgH="228501" progId="Equation.DSMT4">
                  <p:embed/>
                </p:oleObj>
              </mc:Choice>
              <mc:Fallback>
                <p:oleObj name="Equation" r:id="rId14" imgW="761669" imgH="228501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716338"/>
                        <a:ext cx="19208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37"/>
          <p:cNvGraphicFramePr>
            <a:graphicFrameLocks noChangeAspect="1"/>
          </p:cNvGraphicFramePr>
          <p:nvPr/>
        </p:nvGraphicFramePr>
        <p:xfrm>
          <a:off x="1984375" y="5013325"/>
          <a:ext cx="26479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1" name="Equation" r:id="rId16" imgW="850531" imgH="253890" progId="Equation.DSMT4">
                  <p:embed/>
                </p:oleObj>
              </mc:Choice>
              <mc:Fallback>
                <p:oleObj name="Equation" r:id="rId16" imgW="850531" imgH="25389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5013325"/>
                        <a:ext cx="26479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矩形 14"/>
          <p:cNvSpPr>
            <a:spLocks noChangeArrowheads="1"/>
          </p:cNvSpPr>
          <p:nvPr/>
        </p:nvSpPr>
        <p:spPr bwMode="auto">
          <a:xfrm>
            <a:off x="684213" y="4356100"/>
            <a:ext cx="46974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从而得极大似然估计量：</a:t>
            </a:r>
          </a:p>
        </p:txBody>
      </p:sp>
      <p:graphicFrame>
        <p:nvGraphicFramePr>
          <p:cNvPr id="38928" name="Object 38"/>
          <p:cNvGraphicFramePr>
            <a:graphicFrameLocks noChangeAspect="1"/>
          </p:cNvGraphicFramePr>
          <p:nvPr/>
        </p:nvGraphicFramePr>
        <p:xfrm>
          <a:off x="4105275" y="3716338"/>
          <a:ext cx="8270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2" name="Equation" r:id="rId18" imgW="330057" imgH="203112" progId="Equation.DSMT4">
                  <p:embed/>
                </p:oleObj>
              </mc:Choice>
              <mc:Fallback>
                <p:oleObj name="Equation" r:id="rId18" imgW="330057" imgH="203112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3716338"/>
                        <a:ext cx="8270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3E6A0F-436E-4739-A816-5070E94F7CE6}" type="slidenum">
              <a:rPr lang="en-US" altLang="zh-CN" sz="1400"/>
              <a:pPr eaLnBrk="1" hangingPunct="1"/>
              <a:t>41</a:t>
            </a:fld>
            <a:endParaRPr lang="en-US" altLang="zh-CN" sz="140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§3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估计量评选标准</a:t>
            </a:r>
          </a:p>
        </p:txBody>
      </p:sp>
      <p:sp>
        <p:nvSpPr>
          <p:cNvPr id="112646" name="Rectangle 4"/>
          <p:cNvSpPr>
            <a:spLocks noChangeArrowheads="1"/>
          </p:cNvSpPr>
          <p:nvPr/>
        </p:nvSpPr>
        <p:spPr bwMode="auto">
          <a:xfrm>
            <a:off x="1042988" y="692150"/>
            <a:ext cx="6826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CC3399"/>
                </a:solidFill>
                <a:latin typeface="宋体" panose="02010600030101010101" pitchFamily="2" charset="-122"/>
              </a:rPr>
              <a:t>§3. </a:t>
            </a:r>
            <a:r>
              <a:rPr lang="zh-CN" altLang="en-US" sz="4000">
                <a:solidFill>
                  <a:srgbClr val="CC3399"/>
                </a:solidFill>
                <a:latin typeface="宋体" panose="02010600030101010101" pitchFamily="2" charset="-122"/>
              </a:rPr>
              <a:t>估计量的评选标准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539750" y="3543300"/>
            <a:ext cx="3652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CC3399"/>
                </a:solidFill>
                <a:latin typeface="宋体" panose="02010600030101010101" pitchFamily="2" charset="-122"/>
              </a:rPr>
              <a:t>需要讨论以下问题</a:t>
            </a:r>
            <a:r>
              <a:rPr lang="en-US" altLang="zh-CN" b="1">
                <a:solidFill>
                  <a:srgbClr val="CC3399"/>
                </a:solidFill>
                <a:latin typeface="宋体" panose="02010600030101010101" pitchFamily="2" charset="-122"/>
              </a:rPr>
              <a:t>:</a:t>
            </a:r>
            <a:endParaRPr lang="en-US" altLang="zh-CN">
              <a:solidFill>
                <a:srgbClr val="CC3399"/>
              </a:solidFill>
              <a:latin typeface="宋体" panose="02010600030101010101" pitchFamily="2" charset="-122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684213" y="1557338"/>
            <a:ext cx="280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问题的提出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611188" y="2276475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       </a:t>
            </a:r>
            <a:r>
              <a:rPr lang="zh-CN" altLang="en-US" b="1"/>
              <a:t>从前面可见</a:t>
            </a:r>
            <a:r>
              <a:rPr lang="en-US" altLang="zh-CN" b="1"/>
              <a:t>, </a:t>
            </a:r>
            <a:r>
              <a:rPr lang="zh-CN" altLang="en-US" b="1"/>
              <a:t>对同一个参数</a:t>
            </a:r>
            <a:r>
              <a:rPr lang="en-US" altLang="zh-CN" b="1"/>
              <a:t>, </a:t>
            </a:r>
            <a:r>
              <a:rPr lang="zh-CN" altLang="en-US" b="1"/>
              <a:t>用不同的估计法求出的估计量可能不同。</a:t>
            </a:r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755650" y="4437063"/>
            <a:ext cx="7467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(1)</a:t>
            </a:r>
            <a:r>
              <a:rPr lang="zh-CN" altLang="en-US" b="1">
                <a:latin typeface="宋体" panose="02010600030101010101" pitchFamily="2" charset="-122"/>
              </a:rPr>
              <a:t>对于同一个参数究竟哪一个估计量好</a:t>
            </a:r>
            <a:r>
              <a:rPr lang="en-US" altLang="zh-CN" b="1"/>
              <a:t>?</a:t>
            </a: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755650" y="5300663"/>
            <a:ext cx="579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(2)</a:t>
            </a:r>
            <a:r>
              <a:rPr lang="zh-CN" altLang="en-US" b="1"/>
              <a:t>评价估计量的标准是什么</a:t>
            </a:r>
            <a:r>
              <a:rPr lang="en-US" altLang="zh-CN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077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/>
      <p:bldP spid="112647" grpId="0" autoUpdateAnimBg="0"/>
      <p:bldP spid="112648" grpId="0"/>
      <p:bldP spid="112649" grpId="0"/>
      <p:bldP spid="112650" grpId="0" autoUpdateAnimBg="0"/>
      <p:bldP spid="11265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E4FF3C-03BC-4535-8C64-C9109A2BDB2A}" type="slidenum">
              <a:rPr lang="en-US" altLang="zh-CN" sz="1400"/>
              <a:pPr eaLnBrk="1" hangingPunct="1"/>
              <a:t>42</a:t>
            </a:fld>
            <a:endParaRPr lang="en-US" altLang="zh-CN" sz="1400"/>
          </a:p>
        </p:txBody>
      </p:sp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684213" y="1268413"/>
            <a:ext cx="716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/>
              <a:t>    </a:t>
            </a:r>
            <a:r>
              <a:rPr lang="zh-CN" altLang="en-US" sz="3600" b="1"/>
              <a:t>常用的几条标准是：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1579563" y="2333625"/>
            <a:ext cx="2778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/>
              <a:t>1</a:t>
            </a:r>
            <a:r>
              <a:rPr lang="zh-CN" altLang="en-US" b="1"/>
              <a:t>．无偏性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1579563" y="3095625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/>
              <a:t>2</a:t>
            </a:r>
            <a:r>
              <a:rPr lang="zh-CN" altLang="en-US" b="1"/>
              <a:t>．有效性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1579563" y="3857625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/>
              <a:t>3</a:t>
            </a:r>
            <a:r>
              <a:rPr lang="zh-CN" altLang="en-US" b="1"/>
              <a:t>．一致性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§3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估计量评选标准</a:t>
            </a:r>
          </a:p>
        </p:txBody>
      </p:sp>
    </p:spTree>
    <p:extLst>
      <p:ext uri="{BB962C8B-B14F-4D97-AF65-F5344CB8AC3E}">
        <p14:creationId xmlns:p14="http://schemas.microsoft.com/office/powerpoint/2010/main" val="357457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utoUpdateAnimBg="0"/>
      <p:bldP spid="149507" grpId="0" autoUpdateAnimBg="0"/>
      <p:bldP spid="149508" grpId="0" autoUpdateAnimBg="0"/>
      <p:bldP spid="14950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450A4D-8949-4518-8440-A1DACC0908F6}" type="slidenum">
              <a:rPr lang="en-US" altLang="zh-CN" sz="1400"/>
              <a:pPr eaLnBrk="1" hangingPunct="1"/>
              <a:t>43</a:t>
            </a:fld>
            <a:endParaRPr lang="en-US" altLang="zh-CN" sz="1400"/>
          </a:p>
        </p:txBody>
      </p:sp>
      <p:graphicFrame>
        <p:nvGraphicFramePr>
          <p:cNvPr id="150530" name="Object 2"/>
          <p:cNvGraphicFramePr>
            <a:graphicFrameLocks noChangeAspect="1"/>
          </p:cNvGraphicFramePr>
          <p:nvPr/>
        </p:nvGraphicFramePr>
        <p:xfrm>
          <a:off x="1258888" y="1249363"/>
          <a:ext cx="64484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Equation" r:id="rId3" imgW="2120760" imgH="215640" progId="Equation.DSMT4">
                  <p:embed/>
                </p:oleObj>
              </mc:Choice>
              <mc:Fallback>
                <p:oleObj name="Equation" r:id="rId3" imgW="2120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49363"/>
                        <a:ext cx="64484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500063" y="1844675"/>
          <a:ext cx="7034212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5" imgW="2450880" imgH="482400" progId="Equation.DSMT4">
                  <p:embed/>
                </p:oleObj>
              </mc:Choice>
              <mc:Fallback>
                <p:oleObj name="Equation" r:id="rId5" imgW="2450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844675"/>
                        <a:ext cx="7034212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762000" y="633413"/>
            <a:ext cx="2873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600" b="1">
                <a:solidFill>
                  <a:srgbClr val="CC3399"/>
                </a:solidFill>
              </a:rPr>
              <a:t>一、无 偏 性</a:t>
            </a:r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Image" r:id="rId7" imgW="10102365" imgH="25201" progId="Photoshop.Image.5">
                  <p:embed/>
                </p:oleObj>
              </mc:Choice>
              <mc:Fallback>
                <p:oleObj name="Image" r:id="rId7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§3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估计量评选标准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900113" y="4221163"/>
            <a:ext cx="749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宋体" panose="02010600030101010101" pitchFamily="2" charset="-122"/>
              </a:rPr>
              <a:t>我们不可能要求每一次由样本得到的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455613" y="5013325"/>
            <a:ext cx="847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宋体" panose="02010600030101010101" pitchFamily="2" charset="-122"/>
              </a:rPr>
              <a:t>估计值与真值都相等，但可以要求这些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458788" y="5805488"/>
            <a:ext cx="5899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估</a:t>
            </a:r>
            <a:r>
              <a:rPr lang="zh-CN" altLang="en-US" sz="3600">
                <a:latin typeface="宋体" panose="02010600030101010101" pitchFamily="2" charset="-122"/>
              </a:rPr>
              <a:t>计值的平均值与真值相等</a:t>
            </a:r>
            <a:r>
              <a:rPr lang="en-US" altLang="zh-CN" sz="360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420688" y="3429000"/>
            <a:ext cx="2936875" cy="650875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宋体" panose="02010600030101010101" pitchFamily="2" charset="-122"/>
              </a:rPr>
              <a:t>定义的合理性</a:t>
            </a:r>
          </a:p>
        </p:txBody>
      </p:sp>
      <p:sp>
        <p:nvSpPr>
          <p:cNvPr id="3084" name="Line 17"/>
          <p:cNvSpPr>
            <a:spLocks noChangeShapeType="1"/>
          </p:cNvSpPr>
          <p:nvPr/>
        </p:nvSpPr>
        <p:spPr bwMode="auto">
          <a:xfrm>
            <a:off x="615950" y="683577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55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8" grpId="0" autoUpdateAnimBg="0"/>
      <p:bldP spid="150539" grpId="0" autoUpdateAnimBg="0"/>
      <p:bldP spid="150540" grpId="0" autoUpdateAnimBg="0"/>
      <p:bldP spid="1505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E35AF5-42DB-42B5-A471-BF0C26A17F02}" type="slidenum">
              <a:rPr lang="en-US" altLang="zh-CN" sz="1400"/>
              <a:pPr eaLnBrk="1" hangingPunct="1"/>
              <a:t>44</a:t>
            </a:fld>
            <a:endParaRPr lang="en-US" altLang="zh-CN" sz="1400"/>
          </a:p>
        </p:txBody>
      </p:sp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395288" y="765175"/>
          <a:ext cx="8408987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Equation" r:id="rId3" imgW="3340080" imgH="1091880" progId="Equation.DSMT4">
                  <p:embed/>
                </p:oleObj>
              </mc:Choice>
              <mc:Fallback>
                <p:oleObj name="Equation" r:id="rId3" imgW="334008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765175"/>
                        <a:ext cx="8408987" cy="274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827088" y="34290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1547813" y="3494088"/>
          <a:ext cx="56165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Equation" r:id="rId5" imgW="2209680" imgH="228600" progId="Equation.DSMT4">
                  <p:embed/>
                </p:oleObj>
              </mc:Choice>
              <mc:Fallback>
                <p:oleObj name="Equation" r:id="rId5" imgW="220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94088"/>
                        <a:ext cx="56165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1042988" y="4221163"/>
          <a:ext cx="37560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Equation" r:id="rId7" imgW="3466800" imgH="520560" progId="Equation.DSMT4">
                  <p:embed/>
                </p:oleObj>
              </mc:Choice>
              <mc:Fallback>
                <p:oleObj name="Equation" r:id="rId7" imgW="34668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21163"/>
                        <a:ext cx="37560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4859338" y="4191000"/>
          <a:ext cx="34559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Equation" r:id="rId9" imgW="1295280" imgH="228600" progId="Equation.DSMT4">
                  <p:embed/>
                </p:oleObj>
              </mc:Choice>
              <mc:Fallback>
                <p:oleObj name="Equation" r:id="rId9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191000"/>
                        <a:ext cx="34559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1103313" y="4797425"/>
          <a:ext cx="368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Equation" r:id="rId11" imgW="3682800" imgH="939600" progId="Equation.DSMT4">
                  <p:embed/>
                </p:oleObj>
              </mc:Choice>
              <mc:Fallback>
                <p:oleObj name="Equation" r:id="rId11" imgW="36828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4797425"/>
                        <a:ext cx="368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4914900" y="5013325"/>
          <a:ext cx="80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Equation" r:id="rId13" imgW="799920" imgH="431640" progId="Equation.3">
                  <p:embed/>
                </p:oleObj>
              </mc:Choice>
              <mc:Fallback>
                <p:oleObj name="Equation" r:id="rId13" imgW="799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013325"/>
                        <a:ext cx="80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9"/>
          <p:cNvSpPr txBox="1">
            <a:spLocks noChangeArrowheads="1"/>
          </p:cNvSpPr>
          <p:nvPr/>
        </p:nvSpPr>
        <p:spPr bwMode="auto">
          <a:xfrm>
            <a:off x="755650" y="73025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4104" name="Object 10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Image" r:id="rId15" imgW="10102365" imgH="25201" progId="Photoshop.Image.5">
                  <p:embed/>
                </p:oleObj>
              </mc:Choice>
              <mc:Fallback>
                <p:oleObj name="Image" r:id="rId15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Rectangle 11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§3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估计量评选标准</a:t>
            </a:r>
          </a:p>
        </p:txBody>
      </p:sp>
      <p:graphicFrame>
        <p:nvGraphicFramePr>
          <p:cNvPr id="151564" name="Object 12"/>
          <p:cNvGraphicFramePr>
            <a:graphicFrameLocks noChangeAspect="1"/>
          </p:cNvGraphicFramePr>
          <p:nvPr/>
        </p:nvGraphicFramePr>
        <p:xfrm>
          <a:off x="395288" y="2852738"/>
          <a:ext cx="2232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Equation" r:id="rId17" imgW="863280" imgH="215640" progId="Equation.DSMT4">
                  <p:embed/>
                </p:oleObj>
              </mc:Choice>
              <mc:Fallback>
                <p:oleObj name="Equation" r:id="rId17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852738"/>
                        <a:ext cx="22320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5" name="Object 13"/>
          <p:cNvGraphicFramePr>
            <a:graphicFrameLocks noChangeAspect="1"/>
          </p:cNvGraphicFramePr>
          <p:nvPr/>
        </p:nvGraphicFramePr>
        <p:xfrm>
          <a:off x="323850" y="5805488"/>
          <a:ext cx="86756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Equation" r:id="rId19" imgW="3073320" imgH="228600" progId="Equation.DSMT4">
                  <p:embed/>
                </p:oleObj>
              </mc:Choice>
              <mc:Fallback>
                <p:oleObj name="Equation" r:id="rId19" imgW="3073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805488"/>
                        <a:ext cx="867568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678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F7B994-C334-4436-8AEE-11B565F0746F}" type="slidenum">
              <a:rPr lang="en-US" altLang="zh-CN" sz="1400"/>
              <a:pPr eaLnBrk="1" hangingPunct="1"/>
              <a:t>45</a:t>
            </a:fld>
            <a:endParaRPr lang="en-US" altLang="zh-CN" sz="1400"/>
          </a:p>
        </p:txBody>
      </p:sp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827088" y="80803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C3399"/>
                </a:solidFill>
              </a:rPr>
              <a:t>特别：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50825" y="3068638"/>
            <a:ext cx="7345363" cy="1323975"/>
            <a:chOff x="612" y="1979"/>
            <a:chExt cx="4627" cy="834"/>
          </a:xfrm>
        </p:grpSpPr>
        <p:sp>
          <p:nvSpPr>
            <p:cNvPr id="5138" name="Text Box 4"/>
            <p:cNvSpPr txBox="1">
              <a:spLocks noChangeArrowheads="1"/>
            </p:cNvSpPr>
            <p:nvPr/>
          </p:nvSpPr>
          <p:spPr bwMode="auto">
            <a:xfrm>
              <a:off x="612" y="2146"/>
              <a:ext cx="21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/>
                <a:t>       </a:t>
              </a:r>
              <a:r>
                <a:rPr lang="zh-CN" altLang="en-US" sz="3600"/>
                <a:t>样本二阶矩</a:t>
              </a:r>
            </a:p>
          </p:txBody>
        </p:sp>
        <p:graphicFrame>
          <p:nvGraphicFramePr>
            <p:cNvPr id="5126" name="Object 5"/>
            <p:cNvGraphicFramePr>
              <a:graphicFrameLocks noChangeAspect="1"/>
            </p:cNvGraphicFramePr>
            <p:nvPr/>
          </p:nvGraphicFramePr>
          <p:xfrm>
            <a:off x="2699" y="1979"/>
            <a:ext cx="1488" cy="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8" name="Equation" r:id="rId3" imgW="863280" imgH="431640" progId="Equation.3">
                    <p:embed/>
                  </p:oleObj>
                </mc:Choice>
                <mc:Fallback>
                  <p:oleObj name="Equation" r:id="rId3" imgW="863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979"/>
                          <a:ext cx="1488" cy="8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Rectangle 6"/>
            <p:cNvSpPr>
              <a:spLocks noChangeArrowheads="1"/>
            </p:cNvSpPr>
            <p:nvPr/>
          </p:nvSpPr>
          <p:spPr bwMode="auto">
            <a:xfrm>
              <a:off x="4136" y="2160"/>
              <a:ext cx="110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/>
                <a:t>是总体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71550" y="1628775"/>
            <a:ext cx="6826250" cy="700088"/>
            <a:chOff x="612" y="1026"/>
            <a:chExt cx="4300" cy="441"/>
          </a:xfrm>
        </p:grpSpPr>
        <p:sp>
          <p:nvSpPr>
            <p:cNvPr id="5136" name="Rectangle 7"/>
            <p:cNvSpPr>
              <a:spLocks noChangeArrowheads="1"/>
            </p:cNvSpPr>
            <p:nvPr/>
          </p:nvSpPr>
          <p:spPr bwMode="auto">
            <a:xfrm>
              <a:off x="2130" y="1063"/>
              <a:ext cx="278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/>
                <a:t>是总体均值</a:t>
              </a:r>
              <a:r>
                <a:rPr lang="zh-CN" altLang="en-US" sz="3600" b="1" i="1"/>
                <a:t> </a:t>
              </a:r>
              <a:r>
                <a:rPr lang="el-GR" altLang="zh-CN" sz="3600" b="1" i="1"/>
                <a:t>μ</a:t>
              </a:r>
              <a:r>
                <a:rPr lang="en-US" altLang="zh-CN" sz="3600" b="1" i="1"/>
                <a:t> </a:t>
              </a:r>
              <a:r>
                <a:rPr lang="en-US" altLang="zh-CN" sz="3600"/>
                <a:t>=</a:t>
              </a:r>
              <a:r>
                <a:rPr lang="en-US" altLang="zh-CN" sz="3600" i="1"/>
                <a:t>E</a:t>
              </a:r>
              <a:r>
                <a:rPr lang="en-US" altLang="zh-CN" sz="3600"/>
                <a:t>( </a:t>
              </a:r>
              <a:r>
                <a:rPr lang="en-US" altLang="zh-CN" sz="3600" i="1"/>
                <a:t>X </a:t>
              </a:r>
              <a:r>
                <a:rPr lang="en-US" altLang="zh-CN" sz="3600"/>
                <a:t>) </a:t>
              </a:r>
            </a:p>
          </p:txBody>
        </p:sp>
        <p:graphicFrame>
          <p:nvGraphicFramePr>
            <p:cNvPr id="5125" name="Object 9"/>
            <p:cNvGraphicFramePr>
              <a:graphicFrameLocks noChangeAspect="1"/>
            </p:cNvGraphicFramePr>
            <p:nvPr/>
          </p:nvGraphicFramePr>
          <p:xfrm>
            <a:off x="1803" y="1041"/>
            <a:ext cx="384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9" name="Equation" r:id="rId5" imgW="177480" imgH="203040" progId="Equation.DSMT4">
                    <p:embed/>
                  </p:oleObj>
                </mc:Choice>
                <mc:Fallback>
                  <p:oleObj name="Equation" r:id="rId5" imgW="177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3" y="1041"/>
                          <a:ext cx="384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Rectangle 10"/>
            <p:cNvSpPr>
              <a:spLocks noChangeArrowheads="1"/>
            </p:cNvSpPr>
            <p:nvPr/>
          </p:nvSpPr>
          <p:spPr bwMode="auto">
            <a:xfrm>
              <a:off x="612" y="1026"/>
              <a:ext cx="12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/>
                <a:t>样本均值</a:t>
              </a:r>
            </a:p>
          </p:txBody>
        </p:sp>
      </p:grp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611188" y="2378075"/>
            <a:ext cx="304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600"/>
              <a:t>的无偏估计量</a:t>
            </a:r>
            <a:r>
              <a:rPr lang="en-US" altLang="zh-CN" sz="3600"/>
              <a:t>.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827088" y="4437063"/>
            <a:ext cx="6985000" cy="728662"/>
            <a:chOff x="521" y="2840"/>
            <a:chExt cx="4400" cy="459"/>
          </a:xfrm>
        </p:grpSpPr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2880" y="2886"/>
              <a:ext cx="204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3600"/>
                <a:t>的无偏估计量</a:t>
              </a:r>
              <a:r>
                <a:rPr lang="en-US" altLang="zh-CN" sz="3600"/>
                <a:t>.</a:t>
              </a:r>
            </a:p>
          </p:txBody>
        </p:sp>
        <p:graphicFrame>
          <p:nvGraphicFramePr>
            <p:cNvPr id="5124" name="Object 14"/>
            <p:cNvGraphicFramePr>
              <a:graphicFrameLocks noChangeAspect="1"/>
            </p:cNvGraphicFramePr>
            <p:nvPr/>
          </p:nvGraphicFramePr>
          <p:xfrm>
            <a:off x="1474" y="2840"/>
            <a:ext cx="1406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0" name="公式" r:id="rId7" imgW="799920" imgH="228600" progId="Equation.3">
                    <p:embed/>
                  </p:oleObj>
                </mc:Choice>
                <mc:Fallback>
                  <p:oleObj name="公式" r:id="rId7" imgW="7999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840"/>
                          <a:ext cx="1406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521" y="2840"/>
              <a:ext cx="18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/>
                <a:t>二阶矩</a:t>
              </a:r>
            </a:p>
          </p:txBody>
        </p:sp>
      </p:grpSp>
      <p:graphicFrame>
        <p:nvGraphicFramePr>
          <p:cNvPr id="5122" name="Object 20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Image" r:id="rId9" imgW="10102365" imgH="25201" progId="Photoshop.Image.5">
                  <p:embed/>
                </p:oleObj>
              </mc:Choice>
              <mc:Fallback>
                <p:oleObj name="Image" r:id="rId9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21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§3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估计量评选标准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23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34475" y="6848475"/>
              <a:ext cx="1588" cy="1588"/>
            </p14:xfrm>
          </p:contentPart>
        </mc:Choice>
        <mc:Fallback xmlns="">
          <p:pic>
            <p:nvPicPr>
              <p:cNvPr id="5123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56663" y="6770663"/>
                <a:ext cx="157212" cy="1572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436422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utoUpdateAnimBg="0"/>
      <p:bldP spid="16077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31D98B-1A70-4E9E-9BE1-EB0778340B05}" type="slidenum">
              <a:rPr lang="en-US" altLang="zh-CN" sz="1400"/>
              <a:pPr eaLnBrk="1" hangingPunct="1"/>
              <a:t>46</a:t>
            </a:fld>
            <a:endParaRPr lang="en-US" altLang="zh-CN" sz="1400"/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971550" y="765175"/>
          <a:ext cx="6599238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Equation" r:id="rId3" imgW="2514600" imgH="685800" progId="Equation.DSMT4">
                  <p:embed/>
                </p:oleObj>
              </mc:Choice>
              <mc:Fallback>
                <p:oleObj name="Equation" r:id="rId3" imgW="2514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6599238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827088" y="2708275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1619250" y="2492375"/>
          <a:ext cx="417671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Equation" r:id="rId5" imgW="1549080" imgH="431640" progId="Equation.DSMT4">
                  <p:embed/>
                </p:oleObj>
              </mc:Choice>
              <mc:Fallback>
                <p:oleObj name="Equation" r:id="rId5" imgW="1549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92375"/>
                        <a:ext cx="4176713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2"/>
          <p:cNvSpPr txBox="1">
            <a:spLocks noChangeArrowheads="1"/>
          </p:cNvSpPr>
          <p:nvPr/>
        </p:nvSpPr>
        <p:spPr bwMode="auto">
          <a:xfrm>
            <a:off x="539750" y="836613"/>
            <a:ext cx="88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sz="28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148" name="Object 13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Image" r:id="rId7" imgW="10102365" imgH="25201" progId="Photoshop.Image.5">
                  <p:embed/>
                </p:oleObj>
              </mc:Choice>
              <mc:Fallback>
                <p:oleObj name="Image" r:id="rId7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14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§3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估计量评选标准</a:t>
            </a:r>
          </a:p>
        </p:txBody>
      </p:sp>
      <p:graphicFrame>
        <p:nvGraphicFramePr>
          <p:cNvPr id="153615" name="Object 15"/>
          <p:cNvGraphicFramePr>
            <a:graphicFrameLocks noChangeAspect="1"/>
          </p:cNvGraphicFramePr>
          <p:nvPr/>
        </p:nvGraphicFramePr>
        <p:xfrm>
          <a:off x="900113" y="3744913"/>
          <a:ext cx="68405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Equation" r:id="rId9" imgW="5867280" imgH="469800" progId="Equation.DSMT4">
                  <p:embed/>
                </p:oleObj>
              </mc:Choice>
              <mc:Fallback>
                <p:oleObj name="Equation" r:id="rId9" imgW="5867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44913"/>
                        <a:ext cx="684053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6" name="Object 16"/>
          <p:cNvGraphicFramePr>
            <a:graphicFrameLocks noChangeAspect="1"/>
          </p:cNvGraphicFramePr>
          <p:nvPr/>
        </p:nvGraphicFramePr>
        <p:xfrm>
          <a:off x="900113" y="4365625"/>
          <a:ext cx="541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Equation" r:id="rId11" imgW="4584600" imgH="863280" progId="Equation.3">
                  <p:embed/>
                </p:oleObj>
              </mc:Choice>
              <mc:Fallback>
                <p:oleObj name="Equation" r:id="rId11" imgW="45846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5625"/>
                        <a:ext cx="5410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7" name="Object 17"/>
          <p:cNvGraphicFramePr>
            <a:graphicFrameLocks noChangeAspect="1"/>
          </p:cNvGraphicFramePr>
          <p:nvPr/>
        </p:nvGraphicFramePr>
        <p:xfrm>
          <a:off x="827088" y="5445125"/>
          <a:ext cx="58324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Equation" r:id="rId13" imgW="2234880" imgH="279360" progId="Equation.DSMT4">
                  <p:embed/>
                </p:oleObj>
              </mc:Choice>
              <mc:Fallback>
                <p:oleObj name="Equation" r:id="rId13" imgW="223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445125"/>
                        <a:ext cx="58324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4072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49C4F0-02A0-4F3F-B312-03784F3C267E}" type="slidenum">
              <a:rPr lang="en-US" altLang="zh-CN" sz="1400"/>
              <a:pPr eaLnBrk="1" hangingPunct="1"/>
              <a:t>47</a:t>
            </a:fld>
            <a:endParaRPr lang="en-US" altLang="zh-CN" sz="1400"/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1258888" y="1506538"/>
          <a:ext cx="47529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Equation" r:id="rId3" imgW="1854000" imgH="431640" progId="Equation.DSMT4">
                  <p:embed/>
                </p:oleObj>
              </mc:Choice>
              <mc:Fallback>
                <p:oleObj name="Equation" r:id="rId3" imgW="1854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506538"/>
                        <a:ext cx="475297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611188" y="889000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因而</a:t>
            </a:r>
          </a:p>
        </p:txBody>
      </p:sp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971550" y="3829050"/>
          <a:ext cx="3529013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Equation" r:id="rId5" imgW="3377880" imgH="863280" progId="Equation.3">
                  <p:embed/>
                </p:oleObj>
              </mc:Choice>
              <mc:Fallback>
                <p:oleObj name="Equation" r:id="rId5" imgW="33778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29050"/>
                        <a:ext cx="3529013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900113" y="4816475"/>
          <a:ext cx="2592387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Equation" r:id="rId7" imgW="965160" imgH="393480" progId="Equation.3">
                  <p:embed/>
                </p:oleObj>
              </mc:Choice>
              <mc:Fallback>
                <p:oleObj name="Equation" r:id="rId7" imgW="965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16475"/>
                        <a:ext cx="2592387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900113" y="2565400"/>
          <a:ext cx="676751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Equation" r:id="rId9" imgW="2603160" imgH="431640" progId="Equation.DSMT4">
                  <p:embed/>
                </p:oleObj>
              </mc:Choice>
              <mc:Fallback>
                <p:oleObj name="Equation" r:id="rId9" imgW="2603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5400"/>
                        <a:ext cx="6767512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1" name="Object 9"/>
          <p:cNvGraphicFramePr>
            <a:graphicFrameLocks noChangeAspect="1"/>
          </p:cNvGraphicFramePr>
          <p:nvPr/>
        </p:nvGraphicFramePr>
        <p:xfrm>
          <a:off x="3924300" y="5157788"/>
          <a:ext cx="45370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Equation" r:id="rId11" imgW="1473120" imgH="241200" progId="Equation.DSMT4">
                  <p:embed/>
                </p:oleObj>
              </mc:Choice>
              <mc:Fallback>
                <p:oleObj name="Equation" r:id="rId11" imgW="1473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157788"/>
                        <a:ext cx="45370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0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Image" r:id="rId13" imgW="10102365" imgH="25201" progId="Photoshop.Image.5">
                  <p:embed/>
                </p:oleObj>
              </mc:Choice>
              <mc:Fallback>
                <p:oleObj name="Image" r:id="rId13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§3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估计量评选标准</a:t>
            </a:r>
          </a:p>
        </p:txBody>
      </p:sp>
    </p:spTree>
    <p:extLst>
      <p:ext uri="{BB962C8B-B14F-4D97-AF65-F5344CB8AC3E}">
        <p14:creationId xmlns:p14="http://schemas.microsoft.com/office/powerpoint/2010/main" val="41734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A17FE7-8A08-40EE-AFC3-DB9EEE05DAAA}" type="slidenum">
              <a:rPr lang="en-US" altLang="zh-CN" sz="1400"/>
              <a:pPr eaLnBrk="1" hangingPunct="1"/>
              <a:t>48</a:t>
            </a:fld>
            <a:endParaRPr lang="en-US" altLang="zh-CN" sz="1400"/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684213" y="765175"/>
          <a:ext cx="79914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Equation" r:id="rId3" imgW="3174840" imgH="393480" progId="Equation.DSMT4">
                  <p:embed/>
                </p:oleObj>
              </mc:Choice>
              <mc:Fallback>
                <p:oleObj name="Equation" r:id="rId3" imgW="317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765175"/>
                        <a:ext cx="79914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755650" y="1916113"/>
            <a:ext cx="579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</a:t>
            </a:r>
            <a:r>
              <a:rPr lang="zh-CN" altLang="en-US" b="1"/>
              <a:t>这种方法称为</a:t>
            </a:r>
            <a:r>
              <a:rPr lang="zh-CN" altLang="en-US" b="1">
                <a:solidFill>
                  <a:srgbClr val="CC3399"/>
                </a:solidFill>
                <a:ea typeface="黑体" panose="02010609060101010101" pitchFamily="49" charset="-122"/>
              </a:rPr>
              <a:t>无偏化</a:t>
            </a:r>
            <a:r>
              <a:rPr lang="en-US" altLang="zh-CN" b="1">
                <a:ea typeface="黑体" panose="02010609060101010101" pitchFamily="49" charset="-122"/>
              </a:rPr>
              <a:t>)</a:t>
            </a:r>
            <a:r>
              <a:rPr lang="en-US" altLang="zh-CN" b="1"/>
              <a:t>.</a:t>
            </a:r>
          </a:p>
        </p:txBody>
      </p:sp>
      <p:graphicFrame>
        <p:nvGraphicFramePr>
          <p:cNvPr id="154630" name="Object 6"/>
          <p:cNvGraphicFramePr>
            <a:graphicFrameLocks noChangeAspect="1"/>
          </p:cNvGraphicFramePr>
          <p:nvPr/>
        </p:nvGraphicFramePr>
        <p:xfrm>
          <a:off x="755650" y="2565400"/>
          <a:ext cx="54737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Equation" r:id="rId5" imgW="1955520" imgH="431640" progId="Equation.DSMT4">
                  <p:embed/>
                </p:oleObj>
              </mc:Choice>
              <mc:Fallback>
                <p:oleObj name="Equation" r:id="rId5" imgW="1955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5400"/>
                        <a:ext cx="54737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Object 7"/>
          <p:cNvGraphicFramePr>
            <a:graphicFrameLocks noChangeAspect="1"/>
          </p:cNvGraphicFramePr>
          <p:nvPr/>
        </p:nvGraphicFramePr>
        <p:xfrm>
          <a:off x="827088" y="3860800"/>
          <a:ext cx="2541587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Equation" r:id="rId7" imgW="914400" imgH="393480" progId="Equation.DSMT4">
                  <p:embed/>
                </p:oleObj>
              </mc:Choice>
              <mc:Fallback>
                <p:oleObj name="Equation" r:id="rId7" imgW="91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60800"/>
                        <a:ext cx="2541587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2" name="Object 8"/>
          <p:cNvGraphicFramePr>
            <a:graphicFrameLocks noChangeAspect="1"/>
          </p:cNvGraphicFramePr>
          <p:nvPr>
            <p:extLst/>
          </p:nvPr>
        </p:nvGraphicFramePr>
        <p:xfrm>
          <a:off x="3506788" y="3860800"/>
          <a:ext cx="45037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Equation" r:id="rId9" imgW="1625400" imgH="431640" progId="Equation.DSMT4">
                  <p:embed/>
                </p:oleObj>
              </mc:Choice>
              <mc:Fallback>
                <p:oleObj name="Equation" r:id="rId9" imgW="1625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3860800"/>
                        <a:ext cx="4503737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844550" y="5110163"/>
          <a:ext cx="46466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Equation" r:id="rId11" imgW="1663560" imgH="241200" progId="Equation.DSMT4">
                  <p:embed/>
                </p:oleObj>
              </mc:Choice>
              <mc:Fallback>
                <p:oleObj name="Equation" r:id="rId11" imgW="1663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5110163"/>
                        <a:ext cx="46466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4" name="Object 10"/>
          <p:cNvGraphicFramePr>
            <a:graphicFrameLocks noChangeAspect="1"/>
          </p:cNvGraphicFramePr>
          <p:nvPr>
            <p:extLst/>
          </p:nvPr>
        </p:nvGraphicFramePr>
        <p:xfrm>
          <a:off x="795338" y="5894388"/>
          <a:ext cx="55356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name="Equation" r:id="rId13" imgW="1879560" imgH="241200" progId="Equation.DSMT4">
                  <p:embed/>
                </p:oleObj>
              </mc:Choice>
              <mc:Fallback>
                <p:oleObj name="Equation" r:id="rId13" imgW="1879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5894388"/>
                        <a:ext cx="55356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1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Image" r:id="rId15" imgW="10102365" imgH="25201" progId="Photoshop.Image.5">
                  <p:embed/>
                </p:oleObj>
              </mc:Choice>
              <mc:Fallback>
                <p:oleObj name="Image" r:id="rId15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§3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估计量评选标准</a:t>
            </a:r>
          </a:p>
        </p:txBody>
      </p:sp>
    </p:spTree>
    <p:extLst>
      <p:ext uri="{BB962C8B-B14F-4D97-AF65-F5344CB8AC3E}">
        <p14:creationId xmlns:p14="http://schemas.microsoft.com/office/powerpoint/2010/main" val="1515311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DA85A3-9ACB-4DBA-BC4C-1880A8C1D53F}" type="slidenum">
              <a:rPr lang="en-US" altLang="zh-CN" sz="1400"/>
              <a:pPr eaLnBrk="1" hangingPunct="1"/>
              <a:t>49</a:t>
            </a:fld>
            <a:endParaRPr lang="en-US" altLang="zh-CN" sz="1400"/>
          </a:p>
        </p:txBody>
      </p:sp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517525" y="177800"/>
            <a:ext cx="6575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例</a:t>
            </a:r>
            <a:r>
              <a:rPr lang="en-US" altLang="zh-CN" b="1"/>
              <a:t>.   </a:t>
            </a:r>
            <a:r>
              <a:rPr lang="zh-CN" altLang="en-US" b="1"/>
              <a:t>设总体 </a:t>
            </a:r>
            <a:r>
              <a:rPr lang="en-US" altLang="zh-CN" b="1"/>
              <a:t>X </a:t>
            </a:r>
            <a:r>
              <a:rPr lang="zh-CN" altLang="zh-CN" b="1"/>
              <a:t>的密度函数为</a:t>
            </a:r>
            <a:endParaRPr lang="zh-CN" altLang="en-US" b="1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58888" y="765175"/>
            <a:ext cx="7343775" cy="1624013"/>
            <a:chOff x="920" y="566"/>
            <a:chExt cx="4504" cy="1013"/>
          </a:xfrm>
        </p:grpSpPr>
        <p:graphicFrame>
          <p:nvGraphicFramePr>
            <p:cNvPr id="9225" name="Object 4"/>
            <p:cNvGraphicFramePr>
              <a:graphicFrameLocks noChangeAspect="1"/>
            </p:cNvGraphicFramePr>
            <p:nvPr/>
          </p:nvGraphicFramePr>
          <p:xfrm>
            <a:off x="920" y="566"/>
            <a:ext cx="2362" cy="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4" name="Equation" r:id="rId3" imgW="1600200" imgH="685800" progId="Equation.DSMT4">
                    <p:embed/>
                  </p:oleObj>
                </mc:Choice>
                <mc:Fallback>
                  <p:oleObj name="Equation" r:id="rId3" imgW="16002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566"/>
                          <a:ext cx="2362" cy="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42" name="Group 5"/>
            <p:cNvGrpSpPr>
              <a:grpSpLocks/>
            </p:cNvGrpSpPr>
            <p:nvPr/>
          </p:nvGrpSpPr>
          <p:grpSpPr bwMode="auto">
            <a:xfrm>
              <a:off x="3782" y="831"/>
              <a:ext cx="1642" cy="384"/>
              <a:chOff x="3696" y="946"/>
              <a:chExt cx="1642" cy="384"/>
            </a:xfrm>
          </p:grpSpPr>
          <p:graphicFrame>
            <p:nvGraphicFramePr>
              <p:cNvPr id="9226" name="Object 6"/>
              <p:cNvGraphicFramePr>
                <a:graphicFrameLocks noChangeAspect="1"/>
              </p:cNvGraphicFramePr>
              <p:nvPr/>
            </p:nvGraphicFramePr>
            <p:xfrm>
              <a:off x="3696" y="1022"/>
              <a:ext cx="644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35" name="公式" r:id="rId5" imgW="368280" imgH="177480" progId="Equation.3">
                      <p:embed/>
                    </p:oleObj>
                  </mc:Choice>
                  <mc:Fallback>
                    <p:oleObj name="公式" r:id="rId5" imgW="368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022"/>
                            <a:ext cx="644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3" name="Text Box 7"/>
              <p:cNvSpPr txBox="1">
                <a:spLocks noChangeArrowheads="1"/>
              </p:cNvSpPr>
              <p:nvPr/>
            </p:nvSpPr>
            <p:spPr bwMode="auto">
              <a:xfrm>
                <a:off x="4358" y="946"/>
                <a:ext cx="980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为常数</a:t>
                </a:r>
              </a:p>
            </p:txBody>
          </p:sp>
        </p:grp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84213" y="2492375"/>
            <a:ext cx="7513637" cy="641350"/>
            <a:chOff x="415" y="1551"/>
            <a:chExt cx="4733" cy="404"/>
          </a:xfrm>
        </p:grpSpPr>
        <p:graphicFrame>
          <p:nvGraphicFramePr>
            <p:cNvPr id="9224" name="Object 9"/>
            <p:cNvGraphicFramePr>
              <a:graphicFrameLocks noChangeAspect="1"/>
            </p:cNvGraphicFramePr>
            <p:nvPr/>
          </p:nvGraphicFramePr>
          <p:xfrm>
            <a:off x="415" y="1574"/>
            <a:ext cx="165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6" name="Equation" r:id="rId7" imgW="1028520" imgH="228600" progId="Equation.DSMT4">
                    <p:embed/>
                  </p:oleObj>
                </mc:Choice>
                <mc:Fallback>
                  <p:oleObj name="Equation" r:id="rId7" imgW="1028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" y="1574"/>
                          <a:ext cx="165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1" name="Text Box 10"/>
            <p:cNvSpPr txBox="1">
              <a:spLocks noChangeArrowheads="1"/>
            </p:cNvSpPr>
            <p:nvPr/>
          </p:nvSpPr>
          <p:spPr bwMode="auto">
            <a:xfrm>
              <a:off x="1985" y="1551"/>
              <a:ext cx="31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为 </a:t>
              </a:r>
              <a:r>
                <a:rPr lang="en-US" altLang="zh-CN" b="1" i="1"/>
                <a:t>X</a:t>
              </a:r>
              <a:r>
                <a:rPr lang="en-US" altLang="zh-CN" b="1"/>
                <a:t> </a:t>
              </a:r>
              <a:r>
                <a:rPr lang="zh-CN" altLang="zh-CN" b="1"/>
                <a:t>的一个样本</a:t>
              </a:r>
              <a:r>
                <a:rPr lang="en-US" altLang="zh-CN" b="1"/>
                <a:t>. </a:t>
              </a:r>
              <a:r>
                <a:rPr lang="zh-CN" altLang="en-US" b="1"/>
                <a:t>证明：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84213" y="3141663"/>
            <a:ext cx="8299450" cy="688975"/>
            <a:chOff x="431" y="1979"/>
            <a:chExt cx="5228" cy="434"/>
          </a:xfrm>
        </p:grpSpPr>
        <p:graphicFrame>
          <p:nvGraphicFramePr>
            <p:cNvPr id="9221" name="Object 15"/>
            <p:cNvGraphicFramePr>
              <a:graphicFrameLocks noChangeAspect="1"/>
            </p:cNvGraphicFramePr>
            <p:nvPr/>
          </p:nvGraphicFramePr>
          <p:xfrm>
            <a:off x="431" y="2025"/>
            <a:ext cx="27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7" name="Equation" r:id="rId9" imgW="177480" imgH="190440" progId="Equation.DSMT4">
                    <p:embed/>
                  </p:oleObj>
                </mc:Choice>
                <mc:Fallback>
                  <p:oleObj name="Equation" r:id="rId9" imgW="1774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025"/>
                          <a:ext cx="27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9" name="Text Box 16"/>
            <p:cNvSpPr txBox="1">
              <a:spLocks noChangeArrowheads="1"/>
            </p:cNvSpPr>
            <p:nvPr/>
          </p:nvSpPr>
          <p:spPr bwMode="auto">
            <a:xfrm>
              <a:off x="631" y="1979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与</a:t>
              </a:r>
            </a:p>
          </p:txBody>
        </p:sp>
        <p:graphicFrame>
          <p:nvGraphicFramePr>
            <p:cNvPr id="9222" name="Object 17"/>
            <p:cNvGraphicFramePr>
              <a:graphicFrameLocks noChangeAspect="1"/>
            </p:cNvGraphicFramePr>
            <p:nvPr/>
          </p:nvGraphicFramePr>
          <p:xfrm>
            <a:off x="975" y="2024"/>
            <a:ext cx="212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8" name="Equation" r:id="rId11" imgW="1396800" imgH="228600" progId="Equation.DSMT4">
                    <p:embed/>
                  </p:oleObj>
                </mc:Choice>
                <mc:Fallback>
                  <p:oleObj name="Equation" r:id="rId11" imgW="1396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024"/>
                          <a:ext cx="2121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0" name="Text Box 19"/>
            <p:cNvSpPr txBox="1">
              <a:spLocks noChangeArrowheads="1"/>
            </p:cNvSpPr>
            <p:nvPr/>
          </p:nvSpPr>
          <p:spPr bwMode="auto">
            <a:xfrm>
              <a:off x="3028" y="2009"/>
              <a:ext cx="263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都是    的无偏估计量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9223" name="Object 20"/>
            <p:cNvGraphicFramePr>
              <a:graphicFrameLocks noChangeAspect="1"/>
            </p:cNvGraphicFramePr>
            <p:nvPr/>
          </p:nvGraphicFramePr>
          <p:xfrm>
            <a:off x="3633" y="2057"/>
            <a:ext cx="22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9" name="公式" r:id="rId13" imgW="139680" imgH="177480" progId="Equation.3">
                    <p:embed/>
                  </p:oleObj>
                </mc:Choice>
                <mc:Fallback>
                  <p:oleObj name="公式" r:id="rId13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" y="2057"/>
                          <a:ext cx="22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2" name="Rectangle 22"/>
          <p:cNvSpPr>
            <a:spLocks noChangeArrowheads="1"/>
          </p:cNvSpPr>
          <p:nvPr/>
        </p:nvSpPr>
        <p:spPr bwMode="auto">
          <a:xfrm>
            <a:off x="539750" y="3776663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600">
              <a:ea typeface="楷体_GB2312" pitchFamily="49" charset="-122"/>
            </a:endParaRP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611188" y="3789363"/>
            <a:ext cx="5399087" cy="1120775"/>
            <a:chOff x="567" y="2387"/>
            <a:chExt cx="3310" cy="706"/>
          </a:xfrm>
        </p:grpSpPr>
        <p:sp>
          <p:nvSpPr>
            <p:cNvPr id="9238" name="Text Box 24"/>
            <p:cNvSpPr txBox="1">
              <a:spLocks noChangeArrowheads="1"/>
            </p:cNvSpPr>
            <p:nvPr/>
          </p:nvSpPr>
          <p:spPr bwMode="auto">
            <a:xfrm>
              <a:off x="567" y="2523"/>
              <a:ext cx="649" cy="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 b="1">
                  <a:ea typeface="黑体" panose="02010609060101010101" pitchFamily="49" charset="-122"/>
                </a:rPr>
                <a:t>证</a:t>
              </a:r>
              <a:r>
                <a:rPr lang="zh-CN" altLang="en-US" sz="3600">
                  <a:ea typeface="楷体_GB2312" pitchFamily="49" charset="-122"/>
                </a:rPr>
                <a:t>  </a:t>
              </a:r>
            </a:p>
          </p:txBody>
        </p:sp>
        <p:graphicFrame>
          <p:nvGraphicFramePr>
            <p:cNvPr id="9220" name="Object 25"/>
            <p:cNvGraphicFramePr>
              <a:graphicFrameLocks noChangeAspect="1"/>
            </p:cNvGraphicFramePr>
            <p:nvPr/>
          </p:nvGraphicFramePr>
          <p:xfrm>
            <a:off x="1292" y="2387"/>
            <a:ext cx="2585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0" name="Equation" r:id="rId15" imgW="1841400" imgH="431640" progId="Equation.DSMT4">
                    <p:embed/>
                  </p:oleObj>
                </mc:Choice>
                <mc:Fallback>
                  <p:oleObj name="Equation" r:id="rId15" imgW="18414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387"/>
                          <a:ext cx="2585" cy="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692275" y="4941888"/>
            <a:ext cx="4892675" cy="719137"/>
            <a:chOff x="950" y="3279"/>
            <a:chExt cx="3082" cy="453"/>
          </a:xfrm>
        </p:grpSpPr>
        <p:sp>
          <p:nvSpPr>
            <p:cNvPr id="9237" name="Text Box 27"/>
            <p:cNvSpPr txBox="1">
              <a:spLocks noChangeArrowheads="1"/>
            </p:cNvSpPr>
            <p:nvPr/>
          </p:nvSpPr>
          <p:spPr bwMode="auto">
            <a:xfrm>
              <a:off x="950" y="3279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故</a:t>
              </a:r>
            </a:p>
          </p:txBody>
        </p:sp>
        <p:graphicFrame>
          <p:nvGraphicFramePr>
            <p:cNvPr id="9219" name="Object 28"/>
            <p:cNvGraphicFramePr>
              <a:graphicFrameLocks noChangeAspect="1"/>
            </p:cNvGraphicFramePr>
            <p:nvPr/>
          </p:nvGraphicFramePr>
          <p:xfrm>
            <a:off x="1344" y="3312"/>
            <a:ext cx="2688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1" name="公式" r:id="rId17" imgW="1168200" imgH="228600" progId="Equation.3">
                    <p:embed/>
                  </p:oleObj>
                </mc:Choice>
                <mc:Fallback>
                  <p:oleObj name="公式" r:id="rId17" imgW="1168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312"/>
                          <a:ext cx="2688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825625" y="5805488"/>
            <a:ext cx="4335463" cy="641350"/>
            <a:chOff x="1150" y="3657"/>
            <a:chExt cx="2731" cy="404"/>
          </a:xfrm>
        </p:grpSpPr>
        <p:sp>
          <p:nvSpPr>
            <p:cNvPr id="9236" name="Text Box 30"/>
            <p:cNvSpPr txBox="1">
              <a:spLocks noChangeArrowheads="1"/>
            </p:cNvSpPr>
            <p:nvPr/>
          </p:nvSpPr>
          <p:spPr bwMode="auto">
            <a:xfrm>
              <a:off x="1383" y="3657"/>
              <a:ext cx="24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是 </a:t>
              </a:r>
              <a:r>
                <a:rPr lang="zh-CN" altLang="en-US" i="1">
                  <a:ea typeface="楷体_GB2312" pitchFamily="49" charset="-122"/>
                  <a:sym typeface="Symbol" panose="05050102010706020507" pitchFamily="18" charset="2"/>
                </a:rPr>
                <a:t>  </a:t>
              </a:r>
              <a:r>
                <a:rPr lang="zh-CN" altLang="en-US">
                  <a:latin typeface="宋体" panose="02010600030101010101" pitchFamily="2" charset="-122"/>
                </a:rPr>
                <a:t>的无偏估计量</a:t>
              </a:r>
              <a:r>
                <a:rPr lang="en-US" altLang="zh-CN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9218" name="Object 35"/>
            <p:cNvGraphicFramePr>
              <a:graphicFrameLocks noChangeAspect="1"/>
            </p:cNvGraphicFramePr>
            <p:nvPr/>
          </p:nvGraphicFramePr>
          <p:xfrm>
            <a:off x="1150" y="3669"/>
            <a:ext cx="28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2" name="Equation" r:id="rId19" imgW="177480" imgH="190440" progId="Equation.DSMT4">
                    <p:embed/>
                  </p:oleObj>
                </mc:Choice>
                <mc:Fallback>
                  <p:oleObj name="Equation" r:id="rId19" imgW="1774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3669"/>
                          <a:ext cx="28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83971225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6D1AD7-AC03-4914-AA8E-751AAD019848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908175" y="549275"/>
            <a:ext cx="5040313" cy="933450"/>
          </a:xfrm>
          <a:prstGeom prst="rect">
            <a:avLst/>
          </a:prstGeom>
          <a:noFill/>
          <a:ln w="19050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b="1"/>
              <a:t>     </a:t>
            </a:r>
            <a:r>
              <a:rPr lang="zh-CN" altLang="en-US" sz="5000" b="1"/>
              <a:t>区 间 估 计</a:t>
            </a:r>
            <a:r>
              <a:rPr lang="zh-CN" altLang="en-US" sz="5400" b="1"/>
              <a:t>  </a:t>
            </a:r>
            <a:endParaRPr lang="zh-CN" altLang="en-US" sz="4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525" name="Text Box 5"/>
              <p:cNvSpPr txBox="1">
                <a:spLocks noChangeArrowheads="1"/>
              </p:cNvSpPr>
              <p:nvPr/>
            </p:nvSpPr>
            <p:spPr bwMode="auto">
              <a:xfrm>
                <a:off x="251520" y="1754188"/>
                <a:ext cx="8496944" cy="3470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600" b="1" dirty="0" smtClean="0"/>
                  <a:t>参数的</a:t>
                </a:r>
                <a:r>
                  <a:rPr lang="zh-CN" altLang="en-US" sz="3600" b="1" dirty="0">
                    <a:solidFill>
                      <a:srgbClr val="CC3399"/>
                    </a:solidFill>
                  </a:rPr>
                  <a:t>区间估计</a:t>
                </a:r>
                <a:r>
                  <a:rPr lang="zh-CN" altLang="en-US" sz="3600" b="1" dirty="0"/>
                  <a:t>是对总体分布中的未知</a:t>
                </a:r>
              </a:p>
              <a:p>
                <a:pPr eaLnBrk="1" hangingPunct="1"/>
                <a:endParaRPr lang="zh-CN" altLang="en-US" sz="1200" b="1" dirty="0"/>
              </a:p>
              <a:p>
                <a:pPr eaLnBrk="1" hangingPunct="1"/>
                <a:r>
                  <a:rPr lang="zh-CN" altLang="en-US" sz="3600" b="1" dirty="0"/>
                  <a:t>参数</a:t>
                </a:r>
                <a:r>
                  <a:rPr lang="el-GR" altLang="zh-CN" sz="3800" b="1" dirty="0">
                    <a:cs typeface="Times New Roman" panose="02020603050405020304" pitchFamily="18" charset="0"/>
                  </a:rPr>
                  <a:t>θ</a:t>
                </a:r>
                <a:r>
                  <a:rPr lang="en-US" altLang="zh-CN" sz="3600" b="1" dirty="0">
                    <a:cs typeface="Times New Roman" panose="02020603050405020304" pitchFamily="18" charset="0"/>
                  </a:rPr>
                  <a:t>, </a:t>
                </a:r>
                <a:r>
                  <a:rPr lang="zh-CN" altLang="en-US" sz="3600" b="1" dirty="0"/>
                  <a:t>以样本</a:t>
                </a:r>
                <a:r>
                  <a:rPr lang="en-US" altLang="zh-CN" sz="3600" b="1" dirty="0"/>
                  <a:t>X</a:t>
                </a:r>
                <a:r>
                  <a:rPr lang="en-US" altLang="zh-CN" sz="3600" b="1" baseline="-25000" dirty="0"/>
                  <a:t>1</a:t>
                </a:r>
                <a:r>
                  <a:rPr lang="en-US" altLang="zh-CN" sz="3600" b="1" dirty="0"/>
                  <a:t>, X</a:t>
                </a:r>
                <a:r>
                  <a:rPr lang="en-US" altLang="zh-CN" sz="3600" b="1" baseline="-25000" dirty="0"/>
                  <a:t>2</a:t>
                </a:r>
                <a:r>
                  <a:rPr lang="en-US" altLang="zh-CN" sz="3600" b="1" dirty="0"/>
                  <a:t>, ... </a:t>
                </a:r>
                <a:r>
                  <a:rPr lang="en-US" altLang="zh-CN" sz="3600" b="1" dirty="0" err="1"/>
                  <a:t>X</a:t>
                </a:r>
                <a:r>
                  <a:rPr lang="en-US" altLang="zh-CN" sz="3600" b="1" baseline="-25000" dirty="0" err="1"/>
                  <a:t>n</a:t>
                </a:r>
                <a:r>
                  <a:rPr lang="zh-CN" altLang="en-US" sz="3600" b="1" dirty="0"/>
                  <a:t>构造</a:t>
                </a:r>
                <a:r>
                  <a:rPr lang="en-US" altLang="zh-CN" sz="3600" b="1" dirty="0"/>
                  <a:t>2</a:t>
                </a:r>
                <a:r>
                  <a:rPr lang="zh-CN" altLang="en-US" sz="3600" b="1" dirty="0"/>
                  <a:t>个统计</a:t>
                </a:r>
              </a:p>
              <a:p>
                <a:pPr eaLnBrk="1" hangingPunct="1"/>
                <a:endParaRPr lang="zh-CN" altLang="en-US" sz="1200" b="1" dirty="0"/>
              </a:p>
              <a:p>
                <a:pPr eaLnBrk="1" hangingPunct="1"/>
                <a:r>
                  <a:rPr lang="zh-CN" altLang="en-US" sz="3600" b="1" dirty="0"/>
                  <a:t> 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3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600" b="1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36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6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600" b="1" dirty="0" smtClean="0"/>
                  <a:t>，                           </a:t>
                </a:r>
                <a:endParaRPr lang="zh-CN" altLang="en-US" sz="3600" b="1" dirty="0"/>
              </a:p>
              <a:p>
                <a:pPr eaLnBrk="1" hangingPunct="1"/>
                <a:endParaRPr lang="zh-CN" altLang="en-US" sz="1200" b="1" dirty="0"/>
              </a:p>
              <a:p>
                <a:pPr eaLnBrk="1" hangingPunct="1"/>
                <a:r>
                  <a:rPr lang="zh-CN" altLang="en-US" sz="3600" b="1" dirty="0"/>
                  <a:t> 以区间              作为参数</a:t>
                </a:r>
                <a:r>
                  <a:rPr lang="el-GR" altLang="zh-CN" sz="3600" b="1" dirty="0"/>
                  <a:t>θ</a:t>
                </a:r>
                <a:r>
                  <a:rPr lang="zh-CN" altLang="en-US" sz="3600" b="1" dirty="0"/>
                  <a:t>的估计</a:t>
                </a:r>
                <a:r>
                  <a:rPr lang="zh-CN" altLang="en-US" sz="3600" b="1" dirty="0" smtClean="0"/>
                  <a:t>。</a:t>
                </a:r>
                <a:endParaRPr lang="en-US" altLang="zh-CN" sz="3600" b="1" dirty="0" smtClean="0"/>
              </a:p>
              <a:p>
                <a:pPr eaLnBrk="1" hangingPunct="1"/>
                <a:r>
                  <a:rPr lang="zh-CN" altLang="en-US" sz="3600" b="1" dirty="0" smtClean="0"/>
                  <a:t> 对给定</a:t>
                </a:r>
                <a:r>
                  <a:rPr lang="zh-CN" altLang="en-US" sz="3600" b="1" dirty="0"/>
                  <a:t>的概率</a:t>
                </a:r>
                <a:r>
                  <a:rPr lang="en-US" altLang="zh-CN" sz="3300" b="1" dirty="0"/>
                  <a:t>1</a:t>
                </a:r>
                <a:r>
                  <a:rPr lang="en-US" altLang="zh-CN" sz="3600" b="1" dirty="0"/>
                  <a:t>- </a:t>
                </a:r>
                <a:r>
                  <a:rPr lang="el-GR" altLang="zh-CN" sz="3600" b="1" dirty="0"/>
                  <a:t>α</a:t>
                </a:r>
                <a:r>
                  <a:rPr lang="zh-CN" altLang="en-US" sz="3600" b="1" dirty="0"/>
                  <a:t>，满足：  </a:t>
                </a:r>
              </a:p>
            </p:txBody>
          </p:sp>
        </mc:Choice>
        <mc:Fallback>
          <p:sp>
            <p:nvSpPr>
              <p:cNvPr id="1075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754188"/>
                <a:ext cx="8496944" cy="3470502"/>
              </a:xfrm>
              <a:prstGeom prst="rect">
                <a:avLst/>
              </a:prstGeom>
              <a:blipFill rotWithShape="0">
                <a:blip r:embed="rId3"/>
                <a:stretch>
                  <a:fillRect l="-2152" t="-3515" r="-7676" b="-5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2195513" y="3986213"/>
          <a:ext cx="12969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4" imgW="520474" imgH="253890" progId="Equation.DSMT4">
                  <p:embed/>
                </p:oleObj>
              </mc:Choice>
              <mc:Fallback>
                <p:oleObj name="Equation" r:id="rId4" imgW="520474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986213"/>
                        <a:ext cx="1296987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95536" y="5445224"/>
                <a:ext cx="8641789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445224"/>
                <a:ext cx="8641789" cy="64485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 autoUpdateAnimBg="0"/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F1D88A-2A94-4BC3-80DD-C0D7F08FB896}" type="slidenum">
              <a:rPr lang="en-US" altLang="zh-CN" sz="1400"/>
              <a:pPr eaLnBrk="1" hangingPunct="1"/>
              <a:t>50</a:t>
            </a:fld>
            <a:endParaRPr lang="en-US" altLang="zh-CN" sz="14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4213" y="115888"/>
            <a:ext cx="5886450" cy="738187"/>
            <a:chOff x="240" y="63"/>
            <a:chExt cx="3708" cy="465"/>
          </a:xfrm>
        </p:grpSpPr>
        <p:graphicFrame>
          <p:nvGraphicFramePr>
            <p:cNvPr id="10250" name="Object 3"/>
            <p:cNvGraphicFramePr>
              <a:graphicFrameLocks noChangeAspect="1"/>
            </p:cNvGraphicFramePr>
            <p:nvPr/>
          </p:nvGraphicFramePr>
          <p:xfrm>
            <a:off x="1122" y="144"/>
            <a:ext cx="282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4" name="Equation" r:id="rId3" imgW="1562040" imgH="228600" progId="Equation.DSMT4">
                    <p:embed/>
                  </p:oleObj>
                </mc:Choice>
                <mc:Fallback>
                  <p:oleObj name="Equation" r:id="rId3" imgW="1562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" y="144"/>
                          <a:ext cx="282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Text Box 4"/>
            <p:cNvSpPr txBox="1">
              <a:spLocks noChangeArrowheads="1"/>
            </p:cNvSpPr>
            <p:nvPr/>
          </p:nvSpPr>
          <p:spPr bwMode="auto">
            <a:xfrm>
              <a:off x="240" y="63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令</a:t>
              </a:r>
            </a:p>
          </p:txBody>
        </p:sp>
      </p:grpSp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4427538" y="3284538"/>
          <a:ext cx="453707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Equation" r:id="rId5" imgW="1714320" imgH="672840" progId="Equation.DSMT4">
                  <p:embed/>
                </p:oleObj>
              </mc:Choice>
              <mc:Fallback>
                <p:oleObj name="Equation" r:id="rId5" imgW="17143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284538"/>
                        <a:ext cx="453707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457200" y="52879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即</a:t>
            </a:r>
          </a:p>
        </p:txBody>
      </p:sp>
      <p:graphicFrame>
        <p:nvGraphicFramePr>
          <p:cNvPr id="167943" name="Object 7">
            <a:hlinkClick r:id="rId7" action="ppaction://hlinksldjump"/>
          </p:cNvPr>
          <p:cNvGraphicFramePr>
            <a:graphicFrameLocks noChangeAspect="1"/>
          </p:cNvGraphicFramePr>
          <p:nvPr/>
        </p:nvGraphicFramePr>
        <p:xfrm>
          <a:off x="1692275" y="5064125"/>
          <a:ext cx="36004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Equation" r:id="rId8" imgW="4051080" imgH="1015920" progId="Equation.3">
                  <p:embed/>
                </p:oleObj>
              </mc:Choice>
              <mc:Fallback>
                <p:oleObj name="Equation" r:id="rId8" imgW="405108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64125"/>
                        <a:ext cx="36004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684213" y="3284538"/>
          <a:ext cx="346868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10" imgW="1257120" imgH="583920" progId="Equation.DSMT4">
                  <p:embed/>
                </p:oleObj>
              </mc:Choice>
              <mc:Fallback>
                <p:oleObj name="Equation" r:id="rId10" imgW="12571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3468687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>
            <a:hlinkClick r:id="rId7" action="ppaction://hlinksldjump"/>
          </p:cNvPr>
          <p:cNvGraphicFramePr>
            <a:graphicFrameLocks noChangeAspect="1"/>
          </p:cNvGraphicFramePr>
          <p:nvPr/>
        </p:nvGraphicFramePr>
        <p:xfrm>
          <a:off x="6386513" y="5343525"/>
          <a:ext cx="17668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Equation" r:id="rId12" imgW="1714320" imgH="431640" progId="Equation.3">
                  <p:embed/>
                </p:oleObj>
              </mc:Choice>
              <mc:Fallback>
                <p:oleObj name="Equation" r:id="rId12" imgW="1714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5343525"/>
                        <a:ext cx="17668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471488" y="6075363"/>
            <a:ext cx="5362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/>
              <a:t>故    </a:t>
            </a:r>
            <a:r>
              <a:rPr lang="en-US" altLang="zh-CN" sz="3600" i="1"/>
              <a:t>nZ </a:t>
            </a:r>
            <a:r>
              <a:rPr lang="zh-CN" altLang="en-US" sz="3600"/>
              <a:t>是</a:t>
            </a:r>
            <a:r>
              <a:rPr lang="zh-CN" altLang="en-US" sz="3600" i="1">
                <a:sym typeface="Symbol" panose="05050102010706020507" pitchFamily="18" charset="2"/>
              </a:rPr>
              <a:t> </a:t>
            </a:r>
            <a:r>
              <a:rPr lang="zh-CN" altLang="en-US" sz="3600">
                <a:sym typeface="Symbol" panose="05050102010706020507" pitchFamily="18" charset="2"/>
              </a:rPr>
              <a:t>的无偏估计量</a:t>
            </a:r>
            <a:r>
              <a:rPr lang="en-US" altLang="zh-CN" sz="3600">
                <a:sym typeface="Symbol" panose="05050102010706020507" pitchFamily="18" charset="2"/>
              </a:rPr>
              <a:t>.</a:t>
            </a:r>
            <a:endParaRPr lang="en-US" altLang="zh-CN" sz="3600"/>
          </a:p>
        </p:txBody>
      </p:sp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827088" y="1628775"/>
          <a:ext cx="55387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Equation" r:id="rId14" imgW="2273040" imgH="253800" progId="Equation.DSMT4">
                  <p:embed/>
                </p:oleObj>
              </mc:Choice>
              <mc:Fallback>
                <p:oleObj name="Equation" r:id="rId14" imgW="2273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5538787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827088" y="2276475"/>
          <a:ext cx="69850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Equation" r:id="rId16" imgW="3213000" imgH="444240" progId="Equation.DSMT4">
                  <p:embed/>
                </p:oleObj>
              </mc:Choice>
              <mc:Fallback>
                <p:oleObj name="Equation" r:id="rId16" imgW="3213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475"/>
                        <a:ext cx="69850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755650" y="908050"/>
          <a:ext cx="74755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Equation" r:id="rId18" imgW="3530520" imgH="253800" progId="Equation.DSMT4">
                  <p:embed/>
                </p:oleObj>
              </mc:Choice>
              <mc:Fallback>
                <p:oleObj name="Equation" r:id="rId18" imgW="3530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08050"/>
                        <a:ext cx="747553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24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0" y="4749800"/>
              <a:ext cx="1588" cy="1588"/>
            </p14:xfrm>
          </p:contentPart>
        </mc:Choice>
        <mc:Fallback xmlns="">
          <p:pic>
            <p:nvPicPr>
              <p:cNvPr id="1024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77812" y="4671988"/>
                <a:ext cx="157212" cy="1572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8627757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 autoUpdateAnimBg="0"/>
      <p:bldP spid="16794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C4DB39-ACF6-4964-8EFB-AC8F5D83BE1D}" type="slidenum">
              <a:rPr lang="en-US" altLang="zh-CN" sz="1400"/>
              <a:pPr eaLnBrk="1" hangingPunct="1"/>
              <a:t>51</a:t>
            </a:fld>
            <a:endParaRPr lang="en-US" altLang="zh-CN" sz="140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23913" y="1625600"/>
            <a:ext cx="7459662" cy="584200"/>
            <a:chOff x="565" y="663"/>
            <a:chExt cx="4699" cy="368"/>
          </a:xfrm>
        </p:grpSpPr>
        <p:graphicFrame>
          <p:nvGraphicFramePr>
            <p:cNvPr id="11269" name="Object 7"/>
            <p:cNvGraphicFramePr>
              <a:graphicFrameLocks noChangeAspect="1"/>
            </p:cNvGraphicFramePr>
            <p:nvPr/>
          </p:nvGraphicFramePr>
          <p:xfrm>
            <a:off x="5012" y="663"/>
            <a:ext cx="25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6" name="Equation" r:id="rId3" imgW="164880" imgH="241200" progId="Equation.DSMT4">
                    <p:embed/>
                  </p:oleObj>
                </mc:Choice>
                <mc:Fallback>
                  <p:oleObj name="Equation" r:id="rId3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663"/>
                          <a:ext cx="25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8"/>
            <p:cNvGraphicFramePr>
              <a:graphicFrameLocks noChangeAspect="1"/>
            </p:cNvGraphicFramePr>
            <p:nvPr/>
          </p:nvGraphicFramePr>
          <p:xfrm>
            <a:off x="4422" y="663"/>
            <a:ext cx="23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7" name="公式" r:id="rId5" imgW="152280" imgH="241200" progId="Equation.3">
                    <p:embed/>
                  </p:oleObj>
                </mc:Choice>
                <mc:Fallback>
                  <p:oleObj name="公式" r:id="rId5" imgW="152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663"/>
                          <a:ext cx="234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Rectangle 10"/>
            <p:cNvSpPr>
              <a:spLocks noChangeArrowheads="1"/>
            </p:cNvSpPr>
            <p:nvPr/>
          </p:nvSpPr>
          <p:spPr bwMode="auto">
            <a:xfrm>
              <a:off x="565" y="663"/>
              <a:ext cx="3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一个参数往往有不止一个无偏估计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若</a:t>
              </a:r>
            </a:p>
          </p:txBody>
        </p:sp>
        <p:sp>
          <p:nvSpPr>
            <p:cNvPr id="11280" name="Rectangle 11"/>
            <p:cNvSpPr>
              <a:spLocks noChangeArrowheads="1"/>
            </p:cNvSpPr>
            <p:nvPr/>
          </p:nvSpPr>
          <p:spPr bwMode="auto">
            <a:xfrm>
              <a:off x="4649" y="663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和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50825" y="2276475"/>
            <a:ext cx="8362950" cy="944563"/>
            <a:chOff x="204" y="1073"/>
            <a:chExt cx="5268" cy="595"/>
          </a:xfrm>
        </p:grpSpPr>
        <p:sp>
          <p:nvSpPr>
            <p:cNvPr id="11276" name="Text Box 3"/>
            <p:cNvSpPr txBox="1">
              <a:spLocks noChangeArrowheads="1"/>
            </p:cNvSpPr>
            <p:nvPr/>
          </p:nvSpPr>
          <p:spPr bwMode="auto">
            <a:xfrm>
              <a:off x="240" y="1073"/>
              <a:ext cx="523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800" b="1"/>
            </a:p>
            <a:p>
              <a:pPr algn="just"/>
              <a:endParaRPr lang="en-US" altLang="zh-CN" sz="2800"/>
            </a:p>
          </p:txBody>
        </p:sp>
        <p:graphicFrame>
          <p:nvGraphicFramePr>
            <p:cNvPr id="11267" name="Object 9"/>
            <p:cNvGraphicFramePr>
              <a:graphicFrameLocks noChangeAspect="1"/>
            </p:cNvGraphicFramePr>
            <p:nvPr/>
          </p:nvGraphicFramePr>
          <p:xfrm>
            <a:off x="1284" y="1188"/>
            <a:ext cx="22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8" name="公式" r:id="rId7" imgW="139680" imgH="177480" progId="Equation.3">
                    <p:embed/>
                  </p:oleObj>
                </mc:Choice>
                <mc:Fallback>
                  <p:oleObj name="公式" r:id="rId7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1188"/>
                          <a:ext cx="22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204" y="1162"/>
              <a:ext cx="31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都是参数</a:t>
              </a:r>
              <a:r>
                <a:rPr lang="zh-CN" altLang="zh-CN" sz="2800" b="1"/>
                <a:t>    </a:t>
              </a:r>
              <a:r>
                <a:rPr lang="zh-CN" altLang="en-US" sz="2800" b="1"/>
                <a:t>的无偏估计量，</a:t>
              </a:r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2744" y="1162"/>
              <a:ext cx="15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可以比较</a:t>
              </a:r>
            </a:p>
          </p:txBody>
        </p:sp>
        <p:graphicFrame>
          <p:nvGraphicFramePr>
            <p:cNvPr id="11268" name="Object 15"/>
            <p:cNvGraphicFramePr>
              <a:graphicFrameLocks noChangeAspect="1"/>
            </p:cNvGraphicFramePr>
            <p:nvPr/>
          </p:nvGraphicFramePr>
          <p:xfrm>
            <a:off x="3940" y="1162"/>
            <a:ext cx="1449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9" name="Equation" r:id="rId9" imgW="939600" imgH="253800" progId="Equation.DSMT4">
                    <p:embed/>
                  </p:oleObj>
                </mc:Choice>
                <mc:Fallback>
                  <p:oleObj name="Equation" r:id="rId9" imgW="9396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1162"/>
                          <a:ext cx="1449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6" name="Object 18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Image" r:id="rId11" imgW="10102365" imgH="25201" progId="Photoshop.Image.5">
                  <p:embed/>
                </p:oleObj>
              </mc:Choice>
              <mc:Fallback>
                <p:oleObj name="Image" r:id="rId11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9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§3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估计量评选标准</a:t>
            </a:r>
          </a:p>
        </p:txBody>
      </p:sp>
      <p:sp>
        <p:nvSpPr>
          <p:cNvPr id="157716" name="Rectangle 20"/>
          <p:cNvSpPr>
            <a:spLocks noChangeArrowheads="1"/>
          </p:cNvSpPr>
          <p:nvPr/>
        </p:nvSpPr>
        <p:spPr bwMode="auto">
          <a:xfrm>
            <a:off x="538163" y="3209925"/>
            <a:ext cx="75469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/>
              <a:t>以方差小为好</a:t>
            </a:r>
            <a:r>
              <a:rPr lang="en-US" altLang="zh-CN" sz="3000" b="1"/>
              <a:t>,  </a:t>
            </a:r>
            <a:r>
              <a:rPr lang="zh-CN" altLang="en-US" sz="3000" b="1"/>
              <a:t>这就引进了</a:t>
            </a:r>
            <a:r>
              <a:rPr lang="zh-CN" altLang="en-US" sz="3000" b="1">
                <a:solidFill>
                  <a:srgbClr val="CC3399"/>
                </a:solidFill>
              </a:rPr>
              <a:t>有效性</a:t>
            </a:r>
            <a:r>
              <a:rPr lang="zh-CN" altLang="en-US" sz="3000" b="1"/>
              <a:t>这一概念 </a:t>
            </a:r>
            <a:r>
              <a:rPr lang="en-US" altLang="zh-CN" sz="3000" b="1"/>
              <a:t>.</a:t>
            </a:r>
          </a:p>
          <a:p>
            <a:pPr eaLnBrk="1" hangingPunct="1"/>
            <a:r>
              <a:rPr lang="en-US" altLang="zh-CN" sz="3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3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465AD5-3B63-46CE-AB06-9F3002362EEA}" type="slidenum">
              <a:rPr lang="en-US" altLang="zh-CN" sz="1400"/>
              <a:pPr eaLnBrk="1" hangingPunct="1"/>
              <a:t>52</a:t>
            </a:fld>
            <a:endParaRPr lang="en-US" altLang="zh-CN" sz="1400"/>
          </a:p>
        </p:txBody>
      </p:sp>
      <p:sp>
        <p:nvSpPr>
          <p:cNvPr id="12300" name="Text Box 4"/>
          <p:cNvSpPr txBox="1">
            <a:spLocks noChangeArrowheads="1"/>
          </p:cNvSpPr>
          <p:nvPr/>
        </p:nvSpPr>
        <p:spPr bwMode="auto">
          <a:xfrm>
            <a:off x="611188" y="2133600"/>
            <a:ext cx="8305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lang="zh-CN" altLang="zh-CN" sz="2800" b="1"/>
          </a:p>
          <a:p>
            <a:pPr algn="just">
              <a:lnSpc>
                <a:spcPct val="120000"/>
              </a:lnSpc>
            </a:pPr>
            <a:endParaRPr lang="en-US" altLang="zh-CN" sz="280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23850" y="3722688"/>
            <a:ext cx="3133725" cy="642937"/>
            <a:chOff x="247" y="3252"/>
            <a:chExt cx="1974" cy="405"/>
          </a:xfrm>
        </p:grpSpPr>
        <p:sp>
          <p:nvSpPr>
            <p:cNvPr id="12310" name="Rectangle 10"/>
            <p:cNvSpPr>
              <a:spLocks noChangeArrowheads="1"/>
            </p:cNvSpPr>
            <p:nvPr/>
          </p:nvSpPr>
          <p:spPr bwMode="auto">
            <a:xfrm>
              <a:off x="247" y="3252"/>
              <a:ext cx="1974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2800" b="1"/>
                <a:t>则称      较     有效 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12297" name="Object 11"/>
            <p:cNvGraphicFramePr>
              <a:graphicFrameLocks noChangeAspect="1"/>
            </p:cNvGraphicFramePr>
            <p:nvPr/>
          </p:nvGraphicFramePr>
          <p:xfrm>
            <a:off x="1338" y="3289"/>
            <a:ext cx="25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6" name="公式" r:id="rId3" imgW="164880" imgH="241200" progId="Equation.3">
                    <p:embed/>
                  </p:oleObj>
                </mc:Choice>
                <mc:Fallback>
                  <p:oleObj name="公式" r:id="rId3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289"/>
                          <a:ext cx="25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12"/>
            <p:cNvGraphicFramePr>
              <a:graphicFrameLocks noChangeAspect="1"/>
            </p:cNvGraphicFramePr>
            <p:nvPr/>
          </p:nvGraphicFramePr>
          <p:xfrm>
            <a:off x="846" y="3289"/>
            <a:ext cx="23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7" name="公式" r:id="rId5" imgW="152280" imgH="241200" progId="Equation.3">
                    <p:embed/>
                  </p:oleObj>
                </mc:Choice>
                <mc:Fallback>
                  <p:oleObj name="公式" r:id="rId5" imgW="152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" y="3289"/>
                          <a:ext cx="233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403350" y="1844675"/>
            <a:ext cx="6913563" cy="717550"/>
            <a:chOff x="657" y="1117"/>
            <a:chExt cx="4355" cy="452"/>
          </a:xfrm>
        </p:grpSpPr>
        <p:graphicFrame>
          <p:nvGraphicFramePr>
            <p:cNvPr id="12294" name="Object 16"/>
            <p:cNvGraphicFramePr>
              <a:graphicFrameLocks noChangeAspect="1"/>
            </p:cNvGraphicFramePr>
            <p:nvPr/>
          </p:nvGraphicFramePr>
          <p:xfrm>
            <a:off x="3138" y="1162"/>
            <a:ext cx="1874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8" name="Equation" r:id="rId7" imgW="1218960" imgH="266400" progId="Equation.DSMT4">
                    <p:embed/>
                  </p:oleObj>
                </mc:Choice>
                <mc:Fallback>
                  <p:oleObj name="Equation" r:id="rId7" imgW="121896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8" y="1162"/>
                          <a:ext cx="1874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07" name="Group 23"/>
            <p:cNvGrpSpPr>
              <a:grpSpLocks/>
            </p:cNvGrpSpPr>
            <p:nvPr/>
          </p:nvGrpSpPr>
          <p:grpSpPr bwMode="auto">
            <a:xfrm>
              <a:off x="1020" y="1143"/>
              <a:ext cx="1838" cy="406"/>
              <a:chOff x="1133" y="1391"/>
              <a:chExt cx="1838" cy="406"/>
            </a:xfrm>
          </p:grpSpPr>
          <p:graphicFrame>
            <p:nvGraphicFramePr>
              <p:cNvPr id="12295" name="Object 15"/>
              <p:cNvGraphicFramePr>
                <a:graphicFrameLocks noChangeAspect="1"/>
              </p:cNvGraphicFramePr>
              <p:nvPr/>
            </p:nvGraphicFramePr>
            <p:xfrm>
              <a:off x="1567" y="1391"/>
              <a:ext cx="1404" cy="4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09" name="Equation" r:id="rId9" imgW="914400" imgH="266400" progId="Equation.DSMT4">
                      <p:embed/>
                    </p:oleObj>
                  </mc:Choice>
                  <mc:Fallback>
                    <p:oleObj name="Equation" r:id="rId9" imgW="91440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7" y="1391"/>
                            <a:ext cx="1404" cy="4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6" name="Object 17"/>
              <p:cNvGraphicFramePr>
                <a:graphicFrameLocks noChangeAspect="1"/>
              </p:cNvGraphicFramePr>
              <p:nvPr/>
            </p:nvGraphicFramePr>
            <p:xfrm>
              <a:off x="1133" y="1408"/>
              <a:ext cx="448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10" name="Equation" r:id="rId11" imgW="291960" imgH="241200" progId="Equation.DSMT4">
                      <p:embed/>
                    </p:oleObj>
                  </mc:Choice>
                  <mc:Fallback>
                    <p:oleObj name="Equation" r:id="rId11" imgW="29196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3" y="1408"/>
                            <a:ext cx="448" cy="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08" name="Rectangle 18"/>
            <p:cNvSpPr>
              <a:spLocks noChangeArrowheads="1"/>
            </p:cNvSpPr>
            <p:nvPr/>
          </p:nvSpPr>
          <p:spPr bwMode="auto">
            <a:xfrm>
              <a:off x="657" y="1117"/>
              <a:ext cx="341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2800" b="1"/>
                <a:t>设</a:t>
              </a:r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auto">
            <a:xfrm>
              <a:off x="2789" y="1162"/>
              <a:ext cx="341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2800" b="1"/>
                <a:t>和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50825" y="2706688"/>
            <a:ext cx="8474075" cy="644525"/>
            <a:chOff x="158" y="1705"/>
            <a:chExt cx="5338" cy="406"/>
          </a:xfrm>
        </p:grpSpPr>
        <p:graphicFrame>
          <p:nvGraphicFramePr>
            <p:cNvPr id="12291" name="Object 8"/>
            <p:cNvGraphicFramePr>
              <a:graphicFrameLocks noChangeAspect="1"/>
            </p:cNvGraphicFramePr>
            <p:nvPr/>
          </p:nvGraphicFramePr>
          <p:xfrm>
            <a:off x="4059" y="1705"/>
            <a:ext cx="1437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1" name="Equation" r:id="rId13" imgW="939600" imgH="266400" progId="Equation.DSMT4">
                    <p:embed/>
                  </p:oleObj>
                </mc:Choice>
                <mc:Fallback>
                  <p:oleObj name="Equation" r:id="rId13" imgW="93960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705"/>
                          <a:ext cx="1437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Rectangle 14"/>
            <p:cNvSpPr>
              <a:spLocks noChangeArrowheads="1"/>
            </p:cNvSpPr>
            <p:nvPr/>
          </p:nvSpPr>
          <p:spPr bwMode="auto">
            <a:xfrm>
              <a:off x="158" y="1706"/>
              <a:ext cx="5211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/>
                <a:t>都是参数</a:t>
              </a:r>
              <a:r>
                <a:rPr lang="zh-CN" altLang="zh-CN" sz="2800" b="1"/>
                <a:t>    </a:t>
              </a:r>
              <a:r>
                <a:rPr lang="zh-CN" altLang="en-US" sz="2800" b="1"/>
                <a:t>的无偏估计量，若对任意</a:t>
              </a:r>
              <a:r>
                <a:rPr lang="en-US" altLang="zh-CN" sz="2800" b="1" i="1"/>
                <a:t>n</a:t>
              </a:r>
              <a:r>
                <a:rPr lang="zh-CN" altLang="en-US" sz="2800" b="1"/>
                <a:t>，</a:t>
              </a:r>
            </a:p>
          </p:txBody>
        </p:sp>
        <p:graphicFrame>
          <p:nvGraphicFramePr>
            <p:cNvPr id="12292" name="Object 20"/>
            <p:cNvGraphicFramePr>
              <a:graphicFrameLocks noChangeAspect="1"/>
            </p:cNvGraphicFramePr>
            <p:nvPr/>
          </p:nvGraphicFramePr>
          <p:xfrm>
            <a:off x="1105" y="1751"/>
            <a:ext cx="23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2" name="公式" r:id="rId15" imgW="139680" imgH="177480" progId="Equation.3">
                    <p:embed/>
                  </p:oleObj>
                </mc:Choice>
                <mc:Fallback>
                  <p:oleObj name="公式" r:id="rId15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5" y="1751"/>
                          <a:ext cx="23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21"/>
            <p:cNvGraphicFramePr>
              <a:graphicFrameLocks noChangeAspect="1"/>
            </p:cNvGraphicFramePr>
            <p:nvPr/>
          </p:nvGraphicFramePr>
          <p:xfrm>
            <a:off x="4080" y="1829"/>
            <a:ext cx="12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3" name="Equation" r:id="rId17" imgW="190440" imgH="330120" progId="Equation.DSMT4">
                    <p:embed/>
                  </p:oleObj>
                </mc:Choice>
                <mc:Fallback>
                  <p:oleObj name="Equation" r:id="rId17" imgW="1904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829"/>
                          <a:ext cx="12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4" name="Rectangle 22"/>
          <p:cNvSpPr>
            <a:spLocks noChangeArrowheads="1"/>
          </p:cNvSpPr>
          <p:nvPr/>
        </p:nvSpPr>
        <p:spPr bwMode="auto">
          <a:xfrm>
            <a:off x="468313" y="908050"/>
            <a:ext cx="396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3600" b="1">
                <a:solidFill>
                  <a:srgbClr val="CC3399"/>
                </a:solidFill>
              </a:rPr>
              <a:t>二、有效性</a:t>
            </a:r>
          </a:p>
        </p:txBody>
      </p:sp>
      <p:graphicFrame>
        <p:nvGraphicFramePr>
          <p:cNvPr id="12290" name="Object 26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name="Image" r:id="rId19" imgW="10102365" imgH="25201" progId="Photoshop.Image.5">
                  <p:embed/>
                </p:oleObj>
              </mc:Choice>
              <mc:Fallback>
                <p:oleObj name="Image" r:id="rId19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Rectangle 27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§3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估计量评选标准</a:t>
            </a:r>
          </a:p>
        </p:txBody>
      </p:sp>
    </p:spTree>
    <p:extLst>
      <p:ext uri="{BB962C8B-B14F-4D97-AF65-F5344CB8AC3E}">
        <p14:creationId xmlns:p14="http://schemas.microsoft.com/office/powerpoint/2010/main" val="926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D4BD92-C08F-4187-B8DB-C16C7F5750C0}" type="slidenum">
              <a:rPr lang="en-US" altLang="zh-CN" sz="1400"/>
              <a:pPr eaLnBrk="1" hangingPunct="1"/>
              <a:t>53</a:t>
            </a:fld>
            <a:endParaRPr lang="en-US" altLang="zh-CN" sz="140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0" y="0"/>
          <a:ext cx="914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Equation" r:id="rId3" imgW="914400" imgH="345600" progId="Equation.DSMT4">
                  <p:embed/>
                </p:oleObj>
              </mc:Choice>
              <mc:Fallback>
                <p:oleObj name="Equation" r:id="rId3" imgW="914400" imgH="34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25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Image" r:id="rId5" imgW="10102365" imgH="25201" progId="Photoshop.Image.5">
                  <p:embed/>
                </p:oleObj>
              </mc:Choice>
              <mc:Fallback>
                <p:oleObj name="Image" r:id="rId5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26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§3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估计量评选标准</a:t>
            </a: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407988" y="1412875"/>
            <a:ext cx="6575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3399"/>
                </a:solidFill>
              </a:rPr>
              <a:t>例</a:t>
            </a:r>
            <a:r>
              <a:rPr lang="en-US" altLang="zh-CN" sz="2800" b="1">
                <a:solidFill>
                  <a:srgbClr val="CC3399"/>
                </a:solidFill>
              </a:rPr>
              <a:t>.</a:t>
            </a:r>
            <a:r>
              <a:rPr lang="en-US" altLang="zh-CN" sz="2800" b="1"/>
              <a:t>   </a:t>
            </a:r>
            <a:r>
              <a:rPr lang="zh-CN" altLang="en-US" sz="2800" b="1"/>
              <a:t>设总体 </a:t>
            </a:r>
            <a:r>
              <a:rPr lang="en-US" altLang="zh-CN" sz="2800" b="1"/>
              <a:t>X </a:t>
            </a:r>
            <a:r>
              <a:rPr lang="zh-CN" altLang="zh-CN" sz="2800" b="1"/>
              <a:t>的密度函数为</a:t>
            </a:r>
            <a:endParaRPr lang="zh-CN" altLang="en-US" sz="2800" b="1"/>
          </a:p>
        </p:txBody>
      </p:sp>
      <p:graphicFrame>
        <p:nvGraphicFramePr>
          <p:cNvPr id="158749" name="Object 29"/>
          <p:cNvGraphicFramePr>
            <a:graphicFrameLocks noChangeAspect="1"/>
          </p:cNvGraphicFramePr>
          <p:nvPr/>
        </p:nvGraphicFramePr>
        <p:xfrm>
          <a:off x="4895850" y="836613"/>
          <a:ext cx="3851275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Equation" r:id="rId7" imgW="1600200" imgH="685800" progId="Equation.DSMT4">
                  <p:embed/>
                </p:oleObj>
              </mc:Choice>
              <mc:Fallback>
                <p:oleObj name="Equation" r:id="rId7" imgW="1600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836613"/>
                        <a:ext cx="3851275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150938" y="2420938"/>
            <a:ext cx="7513637" cy="641350"/>
            <a:chOff x="415" y="1551"/>
            <a:chExt cx="4733" cy="404"/>
          </a:xfrm>
        </p:grpSpPr>
        <p:graphicFrame>
          <p:nvGraphicFramePr>
            <p:cNvPr id="13319" name="Object 34"/>
            <p:cNvGraphicFramePr>
              <a:graphicFrameLocks noChangeAspect="1"/>
            </p:cNvGraphicFramePr>
            <p:nvPr/>
          </p:nvGraphicFramePr>
          <p:xfrm>
            <a:off x="415" y="1574"/>
            <a:ext cx="165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1" name="Equation" r:id="rId9" imgW="1028520" imgH="228600" progId="Equation.DSMT4">
                    <p:embed/>
                  </p:oleObj>
                </mc:Choice>
                <mc:Fallback>
                  <p:oleObj name="Equation" r:id="rId9" imgW="1028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" y="1574"/>
                          <a:ext cx="165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Text Box 35"/>
            <p:cNvSpPr txBox="1">
              <a:spLocks noChangeArrowheads="1"/>
            </p:cNvSpPr>
            <p:nvPr/>
          </p:nvSpPr>
          <p:spPr bwMode="auto">
            <a:xfrm>
              <a:off x="1985" y="1551"/>
              <a:ext cx="31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为 </a:t>
              </a:r>
              <a:r>
                <a:rPr lang="en-US" altLang="zh-CN" b="1" i="1"/>
                <a:t>X</a:t>
              </a:r>
              <a:r>
                <a:rPr lang="en-US" altLang="zh-CN" b="1"/>
                <a:t> </a:t>
              </a:r>
              <a:r>
                <a:rPr lang="zh-CN" altLang="zh-CN" b="1"/>
                <a:t>的一个样本</a:t>
              </a:r>
              <a:r>
                <a:rPr lang="en-US" altLang="zh-CN" b="1"/>
                <a:t>. </a:t>
              </a:r>
            </a:p>
          </p:txBody>
        </p:sp>
      </p:grpSp>
      <p:graphicFrame>
        <p:nvGraphicFramePr>
          <p:cNvPr id="158759" name="Object 39"/>
          <p:cNvGraphicFramePr>
            <a:graphicFrameLocks noChangeAspect="1"/>
          </p:cNvGraphicFramePr>
          <p:nvPr/>
        </p:nvGraphicFramePr>
        <p:xfrm>
          <a:off x="755650" y="3241675"/>
          <a:ext cx="43926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Equation" r:id="rId11" imgW="1688760" imgH="228600" progId="Equation.DSMT4">
                  <p:embed/>
                </p:oleObj>
              </mc:Choice>
              <mc:Fallback>
                <p:oleObj name="Equation" r:id="rId11" imgW="1688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41675"/>
                        <a:ext cx="43926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2" name="Object 42"/>
          <p:cNvGraphicFramePr>
            <a:graphicFrameLocks noChangeAspect="1"/>
          </p:cNvGraphicFramePr>
          <p:nvPr/>
        </p:nvGraphicFramePr>
        <p:xfrm>
          <a:off x="684213" y="4076700"/>
          <a:ext cx="82089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name="Equation" r:id="rId13" imgW="7226280" imgH="444240" progId="Equation.3">
                  <p:embed/>
                </p:oleObj>
              </mc:Choice>
              <mc:Fallback>
                <p:oleObj name="Equation" r:id="rId13" imgW="7226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76700"/>
                        <a:ext cx="82089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41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5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4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FC6CDE-E562-488D-B0B6-A554889D5E33}" type="slidenum">
              <a:rPr lang="en-US" altLang="zh-CN" sz="1400"/>
              <a:pPr eaLnBrk="1" hangingPunct="1"/>
              <a:t>54</a:t>
            </a:fld>
            <a:endParaRPr lang="en-US" altLang="zh-CN" sz="1400"/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611188" y="1203325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49" charset="-122"/>
              </a:rPr>
              <a:t>证明：</a:t>
            </a: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1908175" y="1052513"/>
          <a:ext cx="45370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3" imgW="1968480" imgH="393480" progId="Equation.DSMT4">
                  <p:embed/>
                </p:oleObj>
              </mc:Choice>
              <mc:Fallback>
                <p:oleObj name="Equation" r:id="rId3" imgW="1968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52513"/>
                        <a:ext cx="453707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6372225" y="981075"/>
          <a:ext cx="208756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Equation" r:id="rId5" imgW="825480" imgH="419040" progId="Equation.DSMT4">
                  <p:embed/>
                </p:oleObj>
              </mc:Choice>
              <mc:Fallback>
                <p:oleObj name="Equation" r:id="rId5" imgW="825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981075"/>
                        <a:ext cx="208756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5724525" y="2211388"/>
          <a:ext cx="2089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Equation" r:id="rId7" imgW="850680" imgH="419040" progId="Equation.DSMT4">
                  <p:embed/>
                </p:oleObj>
              </mc:Choice>
              <mc:Fallback>
                <p:oleObj name="Equation" r:id="rId7" imgW="850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211388"/>
                        <a:ext cx="20891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971550" y="3435350"/>
          <a:ext cx="32400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Equation" r:id="rId9" imgW="2692080" imgH="469800" progId="Equation.3">
                  <p:embed/>
                </p:oleObj>
              </mc:Choice>
              <mc:Fallback>
                <p:oleObj name="Equation" r:id="rId9" imgW="2692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35350"/>
                        <a:ext cx="32400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900113" y="4300538"/>
          <a:ext cx="20780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Equation" r:id="rId11" imgW="1790640" imgH="431640" progId="Equation.3">
                  <p:embed/>
                </p:oleObj>
              </mc:Choice>
              <mc:Fallback>
                <p:oleObj name="Equation" r:id="rId11" imgW="1790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00538"/>
                        <a:ext cx="20780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2771775" y="4227513"/>
          <a:ext cx="27352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13" imgW="1028520" imgH="228600" progId="Equation.DSMT4">
                  <p:embed/>
                </p:oleObj>
              </mc:Choice>
              <mc:Fallback>
                <p:oleObj name="Equation" r:id="rId13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227513"/>
                        <a:ext cx="273526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>
            <a:graphicFrameLocks noChangeAspect="1"/>
          </p:cNvGraphicFramePr>
          <p:nvPr/>
        </p:nvGraphicFramePr>
        <p:xfrm>
          <a:off x="900113" y="5164138"/>
          <a:ext cx="59309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Equation" r:id="rId15" imgW="5295600" imgH="444240" progId="Equation.DSMT4">
                  <p:embed/>
                </p:oleObj>
              </mc:Choice>
              <mc:Fallback>
                <p:oleObj name="Equation" r:id="rId15" imgW="5295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64138"/>
                        <a:ext cx="59309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Image" r:id="rId17" imgW="10102365" imgH="25201" progId="Photoshop.Image.5">
                  <p:embed/>
                </p:oleObj>
              </mc:Choice>
              <mc:Fallback>
                <p:oleObj name="Image" r:id="rId17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§3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估计量评选标准</a:t>
            </a:r>
          </a:p>
        </p:txBody>
      </p:sp>
      <p:graphicFrame>
        <p:nvGraphicFramePr>
          <p:cNvPr id="159758" name="Object 14">
            <a:hlinkClick r:id="rId19" action="ppaction://hlinksldjump"/>
          </p:cNvPr>
          <p:cNvGraphicFramePr>
            <a:graphicFrameLocks noChangeAspect="1"/>
          </p:cNvGraphicFramePr>
          <p:nvPr/>
        </p:nvGraphicFramePr>
        <p:xfrm>
          <a:off x="827088" y="2211388"/>
          <a:ext cx="48688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Equation" r:id="rId20" imgW="2273040" imgH="431640" progId="Equation.DSMT4">
                  <p:embed/>
                </p:oleObj>
              </mc:Choice>
              <mc:Fallback>
                <p:oleObj name="Equation" r:id="rId20" imgW="2273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11388"/>
                        <a:ext cx="486886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351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1458EB-D49F-40C5-9165-20F4B4C8D4E5}" type="slidenum">
              <a:rPr lang="en-US" altLang="zh-CN" sz="1400"/>
              <a:pPr eaLnBrk="1" hangingPunct="1"/>
              <a:t>55</a:t>
            </a:fld>
            <a:endParaRPr lang="en-US" altLang="zh-CN" sz="1400"/>
          </a:p>
        </p:txBody>
      </p:sp>
      <p:sp>
        <p:nvSpPr>
          <p:cNvPr id="15375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1222375" cy="700088"/>
          </a:xfrm>
          <a:noFill/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698500" y="406400"/>
            <a:ext cx="790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3600">
                <a:ea typeface="楷体_GB2312" pitchFamily="49" charset="-122"/>
              </a:rPr>
              <a:t>   </a:t>
            </a:r>
            <a:r>
              <a:rPr lang="zh-CN" altLang="en-US" sz="3600">
                <a:ea typeface="楷体_GB2312" pitchFamily="49" charset="-122"/>
              </a:rPr>
              <a:t>设总体 </a:t>
            </a:r>
            <a:r>
              <a:rPr lang="en-US" altLang="zh-CN" sz="3600" i="1">
                <a:ea typeface="楷体_GB2312" pitchFamily="49" charset="-122"/>
              </a:rPr>
              <a:t>X</a:t>
            </a:r>
            <a:r>
              <a:rPr lang="zh-CN" altLang="en-US" sz="3600">
                <a:ea typeface="楷体_GB2312" pitchFamily="49" charset="-122"/>
              </a:rPr>
              <a:t>，且</a:t>
            </a:r>
            <a:r>
              <a:rPr lang="zh-CN" altLang="zh-CN" sz="3600">
                <a:ea typeface="楷体_GB2312" pitchFamily="49" charset="-122"/>
              </a:rPr>
              <a:t> </a:t>
            </a:r>
            <a:r>
              <a:rPr lang="en-US" altLang="zh-CN" sz="3600" i="1">
                <a:ea typeface="楷体_GB2312" pitchFamily="49" charset="-122"/>
              </a:rPr>
              <a:t>E</a:t>
            </a:r>
            <a:r>
              <a:rPr lang="en-US" altLang="zh-CN" sz="3600">
                <a:ea typeface="楷体_GB2312" pitchFamily="49" charset="-122"/>
              </a:rPr>
              <a:t>( </a:t>
            </a:r>
            <a:r>
              <a:rPr lang="en-US" altLang="zh-CN" sz="3600" i="1">
                <a:ea typeface="楷体_GB2312" pitchFamily="49" charset="-122"/>
              </a:rPr>
              <a:t>X </a:t>
            </a:r>
            <a:r>
              <a:rPr lang="en-US" altLang="zh-CN" sz="3600">
                <a:ea typeface="楷体_GB2312" pitchFamily="49" charset="-122"/>
              </a:rPr>
              <a:t>)=</a:t>
            </a:r>
            <a:r>
              <a:rPr lang="en-US" altLang="zh-CN" sz="3600" i="1">
                <a:ea typeface="楷体_GB2312" pitchFamily="49" charset="-122"/>
                <a:sym typeface="Symbol" panose="05050102010706020507" pitchFamily="18" charset="2"/>
              </a:rPr>
              <a:t> ,</a:t>
            </a:r>
            <a:r>
              <a:rPr lang="en-US" altLang="zh-CN" sz="36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zh-CN" sz="36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600" i="1"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lang="en-US" altLang="zh-CN" sz="3600">
                <a:ea typeface="楷体_GB2312" pitchFamily="49" charset="-122"/>
                <a:sym typeface="Symbol" panose="05050102010706020507" pitchFamily="18" charset="2"/>
              </a:rPr>
              <a:t>( </a:t>
            </a:r>
            <a:r>
              <a:rPr lang="en-US" altLang="zh-CN" sz="3600" i="1">
                <a:ea typeface="楷体_GB2312" pitchFamily="49" charset="-122"/>
                <a:sym typeface="Symbol" panose="05050102010706020507" pitchFamily="18" charset="2"/>
              </a:rPr>
              <a:t>X </a:t>
            </a:r>
            <a:r>
              <a:rPr lang="en-US" altLang="zh-CN" sz="3600">
                <a:ea typeface="楷体_GB2312" pitchFamily="49" charset="-122"/>
                <a:sym typeface="Symbol" panose="05050102010706020507" pitchFamily="18" charset="2"/>
              </a:rPr>
              <a:t>)=</a:t>
            </a:r>
            <a:r>
              <a:rPr lang="en-US" altLang="zh-CN" sz="3600" i="1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3600" i="1">
                <a:ea typeface="楷体_GB2312" pitchFamily="49" charset="-122"/>
              </a:rPr>
              <a:t> </a:t>
            </a:r>
            <a:r>
              <a:rPr lang="en-US" altLang="zh-CN" sz="3600" baseline="30000">
                <a:ea typeface="楷体_GB2312" pitchFamily="49" charset="-122"/>
              </a:rPr>
              <a:t>2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2988" y="1196975"/>
            <a:ext cx="6965950" cy="649288"/>
            <a:chOff x="672" y="736"/>
            <a:chExt cx="4388" cy="409"/>
          </a:xfrm>
        </p:grpSpPr>
        <p:graphicFrame>
          <p:nvGraphicFramePr>
            <p:cNvPr id="15368" name="Object 4"/>
            <p:cNvGraphicFramePr>
              <a:graphicFrameLocks noChangeAspect="1"/>
            </p:cNvGraphicFramePr>
            <p:nvPr/>
          </p:nvGraphicFramePr>
          <p:xfrm>
            <a:off x="672" y="762"/>
            <a:ext cx="1721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0" name="Equation" r:id="rId3" imgW="1028520" imgH="228600" progId="Equation.DSMT4">
                    <p:embed/>
                  </p:oleObj>
                </mc:Choice>
                <mc:Fallback>
                  <p:oleObj name="Equation" r:id="rId3" imgW="1028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762"/>
                          <a:ext cx="1721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5" name="Text Box 5"/>
            <p:cNvSpPr txBox="1">
              <a:spLocks noChangeArrowheads="1"/>
            </p:cNvSpPr>
            <p:nvPr/>
          </p:nvSpPr>
          <p:spPr bwMode="auto">
            <a:xfrm>
              <a:off x="2320" y="736"/>
              <a:ext cx="27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ea typeface="楷体_GB2312" pitchFamily="49" charset="-122"/>
                </a:rPr>
                <a:t>为总体 </a:t>
              </a:r>
              <a:r>
                <a:rPr lang="en-US" altLang="zh-CN" sz="3600" i="1">
                  <a:ea typeface="楷体_GB2312" pitchFamily="49" charset="-122"/>
                </a:rPr>
                <a:t>X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zh-CN" altLang="zh-CN" sz="3600">
                  <a:ea typeface="楷体_GB2312" pitchFamily="49" charset="-122"/>
                </a:rPr>
                <a:t>的一个样本</a:t>
              </a:r>
              <a:endParaRPr lang="zh-CN" altLang="en-US" sz="3600">
                <a:ea typeface="楷体_GB2312" pitchFamily="49" charset="-122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16013" y="2852738"/>
            <a:ext cx="7115175" cy="1036637"/>
            <a:chOff x="576" y="2160"/>
            <a:chExt cx="4482" cy="653"/>
          </a:xfrm>
        </p:grpSpPr>
        <p:sp>
          <p:nvSpPr>
            <p:cNvPr id="15382" name="Text Box 7"/>
            <p:cNvSpPr txBox="1">
              <a:spLocks noChangeArrowheads="1"/>
            </p:cNvSpPr>
            <p:nvPr/>
          </p:nvSpPr>
          <p:spPr bwMode="auto">
            <a:xfrm>
              <a:off x="576" y="2243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ea typeface="楷体_GB2312" pitchFamily="49" charset="-122"/>
                </a:rPr>
                <a:t>证明</a:t>
              </a:r>
            </a:p>
          </p:txBody>
        </p:sp>
        <p:grpSp>
          <p:nvGrpSpPr>
            <p:cNvPr id="15383" name="Group 8"/>
            <p:cNvGrpSpPr>
              <a:grpSpLocks/>
            </p:cNvGrpSpPr>
            <p:nvPr/>
          </p:nvGrpSpPr>
          <p:grpSpPr bwMode="auto">
            <a:xfrm>
              <a:off x="1378" y="2160"/>
              <a:ext cx="3680" cy="653"/>
              <a:chOff x="1296" y="2160"/>
              <a:chExt cx="3680" cy="653"/>
            </a:xfrm>
          </p:grpSpPr>
          <p:graphicFrame>
            <p:nvGraphicFramePr>
              <p:cNvPr id="15367" name="Object 9"/>
              <p:cNvGraphicFramePr>
                <a:graphicFrameLocks noChangeAspect="1"/>
              </p:cNvGraphicFramePr>
              <p:nvPr/>
            </p:nvGraphicFramePr>
            <p:xfrm>
              <a:off x="1296" y="2160"/>
              <a:ext cx="1213" cy="6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71" name="公式" r:id="rId5" imgW="799920" imgH="431640" progId="Equation.3">
                      <p:embed/>
                    </p:oleObj>
                  </mc:Choice>
                  <mc:Fallback>
                    <p:oleObj name="公式" r:id="rId5" imgW="79992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160"/>
                            <a:ext cx="1213" cy="6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4" name="Text Box 10"/>
              <p:cNvSpPr txBox="1">
                <a:spLocks noChangeArrowheads="1"/>
              </p:cNvSpPr>
              <p:nvPr/>
            </p:nvSpPr>
            <p:spPr bwMode="auto">
              <a:xfrm>
                <a:off x="2534" y="2260"/>
                <a:ext cx="244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600">
                    <a:ea typeface="楷体_GB2312" pitchFamily="49" charset="-122"/>
                  </a:rPr>
                  <a:t>是 </a:t>
                </a:r>
                <a:r>
                  <a:rPr lang="zh-CN" altLang="zh-CN" sz="3600" i="1">
                    <a:ea typeface="楷体_GB2312" pitchFamily="49" charset="-122"/>
                    <a:sym typeface="Symbol" panose="05050102010706020507" pitchFamily="18" charset="2"/>
                  </a:rPr>
                  <a:t> </a:t>
                </a:r>
                <a:r>
                  <a:rPr lang="zh-CN" altLang="zh-CN" sz="3600">
                    <a:ea typeface="楷体_GB2312" pitchFamily="49" charset="-122"/>
                    <a:sym typeface="Symbol" panose="05050102010706020507" pitchFamily="18" charset="2"/>
                  </a:rPr>
                  <a:t>的无偏估计量</a:t>
                </a:r>
                <a:endParaRPr lang="zh-CN" altLang="en-US" sz="3600" i="1"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</p:grp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612775" y="3962400"/>
            <a:ext cx="7007225" cy="1036638"/>
            <a:chOff x="386" y="2496"/>
            <a:chExt cx="4414" cy="653"/>
          </a:xfrm>
        </p:grpSpPr>
        <p:sp>
          <p:nvSpPr>
            <p:cNvPr id="15378" name="Text Box 12"/>
            <p:cNvSpPr txBox="1">
              <a:spLocks noChangeArrowheads="1"/>
            </p:cNvSpPr>
            <p:nvPr/>
          </p:nvSpPr>
          <p:spPr bwMode="auto">
            <a:xfrm>
              <a:off x="386" y="2608"/>
              <a:ext cx="11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ea typeface="楷体_GB2312" pitchFamily="49" charset="-122"/>
                </a:rPr>
                <a:t>(2)  </a:t>
              </a:r>
              <a:r>
                <a:rPr lang="zh-CN" altLang="en-US" sz="3600">
                  <a:ea typeface="楷体_GB2312" pitchFamily="49" charset="-122"/>
                </a:rPr>
                <a:t>证明</a:t>
              </a:r>
            </a:p>
          </p:txBody>
        </p:sp>
        <p:grpSp>
          <p:nvGrpSpPr>
            <p:cNvPr id="15379" name="Group 13"/>
            <p:cNvGrpSpPr>
              <a:grpSpLocks/>
            </p:cNvGrpSpPr>
            <p:nvPr/>
          </p:nvGrpSpPr>
          <p:grpSpPr bwMode="auto">
            <a:xfrm>
              <a:off x="1526" y="2496"/>
              <a:ext cx="3274" cy="653"/>
              <a:chOff x="1306" y="2736"/>
              <a:chExt cx="3274" cy="653"/>
            </a:xfrm>
          </p:grpSpPr>
          <p:graphicFrame>
            <p:nvGraphicFramePr>
              <p:cNvPr id="15365" name="Object 14"/>
              <p:cNvGraphicFramePr>
                <a:graphicFrameLocks noChangeAspect="1"/>
              </p:cNvGraphicFramePr>
              <p:nvPr/>
            </p:nvGraphicFramePr>
            <p:xfrm>
              <a:off x="1306" y="2889"/>
              <a:ext cx="671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72" name="公式" r:id="rId7" imgW="444240" imgH="228600" progId="Equation.3">
                      <p:embed/>
                    </p:oleObj>
                  </mc:Choice>
                  <mc:Fallback>
                    <p:oleObj name="公式" r:id="rId7" imgW="4442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6" y="2889"/>
                            <a:ext cx="671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0" name="Text Box 15"/>
              <p:cNvSpPr txBox="1">
                <a:spLocks noChangeArrowheads="1"/>
              </p:cNvSpPr>
              <p:nvPr/>
            </p:nvSpPr>
            <p:spPr bwMode="auto">
              <a:xfrm>
                <a:off x="1968" y="2833"/>
                <a:ext cx="40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600">
                    <a:ea typeface="楷体_GB2312" pitchFamily="49" charset="-122"/>
                  </a:rPr>
                  <a:t>比</a:t>
                </a:r>
              </a:p>
            </p:txBody>
          </p:sp>
          <p:graphicFrame>
            <p:nvGraphicFramePr>
              <p:cNvPr id="15366" name="Object 16"/>
              <p:cNvGraphicFramePr>
                <a:graphicFrameLocks noChangeAspect="1"/>
              </p:cNvGraphicFramePr>
              <p:nvPr/>
            </p:nvGraphicFramePr>
            <p:xfrm>
              <a:off x="2362" y="2736"/>
              <a:ext cx="1213" cy="6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73" name="公式" r:id="rId9" imgW="799920" imgH="431640" progId="Equation.3">
                      <p:embed/>
                    </p:oleObj>
                  </mc:Choice>
                  <mc:Fallback>
                    <p:oleObj name="公式" r:id="rId9" imgW="79992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2" y="2736"/>
                            <a:ext cx="1213" cy="6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1" name="Text Box 17"/>
              <p:cNvSpPr txBox="1">
                <a:spLocks noChangeArrowheads="1"/>
              </p:cNvSpPr>
              <p:nvPr/>
            </p:nvSpPr>
            <p:spPr bwMode="auto">
              <a:xfrm>
                <a:off x="3600" y="2833"/>
                <a:ext cx="98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600">
                    <a:ea typeface="楷体_GB2312" pitchFamily="49" charset="-122"/>
                  </a:rPr>
                  <a:t>更有效</a:t>
                </a:r>
              </a:p>
            </p:txBody>
          </p:sp>
        </p:grpSp>
      </p:grp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517525" y="5130800"/>
            <a:ext cx="1519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黑体" panose="02010609060101010101" pitchFamily="49" charset="-122"/>
              </a:rPr>
              <a:t>证</a:t>
            </a:r>
            <a:r>
              <a:rPr lang="zh-CN" altLang="en-US" sz="3600" b="1">
                <a:ea typeface="楷体_GB2312" pitchFamily="49" charset="-122"/>
              </a:rPr>
              <a:t>  </a:t>
            </a:r>
            <a:r>
              <a:rPr lang="en-US" altLang="zh-CN" sz="3600">
                <a:ea typeface="楷体_GB2312" pitchFamily="49" charset="-122"/>
              </a:rPr>
              <a:t>(1)</a:t>
            </a:r>
            <a:r>
              <a:rPr lang="en-US" altLang="zh-CN" sz="3600" b="1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68979" name="Object 19"/>
          <p:cNvGraphicFramePr>
            <a:graphicFrameLocks noChangeAspect="1"/>
          </p:cNvGraphicFramePr>
          <p:nvPr/>
        </p:nvGraphicFramePr>
        <p:xfrm>
          <a:off x="1981200" y="4906963"/>
          <a:ext cx="60198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公式" r:id="rId11" imgW="2070000" imgH="431640" progId="Equation.3">
                  <p:embed/>
                </p:oleObj>
              </mc:Choice>
              <mc:Fallback>
                <p:oleObj name="公式" r:id="rId11" imgW="2070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06963"/>
                        <a:ext cx="6019800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68313" y="1916113"/>
            <a:ext cx="8099425" cy="1189037"/>
            <a:chOff x="297" y="1253"/>
            <a:chExt cx="5102" cy="749"/>
          </a:xfrm>
        </p:grpSpPr>
        <p:graphicFrame>
          <p:nvGraphicFramePr>
            <p:cNvPr id="15363" name="Object 22"/>
            <p:cNvGraphicFramePr>
              <a:graphicFrameLocks noChangeAspect="1"/>
            </p:cNvGraphicFramePr>
            <p:nvPr/>
          </p:nvGraphicFramePr>
          <p:xfrm>
            <a:off x="4513" y="1253"/>
            <a:ext cx="886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5" name="Equation" r:id="rId13" imgW="583920" imgH="431640" progId="Equation.DSMT4">
                    <p:embed/>
                  </p:oleObj>
                </mc:Choice>
                <mc:Fallback>
                  <p:oleObj name="Equation" r:id="rId13" imgW="5839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253"/>
                          <a:ext cx="886" cy="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23"/>
            <p:cNvGraphicFramePr>
              <a:graphicFrameLocks noChangeAspect="1"/>
            </p:cNvGraphicFramePr>
            <p:nvPr/>
          </p:nvGraphicFramePr>
          <p:xfrm>
            <a:off x="1701" y="1409"/>
            <a:ext cx="27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6" name="Equation" r:id="rId15" imgW="2476440" imgH="304560" progId="Equation.DSMT4">
                    <p:embed/>
                  </p:oleObj>
                </mc:Choice>
                <mc:Fallback>
                  <p:oleObj name="Equation" r:id="rId15" imgW="247644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409"/>
                          <a:ext cx="272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7" name="Text Box 24"/>
            <p:cNvSpPr txBox="1">
              <a:spLocks noChangeArrowheads="1"/>
            </p:cNvSpPr>
            <p:nvPr/>
          </p:nvSpPr>
          <p:spPr bwMode="auto">
            <a:xfrm>
              <a:off x="297" y="1395"/>
              <a:ext cx="14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ea typeface="楷体_GB2312" pitchFamily="49" charset="-122"/>
                </a:rPr>
                <a:t>(1)  </a:t>
              </a:r>
              <a:r>
                <a:rPr lang="zh-CN" altLang="en-US" sz="3600">
                  <a:ea typeface="楷体_GB2312" pitchFamily="49" charset="-122"/>
                </a:rPr>
                <a:t>设常数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088934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6897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4FE1D0-9ADC-44E2-9B49-FF5D943F3870}" type="slidenum">
              <a:rPr lang="en-US" altLang="zh-CN" sz="1400"/>
              <a:pPr eaLnBrk="1" hangingPunct="1"/>
              <a:t>56</a:t>
            </a:fld>
            <a:endParaRPr lang="en-US" altLang="zh-CN" sz="14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228600"/>
            <a:ext cx="5772150" cy="1101725"/>
            <a:chOff x="576" y="163"/>
            <a:chExt cx="3636" cy="653"/>
          </a:xfrm>
        </p:grpSpPr>
        <p:sp>
          <p:nvSpPr>
            <p:cNvPr id="16397" name="Text Box 3"/>
            <p:cNvSpPr txBox="1">
              <a:spLocks noChangeArrowheads="1"/>
            </p:cNvSpPr>
            <p:nvPr/>
          </p:nvSpPr>
          <p:spPr bwMode="auto">
            <a:xfrm>
              <a:off x="576" y="264"/>
              <a:ext cx="524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ea typeface="楷体_GB2312" pitchFamily="49" charset="-122"/>
                </a:rPr>
                <a:t>(2)</a:t>
              </a:r>
              <a:r>
                <a:rPr lang="en-US" altLang="zh-CN" sz="3600" b="1"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16390" name="Object 4"/>
            <p:cNvGraphicFramePr>
              <a:graphicFrameLocks noChangeAspect="1"/>
            </p:cNvGraphicFramePr>
            <p:nvPr/>
          </p:nvGraphicFramePr>
          <p:xfrm>
            <a:off x="1228" y="163"/>
            <a:ext cx="2984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6" name="公式" r:id="rId3" imgW="1968480" imgH="431640" progId="Equation.3">
                    <p:embed/>
                  </p:oleObj>
                </mc:Choice>
                <mc:Fallback>
                  <p:oleObj name="公式" r:id="rId3" imgW="19684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163"/>
                          <a:ext cx="2984" cy="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323850" y="3860800"/>
          <a:ext cx="244792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Equation" r:id="rId5" imgW="799920" imgH="431640" progId="Equation.DSMT4">
                  <p:embed/>
                </p:oleObj>
              </mc:Choice>
              <mc:Fallback>
                <p:oleObj name="Equation" r:id="rId5" imgW="799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860800"/>
                        <a:ext cx="2447925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3689350" y="4005263"/>
          <a:ext cx="52752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Equation" r:id="rId7" imgW="2387520" imgH="469800" progId="Equation.DSMT4">
                  <p:embed/>
                </p:oleObj>
              </mc:Choice>
              <mc:Fallback>
                <p:oleObj name="Equation" r:id="rId7" imgW="2387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4005263"/>
                        <a:ext cx="5275263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4" name="Object 10"/>
          <p:cNvGraphicFramePr>
            <a:graphicFrameLocks noChangeAspect="1"/>
          </p:cNvGraphicFramePr>
          <p:nvPr/>
        </p:nvGraphicFramePr>
        <p:xfrm>
          <a:off x="1857375" y="2428875"/>
          <a:ext cx="64008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Equation" r:id="rId9" imgW="1942920" imgH="444240" progId="Equation.3">
                  <p:embed/>
                </p:oleObj>
              </mc:Choice>
              <mc:Fallback>
                <p:oleObj name="Equation" r:id="rId9" imgW="1942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428875"/>
                        <a:ext cx="640080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6" name="AutoShape 12"/>
          <p:cNvSpPr>
            <a:spLocks noChangeArrowheads="1"/>
          </p:cNvSpPr>
          <p:nvPr/>
        </p:nvSpPr>
        <p:spPr bwMode="auto">
          <a:xfrm>
            <a:off x="3059113" y="4437063"/>
            <a:ext cx="533400" cy="228600"/>
          </a:xfrm>
          <a:prstGeom prst="rightArrow">
            <a:avLst>
              <a:gd name="adj1" fmla="val 94444"/>
              <a:gd name="adj2" fmla="val 666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684213" y="5373688"/>
            <a:ext cx="7834312" cy="650875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CC3399"/>
                </a:solidFill>
                <a:ea typeface="黑体" panose="02010609060101010101" pitchFamily="49" charset="-122"/>
              </a:rPr>
              <a:t>结论  </a:t>
            </a:r>
            <a:r>
              <a:rPr lang="zh-CN" altLang="en-US" sz="3600">
                <a:solidFill>
                  <a:schemeClr val="tx2"/>
                </a:solidFill>
              </a:rPr>
              <a:t>算术均值比加权均值更有效</a:t>
            </a:r>
            <a:r>
              <a:rPr lang="en-US" altLang="zh-CN" sz="3600" b="1">
                <a:solidFill>
                  <a:schemeClr val="tx2"/>
                </a:solidFill>
              </a:rPr>
              <a:t>.</a:t>
            </a:r>
            <a:endParaRPr lang="en-US" altLang="zh-CN" sz="3600" b="1">
              <a:ea typeface="楷体_GB2312" pitchFamily="49" charset="-122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71550" y="1196975"/>
            <a:ext cx="6624638" cy="1387475"/>
            <a:chOff x="612" y="799"/>
            <a:chExt cx="4082" cy="829"/>
          </a:xfrm>
        </p:grpSpPr>
        <p:sp>
          <p:nvSpPr>
            <p:cNvPr id="16396" name="Text Box 7"/>
            <p:cNvSpPr txBox="1">
              <a:spLocks noChangeArrowheads="1"/>
            </p:cNvSpPr>
            <p:nvPr/>
          </p:nvSpPr>
          <p:spPr bwMode="auto">
            <a:xfrm>
              <a:off x="612" y="999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ea typeface="楷体_GB2312" pitchFamily="49" charset="-122"/>
                </a:rPr>
                <a:t>而</a:t>
              </a:r>
            </a:p>
          </p:txBody>
        </p:sp>
        <p:graphicFrame>
          <p:nvGraphicFramePr>
            <p:cNvPr id="16389" name="Object 16"/>
            <p:cNvGraphicFramePr>
              <a:graphicFrameLocks noChangeAspect="1"/>
            </p:cNvGraphicFramePr>
            <p:nvPr/>
          </p:nvGraphicFramePr>
          <p:xfrm>
            <a:off x="1292" y="799"/>
            <a:ext cx="3402" cy="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0" name="Equation" r:id="rId11" imgW="2031840" imgH="495000" progId="Equation.DSMT4">
                    <p:embed/>
                  </p:oleObj>
                </mc:Choice>
                <mc:Fallback>
                  <p:oleObj name="Equation" r:id="rId11" imgW="203184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799"/>
                          <a:ext cx="3402" cy="8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5121850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6" grpId="0" animBg="1"/>
      <p:bldP spid="16999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19066B-60B8-4F72-88D4-7E4648BCA637}" type="slidenum">
              <a:rPr lang="en-US" altLang="zh-CN" sz="1400"/>
              <a:pPr eaLnBrk="1" hangingPunct="1"/>
              <a:t>57</a:t>
            </a:fld>
            <a:endParaRPr lang="en-US" altLang="zh-CN" sz="1400"/>
          </a:p>
        </p:txBody>
      </p:sp>
      <p:sp>
        <p:nvSpPr>
          <p:cNvPr id="307202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767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ea typeface="黑体" panose="02010609060101010101" pitchFamily="49" charset="-122"/>
              </a:rPr>
              <a:t>例如</a:t>
            </a:r>
            <a:r>
              <a:rPr lang="zh-CN" altLang="en-US" sz="3600">
                <a:ea typeface="楷体_GB2312" pitchFamily="49" charset="-122"/>
              </a:rPr>
              <a:t>  </a:t>
            </a:r>
            <a:r>
              <a:rPr lang="en-US" altLang="zh-CN" sz="3600" i="1">
                <a:ea typeface="楷体_GB2312" pitchFamily="49" charset="-122"/>
              </a:rPr>
              <a:t>X </a:t>
            </a:r>
            <a:r>
              <a:rPr lang="en-US" altLang="zh-CN" sz="3600">
                <a:ea typeface="楷体_GB2312" pitchFamily="49" charset="-122"/>
              </a:rPr>
              <a:t>~ </a:t>
            </a:r>
            <a:r>
              <a:rPr lang="en-US" altLang="zh-CN" sz="3600" i="1">
                <a:ea typeface="楷体_GB2312" pitchFamily="49" charset="-122"/>
              </a:rPr>
              <a:t>N</a:t>
            </a:r>
            <a:r>
              <a:rPr lang="en-US" altLang="zh-CN" sz="3600">
                <a:ea typeface="楷体_GB2312" pitchFamily="49" charset="-122"/>
              </a:rPr>
              <a:t>( </a:t>
            </a:r>
            <a:r>
              <a:rPr lang="en-US" altLang="zh-CN" sz="3600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3600">
                <a:ea typeface="楷体_GB2312" pitchFamily="49" charset="-122"/>
                <a:sym typeface="Symbol" panose="05050102010706020507" pitchFamily="18" charset="2"/>
              </a:rPr>
              <a:t> ,</a:t>
            </a:r>
            <a:r>
              <a:rPr lang="en-US" altLang="zh-CN" sz="3600" i="1"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lang="en-US" altLang="zh-CN" sz="3600" baseline="3000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6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600">
                <a:ea typeface="楷体_GB2312" pitchFamily="49" charset="-122"/>
              </a:rPr>
              <a:t>) , ( </a:t>
            </a:r>
            <a:r>
              <a:rPr lang="en-US" altLang="zh-CN" sz="3600" i="1">
                <a:ea typeface="楷体_GB2312" pitchFamily="49" charset="-122"/>
              </a:rPr>
              <a:t>X</a:t>
            </a:r>
            <a:r>
              <a:rPr lang="en-US" altLang="zh-CN" sz="3600" baseline="-25000">
                <a:ea typeface="楷体_GB2312" pitchFamily="49" charset="-122"/>
              </a:rPr>
              <a:t> 1</a:t>
            </a:r>
            <a:r>
              <a:rPr lang="en-US" altLang="zh-CN" sz="3600">
                <a:ea typeface="楷体_GB2312" pitchFamily="49" charset="-122"/>
              </a:rPr>
              <a:t> </a:t>
            </a:r>
            <a:r>
              <a:rPr lang="en-US" altLang="zh-CN" sz="3600" i="1">
                <a:ea typeface="楷体_GB2312" pitchFamily="49" charset="-122"/>
              </a:rPr>
              <a:t>,X </a:t>
            </a:r>
            <a:r>
              <a:rPr lang="en-US" altLang="zh-CN" sz="3600" baseline="-25000">
                <a:ea typeface="楷体_GB2312" pitchFamily="49" charset="-122"/>
              </a:rPr>
              <a:t>2 </a:t>
            </a:r>
            <a:r>
              <a:rPr lang="en-US" altLang="zh-CN" sz="3600">
                <a:ea typeface="楷体_GB2312" pitchFamily="49" charset="-122"/>
              </a:rPr>
              <a:t>) </a:t>
            </a:r>
            <a:r>
              <a:rPr lang="zh-CN" altLang="en-US" sz="3600">
                <a:ea typeface="楷体_GB2312" pitchFamily="49" charset="-122"/>
              </a:rPr>
              <a:t>是样本</a:t>
            </a:r>
            <a:r>
              <a:rPr lang="en-US" altLang="zh-CN" sz="3600" b="1">
                <a:ea typeface="楷体_GB2312" pitchFamily="49" charset="-122"/>
              </a:rPr>
              <a:t>.</a:t>
            </a:r>
          </a:p>
        </p:txBody>
      </p:sp>
      <p:graphicFrame>
        <p:nvGraphicFramePr>
          <p:cNvPr id="307203" name="Object 3"/>
          <p:cNvGraphicFramePr>
            <a:graphicFrameLocks noChangeAspect="1"/>
          </p:cNvGraphicFramePr>
          <p:nvPr/>
        </p:nvGraphicFramePr>
        <p:xfrm>
          <a:off x="1116013" y="1268413"/>
          <a:ext cx="2671762" cy="328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Equation" r:id="rId3" imgW="1130040" imgH="1206360" progId="Equation.DSMT4">
                  <p:embed/>
                </p:oleObj>
              </mc:Choice>
              <mc:Fallback>
                <p:oleObj name="Equation" r:id="rId3" imgW="113004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2671762" cy="328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4427538" y="2636838"/>
            <a:ext cx="4219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ea typeface="楷体_GB2312" pitchFamily="49" charset="-122"/>
              </a:rPr>
              <a:t>都是</a:t>
            </a:r>
            <a:r>
              <a:rPr lang="zh-CN" altLang="en-US" sz="3600" i="1"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lang="zh-CN" altLang="en-US" sz="3600"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zh-CN" sz="3600">
                <a:ea typeface="楷体_GB2312" pitchFamily="49" charset="-122"/>
                <a:sym typeface="Symbol" panose="05050102010706020507" pitchFamily="18" charset="2"/>
              </a:rPr>
              <a:t>无偏估计量</a:t>
            </a:r>
            <a:endParaRPr lang="zh-CN" altLang="en-US" sz="3600" i="1"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-180975" y="4797425"/>
            <a:ext cx="4635500" cy="709613"/>
            <a:chOff x="388" y="2956"/>
            <a:chExt cx="2920" cy="447"/>
          </a:xfrm>
        </p:grpSpPr>
        <p:sp>
          <p:nvSpPr>
            <p:cNvPr id="17417" name="Text Box 6"/>
            <p:cNvSpPr txBox="1">
              <a:spLocks noChangeArrowheads="1"/>
            </p:cNvSpPr>
            <p:nvPr/>
          </p:nvSpPr>
          <p:spPr bwMode="auto">
            <a:xfrm>
              <a:off x="388" y="2956"/>
              <a:ext cx="15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3600">
                  <a:ea typeface="楷体_GB2312" pitchFamily="49" charset="-122"/>
                </a:rPr>
                <a:t>其中</a:t>
              </a:r>
            </a:p>
          </p:txBody>
        </p:sp>
        <p:graphicFrame>
          <p:nvGraphicFramePr>
            <p:cNvPr id="17411" name="Object 7"/>
            <p:cNvGraphicFramePr>
              <a:graphicFrameLocks noChangeAspect="1"/>
            </p:cNvGraphicFramePr>
            <p:nvPr/>
          </p:nvGraphicFramePr>
          <p:xfrm>
            <a:off x="1920" y="2976"/>
            <a:ext cx="314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9" name="Equation" r:id="rId5" imgW="190440" imgH="228600" progId="Equation.DSMT4">
                    <p:embed/>
                  </p:oleObj>
                </mc:Choice>
                <mc:Fallback>
                  <p:oleObj name="Equation" r:id="rId5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976"/>
                          <a:ext cx="314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Text Box 8"/>
            <p:cNvSpPr txBox="1">
              <a:spLocks noChangeArrowheads="1"/>
            </p:cNvSpPr>
            <p:nvPr/>
          </p:nvSpPr>
          <p:spPr bwMode="auto">
            <a:xfrm>
              <a:off x="2256" y="2976"/>
              <a:ext cx="10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ea typeface="楷体_GB2312" pitchFamily="49" charset="-122"/>
                </a:rPr>
                <a:t>最有效</a:t>
              </a:r>
              <a:r>
                <a:rPr lang="en-US" altLang="zh-CN" sz="3600" b="1"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307209" name="AutoShape 9"/>
          <p:cNvSpPr>
            <a:spLocks/>
          </p:cNvSpPr>
          <p:nvPr/>
        </p:nvSpPr>
        <p:spPr bwMode="auto">
          <a:xfrm>
            <a:off x="3851275" y="1557338"/>
            <a:ext cx="457200" cy="2895600"/>
          </a:xfrm>
          <a:prstGeom prst="rightBrace">
            <a:avLst>
              <a:gd name="adj1" fmla="val 527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29138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/>
      <p:bldP spid="307204" grpId="0"/>
      <p:bldP spid="30720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3680BC-8B2F-4900-914B-D8746A33C88A}" type="slidenum">
              <a:rPr lang="en-US" altLang="zh-CN" sz="1400"/>
              <a:pPr eaLnBrk="1" hangingPunct="1"/>
              <a:t>58</a:t>
            </a:fld>
            <a:endParaRPr lang="en-US" altLang="zh-CN" sz="1400"/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403350" y="3357563"/>
          <a:ext cx="527208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Equation" r:id="rId3" imgW="1701720" imgH="368280" progId="Equation.DSMT4">
                  <p:embed/>
                </p:oleObj>
              </mc:Choice>
              <mc:Fallback>
                <p:oleObj name="Equation" r:id="rId3" imgW="17017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57563"/>
                        <a:ext cx="5272088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95288" y="1125538"/>
            <a:ext cx="8540750" cy="681037"/>
            <a:chOff x="249" y="697"/>
            <a:chExt cx="5380" cy="429"/>
          </a:xfrm>
        </p:grpSpPr>
        <p:sp>
          <p:nvSpPr>
            <p:cNvPr id="18449" name="Text Box 4"/>
            <p:cNvSpPr txBox="1">
              <a:spLocks noChangeArrowheads="1"/>
            </p:cNvSpPr>
            <p:nvPr/>
          </p:nvSpPr>
          <p:spPr bwMode="auto">
            <a:xfrm>
              <a:off x="249" y="722"/>
              <a:ext cx="53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 b="1">
                  <a:ea typeface="黑体" panose="02010609060101010101" pitchFamily="49" charset="-122"/>
                </a:rPr>
                <a:t>定义</a:t>
              </a:r>
              <a:r>
                <a:rPr lang="zh-CN" altLang="en-US" sz="3600" b="1">
                  <a:ea typeface="楷体_GB2312" pitchFamily="49" charset="-122"/>
                </a:rPr>
                <a:t>    </a:t>
              </a:r>
              <a:r>
                <a:rPr lang="zh-CN" altLang="en-US" sz="3600">
                  <a:ea typeface="楷体_GB2312" pitchFamily="49" charset="-122"/>
                </a:rPr>
                <a:t>设                                是总体参数</a:t>
              </a:r>
              <a:r>
                <a:rPr lang="zh-CN" altLang="en-US" sz="3600" i="1">
                  <a:ea typeface="楷体_GB2312" pitchFamily="49" charset="-122"/>
                  <a:sym typeface="Symbol" panose="05050102010706020507" pitchFamily="18" charset="2"/>
                </a:rPr>
                <a:t>  </a:t>
              </a:r>
              <a:endParaRPr lang="zh-CN" altLang="en-US" sz="3600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8439" name="Object 5"/>
            <p:cNvGraphicFramePr>
              <a:graphicFrameLocks noChangeAspect="1"/>
            </p:cNvGraphicFramePr>
            <p:nvPr/>
          </p:nvGraphicFramePr>
          <p:xfrm>
            <a:off x="1498" y="697"/>
            <a:ext cx="2265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5" name="Equation" r:id="rId5" imgW="1765080" imgH="291960" progId="Equation.DSMT4">
                    <p:embed/>
                  </p:oleObj>
                </mc:Choice>
                <mc:Fallback>
                  <p:oleObj name="Equation" r:id="rId5" imgW="176508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8" y="697"/>
                          <a:ext cx="2265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11188" y="4581525"/>
            <a:ext cx="8728075" cy="695325"/>
            <a:chOff x="385" y="2789"/>
            <a:chExt cx="5498" cy="438"/>
          </a:xfrm>
        </p:grpSpPr>
        <p:sp>
          <p:nvSpPr>
            <p:cNvPr id="18447" name="Text Box 7"/>
            <p:cNvSpPr txBox="1">
              <a:spLocks noChangeArrowheads="1"/>
            </p:cNvSpPr>
            <p:nvPr/>
          </p:nvSpPr>
          <p:spPr bwMode="auto">
            <a:xfrm>
              <a:off x="385" y="2789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ea typeface="楷体_GB2312" pitchFamily="49" charset="-122"/>
                </a:rPr>
                <a:t>则称</a:t>
              </a:r>
            </a:p>
          </p:txBody>
        </p:sp>
        <p:graphicFrame>
          <p:nvGraphicFramePr>
            <p:cNvPr id="18438" name="Object 8"/>
            <p:cNvGraphicFramePr>
              <a:graphicFrameLocks noChangeAspect="1"/>
            </p:cNvGraphicFramePr>
            <p:nvPr/>
          </p:nvGraphicFramePr>
          <p:xfrm>
            <a:off x="1032" y="2795"/>
            <a:ext cx="30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6" name="Equation" r:id="rId7" imgW="203040" imgH="291960" progId="Equation.DSMT4">
                    <p:embed/>
                  </p:oleObj>
                </mc:Choice>
                <mc:Fallback>
                  <p:oleObj name="Equation" r:id="rId7" imgW="20304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2795"/>
                          <a:ext cx="30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8" name="Rectangle 9"/>
            <p:cNvSpPr>
              <a:spLocks noChangeArrowheads="1"/>
            </p:cNvSpPr>
            <p:nvPr/>
          </p:nvSpPr>
          <p:spPr bwMode="auto">
            <a:xfrm>
              <a:off x="1249" y="2812"/>
              <a:ext cx="463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ea typeface="楷体_GB2312" pitchFamily="49" charset="-122"/>
                </a:rPr>
                <a:t>是总体参数</a:t>
              </a:r>
              <a:r>
                <a:rPr lang="zh-CN" altLang="en-US" sz="3600" i="1">
                  <a:ea typeface="楷体_GB2312" pitchFamily="49" charset="-122"/>
                  <a:sym typeface="Symbol" panose="05050102010706020507" pitchFamily="18" charset="2"/>
                </a:rPr>
                <a:t> </a:t>
              </a:r>
              <a:r>
                <a:rPr lang="zh-CN" altLang="en-US" sz="3600">
                  <a:ea typeface="楷体_GB2312" pitchFamily="49" charset="-122"/>
                  <a:sym typeface="Symbol" panose="05050102010706020507" pitchFamily="18" charset="2"/>
                </a:rPr>
                <a:t>的一致估计量</a:t>
              </a:r>
              <a:r>
                <a:rPr lang="en-US" altLang="zh-CN" sz="3600" b="1">
                  <a:ea typeface="楷体_GB2312" pitchFamily="49" charset="-122"/>
                  <a:sym typeface="Symbol" panose="05050102010706020507" pitchFamily="18" charset="2"/>
                </a:rPr>
                <a:t>.</a:t>
              </a:r>
              <a:endParaRPr lang="en-US" altLang="zh-CN" sz="3600" i="1"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539750" y="1989138"/>
            <a:ext cx="5532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ea typeface="楷体_GB2312" pitchFamily="49" charset="-122"/>
                <a:sym typeface="Symbol" panose="05050102010706020507" pitchFamily="18" charset="2"/>
              </a:rPr>
              <a:t>的估计量</a:t>
            </a:r>
            <a:r>
              <a:rPr lang="en-US" altLang="zh-CN" sz="3600" b="1">
                <a:ea typeface="楷体_GB2312" pitchFamily="49" charset="-122"/>
                <a:sym typeface="Symbol" panose="05050102010706020507" pitchFamily="18" charset="2"/>
              </a:rPr>
              <a:t>. </a:t>
            </a:r>
            <a:r>
              <a:rPr lang="zh-CN" altLang="en-US" sz="3600">
                <a:ea typeface="楷体_GB2312" pitchFamily="49" charset="-122"/>
                <a:sym typeface="Symbol" panose="05050102010706020507" pitchFamily="18" charset="2"/>
              </a:rPr>
              <a:t>若当</a:t>
            </a:r>
            <a:r>
              <a:rPr lang="en-US" altLang="zh-CN" sz="3600" i="1"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3600">
                <a:ea typeface="楷体_GB2312" pitchFamily="49" charset="-122"/>
                <a:sym typeface="Symbol" panose="05050102010706020507" pitchFamily="18" charset="2"/>
              </a:rPr>
              <a:t> </a:t>
            </a:r>
            <a:r>
              <a:rPr lang="zh-CN" altLang="en-US" sz="3600">
                <a:ea typeface="楷体_GB2312" pitchFamily="49" charset="-122"/>
                <a:sym typeface="Symbol" panose="05050102010706020507" pitchFamily="18" charset="2"/>
              </a:rPr>
              <a:t>时</a:t>
            </a:r>
            <a:r>
              <a:rPr lang="en-US" altLang="zh-CN" sz="3600">
                <a:ea typeface="楷体_GB2312" pitchFamily="49" charset="-122"/>
                <a:sym typeface="Symbol" panose="05050102010706020507" pitchFamily="18" charset="2"/>
              </a:rPr>
              <a:t>,      </a:t>
            </a:r>
            <a:endParaRPr lang="en-US" altLang="zh-CN" sz="3600">
              <a:ea typeface="楷体_GB2312" pitchFamily="49" charset="-122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22313" y="2600325"/>
            <a:ext cx="6370637" cy="828675"/>
            <a:chOff x="355" y="1477"/>
            <a:chExt cx="4013" cy="522"/>
          </a:xfrm>
        </p:grpSpPr>
        <p:graphicFrame>
          <p:nvGraphicFramePr>
            <p:cNvPr id="18436" name="Object 13"/>
            <p:cNvGraphicFramePr>
              <a:graphicFrameLocks noChangeAspect="1"/>
            </p:cNvGraphicFramePr>
            <p:nvPr/>
          </p:nvGraphicFramePr>
          <p:xfrm>
            <a:off x="355" y="1477"/>
            <a:ext cx="390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7" name="Equation" r:id="rId9" imgW="203040" imgH="291960" progId="Equation.DSMT4">
                    <p:embed/>
                  </p:oleObj>
                </mc:Choice>
                <mc:Fallback>
                  <p:oleObj name="Equation" r:id="rId9" imgW="20304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" y="1477"/>
                          <a:ext cx="390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672" y="1536"/>
              <a:ext cx="32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ea typeface="楷体_GB2312" pitchFamily="49" charset="-122"/>
                </a:rPr>
                <a:t>依概率收敛于</a:t>
              </a:r>
              <a:r>
                <a:rPr lang="zh-CN" altLang="en-US" sz="3600" i="1">
                  <a:ea typeface="楷体_GB2312" pitchFamily="49" charset="-122"/>
                  <a:sym typeface="Symbol" panose="05050102010706020507" pitchFamily="18" charset="2"/>
                </a:rPr>
                <a:t> </a:t>
              </a:r>
              <a:r>
                <a:rPr lang="en-US" altLang="zh-CN" sz="3600" i="1">
                  <a:ea typeface="楷体_GB2312" pitchFamily="49" charset="-122"/>
                  <a:sym typeface="Symbol" panose="05050102010706020507" pitchFamily="18" charset="2"/>
                </a:rPr>
                <a:t>, </a:t>
              </a:r>
              <a:r>
                <a:rPr lang="zh-CN" altLang="en-US" sz="3600">
                  <a:ea typeface="楷体_GB2312" pitchFamily="49" charset="-122"/>
                </a:rPr>
                <a:t>即</a:t>
              </a:r>
            </a:p>
          </p:txBody>
        </p:sp>
        <p:graphicFrame>
          <p:nvGraphicFramePr>
            <p:cNvPr id="18437" name="Object 15"/>
            <p:cNvGraphicFramePr>
              <a:graphicFrameLocks noChangeAspect="1"/>
            </p:cNvGraphicFramePr>
            <p:nvPr/>
          </p:nvGraphicFramePr>
          <p:xfrm>
            <a:off x="3175" y="1584"/>
            <a:ext cx="1193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8" name="Equation" r:id="rId11" imgW="495000" imgH="203040" progId="Equation.3">
                    <p:embed/>
                  </p:oleObj>
                </mc:Choice>
                <mc:Fallback>
                  <p:oleObj name="Equation" r:id="rId11" imgW="495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1584"/>
                          <a:ext cx="1193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5" name="Rectangle 18"/>
          <p:cNvSpPr>
            <a:spLocks noChangeArrowheads="1"/>
          </p:cNvSpPr>
          <p:nvPr/>
        </p:nvSpPr>
        <p:spPr bwMode="auto">
          <a:xfrm>
            <a:off x="611188" y="404813"/>
            <a:ext cx="396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3600" b="1">
                <a:solidFill>
                  <a:srgbClr val="CC3399"/>
                </a:solidFill>
              </a:rPr>
              <a:t>三、一致性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435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34475" y="6848475"/>
              <a:ext cx="1588" cy="1588"/>
            </p14:xfrm>
          </p:contentPart>
        </mc:Choice>
        <mc:Fallback xmlns="">
          <p:pic>
            <p:nvPicPr>
              <p:cNvPr id="18435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56663" y="6770663"/>
                <a:ext cx="157212" cy="1572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246198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55C85D-2A49-473C-8938-16FD0302AF71}" type="slidenum">
              <a:rPr lang="en-US" altLang="zh-CN" sz="1400"/>
              <a:pPr eaLnBrk="1" hangingPunct="1"/>
              <a:t>59</a:t>
            </a:fld>
            <a:endParaRPr lang="en-US" altLang="zh-CN" sz="1400"/>
          </a:p>
        </p:txBody>
      </p:sp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676400" y="388938"/>
            <a:ext cx="5929313" cy="650875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关于一致性的两个常用结论 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4984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ea typeface="楷体_GB2312" pitchFamily="49" charset="-122"/>
              </a:rPr>
              <a:t>1. </a:t>
            </a:r>
            <a:r>
              <a:rPr lang="zh-CN" altLang="en-US" sz="3600">
                <a:ea typeface="楷体_GB2312" pitchFamily="49" charset="-122"/>
              </a:rPr>
              <a:t>样本 </a:t>
            </a:r>
            <a:r>
              <a:rPr lang="en-US" altLang="zh-CN" sz="3600" i="1">
                <a:ea typeface="楷体_GB2312" pitchFamily="49" charset="-122"/>
              </a:rPr>
              <a:t>k  </a:t>
            </a:r>
            <a:r>
              <a:rPr lang="zh-CN" altLang="en-US" sz="3600">
                <a:ea typeface="楷体_GB2312" pitchFamily="49" charset="-122"/>
              </a:rPr>
              <a:t>阶矩是总体 </a:t>
            </a:r>
            <a:r>
              <a:rPr lang="en-US" altLang="zh-CN" sz="3600" i="1">
                <a:ea typeface="楷体_GB2312" pitchFamily="49" charset="-122"/>
              </a:rPr>
              <a:t>k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  <a:p>
            <a:pPr eaLnBrk="1" hangingPunct="1"/>
            <a:r>
              <a:rPr lang="en-US" altLang="zh-CN" sz="3600">
                <a:ea typeface="楷体_GB2312" pitchFamily="49" charset="-122"/>
              </a:rPr>
              <a:t>    </a:t>
            </a:r>
            <a:r>
              <a:rPr lang="zh-CN" altLang="en-US" sz="3600">
                <a:ea typeface="楷体_GB2312" pitchFamily="49" charset="-122"/>
              </a:rPr>
              <a:t>阶矩的一致性估计量</a:t>
            </a:r>
            <a:r>
              <a:rPr lang="en-US" altLang="zh-CN" sz="3600" b="1">
                <a:ea typeface="楷体_GB2312" pitchFamily="49" charset="-122"/>
              </a:rPr>
              <a:t>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3825875"/>
            <a:ext cx="4537075" cy="641350"/>
            <a:chOff x="480" y="2524"/>
            <a:chExt cx="2858" cy="404"/>
          </a:xfrm>
        </p:grpSpPr>
        <p:sp>
          <p:nvSpPr>
            <p:cNvPr id="19473" name="Text Box 5"/>
            <p:cNvSpPr txBox="1">
              <a:spLocks noChangeArrowheads="1"/>
            </p:cNvSpPr>
            <p:nvPr/>
          </p:nvSpPr>
          <p:spPr bwMode="auto">
            <a:xfrm>
              <a:off x="480" y="2524"/>
              <a:ext cx="28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ea typeface="楷体_GB2312" pitchFamily="49" charset="-122"/>
                </a:rPr>
                <a:t>      </a:t>
              </a:r>
              <a:r>
                <a:rPr lang="zh-CN" altLang="en-US" sz="3600">
                  <a:ea typeface="楷体_GB2312" pitchFamily="49" charset="-122"/>
                </a:rPr>
                <a:t>是</a:t>
              </a:r>
              <a:r>
                <a:rPr lang="zh-CN" altLang="en-US" sz="3600" i="1">
                  <a:ea typeface="楷体_GB2312" pitchFamily="49" charset="-122"/>
                  <a:sym typeface="Symbol" panose="05050102010706020507" pitchFamily="18" charset="2"/>
                </a:rPr>
                <a:t> </a:t>
              </a:r>
              <a:r>
                <a:rPr lang="zh-CN" altLang="en-US" sz="3600">
                  <a:ea typeface="楷体_GB2312" pitchFamily="49" charset="-122"/>
                </a:rPr>
                <a:t>的一致估计量</a:t>
              </a:r>
              <a:r>
                <a:rPr lang="en-US" altLang="zh-CN" sz="3600"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9460" name="Object 6"/>
            <p:cNvGraphicFramePr>
              <a:graphicFrameLocks noChangeAspect="1"/>
            </p:cNvGraphicFramePr>
            <p:nvPr/>
          </p:nvGraphicFramePr>
          <p:xfrm>
            <a:off x="692" y="2544"/>
            <a:ext cx="22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0" name="公式" r:id="rId3" imgW="139680" imgH="215640" progId="Equation.3">
                    <p:embed/>
                  </p:oleObj>
                </mc:Choice>
                <mc:Fallback>
                  <p:oleObj name="公式" r:id="rId3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2544"/>
                          <a:ext cx="22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410200" y="1447800"/>
            <a:ext cx="3192463" cy="914400"/>
            <a:chOff x="3408" y="912"/>
            <a:chExt cx="2011" cy="576"/>
          </a:xfrm>
        </p:grpSpPr>
        <p:sp>
          <p:nvSpPr>
            <p:cNvPr id="19471" name="AutoShape 8"/>
            <p:cNvSpPr>
              <a:spLocks/>
            </p:cNvSpPr>
            <p:nvPr/>
          </p:nvSpPr>
          <p:spPr bwMode="auto">
            <a:xfrm>
              <a:off x="3408" y="912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2" name="Text Box 9"/>
            <p:cNvSpPr txBox="1">
              <a:spLocks noChangeArrowheads="1"/>
            </p:cNvSpPr>
            <p:nvPr/>
          </p:nvSpPr>
          <p:spPr bwMode="auto">
            <a:xfrm>
              <a:off x="3552" y="988"/>
              <a:ext cx="18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 b="1"/>
                <a:t>辛钦大数定律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435600" y="2781300"/>
            <a:ext cx="2859088" cy="1524000"/>
            <a:chOff x="3408" y="1872"/>
            <a:chExt cx="1801" cy="960"/>
          </a:xfrm>
        </p:grpSpPr>
        <p:sp>
          <p:nvSpPr>
            <p:cNvPr id="19469" name="AutoShape 11"/>
            <p:cNvSpPr>
              <a:spLocks/>
            </p:cNvSpPr>
            <p:nvPr/>
          </p:nvSpPr>
          <p:spPr bwMode="auto">
            <a:xfrm>
              <a:off x="3408" y="1872"/>
              <a:ext cx="144" cy="960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3648" y="2034"/>
              <a:ext cx="156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 b="1">
                  <a:latin typeface="宋体" panose="02010600030101010101" pitchFamily="2" charset="-122"/>
                </a:rPr>
                <a:t>用切贝雪夫</a:t>
              </a:r>
            </a:p>
            <a:p>
              <a:pPr eaLnBrk="1" hangingPunct="1"/>
              <a:r>
                <a:rPr lang="zh-CN" altLang="en-US" sz="3600" b="1">
                  <a:latin typeface="宋体" panose="02010600030101010101" pitchFamily="2" charset="-122"/>
                </a:rPr>
                <a:t>不等式证明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9750" y="2565400"/>
            <a:ext cx="4876800" cy="1331913"/>
            <a:chOff x="356" y="1632"/>
            <a:chExt cx="3072" cy="839"/>
          </a:xfrm>
        </p:grpSpPr>
        <p:sp>
          <p:nvSpPr>
            <p:cNvPr id="19468" name="Text Box 16"/>
            <p:cNvSpPr txBox="1">
              <a:spLocks noChangeArrowheads="1"/>
            </p:cNvSpPr>
            <p:nvPr/>
          </p:nvSpPr>
          <p:spPr bwMode="auto">
            <a:xfrm>
              <a:off x="356" y="1632"/>
              <a:ext cx="307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ea typeface="楷体_GB2312" pitchFamily="49" charset="-122"/>
                </a:rPr>
                <a:t>2. </a:t>
              </a:r>
              <a:r>
                <a:rPr lang="zh-CN" altLang="en-US" sz="3600">
                  <a:ea typeface="楷体_GB2312" pitchFamily="49" charset="-122"/>
                </a:rPr>
                <a:t>设   是</a:t>
              </a:r>
              <a:r>
                <a:rPr lang="zh-CN" altLang="en-US" sz="3600" i="1">
                  <a:ea typeface="楷体_GB2312" pitchFamily="49" charset="-122"/>
                </a:rPr>
                <a:t> </a:t>
              </a:r>
              <a:r>
                <a:rPr lang="zh-CN" altLang="en-US" sz="3600" i="1">
                  <a:ea typeface="楷体_GB2312" pitchFamily="49" charset="-122"/>
                  <a:sym typeface="Symbol" panose="05050102010706020507" pitchFamily="18" charset="2"/>
                </a:rPr>
                <a:t>  </a:t>
              </a:r>
              <a:r>
                <a:rPr lang="zh-CN" altLang="en-US" sz="3600">
                  <a:ea typeface="楷体_GB2312" pitchFamily="49" charset="-122"/>
                </a:rPr>
                <a:t>的无偏估计</a:t>
              </a:r>
            </a:p>
            <a:p>
              <a:pPr eaLnBrk="1" hangingPunct="1"/>
              <a:r>
                <a:rPr lang="zh-CN" altLang="en-US" sz="3600">
                  <a:ea typeface="楷体_GB2312" pitchFamily="49" charset="-122"/>
                </a:rPr>
                <a:t>    量</a:t>
              </a:r>
              <a:r>
                <a:rPr lang="en-US" altLang="zh-CN" sz="3600">
                  <a:ea typeface="楷体_GB2312" pitchFamily="49" charset="-122"/>
                </a:rPr>
                <a:t>, </a:t>
              </a:r>
              <a:r>
                <a:rPr lang="zh-CN" altLang="en-US" sz="3600">
                  <a:ea typeface="楷体_GB2312" pitchFamily="49" charset="-122"/>
                </a:rPr>
                <a:t>且                    </a:t>
              </a:r>
              <a:r>
                <a:rPr lang="en-US" altLang="zh-CN" sz="3600">
                  <a:ea typeface="楷体_GB2312" pitchFamily="49" charset="-122"/>
                </a:rPr>
                <a:t>, </a:t>
              </a:r>
              <a:r>
                <a:rPr lang="zh-CN" altLang="en-US" sz="3600"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19458" name="Object 17"/>
            <p:cNvGraphicFramePr>
              <a:graphicFrameLocks noChangeAspect="1"/>
            </p:cNvGraphicFramePr>
            <p:nvPr/>
          </p:nvGraphicFramePr>
          <p:xfrm>
            <a:off x="1434" y="1979"/>
            <a:ext cx="1521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1" name="Equation" r:id="rId5" imgW="888840" imgH="291960" progId="Equation.DSMT4">
                    <p:embed/>
                  </p:oleObj>
                </mc:Choice>
                <mc:Fallback>
                  <p:oleObj name="Equation" r:id="rId5" imgW="88884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1979"/>
                          <a:ext cx="1521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9" name="Object 18"/>
            <p:cNvGraphicFramePr>
              <a:graphicFrameLocks noChangeAspect="1"/>
            </p:cNvGraphicFramePr>
            <p:nvPr/>
          </p:nvGraphicFramePr>
          <p:xfrm>
            <a:off x="980" y="1632"/>
            <a:ext cx="220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2" name="公式" r:id="rId7" imgW="139680" imgH="215640" progId="Equation.3">
                    <p:embed/>
                  </p:oleObj>
                </mc:Choice>
                <mc:Fallback>
                  <p:oleObj name="公式" r:id="rId7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1632"/>
                          <a:ext cx="220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396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nimBg="1" autoUpdateAnimBg="0"/>
      <p:bldP spid="17305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439440-C795-4E46-A7FF-74CB63346769}" type="slidenum">
              <a:rPr lang="en-US" altLang="zh-CN" sz="1400"/>
              <a:pPr eaLnBrk="1" hangingPunct="1"/>
              <a:t>6</a:t>
            </a:fld>
            <a:endParaRPr lang="en-US" altLang="zh-CN" sz="1400"/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2339975" y="836613"/>
            <a:ext cx="44592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solidFill>
                  <a:srgbClr val="CC3399"/>
                </a:solidFill>
                <a:latin typeface="宋体" panose="02010600030101010101" pitchFamily="2" charset="-122"/>
              </a:rPr>
              <a:t>§1. </a:t>
            </a:r>
            <a:r>
              <a:rPr lang="zh-CN" altLang="en-US" sz="4400" b="1">
                <a:solidFill>
                  <a:srgbClr val="CC3399"/>
                </a:solidFill>
              </a:rPr>
              <a:t>矩估计</a:t>
            </a:r>
          </a:p>
        </p:txBody>
      </p:sp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§1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矩估计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755650" y="2205038"/>
            <a:ext cx="7508875" cy="1412875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原则：以样本矩作为总体矩的估计，</a:t>
            </a:r>
          </a:p>
          <a:p>
            <a:pPr eaLnBrk="1" hangingPunct="1"/>
            <a:endParaRPr lang="zh-CN" altLang="en-US" sz="1400" b="1"/>
          </a:p>
          <a:p>
            <a:pPr eaLnBrk="1" hangingPunct="1"/>
            <a:r>
              <a:rPr lang="zh-CN" altLang="en-US" sz="3600" b="1"/>
              <a:t>从而得到参数的估计量。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123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34475" y="6848475"/>
              <a:ext cx="1588" cy="1588"/>
            </p14:xfrm>
          </p:contentPart>
        </mc:Choice>
        <mc:Fallback xmlns="">
          <p:pic>
            <p:nvPicPr>
              <p:cNvPr id="5123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56663" y="6770663"/>
                <a:ext cx="157212" cy="15721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548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5C8578-2499-4FF6-9FAD-029184B1CFBD}" type="slidenum">
              <a:rPr lang="en-US" altLang="zh-CN" sz="1400"/>
              <a:pPr eaLnBrk="1" hangingPunct="1"/>
              <a:t>60</a:t>
            </a:fld>
            <a:endParaRPr lang="en-US" altLang="zh-CN" sz="1400"/>
          </a:p>
        </p:txBody>
      </p:sp>
      <p:sp>
        <p:nvSpPr>
          <p:cNvPr id="20494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713"/>
            <a:ext cx="1223963" cy="647700"/>
          </a:xfrm>
          <a:noFill/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CC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smtClean="0">
                <a:solidFill>
                  <a:srgbClr val="CC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254978" name="Object 2"/>
          <p:cNvGraphicFramePr>
            <a:graphicFrameLocks noChangeAspect="1"/>
          </p:cNvGraphicFramePr>
          <p:nvPr/>
        </p:nvGraphicFramePr>
        <p:xfrm>
          <a:off x="1150938" y="103188"/>
          <a:ext cx="575945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Equation" r:id="rId3" imgW="1981080" imgH="685800" progId="Equation.DSMT4">
                  <p:embed/>
                </p:oleObj>
              </mc:Choice>
              <mc:Fallback>
                <p:oleObj name="Equation" r:id="rId3" imgW="1981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03188"/>
                        <a:ext cx="575945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019925" y="333375"/>
            <a:ext cx="2606675" cy="650875"/>
            <a:chOff x="3802" y="1372"/>
            <a:chExt cx="1642" cy="410"/>
          </a:xfrm>
        </p:grpSpPr>
        <p:graphicFrame>
          <p:nvGraphicFramePr>
            <p:cNvPr id="20489" name="Object 4"/>
            <p:cNvGraphicFramePr>
              <a:graphicFrameLocks noChangeAspect="1"/>
            </p:cNvGraphicFramePr>
            <p:nvPr/>
          </p:nvGraphicFramePr>
          <p:xfrm>
            <a:off x="3802" y="1474"/>
            <a:ext cx="64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1" name="公式" r:id="rId5" imgW="368280" imgH="177480" progId="Equation.3">
                    <p:embed/>
                  </p:oleObj>
                </mc:Choice>
                <mc:Fallback>
                  <p:oleObj name="公式" r:id="rId5" imgW="368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2" y="1474"/>
                          <a:ext cx="64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Text Box 5"/>
            <p:cNvSpPr txBox="1">
              <a:spLocks noChangeArrowheads="1"/>
            </p:cNvSpPr>
            <p:nvPr/>
          </p:nvSpPr>
          <p:spPr bwMode="auto">
            <a:xfrm>
              <a:off x="4464" y="1372"/>
              <a:ext cx="9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600">
                <a:ea typeface="楷体_GB2312" pitchFamily="49" charset="-122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55650" y="1916113"/>
            <a:ext cx="7737475" cy="641350"/>
            <a:chOff x="662" y="1559"/>
            <a:chExt cx="4874" cy="378"/>
          </a:xfrm>
        </p:grpSpPr>
        <p:sp>
          <p:nvSpPr>
            <p:cNvPr id="20498" name="Text Box 7"/>
            <p:cNvSpPr txBox="1">
              <a:spLocks noChangeArrowheads="1"/>
            </p:cNvSpPr>
            <p:nvPr/>
          </p:nvSpPr>
          <p:spPr bwMode="auto">
            <a:xfrm>
              <a:off x="662" y="1559"/>
              <a:ext cx="487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/>
                <a:t>则      是</a:t>
              </a:r>
              <a:r>
                <a:rPr lang="zh-CN" altLang="en-US" sz="3600" i="1">
                  <a:sym typeface="Symbol" panose="05050102010706020507" pitchFamily="18" charset="2"/>
                </a:rPr>
                <a:t> </a:t>
              </a:r>
              <a:r>
                <a:rPr lang="zh-CN" altLang="en-US" sz="3600">
                  <a:sym typeface="Symbol" panose="05050102010706020507" pitchFamily="18" charset="2"/>
                </a:rPr>
                <a:t>的一致估计量</a:t>
              </a:r>
              <a:r>
                <a:rPr lang="en-US" altLang="zh-CN" sz="3600"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1104" y="1618"/>
            <a:ext cx="26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2" name="Equation" r:id="rId7" imgW="177480" imgH="190440" progId="Equation.3">
                    <p:embed/>
                  </p:oleObj>
                </mc:Choice>
                <mc:Fallback>
                  <p:oleObj name="Equation" r:id="rId7" imgW="1774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618"/>
                          <a:ext cx="26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23850" y="2492375"/>
            <a:ext cx="8532813" cy="1103313"/>
            <a:chOff x="249" y="2069"/>
            <a:chExt cx="5375" cy="695"/>
          </a:xfrm>
        </p:grpSpPr>
        <p:sp>
          <p:nvSpPr>
            <p:cNvPr id="20497" name="Text Box 10"/>
            <p:cNvSpPr txBox="1">
              <a:spLocks noChangeArrowheads="1"/>
            </p:cNvSpPr>
            <p:nvPr/>
          </p:nvSpPr>
          <p:spPr bwMode="auto">
            <a:xfrm>
              <a:off x="249" y="2160"/>
              <a:ext cx="63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CC3399"/>
                  </a:solidFill>
                  <a:ea typeface="黑体" panose="02010609060101010101" pitchFamily="49" charset="-122"/>
                </a:rPr>
                <a:t>证</a:t>
              </a:r>
              <a:r>
                <a:rPr lang="en-US" altLang="zh-CN" b="1">
                  <a:solidFill>
                    <a:srgbClr val="CC3399"/>
                  </a:solidFill>
                  <a:ea typeface="黑体" panose="02010609060101010101" pitchFamily="49" charset="-122"/>
                </a:rPr>
                <a:t>:</a:t>
              </a:r>
              <a:r>
                <a:rPr lang="en-US" altLang="zh-CN" sz="3600" b="1">
                  <a:solidFill>
                    <a:srgbClr val="99CCFF"/>
                  </a:solidFill>
                  <a:ea typeface="楷体_GB2312" pitchFamily="49" charset="-122"/>
                </a:rPr>
                <a:t>   </a:t>
              </a:r>
              <a:endParaRPr lang="en-US" altLang="zh-CN" sz="3600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20487" name="Object 11"/>
            <p:cNvGraphicFramePr>
              <a:graphicFrameLocks noChangeAspect="1"/>
            </p:cNvGraphicFramePr>
            <p:nvPr/>
          </p:nvGraphicFramePr>
          <p:xfrm>
            <a:off x="725" y="2069"/>
            <a:ext cx="4899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3" name="Equation" r:id="rId9" imgW="2717640" imgH="393480" progId="Equation.DSMT4">
                    <p:embed/>
                  </p:oleObj>
                </mc:Choice>
                <mc:Fallback>
                  <p:oleObj name="Equation" r:id="rId9" imgW="27176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2069"/>
                          <a:ext cx="4899" cy="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900113" y="5876925"/>
            <a:ext cx="6594475" cy="642938"/>
            <a:chOff x="336" y="3408"/>
            <a:chExt cx="4154" cy="405"/>
          </a:xfrm>
        </p:grpSpPr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36" y="3408"/>
              <a:ext cx="415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ea typeface="楷体_GB2312" pitchFamily="49" charset="-122"/>
                </a:rPr>
                <a:t>所以    是</a:t>
              </a:r>
              <a:r>
                <a:rPr lang="zh-CN" altLang="en-US" sz="3600" i="1">
                  <a:ea typeface="楷体_GB2312" pitchFamily="49" charset="-122"/>
                </a:rPr>
                <a:t> </a:t>
              </a:r>
              <a:r>
                <a:rPr lang="zh-CN" altLang="en-US" sz="3600" i="1">
                  <a:ea typeface="楷体_GB2312" pitchFamily="49" charset="-122"/>
                  <a:sym typeface="Symbol" panose="05050102010706020507" pitchFamily="18" charset="2"/>
                </a:rPr>
                <a:t>  </a:t>
              </a:r>
              <a:r>
                <a:rPr lang="zh-CN" altLang="en-US" sz="3600">
                  <a:ea typeface="楷体_GB2312" pitchFamily="49" charset="-122"/>
                </a:rPr>
                <a:t>的一致估计量</a:t>
              </a:r>
              <a:r>
                <a:rPr lang="en-US" altLang="zh-CN" sz="3600">
                  <a:ea typeface="楷体_GB2312" pitchFamily="49" charset="-122"/>
                </a:rPr>
                <a:t>, </a:t>
              </a:r>
              <a:r>
                <a:rPr lang="zh-CN" altLang="en-US" sz="3600">
                  <a:ea typeface="楷体_GB2312" pitchFamily="49" charset="-122"/>
                </a:rPr>
                <a:t>证毕</a:t>
              </a:r>
              <a:r>
                <a:rPr lang="en-US" altLang="zh-CN" sz="3600" b="1"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20486" name="Object 16"/>
            <p:cNvGraphicFramePr>
              <a:graphicFrameLocks noChangeAspect="1"/>
            </p:cNvGraphicFramePr>
            <p:nvPr/>
          </p:nvGraphicFramePr>
          <p:xfrm>
            <a:off x="940" y="3408"/>
            <a:ext cx="260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4" name="Equation" r:id="rId11" imgW="177480" imgH="190440" progId="Equation.3">
                    <p:embed/>
                  </p:oleObj>
                </mc:Choice>
                <mc:Fallback>
                  <p:oleObj name="Equation" r:id="rId11" imgW="1774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3408"/>
                          <a:ext cx="260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4993" name="Object 17"/>
          <p:cNvGraphicFramePr>
            <a:graphicFrameLocks noChangeAspect="1"/>
          </p:cNvGraphicFramePr>
          <p:nvPr/>
        </p:nvGraphicFramePr>
        <p:xfrm>
          <a:off x="1258888" y="3573463"/>
          <a:ext cx="63547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Equation" r:id="rId13" imgW="2133360" imgH="241200" progId="Equation.DSMT4">
                  <p:embed/>
                </p:oleObj>
              </mc:Choice>
              <mc:Fallback>
                <p:oleObj name="Equation" r:id="rId13" imgW="2133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73463"/>
                        <a:ext cx="63547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4" name="Object 18"/>
          <p:cNvGraphicFramePr>
            <a:graphicFrameLocks noChangeAspect="1"/>
          </p:cNvGraphicFramePr>
          <p:nvPr/>
        </p:nvGraphicFramePr>
        <p:xfrm>
          <a:off x="1428750" y="4508500"/>
          <a:ext cx="450056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name="Equation" r:id="rId15" imgW="1511280" imgH="431640" progId="Equation.DSMT4">
                  <p:embed/>
                </p:oleObj>
              </mc:Choice>
              <mc:Fallback>
                <p:oleObj name="Equation" r:id="rId15" imgW="1511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508500"/>
                        <a:ext cx="4500563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4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08825" y="6589713"/>
              <a:ext cx="17463" cy="1587"/>
            </p14:xfrm>
          </p:contentPart>
        </mc:Choice>
        <mc:Fallback xmlns="">
          <p:pic>
            <p:nvPicPr>
              <p:cNvPr id="204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91362" y="6511950"/>
                <a:ext cx="52389" cy="1571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526859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439440-C795-4E46-A7FF-74CB63346769}" type="slidenum">
              <a:rPr lang="en-US" altLang="zh-CN" sz="1400"/>
              <a:pPr eaLnBrk="1" hangingPunct="1"/>
              <a:t>7</a:t>
            </a:fld>
            <a:endParaRPr lang="en-US" altLang="zh-CN" sz="1400"/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2339975" y="836613"/>
            <a:ext cx="44592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CC3399"/>
                </a:solidFill>
                <a:latin typeface="宋体" panose="02010600030101010101" pitchFamily="2" charset="-122"/>
              </a:rPr>
              <a:t>§1. </a:t>
            </a:r>
            <a:r>
              <a:rPr lang="zh-CN" altLang="en-US" sz="4400" b="1" dirty="0">
                <a:solidFill>
                  <a:srgbClr val="CC3399"/>
                </a:solidFill>
              </a:rPr>
              <a:t>矩估计</a:t>
            </a:r>
          </a:p>
        </p:txBody>
      </p:sp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§1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矩估计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755650" y="2205038"/>
            <a:ext cx="7508875" cy="1412875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原则：以样本矩作为总体矩的估计，</a:t>
            </a:r>
          </a:p>
          <a:p>
            <a:pPr eaLnBrk="1" hangingPunct="1"/>
            <a:endParaRPr lang="zh-CN" altLang="en-US" sz="1400" b="1" dirty="0"/>
          </a:p>
          <a:p>
            <a:pPr eaLnBrk="1" hangingPunct="1"/>
            <a:r>
              <a:rPr lang="zh-CN" altLang="en-US" sz="3600" b="1" dirty="0"/>
              <a:t>从而得到参数的估计量。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123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34475" y="6848475"/>
              <a:ext cx="1588" cy="1588"/>
            </p14:xfrm>
          </p:contentPart>
        </mc:Choice>
        <mc:Fallback xmlns="">
          <p:pic>
            <p:nvPicPr>
              <p:cNvPr id="5123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56663" y="6770663"/>
                <a:ext cx="157212" cy="1572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826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  <p:bldP spid="1054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43458B-99F8-407E-9C60-E99E7696F882}" type="slidenum">
              <a:rPr lang="en-US" altLang="zh-CN" sz="1400"/>
              <a:pPr eaLnBrk="1" hangingPunct="1"/>
              <a:t>8</a:t>
            </a:fld>
            <a:endParaRPr lang="en-US" altLang="zh-CN" sz="1400"/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16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§1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矩估计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27584" y="835026"/>
            <a:ext cx="44592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 smtClean="0">
                <a:solidFill>
                  <a:srgbClr val="CC3399"/>
                </a:solidFill>
              </a:rPr>
              <a:t>矩：</a:t>
            </a:r>
            <a:endParaRPr lang="zh-CN" altLang="en-US" sz="4400" b="1" dirty="0">
              <a:solidFill>
                <a:srgbClr val="CC33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9"/>
              <p:cNvSpPr txBox="1">
                <a:spLocks noChangeArrowheads="1"/>
              </p:cNvSpPr>
              <p:nvPr/>
            </p:nvSpPr>
            <p:spPr bwMode="auto">
              <a:xfrm>
                <a:off x="844833" y="1772816"/>
                <a:ext cx="7416824" cy="2727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 smtClean="0"/>
                  <a:t>对随机变量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和非负整数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b="1" dirty="0" smtClean="0"/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 dirty="0" smtClean="0"/>
                  <a:t>存在，则称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b="1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b="1" dirty="0" smtClean="0"/>
                  <a:t>阶原点矩，简称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b="1" dirty="0" smtClean="0"/>
                  <a:t>阶矩；若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 dirty="0" smtClean="0"/>
                  <a:t>存在，则称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altLang="zh-CN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b="1" dirty="0" smtClean="0"/>
                  <a:t>阶中心矩</a:t>
                </a:r>
                <a:r>
                  <a:rPr lang="en-US" altLang="zh-CN" b="1" dirty="0" smtClean="0"/>
                  <a:t>.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2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4833" y="1772816"/>
                <a:ext cx="7416824" cy="2727798"/>
              </a:xfrm>
              <a:prstGeom prst="rect">
                <a:avLst/>
              </a:prstGeom>
              <a:blipFill rotWithShape="1">
                <a:blip r:embed="rId5"/>
                <a:stretch>
                  <a:fillRect l="-2138" t="-2908" b="-20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691680" y="5013176"/>
            <a:ext cx="6336704" cy="584775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期望是一阶矩，方差是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阶中心距。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740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43458B-99F8-407E-9C60-E99E7696F882}" type="slidenum">
              <a:rPr lang="en-US" altLang="zh-CN" sz="1400"/>
              <a:pPr eaLnBrk="1" hangingPunct="1"/>
              <a:t>9</a:t>
            </a:fld>
            <a:endParaRPr lang="en-US" altLang="zh-CN" sz="1400"/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16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  </a:t>
            </a:r>
            <a:r>
              <a:rPr lang="en-US" altLang="zh-CN" sz="21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§1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69" name="Text Box 17"/>
              <p:cNvSpPr txBox="1">
                <a:spLocks noChangeArrowheads="1"/>
              </p:cNvSpPr>
              <p:nvPr/>
            </p:nvSpPr>
            <p:spPr bwMode="auto">
              <a:xfrm>
                <a:off x="539750" y="4609929"/>
                <a:ext cx="8094716" cy="803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 dirty="0" smtClean="0"/>
                  <a:t>m</a:t>
                </a:r>
                <a:r>
                  <a:rPr lang="zh-CN" altLang="en-US" b="1" dirty="0"/>
                  <a:t>阶样本矩</a:t>
                </a:r>
                <a:r>
                  <a:rPr lang="zh-CN" altLang="en-US" b="1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9169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4609929"/>
                <a:ext cx="8094716" cy="803618"/>
              </a:xfrm>
              <a:prstGeom prst="rect">
                <a:avLst/>
              </a:prstGeom>
              <a:blipFill rotWithShape="0">
                <a:blip r:embed="rId5"/>
                <a:stretch>
                  <a:fillRect l="-1959" b="-98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827088" y="836613"/>
            <a:ext cx="77812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设总体</a:t>
            </a:r>
            <a:r>
              <a:rPr lang="en-US" altLang="zh-CN" b="1" dirty="0"/>
              <a:t>X</a:t>
            </a:r>
            <a:r>
              <a:rPr lang="zh-CN" altLang="en-US" b="1" dirty="0"/>
              <a:t>的分布类型已知，</a:t>
            </a:r>
            <a:r>
              <a:rPr lang="en-US" altLang="zh-CN" b="1" dirty="0"/>
              <a:t>X</a:t>
            </a:r>
            <a:r>
              <a:rPr lang="zh-CN" altLang="en-US" b="1" dirty="0"/>
              <a:t>的分布函数为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539750" y="2924175"/>
            <a:ext cx="681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/>
              <a:t>设</a:t>
            </a:r>
            <a:r>
              <a:rPr kumimoji="0" lang="en-US" altLang="zh-CN" b="1" i="1" dirty="0"/>
              <a:t>X</a:t>
            </a:r>
            <a:r>
              <a:rPr kumimoji="0" lang="en-US" altLang="zh-CN" b="1" i="1" baseline="-25000" dirty="0"/>
              <a:t>1</a:t>
            </a:r>
            <a:r>
              <a:rPr kumimoji="0" lang="en-US" altLang="zh-CN" b="1" dirty="0"/>
              <a:t>,</a:t>
            </a:r>
            <a:r>
              <a:rPr kumimoji="0" lang="en-US" altLang="zh-CN" b="1" dirty="0">
                <a:latin typeface="Arial" panose="020B0604020202020204" pitchFamily="34" charset="0"/>
              </a:rPr>
              <a:t> </a:t>
            </a:r>
            <a:r>
              <a:rPr kumimoji="0" lang="en-US" altLang="zh-CN" b="1" i="1" dirty="0"/>
              <a:t>X</a:t>
            </a:r>
            <a:r>
              <a:rPr kumimoji="0" lang="en-US" altLang="zh-CN" b="1" i="1" baseline="-25000" dirty="0"/>
              <a:t>2</a:t>
            </a:r>
            <a:r>
              <a:rPr kumimoji="0" lang="en-US" altLang="zh-CN" b="1" dirty="0"/>
              <a:t>, ... , </a:t>
            </a:r>
            <a:r>
              <a:rPr kumimoji="0" lang="en-US" altLang="zh-CN" b="1" i="1" dirty="0" err="1"/>
              <a:t>X</a:t>
            </a:r>
            <a:r>
              <a:rPr kumimoji="0" lang="en-US" altLang="zh-CN" b="1" i="1" baseline="-25000" dirty="0" err="1"/>
              <a:t>n</a:t>
            </a:r>
            <a:r>
              <a:rPr kumimoji="0" lang="zh-CN" altLang="en-US" b="1" dirty="0"/>
              <a:t>为来自总体</a:t>
            </a:r>
            <a:r>
              <a:rPr kumimoji="0" lang="en-US" altLang="zh-CN" b="1" dirty="0"/>
              <a:t>X</a:t>
            </a:r>
            <a:r>
              <a:rPr kumimoji="0" lang="zh-CN" altLang="en-US" b="1" dirty="0"/>
              <a:t>的样本，</a:t>
            </a:r>
            <a:endParaRPr kumimoji="0" lang="zh-CN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419872" y="1469865"/>
                <a:ext cx="31813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469865"/>
                <a:ext cx="3181384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22"/>
              <p:cNvSpPr txBox="1">
                <a:spLocks noChangeArrowheads="1"/>
              </p:cNvSpPr>
              <p:nvPr/>
            </p:nvSpPr>
            <p:spPr bwMode="auto">
              <a:xfrm>
                <a:off x="692150" y="2268161"/>
                <a:ext cx="578337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b="1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0" lang="zh-CN" altLang="en-US" b="1" dirty="0" smtClean="0"/>
                  <a:t>为未知参数</a:t>
                </a:r>
                <a:r>
                  <a:rPr kumimoji="0" lang="en-US" altLang="zh-CN" b="1" dirty="0" smtClean="0"/>
                  <a:t>.</a:t>
                </a:r>
                <a:endParaRPr kumimoji="0" lang="zh-CN" altLang="en-US" b="1" dirty="0"/>
              </a:p>
            </p:txBody>
          </p:sp>
        </mc:Choice>
        <mc:Fallback xmlns="">
          <p:sp>
            <p:nvSpPr>
              <p:cNvPr id="1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150" y="2268161"/>
                <a:ext cx="5783378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2743" t="-17708" r="-2004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323528" y="3636313"/>
                <a:ext cx="8402365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b="1" dirty="0" smtClean="0"/>
                  <a:t>若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sSup>
                      <m:sSup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b="1" dirty="0" smtClean="0"/>
                  <a:t>存在 </a:t>
                </a:r>
                <a:r>
                  <a:rPr kumimoji="0" lang="en-US" altLang="zh-CN" b="1" dirty="0" smtClean="0"/>
                  <a:t>(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CN" altLang="en-US" b="1" i="1" dirty="0"/>
              </a:p>
            </p:txBody>
          </p:sp>
        </mc:Choice>
        <mc:Fallback xmlns="">
          <p:sp>
            <p:nvSpPr>
              <p:cNvPr id="15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636313"/>
                <a:ext cx="8402365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1814" t="-17895" b="-34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9" grpId="0"/>
      <p:bldP spid="49171" grpId="0"/>
      <p:bldP spid="49174" grpId="0"/>
      <p:bldP spid="2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7014</TotalTime>
  <Words>1646</Words>
  <Application>Microsoft Office PowerPoint</Application>
  <PresentationFormat>全屏显示(4:3)</PresentationFormat>
  <Paragraphs>328</Paragraphs>
  <Slides>60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DFKai-SB</vt:lpstr>
      <vt:lpstr>黑体</vt:lpstr>
      <vt:lpstr>楷体_GB2312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Office 主题​​</vt:lpstr>
      <vt:lpstr>Image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</vt:lpstr>
      <vt:lpstr>PowerPoint 演示文稿</vt:lpstr>
      <vt:lpstr>PowerPoint 演示文稿</vt:lpstr>
      <vt:lpstr>PowerPoint 演示文稿</vt:lpstr>
      <vt:lpstr>PowerPoint 演示文稿</vt:lpstr>
      <vt:lpstr>例.</vt:lpstr>
    </vt:vector>
  </TitlesOfParts>
  <Company>zhang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 随机变量的数字特征</dc:title>
  <dc:creator>zhang</dc:creator>
  <cp:lastModifiedBy>唐斌</cp:lastModifiedBy>
  <cp:revision>653</cp:revision>
  <dcterms:created xsi:type="dcterms:W3CDTF">1999-07-21T12:48:41Z</dcterms:created>
  <dcterms:modified xsi:type="dcterms:W3CDTF">2017-05-31T03:57:33Z</dcterms:modified>
</cp:coreProperties>
</file>