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494" r:id="rId2"/>
    <p:sldId id="379" r:id="rId3"/>
    <p:sldId id="380" r:id="rId4"/>
    <p:sldId id="381" r:id="rId5"/>
    <p:sldId id="382" r:id="rId6"/>
    <p:sldId id="473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1" r:id="rId32"/>
    <p:sldId id="493" r:id="rId33"/>
  </p:sldIdLst>
  <p:sldSz cx="9144000" cy="6858000" type="screen4x3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13E"/>
    <a:srgbClr val="FF5050"/>
    <a:srgbClr val="FF6600"/>
    <a:srgbClr val="FF0066"/>
    <a:srgbClr val="663300"/>
    <a:srgbClr val="CC3399"/>
    <a:srgbClr val="C3E684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5" autoAdjust="0"/>
    <p:restoredTop sz="94660"/>
  </p:normalViewPr>
  <p:slideViewPr>
    <p:cSldViewPr>
      <p:cViewPr varScale="1">
        <p:scale>
          <a:sx n="71" d="100"/>
          <a:sy n="71" d="100"/>
        </p:scale>
        <p:origin x="105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.png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18.wmf"/><Relationship Id="rId1" Type="http://schemas.openxmlformats.org/officeDocument/2006/relationships/image" Target="../media/image3.png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3.png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3.png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3.png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3.png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3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79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3.png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3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3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3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20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3.png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3.png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3.png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.png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64E744-9926-434B-B12F-DD0B843767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884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12-12T01:49:37.328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40" units="1/cm"/>
          <inkml:channelProperty channel="Y" name="resolution" value="40" units="1/cm"/>
        </inkml:channelProperties>
      </inkml:inkSource>
      <inkml:timestamp xml:id="ts0" timeString="2011-12-14T02:26:14.984"/>
    </inkml:context>
    <inkml:brush xml:id="br0">
      <inkml:brushProperty name="width" value="0.09701" units="cm"/>
      <inkml:brushProperty name="height" value="0.09701" units="cm"/>
      <inkml:brushProperty name="color" value="#CC3399"/>
      <inkml:brushProperty name="fitToCurve" value="1"/>
    </inkml:brush>
  </inkml:definitions>
  <inkml:trace contextRef="#ctx0" brushRef="#br0">0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3288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AC04C5-AF52-485B-A1AF-B67D77EA2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7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978F-B125-4F16-AECF-260D20279E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0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7BA1-1EE1-4E16-AEB5-A1AED4870A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26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1E07-02FD-4F4F-B600-4B42FD2179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2592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394B-3A46-42F6-8841-E262D5A0BA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0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EF1F-D187-4645-8C84-11D840757B4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2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A54F-548B-4030-A650-205C48C0DB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5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9A0C-C142-4511-B144-DAD09F3730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6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9410-A1D0-4F4D-89DA-F0FD0A83E4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5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831D-E5AE-4F9E-8667-348B0A009A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AA39-D1CB-4DCA-8E05-9F1C583EF5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3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DB25-4586-406F-8576-665DCE38E4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2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1E07-02FD-4F4F-B600-4B42FD2179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2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6.emf"/><Relationship Id="rId18" Type="http://schemas.openxmlformats.org/officeDocument/2006/relationships/image" Target="../media/image181.emf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9.bin"/><Relationship Id="rId1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22.emf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3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3.png"/><Relationship Id="rId9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3.png"/><Relationship Id="rId4" Type="http://schemas.openxmlformats.org/officeDocument/2006/relationships/image" Target="../media/image71.emf"/><Relationship Id="rId9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9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customXml" Target="../ink/ink2.xml"/><Relationship Id="rId10" Type="http://schemas.openxmlformats.org/officeDocument/2006/relationships/image" Target="../media/image3.png"/><Relationship Id="rId4" Type="http://schemas.openxmlformats.org/officeDocument/2006/relationships/image" Target="../media/image84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3.png"/><Relationship Id="rId4" Type="http://schemas.openxmlformats.org/officeDocument/2006/relationships/image" Target="../media/image89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1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3.png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3.png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25.wmf"/><Relationship Id="rId3" Type="http://schemas.openxmlformats.org/officeDocument/2006/relationships/oleObject" Target="../embeddings/oleObject136.bin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3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24.wmf"/><Relationship Id="rId5" Type="http://schemas.openxmlformats.org/officeDocument/2006/relationships/oleObject" Target="../embeddings/oleObject137.bin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140.bin"/><Relationship Id="rId4" Type="http://schemas.openxmlformats.org/officeDocument/2006/relationships/image" Target="../media/image121.wmf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4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6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4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6" y="1268760"/>
                <a:ext cx="763284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设某种设备寿命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服从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未知。现从这批设备中任取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台在时刻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时开始寿命试验，试验进行到预定时间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结束，此时有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台失效。试求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的矩估计和极大似然估计值。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0"/>
                <a:ext cx="7632848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2077" t="-3819" r="-7268" b="-5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07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F19297-8E00-4E19-987E-85497360DDAF}" type="slidenum">
              <a:rPr lang="en-US" altLang="zh-CN" sz="1400"/>
              <a:pPr eaLnBrk="1" hangingPunct="1"/>
              <a:t>10</a:t>
            </a:fld>
            <a:endParaRPr lang="en-US" altLang="zh-CN" sz="1400"/>
          </a:p>
        </p:txBody>
      </p: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4664075" y="4170363"/>
          <a:ext cx="4310063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3" imgW="1625400" imgH="469800" progId="Equation.DSMT4">
                  <p:embed/>
                </p:oleObj>
              </mc:Choice>
              <mc:Fallback>
                <p:oleObj name="Equation" r:id="rId3" imgW="162540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170363"/>
                        <a:ext cx="4310063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7" name="Object 3"/>
          <p:cNvGraphicFramePr>
            <a:graphicFrameLocks noChangeAspect="1"/>
          </p:cNvGraphicFramePr>
          <p:nvPr/>
        </p:nvGraphicFramePr>
        <p:xfrm>
          <a:off x="4716463" y="1546225"/>
          <a:ext cx="35972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5" imgW="1434960" imgH="495000" progId="Equation.DSMT4">
                  <p:embed/>
                </p:oleObj>
              </mc:Choice>
              <mc:Fallback>
                <p:oleObj name="Equation" r:id="rId5" imgW="143496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46225"/>
                        <a:ext cx="359727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644900"/>
            <a:ext cx="4343400" cy="3022600"/>
            <a:chOff x="567" y="2068"/>
            <a:chExt cx="2256" cy="1598"/>
          </a:xfrm>
        </p:grpSpPr>
        <p:pic>
          <p:nvPicPr>
            <p:cNvPr id="27670" name="Picture 5"/>
            <p:cNvPicPr>
              <a:picLocks noChangeAspect="1" noChangeArrowheads="1"/>
            </p:cNvPicPr>
            <p:nvPr/>
          </p:nvPicPr>
          <p:blipFill>
            <a:blip r:embed="rId7">
              <a:lum brigh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2068"/>
              <a:ext cx="2256" cy="1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1" name="Freeform 6" descr="浅色竖线"/>
            <p:cNvSpPr>
              <a:spLocks/>
            </p:cNvSpPr>
            <p:nvPr/>
          </p:nvSpPr>
          <p:spPr bwMode="auto">
            <a:xfrm>
              <a:off x="769" y="3155"/>
              <a:ext cx="213" cy="113"/>
            </a:xfrm>
            <a:custGeom>
              <a:avLst/>
              <a:gdLst>
                <a:gd name="T0" fmla="*/ 213 w 213"/>
                <a:gd name="T1" fmla="*/ 0 h 113"/>
                <a:gd name="T2" fmla="*/ 210 w 213"/>
                <a:gd name="T3" fmla="*/ 113 h 113"/>
                <a:gd name="T4" fmla="*/ 0 w 213"/>
                <a:gd name="T5" fmla="*/ 101 h 113"/>
                <a:gd name="T6" fmla="*/ 105 w 213"/>
                <a:gd name="T7" fmla="*/ 54 h 113"/>
                <a:gd name="T8" fmla="*/ 213 w 213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13"/>
                <a:gd name="T17" fmla="*/ 213 w 21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13">
                  <a:moveTo>
                    <a:pt x="213" y="0"/>
                  </a:moveTo>
                  <a:lnTo>
                    <a:pt x="210" y="113"/>
                  </a:lnTo>
                  <a:lnTo>
                    <a:pt x="0" y="101"/>
                  </a:lnTo>
                  <a:lnTo>
                    <a:pt x="105" y="54"/>
                  </a:lnTo>
                  <a:lnTo>
                    <a:pt x="213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2" name="Rectangle 7"/>
            <p:cNvSpPr>
              <a:spLocks noChangeArrowheads="1"/>
            </p:cNvSpPr>
            <p:nvPr/>
          </p:nvSpPr>
          <p:spPr bwMode="auto">
            <a:xfrm>
              <a:off x="864" y="3312"/>
              <a:ext cx="1584" cy="144"/>
            </a:xfrm>
            <a:prstGeom prst="rect">
              <a:avLst/>
            </a:prstGeom>
            <a:solidFill>
              <a:srgbClr val="C3E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55" name="Object 8"/>
            <p:cNvGraphicFramePr>
              <a:graphicFrameLocks noChangeAspect="1"/>
            </p:cNvGraphicFramePr>
            <p:nvPr/>
          </p:nvGraphicFramePr>
          <p:xfrm>
            <a:off x="2116" y="3261"/>
            <a:ext cx="345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name="Equation" r:id="rId8" imgW="228600" imgH="266400" progId="Equation.DSMT4">
                    <p:embed/>
                  </p:oleObj>
                </mc:Choice>
                <mc:Fallback>
                  <p:oleObj name="Equation" r:id="rId8" imgW="228600" imgH="26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261"/>
                          <a:ext cx="345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9"/>
            <p:cNvGraphicFramePr>
              <a:graphicFrameLocks noChangeAspect="1"/>
            </p:cNvGraphicFramePr>
            <p:nvPr/>
          </p:nvGraphicFramePr>
          <p:xfrm>
            <a:off x="824" y="3248"/>
            <a:ext cx="421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name="Equation" r:id="rId10" imgW="279360" imgH="266400" progId="Equation.DSMT4">
                    <p:embed/>
                  </p:oleObj>
                </mc:Choice>
                <mc:Fallback>
                  <p:oleObj name="Equation" r:id="rId10" imgW="279360" imgH="266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248"/>
                          <a:ext cx="421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3" name="Freeform 10" descr="浅色竖线"/>
            <p:cNvSpPr>
              <a:spLocks/>
            </p:cNvSpPr>
            <p:nvPr/>
          </p:nvSpPr>
          <p:spPr bwMode="auto">
            <a:xfrm>
              <a:off x="2221" y="2880"/>
              <a:ext cx="384" cy="385"/>
            </a:xfrm>
            <a:custGeom>
              <a:avLst/>
              <a:gdLst>
                <a:gd name="T0" fmla="*/ 0 w 384"/>
                <a:gd name="T1" fmla="*/ 0 h 385"/>
                <a:gd name="T2" fmla="*/ 111 w 384"/>
                <a:gd name="T3" fmla="*/ 192 h 385"/>
                <a:gd name="T4" fmla="*/ 192 w 384"/>
                <a:gd name="T5" fmla="*/ 273 h 385"/>
                <a:gd name="T6" fmla="*/ 288 w 384"/>
                <a:gd name="T7" fmla="*/ 329 h 385"/>
                <a:gd name="T8" fmla="*/ 384 w 384"/>
                <a:gd name="T9" fmla="*/ 385 h 385"/>
                <a:gd name="T10" fmla="*/ 0 w 384"/>
                <a:gd name="T11" fmla="*/ 385 h 385"/>
                <a:gd name="T12" fmla="*/ 0 w 384"/>
                <a:gd name="T13" fmla="*/ 0 h 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4"/>
                <a:gd name="T22" fmla="*/ 0 h 385"/>
                <a:gd name="T23" fmla="*/ 384 w 384"/>
                <a:gd name="T24" fmla="*/ 385 h 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4" h="385">
                  <a:moveTo>
                    <a:pt x="0" y="0"/>
                  </a:moveTo>
                  <a:lnTo>
                    <a:pt x="111" y="192"/>
                  </a:lnTo>
                  <a:lnTo>
                    <a:pt x="192" y="273"/>
                  </a:lnTo>
                  <a:lnTo>
                    <a:pt x="288" y="329"/>
                  </a:lnTo>
                  <a:lnTo>
                    <a:pt x="384" y="385"/>
                  </a:lnTo>
                  <a:lnTo>
                    <a:pt x="0" y="385"/>
                  </a:lnTo>
                  <a:lnTo>
                    <a:pt x="0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4838" y="357188"/>
            <a:ext cx="4267200" cy="3125787"/>
            <a:chOff x="506" y="263"/>
            <a:chExt cx="2352" cy="1635"/>
          </a:xfrm>
        </p:grpSpPr>
        <p:sp>
          <p:nvSpPr>
            <p:cNvPr id="27666" name="Freeform 12" descr="浅色竖线"/>
            <p:cNvSpPr>
              <a:spLocks/>
            </p:cNvSpPr>
            <p:nvPr/>
          </p:nvSpPr>
          <p:spPr bwMode="auto">
            <a:xfrm>
              <a:off x="2260" y="1309"/>
              <a:ext cx="363" cy="234"/>
            </a:xfrm>
            <a:custGeom>
              <a:avLst/>
              <a:gdLst>
                <a:gd name="T0" fmla="*/ 12 w 363"/>
                <a:gd name="T1" fmla="*/ 0 h 234"/>
                <a:gd name="T2" fmla="*/ 0 w 363"/>
                <a:gd name="T3" fmla="*/ 234 h 234"/>
                <a:gd name="T4" fmla="*/ 363 w 363"/>
                <a:gd name="T5" fmla="*/ 222 h 234"/>
                <a:gd name="T6" fmla="*/ 164 w 363"/>
                <a:gd name="T7" fmla="*/ 133 h 234"/>
                <a:gd name="T8" fmla="*/ 82 w 363"/>
                <a:gd name="T9" fmla="*/ 63 h 234"/>
                <a:gd name="T10" fmla="*/ 12 w 363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234"/>
                <a:gd name="T20" fmla="*/ 363 w 363"/>
                <a:gd name="T21" fmla="*/ 234 h 2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234">
                  <a:moveTo>
                    <a:pt x="12" y="0"/>
                  </a:moveTo>
                  <a:lnTo>
                    <a:pt x="0" y="234"/>
                  </a:lnTo>
                  <a:lnTo>
                    <a:pt x="363" y="222"/>
                  </a:lnTo>
                  <a:lnTo>
                    <a:pt x="164" y="133"/>
                  </a:lnTo>
                  <a:lnTo>
                    <a:pt x="82" y="63"/>
                  </a:lnTo>
                  <a:lnTo>
                    <a:pt x="12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Freeform 13" descr="浅色竖线"/>
            <p:cNvSpPr>
              <a:spLocks/>
            </p:cNvSpPr>
            <p:nvPr/>
          </p:nvSpPr>
          <p:spPr bwMode="auto">
            <a:xfrm>
              <a:off x="645" y="1272"/>
              <a:ext cx="351" cy="246"/>
            </a:xfrm>
            <a:custGeom>
              <a:avLst/>
              <a:gdLst>
                <a:gd name="T0" fmla="*/ 328 w 351"/>
                <a:gd name="T1" fmla="*/ 0 h 246"/>
                <a:gd name="T2" fmla="*/ 351 w 351"/>
                <a:gd name="T3" fmla="*/ 234 h 246"/>
                <a:gd name="T4" fmla="*/ 0 w 351"/>
                <a:gd name="T5" fmla="*/ 246 h 246"/>
                <a:gd name="T6" fmla="*/ 197 w 351"/>
                <a:gd name="T7" fmla="*/ 145 h 246"/>
                <a:gd name="T8" fmla="*/ 279 w 351"/>
                <a:gd name="T9" fmla="*/ 75 h 246"/>
                <a:gd name="T10" fmla="*/ 328 w 351"/>
                <a:gd name="T11" fmla="*/ 0 h 2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1"/>
                <a:gd name="T19" fmla="*/ 0 h 246"/>
                <a:gd name="T20" fmla="*/ 351 w 351"/>
                <a:gd name="T21" fmla="*/ 246 h 24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1" h="246">
                  <a:moveTo>
                    <a:pt x="328" y="0"/>
                  </a:moveTo>
                  <a:lnTo>
                    <a:pt x="351" y="234"/>
                  </a:lnTo>
                  <a:lnTo>
                    <a:pt x="0" y="246"/>
                  </a:lnTo>
                  <a:lnTo>
                    <a:pt x="197" y="145"/>
                  </a:lnTo>
                  <a:lnTo>
                    <a:pt x="279" y="75"/>
                  </a:lnTo>
                  <a:lnTo>
                    <a:pt x="328" y="0"/>
                  </a:lnTo>
                  <a:close/>
                </a:path>
              </a:pathLst>
            </a:custGeom>
            <a:pattFill prst="ltVert">
              <a:fgClr>
                <a:srgbClr val="FF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Picture 14"/>
            <p:cNvSpPr>
              <a:spLocks noChangeAspect="1" noChangeArrowheads="1"/>
            </p:cNvSpPr>
            <p:nvPr/>
          </p:nvSpPr>
          <p:spPr bwMode="auto">
            <a:xfrm>
              <a:off x="506" y="263"/>
              <a:ext cx="2352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864" y="1584"/>
              <a:ext cx="1680" cy="192"/>
            </a:xfrm>
            <a:prstGeom prst="rect">
              <a:avLst/>
            </a:prstGeom>
            <a:solidFill>
              <a:srgbClr val="C3E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53" name="Object 16"/>
            <p:cNvGraphicFramePr>
              <a:graphicFrameLocks noChangeAspect="1"/>
            </p:cNvGraphicFramePr>
            <p:nvPr/>
          </p:nvGraphicFramePr>
          <p:xfrm>
            <a:off x="2069" y="1493"/>
            <a:ext cx="26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" name="Equation" r:id="rId12" imgW="177480" imgH="266400" progId="Equation.DSMT4">
                    <p:embed/>
                  </p:oleObj>
                </mc:Choice>
                <mc:Fallback>
                  <p:oleObj name="Equation" r:id="rId12" imgW="177480" imgH="266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1493"/>
                          <a:ext cx="26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17"/>
            <p:cNvGraphicFramePr>
              <a:graphicFrameLocks noChangeAspect="1"/>
            </p:cNvGraphicFramePr>
            <p:nvPr/>
          </p:nvGraphicFramePr>
          <p:xfrm>
            <a:off x="856" y="1528"/>
            <a:ext cx="37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3" name="Equation" r:id="rId14" imgW="279360" imgH="266400" progId="Equation.DSMT4">
                    <p:embed/>
                  </p:oleObj>
                </mc:Choice>
                <mc:Fallback>
                  <p:oleObj name="Equation" r:id="rId14" imgW="279360" imgH="266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528"/>
                          <a:ext cx="37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3635375" y="188913"/>
            <a:ext cx="26828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300"/>
              <a:t>若 </a:t>
            </a:r>
            <a:r>
              <a:rPr lang="zh-CN" altLang="en-US" sz="3300" i="1">
                <a:sym typeface="Symbol" panose="05050102010706020507" pitchFamily="18" charset="2"/>
              </a:rPr>
              <a:t> </a:t>
            </a:r>
            <a:r>
              <a:rPr lang="en-US" altLang="zh-CN" sz="3300" i="1">
                <a:sym typeface="Symbol" panose="05050102010706020507" pitchFamily="18" charset="2"/>
              </a:rPr>
              <a:t>=</a:t>
            </a:r>
            <a:r>
              <a:rPr lang="en-US" altLang="zh-CN" sz="3300">
                <a:sym typeface="Symbol" panose="05050102010706020507" pitchFamily="18" charset="2"/>
              </a:rPr>
              <a:t> 0.05</a:t>
            </a:r>
            <a:endParaRPr lang="en-US" altLang="zh-CN" sz="3300"/>
          </a:p>
        </p:txBody>
      </p:sp>
      <p:sp>
        <p:nvSpPr>
          <p:cNvPr id="200723" name="Text Box 19"/>
          <p:cNvSpPr txBox="1">
            <a:spLocks noChangeArrowheads="1"/>
          </p:cNvSpPr>
          <p:nvPr/>
        </p:nvSpPr>
        <p:spPr bwMode="auto">
          <a:xfrm>
            <a:off x="2195513" y="1628775"/>
            <a:ext cx="77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3399"/>
                </a:solidFill>
              </a:rPr>
              <a:t>1</a:t>
            </a:r>
            <a:r>
              <a:rPr lang="en-US" altLang="zh-CN" sz="3600">
                <a:solidFill>
                  <a:srgbClr val="CC3399"/>
                </a:solidFill>
              </a:rPr>
              <a:t>-</a:t>
            </a:r>
            <a:r>
              <a:rPr lang="el-GR" altLang="zh-CN" sz="3600">
                <a:solidFill>
                  <a:srgbClr val="CC3399"/>
                </a:solidFill>
              </a:rPr>
              <a:t>α</a:t>
            </a:r>
          </a:p>
        </p:txBody>
      </p:sp>
      <p:sp>
        <p:nvSpPr>
          <p:cNvPr id="200724" name="Text Box 20"/>
          <p:cNvSpPr txBox="1">
            <a:spLocks noChangeArrowheads="1"/>
          </p:cNvSpPr>
          <p:nvPr/>
        </p:nvSpPr>
        <p:spPr bwMode="auto">
          <a:xfrm>
            <a:off x="2195513" y="4797425"/>
            <a:ext cx="77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3399"/>
                </a:solidFill>
              </a:rPr>
              <a:t>1</a:t>
            </a:r>
            <a:r>
              <a:rPr lang="en-US" altLang="zh-CN" sz="3600">
                <a:solidFill>
                  <a:srgbClr val="CC3399"/>
                </a:solidFill>
              </a:rPr>
              <a:t>-</a:t>
            </a:r>
            <a:r>
              <a:rPr lang="el-GR" altLang="zh-CN" sz="3600">
                <a:solidFill>
                  <a:srgbClr val="CC3399"/>
                </a:solidFill>
              </a:rPr>
              <a:t>α</a:t>
            </a:r>
          </a:p>
        </p:txBody>
      </p:sp>
      <p:sp>
        <p:nvSpPr>
          <p:cNvPr id="200729" name="Text Box 25"/>
          <p:cNvSpPr txBox="1">
            <a:spLocks noChangeArrowheads="1"/>
          </p:cNvSpPr>
          <p:nvPr/>
        </p:nvSpPr>
        <p:spPr bwMode="auto">
          <a:xfrm>
            <a:off x="4551363" y="876300"/>
            <a:ext cx="262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取对称区间：</a:t>
            </a:r>
          </a:p>
        </p:txBody>
      </p:sp>
      <p:sp>
        <p:nvSpPr>
          <p:cNvPr id="200730" name="Text Box 26"/>
          <p:cNvSpPr txBox="1">
            <a:spLocks noChangeArrowheads="1"/>
          </p:cNvSpPr>
          <p:nvPr/>
        </p:nvSpPr>
        <p:spPr bwMode="auto">
          <a:xfrm>
            <a:off x="4787900" y="3429000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取非对称区间：</a:t>
            </a:r>
          </a:p>
        </p:txBody>
      </p:sp>
      <p:pic>
        <p:nvPicPr>
          <p:cNvPr id="27665" name="Picture 5"/>
          <p:cNvPicPr>
            <a:picLocks noChangeAspect="1" noChangeArrowheads="1"/>
          </p:cNvPicPr>
          <p:nvPr/>
        </p:nvPicPr>
        <p:blipFill>
          <a:blip r:embed="rId1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00063"/>
            <a:ext cx="434340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65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6663" y="2884488"/>
              <a:ext cx="1587" cy="1587"/>
            </p14:xfrm>
          </p:contentPart>
        </mc:Choice>
        <mc:Fallback xmlns="">
          <p:pic>
            <p:nvPicPr>
              <p:cNvPr id="2765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8900" y="2806725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2" grpId="0" autoUpdateAnimBg="0"/>
      <p:bldP spid="200724" grpId="0"/>
      <p:bldP spid="200729" grpId="0"/>
      <p:bldP spid="2007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D6C2D-85F0-475D-B602-C865EB487C4D}" type="slidenum">
              <a:rPr lang="en-US" altLang="zh-CN" sz="1400"/>
              <a:pPr eaLnBrk="1" hangingPunct="1"/>
              <a:t>11</a:t>
            </a:fld>
            <a:endParaRPr lang="en-US" altLang="zh-CN" sz="140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7848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66"/>
                </a:solidFill>
              </a:rPr>
              <a:t>例</a:t>
            </a:r>
            <a:r>
              <a:rPr lang="en-US" altLang="zh-CN" sz="2800" dirty="0"/>
              <a:t>. </a:t>
            </a:r>
            <a:r>
              <a:rPr lang="zh-CN" altLang="en-US" sz="2800" dirty="0"/>
              <a:t>已知幼儿身高服从正态分布，现从</a:t>
            </a:r>
            <a:r>
              <a:rPr lang="en-US" altLang="zh-CN" sz="2800" dirty="0"/>
              <a:t>5</a:t>
            </a:r>
            <a:r>
              <a:rPr lang="zh-CN" altLang="en-US" sz="2800" dirty="0"/>
              <a:t>岁的幼儿      中</a:t>
            </a:r>
            <a:r>
              <a:rPr lang="zh-CN" altLang="en-US" sz="2900" dirty="0"/>
              <a:t>随机</a:t>
            </a:r>
            <a:r>
              <a:rPr lang="zh-CN" altLang="en-US" sz="2800" dirty="0"/>
              <a:t>地抽查了</a:t>
            </a:r>
            <a:r>
              <a:rPr lang="en-US" altLang="zh-CN" sz="2800" dirty="0"/>
              <a:t>9</a:t>
            </a:r>
            <a:r>
              <a:rPr lang="zh-CN" altLang="en-US" sz="2800" dirty="0"/>
              <a:t>人，其高度分别为：          </a:t>
            </a:r>
            <a:r>
              <a:rPr lang="en-US" altLang="zh-CN" sz="2800" dirty="0"/>
              <a:t>115,120,131,115,109,115,115,105,110cm;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684213" y="2205038"/>
          <a:ext cx="5302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" name="Equation" r:id="rId5" imgW="1879560" imgH="203040" progId="Equation.DSMT4">
                  <p:embed/>
                </p:oleObj>
              </mc:Choice>
              <mc:Fallback>
                <p:oleObj name="Equation" r:id="rId5" imgW="1879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5302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684213" y="2781300"/>
          <a:ext cx="4406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公式" r:id="rId7" imgW="1562040" imgH="203040" progId="Equation.3">
                  <p:embed/>
                </p:oleObj>
              </mc:Choice>
              <mc:Fallback>
                <p:oleObj name="公式" r:id="rId7" imgW="15620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81300"/>
                        <a:ext cx="4406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684213" y="3429000"/>
          <a:ext cx="7315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公式" r:id="rId9" imgW="2641320" imgH="203040" progId="Equation.3">
                  <p:embed/>
                </p:oleObj>
              </mc:Choice>
              <mc:Fallback>
                <p:oleObj name="公式" r:id="rId9" imgW="26413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7315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187450" y="3933825"/>
          <a:ext cx="49942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公式" r:id="rId11" imgW="1803240" imgH="330120" progId="Equation.3">
                  <p:embed/>
                </p:oleObj>
              </mc:Choice>
              <mc:Fallback>
                <p:oleObj name="公式" r:id="rId11" imgW="180324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49942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468313" y="4797425"/>
          <a:ext cx="84756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7" name="Equation" r:id="rId13" imgW="2946240" imgH="203040" progId="Equation.DSMT4">
                  <p:embed/>
                </p:oleObj>
              </mc:Choice>
              <mc:Fallback>
                <p:oleObj name="Equation" r:id="rId13" imgW="2946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84756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1116013" y="5445125"/>
          <a:ext cx="55594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公式" r:id="rId15" imgW="2019240" imgH="419040" progId="Equation.3">
                  <p:embed/>
                </p:oleObj>
              </mc:Choice>
              <mc:Fallback>
                <p:oleObj name="公式" r:id="rId15" imgW="20192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45125"/>
                        <a:ext cx="555942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A9C0F8-B85B-442D-93EF-4744A9760714}" type="slidenum">
              <a:rPr lang="en-US" altLang="zh-CN" sz="1400"/>
              <a:pPr eaLnBrk="1" hangingPunct="1"/>
              <a:t>12</a:t>
            </a:fld>
            <a:endParaRPr lang="en-US" altLang="zh-CN" sz="140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475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</a:rPr>
              <a:t>(2). </a:t>
            </a:r>
            <a:r>
              <a:rPr lang="zh-CN" altLang="en-US" b="1">
                <a:solidFill>
                  <a:srgbClr val="800000"/>
                </a:solidFill>
              </a:rPr>
              <a:t>未知方差，估计均值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827088" y="1484313"/>
          <a:ext cx="56340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Equation" r:id="rId5" imgW="2057400" imgH="203040" progId="Equation.DSMT4">
                  <p:embed/>
                </p:oleObj>
              </mc:Choice>
              <mc:Fallback>
                <p:oleObj name="Equation" r:id="rId5" imgW="2057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56340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684213" y="2852738"/>
          <a:ext cx="66944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Equation" r:id="rId7" imgW="2374560" imgH="406080" progId="Equation.DSMT4">
                  <p:embed/>
                </p:oleObj>
              </mc:Choice>
              <mc:Fallback>
                <p:oleObj name="Equation" r:id="rId7" imgW="23745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66944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539750" y="4005263"/>
          <a:ext cx="8305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公式" r:id="rId9" imgW="2984400" imgH="203040" progId="Equation.3">
                  <p:embed/>
                </p:oleObj>
              </mc:Choice>
              <mc:Fallback>
                <p:oleObj name="公式" r:id="rId9" imgW="2984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83058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2051050" y="4724400"/>
          <a:ext cx="3324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11" imgW="1193760" imgH="190440" progId="Equation.DSMT4">
                  <p:embed/>
                </p:oleObj>
              </mc:Choice>
              <mc:Fallback>
                <p:oleObj name="Equation" r:id="rId11" imgW="1193760" imgH="190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3324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611188" y="5589588"/>
          <a:ext cx="71056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13" imgW="2552400" imgH="203040" progId="Equation.DSMT4">
                  <p:embed/>
                </p:oleObj>
              </mc:Choice>
              <mc:Fallback>
                <p:oleObj name="Equation" r:id="rId13" imgW="25524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1056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1187450" y="2060575"/>
          <a:ext cx="4154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15" imgW="1498320" imgH="368280" progId="Equation.DSMT4">
                  <p:embed/>
                </p:oleObj>
              </mc:Choice>
              <mc:Fallback>
                <p:oleObj name="Equation" r:id="rId15" imgW="1498320" imgH="368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41544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5670550" y="1989138"/>
          <a:ext cx="3275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17" imgW="1384200" imgH="406080" progId="Equation.DSMT4">
                  <p:embed/>
                </p:oleObj>
              </mc:Choice>
              <mc:Fallback>
                <p:oleObj name="Equation" r:id="rId17" imgW="138420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989138"/>
                        <a:ext cx="3275013" cy="1079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848627-F86C-4B74-A84F-38B82985EA42}" type="slidenum">
              <a:rPr lang="en-US" altLang="zh-CN" sz="1400"/>
              <a:pPr eaLnBrk="1" hangingPunct="1"/>
              <a:t>13</a:t>
            </a:fld>
            <a:endParaRPr lang="en-US" altLang="zh-CN" sz="140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684213" y="4365625"/>
          <a:ext cx="4733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Equation" r:id="rId5" imgW="1600200" imgH="203040" progId="Equation.DSMT4">
                  <p:embed/>
                </p:oleObj>
              </mc:Choice>
              <mc:Fallback>
                <p:oleObj name="Equation" r:id="rId5" imgW="16002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4733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423863" y="5013325"/>
          <a:ext cx="80200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quation" r:id="rId7" imgW="2616120" imgH="406080" progId="Equation.DSMT4">
                  <p:embed/>
                </p:oleObj>
              </mc:Choice>
              <mc:Fallback>
                <p:oleObj name="Equation" r:id="rId7" imgW="261612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013325"/>
                        <a:ext cx="80200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147763" y="836613"/>
          <a:ext cx="55038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9" imgW="1892160" imgH="406080" progId="Equation.DSMT4">
                  <p:embed/>
                </p:oleObj>
              </mc:Choice>
              <mc:Fallback>
                <p:oleObj name="Equation" r:id="rId9" imgW="189216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836613"/>
                        <a:ext cx="55038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3782" name="Picture 6" descr="Tu9-3-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9"/>
          <a:stretch>
            <a:fillRect/>
          </a:stretch>
        </p:blipFill>
        <p:spPr bwMode="auto">
          <a:xfrm>
            <a:off x="755650" y="1773238"/>
            <a:ext cx="3598863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5076825" y="2133600"/>
            <a:ext cx="3095625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DF21C4"/>
                </a:solidFill>
              </a:rPr>
              <a:t>  </a:t>
            </a:r>
            <a:r>
              <a:rPr lang="zh-CN" altLang="en-US" b="1">
                <a:solidFill>
                  <a:srgbClr val="DF21C4"/>
                </a:solidFill>
              </a:rPr>
              <a:t>对称区间最短</a:t>
            </a:r>
          </a:p>
        </p:txBody>
      </p:sp>
      <p:graphicFrame>
        <p:nvGraphicFramePr>
          <p:cNvPr id="203785" name="Object 9"/>
          <p:cNvGraphicFramePr>
            <a:graphicFrameLocks noChangeAspect="1"/>
          </p:cNvGraphicFramePr>
          <p:nvPr/>
        </p:nvGraphicFramePr>
        <p:xfrm>
          <a:off x="4679950" y="3213100"/>
          <a:ext cx="33861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12" imgW="1054080" imgH="190440" progId="Equation.DSMT4">
                  <p:embed/>
                </p:oleObj>
              </mc:Choice>
              <mc:Fallback>
                <p:oleObj name="Equation" r:id="rId12" imgW="105408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213100"/>
                        <a:ext cx="33861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8242CF-691D-45B6-8FC8-109DA5178D50}" type="slidenum">
              <a:rPr lang="en-US" altLang="zh-CN" sz="1400"/>
              <a:pPr eaLnBrk="1" hangingPunct="1"/>
              <a:t>14</a:t>
            </a:fld>
            <a:endParaRPr lang="en-US" altLang="zh-CN" sz="140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755650" y="3644900"/>
            <a:ext cx="489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得到</a:t>
            </a:r>
            <a:r>
              <a:rPr lang="el-GR" altLang="zh-CN" i="1"/>
              <a:t>μ</a:t>
            </a:r>
            <a:r>
              <a:rPr lang="zh-CN" altLang="en-US"/>
              <a:t>的置信区间为：</a:t>
            </a:r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900113" y="5805488"/>
          <a:ext cx="5184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5" imgW="1511280" imgH="203040" progId="Equation.DSMT4">
                  <p:embed/>
                </p:oleObj>
              </mc:Choice>
              <mc:Fallback>
                <p:oleObj name="Equation" r:id="rId5" imgW="1511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5184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5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04806" name="Object 6"/>
          <p:cNvGraphicFramePr>
            <a:graphicFrameLocks noChangeAspect="1"/>
          </p:cNvGraphicFramePr>
          <p:nvPr/>
        </p:nvGraphicFramePr>
        <p:xfrm>
          <a:off x="250825" y="2276475"/>
          <a:ext cx="83327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7" imgW="2908080" imgH="368280" progId="Equation.DSMT4">
                  <p:embed/>
                </p:oleObj>
              </mc:Choice>
              <mc:Fallback>
                <p:oleObj name="Equation" r:id="rId7" imgW="290808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76475"/>
                        <a:ext cx="83327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060450" y="908050"/>
          <a:ext cx="62293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9" imgW="2031840" imgH="406080" progId="Equation.DSMT4">
                  <p:embed/>
                </p:oleObj>
              </mc:Choice>
              <mc:Fallback>
                <p:oleObj name="Equation" r:id="rId9" imgW="203184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908050"/>
                        <a:ext cx="62293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971550" y="4437063"/>
          <a:ext cx="69675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11" imgW="2273040" imgH="368280" progId="Equation.DSMT4">
                  <p:embed/>
                </p:oleObj>
              </mc:Choice>
              <mc:Fallback>
                <p:oleObj name="Equation" r:id="rId11" imgW="227304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696753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0017A6-A650-4017-A926-101013D87354}" type="slidenum">
              <a:rPr lang="en-US" altLang="zh-CN" sz="1400"/>
              <a:pPr eaLnBrk="1" hangingPunct="1"/>
              <a:t>15</a:t>
            </a:fld>
            <a:endParaRPr lang="en-US" altLang="zh-CN" sz="140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345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66"/>
                </a:solidFill>
              </a:rPr>
              <a:t>3.</a:t>
            </a:r>
            <a:r>
              <a:rPr lang="zh-CN" altLang="en-US" sz="3600">
                <a:solidFill>
                  <a:srgbClr val="FF0066"/>
                </a:solidFill>
              </a:rPr>
              <a:t>正态总体，求方差</a:t>
            </a:r>
            <a:r>
              <a:rPr lang="el-GR" altLang="zh-CN" sz="3600">
                <a:solidFill>
                  <a:srgbClr val="FF0066"/>
                </a:solidFill>
              </a:rPr>
              <a:t>σ</a:t>
            </a:r>
            <a:r>
              <a:rPr lang="en-US" altLang="zh-CN" sz="3600" baseline="30000">
                <a:solidFill>
                  <a:srgbClr val="FF0066"/>
                </a:solidFill>
              </a:rPr>
              <a:t>2</a:t>
            </a:r>
            <a:r>
              <a:rPr lang="zh-CN" altLang="en-US" sz="3600">
                <a:solidFill>
                  <a:srgbClr val="FF0066"/>
                </a:solidFill>
              </a:rPr>
              <a:t>的区间估计</a:t>
            </a:r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/>
        </p:nvGraphicFramePr>
        <p:xfrm>
          <a:off x="557213" y="2205038"/>
          <a:ext cx="7323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5" imgW="2527200" imgH="203040" progId="Equation.DSMT4">
                  <p:embed/>
                </p:oleObj>
              </mc:Choice>
              <mc:Fallback>
                <p:oleObj name="Equation" r:id="rId5" imgW="252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05038"/>
                        <a:ext cx="7323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611188" y="2924175"/>
          <a:ext cx="59769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7" imgW="2108160" imgH="368280" progId="Equation.DSMT4">
                  <p:embed/>
                </p:oleObj>
              </mc:Choice>
              <mc:Fallback>
                <p:oleObj name="Equation" r:id="rId7" imgW="2108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597693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971550" y="1557338"/>
          <a:ext cx="6988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9" imgW="2527200" imgH="203040" progId="Equation.DSMT4">
                  <p:embed/>
                </p:oleObj>
              </mc:Choice>
              <mc:Fallback>
                <p:oleObj name="Equation" r:id="rId9" imgW="252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6988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6" name="Object 8"/>
          <p:cNvGraphicFramePr>
            <a:graphicFrameLocks noChangeAspect="1"/>
          </p:cNvGraphicFramePr>
          <p:nvPr/>
        </p:nvGraphicFramePr>
        <p:xfrm>
          <a:off x="539750" y="4005263"/>
          <a:ext cx="8128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1" imgW="2920680" imgH="203040" progId="Equation.DSMT4">
                  <p:embed/>
                </p:oleObj>
              </mc:Choice>
              <mc:Fallback>
                <p:oleObj name="Equation" r:id="rId11" imgW="292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05263"/>
                        <a:ext cx="8128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1835150" y="4941888"/>
          <a:ext cx="3816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3" imgW="1257120" imgH="203040" progId="Equation.DSMT4">
                  <p:embed/>
                </p:oleObj>
              </mc:Choice>
              <mc:Fallback>
                <p:oleObj name="Equation" r:id="rId13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41888"/>
                        <a:ext cx="3816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63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B4B130-9F47-42B7-B34C-685B114E0B6E}" type="slidenum">
              <a:rPr lang="en-US" altLang="zh-CN" sz="1400"/>
              <a:pPr eaLnBrk="1" hangingPunct="1"/>
              <a:t>16</a:t>
            </a:fld>
            <a:endParaRPr lang="en-US" altLang="zh-CN" sz="140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755650" y="908050"/>
          <a:ext cx="72453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5" imgW="2603160" imgH="787320" progId="Equation.DSMT4">
                  <p:embed/>
                </p:oleObj>
              </mc:Choice>
              <mc:Fallback>
                <p:oleObj name="Equation" r:id="rId5" imgW="26031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7245350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pic>
        <p:nvPicPr>
          <p:cNvPr id="207877" name="Picture 5" descr="TU9-5-6"/>
          <p:cNvPicPr>
            <a:picLocks noChangeAspect="1" noChangeArrowheads="1"/>
          </p:cNvPicPr>
          <p:nvPr/>
        </p:nvPicPr>
        <p:blipFill>
          <a:blip r:embed="rId7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9"/>
          <a:stretch>
            <a:fillRect/>
          </a:stretch>
        </p:blipFill>
        <p:spPr bwMode="auto">
          <a:xfrm>
            <a:off x="971550" y="2997200"/>
            <a:ext cx="3468688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787900" y="3284538"/>
          <a:ext cx="358616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8" imgW="1244520" imgH="419040" progId="Equation.DSMT4">
                  <p:embed/>
                </p:oleObj>
              </mc:Choice>
              <mc:Fallback>
                <p:oleObj name="Equation" r:id="rId8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84538"/>
                        <a:ext cx="3586163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1619250" y="5084763"/>
          <a:ext cx="54562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0" imgW="1777680" imgH="368280" progId="Equation.DSMT4">
                  <p:embed/>
                </p:oleObj>
              </mc:Choice>
              <mc:Fallback>
                <p:oleObj name="Equation" r:id="rId10" imgW="1777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84763"/>
                        <a:ext cx="54562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08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2DFC9B-47C5-4040-81A2-28FBFBB71B5B}" type="slidenum">
              <a:rPr lang="en-US" altLang="zh-CN" sz="1400"/>
              <a:pPr eaLnBrk="1" hangingPunct="1"/>
              <a:t>17</a:t>
            </a:fld>
            <a:endParaRPr lang="en-US" altLang="zh-CN" sz="140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11188" y="692150"/>
          <a:ext cx="640873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6408737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/>
        </p:nvGraphicFramePr>
        <p:xfrm>
          <a:off x="827088" y="3644900"/>
          <a:ext cx="35464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7" imgW="1193760" imgH="190440" progId="Equation.DSMT4">
                  <p:embed/>
                </p:oleObj>
              </mc:Choice>
              <mc:Fallback>
                <p:oleObj name="Equation" r:id="rId7" imgW="1193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35464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900113" y="5734050"/>
          <a:ext cx="3394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公式" r:id="rId9" imgW="1143000" imgH="190440" progId="Equation.3">
                  <p:embed/>
                </p:oleObj>
              </mc:Choice>
              <mc:Fallback>
                <p:oleObj name="公式" r:id="rId9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34050"/>
                        <a:ext cx="33940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2051050" y="2492375"/>
          <a:ext cx="43259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432593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55650" y="1916113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得到</a:t>
            </a:r>
            <a:r>
              <a:rPr lang="el-GR" altLang="zh-CN" sz="2800"/>
              <a:t>σ</a:t>
            </a:r>
            <a:r>
              <a:rPr lang="en-US" altLang="zh-CN" sz="2800" baseline="30000"/>
              <a:t>2</a:t>
            </a:r>
            <a:r>
              <a:rPr lang="zh-CN" altLang="en-US"/>
              <a:t>的置信区间为：</a:t>
            </a:r>
          </a:p>
        </p:txBody>
      </p:sp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414338" y="4292600"/>
          <a:ext cx="81121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13" imgW="2857320" imgH="431640" progId="Equation.DSMT4">
                  <p:embed/>
                </p:oleObj>
              </mc:Choice>
              <mc:Fallback>
                <p:oleObj name="Equation" r:id="rId13" imgW="285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4292600"/>
                        <a:ext cx="81121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3683F8-67A2-4FEE-A121-AB4D2411F270}" type="slidenum">
              <a:rPr lang="en-US" altLang="zh-CN" sz="1400"/>
              <a:pPr eaLnBrk="1" hangingPunct="1"/>
              <a:t>18</a:t>
            </a:fld>
            <a:endParaRPr lang="en-US" altLang="zh-CN" sz="140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</a:rPr>
              <a:t>例</a:t>
            </a:r>
            <a:r>
              <a:rPr lang="en-US" altLang="zh-CN" sz="2800"/>
              <a:t>.  </a:t>
            </a:r>
            <a:r>
              <a:rPr lang="zh-CN" altLang="en-US" sz="2800"/>
              <a:t>设某机床加工的零件长度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5435600" y="620713"/>
          <a:ext cx="1981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5" imgW="812520" imgH="215640" progId="Equation.3">
                  <p:embed/>
                </p:oleObj>
              </mc:Choice>
              <mc:Fallback>
                <p:oleObj name="公式" r:id="rId5" imgW="812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20713"/>
                        <a:ext cx="1981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今抽查</a:t>
            </a:r>
            <a:r>
              <a:rPr lang="en-US" altLang="zh-CN" sz="2800"/>
              <a:t>16</a:t>
            </a:r>
            <a:r>
              <a:rPr lang="zh-CN" altLang="en-US" sz="2800"/>
              <a:t>个零件，测得长度（</a:t>
            </a:r>
            <a:r>
              <a:rPr lang="en-US" altLang="zh-CN" sz="2800"/>
              <a:t>mm</a:t>
            </a:r>
            <a:r>
              <a:rPr lang="zh-CN" altLang="en-US" sz="2800"/>
              <a:t>）如下：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1116013" y="1628775"/>
            <a:ext cx="63357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12.15,  12.12,  12.01,  12.08,  12.09,  12.16,  12.03,  12.01,  12.06,  12.13,  12.07,  12.11,  12.08,  12.01,  12.03,  12.06,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4213" y="3068638"/>
            <a:ext cx="8459787" cy="519112"/>
            <a:chOff x="431" y="1933"/>
            <a:chExt cx="5329" cy="327"/>
          </a:xfrm>
        </p:grpSpPr>
        <p:sp>
          <p:nvSpPr>
            <p:cNvPr id="36879" name="Text Box 8"/>
            <p:cNvSpPr txBox="1">
              <a:spLocks noChangeArrowheads="1"/>
            </p:cNvSpPr>
            <p:nvPr/>
          </p:nvSpPr>
          <p:spPr bwMode="auto">
            <a:xfrm>
              <a:off x="431" y="1933"/>
              <a:ext cx="5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/>
                <a:t>    </a:t>
              </a:r>
              <a:r>
                <a:rPr lang="zh-CN" altLang="en-US" sz="2800"/>
                <a:t>以置信度为</a:t>
              </a:r>
              <a:r>
                <a:rPr lang="en-US" altLang="zh-CN" sz="2800"/>
                <a:t>95%</a:t>
              </a:r>
              <a:r>
                <a:rPr lang="zh-CN" altLang="en-US" sz="2800"/>
                <a:t>，试求总体方差     的置信区间。</a:t>
              </a:r>
            </a:p>
          </p:txBody>
        </p:sp>
        <p:graphicFrame>
          <p:nvGraphicFramePr>
            <p:cNvPr id="36872" name="Object 9"/>
            <p:cNvGraphicFramePr>
              <a:graphicFrameLocks noChangeAspect="1"/>
            </p:cNvGraphicFramePr>
            <p:nvPr/>
          </p:nvGraphicFramePr>
          <p:xfrm>
            <a:off x="3829" y="195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0" name="公式" r:id="rId7" imgW="190440" imgH="190440" progId="Equation.3">
                    <p:embed/>
                  </p:oleObj>
                </mc:Choice>
                <mc:Fallback>
                  <p:oleObj name="公式" r:id="rId7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195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684213" y="3644900"/>
          <a:ext cx="6327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9" imgW="2286000" imgH="203040" progId="Equation.3">
                  <p:embed/>
                </p:oleObj>
              </mc:Choice>
              <mc:Fallback>
                <p:oleObj name="公式" r:id="rId9" imgW="2286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63277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1476375" y="4149725"/>
          <a:ext cx="2070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11" imgW="749160" imgH="203040" progId="Equation.DSMT4">
                  <p:embed/>
                </p:oleObj>
              </mc:Choice>
              <mc:Fallback>
                <p:oleObj name="Equation" r:id="rId11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2070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1116013" y="4581525"/>
          <a:ext cx="6242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13" imgW="2323800" imgH="393480" progId="Equation.DSMT4">
                  <p:embed/>
                </p:oleObj>
              </mc:Choice>
              <mc:Fallback>
                <p:oleObj name="Equation" r:id="rId13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81525"/>
                        <a:ext cx="62420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1042988" y="5661025"/>
          <a:ext cx="72802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15" imgW="2565360" imgH="368280" progId="Equation.DSMT4">
                  <p:embed/>
                </p:oleObj>
              </mc:Choice>
              <mc:Fallback>
                <p:oleObj name="Equation" r:id="rId15" imgW="2565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661025"/>
                        <a:ext cx="72802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  <p:extLst>
      <p:ext uri="{BB962C8B-B14F-4D97-AF65-F5344CB8AC3E}">
        <p14:creationId xmlns:p14="http://schemas.microsoft.com/office/powerpoint/2010/main" val="41811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utoUpdateAnimBg="0"/>
      <p:bldP spid="2099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93814D-197C-4D5C-A53F-C2B28DE2E8B1}" type="slidenum">
              <a:rPr lang="en-US" altLang="zh-CN" sz="1400"/>
              <a:pPr eaLnBrk="1" hangingPunct="1"/>
              <a:t>19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1188" y="1916113"/>
            <a:ext cx="7948612" cy="641350"/>
            <a:chOff x="277" y="1162"/>
            <a:chExt cx="5007" cy="404"/>
          </a:xfrm>
        </p:grpSpPr>
        <p:graphicFrame>
          <p:nvGraphicFramePr>
            <p:cNvPr id="37895" name="Object 3"/>
            <p:cNvGraphicFramePr>
              <a:graphicFrameLocks noChangeAspect="1"/>
            </p:cNvGraphicFramePr>
            <p:nvPr/>
          </p:nvGraphicFramePr>
          <p:xfrm>
            <a:off x="277" y="1165"/>
            <a:ext cx="150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4" name="Equation" r:id="rId3" imgW="1054080" imgH="253800" progId="Equation.DSMT4">
                    <p:embed/>
                  </p:oleObj>
                </mc:Choice>
                <mc:Fallback>
                  <p:oleObj name="Equation" r:id="rId3" imgW="1054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1165"/>
                          <a:ext cx="150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Text Box 4"/>
            <p:cNvSpPr txBox="1">
              <a:spLocks noChangeArrowheads="1"/>
            </p:cNvSpPr>
            <p:nvPr/>
          </p:nvSpPr>
          <p:spPr bwMode="auto">
            <a:xfrm>
              <a:off x="1704" y="1162"/>
              <a:ext cx="3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为总体</a:t>
              </a:r>
              <a:r>
                <a:rPr lang="zh-CN" altLang="en-US" i="1"/>
                <a:t> </a:t>
              </a:r>
              <a:r>
                <a:rPr lang="en-US" altLang="zh-CN" i="1"/>
                <a:t>X~N </a:t>
              </a:r>
              <a:r>
                <a:rPr lang="en-US" altLang="zh-CN"/>
                <a:t>( </a:t>
              </a:r>
              <a:r>
                <a:rPr lang="en-US" altLang="zh-CN" i="1">
                  <a:sym typeface="Symbol" panose="05050102010706020507" pitchFamily="18" charset="2"/>
                </a:rPr>
                <a:t>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 i="1">
                  <a:sym typeface="Symbol" panose="05050102010706020507" pitchFamily="18" charset="2"/>
                </a:rPr>
                <a:t>  </a:t>
              </a:r>
              <a:r>
                <a:rPr lang="en-US" altLang="zh-CN" baseline="-25000">
                  <a:sym typeface="Symbol" panose="05050102010706020507" pitchFamily="18" charset="2"/>
                </a:rPr>
                <a:t>1</a:t>
              </a:r>
              <a:r>
                <a:rPr lang="en-US" altLang="zh-CN" baseline="30000">
                  <a:sym typeface="Symbol" panose="05050102010706020507" pitchFamily="18" charset="2"/>
                </a:rPr>
                <a:t>2 </a:t>
              </a:r>
              <a:r>
                <a:rPr lang="en-US" altLang="zh-CN"/>
                <a:t>) </a:t>
              </a:r>
              <a:r>
                <a:rPr lang="zh-CN" altLang="en-US"/>
                <a:t>的样本</a:t>
              </a:r>
              <a:r>
                <a:rPr lang="en-US" altLang="zh-CN"/>
                <a:t>,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55625" y="2636838"/>
            <a:ext cx="8201025" cy="684212"/>
            <a:chOff x="254" y="1595"/>
            <a:chExt cx="5166" cy="431"/>
          </a:xfrm>
        </p:grpSpPr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54" y="1595"/>
            <a:ext cx="153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5" name="Equation" r:id="rId5" imgW="939600" imgH="253800" progId="Equation.DSMT4">
                    <p:embed/>
                  </p:oleObj>
                </mc:Choice>
                <mc:Fallback>
                  <p:oleObj name="Equation" r:id="rId5" imgW="939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595"/>
                          <a:ext cx="153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Text Box 7"/>
            <p:cNvSpPr txBox="1">
              <a:spLocks noChangeArrowheads="1"/>
            </p:cNvSpPr>
            <p:nvPr/>
          </p:nvSpPr>
          <p:spPr bwMode="auto">
            <a:xfrm>
              <a:off x="1656" y="1616"/>
              <a:ext cx="37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为总体 </a:t>
              </a:r>
              <a:r>
                <a:rPr lang="en-US" altLang="zh-CN" i="1"/>
                <a:t>Y</a:t>
              </a:r>
              <a:r>
                <a:rPr lang="en-US" altLang="zh-CN"/>
                <a:t>~</a:t>
              </a:r>
              <a:r>
                <a:rPr lang="en-US" altLang="zh-CN" i="1"/>
                <a:t>N </a:t>
              </a:r>
              <a:r>
                <a:rPr lang="en-US" altLang="zh-CN"/>
                <a:t>( </a:t>
              </a:r>
              <a:r>
                <a:rPr lang="en-US" altLang="zh-CN" i="1">
                  <a:sym typeface="Symbol" panose="05050102010706020507" pitchFamily="18" charset="2"/>
                </a:rPr>
                <a:t></a:t>
              </a:r>
              <a:r>
                <a:rPr lang="en-US" altLang="zh-CN" i="1" baseline="-25000">
                  <a:sym typeface="Symbol" panose="05050102010706020507" pitchFamily="18" charset="2"/>
                </a:rPr>
                <a:t>2</a:t>
              </a:r>
              <a:r>
                <a:rPr lang="en-US" altLang="zh-CN" i="1">
                  <a:sym typeface="Symbol" panose="05050102010706020507" pitchFamily="18" charset="2"/>
                </a:rPr>
                <a:t> </a:t>
              </a:r>
              <a:r>
                <a:rPr lang="en-US" altLang="zh-CN" i="1" baseline="-25000"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sym typeface="Symbol" panose="05050102010706020507" pitchFamily="18" charset="2"/>
                </a:rPr>
                <a:t> </a:t>
              </a:r>
              <a:r>
                <a:rPr lang="en-US" altLang="zh-CN" baseline="-25000">
                  <a:sym typeface="Symbol" panose="05050102010706020507" pitchFamily="18" charset="2"/>
                </a:rPr>
                <a:t>2</a:t>
              </a:r>
              <a:r>
                <a:rPr lang="en-US" altLang="zh-CN" baseline="30000">
                  <a:sym typeface="Symbol" panose="05050102010706020507" pitchFamily="18" charset="2"/>
                </a:rPr>
                <a:t>2 </a:t>
              </a:r>
              <a:r>
                <a:rPr lang="en-US" altLang="zh-CN"/>
                <a:t>)</a:t>
              </a:r>
              <a:r>
                <a:rPr lang="en-US" altLang="zh-CN" i="1"/>
                <a:t> </a:t>
              </a:r>
              <a:r>
                <a:rPr lang="zh-CN" altLang="en-US"/>
                <a:t>的样本</a:t>
              </a:r>
              <a:r>
                <a:rPr lang="en-US" altLang="zh-CN"/>
                <a:t>,</a:t>
              </a:r>
            </a:p>
          </p:txBody>
        </p:sp>
      </p:grp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2771775" y="4221163"/>
            <a:ext cx="5316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  <a:r>
              <a:rPr lang="en-US" altLang="zh-CN"/>
              <a:t>X,Y</a:t>
            </a:r>
            <a:r>
              <a:rPr lang="zh-CN" altLang="en-US"/>
              <a:t>独立，置信度为 </a:t>
            </a:r>
            <a:r>
              <a:rPr lang="en-US" altLang="zh-CN"/>
              <a:t>1 </a:t>
            </a:r>
            <a:r>
              <a:rPr lang="en-US" altLang="zh-CN">
                <a:sym typeface="Symbol" panose="05050102010706020507" pitchFamily="18" charset="2"/>
              </a:rPr>
              <a:t> </a:t>
            </a:r>
            <a:r>
              <a:rPr lang="en-US" altLang="zh-CN" i="1">
                <a:sym typeface="Symbol" panose="05050102010706020507" pitchFamily="18" charset="2"/>
              </a:rPr>
              <a:t> .</a:t>
            </a:r>
          </a:p>
        </p:txBody>
      </p:sp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684213" y="3429000"/>
          <a:ext cx="2057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2057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2743200" y="3459163"/>
            <a:ext cx="585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分别表示</a:t>
            </a:r>
            <a:r>
              <a:rPr lang="en-US" altLang="zh-CN" dirty="0"/>
              <a:t>X, Y</a:t>
            </a:r>
            <a:r>
              <a:rPr lang="zh-CN" altLang="en-US" dirty="0"/>
              <a:t>的样本均值与修正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55650" y="908050"/>
            <a:ext cx="561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</a:rPr>
              <a:t>(</a:t>
            </a:r>
            <a:r>
              <a:rPr lang="zh-CN" altLang="en-US" sz="4000" b="1">
                <a:solidFill>
                  <a:schemeClr val="tx2"/>
                </a:solidFill>
              </a:rPr>
              <a:t>二</a:t>
            </a:r>
            <a:r>
              <a:rPr lang="en-US" altLang="zh-CN" sz="4000" b="1">
                <a:solidFill>
                  <a:schemeClr val="tx2"/>
                </a:solidFill>
              </a:rPr>
              <a:t>)  </a:t>
            </a:r>
            <a:r>
              <a:rPr lang="zh-CN" altLang="en-US" sz="4000" b="1">
                <a:solidFill>
                  <a:schemeClr val="tx2"/>
                </a:solidFill>
              </a:rPr>
              <a:t>双正态总体情形</a:t>
            </a:r>
          </a:p>
        </p:txBody>
      </p:sp>
      <p:graphicFrame>
        <p:nvGraphicFramePr>
          <p:cNvPr id="37891" name="Object 1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684213" y="4248150"/>
            <a:ext cx="191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样本方差</a:t>
            </a:r>
            <a:r>
              <a:rPr lang="en-US" altLang="zh-CN"/>
              <a:t>.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684213" y="4967288"/>
            <a:ext cx="657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求 </a:t>
            </a:r>
            <a:r>
              <a:rPr lang="el-GR" altLang="zh-CN" sz="3600" i="1">
                <a:solidFill>
                  <a:srgbClr val="FF0066"/>
                </a:solidFill>
              </a:rPr>
              <a:t>μ</a:t>
            </a:r>
            <a:r>
              <a:rPr lang="en-US" altLang="zh-CN" sz="3600" baseline="-25000">
                <a:solidFill>
                  <a:srgbClr val="FF0066"/>
                </a:solidFill>
              </a:rPr>
              <a:t>1</a:t>
            </a:r>
            <a:r>
              <a:rPr lang="en-US" altLang="zh-CN" sz="3600">
                <a:solidFill>
                  <a:srgbClr val="FF0066"/>
                </a:solidFill>
              </a:rPr>
              <a:t>- </a:t>
            </a:r>
            <a:r>
              <a:rPr lang="el-GR" altLang="zh-CN" sz="3600" i="1">
                <a:solidFill>
                  <a:srgbClr val="FF0066"/>
                </a:solidFill>
              </a:rPr>
              <a:t>μ</a:t>
            </a:r>
            <a:r>
              <a:rPr lang="en-US" altLang="zh-CN" sz="3600" baseline="-25000">
                <a:solidFill>
                  <a:srgbClr val="FF0066"/>
                </a:solidFill>
              </a:rPr>
              <a:t>2</a:t>
            </a:r>
            <a:r>
              <a:rPr lang="zh-CN" altLang="en-US" sz="3600">
                <a:solidFill>
                  <a:srgbClr val="FF0066"/>
                </a:solidFill>
              </a:rPr>
              <a:t>，</a:t>
            </a:r>
            <a:r>
              <a:rPr lang="el-GR" altLang="zh-CN" sz="3600">
                <a:solidFill>
                  <a:srgbClr val="FF0066"/>
                </a:solidFill>
              </a:rPr>
              <a:t>σ</a:t>
            </a:r>
            <a:r>
              <a:rPr lang="en-US" altLang="zh-CN" sz="3600" baseline="-25000">
                <a:solidFill>
                  <a:srgbClr val="FF0066"/>
                </a:solidFill>
              </a:rPr>
              <a:t>1</a:t>
            </a:r>
            <a:r>
              <a:rPr lang="en-US" altLang="zh-CN" sz="3600" baseline="30000">
                <a:solidFill>
                  <a:srgbClr val="FF0066"/>
                </a:solidFill>
              </a:rPr>
              <a:t>2</a:t>
            </a:r>
            <a:r>
              <a:rPr lang="en-US" altLang="zh-CN" sz="3600">
                <a:solidFill>
                  <a:srgbClr val="FF0066"/>
                </a:solidFill>
              </a:rPr>
              <a:t>/</a:t>
            </a:r>
            <a:r>
              <a:rPr lang="en-US" altLang="zh-CN" sz="3600" baseline="30000">
                <a:solidFill>
                  <a:srgbClr val="FF0066"/>
                </a:solidFill>
              </a:rPr>
              <a:t> </a:t>
            </a:r>
            <a:r>
              <a:rPr lang="el-GR" altLang="zh-CN" sz="3600">
                <a:solidFill>
                  <a:srgbClr val="FF0066"/>
                </a:solidFill>
              </a:rPr>
              <a:t>σ</a:t>
            </a:r>
            <a:r>
              <a:rPr lang="en-US" altLang="zh-CN" sz="3600" baseline="-25000">
                <a:solidFill>
                  <a:srgbClr val="FF0066"/>
                </a:solidFill>
              </a:rPr>
              <a:t>2</a:t>
            </a:r>
            <a:r>
              <a:rPr lang="en-US" altLang="zh-CN" sz="3600" baseline="30000">
                <a:solidFill>
                  <a:srgbClr val="FF0066"/>
                </a:solidFill>
              </a:rPr>
              <a:t>2 </a:t>
            </a:r>
            <a:r>
              <a:rPr lang="zh-CN" altLang="en-US"/>
              <a:t>的区间估计</a:t>
            </a:r>
            <a:r>
              <a:rPr lang="en-US" altLang="zh-CN"/>
              <a:t>.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55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 autoUpdateAnimBg="0"/>
      <p:bldP spid="211978" grpId="0" autoUpdateAnimBg="0"/>
      <p:bldP spid="211979" grpId="0" autoUpdateAnimBg="0"/>
      <p:bldP spid="211982" grpId="0"/>
      <p:bldP spid="2119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796764-EA30-4D32-845F-D63FCC777D3F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2124075" y="404813"/>
            <a:ext cx="446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solidFill>
                  <a:srgbClr val="DF21C4"/>
                </a:solidFill>
              </a:rPr>
              <a:t>§4. </a:t>
            </a:r>
            <a:r>
              <a:rPr lang="zh-CN" altLang="en-US" sz="4400" b="1">
                <a:solidFill>
                  <a:srgbClr val="DF21C4"/>
                </a:solidFill>
              </a:rPr>
              <a:t>区 间 估 计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1534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     </a:t>
            </a:r>
            <a:r>
              <a:rPr lang="zh-CN" altLang="en-US" sz="3600"/>
              <a:t>区间估计：根据样本给出未知参数</a:t>
            </a:r>
            <a:r>
              <a:rPr lang="el-GR" altLang="zh-CN" sz="3600">
                <a:latin typeface="宋体" panose="02010600030101010101" pitchFamily="2" charset="-122"/>
              </a:rPr>
              <a:t>θ</a:t>
            </a:r>
            <a:r>
              <a:rPr lang="zh-CN" altLang="en-US" sz="3600"/>
              <a:t>的一个范围           ，并保证这个范围以较大概率包含参数真值，即：</a:t>
            </a:r>
          </a:p>
        </p:txBody>
      </p:sp>
      <p:graphicFrame>
        <p:nvGraphicFramePr>
          <p:cNvPr id="193552" name="Object 16"/>
          <p:cNvGraphicFramePr>
            <a:graphicFrameLocks noChangeAspect="1"/>
          </p:cNvGraphicFramePr>
          <p:nvPr/>
        </p:nvGraphicFramePr>
        <p:xfrm>
          <a:off x="395288" y="3068638"/>
          <a:ext cx="8456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3" imgW="3365280" imgH="253800" progId="Equation.DSMT4">
                  <p:embed/>
                </p:oleObj>
              </mc:Choice>
              <mc:Fallback>
                <p:oleObj name="Equation" r:id="rId3" imgW="3365280" imgH="25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8456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3" name="Object 17"/>
          <p:cNvGraphicFramePr>
            <a:graphicFrameLocks noChangeAspect="1"/>
          </p:cNvGraphicFramePr>
          <p:nvPr/>
        </p:nvGraphicFramePr>
        <p:xfrm>
          <a:off x="2927350" y="1773238"/>
          <a:ext cx="1212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5" imgW="482400" imgH="253800" progId="Equation.DSMT4">
                  <p:embed/>
                </p:oleObj>
              </mc:Choice>
              <mc:Fallback>
                <p:oleObj name="Equation" r:id="rId5" imgW="48240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773238"/>
                        <a:ext cx="1212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17CDE9-CBC9-4A76-865F-992867CD6FD8}" type="slidenum">
              <a:rPr lang="en-US" altLang="zh-CN" sz="1400"/>
              <a:pPr eaLnBrk="1" hangingPunct="1"/>
              <a:t>20</a:t>
            </a:fld>
            <a:endParaRPr lang="en-US" altLang="zh-CN" sz="1400"/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628650" y="1341438"/>
          <a:ext cx="47005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3" imgW="2006280" imgH="457200" progId="Equation.DSMT4">
                  <p:embed/>
                </p:oleObj>
              </mc:Choice>
              <mc:Fallback>
                <p:oleObj name="Equation" r:id="rId3" imgW="2006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341438"/>
                        <a:ext cx="470058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35600" y="1484313"/>
            <a:ext cx="3254375" cy="646112"/>
            <a:chOff x="826" y="946"/>
            <a:chExt cx="2050" cy="407"/>
          </a:xfrm>
        </p:grpSpPr>
        <p:graphicFrame>
          <p:nvGraphicFramePr>
            <p:cNvPr id="38920" name="Object 4"/>
            <p:cNvGraphicFramePr>
              <a:graphicFrameLocks noChangeAspect="1"/>
            </p:cNvGraphicFramePr>
            <p:nvPr/>
          </p:nvGraphicFramePr>
          <p:xfrm>
            <a:off x="826" y="1014"/>
            <a:ext cx="54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7" name="公式" r:id="rId5" imgW="342720" imgH="215640" progId="Equation.3">
                    <p:embed/>
                  </p:oleObj>
                </mc:Choice>
                <mc:Fallback>
                  <p:oleObj name="公式" r:id="rId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1014"/>
                          <a:ext cx="54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5"/>
            <p:cNvSpPr txBox="1">
              <a:spLocks noChangeArrowheads="1"/>
            </p:cNvSpPr>
            <p:nvPr/>
          </p:nvSpPr>
          <p:spPr bwMode="auto">
            <a:xfrm>
              <a:off x="1392" y="946"/>
              <a:ext cx="1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/>
                <a:t>相互独立</a:t>
              </a:r>
              <a:r>
                <a:rPr lang="en-US" altLang="zh-CN" sz="3600"/>
                <a:t>,  </a:t>
              </a:r>
            </a:p>
          </p:txBody>
        </p:sp>
      </p:grpSp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411413" y="4076700"/>
          <a:ext cx="44640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7" imgW="1815840" imgH="711000" progId="Equation.DSMT4">
                  <p:embed/>
                </p:oleObj>
              </mc:Choice>
              <mc:Fallback>
                <p:oleObj name="Equation" r:id="rId7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76700"/>
                        <a:ext cx="44640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1188" y="692150"/>
            <a:ext cx="7221537" cy="663575"/>
            <a:chOff x="406" y="200"/>
            <a:chExt cx="4549" cy="418"/>
          </a:xfrm>
        </p:grpSpPr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406" y="253"/>
              <a:ext cx="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66"/>
                  </a:solidFill>
                </a:rPr>
                <a:t>1. </a:t>
              </a:r>
            </a:p>
          </p:txBody>
        </p:sp>
        <p:graphicFrame>
          <p:nvGraphicFramePr>
            <p:cNvPr id="38918" name="Object 9"/>
            <p:cNvGraphicFramePr>
              <a:graphicFrameLocks noChangeAspect="1"/>
            </p:cNvGraphicFramePr>
            <p:nvPr/>
          </p:nvGraphicFramePr>
          <p:xfrm>
            <a:off x="707" y="237"/>
            <a:ext cx="68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9" imgW="431640" imgH="241200" progId="Equation.DSMT4">
                    <p:embed/>
                  </p:oleObj>
                </mc:Choice>
                <mc:Fallback>
                  <p:oleObj name="Equation" r:id="rId9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37"/>
                          <a:ext cx="68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10"/>
            <p:cNvSpPr txBox="1">
              <a:spLocks noChangeArrowheads="1"/>
            </p:cNvSpPr>
            <p:nvPr/>
          </p:nvSpPr>
          <p:spPr bwMode="auto">
            <a:xfrm>
              <a:off x="1447" y="226"/>
              <a:ext cx="35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已知</a:t>
              </a:r>
              <a:r>
                <a:rPr lang="en-US" altLang="zh-CN">
                  <a:solidFill>
                    <a:srgbClr val="FF0066"/>
                  </a:solidFill>
                </a:rPr>
                <a:t>, </a:t>
              </a:r>
              <a:r>
                <a:rPr lang="zh-CN" altLang="en-US">
                  <a:solidFill>
                    <a:srgbClr val="FF0066"/>
                  </a:solidFill>
                </a:rPr>
                <a:t>求             的置信区间</a:t>
              </a:r>
            </a:p>
          </p:txBody>
        </p:sp>
        <p:graphicFrame>
          <p:nvGraphicFramePr>
            <p:cNvPr id="38919" name="Object 11"/>
            <p:cNvGraphicFramePr>
              <a:graphicFrameLocks noChangeAspect="1"/>
            </p:cNvGraphicFramePr>
            <p:nvPr/>
          </p:nvGraphicFramePr>
          <p:xfrm>
            <a:off x="2436" y="200"/>
            <a:ext cx="7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name="Equation" r:id="rId11" imgW="469800" imgH="228600" progId="Equation.DSMT4">
                    <p:embed/>
                  </p:oleObj>
                </mc:Choice>
                <mc:Fallback>
                  <p:oleObj name="Equation" r:id="rId11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00"/>
                          <a:ext cx="79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04" name="AutoShape 12"/>
          <p:cNvSpPr>
            <a:spLocks noChangeArrowheads="1"/>
          </p:cNvSpPr>
          <p:nvPr/>
        </p:nvSpPr>
        <p:spPr bwMode="auto">
          <a:xfrm>
            <a:off x="1258888" y="4581525"/>
            <a:ext cx="850900" cy="180975"/>
          </a:xfrm>
          <a:prstGeom prst="rightArrow">
            <a:avLst>
              <a:gd name="adj1" fmla="val 50000"/>
              <a:gd name="adj2" fmla="val 117544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6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Image" r:id="rId13" imgW="10102365" imgH="25201" progId="Photoshop.Image.5">
                  <p:embed/>
                </p:oleObj>
              </mc:Choice>
              <mc:Fallback>
                <p:oleObj name="Image" r:id="rId1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/>
        </p:nvGraphicFramePr>
        <p:xfrm>
          <a:off x="971550" y="2781300"/>
          <a:ext cx="50641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5" imgW="2006280" imgH="457200" progId="Equation.DSMT4">
                  <p:embed/>
                </p:oleObj>
              </mc:Choice>
              <mc:Fallback>
                <p:oleObj name="Equation" r:id="rId15" imgW="2006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50641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5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6DA32F-7F21-4348-8616-12469879C19C}" type="slidenum">
              <a:rPr lang="en-US" altLang="zh-CN" sz="1400"/>
              <a:pPr eaLnBrk="1" hangingPunct="1"/>
              <a:t>21</a:t>
            </a:fld>
            <a:endParaRPr lang="en-US" altLang="zh-CN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4227513"/>
            <a:ext cx="6553200" cy="641350"/>
            <a:chOff x="1383" y="2614"/>
            <a:chExt cx="4128" cy="404"/>
          </a:xfrm>
        </p:grpSpPr>
        <p:graphicFrame>
          <p:nvGraphicFramePr>
            <p:cNvPr id="39941" name="Object 3"/>
            <p:cNvGraphicFramePr>
              <a:graphicFrameLocks noChangeAspect="1"/>
            </p:cNvGraphicFramePr>
            <p:nvPr/>
          </p:nvGraphicFramePr>
          <p:xfrm>
            <a:off x="2040" y="2641"/>
            <a:ext cx="7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2" name="公式" r:id="rId3" imgW="482400" imgH="215640" progId="Equation.3">
                    <p:embed/>
                  </p:oleObj>
                </mc:Choice>
                <mc:Fallback>
                  <p:oleObj name="公式" r:id="rId3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641"/>
                          <a:ext cx="77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" name="Text Box 4"/>
            <p:cNvSpPr txBox="1">
              <a:spLocks noChangeArrowheads="1"/>
            </p:cNvSpPr>
            <p:nvPr/>
          </p:nvSpPr>
          <p:spPr bwMode="auto">
            <a:xfrm>
              <a:off x="1383" y="2614"/>
              <a:ext cx="41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/>
                <a:t>解出            的置信区间为：</a:t>
              </a:r>
            </a:p>
          </p:txBody>
        </p:sp>
      </p:grp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611188" y="5067300"/>
          <a:ext cx="7643812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3314520" imgH="545760" progId="Equation.DSMT4">
                  <p:embed/>
                </p:oleObj>
              </mc:Choice>
              <mc:Fallback>
                <p:oleObj name="Equation" r:id="rId5" imgW="3314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67300"/>
                        <a:ext cx="7643812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755650" y="333375"/>
          <a:ext cx="752316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7" imgW="3060360" imgH="711000" progId="Equation.DSMT4">
                  <p:embed/>
                </p:oleObj>
              </mc:Choice>
              <mc:Fallback>
                <p:oleObj name="Equation" r:id="rId7" imgW="3060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7523163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1116013" y="2276475"/>
          <a:ext cx="57753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9" imgW="2349360" imgH="711000" progId="Equation.DSMT4">
                  <p:embed/>
                </p:oleObj>
              </mc:Choice>
              <mc:Fallback>
                <p:oleObj name="Equation" r:id="rId9" imgW="2349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577532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3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E380CC-6ABC-4D77-844C-A7ACF41A8D30}" type="slidenum">
              <a:rPr lang="en-US" altLang="zh-CN" sz="1400"/>
              <a:pPr eaLnBrk="1" hangingPunct="1"/>
              <a:t>22</a:t>
            </a:fld>
            <a:endParaRPr lang="en-US" altLang="zh-CN" sz="1400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11188" y="1708150"/>
            <a:ext cx="2343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400"/>
              <a:t>取样本函数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549275"/>
            <a:ext cx="4765675" cy="1143000"/>
            <a:chOff x="385" y="119"/>
            <a:chExt cx="3002" cy="720"/>
          </a:xfrm>
        </p:grpSpPr>
        <p:sp>
          <p:nvSpPr>
            <p:cNvPr id="40976" name="Text Box 4"/>
            <p:cNvSpPr txBox="1">
              <a:spLocks noChangeArrowheads="1"/>
            </p:cNvSpPr>
            <p:nvPr/>
          </p:nvSpPr>
          <p:spPr bwMode="auto">
            <a:xfrm>
              <a:off x="385" y="255"/>
              <a:ext cx="11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66"/>
                  </a:solidFill>
                </a:rPr>
                <a:t>2.</a:t>
              </a:r>
              <a:r>
                <a:rPr lang="en-US" altLang="zh-CN" sz="3600" b="1">
                  <a:solidFill>
                    <a:schemeClr val="tx2"/>
                  </a:solidFill>
                </a:rPr>
                <a:t> </a:t>
              </a:r>
              <a:r>
                <a:rPr lang="zh-CN" altLang="en-US">
                  <a:solidFill>
                    <a:srgbClr val="FF0066"/>
                  </a:solidFill>
                </a:rPr>
                <a:t>方差比</a:t>
              </a:r>
            </a:p>
          </p:txBody>
        </p:sp>
        <p:graphicFrame>
          <p:nvGraphicFramePr>
            <p:cNvPr id="40968" name="Object 5"/>
            <p:cNvGraphicFramePr>
              <a:graphicFrameLocks noChangeAspect="1"/>
            </p:cNvGraphicFramePr>
            <p:nvPr/>
          </p:nvGraphicFramePr>
          <p:xfrm>
            <a:off x="1530" y="119"/>
            <a:ext cx="4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8" name="Equation" r:id="rId3" imgW="241200" imgH="457200" progId="Equation.DSMT4">
                    <p:embed/>
                  </p:oleObj>
                </mc:Choice>
                <mc:Fallback>
                  <p:oleObj name="Equation" r:id="rId3" imgW="241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119"/>
                          <a:ext cx="42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Text Box 6"/>
            <p:cNvSpPr txBox="1">
              <a:spLocks noChangeArrowheads="1"/>
            </p:cNvSpPr>
            <p:nvPr/>
          </p:nvSpPr>
          <p:spPr bwMode="auto">
            <a:xfrm>
              <a:off x="1927" y="301"/>
              <a:ext cx="14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66"/>
                  </a:solidFill>
                </a:rPr>
                <a:t>的置信区间 </a:t>
              </a: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916238" y="1484313"/>
          <a:ext cx="45370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5" imgW="1879560" imgH="457200" progId="Equation.DSMT4">
                  <p:embed/>
                </p:oleObj>
              </mc:Choice>
              <mc:Fallback>
                <p:oleObj name="Equation" r:id="rId5" imgW="1879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84313"/>
                        <a:ext cx="45370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835150" y="3644900"/>
            <a:ext cx="7051675" cy="990600"/>
            <a:chOff x="431" y="1979"/>
            <a:chExt cx="4442" cy="624"/>
          </a:xfrm>
        </p:grpSpPr>
        <p:sp>
          <p:nvSpPr>
            <p:cNvPr id="40974" name="Rectangle 9"/>
            <p:cNvSpPr>
              <a:spLocks noChangeArrowheads="1"/>
            </p:cNvSpPr>
            <p:nvPr/>
          </p:nvSpPr>
          <p:spPr bwMode="auto">
            <a:xfrm>
              <a:off x="431" y="2120"/>
              <a:ext cx="18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400"/>
                <a:t>  </a:t>
              </a:r>
              <a:r>
                <a:rPr lang="zh-CN" altLang="en-US" sz="3400"/>
                <a:t>得，方差比</a:t>
              </a:r>
            </a:p>
          </p:txBody>
        </p:sp>
        <p:graphicFrame>
          <p:nvGraphicFramePr>
            <p:cNvPr id="40967" name="Object 10"/>
            <p:cNvGraphicFramePr>
              <a:graphicFrameLocks noChangeAspect="1"/>
            </p:cNvGraphicFramePr>
            <p:nvPr/>
          </p:nvGraphicFramePr>
          <p:xfrm>
            <a:off x="2018" y="1979"/>
            <a:ext cx="41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0" name="Equation" r:id="rId7" imgW="253800" imgH="457200" progId="Equation.DSMT4">
                    <p:embed/>
                  </p:oleObj>
                </mc:Choice>
                <mc:Fallback>
                  <p:oleObj name="Equation" r:id="rId7" imgW="2538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979"/>
                          <a:ext cx="41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Text Box 11"/>
            <p:cNvSpPr txBox="1">
              <a:spLocks noChangeArrowheads="1"/>
            </p:cNvSpPr>
            <p:nvPr/>
          </p:nvSpPr>
          <p:spPr bwMode="auto">
            <a:xfrm>
              <a:off x="2381" y="2103"/>
              <a:ext cx="24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400"/>
                <a:t>的置信区间：</a:t>
              </a:r>
            </a:p>
          </p:txBody>
        </p:sp>
      </p:grpSp>
      <p:graphicFrame>
        <p:nvGraphicFramePr>
          <p:cNvPr id="40963" name="Object 1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215062" name="Object 22"/>
          <p:cNvGraphicFramePr>
            <a:graphicFrameLocks noChangeAspect="1"/>
          </p:cNvGraphicFramePr>
          <p:nvPr/>
        </p:nvGraphicFramePr>
        <p:xfrm>
          <a:off x="611188" y="2636838"/>
          <a:ext cx="81486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1" imgW="3314520" imgH="660240" progId="Equation.DSMT4">
                  <p:embed/>
                </p:oleObj>
              </mc:Choice>
              <mc:Fallback>
                <p:oleObj name="Equation" r:id="rId11" imgW="33145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8148637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3" name="Object 23"/>
          <p:cNvGraphicFramePr>
            <a:graphicFrameLocks noChangeAspect="1"/>
          </p:cNvGraphicFramePr>
          <p:nvPr/>
        </p:nvGraphicFramePr>
        <p:xfrm>
          <a:off x="539750" y="4652963"/>
          <a:ext cx="80645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3" imgW="3111480" imgH="482400" progId="Equation.DSMT4">
                  <p:embed/>
                </p:oleObj>
              </mc:Choice>
              <mc:Fallback>
                <p:oleObj name="Equation" r:id="rId13" imgW="3111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80645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96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6063" y="7078663"/>
              <a:ext cx="1587" cy="1587"/>
            </p14:xfrm>
          </p:contentPart>
        </mc:Choice>
        <mc:Fallback xmlns="">
          <p:pic>
            <p:nvPicPr>
              <p:cNvPr id="4096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8300" y="7000900"/>
                <a:ext cx="157113" cy="157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A8BD3E-CDEE-47F5-BE17-5CC106BAEBF2}" type="slidenum">
              <a:rPr lang="en-US" altLang="zh-CN" sz="1400"/>
              <a:pPr eaLnBrk="1" hangingPunct="1"/>
              <a:t>23</a:t>
            </a:fld>
            <a:endParaRPr lang="en-US" altLang="zh-CN" sz="1400"/>
          </a:p>
        </p:txBody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841375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CC3399"/>
                </a:solidFill>
              </a:rPr>
              <a:t>例</a:t>
            </a:r>
            <a:r>
              <a:rPr lang="en-US" altLang="zh-CN" b="1">
                <a:solidFill>
                  <a:srgbClr val="CC3399"/>
                </a:solidFill>
              </a:rPr>
              <a:t>2</a:t>
            </a:r>
            <a:r>
              <a:rPr lang="en-US" altLang="zh-CN"/>
              <a:t>     </a:t>
            </a:r>
            <a:r>
              <a:rPr lang="zh-CN" altLang="en-US"/>
              <a:t>某厂两条流水线包装产品，重量都服从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/>
              <a:t>正态分布，其均值为 </a:t>
            </a:r>
            <a:r>
              <a:rPr lang="en-US" altLang="en-US" i="1">
                <a:sym typeface="Symbol" panose="05050102010706020507" pitchFamily="18" charset="2"/>
              </a:rPr>
              <a:t> 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与 </a:t>
            </a:r>
            <a:r>
              <a:rPr lang="en-US" altLang="en-US" i="1">
                <a:sym typeface="Symbol" panose="05050102010706020507" pitchFamily="18" charset="2"/>
              </a:rPr>
              <a:t> 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/>
              <a:t>现分别抽取容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/>
              <a:t>量分别为</a:t>
            </a:r>
            <a:r>
              <a:rPr lang="en-US" altLang="zh-CN"/>
              <a:t>n</a:t>
            </a:r>
            <a:r>
              <a:rPr lang="en-US" altLang="zh-CN" baseline="-25000"/>
              <a:t>1</a:t>
            </a:r>
            <a:r>
              <a:rPr lang="en-US" altLang="zh-CN"/>
              <a:t>=13</a:t>
            </a:r>
            <a:r>
              <a:rPr lang="zh-CN" altLang="en-US"/>
              <a:t>与</a:t>
            </a:r>
            <a:r>
              <a:rPr lang="en-US" altLang="zh-CN"/>
              <a:t>n</a:t>
            </a:r>
            <a:r>
              <a:rPr lang="en-US" altLang="zh-CN" baseline="-25000"/>
              <a:t>2</a:t>
            </a:r>
            <a:r>
              <a:rPr lang="en-US" altLang="zh-CN"/>
              <a:t>=17</a:t>
            </a:r>
            <a:r>
              <a:rPr lang="zh-CN" altLang="en-US"/>
              <a:t>的两独立样本：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2276475"/>
            <a:ext cx="5184775" cy="647700"/>
            <a:chOff x="1392" y="1293"/>
            <a:chExt cx="3264" cy="483"/>
          </a:xfrm>
        </p:grpSpPr>
        <p:graphicFrame>
          <p:nvGraphicFramePr>
            <p:cNvPr id="41990" name="Object 4"/>
            <p:cNvGraphicFramePr>
              <a:graphicFrameLocks noChangeAspect="1"/>
            </p:cNvGraphicFramePr>
            <p:nvPr/>
          </p:nvGraphicFramePr>
          <p:xfrm>
            <a:off x="1392" y="1293"/>
            <a:ext cx="1448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2" name="Equation" r:id="rId3" imgW="939600" imgH="228600" progId="Equation.DSMT4">
                    <p:embed/>
                  </p:oleObj>
                </mc:Choice>
                <mc:Fallback>
                  <p:oleObj name="Equation" r:id="rId3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3"/>
                          <a:ext cx="1448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5"/>
            <p:cNvGraphicFramePr>
              <a:graphicFrameLocks noChangeAspect="1"/>
            </p:cNvGraphicFramePr>
            <p:nvPr/>
          </p:nvGraphicFramePr>
          <p:xfrm>
            <a:off x="3350" y="1301"/>
            <a:ext cx="130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Equation" r:id="rId5" imgW="787320" imgH="228600" progId="Equation.DSMT4">
                    <p:embed/>
                  </p:oleObj>
                </mc:Choice>
                <mc:Fallback>
                  <p:oleObj name="Equation" r:id="rId5" imgW="787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301"/>
                          <a:ext cx="1306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Text Box 6"/>
            <p:cNvSpPr txBox="1">
              <a:spLocks noChangeArrowheads="1"/>
            </p:cNvSpPr>
            <p:nvPr/>
          </p:nvSpPr>
          <p:spPr bwMode="auto">
            <a:xfrm>
              <a:off x="2774" y="1345"/>
              <a:ext cx="47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3600"/>
                <a:t> </a:t>
              </a:r>
              <a:r>
                <a:rPr lang="zh-CN" altLang="en-US" sz="3600"/>
                <a:t>与</a:t>
              </a:r>
            </a:p>
          </p:txBody>
        </p:sp>
      </p:grp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659563" y="2349500"/>
            <a:ext cx="1403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/>
              <a:t>测得：</a:t>
            </a:r>
          </a:p>
        </p:txBody>
      </p:sp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611188" y="2997200"/>
          <a:ext cx="79454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7" imgW="2501640" imgH="266400" progId="Equation.DSMT4">
                  <p:embed/>
                </p:oleObj>
              </mc:Choice>
              <mc:Fallback>
                <p:oleObj name="Equation" r:id="rId7" imgW="2501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794543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5288" y="3933825"/>
            <a:ext cx="7880350" cy="668338"/>
            <a:chOff x="184" y="391"/>
            <a:chExt cx="4964" cy="421"/>
          </a:xfrm>
        </p:grpSpPr>
        <p:sp>
          <p:nvSpPr>
            <p:cNvPr id="42003" name="Text Box 14"/>
            <p:cNvSpPr txBox="1">
              <a:spLocks noChangeArrowheads="1"/>
            </p:cNvSpPr>
            <p:nvPr/>
          </p:nvSpPr>
          <p:spPr bwMode="auto">
            <a:xfrm>
              <a:off x="184" y="457"/>
              <a:ext cx="297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3300"/>
                <a:t>(1)  </a:t>
              </a:r>
              <a:r>
                <a:rPr lang="zh-CN" altLang="en-US" sz="3300"/>
                <a:t>若已知方差</a:t>
              </a:r>
              <a:r>
                <a:rPr lang="en-US" altLang="zh-CN" sz="3300"/>
                <a:t>,</a:t>
              </a:r>
            </a:p>
          </p:txBody>
        </p:sp>
        <p:graphicFrame>
          <p:nvGraphicFramePr>
            <p:cNvPr id="41989" name="Object 15"/>
            <p:cNvGraphicFramePr>
              <a:graphicFrameLocks noChangeAspect="1"/>
            </p:cNvGraphicFramePr>
            <p:nvPr/>
          </p:nvGraphicFramePr>
          <p:xfrm>
            <a:off x="2245" y="391"/>
            <a:ext cx="146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6" name="Equation" r:id="rId11" imgW="990360" imgH="241200" progId="Equation.DSMT4">
                    <p:embed/>
                  </p:oleObj>
                </mc:Choice>
                <mc:Fallback>
                  <p:oleObj name="Equation" r:id="rId11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91"/>
                          <a:ext cx="146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Text Box 16"/>
            <p:cNvSpPr txBox="1">
              <a:spLocks noChangeArrowheads="1"/>
            </p:cNvSpPr>
            <p:nvPr/>
          </p:nvSpPr>
          <p:spPr bwMode="auto">
            <a:xfrm>
              <a:off x="3787" y="436"/>
              <a:ext cx="136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3300"/>
                <a:t>求均值差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39750" y="4508500"/>
            <a:ext cx="7632700" cy="704850"/>
            <a:chOff x="624" y="720"/>
            <a:chExt cx="4808" cy="444"/>
          </a:xfrm>
        </p:grpSpPr>
        <p:graphicFrame>
          <p:nvGraphicFramePr>
            <p:cNvPr id="41988" name="Object 18"/>
            <p:cNvGraphicFramePr>
              <a:graphicFrameLocks noChangeAspect="1"/>
            </p:cNvGraphicFramePr>
            <p:nvPr/>
          </p:nvGraphicFramePr>
          <p:xfrm>
            <a:off x="1008" y="720"/>
            <a:ext cx="77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7" name="公式" r:id="rId13" imgW="482400" imgH="215640" progId="Equation.3">
                    <p:embed/>
                  </p:oleObj>
                </mc:Choice>
                <mc:Fallback>
                  <p:oleObj name="公式" r:id="rId13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720"/>
                          <a:ext cx="77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Text Box 19"/>
            <p:cNvSpPr txBox="1">
              <a:spLocks noChangeArrowheads="1"/>
            </p:cNvSpPr>
            <p:nvPr/>
          </p:nvSpPr>
          <p:spPr bwMode="auto">
            <a:xfrm>
              <a:off x="1780" y="817"/>
              <a:ext cx="36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zh-CN" altLang="en-US" sz="3300"/>
                <a:t>的置信度为</a:t>
              </a:r>
              <a:r>
                <a:rPr lang="en-US" altLang="zh-CN" sz="3300"/>
                <a:t>0.95 </a:t>
              </a:r>
              <a:r>
                <a:rPr lang="zh-CN" altLang="en-US" sz="3300"/>
                <a:t>的置信区间</a:t>
              </a:r>
              <a:r>
                <a:rPr lang="en-US" altLang="zh-CN" sz="3300"/>
                <a:t>;</a:t>
              </a:r>
            </a:p>
          </p:txBody>
        </p:sp>
        <p:sp>
          <p:nvSpPr>
            <p:cNvPr id="42002" name="Text Box 20"/>
            <p:cNvSpPr txBox="1">
              <a:spLocks noChangeArrowheads="1"/>
            </p:cNvSpPr>
            <p:nvPr/>
          </p:nvSpPr>
          <p:spPr bwMode="auto">
            <a:xfrm>
              <a:off x="624" y="748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3300"/>
            </a:p>
          </p:txBody>
        </p:sp>
      </p:grpSp>
      <p:sp>
        <p:nvSpPr>
          <p:cNvPr id="216086" name="Text Box 22"/>
          <p:cNvSpPr txBox="1">
            <a:spLocks noChangeArrowheads="1"/>
          </p:cNvSpPr>
          <p:nvPr/>
        </p:nvSpPr>
        <p:spPr bwMode="auto">
          <a:xfrm>
            <a:off x="395288" y="5454650"/>
            <a:ext cx="7483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AutoNum type="arabicParenBoth" startAt="2"/>
            </a:pPr>
            <a:r>
              <a:rPr lang="en-US" altLang="zh-CN" sz="3300"/>
              <a:t>   </a:t>
            </a:r>
            <a:r>
              <a:rPr lang="zh-CN" altLang="en-US" sz="3300"/>
              <a:t>求方差比置信度为 </a:t>
            </a:r>
            <a:r>
              <a:rPr lang="en-US" altLang="zh-CN" sz="3300"/>
              <a:t>0.95 </a:t>
            </a:r>
            <a:r>
              <a:rPr lang="zh-CN" altLang="en-US" sz="3300"/>
              <a:t>的置信区间</a:t>
            </a:r>
            <a:r>
              <a:rPr lang="en-US" altLang="zh-CN" sz="3300"/>
              <a:t>.</a:t>
            </a:r>
          </a:p>
        </p:txBody>
      </p:sp>
      <p:sp>
        <p:nvSpPr>
          <p:cNvPr id="42000" name="Text Box 23"/>
          <p:cNvSpPr txBox="1">
            <a:spLocks noChangeArrowheads="1"/>
          </p:cNvSpPr>
          <p:nvPr/>
        </p:nvSpPr>
        <p:spPr bwMode="auto">
          <a:xfrm>
            <a:off x="1150938" y="6115050"/>
            <a:ext cx="285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5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autoUpdateAnimBg="0"/>
      <p:bldP spid="216071" grpId="0" autoUpdateAnimBg="0"/>
      <p:bldP spid="2160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B4A68C-9F05-45B8-92D6-C91DDC7C402C}" type="slidenum">
              <a:rPr lang="en-US" altLang="zh-CN" sz="1400"/>
              <a:pPr eaLnBrk="1" hangingPunct="1"/>
              <a:t>24</a:t>
            </a:fld>
            <a:endParaRPr lang="en-US" altLang="zh-CN" sz="1400"/>
          </a:p>
        </p:txBody>
      </p:sp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2463800" y="939800"/>
          <a:ext cx="4443413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39800"/>
                        <a:ext cx="4443413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CC3399"/>
                </a:solidFill>
              </a:rPr>
              <a:t>解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2924175"/>
            <a:ext cx="6769100" cy="649288"/>
            <a:chOff x="385" y="1803"/>
            <a:chExt cx="4355" cy="448"/>
          </a:xfrm>
        </p:grpSpPr>
        <p:sp>
          <p:nvSpPr>
            <p:cNvPr id="43020" name="Text Box 5"/>
            <p:cNvSpPr txBox="1">
              <a:spLocks noChangeArrowheads="1"/>
            </p:cNvSpPr>
            <p:nvPr/>
          </p:nvSpPr>
          <p:spPr bwMode="auto">
            <a:xfrm>
              <a:off x="385" y="1803"/>
              <a:ext cx="435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/>
                <a:t>查表得                    ，</a:t>
              </a:r>
              <a:r>
                <a:rPr lang="en-US" altLang="zh-CN" sz="3600"/>
                <a:t>n</a:t>
              </a:r>
              <a:r>
                <a:rPr lang="en-US" altLang="zh-CN" sz="3600" baseline="-25000"/>
                <a:t>1</a:t>
              </a:r>
              <a:r>
                <a:rPr lang="en-US" altLang="zh-CN" sz="3600"/>
                <a:t>=13, n</a:t>
              </a:r>
              <a:r>
                <a:rPr lang="en-US" altLang="zh-CN" sz="3600" baseline="-25000"/>
                <a:t>2</a:t>
              </a:r>
              <a:r>
                <a:rPr lang="en-US" altLang="zh-CN" sz="3600"/>
                <a:t>=17</a:t>
              </a:r>
            </a:p>
          </p:txBody>
        </p:sp>
        <p:graphicFrame>
          <p:nvGraphicFramePr>
            <p:cNvPr id="43013" name="Object 6"/>
            <p:cNvGraphicFramePr>
              <a:graphicFrameLocks noChangeAspect="1"/>
            </p:cNvGraphicFramePr>
            <p:nvPr/>
          </p:nvGraphicFramePr>
          <p:xfrm>
            <a:off x="1383" y="1809"/>
            <a:ext cx="136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name="Equation" r:id="rId5" imgW="749160" imgH="228600" progId="Equation.DSMT4">
                    <p:embed/>
                  </p:oleObj>
                </mc:Choice>
                <mc:Fallback>
                  <p:oleObj name="Equation" r:id="rId5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809"/>
                          <a:ext cx="1365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4213" y="3500438"/>
            <a:ext cx="6546850" cy="685800"/>
            <a:chOff x="386" y="1824"/>
            <a:chExt cx="3636" cy="432"/>
          </a:xfrm>
        </p:grpSpPr>
        <p:graphicFrame>
          <p:nvGraphicFramePr>
            <p:cNvPr id="43012" name="Object 8"/>
            <p:cNvGraphicFramePr>
              <a:graphicFrameLocks noChangeAspect="1"/>
            </p:cNvGraphicFramePr>
            <p:nvPr/>
          </p:nvGraphicFramePr>
          <p:xfrm>
            <a:off x="1624" y="1824"/>
            <a:ext cx="7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name="公式" r:id="rId7" imgW="482400" imgH="215640" progId="Equation.3">
                    <p:embed/>
                  </p:oleObj>
                </mc:Choice>
                <mc:Fallback>
                  <p:oleObj name="公式" r:id="rId7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824"/>
                          <a:ext cx="77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386" y="1895"/>
              <a:ext cx="363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zh-CN" sz="3600"/>
                <a:t> </a:t>
              </a:r>
              <a:r>
                <a:rPr lang="zh-CN" altLang="en-US" sz="3600"/>
                <a:t>代入公式              的置信区间为</a:t>
              </a:r>
            </a:p>
          </p:txBody>
        </p:sp>
      </p:grpSp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250825" y="4508500"/>
          <a:ext cx="806291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9" imgW="3098520" imgH="545760" progId="Equation.DSMT4">
                  <p:embed/>
                </p:oleObj>
              </mc:Choice>
              <mc:Fallback>
                <p:oleObj name="Equation" r:id="rId9" imgW="30985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08500"/>
                        <a:ext cx="8062913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1295400" y="295275"/>
            <a:ext cx="4068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400"/>
              <a:t>(1)  </a:t>
            </a:r>
            <a:r>
              <a:rPr lang="zh-CN" altLang="en-US" sz="3400"/>
              <a:t>取样本的函数</a:t>
            </a:r>
          </a:p>
        </p:txBody>
      </p:sp>
    </p:spTree>
    <p:extLst>
      <p:ext uri="{BB962C8B-B14F-4D97-AF65-F5344CB8AC3E}">
        <p14:creationId xmlns:p14="http://schemas.microsoft.com/office/powerpoint/2010/main" val="35594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utoUpdateAnimBg="0"/>
      <p:bldP spid="2181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9B1079-7659-4DB9-A028-CF39A4A7976B}" type="slidenum">
              <a:rPr lang="en-US" altLang="zh-CN" sz="1400"/>
              <a:pPr eaLnBrk="1" hangingPunct="1"/>
              <a:t>25</a:t>
            </a:fld>
            <a:endParaRPr lang="en-US" altLang="zh-CN" sz="1400"/>
          </a:p>
        </p:txBody>
      </p:sp>
      <p:sp>
        <p:nvSpPr>
          <p:cNvPr id="44039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81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300"/>
              <a:t>(2)  </a:t>
            </a:r>
            <a:r>
              <a:rPr lang="zh-CN" altLang="en-US" sz="3300"/>
              <a:t>取样本函数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3563938" y="260350"/>
          <a:ext cx="40068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3" imgW="1511280" imgH="457200" progId="Equation.DSMT4">
                  <p:embed/>
                </p:oleObj>
              </mc:Choice>
              <mc:Fallback>
                <p:oleObj name="Equation" r:id="rId3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60350"/>
                        <a:ext cx="40068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1752600"/>
            <a:ext cx="6792913" cy="1852613"/>
            <a:chOff x="576" y="1263"/>
            <a:chExt cx="4279" cy="1056"/>
          </a:xfrm>
        </p:grpSpPr>
        <p:sp>
          <p:nvSpPr>
            <p:cNvPr id="44043" name="Text Box 6"/>
            <p:cNvSpPr txBox="1">
              <a:spLocks noChangeArrowheads="1"/>
            </p:cNvSpPr>
            <p:nvPr/>
          </p:nvSpPr>
          <p:spPr bwMode="auto">
            <a:xfrm>
              <a:off x="576" y="1263"/>
              <a:ext cx="9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/>
                <a:t>查表得</a:t>
              </a:r>
            </a:p>
          </p:txBody>
        </p:sp>
        <p:graphicFrame>
          <p:nvGraphicFramePr>
            <p:cNvPr id="44037" name="Object 7"/>
            <p:cNvGraphicFramePr>
              <a:graphicFrameLocks noChangeAspect="1"/>
            </p:cNvGraphicFramePr>
            <p:nvPr/>
          </p:nvGraphicFramePr>
          <p:xfrm>
            <a:off x="1481" y="1344"/>
            <a:ext cx="3374" cy="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5" imgW="2286000" imgH="660240" progId="Equation.3">
                    <p:embed/>
                  </p:oleObj>
                </mc:Choice>
                <mc:Fallback>
                  <p:oleObj name="Equation" r:id="rId5" imgW="2286000" imgH="660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1344"/>
                          <a:ext cx="3374" cy="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95288" y="3573463"/>
            <a:ext cx="8534400" cy="1212850"/>
            <a:chOff x="249" y="2251"/>
            <a:chExt cx="5376" cy="764"/>
          </a:xfrm>
        </p:grpSpPr>
        <p:graphicFrame>
          <p:nvGraphicFramePr>
            <p:cNvPr id="44036" name="Object 9"/>
            <p:cNvGraphicFramePr>
              <a:graphicFrameLocks noChangeAspect="1"/>
            </p:cNvGraphicFramePr>
            <p:nvPr/>
          </p:nvGraphicFramePr>
          <p:xfrm>
            <a:off x="2517" y="2251"/>
            <a:ext cx="616" cy="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公式" r:id="rId7" imgW="253800" imgH="457200" progId="Equation.3">
                    <p:embed/>
                  </p:oleObj>
                </mc:Choice>
                <mc:Fallback>
                  <p:oleObj name="公式" r:id="rId7" imgW="253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51"/>
                          <a:ext cx="616" cy="7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49" y="2487"/>
              <a:ext cx="53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400"/>
                <a:t>代入公式得方差比         的置信区间为</a:t>
              </a:r>
            </a:p>
          </p:txBody>
        </p:sp>
      </p:grp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539750" y="4724400"/>
          <a:ext cx="828198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Equation" r:id="rId9" imgW="3390840" imgH="761760" progId="Equation.DSMT4">
                  <p:embed/>
                </p:oleObj>
              </mc:Choice>
              <mc:Fallback>
                <p:oleObj name="Equation" r:id="rId9" imgW="33908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4400"/>
                        <a:ext cx="828198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7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F1B441-ADF9-4468-97A5-D6FBC3DD8BA6}" type="slidenum">
              <a:rPr lang="en-US" altLang="zh-CN" sz="1400"/>
              <a:pPr eaLnBrk="1" hangingPunct="1"/>
              <a:t>26</a:t>
            </a:fld>
            <a:endParaRPr lang="en-US" altLang="zh-CN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755650" y="711200"/>
            <a:ext cx="561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chemeClr val="tx2"/>
                </a:solidFill>
              </a:rPr>
              <a:t>(</a:t>
            </a:r>
            <a:r>
              <a:rPr lang="zh-CN" altLang="en-US" sz="4000" b="1">
                <a:solidFill>
                  <a:schemeClr val="tx2"/>
                </a:solidFill>
              </a:rPr>
              <a:t>三</a:t>
            </a:r>
            <a:r>
              <a:rPr lang="en-US" altLang="zh-CN" sz="4000" b="1">
                <a:solidFill>
                  <a:schemeClr val="tx2"/>
                </a:solidFill>
              </a:rPr>
              <a:t>)  </a:t>
            </a:r>
            <a:r>
              <a:rPr lang="zh-CN" altLang="en-US" sz="4000" b="1">
                <a:solidFill>
                  <a:schemeClr val="tx2"/>
                </a:solidFill>
              </a:rPr>
              <a:t>单侧置信区间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496888" y="1484313"/>
            <a:ext cx="82518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300"/>
              <a:t>     </a:t>
            </a:r>
            <a:r>
              <a:rPr lang="zh-CN" altLang="en-US" sz="3300"/>
              <a:t>某些问题只关心置信区间的上限或下限，</a:t>
            </a:r>
          </a:p>
          <a:p>
            <a:pPr eaLnBrk="1" hangingPunct="1"/>
            <a:r>
              <a:rPr lang="zh-CN" altLang="en-US" sz="3300"/>
              <a:t>如次品率问题只关心上限</a:t>
            </a:r>
            <a:r>
              <a:rPr lang="en-US" altLang="zh-CN" sz="3300"/>
              <a:t>, </a:t>
            </a:r>
            <a:r>
              <a:rPr lang="zh-CN" altLang="en-US" sz="3300"/>
              <a:t>产品寿命问题只</a:t>
            </a:r>
          </a:p>
          <a:p>
            <a:pPr eaLnBrk="1" hangingPunct="1"/>
            <a:r>
              <a:rPr lang="zh-CN" altLang="en-US" sz="3300"/>
              <a:t>关心下限。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16013" y="3068638"/>
            <a:ext cx="6337300" cy="579437"/>
            <a:chOff x="476" y="1888"/>
            <a:chExt cx="3992" cy="365"/>
          </a:xfrm>
        </p:grpSpPr>
        <p:sp>
          <p:nvSpPr>
            <p:cNvPr id="45071" name="Rectangle 5"/>
            <p:cNvSpPr>
              <a:spLocks noChangeArrowheads="1"/>
            </p:cNvSpPr>
            <p:nvPr/>
          </p:nvSpPr>
          <p:spPr bwMode="auto">
            <a:xfrm>
              <a:off x="930" y="1888"/>
              <a:ext cx="35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考虑单侧置信区间</a:t>
              </a:r>
              <a:r>
                <a:rPr lang="en-US" altLang="zh-CN"/>
                <a:t>.</a:t>
              </a:r>
            </a:p>
          </p:txBody>
        </p:sp>
        <p:sp>
          <p:nvSpPr>
            <p:cNvPr id="45072" name="Line 6"/>
            <p:cNvSpPr>
              <a:spLocks noChangeShapeType="1"/>
            </p:cNvSpPr>
            <p:nvPr/>
          </p:nvSpPr>
          <p:spPr bwMode="auto">
            <a:xfrm>
              <a:off x="476" y="2069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755650" y="3644900"/>
            <a:ext cx="776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</a:t>
            </a:r>
            <a:r>
              <a:rPr lang="en-US" altLang="zh-CN"/>
              <a:t>0&lt;</a:t>
            </a:r>
            <a:r>
              <a:rPr lang="el-GR" altLang="zh-CN"/>
              <a:t>α</a:t>
            </a:r>
            <a:r>
              <a:rPr lang="en-US" altLang="zh-CN"/>
              <a:t>&lt;1</a:t>
            </a:r>
            <a:r>
              <a:rPr lang="zh-CN" altLang="en-US"/>
              <a:t>，样本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1</a:t>
            </a:r>
            <a:r>
              <a:rPr kumimoji="0" lang="en-US" altLang="zh-CN" b="1"/>
              <a:t>, 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，确定统计量</a:t>
            </a:r>
            <a:endParaRPr kumimoji="0" lang="zh-CN" altLang="el-GR" b="1" baseline="-25000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900113" y="4221163"/>
          <a:ext cx="64500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3" imgW="3035160" imgH="291960" progId="Equation.DSMT4">
                  <p:embed/>
                </p:oleObj>
              </mc:Choice>
              <mc:Fallback>
                <p:oleObj name="Equation" r:id="rId3" imgW="30351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645001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846138" y="4914900"/>
          <a:ext cx="53101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5" imgW="2273040" imgH="279360" progId="Equation.DSMT4">
                  <p:embed/>
                </p:oleObj>
              </mc:Choice>
              <mc:Fallback>
                <p:oleObj name="Equation" r:id="rId5" imgW="2273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914900"/>
                        <a:ext cx="53101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7504113" y="426085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</a:p>
        </p:txBody>
      </p:sp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6096000" y="4941888"/>
            <a:ext cx="272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单侧置信区间</a:t>
            </a:r>
            <a:r>
              <a:rPr lang="en-US" altLang="zh-CN"/>
              <a:t>.</a:t>
            </a:r>
          </a:p>
        </p:txBody>
      </p:sp>
      <p:graphicFrame>
        <p:nvGraphicFramePr>
          <p:cNvPr id="226320" name="Object 16"/>
          <p:cNvGraphicFramePr>
            <a:graphicFrameLocks noChangeAspect="1"/>
          </p:cNvGraphicFramePr>
          <p:nvPr/>
        </p:nvGraphicFramePr>
        <p:xfrm>
          <a:off x="874713" y="5661025"/>
          <a:ext cx="423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7" imgW="177480" imgH="291960" progId="Equation.DSMT4">
                  <p:embed/>
                </p:oleObj>
              </mc:Choice>
              <mc:Fallback>
                <p:oleObj name="Equation" r:id="rId7" imgW="177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661025"/>
                        <a:ext cx="423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1235075" y="5734050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>
                <a:solidFill>
                  <a:srgbClr val="CC3399"/>
                </a:solidFill>
              </a:rPr>
              <a:t>单侧置信下限</a:t>
            </a:r>
            <a:r>
              <a:rPr lang="zh-CN" altLang="en-US"/>
              <a:t>。</a:t>
            </a:r>
            <a:endParaRPr lang="zh-CN" altLang="el-GR"/>
          </a:p>
        </p:txBody>
      </p:sp>
      <p:graphicFrame>
        <p:nvGraphicFramePr>
          <p:cNvPr id="45061" name="Object 1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  <p:extLst>
      <p:ext uri="{BB962C8B-B14F-4D97-AF65-F5344CB8AC3E}">
        <p14:creationId xmlns:p14="http://schemas.microsoft.com/office/powerpoint/2010/main" val="33941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08" grpId="0"/>
      <p:bldP spid="226312" grpId="0"/>
      <p:bldP spid="226318" grpId="0"/>
      <p:bldP spid="226319" grpId="0"/>
      <p:bldP spid="2263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E24B9B-04E5-435C-8922-722AA33E2CF5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827088" y="908050"/>
            <a:ext cx="7578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</a:t>
            </a:r>
            <a:r>
              <a:rPr lang="en-US" altLang="zh-CN"/>
              <a:t>0&lt;</a:t>
            </a:r>
            <a:r>
              <a:rPr lang="el-GR" altLang="zh-CN"/>
              <a:t>α</a:t>
            </a:r>
            <a:r>
              <a:rPr lang="en-US" altLang="zh-CN"/>
              <a:t>&lt;1</a:t>
            </a:r>
            <a:r>
              <a:rPr lang="zh-CN" altLang="en-US"/>
              <a:t>，样本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1</a:t>
            </a:r>
            <a:r>
              <a:rPr kumimoji="0" lang="en-US" altLang="zh-CN" b="1"/>
              <a:t>, </a:t>
            </a:r>
            <a:r>
              <a:rPr kumimoji="0" lang="en-US" altLang="zh-CN" b="1" i="1"/>
              <a:t>X</a:t>
            </a:r>
            <a:r>
              <a:rPr kumimoji="0" lang="en-US" altLang="zh-CN" b="1" baseline="-25000"/>
              <a:t>2</a:t>
            </a:r>
            <a:r>
              <a:rPr kumimoji="0" lang="en-US" altLang="zh-CN" b="1"/>
              <a:t>, ... , </a:t>
            </a:r>
            <a:r>
              <a:rPr kumimoji="0" lang="en-US" altLang="zh-CN" b="1" i="1"/>
              <a:t>X</a:t>
            </a:r>
            <a:r>
              <a:rPr kumimoji="0" lang="en-US" altLang="zh-CN" b="1" i="1" baseline="-25000"/>
              <a:t>n</a:t>
            </a:r>
            <a:r>
              <a:rPr kumimoji="0" lang="zh-CN" altLang="en-US" b="1"/>
              <a:t>，确定统计量</a:t>
            </a:r>
            <a:endParaRPr kumimoji="0" lang="zh-CN" altLang="el-GR" b="1" baseline="-25000"/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468313" y="1700213"/>
          <a:ext cx="68246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3" imgW="3073320" imgH="291960" progId="Equation.DSMT4">
                  <p:embed/>
                </p:oleObj>
              </mc:Choice>
              <mc:Fallback>
                <p:oleObj name="Equation" r:id="rId3" imgW="3073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68246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468313" y="2636838"/>
          <a:ext cx="51958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5" imgW="2311200" imgH="279360" progId="Equation.DSMT4">
                  <p:embed/>
                </p:oleObj>
              </mc:Choice>
              <mc:Fallback>
                <p:oleObj name="Equation" r:id="rId5" imgW="2311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51958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7361238" y="17399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5545138" y="2676525"/>
            <a:ext cx="272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单侧置信区间</a:t>
            </a:r>
            <a:r>
              <a:rPr lang="en-US" altLang="zh-CN"/>
              <a:t>.</a:t>
            </a:r>
          </a:p>
        </p:txBody>
      </p:sp>
      <p:graphicFrame>
        <p:nvGraphicFramePr>
          <p:cNvPr id="308231" name="Object 7"/>
          <p:cNvGraphicFramePr>
            <a:graphicFrameLocks noChangeAspect="1"/>
          </p:cNvGraphicFramePr>
          <p:nvPr/>
        </p:nvGraphicFramePr>
        <p:xfrm>
          <a:off x="466725" y="3500438"/>
          <a:ext cx="454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7" imgW="190440" imgH="291960" progId="Equation.DSMT4">
                  <p:embed/>
                </p:oleObj>
              </mc:Choice>
              <mc:Fallback>
                <p:oleObj name="Equation" r:id="rId7" imgW="1904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500438"/>
                        <a:ext cx="4540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827088" y="3573463"/>
            <a:ext cx="3851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>
                <a:solidFill>
                  <a:srgbClr val="CC3399"/>
                </a:solidFill>
              </a:rPr>
              <a:t>单侧置信上限</a:t>
            </a:r>
            <a:r>
              <a:rPr lang="zh-CN" altLang="en-US"/>
              <a:t>。</a:t>
            </a:r>
            <a:endParaRPr lang="zh-CN" altLang="el-GR"/>
          </a:p>
        </p:txBody>
      </p:sp>
      <p:graphicFrame>
        <p:nvGraphicFramePr>
          <p:cNvPr id="46085" name="Object 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Image" r:id="rId9" imgW="10102365" imgH="25201" progId="Photoshop.Image.5">
                  <p:embed/>
                </p:oleObj>
              </mc:Choice>
              <mc:Fallback>
                <p:oleObj name="Image" r:id="rId9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  <p:extLst>
      <p:ext uri="{BB962C8B-B14F-4D97-AF65-F5344CB8AC3E}">
        <p14:creationId xmlns:p14="http://schemas.microsoft.com/office/powerpoint/2010/main" val="14536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229" grpId="0"/>
      <p:bldP spid="308230" grpId="0"/>
      <p:bldP spid="3082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B6B246-052B-4877-9F76-9E6550A38C35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971550" y="476250"/>
          <a:ext cx="67675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3" imgW="3124080" imgH="279360" progId="Equation.DSMT4">
                  <p:embed/>
                </p:oleObj>
              </mc:Choice>
              <mc:Fallback>
                <p:oleObj name="Equation" r:id="rId3" imgW="312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6250"/>
                        <a:ext cx="676751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611188" y="1112838"/>
            <a:ext cx="61928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/>
              <a:t>置信度为          单侧置信下限</a:t>
            </a:r>
            <a:r>
              <a:rPr lang="en-US" altLang="zh-CN" sz="3300" b="1" dirty="0"/>
              <a:t>.</a:t>
            </a:r>
          </a:p>
        </p:txBody>
      </p:sp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2708275" y="5516563"/>
          <a:ext cx="294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5" imgW="1473120" imgH="419040" progId="Equation.DSMT4">
                  <p:embed/>
                </p:oleObj>
              </mc:Choice>
              <mc:Fallback>
                <p:oleObj name="Equation" r:id="rId5" imgW="1473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516563"/>
                        <a:ext cx="29432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Box 5"/>
          <p:cNvSpPr txBox="1">
            <a:spLocks noChangeArrowheads="1"/>
          </p:cNvSpPr>
          <p:nvPr/>
        </p:nvSpPr>
        <p:spPr bwMode="auto">
          <a:xfrm>
            <a:off x="611188" y="1763713"/>
            <a:ext cx="647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47116" name="TextBox 6"/>
          <p:cNvSpPr txBox="1">
            <a:spLocks noChangeArrowheads="1"/>
          </p:cNvSpPr>
          <p:nvPr/>
        </p:nvSpPr>
        <p:spPr bwMode="auto">
          <a:xfrm>
            <a:off x="1331913" y="1773238"/>
            <a:ext cx="741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                      是来自总体</a:t>
            </a:r>
            <a:r>
              <a:rPr lang="en-US" altLang="zh-CN"/>
              <a:t>X</a:t>
            </a:r>
            <a:r>
              <a:rPr lang="zh-CN" altLang="en-US"/>
              <a:t>的样本，</a:t>
            </a:r>
            <a:endParaRPr lang="en-US" altLang="zh-CN"/>
          </a:p>
        </p:txBody>
      </p:sp>
      <p:graphicFrame>
        <p:nvGraphicFramePr>
          <p:cNvPr id="47108" name="Object 9"/>
          <p:cNvGraphicFramePr>
            <a:graphicFrameLocks noChangeAspect="1"/>
          </p:cNvGraphicFramePr>
          <p:nvPr/>
        </p:nvGraphicFramePr>
        <p:xfrm>
          <a:off x="1914525" y="1844675"/>
          <a:ext cx="20097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844675"/>
                        <a:ext cx="20097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"/>
          <p:cNvGraphicFramePr>
            <a:graphicFrameLocks noChangeAspect="1"/>
          </p:cNvGraphicFramePr>
          <p:nvPr/>
        </p:nvGraphicFramePr>
        <p:xfrm>
          <a:off x="3073400" y="2420938"/>
          <a:ext cx="2636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9" imgW="1320480" imgH="431640" progId="Equation.DSMT4">
                  <p:embed/>
                </p:oleObj>
              </mc:Choice>
              <mc:Fallback>
                <p:oleObj name="Equation" r:id="rId9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420938"/>
                        <a:ext cx="26368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1"/>
          <p:cNvGraphicFramePr>
            <a:graphicFrameLocks noChangeAspect="1"/>
          </p:cNvGraphicFramePr>
          <p:nvPr/>
        </p:nvGraphicFramePr>
        <p:xfrm>
          <a:off x="2401888" y="1125538"/>
          <a:ext cx="936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125538"/>
                        <a:ext cx="9366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2"/>
          <p:cNvGraphicFramePr>
            <a:graphicFrameLocks noChangeAspect="1"/>
          </p:cNvGraphicFramePr>
          <p:nvPr/>
        </p:nvGraphicFramePr>
        <p:xfrm>
          <a:off x="3027363" y="3332163"/>
          <a:ext cx="2840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13" imgW="1422360" imgH="228600" progId="Equation.DSMT4">
                  <p:embed/>
                </p:oleObj>
              </mc:Choice>
              <mc:Fallback>
                <p:oleObj name="Equation" r:id="rId13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332163"/>
                        <a:ext cx="2840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TextBox 11"/>
          <p:cNvSpPr txBox="1">
            <a:spLocks noChangeArrowheads="1"/>
          </p:cNvSpPr>
          <p:nvPr/>
        </p:nvSpPr>
        <p:spPr bwMode="auto">
          <a:xfrm>
            <a:off x="1403350" y="2492375"/>
            <a:ext cx="1296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考虑</a:t>
            </a:r>
          </a:p>
        </p:txBody>
      </p:sp>
      <p:sp>
        <p:nvSpPr>
          <p:cNvPr id="47118" name="TextBox 12"/>
          <p:cNvSpPr txBox="1">
            <a:spLocks noChangeArrowheads="1"/>
          </p:cNvSpPr>
          <p:nvPr/>
        </p:nvSpPr>
        <p:spPr bwMode="auto">
          <a:xfrm>
            <a:off x="1476375" y="3852863"/>
            <a:ext cx="107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</a:p>
        </p:txBody>
      </p:sp>
      <p:graphicFrame>
        <p:nvGraphicFramePr>
          <p:cNvPr id="47112" name="Object 13"/>
          <p:cNvGraphicFramePr>
            <a:graphicFrameLocks noChangeAspect="1"/>
          </p:cNvGraphicFramePr>
          <p:nvPr/>
        </p:nvGraphicFramePr>
        <p:xfrm>
          <a:off x="3140075" y="3860800"/>
          <a:ext cx="217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Equation" r:id="rId15" imgW="1091880" imgH="431640" progId="Equation.DSMT4">
                  <p:embed/>
                </p:oleObj>
              </mc:Choice>
              <mc:Fallback>
                <p:oleObj name="Equation" r:id="rId15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860800"/>
                        <a:ext cx="2179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Box 14"/>
          <p:cNvSpPr txBox="1">
            <a:spLocks noChangeArrowheads="1"/>
          </p:cNvSpPr>
          <p:nvPr/>
        </p:nvSpPr>
        <p:spPr bwMode="auto">
          <a:xfrm>
            <a:off x="1476375" y="4868863"/>
            <a:ext cx="3816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解得单侧置信区间</a:t>
            </a:r>
          </a:p>
        </p:txBody>
      </p:sp>
      <p:sp>
        <p:nvSpPr>
          <p:cNvPr id="47120" name="TextBox 15"/>
          <p:cNvSpPr txBox="1">
            <a:spLocks noChangeArrowheads="1"/>
          </p:cNvSpPr>
          <p:nvPr/>
        </p:nvSpPr>
        <p:spPr bwMode="auto">
          <a:xfrm>
            <a:off x="1835150" y="3213100"/>
            <a:ext cx="129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</a:p>
        </p:txBody>
      </p:sp>
    </p:spTree>
    <p:extLst>
      <p:ext uri="{BB962C8B-B14F-4D97-AF65-F5344CB8AC3E}">
        <p14:creationId xmlns:p14="http://schemas.microsoft.com/office/powerpoint/2010/main" val="394590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  <p:bldP spid="47115" grpId="0"/>
      <p:bldP spid="47116" grpId="0"/>
      <p:bldP spid="47117" grpId="0"/>
      <p:bldP spid="47118" grpId="0"/>
      <p:bldP spid="47119" grpId="0"/>
      <p:bldP spid="47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2240" y="5877272"/>
            <a:ext cx="1871663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0E6921-F670-4586-A93A-40C3B3F52A4F}" type="slidenum">
              <a:rPr lang="en-US" altLang="zh-CN" sz="1400"/>
              <a:pPr eaLnBrk="1" hangingPunct="1"/>
              <a:t>29</a:t>
            </a:fld>
            <a:endParaRPr lang="en-US" altLang="zh-CN" sz="1400" dirty="0"/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827088" y="188913"/>
          <a:ext cx="34401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3" imgW="1587240" imgH="279360" progId="Equation.DSMT4">
                  <p:embed/>
                </p:oleObj>
              </mc:Choice>
              <mc:Fallback>
                <p:oleObj name="Equation" r:id="rId3" imgW="1587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344011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960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求             的置信上限。</a:t>
            </a:r>
          </a:p>
        </p:txBody>
      </p:sp>
      <p:graphicFrame>
        <p:nvGraphicFramePr>
          <p:cNvPr id="48131" name="Object 31"/>
          <p:cNvGraphicFramePr>
            <a:graphicFrameLocks noChangeAspect="1"/>
          </p:cNvGraphicFramePr>
          <p:nvPr/>
        </p:nvGraphicFramePr>
        <p:xfrm>
          <a:off x="4859338" y="333375"/>
          <a:ext cx="12969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33375"/>
                        <a:ext cx="12969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Box 5"/>
          <p:cNvSpPr txBox="1">
            <a:spLocks noChangeArrowheads="1"/>
          </p:cNvSpPr>
          <p:nvPr/>
        </p:nvSpPr>
        <p:spPr bwMode="auto">
          <a:xfrm>
            <a:off x="755650" y="908050"/>
            <a:ext cx="2016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</a:t>
            </a:r>
          </a:p>
        </p:txBody>
      </p:sp>
      <p:graphicFrame>
        <p:nvGraphicFramePr>
          <p:cNvPr id="48132" name="Object 32"/>
          <p:cNvGraphicFramePr>
            <a:graphicFrameLocks noChangeAspect="1"/>
          </p:cNvGraphicFramePr>
          <p:nvPr/>
        </p:nvGraphicFramePr>
        <p:xfrm>
          <a:off x="2195513" y="927100"/>
          <a:ext cx="20097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27100"/>
                        <a:ext cx="20097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Box 7"/>
          <p:cNvSpPr txBox="1">
            <a:spLocks noChangeArrowheads="1"/>
          </p:cNvSpPr>
          <p:nvPr/>
        </p:nvSpPr>
        <p:spPr bwMode="auto">
          <a:xfrm>
            <a:off x="1621144" y="904874"/>
            <a:ext cx="7416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                      是来自总体</a:t>
            </a:r>
            <a:r>
              <a:rPr lang="en-US" altLang="zh-CN" dirty="0"/>
              <a:t>X</a:t>
            </a:r>
            <a:r>
              <a:rPr lang="zh-CN" altLang="en-US" dirty="0"/>
              <a:t>的样本，</a:t>
            </a:r>
            <a:endParaRPr lang="en-US" altLang="zh-CN" dirty="0"/>
          </a:p>
        </p:txBody>
      </p:sp>
      <p:graphicFrame>
        <p:nvGraphicFramePr>
          <p:cNvPr id="48133" name="Object 34"/>
          <p:cNvGraphicFramePr>
            <a:graphicFrameLocks noChangeAspect="1"/>
          </p:cNvGraphicFramePr>
          <p:nvPr/>
        </p:nvGraphicFramePr>
        <p:xfrm>
          <a:off x="3192463" y="1511300"/>
          <a:ext cx="26876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9" imgW="1346040" imgH="419040" progId="Equation.DSMT4">
                  <p:embed/>
                </p:oleObj>
              </mc:Choice>
              <mc:Fallback>
                <p:oleObj name="Equation" r:id="rId9" imgW="1346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1511300"/>
                        <a:ext cx="26876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Box 11"/>
          <p:cNvSpPr txBox="1">
            <a:spLocks noChangeArrowheads="1"/>
          </p:cNvSpPr>
          <p:nvPr/>
        </p:nvSpPr>
        <p:spPr bwMode="auto">
          <a:xfrm>
            <a:off x="1547813" y="1700213"/>
            <a:ext cx="1295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考虑</a:t>
            </a:r>
          </a:p>
        </p:txBody>
      </p:sp>
      <p:sp>
        <p:nvSpPr>
          <p:cNvPr id="48142" name="TextBox 12"/>
          <p:cNvSpPr txBox="1">
            <a:spLocks noChangeArrowheads="1"/>
          </p:cNvSpPr>
          <p:nvPr/>
        </p:nvSpPr>
        <p:spPr bwMode="auto">
          <a:xfrm>
            <a:off x="1619250" y="3276600"/>
            <a:ext cx="1081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</a:p>
        </p:txBody>
      </p:sp>
      <p:sp>
        <p:nvSpPr>
          <p:cNvPr id="48143" name="TextBox 14"/>
          <p:cNvSpPr txBox="1">
            <a:spLocks noChangeArrowheads="1"/>
          </p:cNvSpPr>
          <p:nvPr/>
        </p:nvSpPr>
        <p:spPr bwMode="auto">
          <a:xfrm>
            <a:off x="1619250" y="4076700"/>
            <a:ext cx="38163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解得单侧置信区间</a:t>
            </a:r>
          </a:p>
        </p:txBody>
      </p:sp>
      <p:sp>
        <p:nvSpPr>
          <p:cNvPr id="48144" name="TextBox 15"/>
          <p:cNvSpPr txBox="1">
            <a:spLocks noChangeArrowheads="1"/>
          </p:cNvSpPr>
          <p:nvPr/>
        </p:nvSpPr>
        <p:spPr bwMode="auto">
          <a:xfrm>
            <a:off x="1979613" y="2420938"/>
            <a:ext cx="1296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</a:p>
        </p:txBody>
      </p:sp>
      <p:graphicFrame>
        <p:nvGraphicFramePr>
          <p:cNvPr id="48134" name="Object 37"/>
          <p:cNvGraphicFramePr>
            <a:graphicFrameLocks noChangeAspect="1"/>
          </p:cNvGraphicFramePr>
          <p:nvPr/>
        </p:nvGraphicFramePr>
        <p:xfrm>
          <a:off x="2881313" y="2420938"/>
          <a:ext cx="39671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1" imgW="1663560" imgH="241200" progId="Equation.DSMT4">
                  <p:embed/>
                </p:oleObj>
              </mc:Choice>
              <mc:Fallback>
                <p:oleObj name="Equation" r:id="rId11" imgW="1663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420938"/>
                        <a:ext cx="396716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38"/>
          <p:cNvGraphicFramePr>
            <a:graphicFrameLocks noChangeAspect="1"/>
          </p:cNvGraphicFramePr>
          <p:nvPr/>
        </p:nvGraphicFramePr>
        <p:xfrm>
          <a:off x="3216275" y="3141663"/>
          <a:ext cx="2305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3" imgW="1117440" imgH="419040" progId="Equation.DSMT4">
                  <p:embed/>
                </p:oleObj>
              </mc:Choice>
              <mc:Fallback>
                <p:oleObj name="Equation" r:id="rId13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141663"/>
                        <a:ext cx="2305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39"/>
          <p:cNvGraphicFramePr>
            <a:graphicFrameLocks noChangeAspect="1"/>
          </p:cNvGraphicFramePr>
          <p:nvPr/>
        </p:nvGraphicFramePr>
        <p:xfrm>
          <a:off x="3105150" y="4797425"/>
          <a:ext cx="2262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15" imgW="1015920" imgH="457200" progId="Equation.DSMT4">
                  <p:embed/>
                </p:oleObj>
              </mc:Choice>
              <mc:Fallback>
                <p:oleObj name="Equation" r:id="rId15" imgW="1015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797425"/>
                        <a:ext cx="22621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3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8" grpId="0"/>
      <p:bldP spid="48139" grpId="0"/>
      <p:bldP spid="48140" grpId="0"/>
      <p:bldP spid="48141" grpId="0"/>
      <p:bldP spid="48142" grpId="0"/>
      <p:bldP spid="48143" grpId="0"/>
      <p:bldP spid="48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B612E6-FC1C-41EB-95E8-4906FF22DE46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4213" y="836613"/>
            <a:ext cx="4679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1. </a:t>
            </a:r>
            <a:r>
              <a:rPr lang="zh-CN" altLang="en-US" b="1">
                <a:solidFill>
                  <a:srgbClr val="FF0066"/>
                </a:solidFill>
              </a:rPr>
              <a:t>置信区间与置信度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736600" y="1539875"/>
          <a:ext cx="78867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5" imgW="2666880" imgH="685800" progId="Equation.DSMT4">
                  <p:embed/>
                </p:oleObj>
              </mc:Choice>
              <mc:Fallback>
                <p:oleObj name="Equation" r:id="rId5" imgW="266688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539875"/>
                        <a:ext cx="78867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619250" y="3657600"/>
          <a:ext cx="59769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7" imgW="1968480" imgH="228600" progId="Equation.DSMT4">
                  <p:embed/>
                </p:oleObj>
              </mc:Choice>
              <mc:Fallback>
                <p:oleObj name="Equation" r:id="rId7" imgW="1968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57600"/>
                        <a:ext cx="59769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755650" y="4581525"/>
          <a:ext cx="77771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9" imgW="2311200" imgH="444240" progId="Equation.DSMT4">
                  <p:embed/>
                </p:oleObj>
              </mc:Choice>
              <mc:Fallback>
                <p:oleObj name="Equation" r:id="rId9" imgW="23112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525"/>
                        <a:ext cx="777716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799265-90C7-4606-8950-BCFB79E07C28}" type="slidenum">
              <a:rPr lang="en-US" altLang="zh-CN" sz="1400"/>
              <a:pPr eaLnBrk="1" hangingPunct="1"/>
              <a:t>30</a:t>
            </a:fld>
            <a:endParaRPr lang="en-US" altLang="zh-CN" sz="1400"/>
          </a:p>
        </p:txBody>
      </p:sp>
      <p:sp>
        <p:nvSpPr>
          <p:cNvPr id="49163" name="TextBox 2"/>
          <p:cNvSpPr txBox="1">
            <a:spLocks noChangeArrowheads="1"/>
          </p:cNvSpPr>
          <p:nvPr/>
        </p:nvSpPr>
        <p:spPr bwMode="auto">
          <a:xfrm>
            <a:off x="539750" y="274638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例：一批元件寿命服从正态分布，抽取</a:t>
            </a:r>
            <a:r>
              <a:rPr lang="en-US" altLang="zh-CN"/>
              <a:t>5</a:t>
            </a:r>
            <a:r>
              <a:rPr lang="zh-CN" altLang="en-US"/>
              <a:t>只测得寿命值：</a:t>
            </a:r>
            <a:r>
              <a:rPr lang="en-US" altLang="zh-CN"/>
              <a:t>1050,1100,1120,1250,1280.</a:t>
            </a:r>
            <a:r>
              <a:rPr lang="zh-CN" altLang="en-US"/>
              <a:t>求寿命均值     的置信度</a:t>
            </a:r>
            <a:r>
              <a:rPr lang="en-US" altLang="zh-CN"/>
              <a:t>0.95</a:t>
            </a:r>
            <a:r>
              <a:rPr lang="zh-CN" altLang="en-US"/>
              <a:t>的单侧置信下限。</a:t>
            </a:r>
          </a:p>
        </p:txBody>
      </p:sp>
      <p:graphicFrame>
        <p:nvGraphicFramePr>
          <p:cNvPr id="49154" name="Object 28"/>
          <p:cNvGraphicFramePr>
            <a:graphicFrameLocks noChangeAspect="1"/>
          </p:cNvGraphicFramePr>
          <p:nvPr/>
        </p:nvGraphicFramePr>
        <p:xfrm>
          <a:off x="2268538" y="1412875"/>
          <a:ext cx="358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358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Box 4"/>
          <p:cNvSpPr txBox="1">
            <a:spLocks noChangeArrowheads="1"/>
          </p:cNvSpPr>
          <p:nvPr/>
        </p:nvSpPr>
        <p:spPr bwMode="auto">
          <a:xfrm>
            <a:off x="526768" y="2133600"/>
            <a:ext cx="7488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解：   的单侧置信下限为                        ，</a:t>
            </a:r>
          </a:p>
        </p:txBody>
      </p:sp>
      <p:graphicFrame>
        <p:nvGraphicFramePr>
          <p:cNvPr id="49155" name="Object 29"/>
          <p:cNvGraphicFramePr>
            <a:graphicFrameLocks noChangeAspect="1"/>
          </p:cNvGraphicFramePr>
          <p:nvPr/>
        </p:nvGraphicFramePr>
        <p:xfrm>
          <a:off x="1331913" y="2276475"/>
          <a:ext cx="358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6475"/>
                        <a:ext cx="358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0"/>
          <p:cNvGraphicFramePr>
            <a:graphicFrameLocks noChangeAspect="1"/>
          </p:cNvGraphicFramePr>
          <p:nvPr/>
        </p:nvGraphicFramePr>
        <p:xfrm>
          <a:off x="5127625" y="1989138"/>
          <a:ext cx="2200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6" imgW="1079280" imgH="419040" progId="Equation.DSMT4">
                  <p:embed/>
                </p:oleObj>
              </mc:Choice>
              <mc:Fallback>
                <p:oleObj name="Equation" r:id="rId6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1989138"/>
                        <a:ext cx="2200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Box 7"/>
          <p:cNvSpPr txBox="1">
            <a:spLocks noChangeArrowheads="1"/>
          </p:cNvSpPr>
          <p:nvPr/>
        </p:nvSpPr>
        <p:spPr bwMode="auto">
          <a:xfrm>
            <a:off x="598206" y="2852738"/>
            <a:ext cx="237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由样本知</a:t>
            </a:r>
          </a:p>
        </p:txBody>
      </p:sp>
      <p:graphicFrame>
        <p:nvGraphicFramePr>
          <p:cNvPr id="49157" name="Object 31"/>
          <p:cNvGraphicFramePr>
            <a:graphicFrameLocks noChangeAspect="1"/>
          </p:cNvGraphicFramePr>
          <p:nvPr>
            <p:extLst/>
          </p:nvPr>
        </p:nvGraphicFramePr>
        <p:xfrm>
          <a:off x="2919131" y="2781300"/>
          <a:ext cx="47704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8" imgW="1638000" imgH="228600" progId="Equation.DSMT4">
                  <p:embed/>
                </p:oleObj>
              </mc:Choice>
              <mc:Fallback>
                <p:oleObj name="Equation" r:id="rId8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131" y="2781300"/>
                        <a:ext cx="47704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Box 9"/>
          <p:cNvSpPr txBox="1">
            <a:spLocks noChangeArrowheads="1"/>
          </p:cNvSpPr>
          <p:nvPr/>
        </p:nvSpPr>
        <p:spPr bwMode="auto">
          <a:xfrm>
            <a:off x="1030006" y="3500438"/>
            <a:ext cx="6492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及</a:t>
            </a:r>
          </a:p>
        </p:txBody>
      </p:sp>
      <p:graphicFrame>
        <p:nvGraphicFramePr>
          <p:cNvPr id="49158" name="Object 32"/>
          <p:cNvGraphicFramePr>
            <a:graphicFrameLocks noChangeAspect="1"/>
          </p:cNvGraphicFramePr>
          <p:nvPr>
            <p:extLst/>
          </p:nvPr>
        </p:nvGraphicFramePr>
        <p:xfrm>
          <a:off x="2981043" y="3573463"/>
          <a:ext cx="1824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10" imgW="774360" imgH="177480" progId="Equation.DSMT4">
                  <p:embed/>
                </p:oleObj>
              </mc:Choice>
              <mc:Fallback>
                <p:oleObj name="Equation" r:id="rId10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43" y="3573463"/>
                        <a:ext cx="18240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33"/>
          <p:cNvGraphicFramePr>
            <a:graphicFrameLocks noChangeAspect="1"/>
          </p:cNvGraphicFramePr>
          <p:nvPr>
            <p:extLst/>
          </p:nvPr>
        </p:nvGraphicFramePr>
        <p:xfrm>
          <a:off x="2253968" y="4114800"/>
          <a:ext cx="38893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12" imgW="1650960" imgH="228600" progId="Equation.DSMT4">
                  <p:embed/>
                </p:oleObj>
              </mc:Choice>
              <mc:Fallback>
                <p:oleObj name="Equation" r:id="rId12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968" y="4114800"/>
                        <a:ext cx="38893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34"/>
          <p:cNvGraphicFramePr>
            <a:graphicFrameLocks noChangeAspect="1"/>
          </p:cNvGraphicFramePr>
          <p:nvPr>
            <p:extLst/>
          </p:nvPr>
        </p:nvGraphicFramePr>
        <p:xfrm>
          <a:off x="671231" y="4941888"/>
          <a:ext cx="66151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14" imgW="2666880" imgH="203040" progId="Equation.DSMT4">
                  <p:embed/>
                </p:oleObj>
              </mc:Choice>
              <mc:Fallback>
                <p:oleObj name="Equation" r:id="rId14" imgW="266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31" y="4941888"/>
                        <a:ext cx="66151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Box 13"/>
          <p:cNvSpPr txBox="1">
            <a:spLocks noChangeArrowheads="1"/>
          </p:cNvSpPr>
          <p:nvPr/>
        </p:nvSpPr>
        <p:spPr bwMode="auto">
          <a:xfrm>
            <a:off x="958568" y="5732463"/>
            <a:ext cx="3455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或记为</a:t>
            </a:r>
          </a:p>
        </p:txBody>
      </p:sp>
      <p:graphicFrame>
        <p:nvGraphicFramePr>
          <p:cNvPr id="49161" name="Object 35"/>
          <p:cNvGraphicFramePr>
            <a:graphicFrameLocks noChangeAspect="1"/>
          </p:cNvGraphicFramePr>
          <p:nvPr>
            <p:extLst/>
          </p:nvPr>
        </p:nvGraphicFramePr>
        <p:xfrm>
          <a:off x="2352393" y="5805488"/>
          <a:ext cx="1889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16" imgW="761760" imgH="203040" progId="Equation.DSMT4">
                  <p:embed/>
                </p:oleObj>
              </mc:Choice>
              <mc:Fallback>
                <p:oleObj name="Equation" r:id="rId16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393" y="5805488"/>
                        <a:ext cx="1889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/>
      <p:bldP spid="49165" grpId="0"/>
      <p:bldP spid="49166" grpId="0"/>
      <p:bldP spid="491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F1B441-ADF9-4468-97A5-D6FBC3DD8BA6}" type="slidenum">
              <a:rPr lang="en-US" altLang="zh-CN" sz="1400"/>
              <a:pPr eaLnBrk="1" hangingPunct="1"/>
              <a:t>31</a:t>
            </a:fld>
            <a:endParaRPr lang="en-US" altLang="zh-CN" sz="1400"/>
          </a:p>
        </p:txBody>
      </p:sp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1331640" y="711200"/>
            <a:ext cx="662473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 smtClean="0">
                <a:solidFill>
                  <a:schemeClr val="tx2"/>
                </a:solidFill>
              </a:rPr>
              <a:t>非正态总体均值的区间估计</a:t>
            </a:r>
            <a:endParaRPr lang="en-US" altLang="zh-CN" sz="4000" b="1" dirty="0" smtClean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1E013E"/>
                </a:solidFill>
              </a:rPr>
              <a:t>（大样本法）</a:t>
            </a:r>
            <a:endParaRPr lang="zh-CN" altLang="en-US" sz="4000" b="1" dirty="0">
              <a:solidFill>
                <a:srgbClr val="1E013E"/>
              </a:solidFill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611560" y="2780928"/>
            <a:ext cx="84675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dirty="0" smtClean="0"/>
              <a:t>总体分布非正态时，通常很难求出统计量的具体分布。若样本量较大，可利用极限定理求出枢轴变量的近似分布，再求出未知参数的区间估计。</a:t>
            </a:r>
            <a:endParaRPr lang="zh-CN" altLang="en-US" sz="3300" dirty="0"/>
          </a:p>
        </p:txBody>
      </p:sp>
      <p:graphicFrame>
        <p:nvGraphicFramePr>
          <p:cNvPr id="45061" name="Object 1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</p:spTree>
    <p:extLst>
      <p:ext uri="{BB962C8B-B14F-4D97-AF65-F5344CB8AC3E}">
        <p14:creationId xmlns:p14="http://schemas.microsoft.com/office/powerpoint/2010/main" val="36977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F1B441-ADF9-4468-97A5-D6FBC3DD8BA6}" type="slidenum">
              <a:rPr lang="en-US" altLang="zh-CN" sz="1400"/>
              <a:pPr eaLnBrk="1" hangingPunct="1"/>
              <a:t>32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308" name="Text Box 4"/>
              <p:cNvSpPr txBox="1">
                <a:spLocks noChangeArrowheads="1"/>
              </p:cNvSpPr>
              <p:nvPr/>
            </p:nvSpPr>
            <p:spPr bwMode="auto">
              <a:xfrm>
                <a:off x="179512" y="908720"/>
                <a:ext cx="8467599" cy="1107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300" dirty="0" smtClean="0">
                    <a:solidFill>
                      <a:srgbClr val="00206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为来自均值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，方差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3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的总体的一组样本，求均值</a:t>
                </a:r>
                <a14:m>
                  <m:oMath xmlns:m="http://schemas.openxmlformats.org/officeDocument/2006/math">
                    <m:r>
                      <a:rPr lang="en-US" altLang="zh-CN" sz="3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的置信度为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3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3300" dirty="0" smtClean="0">
                    <a:solidFill>
                      <a:srgbClr val="002060"/>
                    </a:solidFill>
                  </a:rPr>
                  <a:t>的置信区间。</a:t>
                </a:r>
                <a:endParaRPr lang="zh-CN" altLang="en-US" sz="3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630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08720"/>
                <a:ext cx="8467599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1944" t="-9341" r="-6839" b="-16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061" name="Object 19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Image" r:id="rId4" imgW="10102365" imgH="25201" progId="Photoshop.Image.5">
                  <p:embed/>
                </p:oleObj>
              </mc:Choice>
              <mc:Fallback>
                <p:oleObj name="Image" r:id="rId4" imgW="10102365" imgH="25201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2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395536" y="2681044"/>
                <a:ext cx="8467599" cy="3589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30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300" dirty="0" smtClean="0"/>
                  <a:t>充分大时，利用中心极限定理，有</a:t>
                </a:r>
                <a:endParaRPr lang="en-US" altLang="zh-CN" sz="3300" dirty="0" smtClean="0"/>
              </a:p>
              <a:p>
                <a:pPr algn="ctr" eaLnBrk="1" hangingPunct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33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3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altLang="zh-CN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3300" dirty="0" smtClean="0"/>
                  <a:t> </a:t>
                </a:r>
                <a:r>
                  <a:rPr lang="en-US" altLang="zh-CN" sz="3300" dirty="0" smtClean="0"/>
                  <a:t>(</a:t>
                </a:r>
                <a:r>
                  <a:rPr lang="zh-CN" altLang="en-US" sz="3300" dirty="0" smtClean="0"/>
                  <a:t>近似</a:t>
                </a:r>
                <a:r>
                  <a:rPr lang="en-US" altLang="zh-CN" sz="3300" dirty="0" smtClean="0"/>
                  <a:t>)</a:t>
                </a:r>
              </a:p>
              <a:p>
                <a:pPr algn="just" eaLnBrk="1" hangingPunct="1"/>
                <a:r>
                  <a:rPr lang="zh-CN" altLang="en-US" sz="33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33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3300" dirty="0" smtClean="0"/>
                  <a:t>未知，则可用修正样本标准差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3300" dirty="0" smtClean="0"/>
                  <a:t>代替。</a:t>
                </a:r>
                <a:endParaRPr lang="en-US" altLang="zh-CN" sz="3300" dirty="0" smtClean="0"/>
              </a:p>
              <a:p>
                <a:pPr algn="just" eaLnBrk="1" hangingPunct="1"/>
                <a:r>
                  <a:rPr lang="zh-CN" altLang="en-US" sz="3300" dirty="0"/>
                  <a:t>所求均值</a:t>
                </a:r>
                <a14:m>
                  <m:oMath xmlns:m="http://schemas.openxmlformats.org/officeDocument/2006/math">
                    <m:r>
                      <a:rPr lang="en-US" altLang="zh-CN" sz="33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3300" dirty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sz="33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33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3300" dirty="0"/>
                  <a:t>的</a:t>
                </a:r>
                <a:r>
                  <a:rPr lang="zh-CN" altLang="en-US" sz="3300" dirty="0" smtClean="0"/>
                  <a:t>置信区间为</a:t>
                </a:r>
                <a:endParaRPr lang="en-US" altLang="zh-CN" sz="3300" dirty="0" smtClean="0"/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3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33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681044"/>
                <a:ext cx="8467599" cy="3589765"/>
              </a:xfrm>
              <a:prstGeom prst="rect">
                <a:avLst/>
              </a:prstGeom>
              <a:blipFill rotWithShape="0">
                <a:blip r:embed="rId6"/>
                <a:stretch>
                  <a:fillRect l="-1944" t="-3056" r="-1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69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9AF662-40C2-4D99-808D-49E471A7A432}" type="slidenum">
              <a:rPr lang="en-US" altLang="zh-CN" sz="1400"/>
              <a:pPr eaLnBrk="1" hangingPunct="1"/>
              <a:t>4</a:t>
            </a:fld>
            <a:endParaRPr lang="en-US" altLang="zh-CN" sz="1400"/>
          </a:p>
        </p:txBody>
      </p:sp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684213" y="960438"/>
          <a:ext cx="78486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3" imgW="2234880" imgH="596880" progId="Equation.DSMT4">
                  <p:embed/>
                </p:oleObj>
              </mc:Choice>
              <mc:Fallback>
                <p:oleObj name="Equation" r:id="rId3" imgW="2234880" imgH="596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60438"/>
                        <a:ext cx="78486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Image" r:id="rId5" imgW="10102365" imgH="25201" progId="Photoshop.Image.5">
                  <p:embed/>
                </p:oleObj>
              </mc:Choice>
              <mc:Fallback>
                <p:oleObj name="Image" r:id="rId5" imgW="10102365" imgH="25201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684213" y="3068638"/>
          <a:ext cx="79216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7" imgW="2514600" imgH="571320" progId="Equation.DSMT4">
                  <p:embed/>
                </p:oleObj>
              </mc:Choice>
              <mc:Fallback>
                <p:oleObj name="Equation" r:id="rId7" imgW="251460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68638"/>
                        <a:ext cx="79216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468313" y="5300663"/>
            <a:ext cx="806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 u="sng">
                <a:solidFill>
                  <a:srgbClr val="800000"/>
                </a:solidFill>
              </a:rPr>
              <a:t>通常，采用</a:t>
            </a:r>
            <a:r>
              <a:rPr lang="en-US" altLang="zh-CN" sz="2900" u="sng">
                <a:solidFill>
                  <a:srgbClr val="800000"/>
                </a:solidFill>
              </a:rPr>
              <a:t>95%</a:t>
            </a:r>
            <a:r>
              <a:rPr lang="zh-CN" altLang="en-US" sz="2900" u="sng">
                <a:solidFill>
                  <a:srgbClr val="800000"/>
                </a:solidFill>
              </a:rPr>
              <a:t>的置信度，有时也取</a:t>
            </a:r>
            <a:r>
              <a:rPr lang="en-US" altLang="zh-CN" sz="2900" u="sng">
                <a:solidFill>
                  <a:srgbClr val="800000"/>
                </a:solidFill>
              </a:rPr>
              <a:t>99%</a:t>
            </a:r>
            <a:r>
              <a:rPr lang="zh-CN" altLang="en-US" sz="2900" u="sng">
                <a:solidFill>
                  <a:srgbClr val="800000"/>
                </a:solidFill>
              </a:rPr>
              <a:t>或</a:t>
            </a:r>
            <a:r>
              <a:rPr lang="en-US" altLang="zh-CN" sz="2900" u="sng">
                <a:solidFill>
                  <a:srgbClr val="800000"/>
                </a:solidFill>
              </a:rPr>
              <a:t>90%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70BDEA-83AC-44EE-9622-3970A535AB36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20700" y="2816225"/>
            <a:ext cx="773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/>
              <a:t> 2.  </a:t>
            </a: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zh-CN" altLang="en-US" b="1">
                <a:sym typeface="Symbol" panose="05050102010706020507" pitchFamily="18" charset="2"/>
              </a:rPr>
              <a:t>反映了估计的可靠度</a:t>
            </a:r>
            <a:r>
              <a:rPr lang="en-US" altLang="zh-CN" b="1">
                <a:sym typeface="Symbol" panose="05050102010706020507" pitchFamily="18" charset="2"/>
              </a:rPr>
              <a:t>,  </a:t>
            </a:r>
            <a:r>
              <a:rPr lang="zh-CN" altLang="en-US" b="1">
                <a:sym typeface="Symbol" panose="05050102010706020507" pitchFamily="18" charset="2"/>
              </a:rPr>
              <a:t>越小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越可靠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/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7183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/>
              <a:t>1. </a:t>
            </a:r>
            <a:r>
              <a:rPr lang="zh-CN" altLang="en-US" b="1"/>
              <a:t>置信区间的长度 </a:t>
            </a:r>
            <a:r>
              <a:rPr lang="en-US" altLang="zh-CN" b="1"/>
              <a:t>L </a:t>
            </a:r>
            <a:r>
              <a:rPr lang="zh-CN" altLang="en-US" b="1"/>
              <a:t>反映了估计精度</a:t>
            </a:r>
            <a:r>
              <a:rPr lang="en-US" altLang="zh-CN" b="1"/>
              <a:t>,  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1008063" y="3513138"/>
            <a:ext cx="7153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>
                <a:sym typeface="Symbol" panose="05050102010706020507" pitchFamily="18" charset="2"/>
              </a:rPr>
              <a:t> </a:t>
            </a:r>
            <a:r>
              <a:rPr lang="zh-CN" altLang="en-US" b="1">
                <a:sym typeface="Symbol" panose="05050102010706020507" pitchFamily="18" charset="2"/>
              </a:rPr>
              <a:t>越小</a:t>
            </a:r>
            <a:r>
              <a:rPr lang="en-US" altLang="zh-CN" b="1">
                <a:sym typeface="Symbol" panose="05050102010706020507" pitchFamily="18" charset="2"/>
              </a:rPr>
              <a:t>, 1-  </a:t>
            </a:r>
            <a:r>
              <a:rPr lang="zh-CN" altLang="en-US" b="1">
                <a:sym typeface="Symbol" panose="05050102010706020507" pitchFamily="18" charset="2"/>
              </a:rPr>
              <a:t>越大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估计的可靠度越高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zh-CN" altLang="en-US" b="1">
                <a:sym typeface="Symbol" panose="05050102010706020507" pitchFamily="18" charset="2"/>
              </a:rPr>
              <a:t>但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39750" y="4941888"/>
            <a:ext cx="76787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/>
              <a:t> 3. </a:t>
            </a:r>
            <a:r>
              <a:rPr lang="en-US" altLang="zh-CN" b="1" i="1">
                <a:sym typeface="Symbol" panose="05050102010706020507" pitchFamily="18" charset="2"/>
              </a:rPr>
              <a:t> </a:t>
            </a:r>
            <a:r>
              <a:rPr lang="zh-CN" altLang="en-US" b="1">
                <a:sym typeface="Symbol" panose="05050102010706020507" pitchFamily="18" charset="2"/>
              </a:rPr>
              <a:t>确定后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zh-CN" altLang="en-US" b="1">
                <a:sym typeface="Symbol" panose="05050102010706020507" pitchFamily="18" charset="2"/>
              </a:rPr>
              <a:t>置信区间 的选取方法不唯一</a:t>
            </a:r>
            <a:r>
              <a:rPr lang="en-US" altLang="zh-CN" b="1"/>
              <a:t>, </a:t>
            </a:r>
          </a:p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/>
              <a:t>     </a:t>
            </a:r>
            <a:r>
              <a:rPr lang="zh-CN" altLang="en-US" b="1"/>
              <a:t>常选长度最小的一个</a:t>
            </a:r>
            <a:r>
              <a:rPr lang="en-US" altLang="zh-CN" b="1"/>
              <a:t>.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2484438" y="368300"/>
            <a:ext cx="38163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CC3399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4800" b="1">
                <a:solidFill>
                  <a:srgbClr val="CC3399"/>
                </a:solidFill>
                <a:ea typeface="黑体" panose="02010609060101010101" pitchFamily="49" charset="-122"/>
              </a:rPr>
              <a:t>几 点 说 明</a:t>
            </a: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971550" y="2133600"/>
            <a:ext cx="4227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en-US" altLang="zh-CN" b="1"/>
              <a:t> L </a:t>
            </a:r>
            <a:r>
              <a:rPr lang="zh-CN" altLang="en-US" b="1"/>
              <a:t>越小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zh-CN" altLang="en-US" b="1"/>
              <a:t>估计精度越高</a:t>
            </a:r>
            <a:r>
              <a:rPr lang="en-US" altLang="zh-CN" b="1"/>
              <a:t>.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950913" y="4191000"/>
            <a:ext cx="6878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10000"/>
              <a:buFont typeface="Wingdings" panose="05000000000000000000" pitchFamily="2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这时</a:t>
            </a:r>
            <a:r>
              <a:rPr lang="en-US" altLang="zh-CN" b="1">
                <a:sym typeface="Symbol" panose="05050102010706020507" pitchFamily="18" charset="2"/>
              </a:rPr>
              <a:t>,  L </a:t>
            </a:r>
            <a:r>
              <a:rPr lang="zh-CN" altLang="en-US" b="1"/>
              <a:t>往往增大</a:t>
            </a:r>
            <a:r>
              <a:rPr lang="en-US" altLang="zh-CN" b="1"/>
              <a:t>, </a:t>
            </a:r>
            <a:r>
              <a:rPr lang="zh-CN" altLang="en-US" b="1"/>
              <a:t>因而估计精度降低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611" grpId="0"/>
      <p:bldP spid="196612" grpId="0" autoUpdateAnimBg="0"/>
      <p:bldP spid="196613" grpId="0" autoUpdateAnimBg="0"/>
      <p:bldP spid="196614" grpId="0" autoUpdateAnimBg="0"/>
      <p:bldP spid="196615" grpId="0"/>
      <p:bldP spid="1966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70BDEA-83AC-44EE-9622-3970A535AB36}" type="slidenum">
              <a:rPr lang="en-US" altLang="zh-CN" sz="1400"/>
              <a:pPr eaLnBrk="1" hangingPunct="1"/>
              <a:t>6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611" name="Text Box 3"/>
              <p:cNvSpPr txBox="1">
                <a:spLocks noChangeArrowheads="1"/>
              </p:cNvSpPr>
              <p:nvPr/>
            </p:nvSpPr>
            <p:spPr bwMode="auto">
              <a:xfrm>
                <a:off x="611560" y="1412776"/>
                <a:ext cx="7705227" cy="4576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先找到一样本函数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zh-CN" altLang="en-US" b="1" dirty="0" smtClean="0"/>
                  <a:t>其包含待估参数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b="1" dirty="0" smtClean="0"/>
                  <a:t>，而不包含其他未知参数，且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的分布已知，不依赖于任何未知参数。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被称为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枢轴变量</a:t>
                </a:r>
                <a:r>
                  <a:rPr lang="zh-CN" altLang="en-US" b="1" dirty="0" smtClean="0"/>
                  <a:t>。</a:t>
                </a:r>
                <a:endParaRPr lang="en-US" altLang="zh-CN" b="1" dirty="0" smtClean="0"/>
              </a:p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给定置信度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b="1" dirty="0" smtClean="0"/>
                  <a:t>，根据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的分布找</a:t>
                </a:r>
                <a:r>
                  <a:rPr lang="en-US" altLang="zh-CN" b="1" dirty="0" smtClean="0"/>
                  <a:t>2</a:t>
                </a:r>
                <a:r>
                  <a:rPr lang="zh-CN" altLang="en-US" b="1" dirty="0" smtClean="0"/>
                  <a:t>个常数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 smtClean="0"/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b="1" dirty="0" smtClean="0"/>
              </a:p>
              <a:p>
                <a:pPr marL="514350" indent="-514350" eaLnBrk="1" hangingPunct="1">
                  <a:spcBef>
                    <a:spcPct val="50000"/>
                  </a:spcBef>
                  <a:buSzPct val="110000"/>
                  <a:buFont typeface="Wingdings" panose="05000000000000000000" pitchFamily="2" charset="2"/>
                  <a:buAutoNum type="arabicPeriod"/>
                </a:pPr>
                <a:r>
                  <a:rPr lang="zh-CN" altLang="en-US" b="1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 smtClean="0"/>
                  <a:t>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为所求置信区间。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1966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12776"/>
                <a:ext cx="7705227" cy="4576253"/>
              </a:xfrm>
              <a:prstGeom prst="rect">
                <a:avLst/>
              </a:prstGeom>
              <a:blipFill rotWithShape="0">
                <a:blip r:embed="rId2"/>
                <a:stretch>
                  <a:fillRect l="-2057" t="-2267" b="-29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3131840" y="362804"/>
            <a:ext cx="35769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CC3399"/>
                </a:solidFill>
                <a:ea typeface="黑体" panose="02010609060101010101" pitchFamily="49" charset="-122"/>
              </a:rPr>
              <a:t>枢轴变量法</a:t>
            </a:r>
            <a:endParaRPr lang="zh-CN" altLang="en-US" sz="4800" b="1" dirty="0">
              <a:solidFill>
                <a:srgbClr val="CC3399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8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927CD2-2A9C-4617-A8E7-C68AEB8861B6}" type="slidenum">
              <a:rPr lang="en-US" altLang="zh-CN" sz="1400"/>
              <a:pPr eaLnBrk="1" hangingPunct="1"/>
              <a:t>7</a:t>
            </a:fld>
            <a:endParaRPr lang="en-US" altLang="zh-CN" sz="140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755650" y="836613"/>
            <a:ext cx="7561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2. </a:t>
            </a:r>
            <a:r>
              <a:rPr lang="zh-CN" altLang="en-US" b="1">
                <a:solidFill>
                  <a:srgbClr val="FF0066"/>
                </a:solidFill>
              </a:rPr>
              <a:t>正态总体，求均值的</a:t>
            </a:r>
            <a:r>
              <a:rPr lang="el-GR" altLang="zh-CN" sz="3600" b="1" i="1">
                <a:solidFill>
                  <a:srgbClr val="FF0066"/>
                </a:solidFill>
              </a:rPr>
              <a:t>μ</a:t>
            </a:r>
            <a:r>
              <a:rPr lang="zh-CN" altLang="en-US" b="1">
                <a:solidFill>
                  <a:srgbClr val="FF0066"/>
                </a:solidFill>
              </a:rPr>
              <a:t>区间估计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539750" y="1447800"/>
          <a:ext cx="80645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5" imgW="2552400" imgH="419040" progId="Equation.DSMT4">
                  <p:embed/>
                </p:oleObj>
              </mc:Choice>
              <mc:Fallback>
                <p:oleObj name="Equation" r:id="rId5" imgW="25524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47800"/>
                        <a:ext cx="80645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11188" y="2924175"/>
            <a:ext cx="46815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</a:rPr>
              <a:t>(1). </a:t>
            </a:r>
            <a:r>
              <a:rPr lang="zh-CN" altLang="en-US" b="1">
                <a:solidFill>
                  <a:srgbClr val="800000"/>
                </a:solidFill>
              </a:rPr>
              <a:t>已知方差，估计均值</a:t>
            </a:r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395288" y="3327400"/>
          <a:ext cx="80645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7" imgW="2603160" imgH="406080" progId="Equation.DSMT4">
                  <p:embed/>
                </p:oleObj>
              </mc:Choice>
              <mc:Fallback>
                <p:oleObj name="Equation" r:id="rId7" imgW="260316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27400"/>
                        <a:ext cx="80645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468313" y="4572000"/>
          <a:ext cx="8424862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9" imgW="2806560" imgH="583920" progId="Equation.DSMT4">
                  <p:embed/>
                </p:oleObj>
              </mc:Choice>
              <mc:Fallback>
                <p:oleObj name="Equation" r:id="rId9" imgW="280656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72000"/>
                        <a:ext cx="8424862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utoUpdateAnimBg="0"/>
      <p:bldP spid="1976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F49770-6EAC-4BFF-A31A-1D83FDAE6ABF}" type="slidenum">
              <a:rPr lang="en-US" altLang="zh-CN" sz="1400"/>
              <a:pPr eaLnBrk="1" hangingPunct="1"/>
              <a:t>8</a:t>
            </a:fld>
            <a:endParaRPr lang="en-US" altLang="zh-CN" sz="140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684213" y="927100"/>
          <a:ext cx="76327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5" imgW="2501640" imgH="393480" progId="Equation.DSMT4">
                  <p:embed/>
                </p:oleObj>
              </mc:Choice>
              <mc:Fallback>
                <p:oleObj name="Equation" r:id="rId5" imgW="2501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27100"/>
                        <a:ext cx="76327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971550" y="55895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即：</a:t>
            </a:r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2195513" y="5157788"/>
          <a:ext cx="52149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7" imgW="1701720" imgH="406080" progId="Equation.DSMT4">
                  <p:embed/>
                </p:oleObj>
              </mc:Choice>
              <mc:Fallback>
                <p:oleObj name="Equation" r:id="rId7" imgW="170172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52149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62" name="Picture 6" descr="Tu9-1-2"/>
          <p:cNvPicPr>
            <a:picLocks noChangeAspect="1" noChangeArrowheads="1"/>
          </p:cNvPicPr>
          <p:nvPr/>
        </p:nvPicPr>
        <p:blipFill>
          <a:blip r:embed="rId9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5"/>
          <a:stretch>
            <a:fillRect/>
          </a:stretch>
        </p:blipFill>
        <p:spPr bwMode="auto">
          <a:xfrm>
            <a:off x="827088" y="2060575"/>
            <a:ext cx="3890962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5219700" y="2349500"/>
            <a:ext cx="3168650" cy="588963"/>
          </a:xfrm>
          <a:prstGeom prst="rect">
            <a:avLst/>
          </a:prstGeom>
          <a:noFill/>
          <a:ln w="9525">
            <a:solidFill>
              <a:srgbClr val="CC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DF21C4"/>
                </a:solidFill>
              </a:rPr>
              <a:t>  </a:t>
            </a:r>
            <a:r>
              <a:rPr lang="zh-CN" altLang="en-US" b="1">
                <a:solidFill>
                  <a:srgbClr val="DF21C4"/>
                </a:solidFill>
              </a:rPr>
              <a:t>对称区间最短</a:t>
            </a:r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5364163" y="3357563"/>
          <a:ext cx="2447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10" imgW="761760" imgH="190440" progId="Equation.DSMT4">
                  <p:embed/>
                </p:oleObj>
              </mc:Choice>
              <mc:Fallback>
                <p:oleObj name="Equation" r:id="rId10" imgW="76176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357563"/>
                        <a:ext cx="2447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971550" y="4365625"/>
          <a:ext cx="69135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12" imgW="2197080" imgH="203040" progId="Equation.DSMT4">
                  <p:embed/>
                </p:oleObj>
              </mc:Choice>
              <mc:Fallback>
                <p:oleObj name="Equation" r:id="rId12" imgW="21970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69135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28875" y="2857500"/>
            <a:ext cx="1655763" cy="1027113"/>
            <a:chOff x="1519" y="1785"/>
            <a:chExt cx="1043" cy="647"/>
          </a:xfrm>
        </p:grpSpPr>
        <p:sp>
          <p:nvSpPr>
            <p:cNvPr id="25613" name="Line 24"/>
            <p:cNvSpPr>
              <a:spLocks noChangeShapeType="1"/>
            </p:cNvSpPr>
            <p:nvPr/>
          </p:nvSpPr>
          <p:spPr bwMode="auto">
            <a:xfrm>
              <a:off x="2562" y="2341"/>
              <a:ext cx="0" cy="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25"/>
            <p:cNvSpPr>
              <a:spLocks noChangeShapeType="1"/>
            </p:cNvSpPr>
            <p:nvPr/>
          </p:nvSpPr>
          <p:spPr bwMode="auto">
            <a:xfrm>
              <a:off x="1519" y="1785"/>
              <a:ext cx="0" cy="63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F58C69-E6A9-4887-A451-DAEEDC4674AF}" type="slidenum">
              <a:rPr lang="en-US" altLang="zh-CN" sz="1400"/>
              <a:pPr eaLnBrk="1" hangingPunct="1"/>
              <a:t>9</a:t>
            </a:fld>
            <a:endParaRPr lang="en-US" altLang="zh-CN" sz="140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Image" r:id="rId3" imgW="10102365" imgH="25201" progId="Photoshop.Image.5">
                  <p:embed/>
                </p:oleObj>
              </mc:Choice>
              <mc:Fallback>
                <p:oleObj name="Image" r:id="rId3" imgW="10102365" imgH="25201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1763713" y="620713"/>
          <a:ext cx="404812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5" imgW="1320480" imgH="406080" progId="Equation.DSMT4">
                  <p:embed/>
                </p:oleObj>
              </mc:Choice>
              <mc:Fallback>
                <p:oleObj name="Equation" r:id="rId5" imgW="132048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20713"/>
                        <a:ext cx="404812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684213" y="2924175"/>
            <a:ext cx="453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得到</a:t>
            </a:r>
            <a:r>
              <a:rPr lang="el-GR" altLang="zh-CN" i="1"/>
              <a:t>μ</a:t>
            </a:r>
            <a:r>
              <a:rPr lang="zh-CN" altLang="en-US"/>
              <a:t>的置信区间为：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27088" y="4797425"/>
          <a:ext cx="5184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7" imgW="1511280" imgH="203040" progId="Equation.DSMT4">
                  <p:embed/>
                </p:oleObj>
              </mc:Choice>
              <mc:Fallback>
                <p:oleObj name="Equation" r:id="rId7" imgW="1511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51847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第七章 参数估计     </a:t>
            </a:r>
            <a:r>
              <a:rPr lang="en-US" altLang="zh-CN" sz="22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§4</a:t>
            </a:r>
            <a:r>
              <a:rPr lang="en-US" altLang="zh-CN" sz="2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区间估计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971550" y="1773238"/>
          <a:ext cx="66960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9" imgW="2184120" imgH="368280" progId="Equation.DSMT4">
                  <p:embed/>
                </p:oleObj>
              </mc:Choice>
              <mc:Fallback>
                <p:oleObj name="Equation" r:id="rId9" imgW="218412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66960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195513" y="3573463"/>
          <a:ext cx="46720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11" imgW="1523880" imgH="368280" progId="Equation.DSMT4">
                  <p:embed/>
                </p:oleObj>
              </mc:Choice>
              <mc:Fallback>
                <p:oleObj name="Equation" r:id="rId11" imgW="1523880" imgH="368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73463"/>
                        <a:ext cx="467201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1500" y="5286375"/>
            <a:ext cx="7623175" cy="1293813"/>
            <a:chOff x="319" y="3259"/>
            <a:chExt cx="4574" cy="755"/>
          </a:xfrm>
        </p:grpSpPr>
        <p:grpSp>
          <p:nvGrpSpPr>
            <p:cNvPr id="26636" name="Group 10"/>
            <p:cNvGrpSpPr>
              <a:grpSpLocks/>
            </p:cNvGrpSpPr>
            <p:nvPr/>
          </p:nvGrpSpPr>
          <p:grpSpPr bwMode="auto">
            <a:xfrm>
              <a:off x="319" y="3259"/>
              <a:ext cx="2899" cy="755"/>
              <a:chOff x="319" y="2971"/>
              <a:chExt cx="2899" cy="755"/>
            </a:xfrm>
          </p:grpSpPr>
          <p:sp>
            <p:nvSpPr>
              <p:cNvPr id="26638" name="Text Box 11"/>
              <p:cNvSpPr txBox="1">
                <a:spLocks noChangeArrowheads="1"/>
              </p:cNvSpPr>
              <p:nvPr/>
            </p:nvSpPr>
            <p:spPr bwMode="auto">
              <a:xfrm>
                <a:off x="319" y="3128"/>
                <a:ext cx="162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300"/>
                  <a:t> </a:t>
                </a:r>
                <a:r>
                  <a:rPr lang="zh-CN" altLang="en-US" sz="3300"/>
                  <a:t>区间长度  </a:t>
                </a:r>
                <a:r>
                  <a:rPr lang="en-US" altLang="zh-CN" sz="3300"/>
                  <a:t>L=</a:t>
                </a:r>
              </a:p>
            </p:txBody>
          </p:sp>
          <p:graphicFrame>
            <p:nvGraphicFramePr>
              <p:cNvPr id="26631" name="Object 12"/>
              <p:cNvGraphicFramePr>
                <a:graphicFrameLocks noChangeAspect="1"/>
              </p:cNvGraphicFramePr>
              <p:nvPr/>
            </p:nvGraphicFramePr>
            <p:xfrm>
              <a:off x="1918" y="2971"/>
              <a:ext cx="1300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8" name="Equation" r:id="rId13" imgW="672840" imgH="431640" progId="Equation.DSMT4">
                      <p:embed/>
                    </p:oleObj>
                  </mc:Choice>
                  <mc:Fallback>
                    <p:oleObj name="Equation" r:id="rId13" imgW="672840" imgH="43164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8" y="2971"/>
                            <a:ext cx="1300" cy="7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3148" y="3465"/>
              <a:ext cx="174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900">
                  <a:solidFill>
                    <a:schemeClr val="tx2"/>
                  </a:solidFill>
                </a:rPr>
                <a:t>  </a:t>
              </a:r>
              <a:r>
                <a:rPr lang="en-US" altLang="zh-CN" sz="2500" b="1">
                  <a:solidFill>
                    <a:schemeClr val="tx2"/>
                  </a:solidFill>
                </a:rPr>
                <a:t>——</a:t>
              </a:r>
              <a:r>
                <a:rPr lang="en-US" altLang="zh-CN" sz="3300">
                  <a:solidFill>
                    <a:schemeClr val="tx2"/>
                  </a:solidFill>
                </a:rPr>
                <a:t> </a:t>
              </a:r>
              <a:r>
                <a:rPr lang="zh-CN" altLang="en-US" sz="3300">
                  <a:solidFill>
                    <a:schemeClr val="tx2"/>
                  </a:solidFill>
                </a:rPr>
                <a:t>达到最短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1027</Words>
  <Application>Microsoft Office PowerPoint</Application>
  <PresentationFormat>全屏显示(4:3)</PresentationFormat>
  <Paragraphs>165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黑体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Image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zhang</dc:creator>
  <cp:lastModifiedBy>唐斌</cp:lastModifiedBy>
  <cp:revision>643</cp:revision>
  <dcterms:created xsi:type="dcterms:W3CDTF">1999-07-21T12:48:41Z</dcterms:created>
  <dcterms:modified xsi:type="dcterms:W3CDTF">2017-06-07T04:28:57Z</dcterms:modified>
</cp:coreProperties>
</file>