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51"/>
  </p:notesMasterIdLst>
  <p:sldIdLst>
    <p:sldId id="256" r:id="rId2"/>
    <p:sldId id="268" r:id="rId3"/>
    <p:sldId id="269" r:id="rId4"/>
    <p:sldId id="290" r:id="rId5"/>
    <p:sldId id="291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299" r:id="rId14"/>
    <p:sldId id="300" r:id="rId15"/>
    <p:sldId id="301" r:id="rId16"/>
    <p:sldId id="302" r:id="rId17"/>
    <p:sldId id="303" r:id="rId18"/>
    <p:sldId id="304" r:id="rId19"/>
    <p:sldId id="305" r:id="rId20"/>
    <p:sldId id="306" r:id="rId21"/>
    <p:sldId id="307" r:id="rId22"/>
    <p:sldId id="308" r:id="rId23"/>
    <p:sldId id="309" r:id="rId24"/>
    <p:sldId id="310" r:id="rId25"/>
    <p:sldId id="311" r:id="rId26"/>
    <p:sldId id="312" r:id="rId27"/>
    <p:sldId id="313" r:id="rId28"/>
    <p:sldId id="314" r:id="rId29"/>
    <p:sldId id="315" r:id="rId30"/>
    <p:sldId id="316" r:id="rId31"/>
    <p:sldId id="317" r:id="rId32"/>
    <p:sldId id="318" r:id="rId33"/>
    <p:sldId id="319" r:id="rId34"/>
    <p:sldId id="320" r:id="rId35"/>
    <p:sldId id="321" r:id="rId36"/>
    <p:sldId id="322" r:id="rId37"/>
    <p:sldId id="323" r:id="rId38"/>
    <p:sldId id="324" r:id="rId39"/>
    <p:sldId id="325" r:id="rId40"/>
    <p:sldId id="326" r:id="rId41"/>
    <p:sldId id="327" r:id="rId42"/>
    <p:sldId id="328" r:id="rId43"/>
    <p:sldId id="329" r:id="rId44"/>
    <p:sldId id="330" r:id="rId45"/>
    <p:sldId id="331" r:id="rId46"/>
    <p:sldId id="332" r:id="rId47"/>
    <p:sldId id="333" r:id="rId48"/>
    <p:sldId id="334" r:id="rId49"/>
    <p:sldId id="335" r:id="rId5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03" autoAdjust="0"/>
  </p:normalViewPr>
  <p:slideViewPr>
    <p:cSldViewPr>
      <p:cViewPr varScale="1">
        <p:scale>
          <a:sx n="67" d="100"/>
          <a:sy n="67" d="100"/>
        </p:scale>
        <p:origin x="1248" y="2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2336E7-F42F-4A2E-9F47-4CAB93D18031}" type="datetimeFigureOut">
              <a:rPr lang="zh-CN" altLang="en-US" smtClean="0"/>
              <a:t>2017/3/1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B9DC25-1DF3-4044-A1F0-C273483743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9799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4ED9701B-4197-4FE5-B5DA-5416DC1669A5}" type="datetime1">
              <a:rPr lang="zh-CN" altLang="en-US" smtClean="0"/>
              <a:t>2017/3/1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8033A-B298-4829-B013-FB02CFC1E8B2}" type="datetime1">
              <a:rPr lang="zh-CN" altLang="en-US" smtClean="0"/>
              <a:t>2017/3/1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6322D89-321D-4885-89B2-A0E512222A49}" type="datetime1">
              <a:rPr lang="zh-CN" altLang="en-US" smtClean="0"/>
              <a:t>2017/3/1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36247-266E-48C6-8B14-289F25875231}" type="datetime1">
              <a:rPr lang="zh-CN" altLang="en-US" smtClean="0"/>
              <a:t>2017/3/1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矩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65BE9-30F8-4EBE-A9C2-AB249A42BA31}" type="datetime1">
              <a:rPr lang="zh-CN" altLang="en-US" smtClean="0"/>
              <a:t>2017/3/1</a:t>
            </a:fld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7E2C2CD-497C-4296-A0B9-87C9C1109BD9}" type="datetime1">
              <a:rPr lang="zh-CN" altLang="en-US" smtClean="0"/>
              <a:t>2017/3/1</a:t>
            </a:fld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F5E19621-E3B2-4562-A73B-168B240E71B6}" type="datetime1">
              <a:rPr lang="zh-CN" altLang="en-US" smtClean="0"/>
              <a:t>2017/3/1</a:t>
            </a:fld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CN" altLang="en-US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A16C8-561B-4A8C-9EFE-F6FCC4B46780}" type="datetime1">
              <a:rPr lang="zh-CN" altLang="en-US" smtClean="0"/>
              <a:t>2017/3/1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4F784-2C90-4317-995F-7291EE975927}" type="datetime1">
              <a:rPr lang="zh-CN" altLang="en-US" smtClean="0"/>
              <a:t>2017/3/1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436A7-51C4-461E-A63E-A4F97ED44C5C}" type="datetime1">
              <a:rPr lang="zh-CN" altLang="en-US" smtClean="0"/>
              <a:t>2017/3/1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矩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1" name="矩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DD3C3FD1-F0F2-4061-8913-C3CEB2D6BA24}" type="datetime1">
              <a:rPr lang="zh-CN" altLang="en-US" smtClean="0"/>
              <a:t>2017/3/1</a:t>
            </a:fld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dirty="0" smtClean="0"/>
              <a:t>第二级</a:t>
            </a:r>
          </a:p>
          <a:p>
            <a:pPr lvl="2" eaLnBrk="1" latinLnBrk="0" hangingPunct="1"/>
            <a:r>
              <a:rPr kumimoji="0" lang="zh-CN" altLang="en-US" dirty="0" smtClean="0"/>
              <a:t>第三级</a:t>
            </a:r>
          </a:p>
          <a:p>
            <a:pPr lvl="3" eaLnBrk="1" latinLnBrk="0" hangingPunct="1"/>
            <a:r>
              <a:rPr kumimoji="0" lang="zh-CN" altLang="en-US" dirty="0" smtClean="0"/>
              <a:t>第四级</a:t>
            </a:r>
          </a:p>
          <a:p>
            <a:pPr lvl="4" eaLnBrk="1" latinLnBrk="0" hangingPunct="1"/>
            <a:r>
              <a:rPr kumimoji="0" lang="zh-CN" altLang="en-US" dirty="0" smtClean="0"/>
              <a:t>第五级</a:t>
            </a:r>
            <a:endParaRPr kumimoji="0" lang="en-US" dirty="0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97045A6-C381-463D-A4BA-F030581BD3A5}" type="datetime1">
              <a:rPr lang="zh-CN" altLang="en-US" smtClean="0"/>
              <a:t>2017/3/1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4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image" Target="../media/image22.png"/><Relationship Id="rId7" Type="http://schemas.openxmlformats.org/officeDocument/2006/relationships/image" Target="../media/image1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2.emf"/><Relationship Id="rId10" Type="http://schemas.openxmlformats.org/officeDocument/2006/relationships/image" Target="../media/image23.png"/><Relationship Id="rId4" Type="http://schemas.openxmlformats.org/officeDocument/2006/relationships/oleObject" Target="../embeddings/oleObject9.bin"/><Relationship Id="rId9" Type="http://schemas.openxmlformats.org/officeDocument/2006/relationships/image" Target="../media/image14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2.png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2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67.png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54.wmf"/><Relationship Id="rId4" Type="http://schemas.openxmlformats.org/officeDocument/2006/relationships/oleObject" Target="../embeddings/oleObject13.bin"/><Relationship Id="rId9" Type="http://schemas.openxmlformats.org/officeDocument/2006/relationships/image" Target="../media/image69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7.wmf"/><Relationship Id="rId3" Type="http://schemas.openxmlformats.org/officeDocument/2006/relationships/image" Target="../media/image28.png"/><Relationship Id="rId7" Type="http://schemas.openxmlformats.org/officeDocument/2006/relationships/image" Target="../media/image4.w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9.png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6.wmf"/><Relationship Id="rId5" Type="http://schemas.openxmlformats.org/officeDocument/2006/relationships/image" Target="../media/image3.wmf"/><Relationship Id="rId15" Type="http://schemas.openxmlformats.org/officeDocument/2006/relationships/image" Target="../media/image8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5.wmf"/><Relationship Id="rId14" Type="http://schemas.openxmlformats.org/officeDocument/2006/relationships/oleObject" Target="../embeddings/oleObject6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32.png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7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6000" dirty="0" smtClean="0"/>
              <a:t>几何概型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356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:</a:t>
            </a:r>
            <a:r>
              <a:rPr lang="zh-CN" altLang="en-US" dirty="0"/>
              <a:t>蒲丰投</a:t>
            </a:r>
            <a:r>
              <a:rPr lang="zh-CN" altLang="en-US" dirty="0" smtClean="0"/>
              <a:t>针</a:t>
            </a:r>
            <a:r>
              <a:rPr lang="en-US" altLang="zh-CN" dirty="0" smtClean="0"/>
              <a:t>(</a:t>
            </a:r>
            <a:r>
              <a:rPr lang="zh-CN" altLang="en-US" dirty="0" smtClean="0"/>
              <a:t>历史实验）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10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3707904" y="1556792"/>
                <a:ext cx="1296144" cy="6184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>
                          <a:solidFill>
                            <a:srgbClr val="7030A0"/>
                          </a:solidFill>
                          <a:latin typeface="Cambria Math"/>
                        </a:rPr>
                        <m:t>𝝅</m:t>
                      </m:r>
                      <m:r>
                        <a:rPr lang="en-US" altLang="zh-CN" b="1" i="1">
                          <a:solidFill>
                            <a:srgbClr val="7030A0"/>
                          </a:solidFill>
                          <a:latin typeface="Cambria Math"/>
                          <a:ea typeface="Cambria Math"/>
                        </a:rPr>
                        <m:t>≈</m:t>
                      </m:r>
                      <m:f>
                        <m:fPr>
                          <m:ctrlPr>
                            <a:rPr lang="en-US" altLang="zh-CN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altLang="zh-CN" b="1" i="1">
                              <a:solidFill>
                                <a:srgbClr val="7030A0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  <m:r>
                            <a:rPr lang="en-US" altLang="zh-CN" b="1" i="1">
                              <a:solidFill>
                                <a:srgbClr val="7030A0"/>
                              </a:solidFill>
                              <a:latin typeface="Cambria Math"/>
                              <a:ea typeface="Cambria Math"/>
                            </a:rPr>
                            <m:t>𝒍𝑵</m:t>
                          </m:r>
                        </m:num>
                        <m:den>
                          <m:r>
                            <a:rPr lang="en-US" altLang="zh-CN" b="1" i="1">
                              <a:solidFill>
                                <a:srgbClr val="7030A0"/>
                              </a:solidFill>
                              <a:latin typeface="Cambria Math"/>
                              <a:ea typeface="Cambria Math"/>
                            </a:rPr>
                            <m:t>𝒂𝒏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04" y="1556792"/>
                <a:ext cx="1296144" cy="61843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0639804"/>
              </p:ext>
            </p:extLst>
          </p:nvPr>
        </p:nvGraphicFramePr>
        <p:xfrm>
          <a:off x="250825" y="2204864"/>
          <a:ext cx="8566150" cy="3348038"/>
        </p:xfrm>
        <a:graphic>
          <a:graphicData uri="http://schemas.openxmlformats.org/drawingml/2006/table">
            <a:tbl>
              <a:tblPr/>
              <a:tblGrid>
                <a:gridCol w="2952750"/>
                <a:gridCol w="863600"/>
                <a:gridCol w="1584325"/>
                <a:gridCol w="1584325"/>
                <a:gridCol w="1581150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70A13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试验者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70A13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针长</a:t>
                      </a:r>
                      <a:r>
                        <a:rPr kumimoji="1" lang="en-US" altLang="zh-CN" sz="22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70A13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70A13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投掷次数</a:t>
                      </a: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70A13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70A13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相交次数</a:t>
                      </a:r>
                      <a:r>
                        <a:rPr kumimoji="1" lang="en-US" altLang="zh-CN" sz="22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70A13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l-GR" altLang="zh-CN" sz="22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70A13"/>
                          </a:solidFill>
                          <a:effectLst/>
                          <a:latin typeface="BatangChe" pitchFamily="49" charset="-127"/>
                          <a:ea typeface="BatangChe" pitchFamily="49" charset="-127"/>
                          <a:cs typeface="Times New Roman" pitchFamily="18" charset="0"/>
                        </a:rPr>
                        <a:t>π</a:t>
                      </a:r>
                      <a:r>
                        <a:rPr kumimoji="1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70A13"/>
                          </a:solidFill>
                          <a:effectLst/>
                          <a:latin typeface="Times New Roman" pitchFamily="18" charset="0"/>
                          <a:ea typeface="BatangChe" pitchFamily="49" charset="-127"/>
                          <a:cs typeface="Times New Roman" pitchFamily="18" charset="0"/>
                        </a:rPr>
                        <a:t>近似值</a:t>
                      </a:r>
                      <a:endParaRPr kumimoji="1" lang="zh-CN" altLang="el-GR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70A13"/>
                        </a:solidFill>
                        <a:effectLst/>
                        <a:latin typeface="Times New Roman" pitchFamily="18" charset="0"/>
                        <a:ea typeface="BatangChe" pitchFamily="49" charset="-127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0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70A13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Wolf   1850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70A13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年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70A13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0.8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70A13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5000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70A13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2532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70A13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3.1596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0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70A13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Smith  1855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70A13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年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70A13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0.6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70A13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3204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70A13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1219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70A13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3.1554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0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70A13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De Morgan  1860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70A13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年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70A13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1.0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70A13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70A13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383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70A13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3.137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0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70A13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Lazzerini 1901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70A13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年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70A13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0.83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70A13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3408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70A13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1808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70A13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3.141592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2751138" y="5843588"/>
            <a:ext cx="459613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200" smtClean="0">
                <a:solidFill>
                  <a:srgbClr val="FF0000"/>
                </a:solidFill>
              </a:rPr>
              <a:t>蒙特卡洛</a:t>
            </a:r>
            <a:r>
              <a:rPr lang="en-US" altLang="zh-CN" sz="3200" smtClean="0">
                <a:solidFill>
                  <a:srgbClr val="FF0000"/>
                </a:solidFill>
              </a:rPr>
              <a:t>(</a:t>
            </a:r>
            <a:r>
              <a:rPr lang="en-US" altLang="zh-CN" sz="3200" dirty="0" smtClean="0">
                <a:solidFill>
                  <a:srgbClr val="FF0000"/>
                </a:solidFill>
              </a:rPr>
              <a:t>Monte Carlo)</a:t>
            </a:r>
            <a:r>
              <a:rPr lang="zh-CN" altLang="en-US" sz="3200" dirty="0" smtClean="0">
                <a:solidFill>
                  <a:srgbClr val="FF0000"/>
                </a:solidFill>
              </a:rPr>
              <a:t>法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2024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例：用程序估算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𝝅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3067" b="-197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𝒏</m:t>
                    </m:r>
                    <m:r>
                      <a:rPr lang="en-US" altLang="zh-CN" b="1" i="1" smtClean="0">
                        <a:latin typeface="Cambria Math"/>
                      </a:rPr>
                      <m:t>←</m:t>
                    </m:r>
                    <m:r>
                      <a:rPr lang="en-US" altLang="zh-CN" b="1" i="1" smtClean="0">
                        <a:latin typeface="Cambria Math"/>
                      </a:rPr>
                      <m:t>𝟎</m:t>
                    </m:r>
                    <m:r>
                      <a:rPr lang="en-US" altLang="zh-CN" b="1" i="1" smtClean="0">
                        <a:latin typeface="Cambria Math"/>
                      </a:rPr>
                      <m:t>;</m:t>
                    </m:r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for </a:t>
                </a:r>
                <a:r>
                  <a:rPr lang="en-US" altLang="zh-CN" dirty="0" err="1" smtClean="0"/>
                  <a:t>i</a:t>
                </a:r>
                <a:r>
                  <a:rPr lang="en-US" altLang="zh-CN" dirty="0" smtClean="0"/>
                  <a:t>=1:N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𝒙</m:t>
                    </m:r>
                    <m:r>
                      <a:rPr lang="en-US" altLang="zh-CN" b="1" i="1" smtClean="0">
                        <a:latin typeface="Cambria Math"/>
                      </a:rPr>
                      <m:t>←</m:t>
                    </m:r>
                    <m:r>
                      <a:rPr lang="en-US" altLang="zh-CN" b="1" i="1" smtClean="0">
                        <a:latin typeface="Cambria Math"/>
                      </a:rPr>
                      <m:t>𝑹𝒂𝒏𝒅𝒐𝒎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𝟎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;</m:t>
                    </m:r>
                  </m:oMath>
                </a14:m>
                <a:endParaRPr lang="en-US" altLang="zh-CN" b="1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𝒚</m:t>
                    </m:r>
                    <m:r>
                      <a:rPr lang="en-US" altLang="zh-CN" i="1">
                        <a:latin typeface="Cambria Math"/>
                      </a:rPr>
                      <m:t>←</m:t>
                    </m:r>
                    <m:r>
                      <a:rPr lang="en-US" altLang="zh-CN" i="1">
                        <a:latin typeface="Cambria Math"/>
                      </a:rPr>
                      <m:t>𝑹𝒂𝒏𝒅𝒐𝒎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𝟎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𝟏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;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 smtClean="0"/>
                  <a:t>if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zh-CN" b="1" i="1" smtClean="0"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b="1" i="1" smtClean="0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𝒚</m:t>
                            </m:r>
                          </m:e>
                          <m:sup>
                            <m:r>
                              <a:rPr lang="en-US" altLang="zh-CN" b="1" i="1" smtClean="0"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b="1" i="1" smtClean="0">
                            <a:latin typeface="Cambria Math"/>
                          </a:rPr>
                          <m:t>&lt;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/>
                      </a:rPr>
                      <m:t>𝒏</m:t>
                    </m:r>
                    <m:r>
                      <a:rPr lang="en-US" altLang="zh-CN" b="1" i="1" dirty="0" smtClean="0">
                        <a:latin typeface="Cambria Math"/>
                      </a:rPr>
                      <m:t>++;</m:t>
                    </m:r>
                  </m:oMath>
                </a14:m>
                <a:endParaRPr lang="en-US" altLang="zh-CN" b="1" dirty="0" smtClean="0"/>
              </a:p>
              <a:p>
                <a:r>
                  <a:rPr lang="en-US" altLang="zh-CN" dirty="0" smtClean="0"/>
                  <a:t>return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latin typeface="Cambria Math"/>
                          </a:rPr>
                          <m:t>𝟒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altLang="zh-CN" b="1" i="1" smtClean="0">
                            <a:latin typeface="Cambria Math"/>
                          </a:rPr>
                          <m:t>𝑵</m:t>
                        </m:r>
                      </m:den>
                    </m:f>
                    <m:r>
                      <a:rPr lang="en-US" altLang="zh-CN" b="1" i="1" smtClean="0">
                        <a:latin typeface="Cambria Math"/>
                      </a:rPr>
                      <m:t>;</m:t>
                    </m:r>
                  </m:oMath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3"/>
                <a:stretch>
                  <a:fillRect l="-4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0490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Bertrand</a:t>
            </a:r>
            <a:r>
              <a:rPr lang="zh-CN" altLang="en-US" dirty="0" smtClean="0"/>
              <a:t>悖论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00200"/>
                <a:ext cx="4967464" cy="4495800"/>
              </a:xfrm>
            </p:spPr>
            <p:txBody>
              <a:bodyPr/>
              <a:lstStyle/>
              <a:p>
                <a:r>
                  <a:rPr lang="zh-CN" altLang="en-US" dirty="0" smtClean="0"/>
                  <a:t>在单位圆上任取一条弦，弦长超过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1" i="1" smtClean="0">
                            <a:latin typeface="Cambria Math"/>
                          </a:rPr>
                          <m:t>𝟑</m:t>
                        </m:r>
                      </m:e>
                    </m:rad>
                  </m:oMath>
                </a14:m>
                <a:r>
                  <a:rPr lang="zh-CN" altLang="en-US" dirty="0" smtClean="0"/>
                  <a:t>的概率是多少？</a:t>
                </a: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200"/>
                <a:ext cx="4967464" cy="4495800"/>
              </a:xfrm>
              <a:blipFill rotWithShape="1">
                <a:blip r:embed="rId2"/>
                <a:stretch>
                  <a:fillRect l="-737" t="-1357" r="-2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12</a:t>
            </a:fld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83568" y="6165304"/>
            <a:ext cx="76328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dirty="0"/>
              <a:t>https://en.wikipedia.org/wiki/Bertrand_paradox_(probability)</a:t>
            </a:r>
            <a:endParaRPr lang="en-US" altLang="zh-CN" sz="1600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723" y="1556792"/>
            <a:ext cx="2555717" cy="4157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2658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6000" dirty="0" smtClean="0"/>
              <a:t>条件概率与独立性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514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条件概率：概念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在解决许多概率问题时，往往需要在某些附加条件下考虑。</a:t>
                </a:r>
                <a:endParaRPr lang="en-US" altLang="zh-CN" dirty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如在事件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zh-CN" altLang="en-US" dirty="0" smtClean="0"/>
                  <a:t>发生的条件下求事件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dirty="0" smtClean="0"/>
                  <a:t>发生的概率，将此概率记为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 smtClean="0"/>
                  <a:t>称为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条件概率</a:t>
                </a:r>
                <a:r>
                  <a:rPr lang="zh-CN" altLang="en-US" dirty="0" smtClean="0"/>
                  <a:t>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449" t="-1357" r="-1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0846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例：掷骰子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掷一颗均匀骰子，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掷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出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𝟔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点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dirty="0" smtClean="0"/>
                  <a:t>，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掷出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偶数点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dirty="0" smtClean="0"/>
                  <a:t>，求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endParaRPr lang="en-US" altLang="zh-CN" dirty="0"/>
              </a:p>
              <a:p>
                <a:r>
                  <a:rPr lang="zh-CN" altLang="en-US" dirty="0" smtClean="0"/>
                  <a:t>分析：已知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zh-CN" altLang="en-US" dirty="0" smtClean="0"/>
                  <a:t>发生，那么试验所有可能的结果只有三种：掷出</a:t>
                </a:r>
                <a:r>
                  <a:rPr lang="en-US" altLang="zh-CN" dirty="0" smtClean="0"/>
                  <a:t>2</a:t>
                </a:r>
                <a:r>
                  <a:rPr lang="zh-CN" altLang="en-US" dirty="0" smtClean="0"/>
                  <a:t>点，掷出</a:t>
                </a:r>
                <a:r>
                  <a:rPr lang="en-US" altLang="zh-CN" dirty="0" smtClean="0"/>
                  <a:t>4</a:t>
                </a:r>
                <a:r>
                  <a:rPr lang="zh-CN" altLang="en-US" dirty="0" smtClean="0"/>
                  <a:t>点，以及掷出</a:t>
                </a:r>
                <a:r>
                  <a:rPr lang="en-US" altLang="zh-CN" dirty="0" smtClean="0"/>
                  <a:t>6</a:t>
                </a:r>
                <a:r>
                  <a:rPr lang="zh-CN" altLang="en-US" dirty="0" smtClean="0"/>
                  <a:t>点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这三种结果是等可能的，因此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特别地，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𝑨𝑩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)/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r>
                  <a:rPr lang="zh-CN" altLang="en-US" b="1" dirty="0" smtClean="0"/>
                  <a:t>关键：</a:t>
                </a:r>
                <a:r>
                  <a:rPr lang="zh-CN" altLang="en-US" b="1" dirty="0" smtClean="0">
                    <a:solidFill>
                      <a:srgbClr val="FF0000"/>
                    </a:solidFill>
                  </a:rPr>
                  <a:t>样本空间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缩小了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449" t="-1357" r="-1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3792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条件概率：定义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设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zh-CN" altLang="en-US" dirty="0" smtClean="0"/>
                  <a:t>是两个事件，且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 smtClean="0"/>
                  <a:t>则称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  <m:d>
                            <m:d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𝑨𝑩</m:t>
                              </m:r>
                            </m:e>
                          </m:d>
                        </m:num>
                        <m:den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  <m:d>
                            <m:d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altLang="zh-CN" b="1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为事件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zh-CN" altLang="en-US" dirty="0" smtClean="0"/>
                  <a:t>发生的条件下，事件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dirty="0" smtClean="0"/>
                  <a:t>的条件概率。</a:t>
                </a:r>
                <a:endParaRPr lang="en-US" altLang="zh-CN" dirty="0" smtClean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3"/>
                <a:stretch>
                  <a:fillRect l="-1645" t="-12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16</a:t>
            </a:fld>
            <a:endParaRPr lang="zh-CN" altLang="en-US" dirty="0"/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649288" y="4171950"/>
            <a:ext cx="2743200" cy="2209800"/>
            <a:chOff x="432" y="2160"/>
            <a:chExt cx="1728" cy="1392"/>
          </a:xfrm>
        </p:grpSpPr>
        <p:sp>
          <p:nvSpPr>
            <p:cNvPr id="6" name="Rectangle 19"/>
            <p:cNvSpPr>
              <a:spLocks noChangeArrowheads="1"/>
            </p:cNvSpPr>
            <p:nvPr/>
          </p:nvSpPr>
          <p:spPr bwMode="auto">
            <a:xfrm>
              <a:off x="432" y="2160"/>
              <a:ext cx="1728" cy="13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rgbClr val="FF0000"/>
                </a:solidFill>
              </a:endParaRPr>
            </a:p>
          </p:txBody>
        </p:sp>
        <p:grpSp>
          <p:nvGrpSpPr>
            <p:cNvPr id="7" name="Group 21"/>
            <p:cNvGrpSpPr>
              <a:grpSpLocks/>
            </p:cNvGrpSpPr>
            <p:nvPr/>
          </p:nvGrpSpPr>
          <p:grpSpPr bwMode="auto">
            <a:xfrm>
              <a:off x="1344" y="2496"/>
              <a:ext cx="624" cy="624"/>
              <a:chOff x="2064" y="1440"/>
              <a:chExt cx="624" cy="624"/>
            </a:xfrm>
          </p:grpSpPr>
          <p:sp>
            <p:nvSpPr>
              <p:cNvPr id="12" name="Oval 22"/>
              <p:cNvSpPr>
                <a:spLocks noChangeArrowheads="1"/>
              </p:cNvSpPr>
              <p:nvPr/>
            </p:nvSpPr>
            <p:spPr bwMode="auto">
              <a:xfrm>
                <a:off x="2064" y="1440"/>
                <a:ext cx="624" cy="624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A50021"/>
                  </a:buClr>
                  <a:buSzPct val="7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6699"/>
                  </a:buClr>
                  <a:buSzPct val="7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6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 sz="2400">
                  <a:solidFill>
                    <a:srgbClr val="FF0000"/>
                  </a:solidFill>
                </a:endParaRPr>
              </a:p>
            </p:txBody>
          </p:sp>
          <p:graphicFrame>
            <p:nvGraphicFramePr>
              <p:cNvPr id="13" name="Object 1029"/>
              <p:cNvGraphicFramePr>
                <a:graphicFrameLocks noChangeAspect="1"/>
              </p:cNvGraphicFramePr>
              <p:nvPr/>
            </p:nvGraphicFramePr>
            <p:xfrm>
              <a:off x="2381" y="1584"/>
              <a:ext cx="259" cy="25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563" name="公式" r:id="rId4" imgW="157316" imgH="157261" progId="Equation.3">
                      <p:embed/>
                    </p:oleObj>
                  </mc:Choice>
                  <mc:Fallback>
                    <p:oleObj name="公式" r:id="rId4" imgW="157316" imgH="157261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81" y="1584"/>
                            <a:ext cx="259" cy="258"/>
                          </a:xfrm>
                          <a:prstGeom prst="rect">
                            <a:avLst/>
                          </a:prstGeom>
                          <a:solidFill>
                            <a:srgbClr val="FF3300"/>
                          </a:solidFill>
                          <a:ln>
                            <a:noFill/>
                          </a:ln>
                          <a:effectLst/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8" name="Group 24"/>
            <p:cNvGrpSpPr>
              <a:grpSpLocks/>
            </p:cNvGrpSpPr>
            <p:nvPr/>
          </p:nvGrpSpPr>
          <p:grpSpPr bwMode="auto">
            <a:xfrm>
              <a:off x="624" y="2352"/>
              <a:ext cx="1056" cy="960"/>
              <a:chOff x="480" y="1296"/>
              <a:chExt cx="1056" cy="960"/>
            </a:xfrm>
          </p:grpSpPr>
          <p:sp>
            <p:nvSpPr>
              <p:cNvPr id="10" name="Oval 25"/>
              <p:cNvSpPr>
                <a:spLocks noChangeArrowheads="1"/>
              </p:cNvSpPr>
              <p:nvPr/>
            </p:nvSpPr>
            <p:spPr bwMode="auto">
              <a:xfrm>
                <a:off x="480" y="1296"/>
                <a:ext cx="1056" cy="960"/>
              </a:xfrm>
              <a:prstGeom prst="ellipse">
                <a:avLst/>
              </a:prstGeom>
              <a:solidFill>
                <a:srgbClr val="6600CC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A50021"/>
                  </a:buClr>
                  <a:buSzPct val="7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6699"/>
                  </a:buClr>
                  <a:buSzPct val="7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6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 sz="2400">
                  <a:solidFill>
                    <a:srgbClr val="FF0000"/>
                  </a:solidFill>
                </a:endParaRPr>
              </a:p>
            </p:txBody>
          </p:sp>
          <p:graphicFrame>
            <p:nvGraphicFramePr>
              <p:cNvPr id="11" name="Object 1028"/>
              <p:cNvGraphicFramePr>
                <a:graphicFrameLocks noChangeAspect="1"/>
              </p:cNvGraphicFramePr>
              <p:nvPr/>
            </p:nvGraphicFramePr>
            <p:xfrm>
              <a:off x="768" y="1536"/>
              <a:ext cx="239" cy="2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564" name="公式" r:id="rId6" imgW="142764" imgH="143072" progId="Equation.3">
                      <p:embed/>
                    </p:oleObj>
                  </mc:Choice>
                  <mc:Fallback>
                    <p:oleObj name="公式" r:id="rId6" imgW="142764" imgH="143072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68" y="1536"/>
                            <a:ext cx="239" cy="23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>
                                    <a:alpha val="50195"/>
                                  </a:srgbClr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9" name="Object 1027"/>
            <p:cNvGraphicFramePr>
              <a:graphicFrameLocks noChangeAspect="1"/>
            </p:cNvGraphicFramePr>
            <p:nvPr/>
          </p:nvGraphicFramePr>
          <p:xfrm>
            <a:off x="1344" y="2690"/>
            <a:ext cx="368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65" name="公式" r:id="rId8" imgW="243053" imgH="157261" progId="Equation.3">
                    <p:embed/>
                  </p:oleObj>
                </mc:Choice>
                <mc:Fallback>
                  <p:oleObj name="公式" r:id="rId8" imgW="243053" imgH="15726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2690"/>
                          <a:ext cx="368" cy="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 Box 13"/>
              <p:cNvSpPr txBox="1">
                <a:spLocks noChangeArrowheads="1"/>
              </p:cNvSpPr>
              <p:nvPr/>
            </p:nvSpPr>
            <p:spPr bwMode="auto">
              <a:xfrm>
                <a:off x="3563938" y="4076700"/>
                <a:ext cx="5329237" cy="24046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A50021"/>
                  </a:buClr>
                  <a:buSzPct val="7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6699"/>
                  </a:buClr>
                  <a:buSzPct val="7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6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None/>
                </a:pPr>
                <a:r>
                  <a:rPr lang="zh-CN" altLang="en-US" dirty="0" smtClean="0">
                    <a:solidFill>
                      <a:schemeClr val="tx2"/>
                    </a:solidFill>
                  </a:rPr>
                  <a:t>    </a:t>
                </a:r>
                <a:r>
                  <a:rPr kumimoji="0" lang="zh-CN" altLang="en-US" sz="2900" b="1" dirty="0" smtClean="0">
                    <a:latin typeface="Cambria Math" panose="02040503050406030204" pitchFamily="18" charset="0"/>
                    <a:ea typeface="+mn-ea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3200" i="1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kumimoji="0" lang="zh-CN" altLang="en-US" sz="2900" b="1" dirty="0" smtClean="0">
                    <a:latin typeface="Cambria Math" panose="02040503050406030204" pitchFamily="18" charset="0"/>
                    <a:ea typeface="+mn-ea"/>
                  </a:rPr>
                  <a:t>已</a:t>
                </a:r>
                <a:r>
                  <a:rPr kumimoji="0" lang="zh-CN" altLang="en-US" sz="2900" b="1" dirty="0">
                    <a:latin typeface="Cambria Math" panose="02040503050406030204" pitchFamily="18" charset="0"/>
                    <a:ea typeface="+mn-ea"/>
                  </a:rPr>
                  <a:t>发生, 若</a:t>
                </a:r>
                <a14:m>
                  <m:oMath xmlns:m="http://schemas.openxmlformats.org/officeDocument/2006/math">
                    <m:r>
                      <a:rPr lang="en-US" altLang="zh-CN" sz="3200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kumimoji="0" lang="zh-CN" altLang="en-US" sz="2900" b="1" dirty="0">
                    <a:latin typeface="Cambria Math" panose="02040503050406030204" pitchFamily="18" charset="0"/>
                    <a:ea typeface="+mn-ea"/>
                  </a:rPr>
                  <a:t>也发生 ,   则试验结果必属于</a:t>
                </a:r>
                <a14:m>
                  <m:oMath xmlns:m="http://schemas.openxmlformats.org/officeDocument/2006/math">
                    <m:r>
                      <a:rPr lang="en-US" altLang="zh-CN" sz="3200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3200" b="1" i="1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kumimoji="0" lang="en-US" altLang="zh-CN" sz="2900" b="1" dirty="0">
                    <a:latin typeface="Cambria Math" panose="02040503050406030204" pitchFamily="18" charset="0"/>
                    <a:ea typeface="+mn-ea"/>
                  </a:rPr>
                  <a:t>.   </a:t>
                </a:r>
                <a:r>
                  <a:rPr kumimoji="0" lang="zh-CN" altLang="en-US" sz="2900" b="1" dirty="0" smtClean="0">
                    <a:latin typeface="Cambria Math" panose="02040503050406030204" pitchFamily="18" charset="0"/>
                    <a:ea typeface="+mn-ea"/>
                  </a:rPr>
                  <a:t>由于</a:t>
                </a:r>
                <a14:m>
                  <m:oMath xmlns:m="http://schemas.openxmlformats.org/officeDocument/2006/math">
                    <m:r>
                      <a:rPr kumimoji="0" lang="en-US" altLang="zh-CN" sz="2900" b="1" i="1" smtClean="0">
                        <a:latin typeface="Cambria Math" panose="02040503050406030204" pitchFamily="18" charset="0"/>
                        <a:ea typeface="+mn-ea"/>
                      </a:rPr>
                      <m:t>𝑩</m:t>
                    </m:r>
                  </m:oMath>
                </a14:m>
                <a:r>
                  <a:rPr kumimoji="0" lang="zh-CN" altLang="en-US" sz="2900" b="1" dirty="0" smtClean="0">
                    <a:latin typeface="Cambria Math" panose="02040503050406030204" pitchFamily="18" charset="0"/>
                    <a:ea typeface="+mn-ea"/>
                  </a:rPr>
                  <a:t>发生</a:t>
                </a:r>
                <a:r>
                  <a:rPr kumimoji="0" lang="zh-CN" altLang="en-US" sz="2900" b="1" dirty="0">
                    <a:latin typeface="Cambria Math" panose="02040503050406030204" pitchFamily="18" charset="0"/>
                    <a:ea typeface="+mn-ea"/>
                  </a:rPr>
                  <a:t>条件下考虑</a:t>
                </a:r>
                <a14:m>
                  <m:oMath xmlns:m="http://schemas.openxmlformats.org/officeDocument/2006/math">
                    <m:r>
                      <a:rPr kumimoji="0" lang="en-US" altLang="zh-CN" sz="2900" b="1" i="1" dirty="0" smtClean="0">
                        <a:latin typeface="Cambria Math" panose="02040503050406030204" pitchFamily="18" charset="0"/>
                        <a:ea typeface="+mn-ea"/>
                      </a:rPr>
                      <m:t>𝑨</m:t>
                    </m:r>
                  </m:oMath>
                </a14:m>
                <a:r>
                  <a:rPr kumimoji="0" lang="zh-CN" altLang="en-US" sz="2900" b="1" dirty="0">
                    <a:latin typeface="Cambria Math" panose="02040503050406030204" pitchFamily="18" charset="0"/>
                    <a:ea typeface="+mn-ea"/>
                  </a:rPr>
                  <a:t>发生</a:t>
                </a:r>
                <a:r>
                  <a:rPr kumimoji="0" lang="en-US" altLang="zh-CN" sz="2900" b="1" dirty="0">
                    <a:latin typeface="Cambria Math" panose="02040503050406030204" pitchFamily="18" charset="0"/>
                    <a:ea typeface="+mn-ea"/>
                  </a:rPr>
                  <a:t>,   </a:t>
                </a:r>
                <a:r>
                  <a:rPr kumimoji="0" lang="zh-CN" altLang="en-US" sz="2900" b="1" dirty="0">
                    <a:latin typeface="Cambria Math" panose="02040503050406030204" pitchFamily="18" charset="0"/>
                    <a:ea typeface="+mn-ea"/>
                  </a:rPr>
                  <a:t>可把</a:t>
                </a:r>
                <a14:m>
                  <m:oMath xmlns:m="http://schemas.openxmlformats.org/officeDocument/2006/math">
                    <m:r>
                      <a:rPr kumimoji="0" lang="en-US" altLang="zh-CN" sz="2900" b="1" i="1" dirty="0" smtClean="0">
                        <a:latin typeface="Cambria Math" panose="02040503050406030204" pitchFamily="18" charset="0"/>
                        <a:ea typeface="+mn-ea"/>
                      </a:rPr>
                      <m:t>𝑩</m:t>
                    </m:r>
                  </m:oMath>
                </a14:m>
                <a:r>
                  <a:rPr kumimoji="0" lang="zh-CN" altLang="en-US" sz="2900" b="1" dirty="0">
                    <a:latin typeface="Cambria Math" panose="02040503050406030204" pitchFamily="18" charset="0"/>
                    <a:ea typeface="+mn-ea"/>
                  </a:rPr>
                  <a:t>看成新的样本空间</a:t>
                </a:r>
                <a:r>
                  <a:rPr kumimoji="0" lang="en-US" altLang="zh-CN" sz="2900" b="1" dirty="0">
                    <a:latin typeface="Cambria Math" panose="02040503050406030204" pitchFamily="18" charset="0"/>
                    <a:ea typeface="+mn-ea"/>
                  </a:rPr>
                  <a:t>, </a:t>
                </a:r>
                <a:r>
                  <a:rPr kumimoji="0" lang="zh-CN" altLang="en-US" sz="2900" b="1" dirty="0">
                    <a:latin typeface="Cambria Math" panose="02040503050406030204" pitchFamily="18" charset="0"/>
                    <a:ea typeface="+mn-ea"/>
                  </a:rPr>
                  <a:t>称</a:t>
                </a:r>
                <a:r>
                  <a:rPr kumimoji="0" lang="zh-CN" altLang="en-US" sz="2900" b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+mn-ea"/>
                  </a:rPr>
                  <a:t>缩减的样本空间</a:t>
                </a:r>
                <a:r>
                  <a:rPr kumimoji="0" lang="en-US" altLang="zh-CN" sz="2900" b="1" dirty="0">
                    <a:latin typeface="Cambria Math" panose="02040503050406030204" pitchFamily="18" charset="0"/>
                    <a:ea typeface="+mn-ea"/>
                  </a:rPr>
                  <a:t>.  </a:t>
                </a:r>
              </a:p>
            </p:txBody>
          </p:sp>
        </mc:Choice>
        <mc:Fallback xmlns="">
          <p:sp>
            <p:nvSpPr>
              <p:cNvPr id="1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63938" y="4076700"/>
                <a:ext cx="5329237" cy="2404697"/>
              </a:xfrm>
              <a:prstGeom prst="rect">
                <a:avLst/>
              </a:prstGeom>
              <a:blipFill rotWithShape="0">
                <a:blip r:embed="rId10"/>
                <a:stretch>
                  <a:fillRect l="-2517" t="-2030" b="-634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1946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 dirty="0" smtClean="0"/>
                  <a:t>盒中有</a:t>
                </a:r>
                <a:r>
                  <a:rPr lang="en-US" altLang="zh-CN" dirty="0" smtClean="0"/>
                  <a:t>10</a:t>
                </a:r>
                <a:r>
                  <a:rPr lang="zh-CN" altLang="en-US" dirty="0" smtClean="0"/>
                  <a:t>个元件（</a:t>
                </a:r>
                <a:r>
                  <a:rPr lang="en-US" altLang="zh-CN" dirty="0" smtClean="0"/>
                  <a:t>4</a:t>
                </a:r>
                <a:r>
                  <a:rPr lang="zh-CN" altLang="en-US" dirty="0" smtClean="0"/>
                  <a:t>次品，</a:t>
                </a:r>
                <a:r>
                  <a:rPr lang="en-US" altLang="zh-CN" dirty="0" smtClean="0"/>
                  <a:t>6</a:t>
                </a:r>
                <a:r>
                  <a:rPr lang="zh-CN" altLang="en-US" dirty="0" smtClean="0"/>
                  <a:t>正品），任取</a:t>
                </a:r>
                <a:r>
                  <a:rPr lang="en-US" altLang="zh-CN" dirty="0" smtClean="0"/>
                  <a:t>2</a:t>
                </a:r>
                <a:r>
                  <a:rPr lang="zh-CN" altLang="en-US" dirty="0" smtClean="0"/>
                  <a:t>只，已知第一只是正品，求第二只是正品的概率。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解：令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第一只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是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正品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第二只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是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正品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r>
                  <a:rPr lang="zh-CN" altLang="en-US" dirty="0" smtClean="0"/>
                  <a:t>，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𝑨𝑩</m:t>
                        </m:r>
                      </m:e>
                    </m:d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𝟔</m:t>
                            </m:r>
                          </m:num>
                          <m:den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e>
                    </m:d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/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𝟏𝟎</m:t>
                            </m:r>
                          </m:num>
                          <m:den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e>
                    </m:d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故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  <m:d>
                          <m:d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𝑨𝑩</m:t>
                            </m:r>
                          </m:e>
                        </m:d>
                      </m:num>
                      <m:den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  <m:d>
                          <m:d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d>
                      </m:den>
                    </m:f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num>
                      <m:den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𝟗</m:t>
                        </m:r>
                      </m:den>
                    </m:f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另解：缩减样本空间法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取出第一只正品后，盒中共</a:t>
                </a:r>
                <a:r>
                  <a:rPr lang="en-US" altLang="zh-CN" dirty="0" smtClean="0"/>
                  <a:t>9</a:t>
                </a:r>
                <a:r>
                  <a:rPr lang="zh-CN" altLang="en-US" dirty="0" smtClean="0"/>
                  <a:t>个元件，其中</a:t>
                </a:r>
                <a:r>
                  <a:rPr lang="en-US" altLang="zh-CN" dirty="0" smtClean="0"/>
                  <a:t>5</a:t>
                </a:r>
                <a:r>
                  <a:rPr lang="zh-CN" altLang="en-US" dirty="0" smtClean="0"/>
                  <a:t>个正品，因此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num>
                      <m:den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𝟗</m:t>
                        </m:r>
                      </m:den>
                    </m:f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1645" t="-3121" r="-7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17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7581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条件概率的性质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非负性：对任意事件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有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规范性</a:t>
                </a:r>
                <a:r>
                  <a:rPr lang="en-US" altLang="zh-CN" dirty="0" smtClean="0"/>
                  <a:t>: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𝛀</m:t>
                        </m:r>
                      </m:e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𝐁</m:t>
                        </m:r>
                      </m:e>
                    </m:d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/>
                  <a:t>可</a:t>
                </a:r>
                <a:r>
                  <a:rPr lang="zh-CN" altLang="en-US" dirty="0" smtClean="0"/>
                  <a:t>列可加性：如果事件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zh-CN" altLang="en-US" dirty="0" smtClean="0"/>
                  <a:t>两两互斥，则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⋃"/>
                              <m:limLoc m:val="subSup"/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nary>
                        </m:e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  <m:d>
                            <m:d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</m:d>
                        </m:e>
                      </m:nary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449" t="-21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123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乘法公式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由条件概率的定义直接得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𝑨𝑩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</m:oMath>
                  </m:oMathPara>
                </a14:m>
                <a:endParaRPr lang="en-US" altLang="zh-CN" b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𝑨𝑩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这个被称为乘法公式。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推广到多个事件：若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⋯</m:t>
                        </m:r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dirty="0" smtClean="0"/>
                  <a:t>，则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⋯</m:t>
                          </m:r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⋯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zh-CN" altLang="en-US" i="1">
                          <a:latin typeface="Cambria Math" panose="02040503050406030204" pitchFamily="18" charset="0"/>
                        </a:rPr>
                        <m:t>）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1645" t="-12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19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7209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几何概型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早在概率论发展初期，人们就认识到，只考虑有限个等可能样本点的古典方法是不够的。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把等可能推广到无限个样本点场合，人们引入了</a:t>
            </a:r>
            <a:r>
              <a:rPr lang="zh-CN" altLang="en-US" dirty="0" smtClean="0">
                <a:solidFill>
                  <a:srgbClr val="FF0000"/>
                </a:solidFill>
              </a:rPr>
              <a:t>几何概型</a:t>
            </a:r>
            <a:r>
              <a:rPr lang="zh-CN" altLang="en-US" dirty="0" smtClean="0"/>
              <a:t>，由此形成了确定概率的另一方法：几何方法。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136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zh-CN" altLang="en-US" dirty="0" smtClean="0"/>
                  <a:t>一串钥匙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dirty="0" smtClean="0"/>
                  <a:t>把，只有一把能开门，任取一把开门，用后分开，求第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zh-CN" altLang="en-US" dirty="0" smtClean="0"/>
                  <a:t>次才打开门的概率。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解</a:t>
                </a:r>
                <a:r>
                  <a:rPr lang="en-US" altLang="zh-CN" dirty="0" smtClean="0"/>
                  <a:t>1(</a:t>
                </a:r>
                <a:r>
                  <a:rPr lang="zh-CN" altLang="en-US" dirty="0" smtClean="0"/>
                  <a:t>抽签原理</a:t>
                </a:r>
                <a:r>
                  <a:rPr lang="en-US" altLang="zh-CN" dirty="0" smtClean="0"/>
                  <a:t>)</a:t>
                </a:r>
                <a:r>
                  <a:rPr lang="zh-CN" altLang="en-US" dirty="0" smtClean="0"/>
                  <a:t>第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zh-CN" altLang="en-US" dirty="0" smtClean="0"/>
                  <a:t>次抽到正确钥匙的概率是</a:t>
                </a:r>
                <a:r>
                  <a:rPr lang="en-US" altLang="zh-CN" dirty="0" smtClean="0"/>
                  <a:t>1/n. </a:t>
                </a:r>
              </a:p>
              <a:p>
                <a:endParaRPr lang="en-US" altLang="zh-CN" dirty="0"/>
              </a:p>
              <a:p>
                <a:r>
                  <a:rPr lang="zh-CN" altLang="en-US" dirty="0" smtClean="0"/>
                  <a:t>解</a:t>
                </a:r>
                <a:r>
                  <a:rPr lang="en-US" altLang="zh-CN" dirty="0" smtClean="0"/>
                  <a:t>2(</a:t>
                </a:r>
                <a:r>
                  <a:rPr lang="zh-CN" altLang="en-US" dirty="0" smtClean="0"/>
                  <a:t>乘法公式）设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zh-CN" altLang="en-US" dirty="0" smtClean="0"/>
                  <a:t>第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zh-CN" altLang="en-US" dirty="0" smtClean="0"/>
                  <a:t>次不能打开门</a:t>
                </a:r>
                <a:r>
                  <a:rPr lang="en-US" altLang="zh-CN" dirty="0" smtClean="0"/>
                  <a:t>,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 smtClean="0"/>
                  <a:t>则第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zh-CN" altLang="en-US" dirty="0" smtClean="0"/>
                  <a:t>次才能打开门的事件：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acc>
                      <m:accPr>
                        <m:chr m:val="̅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</m:e>
                    </m:acc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⋯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acc>
                            <m:accPr>
                              <m:chr m:val="̅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⋯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⋯</m:t>
                          </m:r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</m:e>
                          </m:acc>
                        </m:e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⋯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den>
                      </m:f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⋅⋯⋅</m:t>
                      </m:r>
                      <m:f>
                        <m:f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num>
                        <m:den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</m:den>
                      </m:f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den>
                      </m:f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den>
                      </m:f>
                    </m:oMath>
                  </m:oMathPara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972" t="-21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20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3958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推迟决定原则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398904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 smtClean="0"/>
                  <a:t>例：随机地抛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𝒏</m:t>
                    </m:r>
                  </m:oMath>
                </a14:m>
                <a:r>
                  <a:rPr lang="zh-CN" altLang="en-US" dirty="0" smtClean="0"/>
                  <a:t>次匀质硬币，求证：正面向上的次数是偶数（或奇数）的概率为</a:t>
                </a:r>
                <a:r>
                  <a:rPr lang="en-US" altLang="zh-CN" dirty="0" smtClean="0"/>
                  <a:t>1/2.</a:t>
                </a:r>
              </a:p>
              <a:p>
                <a:r>
                  <a:rPr lang="zh-CN" altLang="en-US" dirty="0" smtClean="0"/>
                  <a:t>方法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：直接计算概率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方法</a:t>
                </a:r>
                <a:r>
                  <a:rPr lang="en-US" altLang="zh-CN" dirty="0" smtClean="0"/>
                  <a:t>2</a:t>
                </a:r>
                <a:r>
                  <a:rPr lang="zh-CN" altLang="en-US" dirty="0" smtClean="0"/>
                  <a:t>：推迟决定原则</a:t>
                </a:r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Principle of deferred decisions</a:t>
                </a:r>
              </a:p>
              <a:p>
                <a:pPr marL="0" indent="0">
                  <a:buNone/>
                </a:pPr>
                <a:r>
                  <a:rPr lang="zh-CN" altLang="en-US" dirty="0" smtClean="0"/>
                  <a:t>不管前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𝒏</m:t>
                    </m:r>
                    <m:r>
                      <a:rPr lang="en-US" altLang="zh-CN" b="1" i="1" smtClean="0">
                        <a:latin typeface="Cambria Math"/>
                      </a:rPr>
                      <m:t>−</m:t>
                    </m:r>
                    <m:r>
                      <a:rPr lang="en-US" altLang="zh-CN" b="1" i="1" smtClean="0">
                        <a:latin typeface="Cambria Math"/>
                      </a:rPr>
                      <m:t>𝟏</m:t>
                    </m:r>
                  </m:oMath>
                </a14:m>
                <a:r>
                  <a:rPr lang="zh-CN" altLang="en-US" dirty="0" smtClean="0"/>
                  <a:t>次抛硬币正面向上的次数为偶数或奇数，结果</a:t>
                </a:r>
                <a:r>
                  <a:rPr lang="en-US" altLang="zh-CN" dirty="0" smtClean="0"/>
                  <a:t>(</a:t>
                </a:r>
                <a:r>
                  <a:rPr lang="zh-CN" altLang="en-US" dirty="0" smtClean="0"/>
                  <a:t>奇偶性</a:t>
                </a:r>
                <a:r>
                  <a:rPr lang="en-US" altLang="zh-CN" dirty="0" smtClean="0"/>
                  <a:t>)</a:t>
                </a:r>
                <a:r>
                  <a:rPr lang="zh-CN" altLang="en-US" dirty="0" smtClean="0"/>
                  <a:t>取决于最后一次抛硬币，机会各半</a:t>
                </a:r>
                <a:endParaRPr lang="en-US" altLang="zh-CN" dirty="0" smtClean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3989040"/>
              </a:xfrm>
              <a:blipFill rotWithShape="0">
                <a:blip r:embed="rId2"/>
                <a:stretch>
                  <a:fillRect l="-1645" t="-1529" r="-898" b="-29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21</a:t>
            </a:fld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47664" y="5661248"/>
            <a:ext cx="6048672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推迟决定原则背后的原理是什么？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9662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样本空间的划分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 smtClean="0"/>
                  <a:t>设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/>
                      </a:rPr>
                      <m:t>𝛀</m:t>
                    </m:r>
                  </m:oMath>
                </a14:m>
                <a:r>
                  <a:rPr lang="zh-CN" altLang="en-US" dirty="0" smtClean="0"/>
                  <a:t>为试验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𝑬</m:t>
                    </m:r>
                  </m:oMath>
                </a14:m>
                <a:r>
                  <a:rPr lang="zh-CN" altLang="en-US" dirty="0" smtClean="0"/>
                  <a:t>的样本空间，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dirty="0" smtClean="0"/>
                  <a:t>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𝑬</m:t>
                    </m:r>
                  </m:oMath>
                </a14:m>
                <a:r>
                  <a:rPr lang="zh-CN" altLang="en-US" dirty="0" smtClean="0"/>
                  <a:t>的一组事件。若满足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dirty="0" smtClean="0"/>
                  <a:t>两两互不相容，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</a:rPr>
                      <m:t>⋃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</a:rPr>
                      <m:t>⋃⋯⋃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0" smtClean="0">
                        <a:latin typeface="Cambria Math"/>
                      </a:rPr>
                      <m:t>𝛀</m:t>
                    </m:r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则称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dirty="0" smtClean="0"/>
                  <a:t>为样本空间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/>
                      </a:rPr>
                      <m:t>𝛀</m:t>
                    </m:r>
                  </m:oMath>
                </a14:m>
                <a:r>
                  <a:rPr lang="zh-CN" altLang="en-US" dirty="0" smtClean="0"/>
                  <a:t>的一个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划分</a:t>
                </a:r>
                <a:r>
                  <a:rPr lang="zh-CN" altLang="en-US" dirty="0" smtClean="0"/>
                  <a:t>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1645" t="-1357" r="-1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22</a:t>
            </a:fld>
            <a:endParaRPr lang="zh-CN" altLang="en-US" dirty="0"/>
          </a:p>
        </p:txBody>
      </p:sp>
      <p:grpSp>
        <p:nvGrpSpPr>
          <p:cNvPr id="5" name="Group 39"/>
          <p:cNvGrpSpPr>
            <a:grpSpLocks/>
          </p:cNvGrpSpPr>
          <p:nvPr/>
        </p:nvGrpSpPr>
        <p:grpSpPr bwMode="auto">
          <a:xfrm>
            <a:off x="2627784" y="4221088"/>
            <a:ext cx="3967162" cy="1833562"/>
            <a:chOff x="2925" y="2877"/>
            <a:chExt cx="2499" cy="1155"/>
          </a:xfrm>
        </p:grpSpPr>
        <p:sp>
          <p:nvSpPr>
            <p:cNvPr id="6" name="Text Box 4"/>
            <p:cNvSpPr txBox="1">
              <a:spLocks noChangeArrowheads="1"/>
            </p:cNvSpPr>
            <p:nvPr/>
          </p:nvSpPr>
          <p:spPr bwMode="auto">
            <a:xfrm>
              <a:off x="4302" y="3744"/>
              <a:ext cx="45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l-GR" altLang="zh-CN" sz="2400" i="1">
                  <a:solidFill>
                    <a:srgbClr val="FF0000"/>
                  </a:solidFill>
                </a:rPr>
                <a:t>Ω</a:t>
              </a:r>
              <a:endParaRPr lang="en-US" altLang="zh-CN" sz="2400" i="1">
                <a:solidFill>
                  <a:srgbClr val="FF0000"/>
                </a:solidFill>
              </a:endParaRP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2925" y="2877"/>
              <a:ext cx="2499" cy="768"/>
            </a:xfrm>
            <a:prstGeom prst="rect">
              <a:avLst/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rgbClr val="FF0000"/>
                </a:solidFill>
              </a:endParaRPr>
            </a:p>
          </p:txBody>
        </p:sp>
        <p:sp>
          <p:nvSpPr>
            <p:cNvPr id="8" name="AutoShape 6"/>
            <p:cNvSpPr>
              <a:spLocks/>
            </p:cNvSpPr>
            <p:nvPr/>
          </p:nvSpPr>
          <p:spPr bwMode="auto">
            <a:xfrm rot="-5391825">
              <a:off x="4031" y="2539"/>
              <a:ext cx="287" cy="2499"/>
            </a:xfrm>
            <a:prstGeom prst="leftBrace">
              <a:avLst>
                <a:gd name="adj1" fmla="val 72561"/>
                <a:gd name="adj2" fmla="val 52991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rgbClr val="FF0000"/>
                </a:solidFill>
              </a:endParaRPr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3016" y="3158"/>
              <a:ext cx="4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400" i="1">
                  <a:solidFill>
                    <a:srgbClr val="0033CC"/>
                  </a:solidFill>
                </a:rPr>
                <a:t>A</a:t>
              </a:r>
              <a:r>
                <a:rPr lang="en-US" altLang="en-US" sz="2400" baseline="-25000">
                  <a:solidFill>
                    <a:srgbClr val="0033CC"/>
                  </a:solidFill>
                </a:rPr>
                <a:t>1</a:t>
              </a:r>
              <a:endParaRPr lang="en-US" altLang="zh-CN" sz="2400" i="1">
                <a:solidFill>
                  <a:srgbClr val="FF0000"/>
                </a:solidFill>
              </a:endParaRPr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3606" y="3158"/>
              <a:ext cx="4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400" i="1">
                  <a:solidFill>
                    <a:srgbClr val="0033CC"/>
                  </a:solidFill>
                </a:rPr>
                <a:t>A</a:t>
              </a:r>
              <a:r>
                <a:rPr lang="en-US" altLang="en-US" sz="2400" i="1" baseline="-25000">
                  <a:solidFill>
                    <a:srgbClr val="0033CC"/>
                  </a:solidFill>
                </a:rPr>
                <a:t>2</a:t>
              </a:r>
              <a:endParaRPr lang="en-US" altLang="zh-CN" sz="2400" i="1">
                <a:solidFill>
                  <a:srgbClr val="FF0000"/>
                </a:solidFill>
              </a:endParaRPr>
            </a:p>
          </p:txBody>
        </p:sp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4921" y="3158"/>
              <a:ext cx="40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400" i="1">
                  <a:solidFill>
                    <a:srgbClr val="0033CC"/>
                  </a:solidFill>
                </a:rPr>
                <a:t>A</a:t>
              </a:r>
              <a:r>
                <a:rPr lang="en-US" altLang="en-US" i="1" baseline="-25000">
                  <a:solidFill>
                    <a:srgbClr val="0033CC"/>
                  </a:solidFill>
                </a:rPr>
                <a:t>n</a:t>
              </a:r>
              <a:endParaRPr lang="en-US" altLang="zh-CN" sz="2400" i="1">
                <a:solidFill>
                  <a:srgbClr val="FF0000"/>
                </a:solidFill>
              </a:endParaRPr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4179" y="3067"/>
              <a:ext cx="56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i="1">
                  <a:solidFill>
                    <a:srgbClr val="0033CC"/>
                  </a:solidFill>
                </a:rPr>
                <a:t>…...</a:t>
              </a:r>
              <a:endParaRPr lang="zh-CN" altLang="en-US" sz="2400" i="1">
                <a:solidFill>
                  <a:srgbClr val="FF0000"/>
                </a:solidFill>
              </a:endParaRPr>
            </a:p>
          </p:txBody>
        </p:sp>
        <p:sp>
          <p:nvSpPr>
            <p:cNvPr id="13" name="Line 18"/>
            <p:cNvSpPr>
              <a:spLocks noChangeShapeType="1"/>
            </p:cNvSpPr>
            <p:nvPr/>
          </p:nvSpPr>
          <p:spPr bwMode="auto">
            <a:xfrm>
              <a:off x="3486" y="2877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Line 19"/>
            <p:cNvSpPr>
              <a:spLocks noChangeShapeType="1"/>
            </p:cNvSpPr>
            <p:nvPr/>
          </p:nvSpPr>
          <p:spPr bwMode="auto">
            <a:xfrm>
              <a:off x="4098" y="2877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Line 20"/>
            <p:cNvSpPr>
              <a:spLocks noChangeShapeType="1"/>
            </p:cNvSpPr>
            <p:nvPr/>
          </p:nvSpPr>
          <p:spPr bwMode="auto">
            <a:xfrm>
              <a:off x="4812" y="2877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6503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全概率公式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dirty="0"/>
                  <a:t>为样本空间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/>
                      </a:rPr>
                      <m:t>𝛀</m:t>
                    </m:r>
                  </m:oMath>
                </a14:m>
                <a:r>
                  <a:rPr lang="zh-CN" altLang="en-US" dirty="0"/>
                  <a:t>的</a:t>
                </a:r>
                <a:r>
                  <a:rPr lang="zh-CN" altLang="en-US" dirty="0" smtClean="0"/>
                  <a:t>一个划分，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𝑨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/>
                              </a:rPr>
                              <m:t>𝒌</m:t>
                            </m:r>
                          </m:sub>
                        </m:sSub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&gt;</m:t>
                    </m:r>
                    <m:r>
                      <a:rPr lang="en-US" altLang="zh-CN" b="1" i="1" smtClean="0">
                        <a:latin typeface="Cambria Math"/>
                      </a:rPr>
                      <m:t>𝟎</m:t>
                    </m:r>
                    <m:r>
                      <a:rPr lang="en-US" altLang="zh-CN" b="1" i="1" smtClean="0">
                        <a:latin typeface="Cambria Math"/>
                      </a:rPr>
                      <m:t>, </m:t>
                    </m:r>
                    <m:r>
                      <a:rPr lang="en-US" altLang="zh-CN" b="1" i="1" smtClean="0">
                        <a:latin typeface="Cambria Math"/>
                      </a:rPr>
                      <m:t>𝒌</m:t>
                    </m:r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𝟏</m:t>
                    </m:r>
                    <m:r>
                      <a:rPr lang="en-US" altLang="zh-CN" b="1" i="1" smtClean="0">
                        <a:latin typeface="Cambria Math"/>
                      </a:rPr>
                      <m:t>,</m:t>
                    </m:r>
                    <m:r>
                      <a:rPr lang="en-US" altLang="zh-CN" b="1" i="1" smtClean="0">
                        <a:latin typeface="Cambria Math"/>
                      </a:rPr>
                      <m:t>𝟐</m:t>
                    </m:r>
                    <m:r>
                      <a:rPr lang="en-US" altLang="zh-CN" b="1" i="1" smtClean="0">
                        <a:latin typeface="Cambria Math"/>
                      </a:rPr>
                      <m:t>,…,</m:t>
                    </m:r>
                    <m:r>
                      <a:rPr lang="en-US" altLang="zh-CN" b="1" i="1" smtClean="0">
                        <a:latin typeface="Cambria Math"/>
                      </a:rPr>
                      <m:t>𝒏</m:t>
                    </m:r>
                  </m:oMath>
                </a14:m>
                <a:r>
                  <a:rPr lang="zh-CN" altLang="en-US" dirty="0" smtClean="0"/>
                  <a:t>，则有</a:t>
                </a:r>
                <a:endParaRPr lang="en-US" altLang="zh-CN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𝑩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1" i="1" smtClean="0">
                            <a:latin typeface="Cambria Math"/>
                          </a:rPr>
                          <m:t>𝒌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=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</m:sup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𝑷</m:t>
                        </m:r>
                        <m:d>
                          <m:d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𝑨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𝒌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1" i="1" smtClean="0">
                            <a:latin typeface="Cambria Math"/>
                          </a:rPr>
                          <m:t>𝑷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(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𝑩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𝑨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/>
                              </a:rPr>
                              <m:t>𝒌</m:t>
                            </m:r>
                          </m:sub>
                        </m:sSub>
                        <m:r>
                          <a:rPr lang="en-US" altLang="zh-CN" b="1" i="1" smtClean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0" indent="0" algn="ctr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该公式被称为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全概率公式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(Law of total probability)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1645" t="-13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23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957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全概率公式的证明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00200"/>
                <a:ext cx="4967464" cy="1724051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由划分的定义知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𝑩</m:t>
                    </m:r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𝑩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</a:rPr>
                      <m:t>⋃</m:t>
                    </m:r>
                    <m:r>
                      <a:rPr lang="en-US" altLang="zh-CN" b="1" i="1" smtClean="0">
                        <a:latin typeface="Cambria Math"/>
                      </a:rPr>
                      <m:t>𝑩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</a:rPr>
                      <m:t>⋃</m:t>
                    </m:r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⋯⋃</m:t>
                    </m:r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𝑩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  <a:ea typeface="Cambria Math"/>
                          </a:rPr>
                          <m:t>𝑨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  <a:ea typeface="Cambria Math"/>
                          </a:rPr>
                          <m:t>𝒏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𝑩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</a:rPr>
                      <m:t>,</m:t>
                    </m:r>
                    <m:r>
                      <a:rPr lang="en-US" altLang="zh-CN" b="1" i="1" smtClean="0">
                        <a:latin typeface="Cambria Math"/>
                      </a:rPr>
                      <m:t>𝑩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</a:rPr>
                      <m:t>,…,</m:t>
                    </m:r>
                    <m:r>
                      <a:rPr lang="en-US" altLang="zh-CN" b="1" i="1" smtClean="0">
                        <a:latin typeface="Cambria Math"/>
                      </a:rPr>
                      <m:t>𝑩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dirty="0" smtClean="0"/>
                  <a:t>两两互斥</a:t>
                </a:r>
                <a:endParaRPr lang="en-US" altLang="zh-CN" dirty="0" smtClean="0"/>
              </a:p>
              <a:p>
                <a:pPr marL="365760" lvl="1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200"/>
                <a:ext cx="4967464" cy="1724051"/>
              </a:xfrm>
              <a:blipFill rotWithShape="0">
                <a:blip r:embed="rId3"/>
                <a:stretch>
                  <a:fillRect l="-737" t="-31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24</a:t>
            </a:fld>
            <a:endParaRPr lang="zh-CN" altLang="en-US" dirty="0"/>
          </a:p>
        </p:txBody>
      </p:sp>
      <p:grpSp>
        <p:nvGrpSpPr>
          <p:cNvPr id="5" name="Group 10"/>
          <p:cNvGrpSpPr>
            <a:grpSpLocks/>
          </p:cNvGrpSpPr>
          <p:nvPr/>
        </p:nvGrpSpPr>
        <p:grpSpPr bwMode="auto">
          <a:xfrm>
            <a:off x="5509544" y="1628800"/>
            <a:ext cx="3590925" cy="2736851"/>
            <a:chOff x="3072" y="1108"/>
            <a:chExt cx="2352" cy="1724"/>
          </a:xfrm>
        </p:grpSpPr>
        <p:sp>
          <p:nvSpPr>
            <p:cNvPr id="6" name="Rectangle 11"/>
            <p:cNvSpPr>
              <a:spLocks noChangeArrowheads="1"/>
            </p:cNvSpPr>
            <p:nvPr/>
          </p:nvSpPr>
          <p:spPr bwMode="auto">
            <a:xfrm>
              <a:off x="3072" y="1696"/>
              <a:ext cx="2352" cy="768"/>
            </a:xfrm>
            <a:prstGeom prst="rect">
              <a:avLst/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rgbClr val="FF0000"/>
                </a:solidFill>
              </a:endParaRPr>
            </a:p>
          </p:txBody>
        </p:sp>
        <p:sp>
          <p:nvSpPr>
            <p:cNvPr id="7" name="Text Box 12"/>
            <p:cNvSpPr txBox="1">
              <a:spLocks noChangeArrowheads="1"/>
            </p:cNvSpPr>
            <p:nvPr/>
          </p:nvSpPr>
          <p:spPr bwMode="auto">
            <a:xfrm>
              <a:off x="3072" y="2176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400" i="1">
                  <a:solidFill>
                    <a:srgbClr val="0033CC"/>
                  </a:solidFill>
                </a:rPr>
                <a:t>A</a:t>
              </a:r>
              <a:r>
                <a:rPr lang="en-US" altLang="en-US" sz="2400" baseline="-25000">
                  <a:solidFill>
                    <a:srgbClr val="0033CC"/>
                  </a:solidFill>
                </a:rPr>
                <a:t>1</a:t>
              </a:r>
              <a:endParaRPr lang="en-US" altLang="zh-CN" sz="2400" i="1">
                <a:solidFill>
                  <a:srgbClr val="FF0000"/>
                </a:solidFill>
              </a:endParaRPr>
            </a:p>
          </p:txBody>
        </p:sp>
        <p:sp>
          <p:nvSpPr>
            <p:cNvPr id="8" name="Text Box 13"/>
            <p:cNvSpPr txBox="1">
              <a:spLocks noChangeArrowheads="1"/>
            </p:cNvSpPr>
            <p:nvPr/>
          </p:nvSpPr>
          <p:spPr bwMode="auto">
            <a:xfrm>
              <a:off x="3648" y="2176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400" i="1">
                  <a:solidFill>
                    <a:srgbClr val="0033CC"/>
                  </a:solidFill>
                </a:rPr>
                <a:t>A</a:t>
              </a:r>
              <a:r>
                <a:rPr lang="en-US" altLang="en-US" sz="2400" i="1" baseline="-25000">
                  <a:solidFill>
                    <a:srgbClr val="0033CC"/>
                  </a:solidFill>
                </a:rPr>
                <a:t>2</a:t>
              </a:r>
              <a:endParaRPr lang="en-US" altLang="zh-CN" sz="2400" i="1">
                <a:solidFill>
                  <a:srgbClr val="FF0000"/>
                </a:solidFill>
              </a:endParaRPr>
            </a:p>
          </p:txBody>
        </p:sp>
        <p:sp>
          <p:nvSpPr>
            <p:cNvPr id="9" name="Text Box 14"/>
            <p:cNvSpPr txBox="1">
              <a:spLocks noChangeArrowheads="1"/>
            </p:cNvSpPr>
            <p:nvPr/>
          </p:nvSpPr>
          <p:spPr bwMode="auto">
            <a:xfrm>
              <a:off x="4896" y="2176"/>
              <a:ext cx="38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400" i="1">
                  <a:solidFill>
                    <a:srgbClr val="0033CC"/>
                  </a:solidFill>
                </a:rPr>
                <a:t>A</a:t>
              </a:r>
              <a:r>
                <a:rPr lang="en-US" altLang="en-US" i="1" baseline="-25000">
                  <a:solidFill>
                    <a:srgbClr val="0033CC"/>
                  </a:solidFill>
                </a:rPr>
                <a:t>n</a:t>
              </a:r>
              <a:endParaRPr lang="en-US" altLang="zh-CN" sz="2400" i="1">
                <a:solidFill>
                  <a:srgbClr val="FF0000"/>
                </a:solidFill>
              </a:endParaRPr>
            </a:p>
          </p:txBody>
        </p:sp>
        <p:sp>
          <p:nvSpPr>
            <p:cNvPr id="10" name="Text Box 15"/>
            <p:cNvSpPr txBox="1">
              <a:spLocks noChangeArrowheads="1"/>
            </p:cNvSpPr>
            <p:nvPr/>
          </p:nvSpPr>
          <p:spPr bwMode="auto">
            <a:xfrm>
              <a:off x="4224" y="2089"/>
              <a:ext cx="52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i="1" dirty="0">
                  <a:solidFill>
                    <a:srgbClr val="0033CC"/>
                  </a:solidFill>
                </a:rPr>
                <a:t>…...</a:t>
              </a:r>
              <a:endParaRPr lang="zh-CN" altLang="en-US" sz="2400" i="1" dirty="0">
                <a:solidFill>
                  <a:srgbClr val="FF0000"/>
                </a:solidFill>
              </a:endParaRPr>
            </a:p>
          </p:txBody>
        </p:sp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3216" y="1792"/>
              <a:ext cx="1968" cy="336"/>
            </a:xfrm>
            <a:prstGeom prst="rect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rgbClr val="FF0000"/>
                </a:solidFill>
              </a:endParaRPr>
            </a:p>
          </p:txBody>
        </p:sp>
        <p:sp>
          <p:nvSpPr>
            <p:cNvPr id="12" name="Text Box 17"/>
            <p:cNvSpPr txBox="1">
              <a:spLocks noChangeArrowheads="1"/>
            </p:cNvSpPr>
            <p:nvPr/>
          </p:nvSpPr>
          <p:spPr bwMode="auto">
            <a:xfrm>
              <a:off x="3216" y="1840"/>
              <a:ext cx="5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 i="1">
                  <a:solidFill>
                    <a:schemeClr val="bg1"/>
                  </a:solidFill>
                </a:rPr>
                <a:t>BA</a:t>
              </a:r>
              <a:r>
                <a:rPr lang="en-US" altLang="en-US" sz="1800" baseline="-25000">
                  <a:solidFill>
                    <a:schemeClr val="bg1"/>
                  </a:solidFill>
                </a:rPr>
                <a:t>1</a:t>
              </a:r>
              <a:endParaRPr lang="en-US" altLang="zh-CN" sz="2400" i="1">
                <a:solidFill>
                  <a:schemeClr val="bg1"/>
                </a:solidFill>
              </a:endParaRPr>
            </a:p>
          </p:txBody>
        </p:sp>
        <p:sp>
          <p:nvSpPr>
            <p:cNvPr id="13" name="Text Box 18"/>
            <p:cNvSpPr txBox="1">
              <a:spLocks noChangeArrowheads="1"/>
            </p:cNvSpPr>
            <p:nvPr/>
          </p:nvSpPr>
          <p:spPr bwMode="auto">
            <a:xfrm>
              <a:off x="3744" y="1849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 i="1">
                  <a:solidFill>
                    <a:schemeClr val="bg1"/>
                  </a:solidFill>
                </a:rPr>
                <a:t>BA</a:t>
              </a:r>
              <a:r>
                <a:rPr lang="en-US" altLang="en-US" sz="1800" i="1" baseline="-25000">
                  <a:solidFill>
                    <a:schemeClr val="bg1"/>
                  </a:solidFill>
                </a:rPr>
                <a:t>2</a:t>
              </a:r>
              <a:endParaRPr lang="en-US" altLang="zh-CN" sz="2400" i="1">
                <a:solidFill>
                  <a:schemeClr val="bg1"/>
                </a:solidFill>
              </a:endParaRPr>
            </a:p>
          </p:txBody>
        </p:sp>
        <p:sp>
          <p:nvSpPr>
            <p:cNvPr id="14" name="Text Box 19"/>
            <p:cNvSpPr txBox="1">
              <a:spLocks noChangeArrowheads="1"/>
            </p:cNvSpPr>
            <p:nvPr/>
          </p:nvSpPr>
          <p:spPr bwMode="auto">
            <a:xfrm>
              <a:off x="4272" y="1744"/>
              <a:ext cx="5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i="1">
                  <a:solidFill>
                    <a:schemeClr val="bg1"/>
                  </a:solidFill>
                </a:rPr>
                <a:t>…...</a:t>
              </a:r>
              <a:endParaRPr lang="zh-CN" altLang="en-US" sz="2400" i="1">
                <a:solidFill>
                  <a:srgbClr val="FF0000"/>
                </a:solidFill>
              </a:endParaRPr>
            </a:p>
          </p:txBody>
        </p:sp>
        <p:sp>
          <p:nvSpPr>
            <p:cNvPr id="15" name="Text Box 20"/>
            <p:cNvSpPr txBox="1">
              <a:spLocks noChangeArrowheads="1"/>
            </p:cNvSpPr>
            <p:nvPr/>
          </p:nvSpPr>
          <p:spPr bwMode="auto">
            <a:xfrm>
              <a:off x="4800" y="1849"/>
              <a:ext cx="5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 i="1">
                  <a:solidFill>
                    <a:schemeClr val="bg1"/>
                  </a:solidFill>
                </a:rPr>
                <a:t>BA</a:t>
              </a:r>
              <a:r>
                <a:rPr lang="en-US" altLang="en-US" sz="1800" i="1" baseline="-25000">
                  <a:solidFill>
                    <a:schemeClr val="bg1"/>
                  </a:solidFill>
                </a:rPr>
                <a:t>n</a:t>
              </a:r>
              <a:endParaRPr lang="en-US" altLang="zh-CN" sz="2400" i="1">
                <a:solidFill>
                  <a:srgbClr val="FF0000"/>
                </a:solidFill>
              </a:endParaRPr>
            </a:p>
          </p:txBody>
        </p:sp>
        <p:sp>
          <p:nvSpPr>
            <p:cNvPr id="16" name="AutoShape 21"/>
            <p:cNvSpPr>
              <a:spLocks/>
            </p:cNvSpPr>
            <p:nvPr/>
          </p:nvSpPr>
          <p:spPr bwMode="auto">
            <a:xfrm rot="5362478">
              <a:off x="3912" y="696"/>
              <a:ext cx="432" cy="1728"/>
            </a:xfrm>
            <a:prstGeom prst="leftBrace">
              <a:avLst>
                <a:gd name="adj1" fmla="val 33333"/>
                <a:gd name="adj2" fmla="val 52991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vert="eaVert"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rgbClr val="FF0000"/>
                </a:solidFill>
              </a:endParaRPr>
            </a:p>
          </p:txBody>
        </p:sp>
        <p:graphicFrame>
          <p:nvGraphicFramePr>
            <p:cNvPr id="17" name="Object 22"/>
            <p:cNvGraphicFramePr>
              <a:graphicFrameLocks noChangeAspect="1"/>
            </p:cNvGraphicFramePr>
            <p:nvPr>
              <p:extLst/>
            </p:nvPr>
          </p:nvGraphicFramePr>
          <p:xfrm>
            <a:off x="3302" y="1108"/>
            <a:ext cx="2015" cy="2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581" name="公式" r:id="rId4" imgW="1663560" imgH="228600" progId="Equation.3">
                    <p:embed/>
                  </p:oleObj>
                </mc:Choice>
                <mc:Fallback>
                  <p:oleObj name="公式" r:id="rId4" imgW="166356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02" y="1108"/>
                          <a:ext cx="2015" cy="2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Line 23"/>
            <p:cNvSpPr>
              <a:spLocks noChangeShapeType="1"/>
            </p:cNvSpPr>
            <p:nvPr/>
          </p:nvSpPr>
          <p:spPr bwMode="auto">
            <a:xfrm>
              <a:off x="3600" y="1696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Line 24"/>
            <p:cNvSpPr>
              <a:spLocks noChangeShapeType="1"/>
            </p:cNvSpPr>
            <p:nvPr/>
          </p:nvSpPr>
          <p:spPr bwMode="auto">
            <a:xfrm>
              <a:off x="4176" y="1696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Line 25"/>
            <p:cNvSpPr>
              <a:spLocks noChangeShapeType="1"/>
            </p:cNvSpPr>
            <p:nvPr/>
          </p:nvSpPr>
          <p:spPr bwMode="auto">
            <a:xfrm>
              <a:off x="4848" y="1696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AutoShape 26"/>
            <p:cNvSpPr>
              <a:spLocks/>
            </p:cNvSpPr>
            <p:nvPr/>
          </p:nvSpPr>
          <p:spPr bwMode="auto">
            <a:xfrm rot="-5391825">
              <a:off x="4104" y="1416"/>
              <a:ext cx="287" cy="2352"/>
            </a:xfrm>
            <a:prstGeom prst="leftBrace">
              <a:avLst>
                <a:gd name="adj1" fmla="val 68293"/>
                <a:gd name="adj2" fmla="val 52991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rgbClr val="FF0000"/>
                </a:solidFill>
              </a:endParaRPr>
            </a:p>
          </p:txBody>
        </p:sp>
        <p:sp>
          <p:nvSpPr>
            <p:cNvPr id="22" name="Text Box 27"/>
            <p:cNvSpPr txBox="1">
              <a:spLocks noChangeArrowheads="1"/>
            </p:cNvSpPr>
            <p:nvPr/>
          </p:nvSpPr>
          <p:spPr bwMode="auto">
            <a:xfrm>
              <a:off x="4368" y="2544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l-GR" altLang="en-US" sz="2400" i="1">
                  <a:solidFill>
                    <a:srgbClr val="0033CC"/>
                  </a:solidFill>
                  <a:cs typeface="Times New Roman" pitchFamily="18" charset="0"/>
                </a:rPr>
                <a:t>Ω</a:t>
              </a:r>
              <a:endParaRPr lang="el-GR" altLang="zh-CN" sz="2400">
                <a:solidFill>
                  <a:srgbClr val="FF0000"/>
                </a:solidFill>
                <a:cs typeface="Times New Roman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11560" y="4437112"/>
                <a:ext cx="6984776" cy="19645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 i="1">
                              <a:latin typeface="Cambria Math"/>
                            </a:rPr>
                            <m:t>𝑩</m:t>
                          </m:r>
                        </m:e>
                      </m:d>
                      <m:r>
                        <a:rPr lang="en-US" altLang="zh-CN" sz="2800" b="1" i="1">
                          <a:latin typeface="Cambria Math"/>
                        </a:rPr>
                        <m:t>=</m:t>
                      </m:r>
                      <m:r>
                        <a:rPr lang="en-US" altLang="zh-CN" sz="2800" b="1" i="1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/>
                            </a:rPr>
                            <m:t>𝑩</m:t>
                          </m:r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2800" i="1">
                              <a:latin typeface="Cambria Math"/>
                            </a:rPr>
                            <m:t>⋃</m:t>
                          </m:r>
                          <m:r>
                            <a:rPr lang="en-US" altLang="zh-CN" sz="2800" i="1">
                              <a:latin typeface="Cambria Math"/>
                            </a:rPr>
                            <m:t>𝑩</m:t>
                          </m:r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sz="2800" b="1" i="1">
                              <a:latin typeface="Cambria Math"/>
                            </a:rPr>
                            <m:t>⋃</m:t>
                          </m:r>
                          <m:r>
                            <a:rPr lang="en-US" altLang="zh-CN" sz="2800" i="1">
                              <a:latin typeface="Cambria Math"/>
                              <a:ea typeface="Cambria Math"/>
                            </a:rPr>
                            <m:t>⋯⋃</m:t>
                          </m:r>
                          <m:r>
                            <a:rPr lang="en-US" altLang="zh-CN" sz="2800" i="1">
                              <a:latin typeface="Cambria Math"/>
                              <a:ea typeface="Cambria Math"/>
                            </a:rPr>
                            <m:t>𝑩</m:t>
                          </m:r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/>
                                  <a:ea typeface="Cambria Math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/>
                                  <a:ea typeface="Cambria Math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lang="en-US" altLang="zh-CN" sz="2800" b="1" i="1"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800" b="1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b="1" i="1">
                              <a:latin typeface="Cambria Math"/>
                              <a:ea typeface="Cambria Math"/>
                            </a:rPr>
                            <m:t>𝒊</m:t>
                          </m:r>
                          <m:r>
                            <a:rPr lang="en-US" altLang="zh-CN" sz="2800" b="1" i="1">
                              <a:latin typeface="Cambria Math"/>
                              <a:ea typeface="Cambria Math"/>
                            </a:rPr>
                            <m:t>=</m:t>
                          </m:r>
                          <m:r>
                            <a:rPr lang="en-US" altLang="zh-CN" sz="2800" b="1" i="1">
                              <a:latin typeface="Cambria Math"/>
                              <a:ea typeface="Cambria Math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2800" b="1" i="1">
                              <a:latin typeface="Cambria Math"/>
                              <a:ea typeface="Cambria Math"/>
                            </a:rPr>
                            <m:t>𝒏</m:t>
                          </m:r>
                        </m:sup>
                        <m:e>
                          <m:r>
                            <a:rPr lang="en-US" altLang="zh-CN" sz="2800" b="1" i="1">
                              <a:latin typeface="Cambria Math"/>
                              <a:ea typeface="Cambria Math"/>
                            </a:rPr>
                            <m:t>𝑷</m:t>
                          </m:r>
                          <m:d>
                            <m:dPr>
                              <m:ctrlPr>
                                <a:rPr lang="en-US" altLang="zh-CN" sz="2800" b="1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sz="2800" b="1" i="1">
                                  <a:latin typeface="Cambria Math"/>
                                  <a:ea typeface="Cambria Math"/>
                                </a:rPr>
                                <m:t>𝑩</m:t>
                              </m:r>
                              <m:sSub>
                                <m:sSubPr>
                                  <m:ctrlPr>
                                    <a:rPr lang="en-US" altLang="zh-CN" sz="2800" b="1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1" i="1">
                                      <a:latin typeface="Cambria Math"/>
                                      <a:ea typeface="Cambria Math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lang="en-US" altLang="zh-CN" sz="2800" b="1" i="1">
                                      <a:latin typeface="Cambria Math"/>
                                      <a:ea typeface="Cambria Math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800" b="1" i="1">
                              <a:latin typeface="Cambria Math"/>
                              <a:ea typeface="Cambria Math"/>
                            </a:rPr>
                            <m:t>=</m:t>
                          </m:r>
                        </m:e>
                      </m:nary>
                      <m:nary>
                        <m:naryPr>
                          <m:chr m:val="∑"/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>
                              <a:latin typeface="Cambria Math"/>
                              <a:ea typeface="Cambria Math"/>
                            </a:rPr>
                            <m:t>𝒊</m:t>
                          </m:r>
                          <m:r>
                            <a:rPr lang="en-US" altLang="zh-CN" sz="2800" i="1">
                              <a:latin typeface="Cambria Math"/>
                              <a:ea typeface="Cambria Math"/>
                            </a:rPr>
                            <m:t>=</m:t>
                          </m:r>
                          <m:r>
                            <a:rPr lang="en-US" altLang="zh-CN" sz="2800" i="1">
                              <a:latin typeface="Cambria Math"/>
                              <a:ea typeface="Cambria Math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2800" i="1">
                              <a:latin typeface="Cambria Math"/>
                              <a:ea typeface="Cambria Math"/>
                            </a:rPr>
                            <m:t>𝒏</m:t>
                          </m:r>
                        </m:sup>
                        <m:e>
                          <m:r>
                            <a:rPr lang="en-US" altLang="zh-CN" sz="2800" i="1">
                              <a:latin typeface="Cambria Math"/>
                              <a:ea typeface="Cambria Math"/>
                            </a:rPr>
                            <m:t>𝑷</m:t>
                          </m:r>
                          <m:d>
                            <m:d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800" b="1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1" i="1">
                                      <a:latin typeface="Cambria Math"/>
                                      <a:ea typeface="Cambria Math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lang="en-US" altLang="zh-CN" sz="2800" b="1" i="1">
                                      <a:latin typeface="Cambria Math"/>
                                      <a:ea typeface="Cambria Math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zh-CN" sz="2800" b="1" i="1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  <m:r>
                                <a:rPr lang="en-US" altLang="zh-CN" sz="2800" b="1" i="1">
                                  <a:latin typeface="Cambria Math"/>
                                  <a:ea typeface="Cambria Math"/>
                                </a:rPr>
                                <m:t>𝑷</m:t>
                              </m:r>
                              <m:r>
                                <a:rPr lang="en-US" altLang="zh-CN" sz="2800" b="1" i="1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altLang="zh-CN" sz="2800" b="1" i="1">
                                  <a:latin typeface="Cambria Math"/>
                                  <a:ea typeface="Cambria Math"/>
                                </a:rPr>
                                <m:t>𝑩</m:t>
                              </m:r>
                              <m:r>
                                <a:rPr lang="en-US" altLang="zh-CN" sz="2800" b="1" i="1">
                                  <a:latin typeface="Cambria Math"/>
                                  <a:ea typeface="Cambria Math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latin typeface="Cambria Math"/>
                                      <a:ea typeface="Cambria Math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/>
                                      <a:ea typeface="Cambria Math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sz="2800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4437112"/>
                <a:ext cx="6984776" cy="196457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971600" y="3788816"/>
            <a:ext cx="1872208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900" b="1" dirty="0" smtClean="0"/>
              <a:t>因此，</a:t>
            </a:r>
            <a:endParaRPr lang="zh-CN" altLang="en-US" sz="2900" b="1" dirty="0"/>
          </a:p>
        </p:txBody>
      </p:sp>
    </p:spTree>
    <p:extLst>
      <p:ext uri="{BB962C8B-B14F-4D97-AF65-F5344CB8AC3E}">
        <p14:creationId xmlns:p14="http://schemas.microsoft.com/office/powerpoint/2010/main" val="2194575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全概率公式的使用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我们把事件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𝑩</m:t>
                    </m:r>
                  </m:oMath>
                </a14:m>
                <a:r>
                  <a:rPr lang="zh-CN" altLang="en-US" dirty="0" smtClean="0"/>
                  <a:t>看作某一过程的结果，把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dirty="0" smtClean="0"/>
                  <a:t>看作该过程的若干个原因，</a:t>
                </a:r>
                <a:endParaRPr lang="en-US" altLang="zh-CN" dirty="0" smtClean="0"/>
              </a:p>
              <a:p>
                <a:pPr lvl="1"/>
                <a:r>
                  <a:rPr lang="zh-CN" altLang="en-US" dirty="0"/>
                  <a:t>每</a:t>
                </a:r>
                <a:r>
                  <a:rPr lang="zh-CN" altLang="en-US" dirty="0" smtClean="0"/>
                  <a:t>一原因发生的概率已知，</a:t>
                </a:r>
                <a:r>
                  <a:rPr lang="en-US" altLang="zh-CN" dirty="0" smtClean="0"/>
                  <a:t>(</a:t>
                </a:r>
                <a:r>
                  <a:rPr lang="zh-CN" altLang="en-US" dirty="0" smtClean="0"/>
                  <a:t>即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𝑷</m:t>
                    </m:r>
                    <m:r>
                      <a:rPr lang="en-US" altLang="zh-CN" b="1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dirty="0" smtClean="0"/>
                  <a:t>已知</a:t>
                </a:r>
                <a:r>
                  <a:rPr lang="en-US" altLang="zh-CN" dirty="0" smtClean="0"/>
                  <a:t>)</a:t>
                </a:r>
              </a:p>
              <a:p>
                <a:pPr lvl="1"/>
                <a:r>
                  <a:rPr lang="zh-CN" altLang="en-US" dirty="0"/>
                  <a:t>每</a:t>
                </a:r>
                <a:r>
                  <a:rPr lang="zh-CN" altLang="en-US" dirty="0" smtClean="0"/>
                  <a:t>一原因对结果的影响已知，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即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𝑷</m:t>
                    </m:r>
                    <m:r>
                      <a:rPr lang="en-US" altLang="zh-CN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𝑩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|</m:t>
                        </m:r>
                        <m:r>
                          <a:rPr lang="en-US" altLang="zh-CN" i="1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dirty="0"/>
                  <a:t>已知</a:t>
                </a:r>
                <a:r>
                  <a:rPr lang="en-US" altLang="zh-CN" dirty="0" smtClean="0"/>
                  <a:t>)</a:t>
                </a:r>
              </a:p>
              <a:p>
                <a:pPr marL="0" lvl="1" indent="0">
                  <a:spcBef>
                    <a:spcPts val="700"/>
                  </a:spcBef>
                  <a:buClr>
                    <a:schemeClr val="accent2"/>
                  </a:buClr>
                  <a:buSzPct val="60000"/>
                  <a:buNone/>
                </a:pPr>
                <a:r>
                  <a:rPr lang="zh-CN" altLang="en-US" dirty="0" smtClean="0"/>
                  <a:t>则可用全概率公式求结果发生的概率（即</a:t>
                </a:r>
                <a:r>
                  <a:rPr lang="zh-CN" altLang="en-US" dirty="0"/>
                  <a:t>求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𝑷</m:t>
                    </m:r>
                    <m:r>
                      <a:rPr lang="en-US" altLang="zh-CN" i="1">
                        <a:latin typeface="Cambria Math"/>
                      </a:rPr>
                      <m:t>(</m:t>
                    </m:r>
                    <m:r>
                      <a:rPr lang="en-US" altLang="zh-CN" b="1" i="1" smtClean="0">
                        <a:latin typeface="Cambria Math"/>
                      </a:rPr>
                      <m:t>𝑩</m:t>
                    </m:r>
                    <m:r>
                      <a:rPr lang="en-US" altLang="zh-CN" i="1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dirty="0" smtClean="0"/>
                  <a:t>)</a:t>
                </a:r>
                <a:endParaRPr lang="en-US" altLang="zh-CN" dirty="0"/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1346" t="-13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25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457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推迟决定原则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zh-CN" altLang="en-US" dirty="0" smtClean="0"/>
                  <a:t>例：随机地抛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𝒏</m:t>
                    </m:r>
                  </m:oMath>
                </a14:m>
                <a:r>
                  <a:rPr lang="zh-CN" altLang="en-US" dirty="0"/>
                  <a:t>次匀质硬币，求证：正面向上的次数是偶数（或奇数）的概率为</a:t>
                </a:r>
                <a:r>
                  <a:rPr lang="en-US" altLang="zh-CN" dirty="0"/>
                  <a:t>1/2</a:t>
                </a:r>
                <a:r>
                  <a:rPr lang="en-US" altLang="zh-CN" dirty="0" smtClean="0"/>
                  <a:t>.</a:t>
                </a:r>
              </a:p>
              <a:p>
                <a:pPr marL="0" indent="0">
                  <a:buNone/>
                </a:pPr>
                <a:r>
                  <a:rPr lang="zh-CN" altLang="en-US" sz="2400" i="1" dirty="0" smtClean="0">
                    <a:solidFill>
                      <a:srgbClr val="FF0000"/>
                    </a:solidFill>
                  </a:rPr>
                  <a:t>推迟决定原则</a:t>
                </a:r>
                <a:r>
                  <a:rPr lang="zh-CN" altLang="en-US" sz="2400" dirty="0" smtClean="0"/>
                  <a:t>：不管</a:t>
                </a:r>
                <a:r>
                  <a:rPr lang="zh-CN" altLang="en-US" sz="2400" dirty="0"/>
                  <a:t>前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/>
                      </a:rPr>
                      <m:t>𝒏</m:t>
                    </m:r>
                    <m:r>
                      <a:rPr lang="en-US" altLang="zh-CN" sz="2400" i="1">
                        <a:latin typeface="Cambria Math"/>
                      </a:rPr>
                      <m:t>−</m:t>
                    </m:r>
                    <m:r>
                      <a:rPr lang="en-US" altLang="zh-CN" sz="2400" i="1">
                        <a:latin typeface="Cambria Math"/>
                      </a:rPr>
                      <m:t>𝟏</m:t>
                    </m:r>
                  </m:oMath>
                </a14:m>
                <a:r>
                  <a:rPr lang="zh-CN" altLang="en-US" sz="2400" dirty="0"/>
                  <a:t>次抛硬币证明向上的次数为偶数或奇数，结果</a:t>
                </a:r>
                <a:r>
                  <a:rPr lang="en-US" altLang="zh-CN" sz="2400" dirty="0"/>
                  <a:t>(</a:t>
                </a:r>
                <a:r>
                  <a:rPr lang="zh-CN" altLang="en-US" sz="2400" dirty="0"/>
                  <a:t>奇偶性</a:t>
                </a:r>
                <a:r>
                  <a:rPr lang="en-US" altLang="zh-CN" sz="2400" dirty="0"/>
                  <a:t>)</a:t>
                </a:r>
                <a:r>
                  <a:rPr lang="zh-CN" altLang="en-US" sz="2400" dirty="0"/>
                  <a:t>取决于最后一次抛硬币，机会各半</a:t>
                </a:r>
                <a:endParaRPr lang="en-US" altLang="zh-CN" sz="2400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 smtClean="0"/>
                  <a:t>证：令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𝑨</m:t>
                    </m:r>
                    <m:r>
                      <a:rPr lang="en-US" altLang="zh-CN" b="1" i="1" smtClean="0">
                        <a:latin typeface="Cambria Math"/>
                      </a:rPr>
                      <m:t>:</m:t>
                    </m:r>
                  </m:oMath>
                </a14:m>
                <a:r>
                  <a:rPr lang="zh-CN" altLang="en-US" dirty="0" smtClean="0"/>
                  <a:t>前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/>
                      </a:rPr>
                      <m:t>𝒏</m:t>
                    </m:r>
                    <m:r>
                      <a:rPr lang="en-US" altLang="zh-CN" b="1" i="1" dirty="0" smtClean="0">
                        <a:latin typeface="Cambria Math"/>
                      </a:rPr>
                      <m:t>−</m:t>
                    </m:r>
                    <m:r>
                      <a:rPr lang="en-US" altLang="zh-CN" b="1" i="1" dirty="0" smtClean="0">
                        <a:latin typeface="Cambria Math"/>
                      </a:rPr>
                      <m:t>𝟏</m:t>
                    </m:r>
                  </m:oMath>
                </a14:m>
                <a:r>
                  <a:rPr lang="zh-CN" altLang="en-US" dirty="0" smtClean="0"/>
                  <a:t>次抛硬币正面向上的次数是偶数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   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𝑩</m:t>
                    </m:r>
                    <m:r>
                      <a:rPr lang="en-US" altLang="zh-CN" i="1">
                        <a:latin typeface="Cambria Math"/>
                      </a:rPr>
                      <m:t>:</m:t>
                    </m:r>
                    <m:r>
                      <a:rPr lang="en-US" altLang="zh-CN" i="1" dirty="0">
                        <a:latin typeface="Cambria Math"/>
                      </a:rPr>
                      <m:t>𝒏</m:t>
                    </m:r>
                  </m:oMath>
                </a14:m>
                <a:r>
                  <a:rPr lang="zh-CN" altLang="en-US" dirty="0"/>
                  <a:t>次抛硬币正面向上的次数是</a:t>
                </a:r>
                <a:r>
                  <a:rPr lang="zh-CN" altLang="en-US" dirty="0" smtClean="0"/>
                  <a:t>偶数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  </a:t>
                </a:r>
                <a:r>
                  <a:rPr lang="zh-CN" altLang="en-US" dirty="0" smtClean="0"/>
                  <a:t>应用全概率公式有，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𝑩</m:t>
                          </m:r>
                        </m:e>
                      </m:d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r>
                        <a:rPr lang="en-US" altLang="zh-CN" b="1" i="1" smtClean="0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𝑨</m:t>
                          </m:r>
                        </m:e>
                      </m:d>
                      <m:r>
                        <a:rPr lang="en-US" altLang="zh-CN" b="1" i="1" smtClean="0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𝑩</m:t>
                          </m:r>
                        </m:e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𝑨</m:t>
                          </m:r>
                        </m:e>
                      </m:d>
                      <m:r>
                        <a:rPr lang="en-US" altLang="zh-CN" b="1" i="1" smtClean="0">
                          <a:latin typeface="Cambria Math"/>
                        </a:rPr>
                        <m:t>+</m:t>
                      </m:r>
                      <m:r>
                        <a:rPr lang="en-US" altLang="zh-CN" b="1" i="1" smtClean="0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𝑨</m:t>
                              </m:r>
                            </m:e>
                          </m:acc>
                        </m:e>
                      </m:d>
                      <m:r>
                        <a:rPr lang="en-US" altLang="zh-CN" b="1" i="1" smtClean="0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𝑩</m:t>
                          </m:r>
                        </m:e>
                        <m:e>
                          <m:acc>
                            <m:accPr>
                              <m:chr m:val="̅"/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𝑨</m:t>
                              </m:r>
                            </m:e>
                          </m:acc>
                        </m:e>
                      </m:d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 smtClean="0">
                              <a:latin typeface="Cambria Math"/>
                            </a:rPr>
                            <m:t>𝑷</m:t>
                          </m:r>
                          <m:d>
                            <m:d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𝑨</m:t>
                              </m:r>
                            </m:e>
                          </m:d>
                        </m:num>
                        <m:den>
                          <m:r>
                            <a:rPr lang="en-US" altLang="zh-CN" b="1" i="1" smtClean="0">
                              <a:latin typeface="Cambria Math"/>
                            </a:rPr>
                            <m:t>𝟐</m:t>
                          </m:r>
                        </m:den>
                      </m:f>
                      <m:r>
                        <a:rPr lang="en-US" altLang="zh-CN" b="1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 smtClean="0">
                              <a:latin typeface="Cambria Math"/>
                            </a:rPr>
                            <m:t>𝑷</m:t>
                          </m:r>
                          <m:d>
                            <m:d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𝑨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r>
                            <a:rPr lang="en-US" altLang="zh-CN" b="1" i="1" smtClean="0">
                              <a:latin typeface="Cambria Math"/>
                            </a:rPr>
                            <m:t>𝟐</m:t>
                          </m:r>
                        </m:den>
                      </m:f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 smtClean="0"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altLang="zh-CN" b="1" i="1" smtClean="0">
                              <a:latin typeface="Cambria Math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1272" t="-19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26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9567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贝叶斯公式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dirty="0" smtClean="0"/>
                  <a:t>为样本空间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/>
                      </a:rPr>
                      <m:t>𝛀</m:t>
                    </m:r>
                  </m:oMath>
                </a14:m>
                <a:r>
                  <a:rPr lang="zh-CN" altLang="en-US" dirty="0" smtClean="0"/>
                  <a:t>的一个划分，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𝑨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&gt;</m:t>
                    </m:r>
                    <m:r>
                      <a:rPr lang="en-US" altLang="zh-CN" b="1" i="1" smtClean="0">
                        <a:latin typeface="Cambria Math"/>
                      </a:rPr>
                      <m:t>𝟎</m:t>
                    </m:r>
                    <m:r>
                      <a:rPr lang="en-US" altLang="zh-CN" b="1" i="1" smtClean="0">
                        <a:latin typeface="Cambria Math"/>
                      </a:rPr>
                      <m:t>,</m:t>
                    </m:r>
                    <m:r>
                      <a:rPr lang="en-US" altLang="zh-CN" b="1" i="1" smtClean="0">
                        <a:latin typeface="Cambria Math"/>
                      </a:rPr>
                      <m:t>𝒊</m:t>
                    </m:r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𝟏</m:t>
                    </m:r>
                    <m:r>
                      <a:rPr lang="en-US" altLang="zh-CN" b="1" i="1" smtClean="0">
                        <a:latin typeface="Cambria Math"/>
                      </a:rPr>
                      <m:t>,</m:t>
                    </m:r>
                    <m:r>
                      <a:rPr lang="en-US" altLang="zh-CN" b="1" i="1" smtClean="0">
                        <a:latin typeface="Cambria Math"/>
                      </a:rPr>
                      <m:t>𝟐</m:t>
                    </m:r>
                    <m:r>
                      <a:rPr lang="en-US" altLang="zh-CN" b="1" i="1" smtClean="0">
                        <a:latin typeface="Cambria Math"/>
                      </a:rPr>
                      <m:t>,…,</m:t>
                    </m:r>
                    <m:r>
                      <a:rPr lang="en-US" altLang="zh-CN" b="1" i="1" smtClean="0">
                        <a:latin typeface="Cambria Math"/>
                      </a:rPr>
                      <m:t>𝒏</m:t>
                    </m:r>
                    <m:r>
                      <a:rPr lang="en-US" altLang="zh-CN" b="1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zh-CN" altLang="en-US" dirty="0" smtClean="0"/>
                  <a:t>则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e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𝑩</m:t>
                          </m:r>
                        </m:e>
                      </m:d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 smtClean="0">
                              <a:latin typeface="Cambria Math"/>
                            </a:rPr>
                            <m:t>𝑷</m:t>
                          </m:r>
                          <m:d>
                            <m:d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b="1" i="1" smtClean="0">
                              <a:latin typeface="Cambria Math"/>
                            </a:rPr>
                            <m:t>𝑷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(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𝑩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zh-CN" b="1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zh-CN" b="1" i="1" smtClean="0">
                                  <a:latin typeface="Cambria Math"/>
                                </a:rPr>
                                <m:t>𝒋</m:t>
                              </m:r>
                              <m:r>
                                <a:rPr lang="en-US" altLang="zh-CN" b="1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𝒏</m:t>
                              </m:r>
                            </m:sup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𝑷</m:t>
                              </m:r>
                              <m:d>
                                <m:d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 smtClean="0">
                                          <a:latin typeface="Cambria Math"/>
                                        </a:rPr>
                                        <m:t>𝑨</m:t>
                                      </m:r>
                                    </m:e>
                                    <m:sub>
                                      <m:r>
                                        <a:rPr lang="en-US" altLang="zh-CN" b="1" i="1" smtClean="0">
                                          <a:latin typeface="Cambria Math"/>
                                        </a:rPr>
                                        <m:t>𝒋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𝑷</m:t>
                              </m:r>
                              <m:r>
                                <a:rPr lang="en-US" altLang="zh-CN" b="1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𝑩</m:t>
                              </m:r>
                              <m:r>
                                <a:rPr lang="en-US" altLang="zh-CN" b="1" i="1" smtClean="0">
                                  <a:latin typeface="Cambria Math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𝒋</m:t>
                                  </m:r>
                                </m:sub>
                              </m:sSub>
                              <m:r>
                                <a:rPr lang="en-US" altLang="zh-CN" b="1" i="1" smtClean="0">
                                  <a:latin typeface="Cambria Math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被称为贝叶斯公式（</a:t>
                </a:r>
                <a:r>
                  <a:rPr lang="en-US" altLang="zh-CN" dirty="0" smtClean="0"/>
                  <a:t>Bayes’ law</a:t>
                </a:r>
                <a:r>
                  <a:rPr lang="zh-CN" altLang="en-US" dirty="0" smtClean="0"/>
                  <a:t>）</a:t>
                </a: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/>
              </a:p>
              <a:p>
                <a:r>
                  <a:rPr lang="zh-CN" altLang="en-US" dirty="0" smtClean="0"/>
                  <a:t>证明：根据条件概率定义及全概率公式即可。</a:t>
                </a:r>
                <a:endParaRPr lang="en-US" altLang="zh-CN" dirty="0" smtClean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1645" t="-13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27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3490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贝叶斯公式的使用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我们把事件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𝑩</m:t>
                    </m:r>
                  </m:oMath>
                </a14:m>
                <a:r>
                  <a:rPr lang="zh-CN" altLang="en-US" dirty="0"/>
                  <a:t>看作某一过程的结果，把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dirty="0"/>
                  <a:t>看作该过程的若干个原因</a:t>
                </a:r>
                <a:r>
                  <a:rPr lang="zh-CN" altLang="en-US" dirty="0" smtClean="0"/>
                  <a:t>，</a:t>
                </a:r>
                <a:endParaRPr lang="en-US" altLang="zh-CN" dirty="0" smtClean="0"/>
              </a:p>
              <a:p>
                <a:pPr lvl="1"/>
                <a:r>
                  <a:rPr lang="zh-CN" altLang="en-US" dirty="0"/>
                  <a:t>每一原因发生的概率已知，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即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𝑷</m:t>
                    </m:r>
                    <m:r>
                      <a:rPr lang="en-US" altLang="zh-CN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dirty="0"/>
                  <a:t>已知</a:t>
                </a:r>
                <a:r>
                  <a:rPr lang="en-US" altLang="zh-CN" dirty="0"/>
                  <a:t>)</a:t>
                </a:r>
              </a:p>
              <a:p>
                <a:pPr lvl="1"/>
                <a:r>
                  <a:rPr lang="zh-CN" altLang="en-US" dirty="0"/>
                  <a:t>每一原因对结果的影响已知，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即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𝑷</m:t>
                    </m:r>
                    <m:r>
                      <a:rPr lang="en-US" altLang="zh-CN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𝑩</m:t>
                        </m:r>
                        <m:r>
                          <a:rPr lang="en-US" altLang="zh-CN" i="1">
                            <a:latin typeface="Cambria Math"/>
                          </a:rPr>
                          <m:t>|</m:t>
                        </m:r>
                        <m:r>
                          <a:rPr lang="en-US" altLang="zh-CN" i="1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dirty="0"/>
                  <a:t>已知</a:t>
                </a:r>
                <a:r>
                  <a:rPr lang="en-US" altLang="zh-CN" dirty="0"/>
                  <a:t>)</a:t>
                </a:r>
              </a:p>
              <a:p>
                <a:pPr marL="0" indent="0">
                  <a:buNone/>
                </a:pPr>
                <a:r>
                  <a:rPr lang="zh-CN" altLang="en-US" dirty="0" smtClean="0"/>
                  <a:t>若已知事件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𝑩</m:t>
                    </m:r>
                  </m:oMath>
                </a14:m>
                <a:r>
                  <a:rPr lang="zh-CN" altLang="en-US" dirty="0" smtClean="0"/>
                  <a:t>发生，求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𝑩</m:t>
                    </m:r>
                  </m:oMath>
                </a14:m>
                <a:r>
                  <a:rPr lang="zh-CN" altLang="en-US" dirty="0" smtClean="0"/>
                  <a:t>由第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𝒊</m:t>
                    </m:r>
                  </m:oMath>
                </a14:m>
                <a:r>
                  <a:rPr lang="zh-CN" altLang="en-US" dirty="0" smtClean="0"/>
                  <a:t>个原因引起的概率（即求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𝑷</m:t>
                    </m:r>
                    <m:r>
                      <a:rPr lang="en-US" altLang="zh-CN" b="1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</a:rPr>
                      <m:t>|</m:t>
                    </m:r>
                    <m:r>
                      <a:rPr lang="en-US" altLang="zh-CN" b="1" i="1" smtClean="0">
                        <a:latin typeface="Cambria Math"/>
                      </a:rPr>
                      <m:t>𝑩</m:t>
                    </m:r>
                    <m:r>
                      <a:rPr lang="en-US" altLang="zh-CN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dirty="0" smtClean="0"/>
                  <a:t>），则用贝叶斯公式。</a:t>
                </a: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1645" t="-13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28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6363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zh-CN" altLang="en-US" dirty="0" smtClean="0"/>
                  <a:t>用血清法普查肝癌，由统计资料知肝癌患者有</a:t>
                </a:r>
                <a:r>
                  <a:rPr lang="en-US" altLang="zh-CN" dirty="0" smtClean="0"/>
                  <a:t>95%</a:t>
                </a:r>
                <a:r>
                  <a:rPr lang="zh-CN" altLang="en-US" dirty="0" smtClean="0"/>
                  <a:t>呈阳性，非肝癌患者有</a:t>
                </a:r>
                <a:r>
                  <a:rPr lang="en-US" altLang="zh-CN" dirty="0" smtClean="0"/>
                  <a:t>2%</a:t>
                </a:r>
                <a:r>
                  <a:rPr lang="zh-CN" altLang="en-US" dirty="0" smtClean="0"/>
                  <a:t>呈阳性。设人群中肝癌患病率为</a:t>
                </a:r>
                <a:r>
                  <a:rPr lang="en-US" altLang="zh-CN" dirty="0" smtClean="0"/>
                  <a:t>0.2%</a:t>
                </a:r>
                <a:r>
                  <a:rPr lang="zh-CN" altLang="en-US" dirty="0" smtClean="0"/>
                  <a:t>，现某人普查时化验呈阳性，求此人患肝癌的概率。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解：令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𝑩</m:t>
                    </m:r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b="1" i="1" smtClean="0">
                            <a:latin typeface="Cambria Math"/>
                          </a:rPr>
                          <m:t>被</m:t>
                        </m:r>
                        <m:r>
                          <a:rPr lang="zh-CN" altLang="en-US" i="1">
                            <a:latin typeface="Cambria Math"/>
                          </a:rPr>
                          <m:t>检查</m:t>
                        </m:r>
                        <m:r>
                          <a:rPr lang="zh-CN" altLang="en-US" b="1" i="1" smtClean="0">
                            <a:latin typeface="Cambria Math"/>
                          </a:rPr>
                          <m:t>者患</m:t>
                        </m:r>
                        <m:r>
                          <a:rPr lang="zh-CN" altLang="en-US" i="1">
                            <a:latin typeface="Cambria Math"/>
                          </a:rPr>
                          <m:t>肝癌</m:t>
                        </m:r>
                      </m:e>
                    </m:d>
                  </m:oMath>
                </a14:m>
                <a:r>
                  <a:rPr lang="zh-CN" altLang="en-US" dirty="0" smtClean="0"/>
                  <a:t>，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/>
                      </a:rPr>
                      <m:t>𝑨</m:t>
                    </m:r>
                    <m:r>
                      <a:rPr lang="en-US" altLang="zh-CN" b="1" i="1" dirty="0" smtClean="0">
                        <a:latin typeface="Cambria Math"/>
                      </a:rPr>
                      <m:t>={</m:t>
                    </m:r>
                    <m:r>
                      <a:rPr lang="zh-CN" altLang="en-US" i="1" dirty="0">
                        <a:latin typeface="Cambria Math"/>
                      </a:rPr>
                      <m:t>化验</m:t>
                    </m:r>
                    <m:r>
                      <a:rPr lang="zh-CN" altLang="en-US" b="1" i="1" dirty="0" smtClean="0">
                        <a:latin typeface="Cambria Math"/>
                      </a:rPr>
                      <m:t>呈</m:t>
                    </m:r>
                    <m:r>
                      <a:rPr lang="zh-CN" altLang="en-US" i="1" dirty="0">
                        <a:latin typeface="Cambria Math"/>
                      </a:rPr>
                      <m:t>阳性</m:t>
                    </m:r>
                    <m:r>
                      <a:rPr lang="en-US" altLang="zh-CN" b="1" i="1" dirty="0" smtClean="0">
                        <a:latin typeface="Cambria Math"/>
                      </a:rPr>
                      <m:t>}</m:t>
                    </m:r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𝑨</m:t>
                        </m:r>
                      </m:e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𝑩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𝟎</m:t>
                    </m:r>
                    <m:r>
                      <a:rPr lang="en-US" altLang="zh-CN" b="1" i="1" smtClean="0">
                        <a:latin typeface="Cambria Math"/>
                      </a:rPr>
                      <m:t>.</m:t>
                    </m:r>
                    <m:r>
                      <a:rPr lang="en-US" altLang="zh-CN" b="1" i="1" smtClean="0">
                        <a:latin typeface="Cambria Math"/>
                      </a:rPr>
                      <m:t>𝟗𝟓</m:t>
                    </m:r>
                    <m:r>
                      <a:rPr lang="en-US" altLang="zh-CN" b="1" i="1" smtClean="0">
                        <a:latin typeface="Cambria Math"/>
                      </a:rPr>
                      <m:t>,</m:t>
                    </m:r>
                    <m:r>
                      <a:rPr lang="en-US" altLang="zh-CN" b="1" i="1" smtClean="0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𝑨</m:t>
                        </m:r>
                      </m:e>
                      <m:e>
                        <m:acc>
                          <m:accPr>
                            <m:chr m:val="̅"/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𝑩</m:t>
                            </m:r>
                          </m:e>
                        </m:acc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𝟎</m:t>
                    </m:r>
                    <m:r>
                      <a:rPr lang="en-US" altLang="zh-CN" b="1" i="1" smtClean="0">
                        <a:latin typeface="Cambria Math"/>
                      </a:rPr>
                      <m:t>.</m:t>
                    </m:r>
                    <m:r>
                      <a:rPr lang="en-US" altLang="zh-CN" b="1" i="1" smtClean="0">
                        <a:latin typeface="Cambria Math"/>
                      </a:rPr>
                      <m:t>𝟎𝟐</m:t>
                    </m:r>
                  </m:oMath>
                </a14:m>
                <a:r>
                  <a:rPr lang="en-US" altLang="zh-CN" dirty="0" smtClean="0"/>
                  <a:t>,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dirty="0" smtClean="0">
                            <a:latin typeface="Cambria Math"/>
                          </a:rPr>
                          <m:t>𝑩</m:t>
                        </m:r>
                      </m:e>
                    </m:d>
                    <m:r>
                      <a:rPr lang="en-US" altLang="zh-CN" b="1" i="1" dirty="0" smtClean="0">
                        <a:latin typeface="Cambria Math"/>
                      </a:rPr>
                      <m:t>=</m:t>
                    </m:r>
                    <m:r>
                      <a:rPr lang="en-US" altLang="zh-CN" b="1" i="1" dirty="0" smtClean="0">
                        <a:latin typeface="Cambria Math"/>
                      </a:rPr>
                      <m:t>𝟎</m:t>
                    </m:r>
                    <m:r>
                      <a:rPr lang="en-US" altLang="zh-CN" b="1" i="1" dirty="0" smtClean="0">
                        <a:latin typeface="Cambria Math"/>
                      </a:rPr>
                      <m:t>.</m:t>
                    </m:r>
                    <m:r>
                      <a:rPr lang="en-US" altLang="zh-CN" b="1" i="1" dirty="0" smtClean="0">
                        <a:latin typeface="Cambria Math"/>
                      </a:rPr>
                      <m:t>𝟎𝟎𝟐</m:t>
                    </m:r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/>
                  <a:t>所</a:t>
                </a:r>
                <a:r>
                  <a:rPr lang="zh-CN" altLang="en-US" dirty="0" smtClean="0"/>
                  <a:t>求的为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𝑩</m:t>
                        </m:r>
                      </m:e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𝑨</m:t>
                        </m:r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 smtClean="0"/>
                  <a:t>阳性率：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𝑨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𝑩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𝑨</m:t>
                        </m:r>
                      </m:e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𝑩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+</m:t>
                    </m:r>
                    <m:r>
                      <a:rPr lang="en-US" altLang="zh-CN" b="1" i="1" smtClean="0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𝑩</m:t>
                            </m:r>
                          </m:e>
                        </m:acc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𝑨</m:t>
                        </m:r>
                      </m:e>
                      <m:e>
                        <m:acc>
                          <m:accPr>
                            <m:chr m:val="̅"/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𝑩</m:t>
                            </m:r>
                          </m:e>
                        </m:acc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𝟎</m:t>
                    </m:r>
                    <m:r>
                      <a:rPr lang="en-US" altLang="zh-CN" b="1" i="1" smtClean="0">
                        <a:latin typeface="Cambria Math"/>
                      </a:rPr>
                      <m:t>.</m:t>
                    </m:r>
                    <m:r>
                      <a:rPr lang="en-US" altLang="zh-CN" b="1" i="1" smtClean="0">
                        <a:latin typeface="Cambria Math"/>
                      </a:rPr>
                      <m:t>𝟐𝟏𝟖𝟔</m:t>
                    </m:r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𝑩</m:t>
                          </m:r>
                        </m:e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𝑨</m:t>
                          </m:r>
                        </m:e>
                      </m:d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 smtClean="0">
                              <a:latin typeface="Cambria Math"/>
                            </a:rPr>
                            <m:t>𝑷</m:t>
                          </m:r>
                          <m:d>
                            <m:d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𝑩</m:t>
                              </m:r>
                            </m:e>
                          </m:d>
                          <m:r>
                            <a:rPr lang="en-US" altLang="zh-CN" b="1" i="1" smtClean="0">
                              <a:latin typeface="Cambria Math"/>
                            </a:rPr>
                            <m:t>𝑷</m:t>
                          </m:r>
                          <m:d>
                            <m:d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𝑨</m:t>
                              </m:r>
                            </m:e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𝑩</m:t>
                              </m:r>
                            </m:e>
                          </m:d>
                        </m:num>
                        <m:den>
                          <m:r>
                            <a:rPr lang="en-US" altLang="zh-CN" b="1" i="1" smtClean="0">
                              <a:latin typeface="Cambria Math"/>
                            </a:rPr>
                            <m:t>𝑷</m:t>
                          </m:r>
                          <m:d>
                            <m:d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𝑨</m:t>
                              </m:r>
                            </m:e>
                          </m:d>
                        </m:den>
                      </m:f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r>
                        <a:rPr lang="en-US" altLang="zh-CN" b="1" i="1" smtClean="0">
                          <a:latin typeface="Cambria Math"/>
                        </a:rPr>
                        <m:t>𝟎</m:t>
                      </m:r>
                      <m:r>
                        <a:rPr lang="en-US" altLang="zh-CN" b="1" i="1" smtClean="0">
                          <a:latin typeface="Cambria Math"/>
                        </a:rPr>
                        <m:t>.</m:t>
                      </m:r>
                      <m:r>
                        <a:rPr lang="en-US" altLang="zh-CN" b="1" i="1" smtClean="0">
                          <a:latin typeface="Cambria Math"/>
                        </a:rPr>
                        <m:t>𝟎𝟖𝟕</m:t>
                      </m:r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1421" t="-3528" r="-4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29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6005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几何概型定义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 sz="2800" dirty="0" smtClean="0"/>
                  <a:t>设有一个可度量区域</a:t>
                </a:r>
                <a14:m>
                  <m:oMath xmlns:m="http://schemas.openxmlformats.org/officeDocument/2006/math">
                    <m:r>
                      <a:rPr lang="en-US" altLang="zh-CN" sz="2800" b="1" i="0" smtClean="0">
                        <a:latin typeface="Cambria Math"/>
                      </a:rPr>
                      <m:t>𝛀</m:t>
                    </m:r>
                  </m:oMath>
                </a14:m>
                <a:r>
                  <a:rPr lang="en-US" altLang="zh-CN" sz="2800" dirty="0" smtClean="0"/>
                  <a:t>(</a:t>
                </a:r>
                <a:r>
                  <a:rPr lang="zh-CN" altLang="en-US" sz="2800" dirty="0" smtClean="0"/>
                  <a:t>可以是</a:t>
                </a:r>
                <a:r>
                  <a:rPr lang="en-US" altLang="zh-CN" sz="2800" dirty="0" smtClean="0"/>
                  <a:t>1</a:t>
                </a:r>
                <a:r>
                  <a:rPr lang="zh-CN" altLang="en-US" sz="2800" dirty="0" smtClean="0"/>
                  <a:t>维，</a:t>
                </a:r>
                <a:r>
                  <a:rPr lang="en-US" altLang="zh-CN" sz="2800" dirty="0" smtClean="0"/>
                  <a:t>2</a:t>
                </a:r>
                <a:r>
                  <a:rPr lang="zh-CN" altLang="en-US" sz="2800" dirty="0" smtClean="0"/>
                  <a:t>维或</a:t>
                </a:r>
                <a:r>
                  <a:rPr lang="en-US" altLang="zh-CN" sz="2800" dirty="0" smtClean="0"/>
                  <a:t>3</a:t>
                </a:r>
                <a:r>
                  <a:rPr lang="zh-CN" altLang="en-US" sz="2800" dirty="0" smtClean="0"/>
                  <a:t>维区域</a:t>
                </a:r>
                <a:r>
                  <a:rPr lang="en-US" altLang="zh-CN" sz="2800" dirty="0" smtClean="0"/>
                  <a:t>)</a:t>
                </a:r>
                <a:r>
                  <a:rPr lang="zh-CN" altLang="en-US" sz="2800" dirty="0" smtClean="0"/>
                  <a:t>，向</a:t>
                </a:r>
                <a14:m>
                  <m:oMath xmlns:m="http://schemas.openxmlformats.org/officeDocument/2006/math">
                    <m:r>
                      <a:rPr lang="en-US" altLang="zh-CN" sz="2800" b="1" i="0" smtClean="0">
                        <a:latin typeface="Cambria Math"/>
                      </a:rPr>
                      <m:t>𝛀</m:t>
                    </m:r>
                  </m:oMath>
                </a14:m>
                <a:r>
                  <a:rPr lang="zh-CN" altLang="en-US" sz="2800" dirty="0" smtClean="0"/>
                  <a:t>内任意投点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/>
                      </a:rPr>
                      <m:t>𝑴</m:t>
                    </m:r>
                  </m:oMath>
                </a14:m>
                <a:r>
                  <a:rPr lang="zh-CN" altLang="en-US" sz="2800" dirty="0" smtClean="0"/>
                  <a:t>，</a:t>
                </a:r>
                <a14:m>
                  <m:oMath xmlns:m="http://schemas.openxmlformats.org/officeDocument/2006/math">
                    <m:r>
                      <a:rPr lang="en-US" altLang="zh-CN" sz="2800" b="1" i="1" dirty="0" smtClean="0">
                        <a:latin typeface="Cambria Math"/>
                      </a:rPr>
                      <m:t>𝑴</m:t>
                    </m:r>
                  </m:oMath>
                </a14:m>
                <a:r>
                  <a:rPr lang="zh-CN" altLang="en-US" sz="2800" dirty="0" smtClean="0"/>
                  <a:t>落于</a:t>
                </a:r>
                <a14:m>
                  <m:oMath xmlns:m="http://schemas.openxmlformats.org/officeDocument/2006/math">
                    <m:r>
                      <a:rPr lang="en-US" altLang="zh-CN" sz="2800" b="1" i="0" smtClean="0">
                        <a:latin typeface="Cambria Math"/>
                      </a:rPr>
                      <m:t>𝛀</m:t>
                    </m:r>
                  </m:oMath>
                </a14:m>
                <a:r>
                  <a:rPr lang="zh-CN" altLang="en-US" sz="2800" dirty="0" smtClean="0"/>
                  <a:t>内任一点等可能，且落在</a:t>
                </a:r>
                <a14:m>
                  <m:oMath xmlns:m="http://schemas.openxmlformats.org/officeDocument/2006/math">
                    <m:r>
                      <a:rPr lang="en-US" altLang="zh-CN" sz="2800" b="1" i="0" smtClean="0">
                        <a:latin typeface="Cambria Math"/>
                      </a:rPr>
                      <m:t>𝛀</m:t>
                    </m:r>
                  </m:oMath>
                </a14:m>
                <a:r>
                  <a:rPr lang="zh-CN" altLang="en-US" sz="2800" dirty="0" smtClean="0"/>
                  <a:t>内任何子区域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/>
                      </a:rPr>
                      <m:t>𝑨</m:t>
                    </m:r>
                  </m:oMath>
                </a14:m>
                <a:r>
                  <a:rPr lang="zh-CN" altLang="en-US" sz="2800" dirty="0" smtClean="0"/>
                  <a:t>内上的可能性与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/>
                      </a:rPr>
                      <m:t>𝑨</m:t>
                    </m:r>
                  </m:oMath>
                </a14:m>
                <a:r>
                  <a:rPr lang="zh-CN" altLang="en-US" sz="2800" dirty="0" smtClean="0"/>
                  <a:t>的度量成正比，而与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/>
                      </a:rPr>
                      <m:t>𝑨</m:t>
                    </m:r>
                  </m:oMath>
                </a14:m>
                <a:r>
                  <a:rPr lang="zh-CN" altLang="en-US" sz="2800" dirty="0" smtClean="0"/>
                  <a:t>的位置和形状无关，则称该试验为几何概型试验，定义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/>
                      </a:rPr>
                      <m:t>𝑴</m:t>
                    </m:r>
                  </m:oMath>
                </a14:m>
                <a:r>
                  <a:rPr lang="zh-CN" altLang="en-US" sz="2800" dirty="0" smtClean="0"/>
                  <a:t>落在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/>
                      </a:rPr>
                      <m:t>𝑨</m:t>
                    </m:r>
                  </m:oMath>
                </a14:m>
                <a:r>
                  <a:rPr lang="zh-CN" altLang="en-US" sz="2800" dirty="0" smtClean="0"/>
                  <a:t>中的概率为</a:t>
                </a:r>
                <a:endParaRPr lang="en-US" altLang="zh-CN" sz="2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 i="1" smtClean="0">
                              <a:latin typeface="Cambria Math"/>
                            </a:rPr>
                            <m:t>𝑨</m:t>
                          </m:r>
                        </m:e>
                      </m:d>
                      <m:r>
                        <a:rPr lang="en-US" altLang="zh-CN" sz="2800" b="1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1" i="1" smtClean="0">
                              <a:latin typeface="Cambria Math"/>
                            </a:rPr>
                            <m:t>𝑨</m:t>
                          </m:r>
                          <m:r>
                            <a:rPr lang="zh-CN" altLang="en-US" sz="2800" b="1" i="1" smtClean="0">
                              <a:latin typeface="Cambria Math"/>
                            </a:rPr>
                            <m:t>的</m:t>
                          </m:r>
                          <m:r>
                            <a:rPr lang="zh-CN" altLang="en-US" sz="2800" i="1">
                              <a:latin typeface="Cambria Math"/>
                            </a:rPr>
                            <m:t>几何</m:t>
                          </m:r>
                          <m:r>
                            <a:rPr lang="zh-CN" altLang="en-US" sz="2800" i="1" smtClean="0">
                              <a:latin typeface="Cambria Math"/>
                            </a:rPr>
                            <m:t>测度</m:t>
                          </m:r>
                        </m:num>
                        <m:den>
                          <m:r>
                            <a:rPr lang="en-US" altLang="zh-CN" sz="2800">
                              <a:latin typeface="Cambria Math"/>
                            </a:rPr>
                            <m:t>𝛀</m:t>
                          </m:r>
                          <m:r>
                            <a:rPr lang="zh-CN" altLang="en-US" sz="2800" b="1" i="1" smtClean="0">
                              <a:latin typeface="Cambria Math"/>
                            </a:rPr>
                            <m:t>的</m:t>
                          </m:r>
                          <m:r>
                            <a:rPr lang="zh-CN" altLang="en-US" sz="2800" i="1">
                              <a:latin typeface="Cambria Math"/>
                            </a:rPr>
                            <m:t>几何</m:t>
                          </m:r>
                          <m:r>
                            <a:rPr lang="zh-CN" altLang="en-US" sz="2800" i="1" smtClean="0">
                              <a:latin typeface="Cambria Math"/>
                            </a:rPr>
                            <m:t>测度</m:t>
                          </m:r>
                        </m:den>
                      </m:f>
                      <m:r>
                        <a:rPr lang="en-US" altLang="zh-CN" sz="2800" b="1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1" i="1" smtClean="0">
                              <a:latin typeface="Cambria Math"/>
                            </a:rPr>
                            <m:t>𝝁</m:t>
                          </m:r>
                          <m:r>
                            <a:rPr lang="en-US" altLang="zh-CN" sz="2800" b="1" i="1" smtClean="0">
                              <a:latin typeface="Cambria Math"/>
                            </a:rPr>
                            <m:t>(</m:t>
                          </m:r>
                          <m:r>
                            <a:rPr lang="en-US" altLang="zh-CN" sz="2800" b="1" i="1" smtClean="0">
                              <a:latin typeface="Cambria Math"/>
                            </a:rPr>
                            <m:t>𝑨</m:t>
                          </m:r>
                          <m:r>
                            <a:rPr lang="en-US" altLang="zh-CN" sz="2800" b="1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2800" b="1" i="1" smtClean="0">
                              <a:latin typeface="Cambria Math"/>
                            </a:rPr>
                            <m:t>𝝁</m:t>
                          </m:r>
                          <m:r>
                            <a:rPr lang="en-US" altLang="zh-CN" sz="2800" b="1" i="1" smtClean="0">
                              <a:latin typeface="Cambria Math"/>
                            </a:rPr>
                            <m:t>(</m:t>
                          </m:r>
                          <m:r>
                            <a:rPr lang="en-US" altLang="zh-CN" sz="2800" b="1" i="0" smtClean="0">
                              <a:latin typeface="Cambria Math"/>
                            </a:rPr>
                            <m:t>𝛀</m:t>
                          </m:r>
                          <m:r>
                            <a:rPr lang="en-US" altLang="zh-CN" sz="2800" b="1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zh-CN" dirty="0" smtClean="0"/>
              </a:p>
              <a:p>
                <a:r>
                  <a:rPr lang="zh-CN" altLang="en-US" dirty="0" smtClean="0"/>
                  <a:t>特点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无限性：样本空间无限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等可能性：每个样本点发生的可能性相同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449" t="-29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963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例：三囚犯问题（</a:t>
            </a:r>
            <a:r>
              <a:rPr lang="en-US" altLang="zh-CN" dirty="0" smtClean="0"/>
              <a:t>Three Prisoners Problem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sz="2200" dirty="0" smtClean="0"/>
              <a:t>死囚室内有</a:t>
            </a:r>
            <a:r>
              <a:rPr lang="en-US" altLang="zh-CN" sz="2200" dirty="0" smtClean="0"/>
              <a:t>A</a:t>
            </a:r>
            <a:r>
              <a:rPr lang="zh-CN" altLang="en-US" sz="2200" dirty="0" smtClean="0"/>
              <a:t>、</a:t>
            </a:r>
            <a:r>
              <a:rPr lang="en-US" altLang="zh-CN" sz="2200" dirty="0" smtClean="0"/>
              <a:t>B</a:t>
            </a:r>
            <a:r>
              <a:rPr lang="zh-CN" altLang="en-US" sz="2200" dirty="0" smtClean="0"/>
              <a:t>、</a:t>
            </a:r>
            <a:r>
              <a:rPr lang="en-US" altLang="zh-CN" sz="2200" dirty="0" smtClean="0"/>
              <a:t>C</a:t>
            </a:r>
            <a:r>
              <a:rPr lang="zh-CN" altLang="en-US" sz="2200" dirty="0" smtClean="0"/>
              <a:t>三名囚犯。县令随机选择一名囚犯，打算释放他。县令告诉牢头他的选择，但是要求牢头为此保密</a:t>
            </a:r>
            <a:r>
              <a:rPr lang="zh-CN" altLang="en-US" sz="2200" dirty="0"/>
              <a:t>几天</a:t>
            </a:r>
            <a:r>
              <a:rPr lang="zh-CN" altLang="en-US" sz="2200" dirty="0" smtClean="0"/>
              <a:t>。隔日，</a:t>
            </a:r>
            <a:endParaRPr lang="en-US" altLang="zh-CN" sz="2200" dirty="0" smtClean="0"/>
          </a:p>
          <a:p>
            <a:pPr lvl="1"/>
            <a:r>
              <a:rPr lang="en-US" altLang="zh-CN" sz="1900" dirty="0" smtClean="0"/>
              <a:t>A</a:t>
            </a:r>
            <a:r>
              <a:rPr lang="zh-CN" altLang="en-US" sz="1900" dirty="0" smtClean="0"/>
              <a:t>：谁会被释放？</a:t>
            </a:r>
            <a:endParaRPr lang="en-US" altLang="zh-CN" sz="1900" dirty="0" smtClean="0"/>
          </a:p>
          <a:p>
            <a:pPr lvl="1"/>
            <a:r>
              <a:rPr lang="zh-CN" altLang="en-US" sz="1900" dirty="0" smtClean="0"/>
              <a:t>牢头：不能告诉你。</a:t>
            </a:r>
            <a:endParaRPr lang="en-US" altLang="zh-CN" sz="1900" dirty="0" smtClean="0"/>
          </a:p>
          <a:p>
            <a:pPr lvl="1"/>
            <a:r>
              <a:rPr lang="en-US" altLang="zh-CN" sz="1900" dirty="0" smtClean="0"/>
              <a:t>A</a:t>
            </a:r>
            <a:r>
              <a:rPr lang="zh-CN" altLang="en-US" sz="1900" dirty="0" smtClean="0"/>
              <a:t>又问：</a:t>
            </a:r>
            <a:r>
              <a:rPr lang="en-US" altLang="zh-CN" sz="1900" dirty="0" smtClean="0"/>
              <a:t>B</a:t>
            </a:r>
            <a:r>
              <a:rPr lang="zh-CN" altLang="en-US" sz="1900" dirty="0" smtClean="0"/>
              <a:t>和</a:t>
            </a:r>
            <a:r>
              <a:rPr lang="en-US" altLang="zh-CN" sz="1900" dirty="0" smtClean="0"/>
              <a:t>C</a:t>
            </a:r>
            <a:r>
              <a:rPr lang="zh-CN" altLang="en-US" sz="1900" dirty="0" smtClean="0"/>
              <a:t>谁会被处决？</a:t>
            </a:r>
            <a:endParaRPr lang="en-US" altLang="zh-CN" sz="1900" dirty="0" smtClean="0"/>
          </a:p>
          <a:p>
            <a:pPr lvl="1"/>
            <a:r>
              <a:rPr lang="zh-CN" altLang="en-US" sz="1900" dirty="0" smtClean="0"/>
              <a:t>牢头想了想：</a:t>
            </a:r>
            <a:r>
              <a:rPr lang="en-US" altLang="zh-CN" sz="1900" dirty="0" smtClean="0"/>
              <a:t>B</a:t>
            </a:r>
            <a:r>
              <a:rPr lang="zh-CN" altLang="en-US" sz="1900" dirty="0" smtClean="0"/>
              <a:t>会被处决。</a:t>
            </a:r>
            <a:endParaRPr lang="en-US" altLang="zh-CN" sz="1900" dirty="0" smtClean="0"/>
          </a:p>
          <a:p>
            <a:r>
              <a:rPr lang="zh-CN" altLang="en-US" sz="2200" dirty="0" smtClean="0"/>
              <a:t>牢头的推理：每个囚犯都有</a:t>
            </a:r>
            <a:r>
              <a:rPr lang="en-US" altLang="zh-CN" sz="2200" dirty="0" smtClean="0"/>
              <a:t>1/3</a:t>
            </a:r>
            <a:r>
              <a:rPr lang="zh-CN" altLang="en-US" sz="2200" dirty="0" smtClean="0"/>
              <a:t>的概率被释放，显然</a:t>
            </a:r>
            <a:r>
              <a:rPr lang="en-US" altLang="zh-CN" sz="2200" dirty="0" smtClean="0"/>
              <a:t>B</a:t>
            </a:r>
            <a:r>
              <a:rPr lang="zh-CN" altLang="en-US" sz="2200" dirty="0" smtClean="0"/>
              <a:t>或</a:t>
            </a:r>
            <a:r>
              <a:rPr lang="en-US" altLang="zh-CN" sz="2200" dirty="0" smtClean="0"/>
              <a:t>C</a:t>
            </a:r>
            <a:r>
              <a:rPr lang="zh-CN" altLang="en-US" sz="2200" dirty="0" smtClean="0"/>
              <a:t>会有一个被处决，</a:t>
            </a:r>
            <a:r>
              <a:rPr lang="zh-CN" altLang="en-US" sz="2200" dirty="0" smtClean="0"/>
              <a:t>所以我并没有提供</a:t>
            </a:r>
            <a:r>
              <a:rPr lang="en-US" altLang="zh-CN" sz="2200" dirty="0" smtClean="0"/>
              <a:t>A</a:t>
            </a:r>
            <a:r>
              <a:rPr lang="zh-CN" altLang="en-US" sz="2200" dirty="0" smtClean="0"/>
              <a:t>是否会被释放的信息；</a:t>
            </a:r>
            <a:endParaRPr lang="en-US" altLang="zh-CN" sz="2200" dirty="0" smtClean="0"/>
          </a:p>
          <a:p>
            <a:r>
              <a:rPr lang="en-US" altLang="zh-CN" sz="2200" dirty="0" smtClean="0"/>
              <a:t>A</a:t>
            </a:r>
            <a:r>
              <a:rPr lang="zh-CN" altLang="en-US" sz="2200" dirty="0" smtClean="0"/>
              <a:t>的推理：既然</a:t>
            </a:r>
            <a:r>
              <a:rPr lang="en-US" altLang="zh-CN" sz="2200" dirty="0" smtClean="0"/>
              <a:t>B</a:t>
            </a:r>
            <a:r>
              <a:rPr lang="zh-CN" altLang="en-US" sz="2200" dirty="0" smtClean="0"/>
              <a:t>会被处决，那么我或者</a:t>
            </a:r>
            <a:r>
              <a:rPr lang="en-US" altLang="zh-CN" sz="2200" dirty="0" smtClean="0"/>
              <a:t>C</a:t>
            </a:r>
            <a:r>
              <a:rPr lang="zh-CN" altLang="en-US" sz="2200" dirty="0" smtClean="0"/>
              <a:t>会被释放。因此我被释放的概率提高到了</a:t>
            </a:r>
            <a:r>
              <a:rPr lang="en-US" altLang="zh-CN" sz="2200" dirty="0" smtClean="0"/>
              <a:t>1/2.</a:t>
            </a:r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30</a:t>
            </a:fld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71800" y="5813431"/>
            <a:ext cx="3240360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谁的推理正确呢？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5392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分析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定义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𝑨</m:t>
                    </m:r>
                    <m:r>
                      <a:rPr lang="en-US" altLang="zh-CN" b="1" i="1" smtClean="0">
                        <a:latin typeface="Cambria Math"/>
                      </a:rPr>
                      <m:t>,</m:t>
                    </m:r>
                    <m:r>
                      <a:rPr lang="en-US" altLang="zh-CN" b="1" i="1" smtClean="0">
                        <a:latin typeface="Cambria Math"/>
                      </a:rPr>
                      <m:t>𝑩</m:t>
                    </m:r>
                    <m:r>
                      <a:rPr lang="en-US" altLang="zh-CN" b="1" i="1" smtClean="0">
                        <a:latin typeface="Cambria Math"/>
                      </a:rPr>
                      <m:t>,</m:t>
                    </m:r>
                    <m:r>
                      <a:rPr lang="en-US" altLang="zh-CN" b="1" i="1" smtClean="0">
                        <a:latin typeface="Cambria Math"/>
                      </a:rPr>
                      <m:t>𝑪</m:t>
                    </m:r>
                  </m:oMath>
                </a14:m>
                <a:r>
                  <a:rPr lang="zh-CN" altLang="en-US" dirty="0" smtClean="0"/>
                  <a:t>分别表示事件</a:t>
                </a:r>
                <a:r>
                  <a:rPr lang="en-US" altLang="zh-CN" dirty="0" smtClean="0"/>
                  <a:t>A,B,C</a:t>
                </a:r>
                <a:r>
                  <a:rPr lang="zh-CN" altLang="en-US" dirty="0" smtClean="0"/>
                  <a:t>会被释放，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𝑨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𝑩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𝑪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𝟏</m:t>
                    </m:r>
                    <m:r>
                      <a:rPr lang="en-US" altLang="zh-CN" b="1" i="1" smtClean="0">
                        <a:latin typeface="Cambria Math"/>
                      </a:rPr>
                      <m:t>/</m:t>
                    </m:r>
                    <m:r>
                      <a:rPr lang="en-US" altLang="zh-CN" b="1" i="1" smtClean="0">
                        <a:latin typeface="Cambria Math"/>
                      </a:rPr>
                      <m:t>𝟑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定义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𝑾</m:t>
                    </m:r>
                  </m:oMath>
                </a14:m>
                <a:r>
                  <a:rPr lang="zh-CN" altLang="en-US" dirty="0" smtClean="0"/>
                  <a:t>表示事件牢头说</a:t>
                </a:r>
                <a:r>
                  <a:rPr lang="en-US" altLang="zh-CN" dirty="0" smtClean="0"/>
                  <a:t>B</a:t>
                </a:r>
                <a:r>
                  <a:rPr lang="zh-CN" altLang="en-US" dirty="0" smtClean="0"/>
                  <a:t>会被处决。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判断的关键是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𝑷</m:t>
                    </m:r>
                    <m:r>
                      <a:rPr lang="en-US" altLang="zh-CN" b="1" i="1" smtClean="0">
                        <a:latin typeface="Cambria Math"/>
                      </a:rPr>
                      <m:t>(</m:t>
                    </m:r>
                    <m:r>
                      <a:rPr lang="en-US" altLang="zh-CN" b="1" i="1" smtClean="0">
                        <a:latin typeface="Cambria Math"/>
                      </a:rPr>
                      <m:t>𝑨</m:t>
                    </m:r>
                    <m:r>
                      <a:rPr lang="en-US" altLang="zh-CN" b="1" i="1" smtClean="0">
                        <a:latin typeface="Cambria Math"/>
                      </a:rPr>
                      <m:t>|</m:t>
                    </m:r>
                    <m:r>
                      <a:rPr lang="en-US" altLang="zh-CN" b="1" i="1" smtClean="0">
                        <a:latin typeface="Cambria Math"/>
                      </a:rPr>
                      <m:t>𝑾</m:t>
                    </m:r>
                    <m:r>
                      <a:rPr lang="en-US" altLang="zh-CN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dirty="0" smtClean="0"/>
                  <a:t>是否发生了变化？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可能的情况：</a:t>
                </a: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449" t="-21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31</a:t>
            </a:fld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3131840" y="4365104"/>
          <a:ext cx="266429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3"/>
                <a:gridCol w="1368153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谁被释放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牢头告诉</a:t>
                      </a:r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</a:t>
                      </a:r>
                      <a:r>
                        <a:rPr lang="zh-CN" altLang="en-US" dirty="0" smtClean="0"/>
                        <a:t>被处决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C</a:t>
                      </a:r>
                      <a:r>
                        <a:rPr lang="zh-CN" altLang="en-US" dirty="0" smtClean="0"/>
                        <a:t>被处决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C</a:t>
                      </a:r>
                      <a:r>
                        <a:rPr lang="zh-CN" altLang="en-US" dirty="0" smtClean="0"/>
                        <a:t>被处决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B</a:t>
                      </a:r>
                      <a:r>
                        <a:rPr lang="zh-CN" altLang="en-US" dirty="0" smtClean="0"/>
                        <a:t>被处决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右大括号 5"/>
          <p:cNvSpPr/>
          <p:nvPr/>
        </p:nvSpPr>
        <p:spPr>
          <a:xfrm>
            <a:off x="5868144" y="4869160"/>
            <a:ext cx="144016" cy="50405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084168" y="4941168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假设概率相同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5297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𝑷</m:t>
                    </m:r>
                    <m:r>
                      <a:rPr lang="en-US" altLang="zh-CN" b="1" i="1" smtClean="0">
                        <a:latin typeface="Cambria Math"/>
                      </a:rPr>
                      <m:t>(</m:t>
                    </m:r>
                    <m:r>
                      <a:rPr lang="en-US" altLang="zh-CN" b="1" i="1" smtClean="0">
                        <a:latin typeface="Cambria Math"/>
                      </a:rPr>
                      <m:t>𝑨</m:t>
                    </m:r>
                    <m:r>
                      <a:rPr lang="en-US" altLang="zh-CN" b="1" i="1" smtClean="0">
                        <a:latin typeface="Cambria Math"/>
                      </a:rPr>
                      <m:t>|</m:t>
                    </m:r>
                    <m:r>
                      <a:rPr lang="en-US" altLang="zh-CN" b="1" i="1" smtClean="0">
                        <a:latin typeface="Cambria Math"/>
                      </a:rPr>
                      <m:t>𝑾</m:t>
                    </m:r>
                    <m:r>
                      <a:rPr lang="en-US" altLang="zh-CN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dirty="0" smtClean="0"/>
                  <a:t>的计算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b="-197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 smtClean="0">
                    <a:latin typeface="Cambria Math"/>
                  </a:rPr>
                  <a:t>由全概率公式知，</a:t>
                </a:r>
                <a:endParaRPr lang="en-US" altLang="zh-CN" b="1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 i="1" smtClean="0">
                              <a:latin typeface="Cambria Math"/>
                            </a:rPr>
                            <m:t>𝑾</m:t>
                          </m:r>
                        </m:e>
                      </m:d>
                      <m:r>
                        <a:rPr lang="en-US" altLang="zh-CN" sz="2800" b="1" i="1" smtClean="0">
                          <a:latin typeface="Cambria Math"/>
                        </a:rPr>
                        <m:t>=</m:t>
                      </m:r>
                      <m:r>
                        <a:rPr lang="en-US" altLang="zh-CN" sz="2800" i="1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/>
                            </a:rPr>
                            <m:t>𝑨</m:t>
                          </m:r>
                        </m:e>
                      </m:d>
                      <m:r>
                        <a:rPr lang="en-US" altLang="zh-CN" sz="2800" b="1" i="1" smtClean="0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 i="1" smtClean="0">
                              <a:latin typeface="Cambria Math"/>
                            </a:rPr>
                            <m:t>𝑾</m:t>
                          </m:r>
                        </m:e>
                        <m:e>
                          <m:r>
                            <a:rPr lang="en-US" altLang="zh-CN" sz="2800" b="1" i="1" smtClean="0">
                              <a:latin typeface="Cambria Math"/>
                            </a:rPr>
                            <m:t>𝑨</m:t>
                          </m:r>
                        </m:e>
                      </m:d>
                      <m:r>
                        <a:rPr lang="en-US" altLang="zh-CN" sz="2800" b="1" i="1" smtClean="0">
                          <a:latin typeface="Cambria Math"/>
                        </a:rPr>
                        <m:t>+</m:t>
                      </m:r>
                      <m:r>
                        <a:rPr lang="en-US" altLang="zh-CN" sz="2800" i="1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/>
                            </a:rPr>
                            <m:t>𝑩</m:t>
                          </m:r>
                        </m:e>
                      </m:d>
                      <m:r>
                        <a:rPr lang="en-US" altLang="zh-CN" sz="2800" b="1" i="1" smtClean="0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 i="1" smtClean="0">
                              <a:latin typeface="Cambria Math"/>
                            </a:rPr>
                            <m:t>𝑾</m:t>
                          </m:r>
                        </m:e>
                        <m:e>
                          <m:r>
                            <a:rPr lang="en-US" altLang="zh-CN" sz="2800" b="1" i="1" smtClean="0">
                              <a:latin typeface="Cambria Math"/>
                            </a:rPr>
                            <m:t>𝑩</m:t>
                          </m:r>
                        </m:e>
                      </m:d>
                      <m:r>
                        <a:rPr lang="en-US" altLang="zh-CN" sz="2800" b="1" i="1" smtClean="0">
                          <a:latin typeface="Cambria Math"/>
                        </a:rPr>
                        <m:t>+</m:t>
                      </m:r>
                      <m:r>
                        <a:rPr lang="en-US" altLang="zh-CN" sz="2800" i="1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/>
                            </a:rPr>
                            <m:t>𝑪</m:t>
                          </m:r>
                        </m:e>
                      </m:d>
                      <m:r>
                        <a:rPr lang="en-US" altLang="zh-CN" sz="2800" b="1" i="1" smtClean="0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 i="1" smtClean="0">
                              <a:latin typeface="Cambria Math"/>
                            </a:rPr>
                            <m:t>𝑾</m:t>
                          </m:r>
                        </m:e>
                        <m:e>
                          <m:r>
                            <a:rPr lang="en-US" altLang="zh-CN" sz="2800" b="1" i="1" smtClean="0">
                              <a:latin typeface="Cambria Math"/>
                            </a:rPr>
                            <m:t>𝑪</m:t>
                          </m:r>
                        </m:e>
                      </m:d>
                      <m:r>
                        <a:rPr lang="en-US" altLang="zh-CN" sz="2800" b="1" i="0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1" i="0" smtClean="0"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2800" b="1" i="0" smtClean="0">
                              <a:latin typeface="Cambria Math"/>
                            </a:rPr>
                            <m:t>𝟑</m:t>
                          </m:r>
                        </m:den>
                      </m:f>
                      <m:r>
                        <a:rPr lang="en-US" altLang="zh-CN" sz="2800" b="1" i="1" smtClean="0">
                          <a:latin typeface="Cambria Math"/>
                        </a:rPr>
                        <m:t>×</m:t>
                      </m:r>
                      <m:f>
                        <m:f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1" i="1" smtClean="0"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2800" b="1" i="1" smtClean="0">
                              <a:latin typeface="Cambria Math"/>
                            </a:rPr>
                            <m:t>𝟐</m:t>
                          </m:r>
                        </m:den>
                      </m:f>
                      <m:r>
                        <a:rPr lang="en-US" altLang="zh-CN" sz="2800" b="1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1" i="1" smtClean="0"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2800" b="1" i="1" smtClean="0">
                              <a:latin typeface="Cambria Math"/>
                            </a:rPr>
                            <m:t>𝟑</m:t>
                          </m:r>
                        </m:den>
                      </m:f>
                      <m:r>
                        <a:rPr lang="en-US" altLang="zh-CN" sz="2800" b="1" i="1" smtClean="0">
                          <a:latin typeface="Cambria Math"/>
                        </a:rPr>
                        <m:t>×</m:t>
                      </m:r>
                      <m:r>
                        <a:rPr lang="en-US" altLang="zh-CN" sz="2800" b="1" i="1" smtClean="0">
                          <a:latin typeface="Cambria Math"/>
                        </a:rPr>
                        <m:t>𝟎</m:t>
                      </m:r>
                      <m:r>
                        <a:rPr lang="en-US" altLang="zh-CN" sz="2800" b="1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1" i="1" smtClean="0"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2800" b="1" i="1" smtClean="0">
                              <a:latin typeface="Cambria Math"/>
                            </a:rPr>
                            <m:t>𝟑</m:t>
                          </m:r>
                        </m:den>
                      </m:f>
                      <m:r>
                        <a:rPr lang="en-US" altLang="zh-CN" sz="2800" b="1" i="1" smtClean="0">
                          <a:latin typeface="Cambria Math"/>
                        </a:rPr>
                        <m:t>×</m:t>
                      </m:r>
                      <m:r>
                        <a:rPr lang="en-US" altLang="zh-CN" sz="2800" b="1" i="1" smtClean="0">
                          <a:latin typeface="Cambria Math"/>
                        </a:rPr>
                        <m:t>𝟏</m:t>
                      </m:r>
                      <m:r>
                        <a:rPr lang="en-US" altLang="zh-CN" sz="2800" b="1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1" i="1" smtClean="0"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2800" b="1" i="1" smtClean="0">
                              <a:latin typeface="Cambria Math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altLang="zh-CN" dirty="0" smtClean="0"/>
              </a:p>
              <a:p>
                <a:r>
                  <a:rPr lang="zh-CN" altLang="en-US" dirty="0" smtClean="0"/>
                  <a:t>根据贝叶斯公式，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 i="1" smtClean="0">
                              <a:latin typeface="Cambria Math"/>
                            </a:rPr>
                            <m:t>𝑨</m:t>
                          </m:r>
                        </m:e>
                        <m:e>
                          <m:r>
                            <a:rPr lang="en-US" altLang="zh-CN" sz="2800" b="1" i="1" smtClean="0">
                              <a:latin typeface="Cambria Math"/>
                            </a:rPr>
                            <m:t>𝑾</m:t>
                          </m:r>
                        </m:e>
                      </m:d>
                      <m:r>
                        <a:rPr lang="en-US" altLang="zh-CN" sz="2800" b="1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1" i="1" smtClean="0">
                              <a:latin typeface="Cambria Math"/>
                            </a:rPr>
                            <m:t>𝑷</m:t>
                          </m:r>
                          <m:d>
                            <m:d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1" i="1" smtClean="0">
                                  <a:latin typeface="Cambria Math"/>
                                </a:rPr>
                                <m:t>𝑨</m:t>
                              </m:r>
                            </m:e>
                          </m:d>
                          <m:r>
                            <a:rPr lang="en-US" altLang="zh-CN" sz="2800" b="1" i="1" smtClean="0">
                              <a:latin typeface="Cambria Math"/>
                            </a:rPr>
                            <m:t>𝑷</m:t>
                          </m:r>
                          <m:d>
                            <m:d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1" i="1" smtClean="0">
                                  <a:latin typeface="Cambria Math"/>
                                </a:rPr>
                                <m:t>𝑾</m:t>
                              </m:r>
                            </m:e>
                            <m:e>
                              <m:r>
                                <a:rPr lang="en-US" altLang="zh-CN" sz="2800" b="1" i="1" smtClean="0">
                                  <a:latin typeface="Cambria Math"/>
                                </a:rPr>
                                <m:t>𝑨</m:t>
                              </m:r>
                            </m:e>
                          </m:d>
                        </m:num>
                        <m:den>
                          <m:r>
                            <a:rPr lang="en-US" altLang="zh-CN" sz="2800" b="1" i="1" smtClean="0">
                              <a:latin typeface="Cambria Math"/>
                            </a:rPr>
                            <m:t>𝑷</m:t>
                          </m:r>
                          <m:d>
                            <m:d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1" i="1" smtClean="0">
                                  <a:latin typeface="Cambria Math"/>
                                </a:rPr>
                                <m:t>𝑾</m:t>
                              </m:r>
                            </m:e>
                          </m:d>
                        </m:den>
                      </m:f>
                      <m:r>
                        <a:rPr lang="en-US" altLang="zh-CN" sz="2800" b="1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1" i="1" smtClean="0"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2800" b="1" i="1" smtClean="0">
                              <a:latin typeface="Cambria Math"/>
                            </a:rPr>
                            <m:t>𝟑</m:t>
                          </m:r>
                        </m:den>
                      </m:f>
                      <m:r>
                        <a:rPr lang="en-US" altLang="zh-CN" sz="2800" b="1" i="1" smtClean="0">
                          <a:latin typeface="Cambria Math"/>
                        </a:rPr>
                        <m:t>=</m:t>
                      </m:r>
                      <m:r>
                        <a:rPr lang="en-US" altLang="zh-CN" sz="2800" b="1" i="1" smtClean="0">
                          <a:latin typeface="Cambria Math"/>
                        </a:rPr>
                        <m:t>𝑷</m:t>
                      </m:r>
                      <m:r>
                        <a:rPr lang="en-US" altLang="zh-CN" sz="2800" b="1" i="1" smtClean="0">
                          <a:latin typeface="Cambria Math"/>
                        </a:rPr>
                        <m:t>(</m:t>
                      </m:r>
                      <m:r>
                        <a:rPr lang="en-US" altLang="zh-CN" sz="2800" b="1" i="1" smtClean="0">
                          <a:latin typeface="Cambria Math"/>
                        </a:rPr>
                        <m:t>𝑨</m:t>
                      </m:r>
                      <m:r>
                        <a:rPr lang="en-US" altLang="zh-CN" sz="2800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zh-CN" sz="2800" dirty="0" smtClean="0"/>
              </a:p>
              <a:p>
                <a:r>
                  <a:rPr lang="zh-CN" altLang="en-US" dirty="0" smtClean="0">
                    <a:solidFill>
                      <a:srgbClr val="FF0000"/>
                    </a:solidFill>
                  </a:rPr>
                  <a:t>牢头的推理是正确的！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3"/>
                <a:stretch>
                  <a:fillRect l="-449" t="-13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32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594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</a:t>
            </a:r>
            <a:r>
              <a:rPr lang="zh-CN" altLang="en-US" dirty="0" smtClean="0"/>
              <a:t>错在哪里？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将事件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𝑾</m:t>
                    </m:r>
                  </m:oMath>
                </a14:m>
                <a:r>
                  <a:rPr lang="zh-CN" altLang="en-US" dirty="0" smtClean="0"/>
                  <a:t>理解为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𝑩</m:t>
                        </m:r>
                      </m:e>
                    </m:acc>
                  </m:oMath>
                </a14:m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认为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𝑾</m:t>
                    </m:r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𝑩</m:t>
                        </m:r>
                      </m:e>
                    </m:acc>
                  </m:oMath>
                </a14:m>
                <a:endParaRPr lang="en-US" altLang="zh-CN" dirty="0" smtClean="0"/>
              </a:p>
              <a:p>
                <a:pPr lvl="1"/>
                <a:endParaRPr lang="en-US" altLang="zh-CN" dirty="0" smtClean="0"/>
              </a:p>
              <a:p>
                <a:r>
                  <a:rPr lang="zh-CN" altLang="en-US" dirty="0" smtClean="0"/>
                  <a:t>实际上，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𝑾</m:t>
                    </m:r>
                  </m:oMath>
                </a14:m>
                <a:r>
                  <a:rPr lang="zh-CN" altLang="en-US" dirty="0" smtClean="0"/>
                  <a:t>发生意味着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𝑩</m:t>
                    </m:r>
                  </m:oMath>
                </a14:m>
                <a:r>
                  <a:rPr lang="zh-CN" altLang="en-US" dirty="0" smtClean="0"/>
                  <a:t>不发生，但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𝑩</m:t>
                    </m:r>
                  </m:oMath>
                </a14:m>
                <a:r>
                  <a:rPr lang="zh-CN" altLang="en-US" dirty="0" smtClean="0"/>
                  <a:t>不发生并不意味着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𝑾</m:t>
                    </m:r>
                  </m:oMath>
                </a14:m>
                <a:r>
                  <a:rPr lang="zh-CN" altLang="en-US" dirty="0" smtClean="0"/>
                  <a:t>发生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𝑾</m:t>
                    </m:r>
                    <m:r>
                      <a:rPr lang="en-US" altLang="zh-CN" b="1" i="1" smtClean="0">
                        <a:latin typeface="Cambria Math"/>
                      </a:rPr>
                      <m:t>⊂</m:t>
                    </m:r>
                    <m:r>
                      <a:rPr lang="en-US" altLang="zh-CN" b="1" i="1" smtClean="0">
                        <a:latin typeface="Cambria Math"/>
                      </a:rPr>
                      <m:t>𝑩</m:t>
                    </m:r>
                  </m:oMath>
                </a14:m>
                <a:r>
                  <a:rPr lang="en-US" altLang="zh-CN" dirty="0" smtClean="0"/>
                  <a:t>,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/>
                      </a:rPr>
                      <m:t>𝑩</m:t>
                    </m:r>
                    <m:r>
                      <a:rPr lang="en-US" altLang="zh-CN" b="1" i="1" dirty="0" smtClean="0">
                        <a:latin typeface="Cambria Math"/>
                      </a:rPr>
                      <m:t>⊄</m:t>
                    </m:r>
                    <m:r>
                      <a:rPr lang="en-US" altLang="zh-CN" b="1" i="1" dirty="0" smtClean="0">
                        <a:latin typeface="Cambria Math"/>
                      </a:rPr>
                      <m:t>𝑾</m:t>
                    </m:r>
                  </m:oMath>
                </a14:m>
                <a:endParaRPr lang="en-US" altLang="zh-CN" dirty="0" smtClean="0"/>
              </a:p>
              <a:p>
                <a:pPr lvl="1"/>
                <a:endParaRPr lang="en-US" altLang="zh-CN" dirty="0" smtClean="0"/>
              </a:p>
              <a:p>
                <a:r>
                  <a:rPr lang="zh-CN" altLang="en-US" dirty="0" smtClean="0"/>
                  <a:t>经验：置信度更新不仅仅依赖于事实，还依赖于事实是如何发现的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449" t="-2171" r="-374" b="-12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33</a:t>
            </a:fld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619672" y="6237312"/>
            <a:ext cx="5743630" cy="33855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/>
              <a:t>https://en.wikipedia.org/wiki/Three_Prisoners_problem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415219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</a:t>
            </a:r>
            <a:r>
              <a:rPr lang="zh-CN" altLang="en-US" dirty="0" smtClean="0"/>
              <a:t>门问题（</a:t>
            </a:r>
            <a:r>
              <a:rPr lang="en-US" altLang="zh-CN" dirty="0" smtClean="0"/>
              <a:t>Monty Hall Problem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34</a:t>
            </a:fld>
            <a:endParaRPr lang="zh-CN" alt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844667"/>
            <a:ext cx="3816424" cy="4032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2123728" y="6186119"/>
            <a:ext cx="5256584" cy="33855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/>
              <a:t>https://en.wikipedia.org/wiki/Monty_Hall_problem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18622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独立性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在一些情况下，事件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𝑩</m:t>
                    </m:r>
                  </m:oMath>
                </a14:m>
                <a:r>
                  <a:rPr lang="zh-CN" altLang="en-US" dirty="0" smtClean="0"/>
                  <a:t>的发生不会对事件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𝑨</m:t>
                    </m:r>
                  </m:oMath>
                </a14:m>
                <a:r>
                  <a:rPr lang="zh-CN" altLang="en-US" dirty="0" smtClean="0"/>
                  <a:t>的概率造成影响，即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𝑨</m:t>
                        </m:r>
                      </m:e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𝑩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𝑨</m:t>
                        </m:r>
                      </m:e>
                    </m:d>
                    <m:r>
                      <a:rPr lang="en-US" altLang="zh-CN" b="1" i="0" smtClean="0">
                        <a:latin typeface="Cambria Math"/>
                      </a:rPr>
                      <m:t>.</m:t>
                    </m:r>
                  </m:oMath>
                </a14:m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可以推导出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𝑩</m:t>
                        </m:r>
                      </m:e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𝑨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𝑩</m:t>
                        </m:r>
                      </m:e>
                    </m:d>
                  </m:oMath>
                </a14:m>
                <a:r>
                  <a:rPr lang="zh-CN" altLang="en-US" dirty="0" smtClean="0"/>
                  <a:t>，</a:t>
                </a:r>
                <a:r>
                  <a:rPr lang="zh-CN" altLang="en-US" dirty="0" smtClean="0"/>
                  <a:t>即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dirty="0" smtClean="0"/>
                  <a:t>的</a:t>
                </a:r>
                <a:r>
                  <a:rPr lang="zh-CN" altLang="en-US" dirty="0"/>
                  <a:t>发生不会对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zh-CN" altLang="en-US" dirty="0"/>
                  <a:t>的概率造成</a:t>
                </a:r>
                <a:r>
                  <a:rPr lang="zh-CN" altLang="en-US" dirty="0" smtClean="0"/>
                  <a:t>影响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b="1" dirty="0" smtClean="0"/>
                  <a:t>等价</a:t>
                </a:r>
                <a:r>
                  <a:rPr lang="zh-CN" altLang="en-US" dirty="0"/>
                  <a:t>地</a:t>
                </a:r>
                <a:r>
                  <a:rPr lang="zh-CN" altLang="en-US" dirty="0" smtClean="0"/>
                  <a:t>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𝑨𝑩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𝑨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𝑷</m:t>
                    </m:r>
                    <m:r>
                      <a:rPr lang="en-US" altLang="zh-CN" b="1" i="1" smtClean="0">
                        <a:latin typeface="Cambria Math"/>
                      </a:rPr>
                      <m:t>(</m:t>
                    </m:r>
                    <m:r>
                      <a:rPr lang="en-US" altLang="zh-CN" b="1" i="1" smtClean="0">
                        <a:latin typeface="Cambria Math"/>
                      </a:rPr>
                      <m:t>𝑩</m:t>
                    </m:r>
                    <m:r>
                      <a:rPr lang="en-US" altLang="zh-CN" b="1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449" t="-1357" r="-2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35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2380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独立性的定义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若随机事件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𝑨</m:t>
                    </m:r>
                    <m:r>
                      <a:rPr lang="en-US" altLang="zh-CN" b="1" i="1" smtClean="0">
                        <a:latin typeface="Cambria Math"/>
                      </a:rPr>
                      <m:t>,</m:t>
                    </m:r>
                    <m:r>
                      <a:rPr lang="en-US" altLang="zh-CN" b="1" i="1" smtClean="0">
                        <a:latin typeface="Cambria Math"/>
                      </a:rPr>
                      <m:t>𝑩</m:t>
                    </m:r>
                  </m:oMath>
                </a14:m>
                <a:r>
                  <a:rPr lang="zh-CN" altLang="en-US" dirty="0" smtClean="0"/>
                  <a:t>满足</a:t>
                </a:r>
                <a:endParaRPr lang="en-US" altLang="zh-CN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𝑨𝑩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𝑨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𝑷</m:t>
                    </m:r>
                    <m:r>
                      <a:rPr lang="en-US" altLang="zh-CN" b="1" i="1" smtClean="0">
                        <a:latin typeface="Cambria Math"/>
                      </a:rPr>
                      <m:t>(</m:t>
                    </m:r>
                    <m:r>
                      <a:rPr lang="en-US" altLang="zh-CN" b="1" i="1" smtClean="0">
                        <a:latin typeface="Cambria Math"/>
                      </a:rPr>
                      <m:t>𝑩</m:t>
                    </m:r>
                    <m:r>
                      <a:rPr lang="en-US" altLang="zh-CN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dirty="0" smtClean="0"/>
                  <a:t>，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则称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𝑨</m:t>
                    </m:r>
                  </m:oMath>
                </a14:m>
                <a:r>
                  <a:rPr lang="zh-CN" altLang="en-US" dirty="0" smtClean="0"/>
                  <a:t>与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/>
                      </a:rPr>
                      <m:t>𝑩</m:t>
                    </m:r>
                  </m:oMath>
                </a14:m>
                <a:r>
                  <a:rPr lang="zh-CN" altLang="en-US" dirty="0" smtClean="0"/>
                  <a:t>相互独立。</a:t>
                </a:r>
                <a:endParaRPr lang="en-US" altLang="zh-CN" dirty="0" smtClean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1645" t="-12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36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2750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事件独立性的性质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如果事件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𝑨</m:t>
                    </m:r>
                  </m:oMath>
                </a14:m>
                <a:r>
                  <a:rPr lang="zh-CN" altLang="en-US" dirty="0" smtClean="0"/>
                  <a:t>与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/>
                      </a:rPr>
                      <m:t>𝑩</m:t>
                    </m:r>
                  </m:oMath>
                </a14:m>
                <a:r>
                  <a:rPr lang="zh-CN" altLang="en-US" dirty="0" smtClean="0"/>
                  <a:t>相互独立，而且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𝑨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&gt;</m:t>
                    </m:r>
                    <m:r>
                      <a:rPr lang="en-US" altLang="zh-CN" b="1" i="1" smtClean="0">
                        <a:latin typeface="Cambria Math"/>
                      </a:rPr>
                      <m:t>𝟎</m:t>
                    </m:r>
                  </m:oMath>
                </a14:m>
                <a:r>
                  <a:rPr lang="zh-CN" altLang="en-US" dirty="0" smtClean="0"/>
                  <a:t>，则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𝑩</m:t>
                        </m:r>
                      </m:e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𝑨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𝑷</m:t>
                    </m:r>
                    <m:r>
                      <a:rPr lang="en-US" altLang="zh-CN" b="1" i="1" smtClean="0">
                        <a:latin typeface="Cambria Math"/>
                      </a:rPr>
                      <m:t>(</m:t>
                    </m:r>
                    <m:r>
                      <a:rPr lang="en-US" altLang="zh-CN" b="1" i="1" smtClean="0">
                        <a:latin typeface="Cambria Math"/>
                      </a:rPr>
                      <m:t>𝑩</m:t>
                    </m:r>
                    <m:r>
                      <a:rPr lang="en-US" altLang="zh-CN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概率为</a:t>
                </a:r>
                <a:r>
                  <a:rPr lang="en-US" altLang="zh-CN" dirty="0" smtClean="0"/>
                  <a:t>0</a:t>
                </a:r>
                <a:r>
                  <a:rPr lang="zh-CN" altLang="en-US" dirty="0" smtClean="0"/>
                  <a:t>（或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）的事件与任意事件独立</a:t>
                </a:r>
                <a:r>
                  <a:rPr lang="en-US" altLang="zh-CN" dirty="0" smtClean="0"/>
                  <a:t>.</a:t>
                </a:r>
              </a:p>
              <a:p>
                <a:endParaRPr lang="en-US" altLang="zh-CN" dirty="0" smtClean="0"/>
              </a:p>
              <a:p>
                <a:r>
                  <a:rPr lang="zh-CN" altLang="en-US" dirty="0"/>
                  <a:t>如果事件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𝑨</m:t>
                    </m:r>
                  </m:oMath>
                </a14:m>
                <a:r>
                  <a:rPr lang="zh-CN" altLang="en-US" dirty="0"/>
                  <a:t>与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𝑩</m:t>
                    </m:r>
                  </m:oMath>
                </a14:m>
                <a:r>
                  <a:rPr lang="zh-CN" altLang="en-US" dirty="0"/>
                  <a:t>相互独立</a:t>
                </a:r>
                <a:r>
                  <a:rPr lang="zh-CN" altLang="en-US" dirty="0" smtClean="0"/>
                  <a:t>，则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𝑨</m:t>
                        </m:r>
                      </m:e>
                    </m:acc>
                  </m:oMath>
                </a14:m>
                <a:r>
                  <a:rPr lang="zh-CN" altLang="en-US" dirty="0" smtClean="0"/>
                  <a:t>与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𝑩</m:t>
                    </m:r>
                  </m:oMath>
                </a14:m>
                <a:r>
                  <a:rPr lang="zh-CN" altLang="en-US" dirty="0" smtClean="0"/>
                  <a:t>、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𝑨</m:t>
                    </m:r>
                  </m:oMath>
                </a14:m>
                <a:r>
                  <a:rPr lang="zh-CN" altLang="en-US" dirty="0" smtClean="0"/>
                  <a:t>与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1" i="1" dirty="0" smtClean="0">
                            <a:latin typeface="Cambria Math"/>
                          </a:rPr>
                          <m:t>𝑩</m:t>
                        </m:r>
                      </m:e>
                    </m:acc>
                  </m:oMath>
                </a14:m>
                <a:r>
                  <a:rPr lang="zh-CN" altLang="en-US" dirty="0" smtClean="0"/>
                  <a:t>、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/>
                          </a:rPr>
                          <m:t>𝑨</m:t>
                        </m:r>
                      </m:e>
                    </m:acc>
                  </m:oMath>
                </a14:m>
                <a:r>
                  <a:rPr lang="zh-CN" altLang="en-US" dirty="0"/>
                  <a:t>与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 dirty="0">
                            <a:latin typeface="Cambria Math"/>
                          </a:rPr>
                          <m:t>𝑩</m:t>
                        </m:r>
                      </m:e>
                    </m:acc>
                  </m:oMath>
                </a14:m>
                <a:r>
                  <a:rPr lang="zh-CN" altLang="en-US" dirty="0" smtClean="0"/>
                  <a:t>也相互独立。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449" t="-13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37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8932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相互独立</a:t>
            </a:r>
            <a:r>
              <a:rPr lang="en-US" altLang="zh-CN" dirty="0" smtClean="0"/>
              <a:t>vs.</a:t>
            </a:r>
            <a:r>
              <a:rPr lang="zh-CN" altLang="en-US" dirty="0"/>
              <a:t>互不相容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若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𝑨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&gt;</m:t>
                    </m:r>
                    <m:r>
                      <a:rPr lang="en-US" altLang="zh-CN" b="1" i="1" smtClean="0">
                        <a:latin typeface="Cambria Math"/>
                      </a:rPr>
                      <m:t>𝟎</m:t>
                    </m:r>
                    <m:r>
                      <a:rPr lang="en-US" altLang="zh-CN" b="1" i="1" smtClean="0">
                        <a:latin typeface="Cambria Math"/>
                      </a:rPr>
                      <m:t>,</m:t>
                    </m:r>
                    <m:r>
                      <a:rPr lang="en-US" altLang="zh-CN" b="1" i="1" smtClean="0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𝑩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&gt;</m:t>
                    </m:r>
                    <m:r>
                      <a:rPr lang="en-US" altLang="zh-CN" b="1" i="1" smtClean="0">
                        <a:latin typeface="Cambria Math"/>
                      </a:rPr>
                      <m:t>𝟎</m:t>
                    </m:r>
                  </m:oMath>
                </a14:m>
                <a:r>
                  <a:rPr lang="zh-CN" altLang="en-US" dirty="0" smtClean="0"/>
                  <a:t>，则必有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若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𝑨</m:t>
                    </m:r>
                    <m:r>
                      <a:rPr lang="en-US" altLang="zh-CN" b="1" i="1" smtClean="0">
                        <a:latin typeface="Cambria Math"/>
                      </a:rPr>
                      <m:t>,</m:t>
                    </m:r>
                    <m:r>
                      <a:rPr lang="en-US" altLang="zh-CN" b="1" i="1" smtClean="0">
                        <a:latin typeface="Cambria Math"/>
                      </a:rPr>
                      <m:t>𝑩</m:t>
                    </m:r>
                  </m:oMath>
                </a14:m>
                <a:r>
                  <a:rPr lang="zh-CN" altLang="en-US" dirty="0" smtClean="0"/>
                  <a:t>相互独立，则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𝑨</m:t>
                    </m:r>
                    <m:r>
                      <a:rPr lang="en-US" altLang="zh-CN" i="1">
                        <a:latin typeface="Cambria Math"/>
                      </a:rPr>
                      <m:t>,</m:t>
                    </m:r>
                    <m:r>
                      <a:rPr lang="en-US" altLang="zh-CN" i="1">
                        <a:latin typeface="Cambria Math"/>
                      </a:rPr>
                      <m:t>𝑩</m:t>
                    </m:r>
                  </m:oMath>
                </a14:m>
                <a:r>
                  <a:rPr lang="zh-CN" altLang="en-US" dirty="0" smtClean="0"/>
                  <a:t>不可能互不相容；</a:t>
                </a:r>
                <a:endParaRPr lang="en-US" altLang="zh-CN" dirty="0" smtClean="0"/>
              </a:p>
              <a:p>
                <a:pPr lvl="1"/>
                <a:r>
                  <a:rPr lang="zh-CN" altLang="en-US" dirty="0"/>
                  <a:t>若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𝑨</m:t>
                    </m:r>
                    <m:r>
                      <a:rPr lang="en-US" altLang="zh-CN" i="1">
                        <a:latin typeface="Cambria Math"/>
                      </a:rPr>
                      <m:t>,</m:t>
                    </m:r>
                    <m:r>
                      <a:rPr lang="en-US" altLang="zh-CN" i="1">
                        <a:latin typeface="Cambria Math"/>
                      </a:rPr>
                      <m:t>𝑩</m:t>
                    </m:r>
                  </m:oMath>
                </a14:m>
                <a:r>
                  <a:rPr lang="zh-CN" altLang="en-US" dirty="0"/>
                  <a:t>互不相容，则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𝑨</m:t>
                    </m:r>
                    <m:r>
                      <a:rPr lang="en-US" altLang="zh-CN" i="1">
                        <a:latin typeface="Cambria Math"/>
                      </a:rPr>
                      <m:t>,</m:t>
                    </m:r>
                    <m:r>
                      <a:rPr lang="en-US" altLang="zh-CN" i="1">
                        <a:latin typeface="Cambria Math"/>
                      </a:rPr>
                      <m:t>𝑩</m:t>
                    </m:r>
                  </m:oMath>
                </a14:m>
                <a:r>
                  <a:rPr lang="zh-CN" altLang="en-US" dirty="0" smtClean="0"/>
                  <a:t>不可能</a:t>
                </a:r>
                <a:r>
                  <a:rPr lang="zh-CN" altLang="en-US" dirty="0"/>
                  <a:t>相互</a:t>
                </a:r>
                <a:r>
                  <a:rPr lang="zh-CN" altLang="en-US" dirty="0" smtClean="0"/>
                  <a:t>独立</a:t>
                </a:r>
                <a:r>
                  <a:rPr lang="en-US" altLang="zh-CN" dirty="0" smtClean="0"/>
                  <a:t>.</a:t>
                </a:r>
              </a:p>
              <a:p>
                <a:pPr lvl="1"/>
                <a:endParaRPr lang="en-US" altLang="zh-CN" dirty="0"/>
              </a:p>
              <a:p>
                <a:r>
                  <a:rPr lang="zh-CN" altLang="en-US" dirty="0" smtClean="0"/>
                  <a:t>只需证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点。</a:t>
                </a:r>
                <a:r>
                  <a:rPr lang="zh-CN" altLang="en-US" dirty="0"/>
                  <a:t>若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𝑨</m:t>
                    </m:r>
                    <m:r>
                      <a:rPr lang="en-US" altLang="zh-CN" i="1">
                        <a:latin typeface="Cambria Math"/>
                      </a:rPr>
                      <m:t>,</m:t>
                    </m:r>
                    <m:r>
                      <a:rPr lang="en-US" altLang="zh-CN" i="1">
                        <a:latin typeface="Cambria Math"/>
                      </a:rPr>
                      <m:t>𝑩</m:t>
                    </m:r>
                  </m:oMath>
                </a14:m>
                <a:r>
                  <a:rPr lang="zh-CN" altLang="en-US" dirty="0"/>
                  <a:t>相互</a:t>
                </a:r>
                <a:r>
                  <a:rPr lang="zh-CN" altLang="en-US" dirty="0" smtClean="0"/>
                  <a:t>独立，则</a:t>
                </a:r>
                <a:endParaRPr lang="en-US" altLang="zh-CN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𝑨𝑩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𝑨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𝑩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&gt;</m:t>
                    </m:r>
                    <m:r>
                      <a:rPr lang="en-US" altLang="zh-CN" b="1" i="1" smtClean="0">
                        <a:latin typeface="Cambria Math"/>
                      </a:rPr>
                      <m:t>𝟎</m:t>
                    </m:r>
                  </m:oMath>
                </a14:m>
                <a:r>
                  <a:rPr lang="zh-CN" altLang="en-US" dirty="0" smtClean="0"/>
                  <a:t>，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/>
                  <a:t>所以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𝑨</m:t>
                    </m:r>
                    <m:r>
                      <a:rPr lang="en-US" altLang="zh-CN" i="1">
                        <a:latin typeface="Cambria Math"/>
                      </a:rPr>
                      <m:t>,</m:t>
                    </m:r>
                    <m:r>
                      <a:rPr lang="en-US" altLang="zh-CN" i="1">
                        <a:latin typeface="Cambria Math"/>
                      </a:rPr>
                      <m:t>𝑩</m:t>
                    </m:r>
                  </m:oMath>
                </a14:m>
                <a:r>
                  <a:rPr lang="zh-CN" altLang="en-US" dirty="0" smtClean="0"/>
                  <a:t>相容</a:t>
                </a:r>
                <a:r>
                  <a:rPr lang="en-US" altLang="zh-CN" dirty="0" smtClean="0"/>
                  <a:t>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1645" t="-12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38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3929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三个事件的独立性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3124944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设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𝑨</m:t>
                    </m:r>
                    <m:r>
                      <a:rPr lang="en-US" altLang="zh-CN" b="1" i="1" smtClean="0">
                        <a:latin typeface="Cambria Math"/>
                      </a:rPr>
                      <m:t>,</m:t>
                    </m:r>
                    <m:r>
                      <a:rPr lang="en-US" altLang="zh-CN" b="1" i="1" smtClean="0">
                        <a:latin typeface="Cambria Math"/>
                      </a:rPr>
                      <m:t>𝑩</m:t>
                    </m:r>
                    <m:r>
                      <a:rPr lang="en-US" altLang="zh-CN" b="1" i="1" smtClean="0">
                        <a:latin typeface="Cambria Math"/>
                      </a:rPr>
                      <m:t>,</m:t>
                    </m:r>
                    <m:r>
                      <a:rPr lang="en-US" altLang="zh-CN" b="1" i="1" smtClean="0">
                        <a:latin typeface="Cambria Math"/>
                      </a:rPr>
                      <m:t>𝑪</m:t>
                    </m:r>
                  </m:oMath>
                </a14:m>
                <a:r>
                  <a:rPr lang="zh-CN" altLang="en-US" dirty="0" smtClean="0"/>
                  <a:t>为三个随机事件，如果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𝑷</m:t>
                              </m:r>
                              <m:d>
                                <m:d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𝑨𝑩</m:t>
                                  </m:r>
                                </m:e>
                              </m:d>
                              <m:r>
                                <a:rPr lang="en-US" altLang="zh-CN" b="1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𝑷</m:t>
                              </m:r>
                              <m:d>
                                <m:d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𝑨</m:t>
                                  </m:r>
                                </m:e>
                              </m:d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𝑷</m:t>
                              </m:r>
                              <m:r>
                                <a:rPr lang="en-US" altLang="zh-CN" b="1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𝑩</m:t>
                              </m:r>
                              <m:r>
                                <a:rPr lang="en-US" altLang="zh-CN" b="1" i="1" smtClean="0">
                                  <a:latin typeface="Cambria Math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𝑷</m:t>
                              </m:r>
                              <m:d>
                                <m:d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𝑨𝑪</m:t>
                                  </m:r>
                                </m:e>
                              </m:d>
                              <m:r>
                                <a:rPr lang="en-US" altLang="zh-CN" b="1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𝑷</m:t>
                              </m:r>
                              <m:d>
                                <m:d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𝑨</m:t>
                                  </m:r>
                                </m:e>
                              </m:d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𝑷</m:t>
                              </m:r>
                              <m:r>
                                <a:rPr lang="en-US" altLang="zh-CN" b="1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𝑪</m:t>
                              </m:r>
                              <m:r>
                                <a:rPr lang="en-US" altLang="zh-CN" b="1" i="1" smtClean="0">
                                  <a:latin typeface="Cambria Math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𝑷</m:t>
                              </m:r>
                              <m:d>
                                <m:d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𝑩𝑪</m:t>
                                  </m:r>
                                </m:e>
                              </m:d>
                              <m:r>
                                <a:rPr lang="en-US" altLang="zh-CN" b="1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𝑷</m:t>
                              </m:r>
                              <m:d>
                                <m:d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𝑩</m:t>
                                  </m:r>
                                </m:e>
                              </m:d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𝑷</m:t>
                              </m:r>
                              <m:r>
                                <a:rPr lang="en-US" altLang="zh-CN" b="1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𝑪</m:t>
                              </m:r>
                              <m:r>
                                <a:rPr lang="en-US" altLang="zh-CN" b="1" i="1" smtClean="0">
                                  <a:latin typeface="Cambria Math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𝑷</m:t>
                              </m:r>
                              <m:d>
                                <m:d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𝑨𝑩𝑪</m:t>
                                  </m:r>
                                </m:e>
                              </m:d>
                              <m:r>
                                <a:rPr lang="en-US" altLang="zh-CN" b="1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𝑷</m:t>
                              </m:r>
                              <m:d>
                                <m:d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𝑨</m:t>
                                  </m:r>
                                </m:e>
                              </m:d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𝑷</m:t>
                              </m:r>
                              <m:d>
                                <m:d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𝑩</m:t>
                                  </m:r>
                                </m:e>
                              </m:d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𝑷</m:t>
                              </m:r>
                              <m:r>
                                <a:rPr lang="en-US" altLang="zh-CN" b="1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𝑪</m:t>
                              </m:r>
                              <m:r>
                                <a:rPr lang="en-US" altLang="zh-CN" b="1" i="1" smtClean="0">
                                  <a:latin typeface="Cambria Math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则称事件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𝑨</m:t>
                    </m:r>
                    <m:r>
                      <a:rPr lang="en-US" altLang="zh-CN" i="1">
                        <a:latin typeface="Cambria Math"/>
                      </a:rPr>
                      <m:t>,</m:t>
                    </m:r>
                    <m:r>
                      <a:rPr lang="en-US" altLang="zh-CN" i="1">
                        <a:latin typeface="Cambria Math"/>
                      </a:rPr>
                      <m:t>𝑩</m:t>
                    </m:r>
                    <m:r>
                      <a:rPr lang="en-US" altLang="zh-CN" i="1">
                        <a:latin typeface="Cambria Math"/>
                      </a:rPr>
                      <m:t>,</m:t>
                    </m:r>
                    <m:r>
                      <a:rPr lang="en-US" altLang="zh-CN" i="1">
                        <a:latin typeface="Cambria Math"/>
                      </a:rPr>
                      <m:t>𝑪</m:t>
                    </m:r>
                  </m:oMath>
                </a14:m>
                <a:r>
                  <a:rPr lang="zh-CN" altLang="en-US" dirty="0" smtClean="0"/>
                  <a:t>互相独立。</a:t>
                </a: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3124944"/>
              </a:xfrm>
              <a:blipFill rotWithShape="0">
                <a:blip r:embed="rId2"/>
                <a:stretch>
                  <a:fillRect l="-1645" t="-1758" b="-37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39</a:t>
            </a:fld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5013176"/>
            <a:ext cx="763284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900" b="1" dirty="0"/>
              <a:t>注：三个事件相互独立，则其中任意两个事件也相互</a:t>
            </a:r>
            <a:r>
              <a:rPr lang="zh-CN" altLang="en-US" sz="2900" b="1" dirty="0" smtClean="0"/>
              <a:t>独立，反之不成立。</a:t>
            </a:r>
            <a:endParaRPr lang="en-US" altLang="zh-CN" sz="2900" b="1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0886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例：约会问题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00200"/>
                <a:ext cx="8135816" cy="1900808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400" dirty="0" smtClean="0"/>
                  <a:t>甲乙约定在</a:t>
                </a:r>
                <a:r>
                  <a:rPr lang="en-US" altLang="zh-CN" sz="2400" dirty="0" smtClean="0"/>
                  <a:t>6</a:t>
                </a:r>
                <a:r>
                  <a:rPr lang="zh-CN" altLang="en-US" sz="2400" dirty="0" smtClean="0"/>
                  <a:t>到</a:t>
                </a:r>
                <a:r>
                  <a:rPr lang="en-US" altLang="zh-CN" sz="2400" dirty="0" smtClean="0"/>
                  <a:t>7</a:t>
                </a:r>
                <a:r>
                  <a:rPr lang="zh-CN" altLang="en-US" sz="2400" dirty="0" smtClean="0"/>
                  <a:t>点间随机到达某地会面，并约定先到者应等候另一个人一刻钟，过时离去，求两人能会面的概率。</a:t>
                </a:r>
                <a:endParaRPr lang="en-US" altLang="zh-CN" sz="2400" dirty="0" smtClean="0"/>
              </a:p>
              <a:p>
                <a:pPr marL="0" indent="0">
                  <a:buNone/>
                </a:pPr>
                <a:r>
                  <a:rPr lang="zh-CN" altLang="en-US" sz="2400" dirty="0" smtClean="0"/>
                  <a:t>解：以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/>
                      </a:rPr>
                      <m:t>𝒙</m:t>
                    </m:r>
                    <m:r>
                      <a:rPr lang="en-US" altLang="zh-CN" sz="2400" b="1" i="1" smtClean="0">
                        <a:latin typeface="Cambria Math"/>
                      </a:rPr>
                      <m:t>,</m:t>
                    </m:r>
                    <m:r>
                      <a:rPr lang="en-US" altLang="zh-CN" sz="2400" b="1" i="1" smtClean="0">
                        <a:latin typeface="Cambria Math"/>
                      </a:rPr>
                      <m:t>𝒚</m:t>
                    </m:r>
                  </m:oMath>
                </a14:m>
                <a:r>
                  <a:rPr lang="zh-CN" altLang="en-US" sz="2400" dirty="0" smtClean="0"/>
                  <a:t>分别表示甲乙两人在该小时内到达的分钟数，则两人能会面的充要条件是：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dirty="0" smtClean="0">
                            <a:latin typeface="Cambria Math"/>
                          </a:rPr>
                          <m:t>𝒙</m:t>
                        </m:r>
                        <m:r>
                          <a:rPr lang="en-US" altLang="zh-CN" sz="2400" b="1" i="1" dirty="0" smtClean="0">
                            <a:latin typeface="Cambria Math"/>
                          </a:rPr>
                          <m:t>−</m:t>
                        </m:r>
                        <m:r>
                          <a:rPr lang="en-US" altLang="zh-CN" sz="2400" b="1" i="1" dirty="0" smtClean="0">
                            <a:latin typeface="Cambria Math"/>
                          </a:rPr>
                          <m:t>𝒚</m:t>
                        </m:r>
                      </m:e>
                    </m:d>
                    <m:r>
                      <a:rPr lang="en-US" altLang="zh-CN" sz="2400" b="1" i="1" dirty="0" smtClean="0">
                        <a:latin typeface="Cambria Math"/>
                      </a:rPr>
                      <m:t>≤</m:t>
                    </m:r>
                    <m:r>
                      <a:rPr lang="en-US" altLang="zh-CN" sz="2400" b="1" i="1" dirty="0" smtClean="0">
                        <a:latin typeface="Cambria Math"/>
                      </a:rPr>
                      <m:t>𝟏𝟓</m:t>
                    </m:r>
                  </m:oMath>
                </a14:m>
                <a:endParaRPr lang="en-US" altLang="zh-CN" sz="2400" dirty="0" smtClean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200"/>
                <a:ext cx="8135816" cy="1900808"/>
              </a:xfrm>
              <a:blipFill rotWithShape="1">
                <a:blip r:embed="rId2"/>
                <a:stretch>
                  <a:fillRect l="-1199" t="-4180" r="-11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4</a:t>
            </a:fld>
            <a:endParaRPr lang="zh-CN" altLang="en-US" dirty="0"/>
          </a:p>
        </p:txBody>
      </p:sp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539552" y="3140968"/>
            <a:ext cx="4103886" cy="3672582"/>
            <a:chOff x="22" y="1661"/>
            <a:chExt cx="2903" cy="2631"/>
          </a:xfrm>
        </p:grpSpPr>
        <p:sp>
          <p:nvSpPr>
            <p:cNvPr id="6" name="Line 8"/>
            <p:cNvSpPr>
              <a:spLocks noChangeShapeType="1"/>
            </p:cNvSpPr>
            <p:nvPr/>
          </p:nvSpPr>
          <p:spPr bwMode="auto">
            <a:xfrm flipV="1">
              <a:off x="702" y="1736"/>
              <a:ext cx="0" cy="25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Line 9"/>
            <p:cNvSpPr>
              <a:spLocks noChangeShapeType="1"/>
            </p:cNvSpPr>
            <p:nvPr/>
          </p:nvSpPr>
          <p:spPr bwMode="auto">
            <a:xfrm flipV="1">
              <a:off x="22" y="3734"/>
              <a:ext cx="2830" cy="1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Line 10"/>
            <p:cNvSpPr>
              <a:spLocks noChangeShapeType="1"/>
            </p:cNvSpPr>
            <p:nvPr/>
          </p:nvSpPr>
          <p:spPr bwMode="auto">
            <a:xfrm flipV="1">
              <a:off x="1094" y="3696"/>
              <a:ext cx="0" cy="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11"/>
            <p:cNvSpPr>
              <a:spLocks noChangeShapeType="1"/>
            </p:cNvSpPr>
            <p:nvPr/>
          </p:nvSpPr>
          <p:spPr bwMode="auto">
            <a:xfrm flipV="1">
              <a:off x="1461" y="3696"/>
              <a:ext cx="0" cy="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12"/>
            <p:cNvSpPr>
              <a:spLocks noChangeShapeType="1"/>
            </p:cNvSpPr>
            <p:nvPr/>
          </p:nvSpPr>
          <p:spPr bwMode="auto">
            <a:xfrm flipV="1">
              <a:off x="1826" y="3696"/>
              <a:ext cx="0" cy="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13"/>
            <p:cNvSpPr>
              <a:spLocks noChangeShapeType="1"/>
            </p:cNvSpPr>
            <p:nvPr/>
          </p:nvSpPr>
          <p:spPr bwMode="auto">
            <a:xfrm>
              <a:off x="728" y="3357"/>
              <a:ext cx="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14"/>
            <p:cNvSpPr>
              <a:spLocks noChangeShapeType="1"/>
            </p:cNvSpPr>
            <p:nvPr/>
          </p:nvSpPr>
          <p:spPr bwMode="auto">
            <a:xfrm>
              <a:off x="728" y="2980"/>
              <a:ext cx="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5"/>
            <p:cNvSpPr>
              <a:spLocks noChangeShapeType="1"/>
            </p:cNvSpPr>
            <p:nvPr/>
          </p:nvSpPr>
          <p:spPr bwMode="auto">
            <a:xfrm>
              <a:off x="728" y="2603"/>
              <a:ext cx="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16"/>
            <p:cNvSpPr>
              <a:spLocks noChangeShapeType="1"/>
            </p:cNvSpPr>
            <p:nvPr/>
          </p:nvSpPr>
          <p:spPr bwMode="auto">
            <a:xfrm>
              <a:off x="728" y="2226"/>
              <a:ext cx="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17"/>
            <p:cNvSpPr>
              <a:spLocks noChangeShapeType="1"/>
            </p:cNvSpPr>
            <p:nvPr/>
          </p:nvSpPr>
          <p:spPr bwMode="auto">
            <a:xfrm flipV="1">
              <a:off x="2193" y="3696"/>
              <a:ext cx="0" cy="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18"/>
            <p:cNvSpPr>
              <a:spLocks noChangeShapeType="1"/>
            </p:cNvSpPr>
            <p:nvPr/>
          </p:nvSpPr>
          <p:spPr bwMode="auto">
            <a:xfrm>
              <a:off x="728" y="2226"/>
              <a:ext cx="146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19"/>
            <p:cNvSpPr>
              <a:spLocks noChangeShapeType="1"/>
            </p:cNvSpPr>
            <p:nvPr/>
          </p:nvSpPr>
          <p:spPr bwMode="auto">
            <a:xfrm>
              <a:off x="2083" y="3734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20"/>
            <p:cNvSpPr>
              <a:spLocks noChangeShapeType="1"/>
            </p:cNvSpPr>
            <p:nvPr/>
          </p:nvSpPr>
          <p:spPr bwMode="auto">
            <a:xfrm flipV="1">
              <a:off x="2199" y="2226"/>
              <a:ext cx="0" cy="15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21"/>
            <p:cNvSpPr>
              <a:spLocks noChangeShapeType="1"/>
            </p:cNvSpPr>
            <p:nvPr/>
          </p:nvSpPr>
          <p:spPr bwMode="auto">
            <a:xfrm flipV="1">
              <a:off x="1094" y="2603"/>
              <a:ext cx="1099" cy="1131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22"/>
            <p:cNvSpPr>
              <a:spLocks noChangeShapeType="1"/>
            </p:cNvSpPr>
            <p:nvPr/>
          </p:nvSpPr>
          <p:spPr bwMode="auto">
            <a:xfrm flipV="1">
              <a:off x="728" y="2226"/>
              <a:ext cx="1098" cy="1131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AutoShape 23" descr="浅色竖线"/>
            <p:cNvSpPr>
              <a:spLocks noChangeArrowheads="1"/>
            </p:cNvSpPr>
            <p:nvPr/>
          </p:nvSpPr>
          <p:spPr bwMode="auto">
            <a:xfrm rot="-2716095">
              <a:off x="402" y="2723"/>
              <a:ext cx="2111" cy="513"/>
            </a:xfrm>
            <a:prstGeom prst="hexagon">
              <a:avLst>
                <a:gd name="adj" fmla="val 50180"/>
                <a:gd name="vf" fmla="val 115470"/>
              </a:avLst>
            </a:prstGeom>
            <a:pattFill prst="ltVert">
              <a:fgClr>
                <a:srgbClr val="000000"/>
              </a:fgClr>
              <a:bgClr>
                <a:srgbClr val="0066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22" name="Text Box 24"/>
            <p:cNvSpPr txBox="1">
              <a:spLocks noChangeArrowheads="1"/>
            </p:cNvSpPr>
            <p:nvPr/>
          </p:nvSpPr>
          <p:spPr bwMode="auto">
            <a:xfrm>
              <a:off x="692" y="3696"/>
              <a:ext cx="21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b="0" dirty="0"/>
                <a:t>0</a:t>
              </a:r>
            </a:p>
          </p:txBody>
        </p:sp>
        <p:sp>
          <p:nvSpPr>
            <p:cNvPr id="23" name="Text Box 25"/>
            <p:cNvSpPr txBox="1">
              <a:spLocks noChangeArrowheads="1"/>
            </p:cNvSpPr>
            <p:nvPr/>
          </p:nvSpPr>
          <p:spPr bwMode="auto">
            <a:xfrm>
              <a:off x="875" y="3696"/>
              <a:ext cx="40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b="0" dirty="0"/>
                <a:t>15</a:t>
              </a:r>
            </a:p>
          </p:txBody>
        </p:sp>
        <p:sp>
          <p:nvSpPr>
            <p:cNvPr id="24" name="Text Box 26"/>
            <p:cNvSpPr txBox="1">
              <a:spLocks noChangeArrowheads="1"/>
            </p:cNvSpPr>
            <p:nvPr/>
          </p:nvSpPr>
          <p:spPr bwMode="auto">
            <a:xfrm>
              <a:off x="399" y="3198"/>
              <a:ext cx="40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b="0"/>
                <a:t>15</a:t>
              </a:r>
            </a:p>
          </p:txBody>
        </p:sp>
        <p:sp>
          <p:nvSpPr>
            <p:cNvPr id="25" name="Text Box 27"/>
            <p:cNvSpPr txBox="1">
              <a:spLocks noChangeArrowheads="1"/>
            </p:cNvSpPr>
            <p:nvPr/>
          </p:nvSpPr>
          <p:spPr bwMode="auto">
            <a:xfrm>
              <a:off x="1973" y="3688"/>
              <a:ext cx="43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b="0"/>
                <a:t>60</a:t>
              </a:r>
            </a:p>
          </p:txBody>
        </p:sp>
        <p:sp>
          <p:nvSpPr>
            <p:cNvPr id="26" name="Text Box 28"/>
            <p:cNvSpPr txBox="1">
              <a:spLocks noChangeArrowheads="1"/>
            </p:cNvSpPr>
            <p:nvPr/>
          </p:nvSpPr>
          <p:spPr bwMode="auto">
            <a:xfrm>
              <a:off x="362" y="2105"/>
              <a:ext cx="43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b="0"/>
                <a:t>60</a:t>
              </a:r>
            </a:p>
          </p:txBody>
        </p:sp>
        <p:sp>
          <p:nvSpPr>
            <p:cNvPr id="27" name="Text Box 29"/>
            <p:cNvSpPr txBox="1">
              <a:spLocks noChangeArrowheads="1"/>
            </p:cNvSpPr>
            <p:nvPr/>
          </p:nvSpPr>
          <p:spPr bwMode="auto">
            <a:xfrm>
              <a:off x="436" y="1661"/>
              <a:ext cx="40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b="0"/>
                <a:t>y</a:t>
              </a:r>
            </a:p>
          </p:txBody>
        </p:sp>
        <p:sp>
          <p:nvSpPr>
            <p:cNvPr id="28" name="Text Box 30"/>
            <p:cNvSpPr txBox="1">
              <a:spLocks noChangeArrowheads="1"/>
            </p:cNvSpPr>
            <p:nvPr/>
          </p:nvSpPr>
          <p:spPr bwMode="auto">
            <a:xfrm>
              <a:off x="2559" y="3650"/>
              <a:ext cx="36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b="0"/>
                <a:t>x</a:t>
              </a:r>
            </a:p>
          </p:txBody>
        </p:sp>
        <p:sp>
          <p:nvSpPr>
            <p:cNvPr id="29" name="Text Box 31"/>
            <p:cNvSpPr txBox="1">
              <a:spLocks noChangeArrowheads="1"/>
            </p:cNvSpPr>
            <p:nvPr/>
          </p:nvSpPr>
          <p:spPr bwMode="auto">
            <a:xfrm rot="18889204">
              <a:off x="672" y="2456"/>
              <a:ext cx="113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400" dirty="0">
                  <a:solidFill>
                    <a:srgbClr val="FF0000"/>
                  </a:solidFill>
                </a:rPr>
                <a:t>y</a:t>
              </a:r>
              <a:r>
                <a:rPr kumimoji="0" lang="zh-CN" altLang="en-US" sz="2400" dirty="0">
                  <a:solidFill>
                    <a:srgbClr val="FF0000"/>
                  </a:solidFill>
                </a:rPr>
                <a:t>－</a:t>
              </a:r>
              <a:r>
                <a:rPr kumimoji="0" lang="en-US" altLang="zh-CN" sz="2400" dirty="0">
                  <a:solidFill>
                    <a:srgbClr val="FF0000"/>
                  </a:solidFill>
                </a:rPr>
                <a:t>x</a:t>
              </a:r>
              <a:r>
                <a:rPr kumimoji="0" lang="zh-CN" altLang="en-US" sz="2400" dirty="0">
                  <a:solidFill>
                    <a:srgbClr val="FF0000"/>
                  </a:solidFill>
                </a:rPr>
                <a:t>＝</a:t>
              </a:r>
              <a:r>
                <a:rPr kumimoji="0" lang="en-US" altLang="zh-CN" sz="2400" dirty="0">
                  <a:solidFill>
                    <a:srgbClr val="FF0000"/>
                  </a:solidFill>
                </a:rPr>
                <a:t>15</a:t>
              </a:r>
              <a:endParaRPr kumimoji="0" lang="en-US" altLang="zh-CN" sz="2400" dirty="0">
                <a:solidFill>
                  <a:srgbClr val="FF0000"/>
                </a:solidFill>
                <a:latin typeface="Arial" charset="0"/>
              </a:endParaRPr>
            </a:p>
          </p:txBody>
        </p:sp>
        <p:sp>
          <p:nvSpPr>
            <p:cNvPr id="30" name="Text Box 32"/>
            <p:cNvSpPr txBox="1">
              <a:spLocks noChangeArrowheads="1"/>
            </p:cNvSpPr>
            <p:nvPr/>
          </p:nvSpPr>
          <p:spPr bwMode="auto">
            <a:xfrm rot="-2596705">
              <a:off x="1202" y="3022"/>
              <a:ext cx="113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400" dirty="0">
                  <a:solidFill>
                    <a:srgbClr val="FF0000"/>
                  </a:solidFill>
                </a:rPr>
                <a:t>x</a:t>
              </a:r>
              <a:r>
                <a:rPr kumimoji="0" lang="zh-CN" altLang="en-US" sz="2400" dirty="0">
                  <a:solidFill>
                    <a:srgbClr val="FF0000"/>
                  </a:solidFill>
                </a:rPr>
                <a:t>－</a:t>
              </a:r>
              <a:r>
                <a:rPr kumimoji="0" lang="en-US" altLang="zh-CN" sz="2400" dirty="0">
                  <a:solidFill>
                    <a:srgbClr val="FF0000"/>
                  </a:solidFill>
                </a:rPr>
                <a:t>y</a:t>
              </a:r>
              <a:r>
                <a:rPr kumimoji="0" lang="zh-CN" altLang="en-US" sz="2400" dirty="0">
                  <a:solidFill>
                    <a:srgbClr val="FF0000"/>
                  </a:solidFill>
                </a:rPr>
                <a:t>＝</a:t>
              </a:r>
              <a:r>
                <a:rPr kumimoji="0" lang="en-US" altLang="zh-CN" sz="2400" dirty="0">
                  <a:solidFill>
                    <a:srgbClr val="FF0000"/>
                  </a:solidFill>
                </a:rPr>
                <a:t>15</a:t>
              </a:r>
              <a:endParaRPr kumimoji="0" lang="en-US" altLang="zh-CN" sz="2400" dirty="0">
                <a:solidFill>
                  <a:srgbClr val="FF0000"/>
                </a:solidFill>
                <a:latin typeface="Arial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内容占位符 2"/>
              <p:cNvSpPr txBox="1">
                <a:spLocks/>
              </p:cNvSpPr>
              <p:nvPr/>
            </p:nvSpPr>
            <p:spPr>
              <a:xfrm>
                <a:off x="4788024" y="3505490"/>
                <a:ext cx="3536776" cy="3091861"/>
              </a:xfrm>
              <a:prstGeom prst="rect">
                <a:avLst/>
              </a:prstGeom>
            </p:spPr>
            <p:txBody>
              <a:bodyPr vert="horz">
                <a:normAutofit fontScale="77500" lnSpcReduction="20000"/>
              </a:bodyPr>
              <a:lstStyle>
                <a:lvl1pPr marL="320040" indent="-320040" algn="l" rtl="0" eaLnBrk="1" latinLnBrk="0" hangingPunct="1">
                  <a:spcBef>
                    <a:spcPts val="700"/>
                  </a:spcBef>
                  <a:buClr>
                    <a:schemeClr val="accent2"/>
                  </a:buClr>
                  <a:buSzPct val="60000"/>
                  <a:buFont typeface="Wingdings"/>
                  <a:buChar char=""/>
                  <a:defRPr kumimoji="0" sz="29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74320" algn="l" rtl="0" eaLnBrk="1" latinLnBrk="0" hangingPunct="1">
                  <a:spcBef>
                    <a:spcPts val="550"/>
                  </a:spcBef>
                  <a:buClr>
                    <a:schemeClr val="accent1"/>
                  </a:buClr>
                  <a:buSzPct val="70000"/>
                  <a:buFont typeface="Wingdings 2"/>
                  <a:buChar char=""/>
                  <a:defRPr kumimoji="0" sz="2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228600" algn="l" rtl="0" eaLnBrk="1" latinLnBrk="0" hangingPunct="1">
                  <a:spcBef>
                    <a:spcPts val="500"/>
                  </a:spcBef>
                  <a:buClr>
                    <a:schemeClr val="accent2"/>
                  </a:buClr>
                  <a:buSzPct val="75000"/>
                  <a:buFont typeface="Wingdings"/>
                  <a:buChar char=""/>
                  <a:defRPr kumimoji="0" sz="23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228600" algn="l" rtl="0" eaLnBrk="1" latinLnBrk="0" hangingPunct="1">
                  <a:spcBef>
                    <a:spcPts val="400"/>
                  </a:spcBef>
                  <a:buClr>
                    <a:schemeClr val="accent3"/>
                  </a:buClr>
                  <a:buSzPct val="75000"/>
                  <a:buFont typeface="Wingdings"/>
                  <a:buChar char=""/>
                  <a:defRPr kumimoji="0"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-228600" algn="l" rtl="0" eaLnBrk="1" latinLnBrk="0" hangingPunct="1">
                  <a:spcBef>
                    <a:spcPts val="400"/>
                  </a:spcBef>
                  <a:buClr>
                    <a:schemeClr val="accent4"/>
                  </a:buClr>
                  <a:buSzPct val="65000"/>
                  <a:buFont typeface="Wingdings"/>
                  <a:buChar char=""/>
                  <a:defRPr kumimoji="0"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103120" indent="-22860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377440" indent="-228600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651760" indent="-228600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26080" indent="-228600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altLang="zh-CN" sz="3100" i="1" smtClean="0">
                        <a:latin typeface="Cambria Math"/>
                      </a:rPr>
                      <m:t>(</m:t>
                    </m:r>
                    <m:r>
                      <a:rPr lang="en-US" altLang="zh-CN" sz="3100" b="1" i="1" smtClean="0">
                        <a:latin typeface="Cambria Math"/>
                      </a:rPr>
                      <m:t>𝒙</m:t>
                    </m:r>
                    <m:r>
                      <a:rPr lang="en-US" altLang="zh-CN" sz="3100" b="1" i="1" smtClean="0">
                        <a:latin typeface="Cambria Math"/>
                      </a:rPr>
                      <m:t>,</m:t>
                    </m:r>
                    <m:r>
                      <a:rPr lang="en-US" altLang="zh-CN" sz="3100" b="1" i="1" smtClean="0">
                        <a:latin typeface="Cambria Math"/>
                      </a:rPr>
                      <m:t>𝒚</m:t>
                    </m:r>
                    <m:r>
                      <a:rPr lang="en-US" altLang="zh-CN" sz="3100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sz="3100" dirty="0" smtClean="0"/>
                  <a:t>所有可能结果是边长为</a:t>
                </a:r>
                <a:r>
                  <a:rPr lang="en-US" altLang="zh-CN" sz="3100" dirty="0" smtClean="0"/>
                  <a:t>60</a:t>
                </a:r>
                <a:r>
                  <a:rPr lang="zh-CN" altLang="en-US" sz="3100" dirty="0" smtClean="0"/>
                  <a:t>的正方形，图中阴影表示可会面的区域。</a:t>
                </a:r>
                <a:endParaRPr lang="en-US" altLang="zh-CN" sz="3100" dirty="0" smtClean="0"/>
              </a:p>
              <a:p>
                <a:r>
                  <a:rPr lang="zh-CN" altLang="en-US" sz="3100" dirty="0" smtClean="0"/>
                  <a:t>设</a:t>
                </a:r>
                <a14:m>
                  <m:oMath xmlns:m="http://schemas.openxmlformats.org/officeDocument/2006/math">
                    <m:r>
                      <a:rPr lang="en-US" altLang="zh-CN" sz="3100" b="1" i="1" smtClean="0">
                        <a:latin typeface="Cambria Math"/>
                      </a:rPr>
                      <m:t>𝑨</m:t>
                    </m:r>
                    <m:r>
                      <a:rPr lang="en-US" altLang="zh-CN" sz="3100" b="1" i="1" smtClean="0">
                        <a:latin typeface="Cambria Math"/>
                      </a:rPr>
                      <m:t>:</m:t>
                    </m:r>
                  </m:oMath>
                </a14:m>
                <a:r>
                  <a:rPr lang="zh-CN" altLang="en-US" sz="3100" dirty="0" smtClean="0"/>
                  <a:t>两人能会面</a:t>
                </a:r>
                <a:endParaRPr lang="en-US" altLang="zh-CN" sz="31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𝑨</m:t>
                          </m:r>
                        </m:e>
                      </m:d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 smtClean="0">
                              <a:latin typeface="Cambria Math"/>
                            </a:rPr>
                            <m:t>𝝁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(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𝑨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altLang="zh-CN" b="1" i="1" smtClean="0">
                              <a:latin typeface="Cambria Math"/>
                            </a:rPr>
                            <m:t>𝝁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(</m:t>
                          </m:r>
                          <m:r>
                            <a:rPr lang="en-US" altLang="zh-CN" b="1" i="0" smtClean="0">
                              <a:latin typeface="Cambria Math"/>
                            </a:rPr>
                            <m:t>𝛀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 smtClean="0">
                              <a:latin typeface="Cambria Math"/>
                            </a:rPr>
                            <m:t>𝟔</m:t>
                          </m:r>
                          <m:sSup>
                            <m:sSup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𝟎</m:t>
                              </m:r>
                            </m:e>
                            <m:sup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zh-CN" b="1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𝟒</m:t>
                          </m:r>
                          <m:sSup>
                            <m:sSup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𝟓</m:t>
                              </m:r>
                            </m:e>
                            <m:sup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1" i="1" smtClean="0">
                              <a:latin typeface="Cambria Math"/>
                            </a:rPr>
                            <m:t>𝟔</m:t>
                          </m:r>
                          <m:sSup>
                            <m:sSup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𝟎</m:t>
                              </m:r>
                            </m:e>
                            <m:sup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3505490"/>
                <a:ext cx="3536776" cy="3091861"/>
              </a:xfrm>
              <a:prstGeom prst="rect">
                <a:avLst/>
              </a:prstGeom>
              <a:blipFill rotWithShape="1">
                <a:blip r:embed="rId3"/>
                <a:stretch>
                  <a:fillRect l="-172" t="-35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3966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两两独立不意味着相互独立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随机抛两枚骰子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𝑨</m:t>
                    </m:r>
                    <m:r>
                      <a:rPr lang="en-US" altLang="zh-CN" b="1" i="1" smtClean="0">
                        <a:latin typeface="Cambria Math"/>
                      </a:rPr>
                      <m:t>:</m:t>
                    </m:r>
                  </m:oMath>
                </a14:m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号骰子抛出奇数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𝑩</m:t>
                    </m:r>
                    <m:r>
                      <a:rPr lang="en-US" altLang="zh-CN" i="1">
                        <a:latin typeface="Cambria Math"/>
                      </a:rPr>
                      <m:t>:</m:t>
                    </m:r>
                  </m:oMath>
                </a14:m>
                <a:r>
                  <a:rPr lang="en-US" altLang="zh-CN" dirty="0" smtClean="0"/>
                  <a:t>2</a:t>
                </a:r>
                <a:r>
                  <a:rPr lang="zh-CN" altLang="en-US" dirty="0"/>
                  <a:t>号骰子抛出</a:t>
                </a:r>
                <a:r>
                  <a:rPr lang="zh-CN" altLang="en-US" dirty="0" smtClean="0"/>
                  <a:t>奇数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𝑪</m:t>
                    </m:r>
                    <m:r>
                      <a:rPr lang="en-US" altLang="zh-CN" i="1">
                        <a:latin typeface="Cambria Math"/>
                      </a:rPr>
                      <m:t>:</m:t>
                    </m:r>
                  </m:oMath>
                </a14:m>
                <a:r>
                  <a:rPr lang="zh-CN" altLang="en-US" dirty="0" smtClean="0"/>
                  <a:t>两骰子点数和为奇数</a:t>
                </a:r>
                <a:endParaRPr lang="en-US" altLang="zh-CN" dirty="0"/>
              </a:p>
              <a:p>
                <a:r>
                  <a:rPr lang="zh-CN" altLang="en-US" dirty="0" smtClean="0"/>
                  <a:t>两两独立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𝑨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𝑩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𝑪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altLang="zh-CN" b="1" i="1" smtClean="0"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endParaRPr lang="en-US" altLang="zh-CN" b="1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𝑨𝑩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𝑨𝑪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𝑩𝑪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altLang="zh-CN" b="1" i="1" smtClean="0">
                            <a:latin typeface="Cambria Math"/>
                          </a:rPr>
                          <m:t>𝟒</m:t>
                        </m:r>
                      </m:den>
                    </m:f>
                  </m:oMath>
                </a14:m>
                <a:endParaRPr lang="en-US" altLang="zh-CN" b="1" dirty="0" smtClean="0"/>
              </a:p>
              <a:p>
                <a:r>
                  <a:rPr lang="zh-CN" altLang="en-US" dirty="0"/>
                  <a:t>三</a:t>
                </a:r>
                <a:r>
                  <a:rPr lang="zh-CN" altLang="en-US" dirty="0" smtClean="0"/>
                  <a:t>者不互相独立：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𝑨𝑩𝑪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𝟎</m:t>
                    </m:r>
                  </m:oMath>
                </a14:m>
                <a:endParaRPr lang="en-US" altLang="zh-CN" dirty="0"/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449" t="-12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40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7335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𝒏</m:t>
                    </m:r>
                  </m:oMath>
                </a14:m>
                <a:r>
                  <a:rPr lang="zh-CN" altLang="en-US" dirty="0" smtClean="0"/>
                  <a:t>个事件的相互独立性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b="-197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dirty="0" smtClean="0"/>
                  <a:t>为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/>
                      </a:rPr>
                      <m:t>𝒏</m:t>
                    </m:r>
                  </m:oMath>
                </a14:m>
                <a:r>
                  <a:rPr lang="zh-CN" altLang="en-US" dirty="0" smtClean="0"/>
                  <a:t>个随机事件，如果对于任意集合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dirty="0" smtClean="0">
                                <a:latin typeface="Cambria Math"/>
                              </a:rPr>
                              <m:t>𝒊</m:t>
                            </m:r>
                          </m:e>
                          <m:sub>
                            <m:r>
                              <a:rPr lang="en-US" altLang="zh-CN" b="1" i="1" dirty="0" smtClean="0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b="1" i="1" dirty="0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dirty="0" smtClean="0">
                                <a:latin typeface="Cambria Math"/>
                              </a:rPr>
                              <m:t>𝒊</m:t>
                            </m:r>
                          </m:e>
                          <m:sub>
                            <m:r>
                              <a:rPr lang="en-US" altLang="zh-CN" b="1" i="1" dirty="0" smtClean="0"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b="1" i="1" dirty="0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dirty="0" smtClean="0">
                                <a:latin typeface="Cambria Math"/>
                              </a:rPr>
                              <m:t>𝒊</m:t>
                            </m:r>
                          </m:e>
                          <m:sub>
                            <m:r>
                              <a:rPr lang="en-US" altLang="zh-CN" b="1" i="1" dirty="0" smtClean="0">
                                <a:latin typeface="Cambria Math"/>
                              </a:rPr>
                              <m:t>𝒌</m:t>
                            </m:r>
                          </m:sub>
                        </m:sSub>
                      </m:e>
                    </m:d>
                    <m:r>
                      <a:rPr lang="en-US" altLang="zh-CN" b="1" i="1" dirty="0" smtClean="0">
                        <a:latin typeface="Cambria Math"/>
                      </a:rPr>
                      <m:t>⊂[</m:t>
                    </m:r>
                    <m:r>
                      <a:rPr lang="en-US" altLang="zh-CN" b="1" i="1" dirty="0" smtClean="0">
                        <a:latin typeface="Cambria Math"/>
                      </a:rPr>
                      <m:t>𝒏</m:t>
                    </m:r>
                    <m:r>
                      <a:rPr lang="en-US" altLang="zh-CN" b="1" i="1" dirty="0" smtClean="0">
                        <a:latin typeface="Cambria Math"/>
                      </a:rPr>
                      <m:t>]</m:t>
                    </m:r>
                  </m:oMath>
                </a14:m>
                <a:r>
                  <a:rPr lang="zh-CN" altLang="en-US" dirty="0" smtClean="0"/>
                  <a:t>有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⋂"/>
                              <m:limLoc m:val="subSup"/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zh-CN" b="1" i="1" smtClean="0">
                                  <a:latin typeface="Cambria Math"/>
                                </a:rPr>
                                <m:t>𝒋</m:t>
                              </m:r>
                              <m:r>
                                <a:rPr lang="en-US" altLang="zh-CN" b="1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𝒌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𝑨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𝒊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𝒋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1" i="1" smtClean="0">
                              <a:latin typeface="Cambria Math"/>
                            </a:rPr>
                            <m:t>𝒋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=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𝟏</m:t>
                          </m:r>
                        </m:sub>
                        <m:sup>
                          <m:r>
                            <a:rPr lang="en-US" altLang="zh-CN" b="1" i="1" smtClean="0">
                              <a:latin typeface="Cambria Math"/>
                            </a:rPr>
                            <m:t>𝒌</m:t>
                          </m:r>
                        </m:sup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𝑷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𝑨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𝒊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𝒋</m:t>
                                  </m:r>
                                </m:sub>
                              </m:sSub>
                            </m:sub>
                          </m:sSub>
                        </m:e>
                      </m:nary>
                      <m:r>
                        <a:rPr lang="en-US" altLang="zh-CN" b="1" i="1" smtClean="0">
                          <a:latin typeface="Cambria Math"/>
                        </a:rPr>
                        <m:t>) </m:t>
                      </m:r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/>
                  <a:t>则称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dirty="0" smtClean="0"/>
                  <a:t>相互独立。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3"/>
                <a:stretch>
                  <a:fillRect l="-1645" t="-13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41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83568" y="5013176"/>
                <a:ext cx="7632848" cy="12618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900" b="1" dirty="0" smtClean="0"/>
                  <a:t>注：</a:t>
                </a:r>
                <a14:m>
                  <m:oMath xmlns:m="http://schemas.openxmlformats.org/officeDocument/2006/math">
                    <m:r>
                      <a:rPr lang="en-US" altLang="zh-CN" sz="2900" b="1" i="1" smtClean="0">
                        <a:latin typeface="Cambria Math"/>
                      </a:rPr>
                      <m:t>𝒏</m:t>
                    </m:r>
                  </m:oMath>
                </a14:m>
                <a:r>
                  <a:rPr lang="zh-CN" altLang="en-US" sz="2900" b="1" dirty="0" smtClean="0"/>
                  <a:t>个</a:t>
                </a:r>
                <a:r>
                  <a:rPr lang="zh-CN" altLang="en-US" sz="2900" b="1" dirty="0"/>
                  <a:t>事件相互独立，则其中</a:t>
                </a:r>
                <a:r>
                  <a:rPr lang="zh-CN" altLang="en-US" sz="2900" b="1" dirty="0" smtClean="0"/>
                  <a:t>任意</a:t>
                </a:r>
                <a14:m>
                  <m:oMath xmlns:m="http://schemas.openxmlformats.org/officeDocument/2006/math">
                    <m:r>
                      <a:rPr lang="en-US" altLang="zh-CN" sz="2900" b="1" i="1" smtClean="0">
                        <a:latin typeface="Cambria Math"/>
                      </a:rPr>
                      <m:t>𝒌</m:t>
                    </m:r>
                  </m:oMath>
                </a14:m>
                <a:r>
                  <a:rPr lang="zh-CN" altLang="en-US" sz="2900" b="1" dirty="0" smtClean="0"/>
                  <a:t>个</a:t>
                </a:r>
                <a:r>
                  <a:rPr lang="zh-CN" altLang="en-US" sz="2900" b="1" dirty="0"/>
                  <a:t>事件也相互</a:t>
                </a:r>
                <a:r>
                  <a:rPr lang="zh-CN" altLang="en-US" sz="2900" b="1" dirty="0" smtClean="0"/>
                  <a:t>独立，反之不成立。</a:t>
                </a:r>
                <a:endParaRPr lang="en-US" altLang="zh-CN" sz="2900" b="1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5013176"/>
                <a:ext cx="7632848" cy="1261884"/>
              </a:xfrm>
              <a:prstGeom prst="rect">
                <a:avLst/>
              </a:prstGeom>
              <a:blipFill rotWithShape="0">
                <a:blip r:embed="rId4"/>
                <a:stretch>
                  <a:fillRect l="-1677" t="-48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3833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分组独立性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设事件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dirty="0"/>
                  <a:t>相互</a:t>
                </a:r>
                <a:r>
                  <a:rPr lang="zh-CN" altLang="en-US" dirty="0" smtClean="0"/>
                  <a:t>独立，将其任意分成没有公共事件的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𝒌</m:t>
                    </m:r>
                  </m:oMath>
                </a14:m>
                <a:r>
                  <a:rPr lang="zh-CN" altLang="en-US" dirty="0" smtClean="0"/>
                  <a:t>个组，每个组任意作事件运算，得到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𝒌</m:t>
                    </m:r>
                  </m:oMath>
                </a14:m>
                <a:r>
                  <a:rPr lang="zh-CN" altLang="en-US" dirty="0" smtClean="0"/>
                  <a:t>个新事件，则这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𝒌</m:t>
                    </m:r>
                  </m:oMath>
                </a14:m>
                <a:r>
                  <a:rPr lang="zh-CN" altLang="en-US" dirty="0" smtClean="0"/>
                  <a:t>个新事件相互独立。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例：设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𝟖</m:t>
                        </m:r>
                      </m:sub>
                    </m:sSub>
                  </m:oMath>
                </a14:m>
                <a:r>
                  <a:rPr lang="zh-CN" altLang="en-US" dirty="0"/>
                  <a:t>相互</a:t>
                </a:r>
                <a:r>
                  <a:rPr lang="zh-CN" altLang="en-US" dirty="0" smtClean="0"/>
                  <a:t>独立，则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𝑨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altLang="zh-CN" b="1" i="1" smtClean="0">
                          <a:latin typeface="Cambria Math"/>
                        </a:rPr>
                        <m:t>⋃</m:t>
                      </m:r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𝑨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altLang="zh-CN" b="1" i="1" smtClean="0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𝑨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/>
                            </a:rPr>
                            <m:t>𝟑</m:t>
                          </m:r>
                        </m:sub>
                      </m:sSub>
                      <m:acc>
                        <m:accPr>
                          <m:chr m:val="̅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𝟒</m:t>
                              </m:r>
                            </m:sub>
                          </m:sSub>
                        </m:e>
                      </m:acc>
                      <m:r>
                        <a:rPr lang="en-US" altLang="zh-CN" b="1" i="1" smtClean="0">
                          <a:latin typeface="Cambria Math"/>
                        </a:rPr>
                        <m:t>⋃</m:t>
                      </m:r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𝑨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/>
                            </a:rPr>
                            <m:t>𝟓</m:t>
                          </m:r>
                        </m:sub>
                      </m:sSub>
                      <m:r>
                        <a:rPr lang="en-US" altLang="zh-CN" b="1" i="1" smtClean="0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𝑨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/>
                            </a:rPr>
                            <m:t>𝟔</m:t>
                          </m:r>
                        </m:sub>
                      </m:sSub>
                      <m:r>
                        <a:rPr lang="en-US" altLang="zh-CN" b="1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𝑨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/>
                            </a:rPr>
                            <m:t>𝟕</m:t>
                          </m:r>
                        </m:sub>
                      </m:sSub>
                      <m:r>
                        <a:rPr lang="en-US" altLang="zh-CN" b="1" i="1" smtClean="0">
                          <a:latin typeface="Cambria Math"/>
                        </a:rPr>
                        <m:t>, </m:t>
                      </m:r>
                      <m:acc>
                        <m:accPr>
                          <m:chr m:val="̅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𝟖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相互独立。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1645" t="-1357" r="-11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42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8441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独立事件至少发生一次的概率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262088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zh-CN" altLang="en-US" dirty="0" smtClean="0"/>
                  <a:t>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dirty="0"/>
                  <a:t>相互</a:t>
                </a:r>
                <a:r>
                  <a:rPr lang="zh-CN" altLang="en-US" dirty="0" smtClean="0"/>
                  <a:t>独立，则</a:t>
                </a:r>
                <a:endParaRPr lang="en-US" altLang="zh-CN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𝑷</m:t>
                    </m:r>
                    <m:r>
                      <a:rPr lang="en-US" altLang="zh-CN" b="1" i="1" smtClean="0">
                        <a:latin typeface="Cambria Math"/>
                      </a:rPr>
                      <m:t>(</m:t>
                    </m:r>
                    <m:nary>
                      <m:naryPr>
                        <m:chr m:val="⋃"/>
                        <m:limLoc m:val="subSup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1" i="1" smtClean="0">
                            <a:latin typeface="Cambria Math"/>
                          </a:rPr>
                          <m:t>𝒊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=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</m:sup>
                      <m:e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𝑨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nary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altLang="zh-CN" dirty="0" smtClean="0"/>
                  <a:t>=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/>
                      </a:rPr>
                      <m:t>𝟏</m:t>
                    </m:r>
                    <m:r>
                      <a:rPr lang="en-US" altLang="zh-CN" b="1" i="1" dirty="0" smtClean="0">
                        <a:latin typeface="Cambria Math"/>
                      </a:rPr>
                      <m:t>−</m:t>
                    </m:r>
                    <m:r>
                      <a:rPr lang="en-US" altLang="zh-CN" b="1" i="1" dirty="0" smtClean="0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altLang="zh-CN" b="1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b="1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dirty="0" smtClean="0">
                                    <a:latin typeface="Cambria Math"/>
                                  </a:rPr>
                                  <m:t>𝑨</m:t>
                                </m:r>
                              </m:e>
                              <m:sub>
                                <m:r>
                                  <a:rPr lang="en-US" altLang="zh-CN" b="1" i="1" dirty="0" smtClean="0"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en-US" altLang="zh-CN" b="1" i="1" dirty="0" smtClean="0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altLang="zh-CN" b="1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b="1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dirty="0" smtClean="0">
                                    <a:latin typeface="Cambria Math"/>
                                  </a:rPr>
                                  <m:t>𝑨</m:t>
                                </m:r>
                              </m:e>
                              <m:sub>
                                <m:r>
                                  <a:rPr lang="en-US" altLang="zh-CN" b="1" i="1" dirty="0" smtClean="0">
                                    <a:latin typeface="Cambria Math"/>
                                  </a:rPr>
                                  <m:t>𝟐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en-US" altLang="zh-CN" b="1" i="1" dirty="0" smtClean="0">
                        <a:latin typeface="Cambria Math"/>
                      </a:rPr>
                      <m:t>⋯</m:t>
                    </m:r>
                    <m:r>
                      <a:rPr lang="en-US" altLang="zh-CN" b="1" i="1" dirty="0" smtClean="0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altLang="zh-CN" b="1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b="1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dirty="0" smtClean="0">
                                    <a:latin typeface="Cambria Math"/>
                                  </a:rPr>
                                  <m:t>𝑨</m:t>
                                </m:r>
                              </m:e>
                              <m:sub>
                                <m:r>
                                  <a:rPr lang="en-US" altLang="zh-CN" b="1" i="1" dirty="0" smtClean="0">
                                    <a:latin typeface="Cambria Math"/>
                                  </a:rPr>
                                  <m:t>𝒏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en-US" altLang="zh-CN" b="1" i="0" dirty="0" smtClean="0">
                        <a:latin typeface="Cambria Math"/>
                      </a:rPr>
                      <m:t>.</m:t>
                    </m:r>
                  </m:oMath>
                </a14:m>
                <a:endParaRPr lang="en-US" altLang="zh-CN" dirty="0" smtClean="0"/>
              </a:p>
              <a:p>
                <a:pPr marL="0" indent="0" algn="ctr">
                  <a:buNone/>
                </a:pPr>
                <a:endParaRPr lang="en-US" altLang="zh-CN" dirty="0" smtClean="0"/>
              </a:p>
              <a:p>
                <a:r>
                  <a:rPr lang="zh-CN" altLang="en-US" dirty="0" smtClean="0"/>
                  <a:t>特别地，若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𝑨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𝒑</m:t>
                    </m:r>
                  </m:oMath>
                </a14:m>
                <a:r>
                  <a:rPr lang="en-US" altLang="zh-CN" dirty="0" smtClean="0"/>
                  <a:t>,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/>
                      </a:rPr>
                      <m:t>𝒊</m:t>
                    </m:r>
                    <m:r>
                      <a:rPr lang="en-US" altLang="zh-CN" b="1" i="1" dirty="0" smtClean="0">
                        <a:latin typeface="Cambria Math"/>
                      </a:rPr>
                      <m:t>=</m:t>
                    </m:r>
                    <m:r>
                      <a:rPr lang="en-US" altLang="zh-CN" b="1" i="1" dirty="0" smtClean="0">
                        <a:latin typeface="Cambria Math"/>
                      </a:rPr>
                      <m:t>𝟏</m:t>
                    </m:r>
                    <m:r>
                      <a:rPr lang="en-US" altLang="zh-CN" b="1" i="1" dirty="0" smtClean="0">
                        <a:latin typeface="Cambria Math"/>
                      </a:rPr>
                      <m:t>,</m:t>
                    </m:r>
                    <m:r>
                      <a:rPr lang="en-US" altLang="zh-CN" b="1" i="1" dirty="0" smtClean="0">
                        <a:latin typeface="Cambria Math"/>
                      </a:rPr>
                      <m:t>𝟐</m:t>
                    </m:r>
                    <m:r>
                      <a:rPr lang="en-US" altLang="zh-CN" b="1" i="1" dirty="0" smtClean="0">
                        <a:latin typeface="Cambria Math"/>
                      </a:rPr>
                      <m:t>,…,</m:t>
                    </m:r>
                    <m:r>
                      <a:rPr lang="en-US" altLang="zh-CN" b="1" i="1" dirty="0" smtClean="0">
                        <a:latin typeface="Cambria Math"/>
                      </a:rPr>
                      <m:t>𝒏</m:t>
                    </m:r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则</a:t>
                </a:r>
                <a:endParaRPr lang="en-US" altLang="zh-CN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⋃"/>
                            <m:limLoc m:val="subSup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zh-CN" i="1">
                                <a:latin typeface="Cambria Math"/>
                              </a:rPr>
                              <m:t>𝒊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=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𝒏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𝑨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𝒊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m:rPr>
                        <m:nor/>
                      </m:rPr>
                      <a:rPr lang="en-US" altLang="zh-CN" b="1" i="0" smtClean="0">
                        <a:latin typeface="Cambria Math"/>
                        <a:ea typeface="Cambria Math"/>
                      </a:rPr>
                      <m:t>=1−</m:t>
                    </m:r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/>
                                <a:ea typeface="Cambria Math"/>
                              </a:rPr>
                              <m:t>𝟏</m:t>
                            </m:r>
                            <m:r>
                              <a:rPr lang="en-US" altLang="zh-CN" b="1" i="1" smtClean="0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a:rPr lang="en-US" altLang="zh-CN" b="1" i="1" smtClean="0">
                                <a:latin typeface="Cambria Math"/>
                                <a:ea typeface="Cambria Math"/>
                              </a:rPr>
                              <m:t>𝒑</m:t>
                            </m:r>
                          </m:e>
                        </m:d>
                      </m:e>
                      <m:sup>
                        <m:r>
                          <a:rPr lang="en-US" altLang="zh-CN" b="1" i="1" smtClean="0">
                            <a:latin typeface="Cambria Math"/>
                            <a:ea typeface="Cambria Math"/>
                          </a:rPr>
                          <m:t>𝒏</m:t>
                        </m:r>
                      </m:sup>
                    </m:sSup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𝟏</m:t>
                    </m:r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当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𝒏</m:t>
                    </m:r>
                    <m:r>
                      <a:rPr lang="en-US" altLang="zh-CN" b="1" i="1" smtClean="0">
                        <a:latin typeface="Cambria Math"/>
                      </a:rPr>
                      <m:t>→∞</m:t>
                    </m:r>
                  </m:oMath>
                </a14:m>
                <a:endParaRPr lang="en-US" altLang="zh-CN" dirty="0" smtClean="0"/>
              </a:p>
              <a:p>
                <a:pPr marL="0" indent="0" algn="ctr">
                  <a:buNone/>
                </a:pPr>
                <a:endParaRPr lang="en-US" altLang="zh-CN" dirty="0" smtClean="0"/>
              </a:p>
              <a:p>
                <a:pPr marL="0" indent="0" algn="ctr">
                  <a:buNone/>
                </a:pP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2620888"/>
              </a:xfrm>
              <a:blipFill rotWithShape="0">
                <a:blip r:embed="rId2"/>
                <a:stretch>
                  <a:fillRect l="-449" t="-3730" b="-20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43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043608" y="4653136"/>
                <a:ext cx="7272808" cy="83099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rgbClr val="FF0000"/>
                    </a:solidFill>
                  </a:rPr>
                  <a:t>无论</a:t>
                </a:r>
                <a:r>
                  <a:rPr lang="zh-CN" altLang="en-US" sz="2400" b="1" dirty="0">
                    <a:solidFill>
                      <a:srgbClr val="FF0000"/>
                    </a:solidFill>
                  </a:rPr>
                  <a:t>随机试验中事件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solidFill>
                          <a:srgbClr val="FF000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zh-CN" altLang="en-US" sz="2400" b="1" dirty="0">
                    <a:solidFill>
                      <a:srgbClr val="FF0000"/>
                    </a:solidFill>
                  </a:rPr>
                  <a:t>发生的概率如何小，只要不断独立地重复做此试验，事件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solidFill>
                          <a:srgbClr val="FF000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zh-CN" altLang="en-US" sz="2400" b="1" dirty="0">
                    <a:solidFill>
                      <a:srgbClr val="FF0000"/>
                    </a:solidFill>
                  </a:rPr>
                  <a:t>迟早会发生的概率为</a:t>
                </a:r>
                <a:r>
                  <a:rPr lang="en-US" altLang="zh-CN" sz="2400" b="1" dirty="0">
                    <a:solidFill>
                      <a:srgbClr val="FF0000"/>
                    </a:solidFill>
                  </a:rPr>
                  <a:t>1.</a:t>
                </a:r>
                <a:endParaRPr lang="zh-CN" alt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4653136"/>
                <a:ext cx="7272808" cy="830997"/>
              </a:xfrm>
              <a:prstGeom prst="rect">
                <a:avLst/>
              </a:prstGeom>
              <a:blipFill rotWithShape="0">
                <a:blip r:embed="rId3"/>
                <a:stretch>
                  <a:fillRect l="-1257" t="-5839" b="-1605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60" y="2927716"/>
            <a:ext cx="4757712" cy="39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649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例：系统可靠性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1468760"/>
              </a:xfrm>
            </p:spPr>
            <p:txBody>
              <a:bodyPr/>
              <a:lstStyle/>
              <a:p>
                <a:r>
                  <a:rPr lang="zh-CN" altLang="en-US" dirty="0" smtClean="0"/>
                  <a:t>如果构成系统的每个元件的可靠性均为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𝒓</m:t>
                    </m:r>
                    <m:r>
                      <a:rPr lang="en-US" altLang="zh-CN" b="1" i="0" smtClean="0">
                        <a:latin typeface="Cambria Math"/>
                      </a:rPr>
                      <m:t>, </m:t>
                    </m:r>
                    <m:r>
                      <a:rPr lang="en-US" altLang="zh-CN" b="1" i="0" smtClean="0">
                        <a:latin typeface="Cambria Math"/>
                      </a:rPr>
                      <m:t>𝟎</m:t>
                    </m:r>
                    <m:r>
                      <a:rPr lang="en-US" altLang="zh-CN" b="1" i="0" smtClean="0">
                        <a:latin typeface="Cambria Math"/>
                      </a:rPr>
                      <m:t>&lt;</m:t>
                    </m:r>
                    <m:r>
                      <a:rPr lang="en-US" altLang="zh-CN" b="1" i="0" smtClean="0">
                        <a:latin typeface="Cambria Math"/>
                      </a:rPr>
                      <m:t>𝐫</m:t>
                    </m:r>
                    <m:r>
                      <a:rPr lang="en-US" altLang="zh-CN" b="1" i="0" smtClean="0">
                        <a:latin typeface="Cambria Math"/>
                      </a:rPr>
                      <m:t>&lt;</m:t>
                    </m:r>
                    <m:r>
                      <a:rPr lang="en-US" altLang="zh-CN" b="1" i="0" smtClean="0">
                        <a:latin typeface="Cambria Math"/>
                      </a:rPr>
                      <m:t>𝟏</m:t>
                    </m:r>
                  </m:oMath>
                </a14:m>
                <a:r>
                  <a:rPr lang="zh-CN" altLang="en-US" dirty="0" smtClean="0"/>
                  <a:t>，且各个元件能否正常工作是相互独立的，求下列系统的可靠性并比较：</a:t>
                </a:r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1468760"/>
              </a:xfrm>
              <a:blipFill rotWithShape="0">
                <a:blip r:embed="rId3"/>
                <a:stretch>
                  <a:fillRect l="-449" t="-4167" r="-6058" b="-91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44</a:t>
            </a:fld>
            <a:endParaRPr lang="zh-CN" altLang="en-US" dirty="0"/>
          </a:p>
        </p:txBody>
      </p:sp>
      <p:grpSp>
        <p:nvGrpSpPr>
          <p:cNvPr id="5" name="Group 34"/>
          <p:cNvGrpSpPr>
            <a:grpSpLocks/>
          </p:cNvGrpSpPr>
          <p:nvPr/>
        </p:nvGrpSpPr>
        <p:grpSpPr bwMode="auto">
          <a:xfrm>
            <a:off x="979512" y="3140968"/>
            <a:ext cx="6400800" cy="1066800"/>
            <a:chOff x="816" y="2016"/>
            <a:chExt cx="4032" cy="672"/>
          </a:xfrm>
        </p:grpSpPr>
        <p:sp>
          <p:nvSpPr>
            <p:cNvPr id="6" name="Rectangle 35"/>
            <p:cNvSpPr>
              <a:spLocks noChangeArrowheads="1"/>
            </p:cNvSpPr>
            <p:nvPr/>
          </p:nvSpPr>
          <p:spPr bwMode="auto">
            <a:xfrm>
              <a:off x="1584" y="2064"/>
              <a:ext cx="33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7" name="Line 36"/>
            <p:cNvSpPr>
              <a:spLocks noChangeShapeType="1"/>
            </p:cNvSpPr>
            <p:nvPr/>
          </p:nvSpPr>
          <p:spPr bwMode="auto">
            <a:xfrm>
              <a:off x="1920" y="216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Rectangle 37"/>
            <p:cNvSpPr>
              <a:spLocks noChangeArrowheads="1"/>
            </p:cNvSpPr>
            <p:nvPr/>
          </p:nvSpPr>
          <p:spPr bwMode="auto">
            <a:xfrm>
              <a:off x="2352" y="2064"/>
              <a:ext cx="33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9" name="Line 38"/>
            <p:cNvSpPr>
              <a:spLocks noChangeShapeType="1"/>
            </p:cNvSpPr>
            <p:nvPr/>
          </p:nvSpPr>
          <p:spPr bwMode="auto">
            <a:xfrm>
              <a:off x="2688" y="216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0" name="Object 39"/>
            <p:cNvGraphicFramePr>
              <a:graphicFrameLocks noChangeAspect="1"/>
            </p:cNvGraphicFramePr>
            <p:nvPr/>
          </p:nvGraphicFramePr>
          <p:xfrm>
            <a:off x="3072" y="2019"/>
            <a:ext cx="576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11" name="公式" r:id="rId4" imgW="152136" imgH="76068" progId="Equation.3">
                    <p:embed/>
                  </p:oleObj>
                </mc:Choice>
                <mc:Fallback>
                  <p:oleObj name="公式" r:id="rId4" imgW="152136" imgH="7606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2" y="2019"/>
                          <a:ext cx="576" cy="2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Line 40"/>
            <p:cNvSpPr>
              <a:spLocks noChangeShapeType="1"/>
            </p:cNvSpPr>
            <p:nvPr/>
          </p:nvSpPr>
          <p:spPr bwMode="auto">
            <a:xfrm>
              <a:off x="3648" y="216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Rectangle 41"/>
            <p:cNvSpPr>
              <a:spLocks noChangeArrowheads="1"/>
            </p:cNvSpPr>
            <p:nvPr/>
          </p:nvSpPr>
          <p:spPr bwMode="auto">
            <a:xfrm>
              <a:off x="4080" y="2064"/>
              <a:ext cx="33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13" name="Text Box 42"/>
            <p:cNvSpPr txBox="1">
              <a:spLocks noChangeArrowheads="1"/>
            </p:cNvSpPr>
            <p:nvPr/>
          </p:nvSpPr>
          <p:spPr bwMode="auto">
            <a:xfrm>
              <a:off x="816" y="2016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dirty="0" smtClean="0"/>
                <a:t>1</a:t>
              </a:r>
              <a:r>
                <a:rPr lang="zh-CN" altLang="en-US" sz="2400" dirty="0" smtClean="0"/>
                <a:t>）</a:t>
              </a:r>
              <a:endParaRPr lang="zh-CN" altLang="en-US" sz="2400" dirty="0"/>
            </a:p>
          </p:txBody>
        </p:sp>
        <p:sp>
          <p:nvSpPr>
            <p:cNvPr id="14" name="Rectangle 43"/>
            <p:cNvSpPr>
              <a:spLocks noChangeArrowheads="1"/>
            </p:cNvSpPr>
            <p:nvPr/>
          </p:nvSpPr>
          <p:spPr bwMode="auto">
            <a:xfrm>
              <a:off x="1584" y="2448"/>
              <a:ext cx="33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15" name="Line 44"/>
            <p:cNvSpPr>
              <a:spLocks noChangeShapeType="1"/>
            </p:cNvSpPr>
            <p:nvPr/>
          </p:nvSpPr>
          <p:spPr bwMode="auto">
            <a:xfrm>
              <a:off x="1920" y="254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Rectangle 45"/>
            <p:cNvSpPr>
              <a:spLocks noChangeArrowheads="1"/>
            </p:cNvSpPr>
            <p:nvPr/>
          </p:nvSpPr>
          <p:spPr bwMode="auto">
            <a:xfrm>
              <a:off x="2352" y="2448"/>
              <a:ext cx="33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17" name="Line 46"/>
            <p:cNvSpPr>
              <a:spLocks noChangeShapeType="1"/>
            </p:cNvSpPr>
            <p:nvPr/>
          </p:nvSpPr>
          <p:spPr bwMode="auto">
            <a:xfrm>
              <a:off x="2688" y="254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8" name="Object 47"/>
            <p:cNvGraphicFramePr>
              <a:graphicFrameLocks noChangeAspect="1"/>
            </p:cNvGraphicFramePr>
            <p:nvPr/>
          </p:nvGraphicFramePr>
          <p:xfrm>
            <a:off x="3072" y="2403"/>
            <a:ext cx="576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12" name="公式" r:id="rId6" imgW="152136" imgH="76068" progId="Equation.3">
                    <p:embed/>
                  </p:oleObj>
                </mc:Choice>
                <mc:Fallback>
                  <p:oleObj name="公式" r:id="rId6" imgW="152136" imgH="7606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2" y="2403"/>
                          <a:ext cx="576" cy="2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" name="Line 48"/>
            <p:cNvSpPr>
              <a:spLocks noChangeShapeType="1"/>
            </p:cNvSpPr>
            <p:nvPr/>
          </p:nvSpPr>
          <p:spPr bwMode="auto">
            <a:xfrm>
              <a:off x="3648" y="254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Rectangle 49"/>
            <p:cNvSpPr>
              <a:spLocks noChangeArrowheads="1"/>
            </p:cNvSpPr>
            <p:nvPr/>
          </p:nvSpPr>
          <p:spPr bwMode="auto">
            <a:xfrm>
              <a:off x="4080" y="2448"/>
              <a:ext cx="33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21" name="Line 50"/>
            <p:cNvSpPr>
              <a:spLocks noChangeShapeType="1"/>
            </p:cNvSpPr>
            <p:nvPr/>
          </p:nvSpPr>
          <p:spPr bwMode="auto">
            <a:xfrm>
              <a:off x="4416" y="216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Line 51"/>
            <p:cNvSpPr>
              <a:spLocks noChangeShapeType="1"/>
            </p:cNvSpPr>
            <p:nvPr/>
          </p:nvSpPr>
          <p:spPr bwMode="auto">
            <a:xfrm>
              <a:off x="4416" y="254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Line 52"/>
            <p:cNvSpPr>
              <a:spLocks noChangeShapeType="1"/>
            </p:cNvSpPr>
            <p:nvPr/>
          </p:nvSpPr>
          <p:spPr bwMode="auto">
            <a:xfrm>
              <a:off x="4560" y="216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Line 53"/>
            <p:cNvSpPr>
              <a:spLocks noChangeShapeType="1"/>
            </p:cNvSpPr>
            <p:nvPr/>
          </p:nvSpPr>
          <p:spPr bwMode="auto">
            <a:xfrm>
              <a:off x="4560" y="235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Line 54"/>
            <p:cNvSpPr>
              <a:spLocks noChangeShapeType="1"/>
            </p:cNvSpPr>
            <p:nvPr/>
          </p:nvSpPr>
          <p:spPr bwMode="auto">
            <a:xfrm>
              <a:off x="1344" y="216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Line 55"/>
            <p:cNvSpPr>
              <a:spLocks noChangeShapeType="1"/>
            </p:cNvSpPr>
            <p:nvPr/>
          </p:nvSpPr>
          <p:spPr bwMode="auto">
            <a:xfrm>
              <a:off x="1344" y="254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Line 56"/>
            <p:cNvSpPr>
              <a:spLocks noChangeShapeType="1"/>
            </p:cNvSpPr>
            <p:nvPr/>
          </p:nvSpPr>
          <p:spPr bwMode="auto">
            <a:xfrm>
              <a:off x="1344" y="216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Line 57"/>
            <p:cNvSpPr>
              <a:spLocks noChangeShapeType="1"/>
            </p:cNvSpPr>
            <p:nvPr/>
          </p:nvSpPr>
          <p:spPr bwMode="auto">
            <a:xfrm>
              <a:off x="1056" y="235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0" name="Group 2"/>
          <p:cNvGrpSpPr>
            <a:grpSpLocks/>
          </p:cNvGrpSpPr>
          <p:nvPr/>
        </p:nvGrpSpPr>
        <p:grpSpPr bwMode="auto">
          <a:xfrm>
            <a:off x="1026046" y="4446240"/>
            <a:ext cx="6400800" cy="990600"/>
            <a:chOff x="816" y="2928"/>
            <a:chExt cx="4032" cy="624"/>
          </a:xfrm>
        </p:grpSpPr>
        <p:sp>
          <p:nvSpPr>
            <p:cNvPr id="31" name="Line 3"/>
            <p:cNvSpPr>
              <a:spLocks noChangeShapeType="1"/>
            </p:cNvSpPr>
            <p:nvPr/>
          </p:nvSpPr>
          <p:spPr bwMode="auto">
            <a:xfrm>
              <a:off x="1344" y="307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Rectangle 4"/>
            <p:cNvSpPr>
              <a:spLocks noChangeArrowheads="1"/>
            </p:cNvSpPr>
            <p:nvPr/>
          </p:nvSpPr>
          <p:spPr bwMode="auto">
            <a:xfrm>
              <a:off x="1584" y="2976"/>
              <a:ext cx="33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33" name="Line 5"/>
            <p:cNvSpPr>
              <a:spLocks noChangeShapeType="1"/>
            </p:cNvSpPr>
            <p:nvPr/>
          </p:nvSpPr>
          <p:spPr bwMode="auto">
            <a:xfrm>
              <a:off x="1920" y="307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Rectangle 6"/>
            <p:cNvSpPr>
              <a:spLocks noChangeArrowheads="1"/>
            </p:cNvSpPr>
            <p:nvPr/>
          </p:nvSpPr>
          <p:spPr bwMode="auto">
            <a:xfrm>
              <a:off x="2352" y="2976"/>
              <a:ext cx="33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35" name="Text Box 7"/>
            <p:cNvSpPr txBox="1">
              <a:spLocks noChangeArrowheads="1"/>
            </p:cNvSpPr>
            <p:nvPr/>
          </p:nvSpPr>
          <p:spPr bwMode="auto">
            <a:xfrm>
              <a:off x="816" y="2928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dirty="0" smtClean="0"/>
                <a:t>2</a:t>
              </a:r>
              <a:r>
                <a:rPr lang="zh-CN" altLang="en-US" sz="2400" dirty="0" smtClean="0"/>
                <a:t>）</a:t>
              </a:r>
              <a:endParaRPr lang="zh-CN" altLang="en-US" sz="2400" dirty="0"/>
            </a:p>
          </p:txBody>
        </p:sp>
        <p:sp>
          <p:nvSpPr>
            <p:cNvPr id="36" name="Line 8"/>
            <p:cNvSpPr>
              <a:spLocks noChangeShapeType="1"/>
            </p:cNvSpPr>
            <p:nvPr/>
          </p:nvSpPr>
          <p:spPr bwMode="auto">
            <a:xfrm>
              <a:off x="1344" y="345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Rectangle 9"/>
            <p:cNvSpPr>
              <a:spLocks noChangeArrowheads="1"/>
            </p:cNvSpPr>
            <p:nvPr/>
          </p:nvSpPr>
          <p:spPr bwMode="auto">
            <a:xfrm>
              <a:off x="1584" y="3360"/>
              <a:ext cx="33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38" name="Line 10"/>
            <p:cNvSpPr>
              <a:spLocks noChangeShapeType="1"/>
            </p:cNvSpPr>
            <p:nvPr/>
          </p:nvSpPr>
          <p:spPr bwMode="auto">
            <a:xfrm>
              <a:off x="1920" y="345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" name="Rectangle 11"/>
            <p:cNvSpPr>
              <a:spLocks noChangeArrowheads="1"/>
            </p:cNvSpPr>
            <p:nvPr/>
          </p:nvSpPr>
          <p:spPr bwMode="auto">
            <a:xfrm>
              <a:off x="2352" y="3360"/>
              <a:ext cx="33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graphicFrame>
          <p:nvGraphicFramePr>
            <p:cNvPr id="40" name="Object 12"/>
            <p:cNvGraphicFramePr>
              <a:graphicFrameLocks noChangeAspect="1"/>
            </p:cNvGraphicFramePr>
            <p:nvPr/>
          </p:nvGraphicFramePr>
          <p:xfrm>
            <a:off x="3072" y="3120"/>
            <a:ext cx="576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13" name="公式" r:id="rId7" imgW="152136" imgH="76068" progId="Equation.3">
                    <p:embed/>
                  </p:oleObj>
                </mc:Choice>
                <mc:Fallback>
                  <p:oleObj name="公式" r:id="rId7" imgW="152136" imgH="7606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2" y="3120"/>
                          <a:ext cx="576" cy="2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" name="Line 13"/>
            <p:cNvSpPr>
              <a:spLocks noChangeShapeType="1"/>
            </p:cNvSpPr>
            <p:nvPr/>
          </p:nvSpPr>
          <p:spPr bwMode="auto">
            <a:xfrm>
              <a:off x="1344" y="3072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Line 14"/>
            <p:cNvSpPr>
              <a:spLocks noChangeShapeType="1"/>
            </p:cNvSpPr>
            <p:nvPr/>
          </p:nvSpPr>
          <p:spPr bwMode="auto">
            <a:xfrm>
              <a:off x="1056" y="326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" name="Line 15"/>
            <p:cNvSpPr>
              <a:spLocks noChangeShapeType="1"/>
            </p:cNvSpPr>
            <p:nvPr/>
          </p:nvSpPr>
          <p:spPr bwMode="auto">
            <a:xfrm>
              <a:off x="2064" y="3072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" name="Line 16"/>
            <p:cNvSpPr>
              <a:spLocks noChangeShapeType="1"/>
            </p:cNvSpPr>
            <p:nvPr/>
          </p:nvSpPr>
          <p:spPr bwMode="auto">
            <a:xfrm>
              <a:off x="2064" y="326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" name="Line 17"/>
            <p:cNvSpPr>
              <a:spLocks noChangeShapeType="1"/>
            </p:cNvSpPr>
            <p:nvPr/>
          </p:nvSpPr>
          <p:spPr bwMode="auto">
            <a:xfrm>
              <a:off x="2208" y="307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" name="Line 18"/>
            <p:cNvSpPr>
              <a:spLocks noChangeShapeType="1"/>
            </p:cNvSpPr>
            <p:nvPr/>
          </p:nvSpPr>
          <p:spPr bwMode="auto">
            <a:xfrm>
              <a:off x="2208" y="345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" name="Line 19"/>
            <p:cNvSpPr>
              <a:spLocks noChangeShapeType="1"/>
            </p:cNvSpPr>
            <p:nvPr/>
          </p:nvSpPr>
          <p:spPr bwMode="auto">
            <a:xfrm>
              <a:off x="2208" y="3072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" name="Line 20"/>
            <p:cNvSpPr>
              <a:spLocks noChangeShapeType="1"/>
            </p:cNvSpPr>
            <p:nvPr/>
          </p:nvSpPr>
          <p:spPr bwMode="auto">
            <a:xfrm>
              <a:off x="2688" y="307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" name="Line 21"/>
            <p:cNvSpPr>
              <a:spLocks noChangeShapeType="1"/>
            </p:cNvSpPr>
            <p:nvPr/>
          </p:nvSpPr>
          <p:spPr bwMode="auto">
            <a:xfrm>
              <a:off x="2688" y="345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" name="Line 22"/>
            <p:cNvSpPr>
              <a:spLocks noChangeShapeType="1"/>
            </p:cNvSpPr>
            <p:nvPr/>
          </p:nvSpPr>
          <p:spPr bwMode="auto">
            <a:xfrm>
              <a:off x="2832" y="3072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Line 23"/>
            <p:cNvSpPr>
              <a:spLocks noChangeShapeType="1"/>
            </p:cNvSpPr>
            <p:nvPr/>
          </p:nvSpPr>
          <p:spPr bwMode="auto">
            <a:xfrm>
              <a:off x="2832" y="326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" name="Rectangle 24"/>
            <p:cNvSpPr>
              <a:spLocks noChangeArrowheads="1"/>
            </p:cNvSpPr>
            <p:nvPr/>
          </p:nvSpPr>
          <p:spPr bwMode="auto">
            <a:xfrm>
              <a:off x="4080" y="2976"/>
              <a:ext cx="33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53" name="Rectangle 25"/>
            <p:cNvSpPr>
              <a:spLocks noChangeArrowheads="1"/>
            </p:cNvSpPr>
            <p:nvPr/>
          </p:nvSpPr>
          <p:spPr bwMode="auto">
            <a:xfrm>
              <a:off x="4080" y="3360"/>
              <a:ext cx="33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54" name="Line 26"/>
            <p:cNvSpPr>
              <a:spLocks noChangeShapeType="1"/>
            </p:cNvSpPr>
            <p:nvPr/>
          </p:nvSpPr>
          <p:spPr bwMode="auto">
            <a:xfrm>
              <a:off x="3648" y="326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" name="Line 27"/>
            <p:cNvSpPr>
              <a:spLocks noChangeShapeType="1"/>
            </p:cNvSpPr>
            <p:nvPr/>
          </p:nvSpPr>
          <p:spPr bwMode="auto">
            <a:xfrm>
              <a:off x="3936" y="307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" name="Line 28"/>
            <p:cNvSpPr>
              <a:spLocks noChangeShapeType="1"/>
            </p:cNvSpPr>
            <p:nvPr/>
          </p:nvSpPr>
          <p:spPr bwMode="auto">
            <a:xfrm>
              <a:off x="3936" y="345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" name="Line 29"/>
            <p:cNvSpPr>
              <a:spLocks noChangeShapeType="1"/>
            </p:cNvSpPr>
            <p:nvPr/>
          </p:nvSpPr>
          <p:spPr bwMode="auto">
            <a:xfrm>
              <a:off x="3936" y="3072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" name="Line 30"/>
            <p:cNvSpPr>
              <a:spLocks noChangeShapeType="1"/>
            </p:cNvSpPr>
            <p:nvPr/>
          </p:nvSpPr>
          <p:spPr bwMode="auto">
            <a:xfrm>
              <a:off x="4416" y="307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" name="Line 31"/>
            <p:cNvSpPr>
              <a:spLocks noChangeShapeType="1"/>
            </p:cNvSpPr>
            <p:nvPr/>
          </p:nvSpPr>
          <p:spPr bwMode="auto">
            <a:xfrm>
              <a:off x="4416" y="345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" name="Line 32"/>
            <p:cNvSpPr>
              <a:spLocks noChangeShapeType="1"/>
            </p:cNvSpPr>
            <p:nvPr/>
          </p:nvSpPr>
          <p:spPr bwMode="auto">
            <a:xfrm>
              <a:off x="4560" y="3072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" name="Line 33"/>
            <p:cNvSpPr>
              <a:spLocks noChangeShapeType="1"/>
            </p:cNvSpPr>
            <p:nvPr/>
          </p:nvSpPr>
          <p:spPr bwMode="auto">
            <a:xfrm>
              <a:off x="4560" y="326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1722462" y="5589240"/>
                <a:ext cx="5829300" cy="475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 smtClean="0"/>
                  <a:t>1</a:t>
                </a:r>
                <a:r>
                  <a:rPr lang="zh-CN" altLang="en-US" sz="2000" dirty="0" smtClean="0"/>
                  <a:t>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sz="2000" b="0" i="0" smtClean="0">
                        <a:latin typeface="Cambria Math"/>
                      </a:rPr>
                      <m:t>=</m:t>
                    </m:r>
                    <m:r>
                      <a:rPr lang="en-US" altLang="zh-CN" sz="2000" b="0" i="1" smtClean="0">
                        <a:latin typeface="Cambria Math"/>
                      </a:rPr>
                      <m:t>1−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（"/>
                            <m:endChr m:val="）"/>
                            <m:ctrlPr>
                              <a:rPr lang="zh-CN" alt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b="0" i="1" smtClean="0">
                                    <a:latin typeface="Cambria Math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US" altLang="zh-CN" sz="2000" b="0" i="1" smtClean="0">
                                    <a:latin typeface="Cambria Math"/>
                                  </a:rPr>
                                  <m:t>𝑛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sz="2000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000" dirty="0" smtClean="0"/>
                  <a:t>;      2)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/>
                              </a:rPr>
                              <m:t>2</m:t>
                            </m:r>
                            <m:r>
                              <a:rPr lang="en-US" altLang="zh-CN" sz="2000" b="0" i="1" smtClean="0">
                                <a:latin typeface="Cambria Math"/>
                              </a:rPr>
                              <m:t>𝑟</m:t>
                            </m:r>
                            <m:r>
                              <a:rPr lang="en-US" altLang="zh-CN" sz="2000" b="0" i="1" smtClean="0">
                                <a:latin typeface="Cambria Math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b="0" i="1" smtClean="0">
                                    <a:latin typeface="Cambria Math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US" altLang="zh-CN" sz="2000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sz="2000" b="0" i="1" smtClean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2462" y="5589240"/>
                <a:ext cx="5829300" cy="475515"/>
              </a:xfrm>
              <a:prstGeom prst="rect">
                <a:avLst/>
              </a:prstGeom>
              <a:blipFill rotWithShape="0">
                <a:blip r:embed="rId8"/>
                <a:stretch>
                  <a:fillRect l="-1151" b="-205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3420991" y="6093296"/>
                <a:ext cx="278665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b="0" dirty="0" smtClean="0"/>
                  <a:t>当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/>
                      </a:rPr>
                      <m:t>𝑛</m:t>
                    </m:r>
                    <m:r>
                      <a:rPr lang="en-US" altLang="zh-CN" sz="2000" b="0" i="1" smtClean="0">
                        <a:latin typeface="Cambria Math"/>
                      </a:rPr>
                      <m:t>&gt;1</m:t>
                    </m:r>
                  </m:oMath>
                </a14:m>
                <a:r>
                  <a:rPr lang="zh-CN" altLang="en-US" sz="2000" dirty="0" smtClean="0"/>
                  <a:t>时，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latin typeface="Cambria Math"/>
                      </a:rPr>
                      <m:t>&gt;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0991" y="6093296"/>
                <a:ext cx="2786655" cy="400110"/>
              </a:xfrm>
              <a:prstGeom prst="rect">
                <a:avLst/>
              </a:prstGeom>
              <a:blipFill rotWithShape="0">
                <a:blip r:embed="rId9"/>
                <a:stretch>
                  <a:fillRect l="-2188" t="-7692" b="-2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0720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2" grpId="0"/>
      <p:bldP spid="63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例：矩阵乘法验证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给定</a:t>
                </a:r>
                <a:r>
                  <a:rPr lang="en-US" altLang="zh-CN" dirty="0" smtClean="0"/>
                  <a:t>0-1</a:t>
                </a:r>
                <a:r>
                  <a:rPr lang="zh-CN" altLang="en-US" dirty="0" smtClean="0"/>
                  <a:t>矩阵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𝑨</m:t>
                    </m:r>
                    <m:r>
                      <a:rPr lang="en-US" altLang="zh-CN" b="1" i="1" smtClean="0">
                        <a:latin typeface="Cambria Math"/>
                      </a:rPr>
                      <m:t>,</m:t>
                    </m:r>
                    <m:r>
                      <a:rPr lang="en-US" altLang="zh-CN" b="1" i="1" smtClean="0">
                        <a:latin typeface="Cambria Math"/>
                      </a:rPr>
                      <m:t>𝑩</m:t>
                    </m:r>
                    <m:r>
                      <a:rPr lang="en-US" altLang="zh-CN" b="1" i="1" smtClean="0">
                        <a:latin typeface="Cambria Math"/>
                      </a:rPr>
                      <m:t>,</m:t>
                    </m:r>
                    <m:r>
                      <a:rPr lang="en-US" altLang="zh-CN" b="1" i="1" smtClean="0">
                        <a:latin typeface="Cambria Math"/>
                      </a:rPr>
                      <m:t>𝑪</m:t>
                    </m:r>
                  </m:oMath>
                </a14:m>
                <a:r>
                  <a:rPr lang="zh-CN" altLang="en-US" dirty="0" smtClean="0"/>
                  <a:t>，验证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𝑨𝑩</m:t>
                    </m:r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𝑪</m:t>
                    </m:r>
                  </m:oMath>
                </a14:m>
                <a:r>
                  <a:rPr lang="zh-CN" altLang="en-US" dirty="0" smtClean="0"/>
                  <a:t>是否成立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加法与乘法运算定义在二元有限域上</a:t>
                </a:r>
                <a:endParaRPr lang="en-US" altLang="zh-CN" dirty="0" smtClean="0"/>
              </a:p>
              <a:p>
                <a:r>
                  <a:rPr lang="zh-CN" altLang="en-US" dirty="0" smtClean="0"/>
                  <a:t>直接执行矩阵乘法并验算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𝑶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𝒏</m:t>
                            </m:r>
                          </m:e>
                          <m:sup>
                            <m:r>
                              <a:rPr lang="en-US" altLang="zh-CN" b="1" i="1" smtClean="0">
                                <a:latin typeface="Cambria Math"/>
                              </a:rPr>
                              <m:t>𝟑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b="1" dirty="0" smtClean="0"/>
              </a:p>
              <a:p>
                <a:pPr lvl="1"/>
                <a:r>
                  <a:rPr lang="zh-CN" altLang="en-US" dirty="0"/>
                  <a:t>分治</a:t>
                </a:r>
                <a:r>
                  <a:rPr lang="zh-CN" altLang="en-US" dirty="0" smtClean="0"/>
                  <a:t>法：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𝑶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𝒏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b="0" i="0" smtClean="0">
                                        <a:latin typeface="Cambria Math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𝟕</m:t>
                                </m:r>
                              </m:e>
                            </m:func>
                          </m:sup>
                        </m:sSup>
                      </m:e>
                    </m:d>
                  </m:oMath>
                </a14:m>
                <a:endParaRPr lang="en-US" altLang="zh-CN" b="1" dirty="0" smtClean="0"/>
              </a:p>
              <a:p>
                <a:pPr lvl="1"/>
                <a:r>
                  <a:rPr lang="zh-CN" altLang="en-US" dirty="0" smtClean="0"/>
                  <a:t>目前最好：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𝑶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𝒏</m:t>
                            </m:r>
                          </m:e>
                          <m:sup>
                            <m:r>
                              <a:rPr lang="en-US" altLang="zh-CN" b="1" i="1" smtClean="0">
                                <a:latin typeface="Cambria Math"/>
                              </a:rPr>
                              <m:t>𝟐</m:t>
                            </m:r>
                            <m:r>
                              <a:rPr lang="en-US" altLang="zh-CN" b="1" i="1" smtClean="0">
                                <a:latin typeface="Cambria Math"/>
                              </a:rPr>
                              <m:t>.</m:t>
                            </m:r>
                            <m:r>
                              <a:rPr lang="en-US" altLang="zh-CN" b="1" i="1" smtClean="0">
                                <a:latin typeface="Cambria Math"/>
                              </a:rPr>
                              <m:t>𝟑𝟕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449" t="-21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45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5100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Freivalds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46</a:t>
            </a:fld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55576" y="1628800"/>
            <a:ext cx="7758112" cy="4429125"/>
          </a:xfrm>
        </p:spPr>
      </p:pic>
    </p:spTree>
    <p:extLst>
      <p:ext uri="{BB962C8B-B14F-4D97-AF65-F5344CB8AC3E}">
        <p14:creationId xmlns:p14="http://schemas.microsoft.com/office/powerpoint/2010/main" val="2865404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算法分析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复杂度：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𝑶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𝒏</m:t>
                            </m:r>
                          </m:e>
                          <m:sup>
                            <m:r>
                              <a:rPr lang="en-US" altLang="zh-CN" b="1" i="1" smtClean="0"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正确性分析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如果返回</a:t>
                </a:r>
                <a:r>
                  <a:rPr lang="en-US" altLang="zh-CN" dirty="0" smtClean="0"/>
                  <a:t>No,</a:t>
                </a:r>
                <a:r>
                  <a:rPr lang="zh-CN" altLang="en-US" dirty="0" smtClean="0"/>
                  <a:t>则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𝑨𝑩</m:t>
                    </m:r>
                    <m:r>
                      <a:rPr lang="en-US" altLang="zh-CN" b="1" i="1" smtClean="0">
                        <a:latin typeface="Cambria Math"/>
                      </a:rPr>
                      <m:t>≠</m:t>
                    </m:r>
                    <m:r>
                      <a:rPr lang="en-US" altLang="zh-CN" b="1" i="1" smtClean="0">
                        <a:latin typeface="Cambria Math"/>
                      </a:rPr>
                      <m:t>𝑪</m:t>
                    </m:r>
                  </m:oMath>
                </a14:m>
                <a:r>
                  <a:rPr lang="en-US" altLang="zh-CN" dirty="0" smtClean="0"/>
                  <a:t>;</a:t>
                </a:r>
              </a:p>
              <a:p>
                <a:pPr lvl="1"/>
                <a:r>
                  <a:rPr lang="zh-CN" altLang="en-US" dirty="0" smtClean="0"/>
                  <a:t>如果返回</a:t>
                </a:r>
                <a:r>
                  <a:rPr lang="en-US" altLang="zh-CN" dirty="0" smtClean="0"/>
                  <a:t>Yes,</a:t>
                </a:r>
                <a:r>
                  <a:rPr lang="zh-CN" altLang="en-US" dirty="0" smtClean="0"/>
                  <a:t>并不意味着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𝑨𝑩</m:t>
                    </m:r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𝑪</m:t>
                    </m:r>
                  </m:oMath>
                </a14:m>
                <a:endParaRPr lang="en-US" altLang="zh-CN" dirty="0" smtClean="0"/>
              </a:p>
              <a:p>
                <a:pPr lvl="1"/>
                <a:endParaRPr lang="en-US" altLang="zh-CN" dirty="0"/>
              </a:p>
              <a:p>
                <a:r>
                  <a:rPr lang="zh-CN" altLang="en-US" dirty="0" smtClean="0"/>
                  <a:t>如果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𝑨𝑩</m:t>
                    </m:r>
                    <m:r>
                      <a:rPr lang="en-US" altLang="zh-CN" b="1" i="1" smtClean="0">
                        <a:latin typeface="Cambria Math"/>
                      </a:rPr>
                      <m:t>≠</m:t>
                    </m:r>
                    <m:r>
                      <a:rPr lang="en-US" altLang="zh-CN" b="1" i="1" smtClean="0">
                        <a:latin typeface="Cambria Math"/>
                      </a:rPr>
                      <m:t>𝑪</m:t>
                    </m:r>
                  </m:oMath>
                </a14:m>
                <a:r>
                  <a:rPr lang="zh-CN" altLang="en-US" dirty="0" smtClean="0"/>
                  <a:t>，则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𝑷</m:t>
                        </m:r>
                      </m:e>
                    </m:acc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𝟎</m:t>
                        </m:r>
                      </m:e>
                    </m:acc>
                  </m:oMath>
                </a14:m>
                <a:r>
                  <a:rPr lang="zh-CN" altLang="en-US" dirty="0" smtClean="0"/>
                  <a:t>发生的概率不超过</a:t>
                </a:r>
                <a:r>
                  <a:rPr lang="en-US" altLang="zh-CN" dirty="0" smtClean="0"/>
                  <a:t>1/2</a:t>
                </a:r>
                <a:r>
                  <a:rPr lang="en-US" altLang="zh-CN" dirty="0"/>
                  <a:t>.</a:t>
                </a:r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449" t="-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47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9212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zh-CN" altLang="en-US" sz="3600" dirty="0"/>
                  <a:t>如果</a:t>
                </a:r>
                <a14:m>
                  <m:oMath xmlns:m="http://schemas.openxmlformats.org/officeDocument/2006/math">
                    <m:r>
                      <a:rPr lang="en-US" altLang="zh-CN" sz="3600" i="1">
                        <a:latin typeface="Cambria Math"/>
                      </a:rPr>
                      <m:t>𝑨𝑩</m:t>
                    </m:r>
                    <m:r>
                      <a:rPr lang="en-US" altLang="zh-CN" sz="3600" i="1">
                        <a:latin typeface="Cambria Math"/>
                      </a:rPr>
                      <m:t>≠</m:t>
                    </m:r>
                    <m:r>
                      <a:rPr lang="en-US" altLang="zh-CN" sz="3600" i="1">
                        <a:latin typeface="Cambria Math"/>
                      </a:rPr>
                      <m:t>𝑪</m:t>
                    </m:r>
                  </m:oMath>
                </a14:m>
                <a:r>
                  <a:rPr lang="zh-CN" altLang="en-US" sz="3600" dirty="0"/>
                  <a:t>，则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3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3600" i="1">
                            <a:latin typeface="Cambria Math"/>
                          </a:rPr>
                          <m:t>𝑷</m:t>
                        </m:r>
                      </m:e>
                    </m:acc>
                    <m:r>
                      <a:rPr lang="en-US" altLang="zh-CN" sz="3600" i="1">
                        <a:latin typeface="Cambria Math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3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3600" i="1">
                            <a:latin typeface="Cambria Math"/>
                          </a:rPr>
                          <m:t>𝟎</m:t>
                        </m:r>
                      </m:e>
                    </m:acc>
                  </m:oMath>
                </a14:m>
                <a:r>
                  <a:rPr lang="zh-CN" altLang="en-US" sz="3600" dirty="0"/>
                  <a:t>发生的概率不超过</a:t>
                </a:r>
                <a:r>
                  <a:rPr lang="en-US" altLang="zh-CN" sz="3600" dirty="0"/>
                  <a:t>1/2</a:t>
                </a:r>
                <a:r>
                  <a:rPr lang="en-US" altLang="zh-CN" sz="3600" dirty="0" smtClean="0"/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945" r="-4338" b="-24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证明：设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𝑫</m:t>
                    </m:r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𝑨𝑩</m:t>
                    </m:r>
                    <m:r>
                      <a:rPr lang="en-US" altLang="zh-CN" b="1" i="1" smtClean="0">
                        <a:latin typeface="Cambria Math"/>
                      </a:rPr>
                      <m:t>−</m:t>
                    </m:r>
                    <m:r>
                      <a:rPr lang="en-US" altLang="zh-CN" b="1" i="1" smtClean="0">
                        <a:latin typeface="Cambria Math"/>
                      </a:rPr>
                      <m:t>𝑪</m:t>
                    </m:r>
                    <m:r>
                      <a:rPr lang="en-US" altLang="zh-CN" b="1" i="1" smtClean="0">
                        <a:latin typeface="Cambria Math"/>
                      </a:rPr>
                      <m:t>≠</m:t>
                    </m:r>
                    <m:r>
                      <a:rPr lang="en-US" altLang="zh-CN" b="1" i="1" smtClean="0">
                        <a:latin typeface="Cambria Math"/>
                      </a:rPr>
                      <m:t>𝟎</m:t>
                    </m:r>
                  </m:oMath>
                </a14:m>
                <a:r>
                  <a:rPr lang="zh-CN" altLang="en-US" dirty="0" smtClean="0"/>
                  <a:t>，则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𝑫</m:t>
                    </m:r>
                  </m:oMath>
                </a14:m>
                <a:r>
                  <a:rPr lang="zh-CN" altLang="en-US" dirty="0" smtClean="0"/>
                  <a:t>中存在某一项不为</a:t>
                </a:r>
                <a:r>
                  <a:rPr lang="en-US" altLang="zh-CN" dirty="0" smtClean="0"/>
                  <a:t>0</a:t>
                </a:r>
                <a:r>
                  <a:rPr lang="zh-CN" altLang="en-US" dirty="0" smtClean="0"/>
                  <a:t>，不妨记为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𝒅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𝟏𝟏</m:t>
                        </m:r>
                      </m:sub>
                    </m:sSub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0" indent="0">
                  <a:buNone/>
                </a:pPr>
                <a:r>
                  <a:rPr lang="zh-CN" altLang="en-US" dirty="0" smtClean="0"/>
                  <a:t>若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𝑷</m:t>
                        </m:r>
                      </m:e>
                    </m:acc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𝟎</m:t>
                        </m:r>
                      </m:e>
                    </m:acc>
                  </m:oMath>
                </a14:m>
                <a:r>
                  <a:rPr lang="zh-CN" altLang="en-US" dirty="0" smtClean="0"/>
                  <a:t>，即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𝑫</m:t>
                    </m:r>
                    <m:acc>
                      <m:accPr>
                        <m:chr m:val="⃗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𝒓</m:t>
                        </m:r>
                      </m:e>
                    </m:acc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𝟎</m:t>
                        </m:r>
                      </m:e>
                    </m:acc>
                  </m:oMath>
                </a14:m>
                <a:r>
                  <a:rPr lang="zh-CN" altLang="en-US" dirty="0" smtClean="0"/>
                  <a:t>，则有</a:t>
                </a:r>
                <a:endParaRPr lang="en-US" altLang="zh-CN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𝒓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</a:rPr>
                      <m:t>=−</m:t>
                    </m:r>
                    <m:f>
                      <m:f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zh-CN" b="1" i="1" smtClean="0">
                                <a:latin typeface="Cambria Math"/>
                              </a:rPr>
                              <m:t>𝒋</m:t>
                            </m:r>
                            <m:r>
                              <a:rPr lang="en-US" altLang="zh-CN" b="1" i="1" smtClean="0">
                                <a:latin typeface="Cambria Math"/>
                              </a:rPr>
                              <m:t>=</m:t>
                            </m:r>
                            <m:r>
                              <a:rPr lang="en-US" altLang="zh-CN" b="1" i="1" smtClean="0">
                                <a:latin typeface="Cambria Math"/>
                              </a:rPr>
                              <m:t>𝟐</m:t>
                            </m:r>
                          </m:sub>
                          <m:sup>
                            <m:r>
                              <a:rPr lang="en-US" altLang="zh-CN" b="1" i="1" smtClean="0">
                                <a:latin typeface="Cambria Math"/>
                              </a:rPr>
                              <m:t>𝒏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𝒅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𝟏</m:t>
                                </m:r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𝒋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𝒋</m:t>
                                </m:r>
                              </m:sub>
                            </m:sSub>
                          </m:e>
                        </m:nary>
                      </m:num>
                      <m:den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𝒅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/>
                              </a:rPr>
                              <m:t>𝟏𝟏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0" indent="0">
                  <a:buNone/>
                </a:pPr>
                <a:r>
                  <a:rPr lang="zh-CN" altLang="en-US" dirty="0" smtClean="0"/>
                  <a:t>利用推迟决定原则可证明该式成立的概率为</a:t>
                </a:r>
                <a:r>
                  <a:rPr lang="en-US" altLang="zh-CN" dirty="0" smtClean="0"/>
                  <a:t>1/2.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3"/>
                <a:stretch>
                  <a:fillRect l="-1645" t="-13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48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5429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降低错误率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重复执行</a:t>
                </a:r>
                <a:r>
                  <a:rPr lang="en-US" altLang="zh-CN" dirty="0" err="1" smtClean="0"/>
                  <a:t>Freivalds</a:t>
                </a:r>
                <a:r>
                  <a:rPr lang="zh-CN" altLang="en-US" dirty="0" smtClean="0"/>
                  <a:t>算法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𝒌</m:t>
                    </m:r>
                  </m:oMath>
                </a14:m>
                <a:r>
                  <a:rPr lang="zh-CN" altLang="en-US" dirty="0" smtClean="0"/>
                  <a:t>次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若存在某次返回</a:t>
                </a:r>
                <a:r>
                  <a:rPr lang="en-US" altLang="zh-CN" dirty="0" smtClean="0"/>
                  <a:t>No,</a:t>
                </a:r>
                <a:r>
                  <a:rPr lang="zh-CN" altLang="en-US" dirty="0" smtClean="0"/>
                  <a:t>则不等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若均返回</a:t>
                </a:r>
                <a:r>
                  <a:rPr lang="en-US" altLang="zh-CN" dirty="0" smtClean="0"/>
                  <a:t>Yes,</a:t>
                </a:r>
                <a:r>
                  <a:rPr lang="zh-CN" altLang="en-US" dirty="0" smtClean="0"/>
                  <a:t>则相等</a:t>
                </a:r>
                <a:endParaRPr lang="en-US" altLang="zh-CN" dirty="0" smtClean="0"/>
              </a:p>
              <a:p>
                <a:pPr lvl="1"/>
                <a:endParaRPr lang="en-US" altLang="zh-CN" dirty="0"/>
              </a:p>
              <a:p>
                <a:r>
                  <a:rPr lang="zh-CN" altLang="en-US" dirty="0" smtClean="0"/>
                  <a:t>根据独立性，错误率不超过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</m:num>
                      <m:den>
                        <m:sSup>
                          <m:sSup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zh-CN" b="1" i="1" smtClean="0">
                                <a:latin typeface="Cambria Math"/>
                              </a:rPr>
                              <m:t>𝒌</m:t>
                            </m:r>
                          </m:sup>
                        </m:sSup>
                      </m:den>
                    </m:f>
                  </m:oMath>
                </a14:m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取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1" i="1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 smtClean="0"/>
                  <a:t>复杂度为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func>
                      <m:func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func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b="1" dirty="0" smtClean="0"/>
                  <a:t>，错误率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den>
                    </m:f>
                  </m:oMath>
                </a14:m>
                <a:endParaRPr lang="en-US" altLang="zh-CN" b="1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449" t="-21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49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4464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例：取数问题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2044824"/>
              </a:xfrm>
            </p:spPr>
            <p:txBody>
              <a:bodyPr/>
              <a:lstStyle/>
              <a:p>
                <a:r>
                  <a:rPr lang="zh-CN" altLang="en-US" dirty="0" smtClean="0"/>
                  <a:t>在区间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[</m:t>
                    </m:r>
                    <m:r>
                      <a:rPr lang="en-US" altLang="zh-CN" b="1" i="1" smtClean="0">
                        <a:latin typeface="Cambria Math"/>
                      </a:rPr>
                      <m:t>𝟎</m:t>
                    </m:r>
                    <m:r>
                      <a:rPr lang="en-US" altLang="zh-CN" b="1" i="1" smtClean="0">
                        <a:latin typeface="Cambria Math"/>
                      </a:rPr>
                      <m:t>,</m:t>
                    </m:r>
                    <m:r>
                      <a:rPr lang="en-US" altLang="zh-CN" b="1" i="1" smtClean="0">
                        <a:latin typeface="Cambria Math"/>
                      </a:rPr>
                      <m:t>𝟏</m:t>
                    </m:r>
                    <m:r>
                      <a:rPr lang="en-US" altLang="zh-CN" b="1" i="1" smtClean="0">
                        <a:latin typeface="Cambria Math"/>
                      </a:rPr>
                      <m:t>]</m:t>
                    </m:r>
                  </m:oMath>
                </a14:m>
                <a:r>
                  <a:rPr lang="zh-CN" altLang="en-US" dirty="0" smtClean="0"/>
                  <a:t>内任取两个数，求事件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𝑨</m:t>
                    </m:r>
                    <m:r>
                      <a:rPr lang="en-US" altLang="zh-CN" b="1" i="1" smtClean="0">
                        <a:latin typeface="Cambria Math"/>
                      </a:rPr>
                      <m:t>:</m:t>
                    </m:r>
                  </m:oMath>
                </a14:m>
                <a:r>
                  <a:rPr lang="zh-CN" altLang="en-US" dirty="0" smtClean="0"/>
                  <a:t>两个数乘积小于</a:t>
                </a:r>
                <a:r>
                  <a:rPr lang="en-US" altLang="zh-CN" dirty="0" smtClean="0"/>
                  <a:t>1/4</a:t>
                </a:r>
                <a:r>
                  <a:rPr lang="zh-CN" altLang="en-US" dirty="0" smtClean="0"/>
                  <a:t>的概率。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解：设任取的两数为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𝒙</m:t>
                    </m:r>
                    <m:r>
                      <a:rPr lang="en-US" altLang="zh-CN" b="1" i="1" smtClean="0">
                        <a:latin typeface="Cambria Math"/>
                      </a:rPr>
                      <m:t>,</m:t>
                    </m:r>
                    <m:r>
                      <a:rPr lang="en-US" altLang="zh-CN" b="1" i="1" smtClean="0">
                        <a:latin typeface="Cambria Math"/>
                      </a:rPr>
                      <m:t>𝒚</m:t>
                    </m:r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则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0" smtClean="0">
                          <a:latin typeface="Cambria Math"/>
                        </a:rPr>
                        <m:t>𝛀</m:t>
                      </m:r>
                      <m:r>
                        <a:rPr lang="en-US" altLang="zh-CN" b="1" i="0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0" smtClean="0">
                                  <a:latin typeface="Cambria Math"/>
                                </a:rPr>
                                <m:t>𝐱</m:t>
                              </m:r>
                              <m:r>
                                <a:rPr lang="en-US" altLang="zh-CN" b="1" i="0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b="1" i="0" smtClean="0">
                                  <a:latin typeface="Cambria Math"/>
                                </a:rPr>
                                <m:t>𝐲</m:t>
                              </m:r>
                            </m:e>
                          </m:d>
                        </m:e>
                        <m:e>
                          <m:r>
                            <a:rPr lang="en-US" altLang="zh-CN" b="1" i="0" smtClean="0">
                              <a:latin typeface="Cambria Math"/>
                            </a:rPr>
                            <m:t>𝟎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≤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𝒙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𝒚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≤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𝟏</m:t>
                          </m:r>
                        </m:e>
                      </m:d>
                      <m:r>
                        <a:rPr lang="en-US" altLang="zh-CN" b="1" i="0" smtClean="0">
                          <a:latin typeface="Cambria Math"/>
                        </a:rPr>
                        <m:t>,</m:t>
                      </m:r>
                      <m:r>
                        <a:rPr lang="en-US" altLang="zh-CN" b="1" i="1" smtClean="0">
                          <a:latin typeface="Cambria Math"/>
                        </a:rPr>
                        <m:t>𝑨</m:t>
                      </m:r>
                      <m:r>
                        <a:rPr lang="en-US" altLang="zh-CN" b="1" i="1" smtClean="0">
                          <a:latin typeface="Cambria Math"/>
                        </a:rPr>
                        <m:t>={(</m:t>
                      </m:r>
                      <m:r>
                        <a:rPr lang="en-US" altLang="zh-CN" b="1" i="1" smtClean="0">
                          <a:latin typeface="Cambria Math"/>
                        </a:rPr>
                        <m:t>𝒙</m:t>
                      </m:r>
                      <m:r>
                        <a:rPr lang="en-US" altLang="zh-CN" b="1" i="1" smtClean="0">
                          <a:latin typeface="Cambria Math"/>
                        </a:rPr>
                        <m:t>,</m:t>
                      </m:r>
                      <m:r>
                        <a:rPr lang="en-US" altLang="zh-CN" b="1" i="1" smtClean="0">
                          <a:latin typeface="Cambria Math"/>
                        </a:rPr>
                        <m:t>𝒚</m:t>
                      </m:r>
                      <m:r>
                        <a:rPr lang="en-US" altLang="zh-CN" b="1" i="1" smtClean="0">
                          <a:latin typeface="Cambria Math"/>
                        </a:rPr>
                        <m:t>)|</m:t>
                      </m:r>
                      <m:r>
                        <a:rPr lang="en-US" altLang="zh-CN" b="1" i="1" smtClean="0">
                          <a:latin typeface="Cambria Math"/>
                        </a:rPr>
                        <m:t>𝒙𝒚</m:t>
                      </m:r>
                      <m:r>
                        <a:rPr lang="en-US" altLang="zh-CN" b="1" i="1" smtClean="0">
                          <a:latin typeface="Cambria Math"/>
                        </a:rPr>
                        <m:t>&lt;</m:t>
                      </m:r>
                      <m:r>
                        <a:rPr lang="en-US" altLang="zh-CN" b="1" i="1" smtClean="0">
                          <a:latin typeface="Cambria Math"/>
                        </a:rPr>
                        <m:t>𝟏</m:t>
                      </m:r>
                      <m:r>
                        <a:rPr lang="en-US" altLang="zh-CN" b="1" i="1" smtClean="0">
                          <a:latin typeface="Cambria Math"/>
                        </a:rPr>
                        <m:t>/</m:t>
                      </m:r>
                      <m:r>
                        <a:rPr lang="en-US" altLang="zh-CN" b="1" i="1" smtClean="0">
                          <a:latin typeface="Cambria Math"/>
                        </a:rPr>
                        <m:t>𝟒</m:t>
                      </m:r>
                      <m:r>
                        <a:rPr lang="en-US" altLang="zh-CN" b="1" i="1" smtClean="0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2044824"/>
              </a:xfrm>
              <a:blipFill rotWithShape="1">
                <a:blip r:embed="rId2"/>
                <a:stretch>
                  <a:fillRect l="-1645" t="-29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5</a:t>
            </a:fld>
            <a:endParaRPr lang="zh-CN" altLang="en-US" dirty="0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395288" y="3573016"/>
            <a:ext cx="3313112" cy="3097212"/>
            <a:chOff x="249" y="1979"/>
            <a:chExt cx="2087" cy="1951"/>
          </a:xfrm>
        </p:grpSpPr>
        <p:grpSp>
          <p:nvGrpSpPr>
            <p:cNvPr id="6" name="Group 9"/>
            <p:cNvGrpSpPr>
              <a:grpSpLocks/>
            </p:cNvGrpSpPr>
            <p:nvPr/>
          </p:nvGrpSpPr>
          <p:grpSpPr bwMode="auto">
            <a:xfrm>
              <a:off x="249" y="1979"/>
              <a:ext cx="2087" cy="1951"/>
              <a:chOff x="249" y="1979"/>
              <a:chExt cx="2087" cy="1951"/>
            </a:xfrm>
          </p:grpSpPr>
          <p:grpSp>
            <p:nvGrpSpPr>
              <p:cNvPr id="10" name="Group 10"/>
              <p:cNvGrpSpPr>
                <a:grpSpLocks/>
              </p:cNvGrpSpPr>
              <p:nvPr/>
            </p:nvGrpSpPr>
            <p:grpSpPr bwMode="auto">
              <a:xfrm>
                <a:off x="249" y="1979"/>
                <a:ext cx="2087" cy="1951"/>
                <a:chOff x="340" y="1933"/>
                <a:chExt cx="1860" cy="1679"/>
              </a:xfrm>
            </p:grpSpPr>
            <p:sp>
              <p:nvSpPr>
                <p:cNvPr id="13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793" y="1933"/>
                  <a:ext cx="580" cy="24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sq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A50021"/>
                    </a:buClr>
                    <a:buSzPct val="75000"/>
                    <a:buFont typeface="Wingdings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6699"/>
                    </a:buClr>
                    <a:buSzPct val="70000"/>
                    <a:buFont typeface="Wingdings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3pPr>
                  <a:lvl4pPr marL="1600200" indent="-228600">
                    <a:spcBef>
                      <a:spcPct val="20000"/>
                    </a:spcBef>
                    <a:buSzPct val="60000"/>
                    <a:buFont typeface="Wingdings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400" i="1"/>
                    <a:t>xy=</a:t>
                  </a:r>
                  <a:r>
                    <a:rPr lang="en-US" altLang="zh-CN" sz="2400"/>
                    <a:t>1/4</a:t>
                  </a:r>
                </a:p>
              </p:txBody>
            </p:sp>
            <p:grpSp>
              <p:nvGrpSpPr>
                <p:cNvPr id="14" name="Group 12"/>
                <p:cNvGrpSpPr>
                  <a:grpSpLocks/>
                </p:cNvGrpSpPr>
                <p:nvPr/>
              </p:nvGrpSpPr>
              <p:grpSpPr bwMode="auto">
                <a:xfrm>
                  <a:off x="340" y="2039"/>
                  <a:ext cx="1860" cy="1573"/>
                  <a:chOff x="340" y="2039"/>
                  <a:chExt cx="1860" cy="1573"/>
                </a:xfrm>
              </p:grpSpPr>
              <p:sp>
                <p:nvSpPr>
                  <p:cNvPr id="27" name="Line 1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67" y="2069"/>
                    <a:ext cx="0" cy="1543"/>
                  </a:xfrm>
                  <a:prstGeom prst="line">
                    <a:avLst/>
                  </a:prstGeom>
                  <a:noFill/>
                  <a:ln w="19050" cap="sq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8" name="Line 14"/>
                  <p:cNvSpPr>
                    <a:spLocks noChangeShapeType="1"/>
                  </p:cNvSpPr>
                  <p:nvPr/>
                </p:nvSpPr>
                <p:spPr bwMode="auto">
                  <a:xfrm>
                    <a:off x="340" y="3294"/>
                    <a:ext cx="1860" cy="0"/>
                  </a:xfrm>
                  <a:prstGeom prst="line">
                    <a:avLst/>
                  </a:prstGeom>
                  <a:noFill/>
                  <a:ln w="19050" cap="sq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9" name="Rectangle 15"/>
                  <p:cNvSpPr>
                    <a:spLocks noChangeArrowheads="1"/>
                  </p:cNvSpPr>
                  <p:nvPr/>
                </p:nvSpPr>
                <p:spPr bwMode="auto">
                  <a:xfrm>
                    <a:off x="567" y="2341"/>
                    <a:ext cx="1088" cy="953"/>
                  </a:xfrm>
                  <a:prstGeom prst="rect">
                    <a:avLst/>
                  </a:prstGeom>
                  <a:noFill/>
                  <a:ln w="19050" cap="sq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anchor="ctr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rgbClr val="A50021"/>
                      </a:buClr>
                      <a:buSzPct val="75000"/>
                      <a:buFont typeface="Wingdings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5000"/>
                      <a:buFont typeface="Wingdings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666699"/>
                      </a:buClr>
                      <a:buSzPct val="70000"/>
                      <a:buFont typeface="Wingdings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SzPct val="60000"/>
                      <a:buFont typeface="Wingdings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55000"/>
                      <a:buFont typeface="Wingdings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55000"/>
                      <a:buFont typeface="Wingdings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55000"/>
                      <a:buFont typeface="Wingdings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55000"/>
                      <a:buFont typeface="Wingdings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ClrTx/>
                      <a:buSzTx/>
                      <a:buFontTx/>
                      <a:buNone/>
                    </a:pPr>
                    <a:endParaRPr lang="zh-CN" altLang="en-US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30" name="Freeform 16"/>
                  <p:cNvSpPr>
                    <a:spLocks/>
                  </p:cNvSpPr>
                  <p:nvPr/>
                </p:nvSpPr>
                <p:spPr bwMode="auto">
                  <a:xfrm>
                    <a:off x="766" y="2039"/>
                    <a:ext cx="1179" cy="1089"/>
                  </a:xfrm>
                  <a:custGeom>
                    <a:avLst/>
                    <a:gdLst>
                      <a:gd name="T0" fmla="*/ 0 w 1179"/>
                      <a:gd name="T1" fmla="*/ 0 h 1089"/>
                      <a:gd name="T2" fmla="*/ 227 w 1179"/>
                      <a:gd name="T3" fmla="*/ 907 h 1089"/>
                      <a:gd name="T4" fmla="*/ 1179 w 1179"/>
                      <a:gd name="T5" fmla="*/ 1089 h 1089"/>
                      <a:gd name="T6" fmla="*/ 0 60000 65536"/>
                      <a:gd name="T7" fmla="*/ 0 60000 65536"/>
                      <a:gd name="T8" fmla="*/ 0 60000 65536"/>
                      <a:gd name="T9" fmla="*/ 0 w 1179"/>
                      <a:gd name="T10" fmla="*/ 0 h 1089"/>
                      <a:gd name="T11" fmla="*/ 1179 w 1179"/>
                      <a:gd name="T12" fmla="*/ 1089 h 1089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179" h="1089">
                        <a:moveTo>
                          <a:pt x="0" y="0"/>
                        </a:moveTo>
                        <a:cubicBezTo>
                          <a:pt x="15" y="363"/>
                          <a:pt x="31" y="726"/>
                          <a:pt x="227" y="907"/>
                        </a:cubicBezTo>
                        <a:cubicBezTo>
                          <a:pt x="423" y="1088"/>
                          <a:pt x="1020" y="1059"/>
                          <a:pt x="1179" y="1089"/>
                        </a:cubicBezTo>
                      </a:path>
                    </a:pathLst>
                  </a:custGeom>
                  <a:noFill/>
                  <a:ln w="19050" cap="sq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5" name="Line 17"/>
                <p:cNvSpPr>
                  <a:spLocks noChangeShapeType="1"/>
                </p:cNvSpPr>
                <p:nvPr/>
              </p:nvSpPr>
              <p:spPr bwMode="auto">
                <a:xfrm flipH="1">
                  <a:off x="567" y="2341"/>
                  <a:ext cx="181" cy="137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" name="Line 18"/>
                <p:cNvSpPr>
                  <a:spLocks noChangeShapeType="1"/>
                </p:cNvSpPr>
                <p:nvPr/>
              </p:nvSpPr>
              <p:spPr bwMode="auto">
                <a:xfrm flipH="1">
                  <a:off x="567" y="2432"/>
                  <a:ext cx="226" cy="182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" name="Line 19"/>
                <p:cNvSpPr>
                  <a:spLocks noChangeShapeType="1"/>
                </p:cNvSpPr>
                <p:nvPr/>
              </p:nvSpPr>
              <p:spPr bwMode="auto">
                <a:xfrm flipH="1">
                  <a:off x="573" y="2562"/>
                  <a:ext cx="226" cy="182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567" y="2662"/>
                  <a:ext cx="272" cy="226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" name="Line 21"/>
                <p:cNvSpPr>
                  <a:spLocks noChangeShapeType="1"/>
                </p:cNvSpPr>
                <p:nvPr/>
              </p:nvSpPr>
              <p:spPr bwMode="auto">
                <a:xfrm flipV="1">
                  <a:off x="561" y="2783"/>
                  <a:ext cx="317" cy="272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573" y="2892"/>
                  <a:ext cx="363" cy="317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" name="Line 23"/>
                <p:cNvSpPr>
                  <a:spLocks noChangeShapeType="1"/>
                </p:cNvSpPr>
                <p:nvPr/>
              </p:nvSpPr>
              <p:spPr bwMode="auto">
                <a:xfrm flipV="1">
                  <a:off x="657" y="2976"/>
                  <a:ext cx="363" cy="318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" name="Line 24"/>
                <p:cNvSpPr>
                  <a:spLocks noChangeShapeType="1"/>
                </p:cNvSpPr>
                <p:nvPr/>
              </p:nvSpPr>
              <p:spPr bwMode="auto">
                <a:xfrm flipV="1">
                  <a:off x="839" y="3022"/>
                  <a:ext cx="293" cy="272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" name="Line 25"/>
                <p:cNvSpPr>
                  <a:spLocks noChangeShapeType="1"/>
                </p:cNvSpPr>
                <p:nvPr/>
              </p:nvSpPr>
              <p:spPr bwMode="auto">
                <a:xfrm flipV="1">
                  <a:off x="1020" y="3067"/>
                  <a:ext cx="227" cy="227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" name="Line 26"/>
                <p:cNvSpPr>
                  <a:spLocks noChangeShapeType="1"/>
                </p:cNvSpPr>
                <p:nvPr/>
              </p:nvSpPr>
              <p:spPr bwMode="auto">
                <a:xfrm flipV="1">
                  <a:off x="1356" y="3097"/>
                  <a:ext cx="187" cy="187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" name="Line 27"/>
                <p:cNvSpPr>
                  <a:spLocks noChangeShapeType="1"/>
                </p:cNvSpPr>
                <p:nvPr/>
              </p:nvSpPr>
              <p:spPr bwMode="auto">
                <a:xfrm flipH="1">
                  <a:off x="1474" y="3113"/>
                  <a:ext cx="181" cy="181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1184" y="3073"/>
                  <a:ext cx="227" cy="227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1" name="Text Box 29"/>
              <p:cNvSpPr txBox="1">
                <a:spLocks noChangeArrowheads="1"/>
              </p:cNvSpPr>
              <p:nvPr/>
            </p:nvSpPr>
            <p:spPr bwMode="auto">
              <a:xfrm>
                <a:off x="1643" y="3625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A50021"/>
                  </a:buClr>
                  <a:buSzPct val="75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6699"/>
                  </a:buClr>
                  <a:buSzPct val="7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SzPct val="6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800" b="0">
                    <a:solidFill>
                      <a:schemeClr val="tx2"/>
                    </a:solidFill>
                  </a:rPr>
                  <a:t>1</a:t>
                </a:r>
              </a:p>
            </p:txBody>
          </p:sp>
          <p:sp>
            <p:nvSpPr>
              <p:cNvPr id="12" name="Text Box 30"/>
              <p:cNvSpPr txBox="1">
                <a:spLocks noChangeArrowheads="1"/>
              </p:cNvSpPr>
              <p:nvPr/>
            </p:nvSpPr>
            <p:spPr bwMode="auto">
              <a:xfrm>
                <a:off x="249" y="2341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A50021"/>
                  </a:buClr>
                  <a:buSzPct val="75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6699"/>
                  </a:buClr>
                  <a:buSzPct val="7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SzPct val="6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800" b="0">
                    <a:solidFill>
                      <a:schemeClr val="tx2"/>
                    </a:solidFill>
                  </a:rPr>
                  <a:t>1</a:t>
                </a:r>
              </a:p>
            </p:txBody>
          </p:sp>
        </p:grpSp>
        <p:sp>
          <p:nvSpPr>
            <p:cNvPr id="7" name="Text Box 31"/>
            <p:cNvSpPr txBox="1">
              <a:spLocks noChangeArrowheads="1"/>
            </p:cNvSpPr>
            <p:nvPr/>
          </p:nvSpPr>
          <p:spPr bwMode="auto">
            <a:xfrm>
              <a:off x="567" y="3067"/>
              <a:ext cx="301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3200">
                  <a:solidFill>
                    <a:srgbClr val="1919FF"/>
                  </a:solidFill>
                </a:rPr>
                <a:t>A</a:t>
              </a:r>
            </a:p>
          </p:txBody>
        </p:sp>
        <p:sp>
          <p:nvSpPr>
            <p:cNvPr id="8" name="Line 32"/>
            <p:cNvSpPr>
              <a:spLocks noChangeShapeType="1"/>
            </p:cNvSpPr>
            <p:nvPr/>
          </p:nvSpPr>
          <p:spPr bwMode="auto">
            <a:xfrm>
              <a:off x="748" y="2432"/>
              <a:ext cx="0" cy="1134"/>
            </a:xfrm>
            <a:prstGeom prst="line">
              <a:avLst/>
            </a:prstGeom>
            <a:noFill/>
            <a:ln w="19050">
              <a:solidFill>
                <a:srgbClr val="090807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" name="Text Box 33"/>
            <p:cNvSpPr txBox="1">
              <a:spLocks noChangeArrowheads="1"/>
            </p:cNvSpPr>
            <p:nvPr/>
          </p:nvSpPr>
          <p:spPr bwMode="auto">
            <a:xfrm>
              <a:off x="612" y="3612"/>
              <a:ext cx="3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b="0"/>
                <a:t>1/4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内容占位符 2"/>
              <p:cNvSpPr txBox="1">
                <a:spLocks/>
              </p:cNvSpPr>
              <p:nvPr/>
            </p:nvSpPr>
            <p:spPr>
              <a:xfrm>
                <a:off x="4499992" y="3616424"/>
                <a:ext cx="4418456" cy="2044824"/>
              </a:xfrm>
              <a:prstGeom prst="rect">
                <a:avLst/>
              </a:prstGeom>
            </p:spPr>
            <p:txBody>
              <a:bodyPr vert="horz">
                <a:normAutofit fontScale="77500" lnSpcReduction="20000"/>
              </a:bodyPr>
              <a:lstStyle>
                <a:lvl1pPr marL="320040" indent="-320040" algn="l" rtl="0" eaLnBrk="1" latinLnBrk="0" hangingPunct="1">
                  <a:spcBef>
                    <a:spcPts val="700"/>
                  </a:spcBef>
                  <a:buClr>
                    <a:schemeClr val="accent2"/>
                  </a:buClr>
                  <a:buSzPct val="60000"/>
                  <a:buFont typeface="Wingdings"/>
                  <a:buChar char=""/>
                  <a:defRPr kumimoji="0" sz="29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74320" algn="l" rtl="0" eaLnBrk="1" latinLnBrk="0" hangingPunct="1">
                  <a:spcBef>
                    <a:spcPts val="550"/>
                  </a:spcBef>
                  <a:buClr>
                    <a:schemeClr val="accent1"/>
                  </a:buClr>
                  <a:buSzPct val="70000"/>
                  <a:buFont typeface="Wingdings 2"/>
                  <a:buChar char=""/>
                  <a:defRPr kumimoji="0" sz="2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228600" algn="l" rtl="0" eaLnBrk="1" latinLnBrk="0" hangingPunct="1">
                  <a:spcBef>
                    <a:spcPts val="500"/>
                  </a:spcBef>
                  <a:buClr>
                    <a:schemeClr val="accent2"/>
                  </a:buClr>
                  <a:buSzPct val="75000"/>
                  <a:buFont typeface="Wingdings"/>
                  <a:buChar char=""/>
                  <a:defRPr kumimoji="0" sz="23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228600" algn="l" rtl="0" eaLnBrk="1" latinLnBrk="0" hangingPunct="1">
                  <a:spcBef>
                    <a:spcPts val="400"/>
                  </a:spcBef>
                  <a:buClr>
                    <a:schemeClr val="accent3"/>
                  </a:buClr>
                  <a:buSzPct val="75000"/>
                  <a:buFont typeface="Wingdings"/>
                  <a:buChar char=""/>
                  <a:defRPr kumimoji="0"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-228600" algn="l" rtl="0" eaLnBrk="1" latinLnBrk="0" hangingPunct="1">
                  <a:spcBef>
                    <a:spcPts val="400"/>
                  </a:spcBef>
                  <a:buClr>
                    <a:schemeClr val="accent4"/>
                  </a:buClr>
                  <a:buSzPct val="65000"/>
                  <a:buFont typeface="Wingdings"/>
                  <a:buChar char=""/>
                  <a:defRPr kumimoji="0"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103120" indent="-22860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377440" indent="-228600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651760" indent="-228600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26080" indent="-228600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/>
                        </a:rPr>
                        <m:t>𝝁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0" smtClean="0">
                              <a:latin typeface="Cambria Math"/>
                            </a:rPr>
                            <m:t>𝛀</m:t>
                          </m:r>
                        </m:e>
                      </m:d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r>
                        <a:rPr lang="en-US" altLang="zh-CN" b="1" i="1" smtClean="0"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altLang="zh-CN" b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/>
                        </a:rPr>
                        <m:t>𝝁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𝑨</m:t>
                          </m:r>
                        </m:e>
                      </m:d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 smtClean="0"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altLang="zh-CN" b="1" i="1" smtClean="0">
                              <a:latin typeface="Cambria Math"/>
                            </a:rPr>
                            <m:t>𝟒</m:t>
                          </m:r>
                        </m:den>
                      </m:f>
                      <m:r>
                        <a:rPr lang="en-US" altLang="zh-CN" b="1" i="1" smtClean="0">
                          <a:latin typeface="Cambria Math"/>
                        </a:rPr>
                        <m:t>+</m:t>
                      </m:r>
                      <m:nary>
                        <m:nary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1" i="1" smtClean="0">
                              <a:latin typeface="Cambria Math"/>
                            </a:rPr>
                            <m:t>𝟏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/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𝟒</m:t>
                          </m:r>
                        </m:sub>
                        <m:sup>
                          <m:r>
                            <a:rPr lang="en-US" altLang="zh-CN" b="1" i="1" smtClean="0">
                              <a:latin typeface="Cambria Math"/>
                            </a:rPr>
                            <m:t>𝟏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𝟒</m:t>
                              </m:r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𝒙</m:t>
                              </m:r>
                            </m:den>
                          </m:f>
                          <m:r>
                            <a:rPr lang="en-US" altLang="zh-CN" b="1" i="1" smtClean="0">
                              <a:latin typeface="Cambria Math"/>
                            </a:rPr>
                            <m:t>𝒅𝒙</m:t>
                          </m:r>
                        </m:e>
                      </m:nary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 smtClean="0"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altLang="zh-CN" b="1" i="1" smtClean="0">
                              <a:latin typeface="Cambria Math"/>
                            </a:rPr>
                            <m:t>𝟒</m:t>
                          </m:r>
                        </m:den>
                      </m:f>
                      <m:r>
                        <a:rPr lang="en-US" altLang="zh-CN" b="1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 smtClean="0"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altLang="zh-CN" b="1" i="1" smtClean="0">
                              <a:latin typeface="Cambria Math"/>
                            </a:rPr>
                            <m:t>𝟐</m:t>
                          </m:r>
                        </m:den>
                      </m:f>
                      <m:func>
                        <m:func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/>
                            </a:rPr>
                            <m:t>ln</m:t>
                          </m:r>
                        </m:fName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𝟐</m:t>
                          </m:r>
                        </m:e>
                      </m:func>
                    </m:oMath>
                  </m:oMathPara>
                </a14:m>
                <a:endParaRPr lang="en-US" altLang="zh-CN" b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/>
                          <a:ea typeface="Cambria Math"/>
                        </a:rPr>
                        <m:t>∴</m:t>
                      </m:r>
                      <m:r>
                        <a:rPr lang="en-US" altLang="zh-CN" b="1" i="1" smtClean="0">
                          <a:latin typeface="Cambria Math"/>
                          <a:ea typeface="Cambria Math"/>
                        </a:rPr>
                        <m:t>𝑷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/>
                              <a:ea typeface="Cambria Math"/>
                            </a:rPr>
                            <m:t>𝑨</m:t>
                          </m:r>
                        </m:e>
                      </m:d>
                      <m:r>
                        <a:rPr lang="en-US" altLang="zh-CN" b="1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altLang="zh-CN" b="1" i="1" smtClean="0">
                              <a:latin typeface="Cambria Math"/>
                              <a:ea typeface="Cambria Math"/>
                            </a:rPr>
                            <m:t>𝝁</m:t>
                          </m:r>
                          <m:r>
                            <a:rPr lang="en-US" altLang="zh-CN" b="1" i="1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altLang="zh-CN" b="1" i="1" smtClean="0">
                              <a:latin typeface="Cambria Math"/>
                              <a:ea typeface="Cambria Math"/>
                            </a:rPr>
                            <m:t>𝑨</m:t>
                          </m:r>
                          <m:r>
                            <a:rPr lang="en-US" altLang="zh-CN" b="1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altLang="zh-CN" b="1" i="1" smtClean="0">
                              <a:latin typeface="Cambria Math"/>
                              <a:ea typeface="Cambria Math"/>
                            </a:rPr>
                            <m:t>𝝁</m:t>
                          </m:r>
                          <m:r>
                            <a:rPr lang="en-US" altLang="zh-CN" b="1" i="1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altLang="zh-CN" b="1" i="0" smtClean="0">
                              <a:latin typeface="Cambria Math"/>
                              <a:ea typeface="Cambria Math"/>
                            </a:rPr>
                            <m:t>𝛀</m:t>
                          </m:r>
                          <m:r>
                            <a:rPr lang="en-US" altLang="zh-CN" b="1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den>
                      </m:f>
                      <m:r>
                        <a:rPr lang="en-US" altLang="zh-CN" b="1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altLang="zh-CN" i="1">
                              <a:latin typeface="Cambria Math"/>
                            </a:rPr>
                            <m:t>𝟒</m:t>
                          </m:r>
                        </m:den>
                      </m:f>
                      <m:r>
                        <a:rPr lang="en-US" altLang="zh-CN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altLang="zh-CN" i="1">
                              <a:latin typeface="Cambria Math"/>
                            </a:rPr>
                            <m:t>𝟐</m:t>
                          </m:r>
                        </m:den>
                      </m:f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>
                              <a:latin typeface="Cambria Math"/>
                            </a:rPr>
                            <m:t>ln</m:t>
                          </m:r>
                        </m:fName>
                        <m:e>
                          <m:r>
                            <a:rPr lang="en-US" altLang="zh-CN" i="1">
                              <a:latin typeface="Cambria Math"/>
                            </a:rPr>
                            <m:t>𝟐</m:t>
                          </m:r>
                        </m:e>
                      </m:func>
                    </m:oMath>
                  </m:oMathPara>
                </a14:m>
                <a:endParaRPr lang="en-US" altLang="zh-CN" b="1" dirty="0" smtClean="0"/>
              </a:p>
            </p:txBody>
          </p:sp>
        </mc:Choice>
        <mc:Fallback xmlns="">
          <p:sp>
            <p:nvSpPr>
              <p:cNvPr id="3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992" y="3616424"/>
                <a:ext cx="4418456" cy="2044824"/>
              </a:xfrm>
              <a:prstGeom prst="rect">
                <a:avLst/>
              </a:prstGeom>
              <a:blipFill rotWithShape="1">
                <a:blip r:embed="rId3"/>
                <a:stretch>
                  <a:fillRect l="-1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4045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:</a:t>
            </a:r>
            <a:r>
              <a:rPr lang="zh-CN" altLang="en-US" dirty="0"/>
              <a:t>蒲</a:t>
            </a:r>
            <a:r>
              <a:rPr lang="zh-CN" altLang="en-US" dirty="0" smtClean="0"/>
              <a:t>丰投针（</a:t>
            </a:r>
            <a:r>
              <a:rPr lang="en-US" altLang="zh-CN" dirty="0" smtClean="0"/>
              <a:t>1777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在平面上有等距离的平行线，平行线间的距离为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𝟐</m:t>
                    </m:r>
                    <m:r>
                      <a:rPr lang="en-US" altLang="zh-CN" b="1" i="1" smtClean="0">
                        <a:latin typeface="Cambria Math"/>
                      </a:rPr>
                      <m:t>𝒂</m:t>
                    </m:r>
                    <m:r>
                      <a:rPr lang="en-US" altLang="zh-CN" b="1" i="0" smtClean="0">
                        <a:latin typeface="Cambria Math"/>
                      </a:rPr>
                      <m:t> (</m:t>
                    </m:r>
                    <m:r>
                      <a:rPr lang="en-US" altLang="zh-CN" b="1" i="1" smtClean="0">
                        <a:latin typeface="Cambria Math"/>
                      </a:rPr>
                      <m:t>𝒂</m:t>
                    </m:r>
                    <m:r>
                      <a:rPr lang="en-US" altLang="zh-CN" b="1" i="0" smtClean="0">
                        <a:latin typeface="Cambria Math"/>
                      </a:rPr>
                      <m:t>&gt;</m:t>
                    </m:r>
                    <m:r>
                      <a:rPr lang="en-US" altLang="zh-CN" b="1" i="0" smtClean="0">
                        <a:latin typeface="Cambria Math"/>
                      </a:rPr>
                      <m:t>𝟎</m:t>
                    </m:r>
                    <m:r>
                      <a:rPr lang="en-US" altLang="zh-CN" b="1" i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在该平面任意投掷一枚长为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𝟐</m:t>
                    </m:r>
                    <m:r>
                      <a:rPr lang="en-US" altLang="zh-CN" b="1" i="1" smtClean="0">
                        <a:latin typeface="Cambria Math"/>
                      </a:rPr>
                      <m:t>𝒍</m:t>
                    </m:r>
                  </m:oMath>
                </a14:m>
                <a:r>
                  <a:rPr lang="zh-CN" altLang="en-US" dirty="0" smtClean="0"/>
                  <a:t> （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/>
                      </a:rPr>
                      <m:t>𝒍</m:t>
                    </m:r>
                    <m:r>
                      <a:rPr lang="en-US" altLang="zh-CN" b="1" i="1" dirty="0" smtClean="0">
                        <a:latin typeface="Cambria Math"/>
                      </a:rPr>
                      <m:t>&lt;</m:t>
                    </m:r>
                    <m:r>
                      <a:rPr lang="en-US" altLang="zh-CN" b="1" i="1" dirty="0" smtClean="0">
                        <a:latin typeface="Cambria Math"/>
                      </a:rPr>
                      <m:t>𝒂</m:t>
                    </m:r>
                    <m:r>
                      <a:rPr lang="en-US" altLang="zh-CN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dirty="0" smtClean="0"/>
                  <a:t>的针，求该针与任一平行线相交的概率</a:t>
                </a:r>
                <a:r>
                  <a:rPr lang="en-US" altLang="zh-CN" dirty="0" smtClean="0"/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449" t="-1357" r="-38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6</a:t>
            </a:fld>
            <a:endParaRPr lang="zh-CN" altLang="en-US" dirty="0"/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2051050" y="3727450"/>
            <a:ext cx="4178300" cy="2438400"/>
            <a:chOff x="1292" y="2348"/>
            <a:chExt cx="2632" cy="1536"/>
          </a:xfrm>
        </p:grpSpPr>
        <p:sp>
          <p:nvSpPr>
            <p:cNvPr id="6" name="Line 4"/>
            <p:cNvSpPr>
              <a:spLocks noChangeShapeType="1"/>
            </p:cNvSpPr>
            <p:nvPr/>
          </p:nvSpPr>
          <p:spPr bwMode="auto">
            <a:xfrm>
              <a:off x="1292" y="2348"/>
              <a:ext cx="2631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1293" y="2737"/>
              <a:ext cx="2631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>
              <a:off x="1292" y="3125"/>
              <a:ext cx="2631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1292" y="3499"/>
              <a:ext cx="2631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1292" y="3884"/>
              <a:ext cx="2631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1" name="Line 9"/>
          <p:cNvSpPr>
            <a:spLocks noChangeShapeType="1"/>
          </p:cNvSpPr>
          <p:nvPr/>
        </p:nvSpPr>
        <p:spPr bwMode="auto">
          <a:xfrm flipH="1">
            <a:off x="5003800" y="5300663"/>
            <a:ext cx="288925" cy="398462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>
            <a:off x="2843213" y="4581525"/>
            <a:ext cx="503237" cy="215900"/>
          </a:xfrm>
          <a:prstGeom prst="line">
            <a:avLst/>
          </a:prstGeom>
          <a:noFill/>
          <a:ln w="19050" cap="sq">
            <a:solidFill>
              <a:srgbClr val="09080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157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:</a:t>
            </a:r>
            <a:r>
              <a:rPr lang="zh-CN" altLang="en-US" dirty="0"/>
              <a:t>蒲丰投针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解：设</a:t>
                </a:r>
                <a:r>
                  <a:rPr lang="en-US" altLang="zh-CN" dirty="0" smtClean="0"/>
                  <a:t>M</a:t>
                </a:r>
                <a:r>
                  <a:rPr lang="zh-CN" altLang="en-US" dirty="0" smtClean="0"/>
                  <a:t>为针的中点，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𝒙</m:t>
                    </m:r>
                  </m:oMath>
                </a14:m>
                <a:r>
                  <a:rPr lang="zh-CN" altLang="en-US" dirty="0" smtClean="0"/>
                  <a:t>表示</a:t>
                </a:r>
                <a:r>
                  <a:rPr lang="en-US" altLang="zh-CN" dirty="0" smtClean="0"/>
                  <a:t>M</a:t>
                </a:r>
                <a:r>
                  <a:rPr lang="zh-CN" altLang="en-US" dirty="0" smtClean="0"/>
                  <a:t>到最近平行线的距离，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𝜽</m:t>
                    </m:r>
                  </m:oMath>
                </a14:m>
                <a:r>
                  <a:rPr lang="zh-CN" altLang="en-US" dirty="0" smtClean="0"/>
                  <a:t>为针与此直线的夹角，则有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0" smtClean="0">
                          <a:latin typeface="Cambria Math"/>
                        </a:rPr>
                        <m:t>𝛀</m:t>
                      </m:r>
                      <m:r>
                        <a:rPr lang="en-US" altLang="zh-CN" b="1" i="0" smtClean="0">
                          <a:latin typeface="Cambria Math"/>
                        </a:rPr>
                        <m:t>={</m:t>
                      </m:r>
                      <m:r>
                        <a:rPr lang="en-US" altLang="zh-CN" b="1" i="0" smtClean="0">
                          <a:latin typeface="Cambria Math"/>
                        </a:rPr>
                        <m:t>𝟎</m:t>
                      </m:r>
                      <m:r>
                        <a:rPr lang="en-US" altLang="zh-CN" b="1" i="1" smtClean="0">
                          <a:latin typeface="Cambria Math"/>
                        </a:rPr>
                        <m:t>≤</m:t>
                      </m:r>
                      <m:r>
                        <a:rPr lang="en-US" altLang="zh-CN" b="1" i="1" smtClean="0">
                          <a:latin typeface="Cambria Math"/>
                        </a:rPr>
                        <m:t>𝒙</m:t>
                      </m:r>
                      <m:r>
                        <a:rPr lang="en-US" altLang="zh-CN" b="1" i="1" smtClean="0">
                          <a:latin typeface="Cambria Math"/>
                        </a:rPr>
                        <m:t>≤</m:t>
                      </m:r>
                      <m:r>
                        <a:rPr lang="en-US" altLang="zh-CN" b="1" i="1" smtClean="0">
                          <a:latin typeface="Cambria Math"/>
                        </a:rPr>
                        <m:t>𝒂</m:t>
                      </m:r>
                      <m:r>
                        <a:rPr lang="en-US" altLang="zh-CN" b="1" i="1" smtClean="0">
                          <a:latin typeface="Cambria Math"/>
                        </a:rPr>
                        <m:t>,</m:t>
                      </m:r>
                      <m:r>
                        <a:rPr lang="en-US" altLang="zh-CN" b="1" i="1" smtClean="0">
                          <a:latin typeface="Cambria Math"/>
                        </a:rPr>
                        <m:t>𝟎</m:t>
                      </m:r>
                      <m:r>
                        <a:rPr lang="en-US" altLang="zh-CN" b="1" i="1" smtClean="0">
                          <a:latin typeface="Cambria Math"/>
                        </a:rPr>
                        <m:t>≤</m:t>
                      </m:r>
                      <m:r>
                        <a:rPr lang="en-US" altLang="zh-CN" b="1" i="1" smtClean="0">
                          <a:latin typeface="Cambria Math"/>
                        </a:rPr>
                        <m:t>𝜽</m:t>
                      </m:r>
                      <m:r>
                        <a:rPr lang="en-US" altLang="zh-CN" b="1" i="1" smtClean="0">
                          <a:latin typeface="Cambria Math"/>
                        </a:rPr>
                        <m:t>≤</m:t>
                      </m:r>
                      <m:r>
                        <a:rPr lang="en-US" altLang="zh-CN" b="1" i="1" smtClean="0">
                          <a:latin typeface="Cambria Math"/>
                        </a:rPr>
                        <m:t>𝝅</m:t>
                      </m:r>
                      <m:r>
                        <a:rPr lang="en-US" altLang="zh-CN" b="1" i="0" smtClean="0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3"/>
                <a:stretch>
                  <a:fillRect l="-449" t="-2171" r="-10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7</a:t>
            </a:fld>
            <a:endParaRPr lang="zh-CN" altLang="en-US" dirty="0"/>
          </a:p>
        </p:txBody>
      </p:sp>
      <p:grpSp>
        <p:nvGrpSpPr>
          <p:cNvPr id="28" name="Group 3"/>
          <p:cNvGrpSpPr>
            <a:grpSpLocks/>
          </p:cNvGrpSpPr>
          <p:nvPr/>
        </p:nvGrpSpPr>
        <p:grpSpPr bwMode="auto">
          <a:xfrm>
            <a:off x="468313" y="3284984"/>
            <a:ext cx="3203575" cy="2303463"/>
            <a:chOff x="703" y="2251"/>
            <a:chExt cx="2018" cy="1451"/>
          </a:xfrm>
        </p:grpSpPr>
        <p:graphicFrame>
          <p:nvGraphicFramePr>
            <p:cNvPr id="29" name="Object 4"/>
            <p:cNvGraphicFramePr>
              <a:graphicFrameLocks noChangeAspect="1"/>
            </p:cNvGraphicFramePr>
            <p:nvPr/>
          </p:nvGraphicFramePr>
          <p:xfrm>
            <a:off x="2001" y="2971"/>
            <a:ext cx="73" cy="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08" name="公式" r:id="rId4" imgW="139639" imgH="152334" progId="Equation.3">
                    <p:embed/>
                  </p:oleObj>
                </mc:Choice>
                <mc:Fallback>
                  <p:oleObj name="公式" r:id="rId4" imgW="139639" imgH="15233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01" y="2971"/>
                          <a:ext cx="73" cy="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" name="Line 5"/>
            <p:cNvSpPr>
              <a:spLocks noChangeShapeType="1"/>
            </p:cNvSpPr>
            <p:nvPr/>
          </p:nvSpPr>
          <p:spPr bwMode="auto">
            <a:xfrm>
              <a:off x="2035" y="2992"/>
              <a:ext cx="0" cy="38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1" name="Object 6"/>
            <p:cNvGraphicFramePr>
              <a:graphicFrameLocks noChangeAspect="1"/>
            </p:cNvGraphicFramePr>
            <p:nvPr/>
          </p:nvGraphicFramePr>
          <p:xfrm>
            <a:off x="703" y="2638"/>
            <a:ext cx="341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09" r:id="rId6" imgW="190335" imgH="164957" progId="Equation.3">
                    <p:embed/>
                  </p:oleObj>
                </mc:Choice>
                <mc:Fallback>
                  <p:oleObj r:id="rId6" imgW="190335" imgH="16495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3" y="2638"/>
                          <a:ext cx="341" cy="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" name="Line 7"/>
            <p:cNvSpPr>
              <a:spLocks noChangeShapeType="1"/>
            </p:cNvSpPr>
            <p:nvPr/>
          </p:nvSpPr>
          <p:spPr bwMode="auto">
            <a:xfrm>
              <a:off x="842" y="2251"/>
              <a:ext cx="1831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Line 8"/>
            <p:cNvSpPr>
              <a:spLocks noChangeShapeType="1"/>
            </p:cNvSpPr>
            <p:nvPr/>
          </p:nvSpPr>
          <p:spPr bwMode="auto">
            <a:xfrm>
              <a:off x="1063" y="2251"/>
              <a:ext cx="3" cy="113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Line 9"/>
            <p:cNvSpPr>
              <a:spLocks noChangeShapeType="1"/>
            </p:cNvSpPr>
            <p:nvPr/>
          </p:nvSpPr>
          <p:spPr bwMode="auto">
            <a:xfrm>
              <a:off x="731" y="3377"/>
              <a:ext cx="199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Line 10"/>
            <p:cNvSpPr>
              <a:spLocks noChangeShapeType="1"/>
            </p:cNvSpPr>
            <p:nvPr/>
          </p:nvSpPr>
          <p:spPr bwMode="auto">
            <a:xfrm flipV="1">
              <a:off x="1695" y="2603"/>
              <a:ext cx="623" cy="88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6" name="Object 11"/>
            <p:cNvGraphicFramePr>
              <a:graphicFrameLocks noChangeAspect="1"/>
            </p:cNvGraphicFramePr>
            <p:nvPr/>
          </p:nvGraphicFramePr>
          <p:xfrm>
            <a:off x="1746" y="3430"/>
            <a:ext cx="20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10" name="公式" r:id="rId8" imgW="177646" imgH="228402" progId="Equation.3">
                    <p:embed/>
                  </p:oleObj>
                </mc:Choice>
                <mc:Fallback>
                  <p:oleObj name="公式" r:id="rId8" imgW="177646" imgH="22840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6" y="3430"/>
                          <a:ext cx="204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" name="Object 12"/>
            <p:cNvGraphicFramePr>
              <a:graphicFrameLocks noChangeAspect="1"/>
            </p:cNvGraphicFramePr>
            <p:nvPr/>
          </p:nvGraphicFramePr>
          <p:xfrm>
            <a:off x="2109" y="3067"/>
            <a:ext cx="197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11" name="公式" r:id="rId10" imgW="126835" imgH="139518" progId="Equation.3">
                    <p:embed/>
                  </p:oleObj>
                </mc:Choice>
                <mc:Fallback>
                  <p:oleObj name="公式" r:id="rId10" imgW="126835" imgH="13951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09" y="3067"/>
                          <a:ext cx="197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" name="Object 13"/>
            <p:cNvGraphicFramePr>
              <a:graphicFrameLocks noChangeAspect="1"/>
            </p:cNvGraphicFramePr>
            <p:nvPr/>
          </p:nvGraphicFramePr>
          <p:xfrm>
            <a:off x="1701" y="2795"/>
            <a:ext cx="271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12" name="公式" r:id="rId12" imgW="279279" imgH="215806" progId="Equation.3">
                    <p:embed/>
                  </p:oleObj>
                </mc:Choice>
                <mc:Fallback>
                  <p:oleObj name="公式" r:id="rId12" imgW="279279" imgH="21580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1" y="2795"/>
                          <a:ext cx="271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" name="Object 14"/>
            <p:cNvGraphicFramePr>
              <a:graphicFrameLocks noChangeAspect="1"/>
            </p:cNvGraphicFramePr>
            <p:nvPr/>
          </p:nvGraphicFramePr>
          <p:xfrm>
            <a:off x="2328" y="2352"/>
            <a:ext cx="253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13" name="Equation" r:id="rId14" imgW="177492" imgH="177492" progId="Equation.DSMT4">
                    <p:embed/>
                  </p:oleObj>
                </mc:Choice>
                <mc:Fallback>
                  <p:oleObj name="Equation" r:id="rId14" imgW="177492" imgH="17749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28" y="2352"/>
                          <a:ext cx="253" cy="2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" name="Freeform 15"/>
            <p:cNvSpPr>
              <a:spLocks/>
            </p:cNvSpPr>
            <p:nvPr/>
          </p:nvSpPr>
          <p:spPr bwMode="auto">
            <a:xfrm rot="410878">
              <a:off x="1844" y="3249"/>
              <a:ext cx="136" cy="113"/>
            </a:xfrm>
            <a:custGeom>
              <a:avLst/>
              <a:gdLst>
                <a:gd name="T0" fmla="*/ 0 w 227"/>
                <a:gd name="T1" fmla="*/ 1 h 159"/>
                <a:gd name="T2" fmla="*/ 1 w 227"/>
                <a:gd name="T3" fmla="*/ 1 h 159"/>
                <a:gd name="T4" fmla="*/ 1 w 227"/>
                <a:gd name="T5" fmla="*/ 2 h 159"/>
                <a:gd name="T6" fmla="*/ 0 60000 65536"/>
                <a:gd name="T7" fmla="*/ 0 60000 65536"/>
                <a:gd name="T8" fmla="*/ 0 60000 65536"/>
                <a:gd name="T9" fmla="*/ 0 w 227"/>
                <a:gd name="T10" fmla="*/ 0 h 159"/>
                <a:gd name="T11" fmla="*/ 227 w 227"/>
                <a:gd name="T12" fmla="*/ 159 h 15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7" h="159">
                  <a:moveTo>
                    <a:pt x="0" y="23"/>
                  </a:moveTo>
                  <a:cubicBezTo>
                    <a:pt x="49" y="11"/>
                    <a:pt x="98" y="0"/>
                    <a:pt x="136" y="23"/>
                  </a:cubicBezTo>
                  <a:cubicBezTo>
                    <a:pt x="174" y="46"/>
                    <a:pt x="200" y="102"/>
                    <a:pt x="227" y="159"/>
                  </a:cubicBezTo>
                </a:path>
              </a:pathLst>
            </a:custGeom>
            <a:noFill/>
            <a:ln w="1905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2" name="Rectangle 17"/>
          <p:cNvSpPr>
            <a:spLocks noChangeArrowheads="1"/>
          </p:cNvSpPr>
          <p:nvPr/>
        </p:nvSpPr>
        <p:spPr bwMode="auto">
          <a:xfrm>
            <a:off x="3995936" y="3140968"/>
            <a:ext cx="4568825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900" b="1" dirty="0">
                <a:latin typeface="+mn-lt"/>
                <a:ea typeface="+mn-ea"/>
              </a:rPr>
              <a:t>   </a:t>
            </a:r>
            <a:r>
              <a:rPr kumimoji="0" lang="zh-CN" altLang="en-US" sz="2900" b="1" dirty="0">
                <a:latin typeface="+mn-lt"/>
                <a:ea typeface="+mn-ea"/>
              </a:rPr>
              <a:t>针与最近的一条平行线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900" b="1" dirty="0">
                <a:latin typeface="+mn-lt"/>
                <a:ea typeface="+mn-ea"/>
              </a:rPr>
              <a:t>相交的充要条件是 </a:t>
            </a:r>
          </a:p>
        </p:txBody>
      </p:sp>
      <p:grpSp>
        <p:nvGrpSpPr>
          <p:cNvPr id="43" name="Group 18"/>
          <p:cNvGrpSpPr>
            <a:grpSpLocks/>
          </p:cNvGrpSpPr>
          <p:nvPr/>
        </p:nvGrpSpPr>
        <p:grpSpPr bwMode="auto">
          <a:xfrm>
            <a:off x="2062163" y="4486722"/>
            <a:ext cx="519112" cy="792162"/>
            <a:chOff x="1247" y="2750"/>
            <a:chExt cx="372" cy="499"/>
          </a:xfrm>
        </p:grpSpPr>
        <p:sp>
          <p:nvSpPr>
            <p:cNvPr id="44" name="Line 19"/>
            <p:cNvSpPr>
              <a:spLocks noChangeShapeType="1"/>
            </p:cNvSpPr>
            <p:nvPr/>
          </p:nvSpPr>
          <p:spPr bwMode="auto">
            <a:xfrm>
              <a:off x="1619" y="2750"/>
              <a:ext cx="0" cy="499"/>
            </a:xfrm>
            <a:prstGeom prst="line">
              <a:avLst/>
            </a:prstGeom>
            <a:noFill/>
            <a:ln w="28575" cap="sq">
              <a:solidFill>
                <a:srgbClr val="FF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5" name="Line 20"/>
            <p:cNvSpPr>
              <a:spLocks noChangeShapeType="1"/>
            </p:cNvSpPr>
            <p:nvPr/>
          </p:nvSpPr>
          <p:spPr bwMode="auto">
            <a:xfrm>
              <a:off x="1247" y="3240"/>
              <a:ext cx="363" cy="0"/>
            </a:xfrm>
            <a:prstGeom prst="line">
              <a:avLst/>
            </a:prstGeom>
            <a:noFill/>
            <a:ln w="28575" cap="rnd">
              <a:solidFill>
                <a:srgbClr val="FF3399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5345754" y="4159646"/>
                <a:ext cx="1902187" cy="5386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900" b="1">
                          <a:latin typeface="Cambria Math"/>
                        </a:rPr>
                        <m:t>𝑥</m:t>
                      </m:r>
                      <m:r>
                        <a:rPr lang="en-US" altLang="zh-CN" sz="2900" b="1">
                          <a:latin typeface="Cambria Math"/>
                        </a:rPr>
                        <m:t>≤</m:t>
                      </m:r>
                      <m:r>
                        <a:rPr lang="en-US" altLang="zh-CN" sz="2900" b="1">
                          <a:latin typeface="Cambria Math"/>
                        </a:rPr>
                        <m:t>𝑙</m:t>
                      </m:r>
                      <m:func>
                        <m:funcPr>
                          <m:ctrlPr>
                            <a:rPr lang="en-US" altLang="zh-CN" sz="2900" b="1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900" b="1">
                              <a:latin typeface="Cambria Math"/>
                            </a:rPr>
                            <m:t>sin</m:t>
                          </m:r>
                        </m:fName>
                        <m:e>
                          <m:r>
                            <a:rPr lang="en-US" altLang="zh-CN" sz="2900" b="1">
                              <a:latin typeface="Cambria Math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zh-CN" altLang="en-US" sz="2900" b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5754" y="4159646"/>
                <a:ext cx="1902187" cy="538609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1239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:</a:t>
            </a:r>
            <a:r>
              <a:rPr lang="zh-CN" altLang="en-US" dirty="0"/>
              <a:t>蒲丰投针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smtClean="0">
                        <a:latin typeface="Cambria Math"/>
                      </a:rPr>
                      <m:t>𝛀</m:t>
                    </m:r>
                    <m:r>
                      <a:rPr lang="en-US" altLang="zh-CN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mtClean="0">
                            <a:latin typeface="Cambria Math"/>
                          </a:rPr>
                          <m:t>𝟎</m:t>
                        </m:r>
                        <m:r>
                          <a:rPr lang="en-US" altLang="zh-CN" i="1">
                            <a:latin typeface="Cambria Math"/>
                          </a:rPr>
                          <m:t>≤</m:t>
                        </m:r>
                        <m:r>
                          <a:rPr lang="en-US" altLang="zh-CN" i="1">
                            <a:latin typeface="Cambria Math"/>
                          </a:rPr>
                          <m:t>𝒙</m:t>
                        </m:r>
                        <m:r>
                          <a:rPr lang="en-US" altLang="zh-CN" i="1">
                            <a:latin typeface="Cambria Math"/>
                          </a:rPr>
                          <m:t>≤</m:t>
                        </m:r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𝟎</m:t>
                        </m:r>
                        <m:r>
                          <a:rPr lang="en-US" altLang="zh-CN" i="1">
                            <a:latin typeface="Cambria Math"/>
                          </a:rPr>
                          <m:t>≤</m:t>
                        </m:r>
                        <m:r>
                          <a:rPr lang="en-US" altLang="zh-CN" i="1">
                            <a:latin typeface="Cambria Math"/>
                          </a:rPr>
                          <m:t>𝜽</m:t>
                        </m:r>
                        <m:r>
                          <a:rPr lang="en-US" altLang="zh-CN" i="1">
                            <a:latin typeface="Cambria Math"/>
                          </a:rPr>
                          <m:t>≤</m:t>
                        </m:r>
                        <m:r>
                          <a:rPr lang="en-US" altLang="zh-CN" i="1">
                            <a:latin typeface="Cambria Math"/>
                          </a:rPr>
                          <m:t>𝝅</m:t>
                        </m:r>
                      </m:e>
                    </m:d>
                  </m:oMath>
                </a14:m>
                <a:endParaRPr lang="en-US" altLang="zh-CN" dirty="0" smtClean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altLang="zh-CN" b="1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𝑨</m:t>
                    </m:r>
                    <m:r>
                      <a:rPr lang="en-US" altLang="zh-CN" b="1" i="1" smtClean="0">
                        <a:latin typeface="Cambria Math"/>
                      </a:rPr>
                      <m:t>={</m:t>
                    </m:r>
                    <m:r>
                      <a:rPr lang="en-US" altLang="zh-CN" b="1" i="1" smtClean="0">
                        <a:latin typeface="Cambria Math"/>
                      </a:rPr>
                      <m:t>𝒙</m:t>
                    </m:r>
                    <m:r>
                      <a:rPr lang="en-US" altLang="zh-CN" b="1" i="1" smtClean="0">
                        <a:latin typeface="Cambria Math"/>
                      </a:rPr>
                      <m:t>≤</m:t>
                    </m:r>
                    <m:r>
                      <a:rPr lang="en-US" altLang="zh-CN" b="1" i="1" smtClean="0">
                        <a:latin typeface="Cambria Math"/>
                      </a:rPr>
                      <m:t>𝒍</m:t>
                    </m:r>
                    <m:func>
                      <m:func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/>
                          </a:rPr>
                          <m:t>sin</m:t>
                        </m:r>
                      </m:fName>
                      <m:e>
                        <m:r>
                          <a:rPr lang="en-US" altLang="zh-CN" b="1" i="1" smtClean="0">
                            <a:latin typeface="Cambria Math"/>
                          </a:rPr>
                          <m:t>𝜽</m:t>
                        </m:r>
                      </m:e>
                    </m:func>
                    <m:r>
                      <a:rPr lang="en-US" altLang="zh-CN" b="1" i="1" smtClean="0">
                        <a:latin typeface="Cambria Math"/>
                      </a:rPr>
                      <m:t>}</m:t>
                    </m:r>
                  </m:oMath>
                </a14:m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/>
                  <a:t>所</a:t>
                </a:r>
                <a:r>
                  <a:rPr lang="zh-CN" altLang="en-US" dirty="0" smtClean="0"/>
                  <a:t>求概率为</a:t>
                </a: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𝑨</m:t>
                          </m:r>
                        </m:e>
                      </m:d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 smtClean="0">
                              <a:latin typeface="Cambria Math"/>
                            </a:rPr>
                            <m:t>𝝁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(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𝑨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altLang="zh-CN" b="1" i="1" smtClean="0">
                              <a:latin typeface="Cambria Math"/>
                            </a:rPr>
                            <m:t>𝝁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(</m:t>
                          </m:r>
                          <m:r>
                            <a:rPr lang="en-US" altLang="zh-CN" b="1" i="0" smtClean="0">
                              <a:latin typeface="Cambria Math"/>
                            </a:rPr>
                            <m:t>𝛀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b="1" i="1" smtClean="0">
                                  <a:latin typeface="Cambria Math"/>
                                </a:rPr>
                                <m:t>𝟎</m:t>
                              </m:r>
                            </m:sub>
                            <m:sup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𝝅</m:t>
                              </m:r>
                            </m:sup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𝒍</m:t>
                              </m:r>
                              <m:func>
                                <m:func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𝜽</m:t>
                                  </m:r>
                                </m:e>
                              </m:func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𝒅</m:t>
                              </m:r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𝜽</m:t>
                              </m:r>
                            </m:e>
                          </m:nary>
                        </m:num>
                        <m:den>
                          <m:r>
                            <a:rPr lang="en-US" altLang="zh-CN" b="1" i="1" smtClean="0">
                              <a:latin typeface="Cambria Math"/>
                            </a:rPr>
                            <m:t>𝝅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𝒂</m:t>
                          </m:r>
                        </m:den>
                      </m:f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 smtClean="0">
                              <a:latin typeface="Cambria Math"/>
                            </a:rPr>
                            <m:t>𝟐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𝒍</m:t>
                          </m:r>
                        </m:num>
                        <m:den>
                          <m:r>
                            <a:rPr lang="en-US" altLang="zh-CN" b="1" i="1" smtClean="0">
                              <a:latin typeface="Cambria Math"/>
                            </a:rPr>
                            <m:t>𝝅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𝒂</m:t>
                          </m:r>
                        </m:den>
                      </m:f>
                    </m:oMath>
                  </m:oMathPara>
                </a14:m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3"/>
                <a:stretch>
                  <a:fillRect l="-16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8</a:t>
            </a:fld>
            <a:endParaRPr lang="zh-CN" altLang="en-US" dirty="0"/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4428306" y="2133327"/>
            <a:ext cx="4248150" cy="2663825"/>
            <a:chOff x="3120" y="2069"/>
            <a:chExt cx="2043" cy="1488"/>
          </a:xfrm>
        </p:grpSpPr>
        <p:grpSp>
          <p:nvGrpSpPr>
            <p:cNvPr id="6" name="Group 4"/>
            <p:cNvGrpSpPr>
              <a:grpSpLocks/>
            </p:cNvGrpSpPr>
            <p:nvPr/>
          </p:nvGrpSpPr>
          <p:grpSpPr bwMode="auto">
            <a:xfrm>
              <a:off x="3120" y="2069"/>
              <a:ext cx="2016" cy="1488"/>
              <a:chOff x="3120" y="2400"/>
              <a:chExt cx="2016" cy="1488"/>
            </a:xfrm>
          </p:grpSpPr>
          <p:sp>
            <p:nvSpPr>
              <p:cNvPr id="8" name="Line 5"/>
              <p:cNvSpPr>
                <a:spLocks noChangeShapeType="1"/>
              </p:cNvSpPr>
              <p:nvPr/>
            </p:nvSpPr>
            <p:spPr bwMode="auto">
              <a:xfrm>
                <a:off x="4704" y="2736"/>
                <a:ext cx="1" cy="816"/>
              </a:xfrm>
              <a:prstGeom prst="line">
                <a:avLst/>
              </a:prstGeom>
              <a:noFill/>
              <a:ln w="9525">
                <a:solidFill>
                  <a:srgbClr val="9900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9" name="Group 6"/>
              <p:cNvGrpSpPr>
                <a:grpSpLocks/>
              </p:cNvGrpSpPr>
              <p:nvPr/>
            </p:nvGrpSpPr>
            <p:grpSpPr bwMode="auto">
              <a:xfrm>
                <a:off x="3120" y="2400"/>
                <a:ext cx="2016" cy="1488"/>
                <a:chOff x="3120" y="2400"/>
                <a:chExt cx="2016" cy="1488"/>
              </a:xfrm>
            </p:grpSpPr>
            <p:sp>
              <p:nvSpPr>
                <p:cNvPr id="10" name="Line 7"/>
                <p:cNvSpPr>
                  <a:spLocks noChangeShapeType="1"/>
                </p:cNvSpPr>
                <p:nvPr/>
              </p:nvSpPr>
              <p:spPr bwMode="auto">
                <a:xfrm>
                  <a:off x="3120" y="3552"/>
                  <a:ext cx="2016" cy="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1" name="Line 8"/>
                <p:cNvSpPr>
                  <a:spLocks noChangeShapeType="1"/>
                </p:cNvSpPr>
                <p:nvPr/>
              </p:nvSpPr>
              <p:spPr bwMode="auto">
                <a:xfrm flipV="1">
                  <a:off x="3600" y="2496"/>
                  <a:ext cx="1" cy="13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2" name="Line 9"/>
                <p:cNvSpPr>
                  <a:spLocks noChangeShapeType="1"/>
                </p:cNvSpPr>
                <p:nvPr/>
              </p:nvSpPr>
              <p:spPr bwMode="auto">
                <a:xfrm>
                  <a:off x="3600" y="2736"/>
                  <a:ext cx="1104" cy="1"/>
                </a:xfrm>
                <a:prstGeom prst="line">
                  <a:avLst/>
                </a:prstGeom>
                <a:noFill/>
                <a:ln w="9525">
                  <a:solidFill>
                    <a:srgbClr val="9900FF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3" name="Rectangle 10"/>
                <p:cNvSpPr>
                  <a:spLocks noChangeArrowheads="1"/>
                </p:cNvSpPr>
                <p:nvPr/>
              </p:nvSpPr>
              <p:spPr bwMode="auto">
                <a:xfrm>
                  <a:off x="3312" y="2400"/>
                  <a:ext cx="162" cy="2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A50021"/>
                    </a:buClr>
                    <a:buSzPct val="75000"/>
                    <a:buFont typeface="Wingdings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6699"/>
                    </a:buClr>
                    <a:buSzPct val="70000"/>
                    <a:buFont typeface="Wingdings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3pPr>
                  <a:lvl4pPr marL="1600200" indent="-228600">
                    <a:spcBef>
                      <a:spcPct val="20000"/>
                    </a:spcBef>
                    <a:buSzPct val="60000"/>
                    <a:buFont typeface="Wingdings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400" b="0">
                      <a:latin typeface="黑体" pitchFamily="49" charset="-122"/>
                      <a:ea typeface="黑体" pitchFamily="49" charset="-122"/>
                      <a:sym typeface="Symbol" pitchFamily="18" charset="2"/>
                    </a:rPr>
                    <a:t>x</a:t>
                  </a:r>
                </a:p>
              </p:txBody>
            </p:sp>
            <p:sp>
              <p:nvSpPr>
                <p:cNvPr id="14" name="Rectangle 11"/>
                <p:cNvSpPr>
                  <a:spLocks noChangeArrowheads="1"/>
                </p:cNvSpPr>
                <p:nvPr/>
              </p:nvSpPr>
              <p:spPr bwMode="auto">
                <a:xfrm>
                  <a:off x="4896" y="3207"/>
                  <a:ext cx="89" cy="2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A50021"/>
                    </a:buClr>
                    <a:buSzPct val="75000"/>
                    <a:buFont typeface="Wingdings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6699"/>
                    </a:buClr>
                    <a:buSzPct val="70000"/>
                    <a:buFont typeface="Wingdings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3pPr>
                  <a:lvl4pPr marL="1600200" indent="-228600">
                    <a:spcBef>
                      <a:spcPct val="20000"/>
                    </a:spcBef>
                    <a:buSzPct val="60000"/>
                    <a:buFont typeface="Wingdings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zh-CN" sz="2400" b="0">
                    <a:latin typeface="黑体" pitchFamily="49" charset="-122"/>
                    <a:ea typeface="黑体" pitchFamily="49" charset="-122"/>
                    <a:sym typeface="Symbol" pitchFamily="18" charset="2"/>
                  </a:endParaRPr>
                </a:p>
              </p:txBody>
            </p:sp>
            <p:sp>
              <p:nvSpPr>
                <p:cNvPr id="15" name="Rectangle 12"/>
                <p:cNvSpPr>
                  <a:spLocks noChangeArrowheads="1"/>
                </p:cNvSpPr>
                <p:nvPr/>
              </p:nvSpPr>
              <p:spPr bwMode="auto">
                <a:xfrm>
                  <a:off x="3196" y="2640"/>
                  <a:ext cx="404" cy="2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A50021"/>
                    </a:buClr>
                    <a:buSzPct val="75000"/>
                    <a:buFont typeface="Wingdings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6699"/>
                    </a:buClr>
                    <a:buSzPct val="70000"/>
                    <a:buFont typeface="Wingdings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3pPr>
                  <a:lvl4pPr marL="1600200" indent="-228600">
                    <a:spcBef>
                      <a:spcPct val="20000"/>
                    </a:spcBef>
                    <a:buSzPct val="60000"/>
                    <a:buFont typeface="Wingdings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400" b="0">
                      <a:latin typeface="黑体" pitchFamily="49" charset="-122"/>
                      <a:ea typeface="黑体" pitchFamily="49" charset="-122"/>
                    </a:rPr>
                    <a:t> a</a:t>
                  </a:r>
                </a:p>
              </p:txBody>
            </p:sp>
            <p:sp>
              <p:nvSpPr>
                <p:cNvPr id="16" name="Rectangle 13"/>
                <p:cNvSpPr>
                  <a:spLocks noChangeArrowheads="1"/>
                </p:cNvSpPr>
                <p:nvPr/>
              </p:nvSpPr>
              <p:spPr bwMode="auto">
                <a:xfrm>
                  <a:off x="4560" y="3504"/>
                  <a:ext cx="242" cy="2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A50021"/>
                    </a:buClr>
                    <a:buSzPct val="75000"/>
                    <a:buFont typeface="Wingdings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6699"/>
                    </a:buClr>
                    <a:buSzPct val="70000"/>
                    <a:buFont typeface="Wingdings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3pPr>
                  <a:lvl4pPr marL="1600200" indent="-228600">
                    <a:spcBef>
                      <a:spcPct val="20000"/>
                    </a:spcBef>
                    <a:buSzPct val="60000"/>
                    <a:buFont typeface="Wingdings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400" b="0">
                      <a:latin typeface="黑体" pitchFamily="49" charset="-122"/>
                      <a:ea typeface="黑体" pitchFamily="49" charset="-122"/>
                      <a:sym typeface="Symbol" pitchFamily="18" charset="2"/>
                    </a:rPr>
                    <a:t> </a:t>
                  </a:r>
                </a:p>
              </p:txBody>
            </p:sp>
            <p:sp>
              <p:nvSpPr>
                <p:cNvPr id="17" name="Freeform 14"/>
                <p:cNvSpPr>
                  <a:spLocks/>
                </p:cNvSpPr>
                <p:nvPr/>
              </p:nvSpPr>
              <p:spPr bwMode="auto">
                <a:xfrm>
                  <a:off x="3600" y="3024"/>
                  <a:ext cx="1104" cy="528"/>
                </a:xfrm>
                <a:custGeom>
                  <a:avLst/>
                  <a:gdLst>
                    <a:gd name="T0" fmla="*/ 0 w 1104"/>
                    <a:gd name="T1" fmla="*/ 528 h 528"/>
                    <a:gd name="T2" fmla="*/ 480 w 1104"/>
                    <a:gd name="T3" fmla="*/ 0 h 528"/>
                    <a:gd name="T4" fmla="*/ 1104 w 1104"/>
                    <a:gd name="T5" fmla="*/ 528 h 528"/>
                    <a:gd name="T6" fmla="*/ 0 60000 65536"/>
                    <a:gd name="T7" fmla="*/ 0 60000 65536"/>
                    <a:gd name="T8" fmla="*/ 0 60000 65536"/>
                    <a:gd name="T9" fmla="*/ 0 w 1104"/>
                    <a:gd name="T10" fmla="*/ 0 h 528"/>
                    <a:gd name="T11" fmla="*/ 1104 w 1104"/>
                    <a:gd name="T12" fmla="*/ 528 h 52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104" h="528">
                      <a:moveTo>
                        <a:pt x="0" y="528"/>
                      </a:moveTo>
                      <a:cubicBezTo>
                        <a:pt x="148" y="264"/>
                        <a:pt x="296" y="0"/>
                        <a:pt x="480" y="0"/>
                      </a:cubicBezTo>
                      <a:cubicBezTo>
                        <a:pt x="664" y="0"/>
                        <a:pt x="884" y="264"/>
                        <a:pt x="1104" y="528"/>
                      </a:cubicBezTo>
                    </a:path>
                  </a:pathLst>
                </a:custGeom>
                <a:solidFill>
                  <a:schemeClr val="accent1"/>
                </a:solid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18" name="Object 15"/>
                <p:cNvGraphicFramePr>
                  <a:graphicFrameLocks noChangeAspect="1"/>
                </p:cNvGraphicFramePr>
                <p:nvPr/>
              </p:nvGraphicFramePr>
              <p:xfrm>
                <a:off x="3900" y="2871"/>
                <a:ext cx="418" cy="11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2564" name="Equation" r:id="rId4" imgW="876300" imgH="241300" progId="Equation.DSMT4">
                        <p:embed/>
                      </p:oleObj>
                    </mc:Choice>
                    <mc:Fallback>
                      <p:oleObj name="Equation" r:id="rId4" imgW="876300" imgH="24130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900" y="2871"/>
                              <a:ext cx="418" cy="11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aphicFrame>
          <p:nvGraphicFramePr>
            <p:cNvPr id="7" name="Object 16"/>
            <p:cNvGraphicFramePr>
              <a:graphicFrameLocks noChangeAspect="1"/>
            </p:cNvGraphicFramePr>
            <p:nvPr/>
          </p:nvGraphicFramePr>
          <p:xfrm>
            <a:off x="4992" y="3216"/>
            <a:ext cx="171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65" name="公式" r:id="rId6" imgW="126725" imgH="177415" progId="Equation.3">
                    <p:embed/>
                  </p:oleObj>
                </mc:Choice>
                <mc:Fallback>
                  <p:oleObj name="公式" r:id="rId6" imgW="126725" imgH="17741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2" y="3216"/>
                          <a:ext cx="171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5796136" y="3426890"/>
                <a:ext cx="13324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>
                          <a:latin typeface="Cambria Math"/>
                        </a:rPr>
                        <m:t>𝒙</m:t>
                      </m:r>
                      <m:r>
                        <a:rPr lang="en-US" altLang="zh-CN" b="1" i="1">
                          <a:latin typeface="Cambria Math"/>
                        </a:rPr>
                        <m:t>≤</m:t>
                      </m:r>
                      <m:r>
                        <a:rPr lang="en-US" altLang="zh-CN" b="1" i="1">
                          <a:latin typeface="Cambria Math"/>
                        </a:rPr>
                        <m:t>𝒍</m:t>
                      </m:r>
                      <m:func>
                        <m:func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sin</m:t>
                          </m:r>
                        </m:fName>
                        <m:e>
                          <m:r>
                            <a:rPr lang="en-US" altLang="zh-CN" b="1" i="1">
                              <a:latin typeface="Cambria Math"/>
                            </a:rPr>
                            <m:t>𝜽</m:t>
                          </m:r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136" y="3426890"/>
                <a:ext cx="133241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2780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:</a:t>
            </a:r>
            <a:r>
              <a:rPr lang="zh-CN" altLang="en-US" dirty="0"/>
              <a:t>蒲丰投针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如果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𝒍</m:t>
                    </m:r>
                  </m:oMath>
                </a14:m>
                <a:r>
                  <a:rPr lang="zh-CN" altLang="en-US" dirty="0" smtClean="0"/>
                  <a:t>和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/>
                      </a:rPr>
                      <m:t>𝒂</m:t>
                    </m:r>
                  </m:oMath>
                </a14:m>
                <a:r>
                  <a:rPr lang="zh-CN" altLang="en-US" dirty="0" smtClean="0"/>
                  <a:t>已知，则以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𝝅</m:t>
                    </m:r>
                  </m:oMath>
                </a14:m>
                <a:r>
                  <a:rPr lang="zh-CN" altLang="en-US" dirty="0" smtClean="0"/>
                  <a:t>值代入上式可以求出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𝒑</m:t>
                    </m:r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𝑨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.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反之，可用上式求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𝝅</m:t>
                    </m:r>
                  </m:oMath>
                </a14:m>
                <a:r>
                  <a:rPr lang="zh-CN" altLang="en-US" dirty="0" smtClean="0"/>
                  <a:t>的近似值：以试验频率近似概率。</a:t>
                </a:r>
                <a:endParaRPr lang="en-US" altLang="zh-CN" dirty="0" smtClean="0"/>
              </a:p>
              <a:p>
                <a:pPr lvl="1"/>
                <a:r>
                  <a:rPr lang="zh-CN" altLang="en-US" dirty="0"/>
                  <a:t>投</a:t>
                </a:r>
                <a:r>
                  <a:rPr lang="zh-CN" altLang="en-US" dirty="0" smtClean="0"/>
                  <a:t>针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dirty="0">
                        <a:latin typeface="Cambria Math"/>
                      </a:rPr>
                      <m:t>N</m:t>
                    </m:r>
                  </m:oMath>
                </a14:m>
                <a:r>
                  <a:rPr lang="zh-CN" altLang="en-US" dirty="0" smtClean="0"/>
                  <a:t>次，其中针与平行线相交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𝒏</m:t>
                    </m:r>
                  </m:oMath>
                </a14:m>
                <a:r>
                  <a:rPr lang="zh-CN" altLang="en-US" dirty="0" smtClean="0"/>
                  <a:t>次，以频率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𝒏</m:t>
                    </m:r>
                    <m:r>
                      <a:rPr lang="en-US" altLang="zh-CN" b="1" i="1" smtClean="0">
                        <a:latin typeface="Cambria Math"/>
                      </a:rPr>
                      <m:t>/</m:t>
                    </m:r>
                    <m:r>
                      <a:rPr lang="en-US" altLang="zh-CN" b="1" i="1" smtClean="0">
                        <a:latin typeface="Cambria Math"/>
                      </a:rPr>
                      <m:t>𝑵</m:t>
                    </m:r>
                  </m:oMath>
                </a14:m>
                <a:r>
                  <a:rPr lang="zh-CN" altLang="en-US" dirty="0" smtClean="0"/>
                  <a:t>作为概率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𝒑</m:t>
                    </m:r>
                  </m:oMath>
                </a14:m>
                <a:r>
                  <a:rPr lang="zh-CN" altLang="en-US" dirty="0" smtClean="0"/>
                  <a:t>的近似值，代入上式有：</a:t>
                </a:r>
                <a:endParaRPr lang="en-US" altLang="zh-CN" dirty="0" smtClean="0"/>
              </a:p>
              <a:p>
                <a:pPr marL="36576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𝝅</m:t>
                      </m:r>
                      <m:r>
                        <a:rPr lang="en-US" altLang="zh-CN" b="1" i="1" smtClean="0">
                          <a:solidFill>
                            <a:srgbClr val="7030A0"/>
                          </a:solidFill>
                          <a:latin typeface="Cambria Math"/>
                          <a:ea typeface="Cambria Math"/>
                        </a:rPr>
                        <m:t>≈</m:t>
                      </m:r>
                      <m:f>
                        <m:fPr>
                          <m:ctrlPr>
                            <a:rPr lang="en-US" altLang="zh-CN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altLang="zh-CN" b="1" i="1" smtClean="0">
                              <a:solidFill>
                                <a:srgbClr val="7030A0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  <m:r>
                            <a:rPr lang="en-US" altLang="zh-CN" b="1" i="1" smtClean="0">
                              <a:solidFill>
                                <a:srgbClr val="7030A0"/>
                              </a:solidFill>
                              <a:latin typeface="Cambria Math"/>
                              <a:ea typeface="Cambria Math"/>
                            </a:rPr>
                            <m:t>𝒍𝑵</m:t>
                          </m:r>
                        </m:num>
                        <m:den>
                          <m:r>
                            <a:rPr lang="en-US" altLang="zh-CN" b="1" i="1" smtClean="0">
                              <a:solidFill>
                                <a:srgbClr val="7030A0"/>
                              </a:solidFill>
                              <a:latin typeface="Cambria Math"/>
                              <a:ea typeface="Cambria Math"/>
                            </a:rPr>
                            <m:t>𝒂𝒏</m:t>
                          </m:r>
                        </m:den>
                      </m:f>
                    </m:oMath>
                  </m:oMathPara>
                </a14:m>
                <a:endParaRPr lang="zh-CN" alt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449" t="-1357" r="-1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8965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中性">
  <a:themeElements>
    <a:clrScheme name="中性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中性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中性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2684</TotalTime>
  <Words>1879</Words>
  <Application>Microsoft Office PowerPoint</Application>
  <PresentationFormat>全屏显示(4:3)</PresentationFormat>
  <Paragraphs>396</Paragraphs>
  <Slides>49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49</vt:i4>
      </vt:variant>
    </vt:vector>
  </HeadingPairs>
  <TitlesOfParts>
    <vt:vector size="65" baseType="lpstr">
      <vt:lpstr>BatangChe</vt:lpstr>
      <vt:lpstr>Tw Cen MT</vt:lpstr>
      <vt:lpstr>黑体</vt:lpstr>
      <vt:lpstr>华文仿宋</vt:lpstr>
      <vt:lpstr>宋体</vt:lpstr>
      <vt:lpstr>Arial</vt:lpstr>
      <vt:lpstr>Calibri</vt:lpstr>
      <vt:lpstr>Cambria Math</vt:lpstr>
      <vt:lpstr>Symbol</vt:lpstr>
      <vt:lpstr>Times New Roman</vt:lpstr>
      <vt:lpstr>Wingdings</vt:lpstr>
      <vt:lpstr>Wingdings 2</vt:lpstr>
      <vt:lpstr>中性</vt:lpstr>
      <vt:lpstr>公式</vt:lpstr>
      <vt:lpstr>Microsoft 公式 3.0</vt:lpstr>
      <vt:lpstr>Equation</vt:lpstr>
      <vt:lpstr>几何概型</vt:lpstr>
      <vt:lpstr>几何概型</vt:lpstr>
      <vt:lpstr>几何概型定义</vt:lpstr>
      <vt:lpstr>例：约会问题</vt:lpstr>
      <vt:lpstr>例：取数问题</vt:lpstr>
      <vt:lpstr>例:蒲丰投针（1777）</vt:lpstr>
      <vt:lpstr>例:蒲丰投针</vt:lpstr>
      <vt:lpstr>例:蒲丰投针</vt:lpstr>
      <vt:lpstr>例:蒲丰投针</vt:lpstr>
      <vt:lpstr>例:蒲丰投针(历史实验）</vt:lpstr>
      <vt:lpstr>例：用程序估算π</vt:lpstr>
      <vt:lpstr>Bertrand悖论</vt:lpstr>
      <vt:lpstr>条件概率与独立性</vt:lpstr>
      <vt:lpstr>条件概率：概念</vt:lpstr>
      <vt:lpstr>例：掷骰子</vt:lpstr>
      <vt:lpstr>条件概率：定义</vt:lpstr>
      <vt:lpstr>例子</vt:lpstr>
      <vt:lpstr>条件概率的性质</vt:lpstr>
      <vt:lpstr>乘法公式</vt:lpstr>
      <vt:lpstr>例</vt:lpstr>
      <vt:lpstr>推迟决定原则</vt:lpstr>
      <vt:lpstr>样本空间的划分</vt:lpstr>
      <vt:lpstr>全概率公式</vt:lpstr>
      <vt:lpstr>全概率公式的证明</vt:lpstr>
      <vt:lpstr>全概率公式的使用</vt:lpstr>
      <vt:lpstr>推迟决定原则</vt:lpstr>
      <vt:lpstr>贝叶斯公式</vt:lpstr>
      <vt:lpstr>贝叶斯公式的使用</vt:lpstr>
      <vt:lpstr>例</vt:lpstr>
      <vt:lpstr>例：三囚犯问题（Three Prisoners Problem）</vt:lpstr>
      <vt:lpstr>分析</vt:lpstr>
      <vt:lpstr>P(A|W)的计算</vt:lpstr>
      <vt:lpstr>A错在哪里？</vt:lpstr>
      <vt:lpstr>三门问题（Monty Hall Problem）</vt:lpstr>
      <vt:lpstr>独立性</vt:lpstr>
      <vt:lpstr>独立性的定义</vt:lpstr>
      <vt:lpstr>事件独立性的性质</vt:lpstr>
      <vt:lpstr>相互独立vs.互不相容</vt:lpstr>
      <vt:lpstr>三个事件的独立性</vt:lpstr>
      <vt:lpstr>两两独立不意味着相互独立</vt:lpstr>
      <vt:lpstr>n个事件的相互独立性</vt:lpstr>
      <vt:lpstr>分组独立性</vt:lpstr>
      <vt:lpstr>独立事件至少发生一次的概率</vt:lpstr>
      <vt:lpstr>例：系统可靠性</vt:lpstr>
      <vt:lpstr>例：矩阵乘法验证</vt:lpstr>
      <vt:lpstr>Freivalds算法</vt:lpstr>
      <vt:lpstr>算法分析</vt:lpstr>
      <vt:lpstr>如果AB≠C，则P ⃗=0 ⃗发生的概率不超过1/2.</vt:lpstr>
      <vt:lpstr>降低错误率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唐斌</dc:creator>
  <cp:lastModifiedBy>唐斌</cp:lastModifiedBy>
  <cp:revision>117</cp:revision>
  <dcterms:created xsi:type="dcterms:W3CDTF">2016-02-22T01:45:17Z</dcterms:created>
  <dcterms:modified xsi:type="dcterms:W3CDTF">2017-03-01T11:13:08Z</dcterms:modified>
</cp:coreProperties>
</file>