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9" r:id="rId31"/>
    <p:sldId id="284" r:id="rId32"/>
    <p:sldId id="285" r:id="rId33"/>
    <p:sldId id="287" r:id="rId34"/>
    <p:sldId id="286" r:id="rId35"/>
    <p:sldId id="29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9DC25-1DF3-4044-A1F0-C273483743D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3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4.pn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__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离散型随机变量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</a:t>
            </a:r>
            <a:r>
              <a:rPr lang="zh-CN" altLang="en-US" dirty="0" smtClean="0"/>
              <a:t>型随机变量分布律的性质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/>
                  <a:t>对任意的自然数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例：设随机变量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𝑿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  <m:r>
                        <a:rPr lang="en-US" altLang="zh-CN" b="1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𝒄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r>
                        <a:rPr lang="en-US" altLang="zh-CN" b="1" i="1" smtClean="0">
                          <a:latin typeface="Cambria Math"/>
                        </a:rPr>
                        <m:t>, …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求常数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解：据分布律性质知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𝒄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𝟒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𝒄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故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𝒄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272" t="-2442" b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93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假设姚明罚球的命中率为</a:t>
                </a:r>
                <a:r>
                  <a:rPr lang="en-US" altLang="zh-CN" dirty="0" smtClean="0"/>
                  <a:t>0.9</a:t>
                </a:r>
                <a:r>
                  <a:rPr lang="zh-CN" altLang="en-US" dirty="0" smtClean="0"/>
                  <a:t>，求他两次独立罚球命中次数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的分布律。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解：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的取值为</a:t>
                </a:r>
                <a:r>
                  <a:rPr lang="en-US" altLang="zh-CN" dirty="0" smtClean="0"/>
                  <a:t>0,1,2.</a:t>
                </a:r>
              </a:p>
              <a:p>
                <a:pPr marL="32004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𝟗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𝟗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𝟎𝟏</m:t>
                    </m:r>
                  </m:oMath>
                </a14:m>
                <a:r>
                  <a:rPr lang="en-US" altLang="zh-CN" b="1" dirty="0" smtClean="0"/>
                  <a:t> </a:t>
                </a:r>
              </a:p>
              <a:p>
                <a:pPr marL="320040" lvl="1" indent="0">
                  <a:buNone/>
                </a:pP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𝟗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𝟗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𝟏𝟖</m:t>
                    </m:r>
                  </m:oMath>
                </a14:m>
                <a:endParaRPr lang="en-US" altLang="zh-CN" dirty="0" smtClean="0"/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𝟗</m:t>
                      </m:r>
                      <m:r>
                        <a:rPr lang="en-US" altLang="zh-CN" b="1" i="1" smtClean="0">
                          <a:latin typeface="Cambria Math"/>
                        </a:rPr>
                        <m:t>×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𝟗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𝟖𝟏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2171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085184"/>
            <a:ext cx="5378499" cy="105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6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随机变量的函数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612776"/>
              </a:xfrm>
            </p:spPr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是随机变量，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是实函数，构造另一随机变量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，当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取值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取值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𝒚</m:t>
                    </m:r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𝒈</m:t>
                    </m:r>
                    <m:r>
                      <a:rPr lang="en-US" altLang="zh-CN" b="1" i="1" dirty="0" smtClean="0">
                        <a:latin typeface="Cambria Math"/>
                      </a:rPr>
                      <m:t>(</m:t>
                    </m:r>
                    <m:r>
                      <a:rPr lang="en-US" altLang="zh-CN" b="1" i="1" dirty="0" smtClean="0">
                        <a:latin typeface="Cambria Math"/>
                      </a:rPr>
                      <m:t>𝒙</m:t>
                    </m:r>
                    <m:r>
                      <a:rPr lang="en-US" altLang="zh-CN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是随机变量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的函数，记为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612776"/>
              </a:xfrm>
              <a:blipFill rotWithShape="1">
                <a:blip r:embed="rId2"/>
                <a:stretch>
                  <a:fillRect l="-449" t="-3788" r="-1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𝒈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的分布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2800" dirty="0" smtClean="0"/>
                  <a:t>为离散型</a:t>
                </a:r>
                <a:r>
                  <a:rPr lang="en-US" altLang="zh-CN" sz="2800" dirty="0" err="1" smtClean="0"/>
                  <a:t>r.v</a:t>
                </a:r>
                <a:r>
                  <a:rPr lang="en-US" altLang="zh-CN" sz="2800" dirty="0" smtClean="0"/>
                  <a:t>.</a:t>
                </a:r>
                <a:r>
                  <a:rPr lang="zh-CN" altLang="en-US" sz="2800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𝒀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𝒈</m:t>
                    </m:r>
                    <m:r>
                      <a:rPr lang="en-US" altLang="zh-CN" sz="2800" b="1" i="1" smtClean="0"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  <m:r>
                      <a:rPr lang="en-US" altLang="zh-CN" sz="2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亦为离散型</a:t>
                </a:r>
                <a:r>
                  <a:rPr lang="en-US" altLang="zh-CN" sz="2800" dirty="0" err="1" smtClean="0"/>
                  <a:t>r.v</a:t>
                </a:r>
                <a:r>
                  <a:rPr lang="en-US" altLang="zh-CN" sz="2800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sz="2800" dirty="0" smtClean="0"/>
              </a:p>
              <a:p>
                <a:r>
                  <a:rPr lang="zh-CN" altLang="en-US" sz="2800" dirty="0" smtClean="0"/>
                  <a:t>已知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2800" dirty="0" smtClean="0"/>
                  <a:t>的分布律为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𝑷</m:t>
                    </m:r>
                    <m:r>
                      <a:rPr lang="en-US" altLang="zh-CN" sz="2800" b="1" i="1" smtClean="0"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, </m:t>
                    </m:r>
                    <m:r>
                      <a:rPr lang="en-US" altLang="zh-CN" sz="2800" b="1" i="1" smtClean="0">
                        <a:latin typeface="Cambria Math"/>
                      </a:rPr>
                      <m:t>𝒏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𝟏</m:t>
                    </m:r>
                    <m:r>
                      <a:rPr lang="en-US" altLang="zh-CN" sz="2800" b="1" i="1" smtClean="0">
                        <a:latin typeface="Cambria Math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</a:rPr>
                      <m:t>𝟐</m:t>
                    </m:r>
                    <m:r>
                      <a:rPr lang="en-US" altLang="zh-CN" sz="2800" b="1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/>
                      </a:rPr>
                      <m:t>𝒀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𝒈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𝑿</m:t>
                    </m:r>
                    <m:r>
                      <a:rPr lang="en-US" altLang="zh-CN" sz="2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的分布律。</a:t>
                </a:r>
                <a:endParaRPr lang="en-US" altLang="zh-CN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sz="2800" dirty="0" smtClean="0"/>
                  <a:t>的取值为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, …</m:t>
                    </m:r>
                  </m:oMath>
                </a14:m>
                <a:r>
                  <a:rPr lang="zh-CN" altLang="en-US" sz="2800" dirty="0" smtClean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/>
                      </a:rPr>
                      <m:t>, </m:t>
                    </m:r>
                    <m:r>
                      <a:rPr lang="en-US" altLang="zh-CN" sz="2800" b="1" i="1" smtClean="0">
                        <a:latin typeface="Cambria Math"/>
                      </a:rPr>
                      <m:t>𝒏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𝟏</m:t>
                    </m:r>
                    <m:r>
                      <a:rPr lang="en-US" altLang="zh-CN" sz="2800" b="1" i="1" smtClean="0">
                        <a:latin typeface="Cambria Math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</a:rPr>
                      <m:t>𝟐</m:t>
                    </m:r>
                    <m:r>
                      <a:rPr lang="en-US" altLang="zh-CN" sz="2800" b="1" i="1" smtClean="0">
                        <a:latin typeface="Cambria Math"/>
                      </a:rPr>
                      <m:t>,…</m:t>
                    </m:r>
                  </m:oMath>
                </a14:m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374" t="-2171" r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49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第一种情形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zh-CN" altLang="en-US" dirty="0" smtClean="0"/>
                  <a:t>两两不同，则由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𝒀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)=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r>
                        <a:rPr lang="en-US" altLang="zh-CN" b="1" i="1" smtClean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可知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的分布律为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5024"/>
            <a:ext cx="6120680" cy="16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第二种情形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zh-CN" altLang="en-US" dirty="0" smtClean="0"/>
                  <a:t>有相同的项，则把这些相同的项合并看作是一项，并把相应的概率相加，即可得随机变量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的分布律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𝑷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dirty="0" smtClean="0">
                        <a:latin typeface="Cambria Math"/>
                      </a:rPr>
                      <m:t>,</m:t>
                    </m:r>
                    <m:r>
                      <a:rPr lang="en-US" altLang="zh-CN" b="1" i="1" dirty="0" smtClean="0">
                        <a:latin typeface="Cambria Math"/>
                      </a:rPr>
                      <m:t>𝒌</m:t>
                    </m:r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𝟏</m:t>
                    </m:r>
                    <m:r>
                      <a:rPr lang="en-US" altLang="zh-CN" b="1" i="1" dirty="0" smtClean="0">
                        <a:latin typeface="Cambria Math"/>
                      </a:rPr>
                      <m:t>,</m:t>
                    </m:r>
                    <m:r>
                      <a:rPr lang="en-US" altLang="zh-CN" b="1" i="1" dirty="0" smtClean="0">
                        <a:latin typeface="Cambria Math"/>
                      </a:rPr>
                      <m:t>𝟐</m:t>
                    </m:r>
                    <m:r>
                      <a:rPr lang="en-US" altLang="zh-CN" b="1" i="1" dirty="0" smtClean="0">
                        <a:latin typeface="Cambria Math"/>
                      </a:rPr>
                      <m:t>,…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1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17032"/>
            <a:ext cx="4824536" cy="152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5362541"/>
            <a:ext cx="4824535" cy="110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11857" y="5876925"/>
            <a:ext cx="1439863" cy="287338"/>
          </a:xfrm>
          <a:prstGeom prst="rightArrow">
            <a:avLst>
              <a:gd name="adj1" fmla="val 50000"/>
              <a:gd name="adj2" fmla="val 125276"/>
            </a:avLst>
          </a:prstGeom>
          <a:solidFill>
            <a:schemeClr val="accent1"/>
          </a:solidFill>
          <a:ln w="19050" algn="ctr">
            <a:solidFill>
              <a:srgbClr val="DE32D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/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683295" y="5300663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8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kumimoji="1" sz="24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13110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DE32D6"/>
                </a:solidFill>
              </a:rPr>
              <a:t>合并</a:t>
            </a:r>
          </a:p>
        </p:txBody>
      </p:sp>
    </p:spTree>
    <p:extLst>
      <p:ext uri="{BB962C8B-B14F-4D97-AF65-F5344CB8AC3E}">
        <p14:creationId xmlns:p14="http://schemas.microsoft.com/office/powerpoint/2010/main" val="41003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2800" dirty="0" smtClean="0"/>
                  <a:t>的分布律为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𝒀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𝒔𝒊𝒏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800" b="1" i="1" smtClean="0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的分布律。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解</a:t>
                </a:r>
                <a:r>
                  <a:rPr lang="en-US" altLang="zh-CN" sz="2800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sz="2800" dirty="0" smtClean="0"/>
                  <a:t>的取值范围为</a:t>
                </a:r>
                <a:r>
                  <a:rPr lang="en-US" altLang="zh-CN" sz="2800" dirty="0" smtClean="0"/>
                  <a:t>-1,0,1,</a:t>
                </a:r>
                <a:r>
                  <a:rPr lang="zh-CN" altLang="en-US" sz="2800" dirty="0" smtClean="0"/>
                  <a:t>且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571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3707904" y="1628800"/>
            <a:ext cx="3457054" cy="1151831"/>
            <a:chOff x="1292" y="981"/>
            <a:chExt cx="2450" cy="952"/>
          </a:xfrm>
        </p:grpSpPr>
        <p:graphicFrame>
          <p:nvGraphicFramePr>
            <p:cNvPr id="6" name="Object 10"/>
            <p:cNvGraphicFramePr>
              <a:graphicFrameLocks noChangeAspect="1"/>
            </p:cNvGraphicFramePr>
            <p:nvPr/>
          </p:nvGraphicFramePr>
          <p:xfrm>
            <a:off x="1338" y="1026"/>
            <a:ext cx="2264" cy="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3" name="公式" r:id="rId4" imgW="1562100" imgH="609600" progId="Equation.3">
                    <p:embed/>
                  </p:oleObj>
                </mc:Choice>
                <mc:Fallback>
                  <p:oleObj name="公式" r:id="rId4" imgW="1562100" imgH="60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026"/>
                          <a:ext cx="2264" cy="8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292" y="1320"/>
              <a:ext cx="2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1655" y="981"/>
              <a:ext cx="0" cy="9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36140"/>
            <a:ext cx="2664296" cy="118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5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1600200"/>
                <a:ext cx="8442520" cy="4495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𝒀</m:t>
                      </m:r>
                      <m:r>
                        <a:rPr lang="en-US" altLang="zh-CN" b="1" i="1" smtClean="0">
                          <a:latin typeface="Cambria Math"/>
                        </a:rPr>
                        <m:t>=−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𝟏𝟓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≥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≥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𝒏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𝟖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𝟏𝟓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故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的分布律为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1600200"/>
                <a:ext cx="8442520" cy="4495800"/>
              </a:xfrm>
              <a:blipFill rotWithShape="1">
                <a:blip r:embed="rId2"/>
                <a:stretch>
                  <a:fillRect l="-1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555776" y="5324417"/>
            <a:ext cx="4105275" cy="1152525"/>
            <a:chOff x="2290" y="3430"/>
            <a:chExt cx="2586" cy="726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403" y="3430"/>
              <a:ext cx="22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DE32D6"/>
                  </a:solidFill>
                </a:rPr>
                <a:t>Y        -1         0           1</a:t>
              </a: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2400" y="3768"/>
              <a:ext cx="24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DE32D6"/>
                  </a:solidFill>
                </a:rPr>
                <a:t>p</a:t>
              </a:r>
              <a:r>
                <a:rPr lang="en-US" altLang="zh-CN" sz="2800">
                  <a:solidFill>
                    <a:srgbClr val="DE32D6"/>
                  </a:solidFill>
                </a:rPr>
                <a:t>       2/15      1/3       8/15</a:t>
              </a: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2290" y="3748"/>
              <a:ext cx="2586" cy="0"/>
            </a:xfrm>
            <a:prstGeom prst="line">
              <a:avLst/>
            </a:prstGeom>
            <a:noFill/>
            <a:ln w="19050">
              <a:solidFill>
                <a:srgbClr val="DE32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2789" y="3430"/>
              <a:ext cx="0" cy="726"/>
            </a:xfrm>
            <a:prstGeom prst="line">
              <a:avLst/>
            </a:prstGeom>
            <a:noFill/>
            <a:ln w="19050">
              <a:solidFill>
                <a:srgbClr val="DE32D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01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二维随机变量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实际问题中很多随机现象是由两个或多个随机因素造成的，需用多个随机变量描述。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打靶是命中点的坐标</a:t>
            </a:r>
            <a:endParaRPr lang="en-US" altLang="zh-CN" dirty="0" smtClean="0"/>
          </a:p>
          <a:p>
            <a:pPr lvl="1"/>
            <a:r>
              <a:rPr lang="zh-CN" altLang="en-US" dirty="0"/>
              <a:t>体检</a:t>
            </a:r>
            <a:r>
              <a:rPr lang="zh-CN" altLang="en-US" dirty="0" smtClean="0"/>
              <a:t>时的身高与体重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某名学生的考研成绩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6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二维离散型随机变量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若二维随机变量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的取值是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有限个或可列无穷多个</a:t>
                </a:r>
                <a:r>
                  <a:rPr lang="zh-CN" altLang="en-US" dirty="0" smtClean="0"/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为二维离散型随机变量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为二维离散型随机变量，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的取值为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𝒋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𝒊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𝒋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r>
                        <a:rPr lang="en-US" altLang="zh-CN" b="1" i="1" smtClean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𝒀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联合分布律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2307" r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8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在实际问题中，随机试验的结果可以用数值来表示，由此产生了随机变量的概念。</a:t>
            </a:r>
            <a:endParaRPr lang="en-US" altLang="zh-CN" dirty="0" smtClean="0"/>
          </a:p>
          <a:p>
            <a:r>
              <a:rPr lang="zh-CN" altLang="en-US" dirty="0" smtClean="0"/>
              <a:t>有些试验结果本身与数值有关，因此可用一个变量来表示试验的各种结果；</a:t>
            </a:r>
            <a:endParaRPr lang="en-US" altLang="zh-CN" dirty="0"/>
          </a:p>
          <a:p>
            <a:pPr lvl="1"/>
            <a:r>
              <a:rPr lang="zh-CN" altLang="en-US" dirty="0" smtClean="0"/>
              <a:t>抛一枚骰子出现的点数；</a:t>
            </a:r>
            <a:endParaRPr lang="en-US" altLang="zh-CN" dirty="0"/>
          </a:p>
          <a:p>
            <a:pPr lvl="1"/>
            <a:r>
              <a:rPr lang="zh-CN" altLang="en-US" dirty="0" smtClean="0"/>
              <a:t>任取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个产品中的次品数</a:t>
            </a:r>
            <a:endParaRPr lang="en-US" altLang="zh-CN" dirty="0" smtClean="0"/>
          </a:p>
          <a:p>
            <a:r>
              <a:rPr lang="zh-CN" altLang="en-US" dirty="0" smtClean="0"/>
              <a:t>有些试验结果与数值无关，但可以把结果数值化，即引入一个变量来表示试验的各种结果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抛一枚硬币，正面向上用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表示，反面向上用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/>
            <a:r>
              <a:rPr lang="zh-CN" altLang="en-US" dirty="0"/>
              <a:t>课</a:t>
            </a:r>
            <a:r>
              <a:rPr lang="zh-CN" altLang="en-US" dirty="0" smtClean="0"/>
              <a:t>上任选一名同学，用其学号表示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火箭返回地球的落点位置可以用坐标或经纬度表示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3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</a:t>
            </a:r>
            <a:r>
              <a:rPr lang="zh-CN" altLang="en-US" dirty="0" smtClean="0"/>
              <a:t>分布律列表表示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199705"/>
              </p:ext>
            </p:extLst>
          </p:nvPr>
        </p:nvGraphicFramePr>
        <p:xfrm>
          <a:off x="323850" y="1772816"/>
          <a:ext cx="8351838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文档" r:id="rId3" imgW="8158118" imgH="5742852" progId="Word.Document.8">
                  <p:embed/>
                </p:oleObj>
              </mc:Choice>
              <mc:Fallback>
                <p:oleObj name="文档" r:id="rId3" imgW="8158118" imgH="5742852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2537"/>
                      <a:stretch>
                        <a:fillRect/>
                      </a:stretch>
                    </p:blipFill>
                    <p:spPr bwMode="auto">
                      <a:xfrm>
                        <a:off x="323850" y="1772816"/>
                        <a:ext cx="8351838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4716016" y="4581128"/>
            <a:ext cx="1512888" cy="504825"/>
            <a:chOff x="4716016" y="4581128"/>
            <a:chExt cx="1512888" cy="504825"/>
          </a:xfrm>
        </p:grpSpPr>
        <p:sp>
          <p:nvSpPr>
            <p:cNvPr id="6" name="线形标注 2 10"/>
            <p:cNvSpPr>
              <a:spLocks/>
            </p:cNvSpPr>
            <p:nvPr/>
          </p:nvSpPr>
          <p:spPr bwMode="auto">
            <a:xfrm>
              <a:off x="4716016" y="4581128"/>
              <a:ext cx="1512888" cy="504825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7714307"/>
                </p:ext>
              </p:extLst>
            </p:nvPr>
          </p:nvGraphicFramePr>
          <p:xfrm>
            <a:off x="4795689" y="4653136"/>
            <a:ext cx="1360487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" name="Equation" r:id="rId5" imgW="1079500" imgH="228600" progId="Equation.DSMT4">
                    <p:embed/>
                  </p:oleObj>
                </mc:Choice>
                <mc:Fallback>
                  <p:oleObj name="Equation" r:id="rId5" imgW="1079500" imgH="2286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5689" y="4653136"/>
                          <a:ext cx="1360487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546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边缘分布律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已知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的联合分布律，探讨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各自的分布律，即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边缘分布律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的边缘分布律：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的边缘分布律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07931"/>
            <a:ext cx="5472608" cy="161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301209"/>
            <a:ext cx="4752528" cy="127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9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为什么称</a:t>
            </a:r>
            <a:r>
              <a:rPr lang="zh-CN" altLang="en-US" dirty="0"/>
              <a:t>之</a:t>
            </a:r>
            <a:r>
              <a:rPr lang="zh-CN" altLang="en-US" dirty="0" smtClean="0"/>
              <a:t>为“边缘”？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556792"/>
            <a:ext cx="6568727" cy="347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0" y="5157192"/>
            <a:ext cx="7298556" cy="112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153400" cy="99060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将两个球随机地放入</a:t>
                </a:r>
                <a:r>
                  <a:rPr lang="en-US" altLang="zh-CN" dirty="0" smtClean="0"/>
                  <a:t>A,B,C</a:t>
                </a:r>
                <a:r>
                  <a:rPr lang="zh-CN" altLang="en-US" dirty="0" smtClean="0"/>
                  <a:t>三个盒中。定义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放入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盒中的球数；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 放入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盒中的球数。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的联合分布律和边缘分布律。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两个离散随机变量的独立性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对于离散型随机变量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若对于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所有</a:t>
                </a:r>
                <a:r>
                  <a:rPr lang="zh-CN" altLang="en-US" dirty="0"/>
                  <a:t>可能</a:t>
                </a:r>
                <a:r>
                  <a:rPr lang="zh-CN" altLang="en-US" dirty="0" smtClean="0"/>
                  <a:t>取值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⋅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⋅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𝒋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独立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定理：若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独立，则对于任意集合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</a:rPr>
                      <m:t>𝑹</m:t>
                    </m:r>
                  </m:oMath>
                </a14:m>
                <a:r>
                  <a:rPr lang="zh-CN" altLang="en-US" dirty="0" smtClean="0"/>
                  <a:t>，事件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和事件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独立。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21" t="-1900" r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1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设离散型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独立，完成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的联合分布律。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633305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多离散随机变量的独立性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061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1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为离散型随机变量，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若对于任意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相互独立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(mutually independent)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若其中任意两个均独立，则称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两两独立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(pairwise independent)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061048"/>
              </a:xfrm>
              <a:blipFill rotWithShape="0">
                <a:blip r:embed="rId2"/>
                <a:stretch>
                  <a:fillRect l="-1645" t="-1351" r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76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为离散型随机变量，分布律为</a:t>
                </a:r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𝒊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𝟐</m:t>
                      </m:r>
                      <m:r>
                        <a:rPr lang="en-US" altLang="zh-CN" b="1" i="1" smtClean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若级数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绝对收敛</a:t>
                </a:r>
                <a:r>
                  <a:rPr lang="zh-CN" altLang="en-US" dirty="0" smtClean="0"/>
                  <a:t>，则称</a:t>
                </a:r>
                <a:r>
                  <a:rPr lang="zh-CN" altLang="en-US" dirty="0"/>
                  <a:t>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的和为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的数学期望，记为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若</a:t>
                </a:r>
                <a:r>
                  <a:rPr lang="zh-CN" altLang="en-US" dirty="0"/>
                  <a:t>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发散，则称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的数学期望不存在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357" r="-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6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点说明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是一个实数，而非变量，它是一种加权平均。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级数的绝对收敛性保证了级数的和不随级数各项次序的改变而改变。之所以这样要求是因为数学期望是反映随机变量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取可能值的平均值，它不应随可能值的排列次序改变而改变。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1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0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个盒子，编号为</a:t>
                </a:r>
                <a:r>
                  <a:rPr lang="en-US" altLang="zh-CN" dirty="0" smtClean="0"/>
                  <a:t>1,2,3,4</a:t>
                </a:r>
                <a:r>
                  <a:rPr lang="zh-CN" altLang="en-US" dirty="0" smtClean="0"/>
                  <a:t>。现将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个球随机放入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只盒子。用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表示有球盒子的最小号码，求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解：先求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的分布律。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𝟑𝟕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𝟔𝟒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𝟏𝟗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𝟔𝟒</m:t>
                          </m:r>
                        </m:den>
                      </m:f>
                    </m:oMath>
                  </m:oMathPara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𝟔𝟒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𝟔𝟒</m:t>
                          </m:r>
                        </m:den>
                      </m:f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𝟑𝟕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𝟔𝟒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𝟏𝟗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𝟔𝟒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𝟔𝟒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𝟒</m:t>
                    </m:r>
                    <m:r>
                      <a:rPr lang="en-US" altLang="zh-CN" b="1" i="1" smtClean="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𝟔𝟒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𝟏𝟔</m:t>
                        </m:r>
                      </m:den>
                    </m:f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421" t="-1764" r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42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随机变量的定义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我们可以把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dirty="0" smtClean="0"/>
                  <a:t>中的每一个样本点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𝝎</m:t>
                    </m:r>
                  </m:oMath>
                </a14:m>
                <a:r>
                  <a:rPr lang="zh-CN" altLang="en-US" dirty="0" smtClean="0"/>
                  <a:t>与一个实数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𝝎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相对应，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𝝎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可看成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𝝎</m:t>
                    </m:r>
                  </m:oMath>
                </a14:m>
                <a:r>
                  <a:rPr lang="zh-CN" altLang="en-US" dirty="0" smtClean="0"/>
                  <a:t>的实值函数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称实值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  <m:r>
                      <a:rPr lang="en-US" altLang="zh-CN" b="1" i="0" smtClean="0">
                        <a:latin typeface="Cambria Math"/>
                      </a:rPr>
                      <m:t>𝛀</m:t>
                    </m:r>
                    <m:r>
                      <a:rPr lang="en-US" altLang="zh-CN" b="1" i="1" smtClean="0">
                        <a:latin typeface="Cambria Math"/>
                      </a:rPr>
                      <m:t>→</m:t>
                    </m:r>
                    <m:r>
                      <a:rPr lang="en-US" altLang="zh-CN" b="1" i="1" smtClean="0">
                        <a:latin typeface="Cambria Math"/>
                      </a:rPr>
                      <m:t>𝑹</m:t>
                    </m:r>
                  </m:oMath>
                </a14:m>
                <a:r>
                  <a:rPr lang="zh-CN" altLang="en-US" dirty="0" smtClean="0"/>
                  <a:t>为随机变量</a:t>
                </a:r>
                <a:r>
                  <a:rPr lang="en-US" altLang="zh-CN" dirty="0" smtClean="0"/>
                  <a:t>(random variable)</a:t>
                </a:r>
                <a:r>
                  <a:rPr lang="zh-CN" altLang="en-US" dirty="0" smtClean="0"/>
                  <a:t>，简记为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58888" y="2725589"/>
            <a:ext cx="6841504" cy="1927547"/>
            <a:chOff x="782" y="857"/>
            <a:chExt cx="4607" cy="1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3"/>
                <p:cNvSpPr>
                  <a:spLocks noChangeArrowheads="1"/>
                </p:cNvSpPr>
                <p:nvPr/>
              </p:nvSpPr>
              <p:spPr bwMode="auto">
                <a:xfrm>
                  <a:off x="782" y="857"/>
                  <a:ext cx="1104" cy="9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n"/>
                    <a:defRPr kumimoji="1" sz="32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itchFamily="2" charset="2"/>
                    <a:buChar char="n"/>
                    <a:defRPr kumimoji="1" sz="28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60000"/>
                    <a:buFont typeface="Wingdings" pitchFamily="2" charset="2"/>
                    <a:buChar char="n"/>
                    <a:defRPr kumimoji="1" sz="24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𝜔</m:t>
                      </m:r>
                    </m:oMath>
                  </a14:m>
                  <a:r>
                    <a:rPr lang="en-US" altLang="zh-CN" dirty="0" smtClean="0">
                      <a:solidFill>
                        <a:schemeClr val="tx2"/>
                      </a:solidFill>
                    </a:rPr>
                    <a:t>.</a:t>
                  </a:r>
                  <a:endParaRPr lang="en-US" altLang="zh-CN" dirty="0">
                    <a:solidFill>
                      <a:schemeClr val="accent2"/>
                    </a:solidFill>
                  </a:endParaRP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2" y="857"/>
                  <a:ext cx="1104" cy="96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564" y="1811"/>
              <a:ext cx="24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418" y="1253"/>
              <a:ext cx="2179" cy="548"/>
            </a:xfrm>
            <a:custGeom>
              <a:avLst/>
              <a:gdLst>
                <a:gd name="T0" fmla="*/ 0 w 2544"/>
                <a:gd name="T1" fmla="*/ 0 h 288"/>
                <a:gd name="T2" fmla="*/ 1381 w 2544"/>
                <a:gd name="T3" fmla="*/ 348 h 288"/>
                <a:gd name="T4" fmla="*/ 1927 w 2544"/>
                <a:gd name="T5" fmla="*/ 1043 h 288"/>
                <a:gd name="T6" fmla="*/ 0 60000 65536"/>
                <a:gd name="T7" fmla="*/ 0 60000 65536"/>
                <a:gd name="T8" fmla="*/ 0 60000 65536"/>
                <a:gd name="T9" fmla="*/ 0 w 2544"/>
                <a:gd name="T10" fmla="*/ 0 h 288"/>
                <a:gd name="T11" fmla="*/ 2544 w 25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" h="288">
                  <a:moveTo>
                    <a:pt x="0" y="0"/>
                  </a:moveTo>
                  <a:cubicBezTo>
                    <a:pt x="700" y="24"/>
                    <a:pt x="1400" y="48"/>
                    <a:pt x="1824" y="96"/>
                  </a:cubicBezTo>
                  <a:cubicBezTo>
                    <a:pt x="2248" y="144"/>
                    <a:pt x="2424" y="248"/>
                    <a:pt x="2544" y="2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6"/>
                <p:cNvSpPr>
                  <a:spLocks noChangeArrowheads="1"/>
                </p:cNvSpPr>
                <p:nvPr/>
              </p:nvSpPr>
              <p:spPr bwMode="auto">
                <a:xfrm>
                  <a:off x="3379" y="1933"/>
                  <a:ext cx="616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itchFamily="2" charset="2"/>
                    <a:buChar char="n"/>
                    <a:defRPr kumimoji="1" sz="32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6699"/>
                    </a:buClr>
                    <a:buSzPct val="70000"/>
                    <a:buFont typeface="Wingdings" pitchFamily="2" charset="2"/>
                    <a:buChar char="n"/>
                    <a:defRPr kumimoji="1" sz="28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SzPct val="60000"/>
                    <a:buFont typeface="Wingdings" pitchFamily="2" charset="2"/>
                    <a:buChar char="n"/>
                    <a:defRPr kumimoji="1" sz="24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rgbClr val="13110F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i="1" dirty="0" smtClean="0"/>
                    <a:t>X</a:t>
                  </a:r>
                  <a:r>
                    <a:rPr lang="en-US" altLang="zh-CN" dirty="0"/>
                    <a:t>(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/>
                        </a:rPr>
                        <m:t>𝜔</m:t>
                      </m:r>
                    </m:oMath>
                  </a14:m>
                  <a:r>
                    <a:rPr lang="en-US" altLang="zh-CN" dirty="0"/>
                    <a:t>)</a:t>
                  </a:r>
                </a:p>
              </p:txBody>
            </p:sp>
          </mc:Choice>
          <mc:Fallback xmlns="">
            <p:sp>
              <p:nvSpPr>
                <p:cNvPr id="9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79" y="1933"/>
                  <a:ext cx="616" cy="36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6667" t="-17500" r="-32667" b="-587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Object 8"/>
                <p:cNvGraphicFramePr>
                  <a:graphicFrameLocks noChangeAspect="1"/>
                </p:cNvGraphicFramePr>
                <p:nvPr/>
              </p:nvGraphicFramePr>
              <p:xfrm>
                <a:off x="1149" y="1846"/>
                <a:ext cx="331" cy="33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78" name="公式" r:id="rId6" imgW="162036" imgH="161991" progId="Equation.3">
                        <p:embed/>
                      </p:oleObj>
                    </mc:Choice>
                    <mc:Fallback>
                      <p:oleObj name="公式" r:id="rId6" imgW="162036" imgH="16199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49" y="1846"/>
                              <a:ext cx="331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Object 8"/>
                <p:cNvGraphicFramePr>
                  <a:graphicFrameLocks noChangeAspect="1"/>
                </p:cNvGraphicFramePr>
                <p:nvPr/>
              </p:nvGraphicFramePr>
              <p:xfrm>
                <a:off x="1149" y="1846"/>
                <a:ext cx="331" cy="33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2" name="公式" r:id="rId8" imgW="162036" imgH="161991" progId="Equation.3">
                        <p:embed/>
                      </p:oleObj>
                    </mc:Choice>
                    <mc:Fallback>
                      <p:oleObj name="公式" r:id="rId8" imgW="162036" imgH="16199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49" y="1846"/>
                              <a:ext cx="331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088" y="1632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32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8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4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rgbClr val="13110F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/>
                <a:t>R</a:t>
              </a:r>
              <a:endParaRPr lang="en-US" altLang="zh-CN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592" y="1706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96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随机变量函数的期望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已知离散型随机变量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的分布律为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, </m:t>
                      </m:r>
                      <m:r>
                        <a:rPr lang="en-US" altLang="zh-CN" i="1">
                          <a:latin typeface="Cambria Math"/>
                        </a:rPr>
                        <m:t>𝒊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𝟏</m:t>
                      </m:r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</a:rPr>
                        <m:t>𝟐</m:t>
                      </m:r>
                      <m:r>
                        <a:rPr lang="en-US" altLang="zh-CN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，若其期望存在，则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抛两枚骰子，求点数和的期望。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方法一：先求分布律，再根据期望定义求解。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方法二：利用期望的线性性质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5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期望的线性性质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的数学期望均存在，则对于任意实数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证明：基于定义，容易证明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𝒄𝑬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利用数学归纳法即可完成证明。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 r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1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抛两枚骰子，求点数和的期望。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方法一：先求分布律，再根据期望定义求解。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方法二：利用期望的线性性质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dirty="0" smtClean="0"/>
                  <a:t>次抛骰子的点数，则点数和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𝟔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𝒋</m:t>
                          </m:r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𝒋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𝒋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𝟔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𝒋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𝟔</m:t>
                              </m:r>
                            </m:den>
                          </m:f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𝟕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21" t="-2035" b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3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两点说明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期望的线性性质不依赖于随机变量的独立性，例如：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一般而言，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，例如</a:t>
                </a:r>
                <a:r>
                  <a:rPr lang="en-US" altLang="zh-CN" dirty="0" smtClean="0"/>
                  <a:t>: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8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例：猴子打字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389584"/>
                <a:ext cx="8153400" cy="44958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一猴子在只含</a:t>
                </a:r>
                <a:r>
                  <a:rPr lang="en-US" altLang="zh-CN" dirty="0" smtClean="0"/>
                  <a:t>26</a:t>
                </a:r>
                <a:r>
                  <a:rPr lang="zh-CN" altLang="en-US" dirty="0" smtClean="0"/>
                  <a:t>个小写字母的键盘打字，每次均独立随机敲击一个键。如果该猴子敲击了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dirty="0" smtClean="0"/>
                  <a:t>次键盘，问单词“</a:t>
                </a:r>
                <a:r>
                  <a:rPr lang="en-US" altLang="zh-CN" dirty="0" smtClean="0"/>
                  <a:t>proof</a:t>
                </a:r>
                <a:r>
                  <a:rPr lang="zh-CN" altLang="en-US" dirty="0" smtClean="0"/>
                  <a:t>”期望出现多少次？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解：定义指示随机变量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如下：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到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个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字母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proof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否则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proof</a:t>
                </a:r>
                <a:r>
                  <a:rPr lang="zh-CN" altLang="en-US" dirty="0" smtClean="0"/>
                  <a:t>出现的次数，则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389584"/>
                <a:ext cx="8153400" cy="4495800"/>
              </a:xfrm>
              <a:blipFill rotWithShape="0">
                <a:blip r:embed="rId2"/>
                <a:stretch>
                  <a:fillRect l="-1272" t="-2714" r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48" y="35228"/>
            <a:ext cx="3752750" cy="21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3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84984"/>
          </a:xfrm>
        </p:spPr>
        <p:txBody>
          <a:bodyPr/>
          <a:lstStyle/>
          <a:p>
            <a:r>
              <a:rPr lang="zh-CN" altLang="en-US" dirty="0" smtClean="0"/>
              <a:t>它随试验结果的不同而取不同的值，因而取值具有随机性。在试验之前只知道它可能取值的范围，而不能预先确定取哪个值。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由于试验结果的出现具有一定的概率，因此随机变量取某个值或者某个范围内的值也有一定的概率。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5445224"/>
            <a:ext cx="712879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随机变量在某范围的取值表示随机事件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抛一枚骰子，令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zh-CN" altLang="en-US" dirty="0" smtClean="0"/>
                  <a:t>出现的点数，则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是一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的取值为</a:t>
                </a:r>
                <a:r>
                  <a:rPr lang="en-US" altLang="zh-CN" dirty="0" smtClean="0"/>
                  <a:t>1,2,3,4,5,6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{</m:t>
                    </m:r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  <m:r>
                      <a:rPr lang="en-US" altLang="zh-CN" b="1" i="1" dirty="0" smtClean="0">
                        <a:latin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</a:rPr>
                      <m:t>𝟒</m:t>
                    </m:r>
                    <m:r>
                      <a:rPr lang="en-US" altLang="zh-CN" b="1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表示事件：点数不超过</a:t>
                </a:r>
                <a:r>
                  <a:rPr lang="en-US" altLang="zh-CN" dirty="0" smtClean="0"/>
                  <a:t>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{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zh-CN" altLang="en-US" b="1" i="1" smtClean="0">
                        <a:latin typeface="Cambria Math"/>
                      </a:rPr>
                      <m:t>为</m:t>
                    </m:r>
                    <m:r>
                      <a:rPr lang="zh-CN" altLang="en-US" i="1">
                        <a:latin typeface="Cambria Math"/>
                      </a:rPr>
                      <m:t>偶数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表示事件：点数为偶数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观察某电子元件的寿命，令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  <m:r>
                      <a:rPr lang="zh-CN" altLang="en-US" b="1" i="1" smtClean="0">
                        <a:latin typeface="Cambria Math"/>
                      </a:rPr>
                      <m:t>该</m:t>
                    </m:r>
                    <m:r>
                      <a:rPr lang="zh-CN" altLang="en-US" i="1" smtClean="0">
                        <a:latin typeface="Cambria Math"/>
                      </a:rPr>
                      <m:t>元件</m:t>
                    </m:r>
                    <m:r>
                      <a:rPr lang="zh-CN" altLang="en-US" b="1" i="1" smtClean="0">
                        <a:latin typeface="Cambria Math"/>
                      </a:rPr>
                      <m:t>的</m:t>
                    </m:r>
                    <m:r>
                      <a:rPr lang="zh-CN" altLang="en-US" i="1">
                        <a:latin typeface="Cambria Math"/>
                      </a:rPr>
                      <m:t>寿命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一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𝒁</m:t>
                    </m:r>
                  </m:oMath>
                </a14:m>
                <a:r>
                  <a:rPr lang="zh-CN" altLang="en-US" dirty="0" smtClean="0"/>
                  <a:t>的取值为所有非负实数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{</m:t>
                    </m:r>
                    <m:r>
                      <a:rPr lang="en-US" altLang="zh-CN" b="1" i="1" dirty="0" smtClean="0">
                        <a:latin typeface="Cambria Math"/>
                      </a:rPr>
                      <m:t>𝒁</m:t>
                    </m:r>
                    <m:r>
                      <a:rPr lang="en-US" altLang="zh-CN" b="1" i="1" dirty="0" smtClean="0">
                        <a:latin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</a:rPr>
                      <m:t>𝟓𝟎𝟎</m:t>
                    </m:r>
                    <m:r>
                      <a:rPr lang="en-US" altLang="zh-CN" b="1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表示事件：该元件寿命不超过</a:t>
                </a:r>
                <a:r>
                  <a:rPr lang="en-US" altLang="zh-CN" dirty="0" smtClean="0"/>
                  <a:t>500h</a:t>
                </a:r>
              </a:p>
              <a:p>
                <a:pPr marL="36576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2171" r="-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3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引入随机变量后，可以利用随机变量来描述随机现象，对事件及事件概率的研究扩大为对随机变量及其取值规律的研究。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有了随机变量，可以使用更多的数学工具。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7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抛一枚骰子，令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zh-CN" altLang="en-US" dirty="0" smtClean="0"/>
                  <a:t>出现的点数，则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是一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的取值为</a:t>
                </a:r>
                <a:r>
                  <a:rPr lang="en-US" altLang="zh-CN" dirty="0" smtClean="0"/>
                  <a:t>1,2,3,4,5,6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{</m:t>
                    </m:r>
                    <m:r>
                      <a:rPr lang="en-US" altLang="zh-CN" b="1" i="1" dirty="0" smtClean="0">
                        <a:latin typeface="Cambria Math"/>
                      </a:rPr>
                      <m:t>𝑿</m:t>
                    </m:r>
                    <m:r>
                      <a:rPr lang="en-US" altLang="zh-CN" b="1" i="1" dirty="0" smtClean="0">
                        <a:latin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</a:rPr>
                      <m:t>𝟒</m:t>
                    </m:r>
                    <m:r>
                      <a:rPr lang="en-US" altLang="zh-CN" b="1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表示事件：点数不超过</a:t>
                </a:r>
                <a:r>
                  <a:rPr lang="en-US" altLang="zh-CN" dirty="0" smtClean="0"/>
                  <a:t>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{</m:t>
                    </m:r>
                    <m:r>
                      <a:rPr lang="en-US" altLang="zh-CN" i="1">
                        <a:latin typeface="Cambria Math"/>
                      </a:rPr>
                      <m:t>𝑿</m:t>
                    </m:r>
                    <m:r>
                      <a:rPr lang="zh-CN" altLang="en-US" b="1" i="1" smtClean="0">
                        <a:latin typeface="Cambria Math"/>
                      </a:rPr>
                      <m:t>为</m:t>
                    </m:r>
                    <m:r>
                      <a:rPr lang="zh-CN" altLang="en-US" i="1">
                        <a:latin typeface="Cambria Math"/>
                      </a:rPr>
                      <m:t>偶数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表示事件：点数为</a:t>
                </a:r>
                <a:r>
                  <a:rPr lang="zh-CN" altLang="en-US" dirty="0" smtClean="0"/>
                  <a:t>偶数</a:t>
                </a:r>
                <a:endParaRPr lang="en-US" altLang="zh-CN" dirty="0" smtClean="0"/>
              </a:p>
              <a:p>
                <a:pPr marL="365760" lvl="1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观察某电子元件的寿命，令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  <m:r>
                      <a:rPr lang="zh-CN" altLang="en-US" b="1" i="1" smtClean="0">
                        <a:latin typeface="Cambria Math"/>
                      </a:rPr>
                      <m:t>该</m:t>
                    </m:r>
                    <m:r>
                      <a:rPr lang="zh-CN" altLang="en-US" i="1" smtClean="0">
                        <a:latin typeface="Cambria Math"/>
                      </a:rPr>
                      <m:t>元件</m:t>
                    </m:r>
                    <m:r>
                      <a:rPr lang="zh-CN" altLang="en-US" b="1" i="1" smtClean="0">
                        <a:latin typeface="Cambria Math"/>
                      </a:rPr>
                      <m:t>的</m:t>
                    </m:r>
                    <m:r>
                      <a:rPr lang="zh-CN" altLang="en-US" i="1">
                        <a:latin typeface="Cambria Math"/>
                      </a:rPr>
                      <m:t>寿命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一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𝒁</m:t>
                    </m:r>
                  </m:oMath>
                </a14:m>
                <a:r>
                  <a:rPr lang="zh-CN" altLang="en-US" dirty="0" smtClean="0"/>
                  <a:t>的取值为所有非负实数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{</m:t>
                    </m:r>
                    <m:r>
                      <a:rPr lang="en-US" altLang="zh-CN" b="1" i="1" dirty="0" smtClean="0">
                        <a:latin typeface="Cambria Math"/>
                      </a:rPr>
                      <m:t>𝒁</m:t>
                    </m:r>
                    <m:r>
                      <a:rPr lang="en-US" altLang="zh-CN" b="1" i="1" dirty="0" smtClean="0">
                        <a:latin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</a:rPr>
                      <m:t>𝟓𝟎𝟎</m:t>
                    </m:r>
                    <m:r>
                      <a:rPr lang="en-US" altLang="zh-CN" b="1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表示事件：该元件寿命不超过</a:t>
                </a:r>
                <a:r>
                  <a:rPr lang="en-US" altLang="zh-CN" dirty="0" smtClean="0"/>
                  <a:t>500h</a:t>
                </a:r>
              </a:p>
              <a:p>
                <a:pPr marL="365760" lvl="1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 r="-374" b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2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随机变量的分类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通常分为两类：</a:t>
            </a:r>
            <a:endParaRPr lang="en-US" altLang="zh-CN" dirty="0" smtClean="0"/>
          </a:p>
          <a:p>
            <a:r>
              <a:rPr lang="zh-CN" altLang="en-US" dirty="0" smtClean="0"/>
              <a:t>离散型随机变量：所有可能取值可以一一列举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例：取到次品的个数，抛骰子的点数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连续型随机变量：所有取值不可一一列举，可取一个区间内的所有值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例：元件的寿命，到达车站的时刻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0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离散型随机变量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的取值是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有限个</a:t>
                </a:r>
                <a:r>
                  <a:rPr lang="zh-CN" altLang="en-US" dirty="0" smtClean="0"/>
                  <a:t>或者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可列无穷个</a:t>
                </a:r>
                <a:r>
                  <a:rPr lang="zh-CN" altLang="en-US" dirty="0" smtClean="0"/>
                  <a:t>，则称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离散型随机变量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设离散型随机变量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的所有可能取值为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并设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,…</m:t>
                        </m: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则</a:t>
                </a:r>
                <a:r>
                  <a:rPr lang="zh-CN" altLang="en-US" dirty="0" smtClean="0"/>
                  <a:t>称上式为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分布律</a:t>
                </a:r>
                <a:r>
                  <a:rPr lang="zh-CN" altLang="en-US" dirty="0" smtClean="0"/>
                  <a:t>，常表示为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645" t="-1357" r="-1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518842"/>
              </p:ext>
            </p:extLst>
          </p:nvPr>
        </p:nvGraphicFramePr>
        <p:xfrm>
          <a:off x="1547664" y="4671144"/>
          <a:ext cx="62341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Document" r:id="rId4" imgW="6235589" imgH="1861559" progId="Word.Document.8">
                  <p:embed/>
                </p:oleObj>
              </mc:Choice>
              <mc:Fallback>
                <p:oleObj name="Document" r:id="rId4" imgW="6235589" imgH="1861559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671144"/>
                        <a:ext cx="62341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20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4873</TotalTime>
  <Words>1296</Words>
  <Application>Microsoft Office PowerPoint</Application>
  <PresentationFormat>全屏显示(4:3)</PresentationFormat>
  <Paragraphs>240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Tw Cen MT</vt:lpstr>
      <vt:lpstr>华文仿宋</vt:lpstr>
      <vt:lpstr>宋体</vt:lpstr>
      <vt:lpstr>Calibri</vt:lpstr>
      <vt:lpstr>Cambria Math</vt:lpstr>
      <vt:lpstr>Times New Roman</vt:lpstr>
      <vt:lpstr>Wingdings</vt:lpstr>
      <vt:lpstr>Wingdings 2</vt:lpstr>
      <vt:lpstr>中性</vt:lpstr>
      <vt:lpstr>公式</vt:lpstr>
      <vt:lpstr>Document</vt:lpstr>
      <vt:lpstr>文档</vt:lpstr>
      <vt:lpstr>Equation</vt:lpstr>
      <vt:lpstr>离散型随机变量</vt:lpstr>
      <vt:lpstr>随机变量</vt:lpstr>
      <vt:lpstr>随机变量的定义</vt:lpstr>
      <vt:lpstr>随机变量的特点</vt:lpstr>
      <vt:lpstr>例</vt:lpstr>
      <vt:lpstr>随机变量的意义</vt:lpstr>
      <vt:lpstr>例</vt:lpstr>
      <vt:lpstr>随机变量的分类</vt:lpstr>
      <vt:lpstr>离散型随机变量</vt:lpstr>
      <vt:lpstr>离散型随机变量分布律的性质</vt:lpstr>
      <vt:lpstr>例</vt:lpstr>
      <vt:lpstr>随机变量的函数</vt:lpstr>
      <vt:lpstr>Y=g(X)的分布</vt:lpstr>
      <vt:lpstr>第一种情形</vt:lpstr>
      <vt:lpstr>第二种情形</vt:lpstr>
      <vt:lpstr>例</vt:lpstr>
      <vt:lpstr>PowerPoint 演示文稿</vt:lpstr>
      <vt:lpstr>二维随机变量</vt:lpstr>
      <vt:lpstr>二维离散型随机变量</vt:lpstr>
      <vt:lpstr>联合分布律列表表示</vt:lpstr>
      <vt:lpstr>边缘分布律</vt:lpstr>
      <vt:lpstr>为什么称之为“边缘”？</vt:lpstr>
      <vt:lpstr>例</vt:lpstr>
      <vt:lpstr>两个离散随机变量的独立性</vt:lpstr>
      <vt:lpstr>例</vt:lpstr>
      <vt:lpstr>多离散随机变量的独立性</vt:lpstr>
      <vt:lpstr>数学期望</vt:lpstr>
      <vt:lpstr>两点说明</vt:lpstr>
      <vt:lpstr>例</vt:lpstr>
      <vt:lpstr>随机变量函数的期望</vt:lpstr>
      <vt:lpstr>例</vt:lpstr>
      <vt:lpstr>期望的线性性质</vt:lpstr>
      <vt:lpstr>例</vt:lpstr>
      <vt:lpstr>两点说明</vt:lpstr>
      <vt:lpstr>例：猴子打字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240</cp:revision>
  <dcterms:created xsi:type="dcterms:W3CDTF">2016-02-22T01:45:17Z</dcterms:created>
  <dcterms:modified xsi:type="dcterms:W3CDTF">2017-03-07T08:56:06Z</dcterms:modified>
</cp:coreProperties>
</file>