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0" r:id="rId14"/>
    <p:sldId id="273" r:id="rId15"/>
    <p:sldId id="276" r:id="rId16"/>
    <p:sldId id="277" r:id="rId17"/>
    <p:sldId id="274" r:id="rId18"/>
    <p:sldId id="275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03" autoAdjust="0"/>
  </p:normalViewPr>
  <p:slideViewPr>
    <p:cSldViewPr>
      <p:cViewPr varScale="1">
        <p:scale>
          <a:sx n="67" d="100"/>
          <a:sy n="67" d="100"/>
        </p:scale>
        <p:origin x="124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36E7-F42F-4A2E-9F47-4CAB93D18031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9DC25-1DF3-4044-A1F0-C273483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9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9DC25-1DF3-4044-A1F0-C273483743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34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D9701B-4197-4FE5-B5DA-5416DC1669A5}" type="datetime1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033A-B298-4829-B013-FB02CFC1E8B2}" type="datetime1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322D89-321D-4885-89B2-A0E512222A49}" type="datetime1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247-266E-48C6-8B14-289F25875231}" type="datetime1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BE9-30F8-4EBE-A9C2-AB249A42BA31}" type="datetime1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E2C2CD-497C-4296-A0B9-87C9C1109BD9}" type="datetime1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E19621-E3B2-4562-A73B-168B240E71B6}" type="datetime1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6C8-561B-4A8C-9EFE-F6FCC4B46780}" type="datetime1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F784-2C90-4317-995F-7291EE975927}" type="datetime1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36A7-51C4-461E-A63E-A4F97ED44C5C}" type="datetime1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C3FD1-F0F2-4061-8913-C3CEB2D6BA24}" type="datetime1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7045A6-C381-463D-A4BA-F030581BD3A5}" type="datetime1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dirty="0"/>
              <a:t>几</a:t>
            </a:r>
            <a:r>
              <a:rPr lang="zh-CN" altLang="en-US" sz="6000" dirty="0" smtClean="0"/>
              <a:t>个典型的离散型随机变量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2368"/>
          </a:xfrm>
        </p:spPr>
        <p:txBody>
          <a:bodyPr/>
          <a:lstStyle/>
          <a:p>
            <a:r>
              <a:rPr lang="zh-CN" altLang="en-US" dirty="0" smtClean="0"/>
              <a:t>答对两道题概率最大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5" name="Picture 8" descr="HyperSnapClip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" r="7932"/>
          <a:stretch>
            <a:fillRect/>
          </a:stretch>
        </p:blipFill>
        <p:spPr bwMode="auto">
          <a:xfrm>
            <a:off x="1187624" y="2192568"/>
            <a:ext cx="6948388" cy="45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HyperSnapClip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1"/>
          <a:stretch>
            <a:fillRect/>
          </a:stretch>
        </p:blipFill>
        <p:spPr bwMode="auto">
          <a:xfrm>
            <a:off x="5076056" y="2780928"/>
            <a:ext cx="2089032" cy="30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8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二项分布的最大值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2514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对于固定的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，当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增加时，概率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先随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单调增加达到最大值，随后单调减少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en-US" altLang="zh-CN" i="1" dirty="0">
                    <a:solidFill>
                      <a:srgbClr val="F820CF"/>
                    </a:solidFill>
                    <a:ea typeface="黑体" pitchFamily="49" charset="-122"/>
                  </a:rPr>
                  <a:t>k </a:t>
                </a:r>
                <a:r>
                  <a:rPr lang="zh-CN" altLang="en-US" dirty="0">
                    <a:solidFill>
                      <a:srgbClr val="F820CF"/>
                    </a:solidFill>
                    <a:latin typeface="黑体" pitchFamily="49" charset="-122"/>
                    <a:ea typeface="黑体" pitchFamily="49" charset="-122"/>
                  </a:rPr>
                  <a:t>取何值时</a:t>
                </a:r>
                <a:r>
                  <a:rPr lang="en-US" altLang="zh-CN" dirty="0">
                    <a:solidFill>
                      <a:srgbClr val="F820CF"/>
                    </a:solidFill>
                    <a:latin typeface="黑体" pitchFamily="49" charset="-122"/>
                    <a:ea typeface="黑体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solidFill>
                              <a:srgbClr val="F820C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F820CF"/>
                            </a:solidFill>
                            <a:latin typeface="Cambria Math"/>
                            <a:ea typeface="黑体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F820CF"/>
                            </a:solidFill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>
                            <a:solidFill>
                              <a:srgbClr val="F820C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rgbClr val="F820CF"/>
                            </a:solidFill>
                            <a:latin typeface="Cambria Math"/>
                            <a:ea typeface="黑体" pitchFamily="49" charset="-122"/>
                          </a:rPr>
                          <m:t>𝑘</m:t>
                        </m:r>
                      </m:e>
                    </m:d>
                    <m:r>
                      <a:rPr lang="en-US" altLang="zh-CN" b="0" i="1">
                        <a:solidFill>
                          <a:srgbClr val="F820CF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0" i="1">
                        <a:solidFill>
                          <a:srgbClr val="F820CF"/>
                        </a:solidFill>
                        <a:latin typeface="Cambria Math"/>
                        <a:ea typeface="黑体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CN" b="0" i="1">
                            <a:solidFill>
                              <a:srgbClr val="F820C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rgbClr val="F820CF"/>
                            </a:solidFill>
                            <a:latin typeface="Cambria Math"/>
                            <a:ea typeface="黑体" pitchFamily="49" charset="-122"/>
                          </a:rPr>
                          <m:t>𝑋</m:t>
                        </m:r>
                        <m:r>
                          <a:rPr lang="en-US" altLang="zh-CN" b="0" i="1">
                            <a:solidFill>
                              <a:srgbClr val="F820CF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b="0" i="1">
                            <a:solidFill>
                              <a:srgbClr val="F820CF"/>
                            </a:solidFill>
                            <a:latin typeface="Cambria Math"/>
                            <a:ea typeface="黑体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820CF"/>
                    </a:solidFill>
                    <a:latin typeface="黑体" pitchFamily="49" charset="-122"/>
                    <a:ea typeface="黑体" pitchFamily="49" charset="-122"/>
                  </a:rPr>
                  <a:t> 达到最大值</a:t>
                </a:r>
                <a:r>
                  <a:rPr lang="en-US" altLang="zh-CN" dirty="0" smtClean="0">
                    <a:solidFill>
                      <a:srgbClr val="F820CF"/>
                    </a:solidFill>
                    <a:latin typeface="黑体" pitchFamily="49" charset="-122"/>
                    <a:ea typeface="黑体" pitchFamily="49" charset="-122"/>
                  </a:rPr>
                  <a:t>?</a:t>
                </a:r>
              </a:p>
              <a:p>
                <a:endParaRPr lang="en-US" altLang="zh-CN" dirty="0" smtClean="0">
                  <a:solidFill>
                    <a:srgbClr val="F820CF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dirty="0"/>
                  <a:t>达到其最大值，则必有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+</m:t>
                        </m:r>
                        <m:r>
                          <a:rPr lang="en-US" altLang="zh-CN" i="1" dirty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  <a:p>
                <a:r>
                  <a:rPr lang="zh-CN" altLang="en-US" dirty="0" smtClean="0"/>
                  <a:t>可解出：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25144"/>
              </a:xfrm>
              <a:blipFill rotWithShape="1">
                <a:blip r:embed="rId2"/>
                <a:stretch>
                  <a:fillRect l="-449" t="-1239" r="-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2972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3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二项分布取概率最大值的位置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420888"/>
                <a:ext cx="8153400" cy="367511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/>
                      <m:t>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𝒑</m:t>
                    </m:r>
                    <m:r>
                      <m:rPr>
                        <m:nor/>
                      </m:rPr>
                      <a:rPr lang="zh-CN" altLang="en-US" dirty="0"/>
                      <m:t>为整数时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𝒑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a:rPr lang="en-US" altLang="zh-CN" i="1">
                          <a:latin typeface="Cambria Math"/>
                        </a:rPr>
                        <m:t>𝟏</m:t>
                      </m:r>
                      <m:r>
                        <a:rPr lang="zh-CN" altLang="en-US" i="1">
                          <a:latin typeface="Cambria Math"/>
                        </a:rPr>
                        <m:t>或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不是整数时，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=⌊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𝒑</m:t>
                      </m:r>
                      <m:r>
                        <a:rPr lang="en-US" altLang="zh-CN" i="1">
                          <a:latin typeface="Cambria Math"/>
                        </a:rPr>
                        <m:t>⌋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即不超过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的最大整数。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420888"/>
                <a:ext cx="8153400" cy="3675112"/>
              </a:xfrm>
              <a:blipFill rotWithShape="1">
                <a:blip r:embed="rId2"/>
                <a:stretch>
                  <a:fillRect l="-1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29750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63888" y="5013176"/>
            <a:ext cx="5975573" cy="1200329"/>
          </a:xfrm>
          <a:prstGeom prst="rect">
            <a:avLst/>
          </a:prstGeom>
          <a:noFill/>
          <a:ln w="19050">
            <a:solidFill>
              <a:srgbClr val="F820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dirty="0">
                <a:solidFill>
                  <a:srgbClr val="070A13"/>
                </a:solidFill>
              </a:rPr>
              <a:t>    </a:t>
            </a:r>
            <a:r>
              <a:rPr lang="zh-CN" altLang="en-US" dirty="0" smtClean="0">
                <a:solidFill>
                  <a:srgbClr val="7030A0"/>
                </a:solidFill>
              </a:rPr>
              <a:t>二项分布大约在</a:t>
            </a:r>
            <a:r>
              <a:rPr lang="en-US" altLang="zh-CN" i="1" dirty="0" smtClean="0">
                <a:solidFill>
                  <a:srgbClr val="7030A0"/>
                </a:solidFill>
              </a:rPr>
              <a:t>X</a:t>
            </a:r>
            <a:r>
              <a:rPr lang="en-US" altLang="zh-CN" dirty="0" smtClean="0">
                <a:solidFill>
                  <a:srgbClr val="7030A0"/>
                </a:solidFill>
              </a:rPr>
              <a:t>=</a:t>
            </a:r>
            <a:r>
              <a:rPr lang="en-US" altLang="zh-CN" i="1" dirty="0" smtClean="0">
                <a:solidFill>
                  <a:srgbClr val="7030A0"/>
                </a:solidFill>
              </a:rPr>
              <a:t>np</a:t>
            </a:r>
            <a:r>
              <a:rPr lang="zh-CN" altLang="en-US" dirty="0" smtClean="0">
                <a:solidFill>
                  <a:srgbClr val="7030A0"/>
                </a:solidFill>
              </a:rPr>
              <a:t>附近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7030A0"/>
                </a:solidFill>
              </a:rPr>
              <a:t>达到</a:t>
            </a:r>
            <a:r>
              <a:rPr lang="zh-CN" altLang="en-US" dirty="0">
                <a:solidFill>
                  <a:srgbClr val="7030A0"/>
                </a:solidFill>
              </a:rPr>
              <a:t>概率最大值</a:t>
            </a:r>
            <a:r>
              <a:rPr lang="zh-CN" altLang="en-US" dirty="0">
                <a:solidFill>
                  <a:srgbClr val="070A13"/>
                </a:solidFill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88602" y="1746603"/>
                <a:ext cx="5126147" cy="5232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altLang="zh-CN" sz="2800" b="1" i="1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2800" b="1" i="1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2800" b="1" i="1">
                          <a:solidFill>
                            <a:srgbClr val="7030A0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srgbClr val="7030A0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zh-CN" alt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602" y="1746603"/>
                <a:ext cx="512614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7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62500" lnSpcReduction="20000"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798C09-5979-4398-B404-EC8293FA8866}" type="slidenum">
              <a:rPr kumimoji="0" lang="zh-CN" altLang="en-US" sz="18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800">
              <a:solidFill>
                <a:schemeClr val="tx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7625" y="1772816"/>
            <a:ext cx="6480720" cy="4509120"/>
            <a:chOff x="0" y="0"/>
            <a:chExt cx="9144000" cy="6858000"/>
          </a:xfrm>
        </p:grpSpPr>
        <p:pic>
          <p:nvPicPr>
            <p:cNvPr id="736261" name="Picture 5" descr="HyperSnapClip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6262" name="Picture 6" descr="HyperSnapClip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377825"/>
              <a:ext cx="2070100" cy="551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16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泊</a:t>
            </a:r>
            <a:r>
              <a:rPr lang="zh-CN" altLang="en-US" dirty="0" smtClean="0"/>
              <a:t>松</a:t>
            </a:r>
            <a:r>
              <a:rPr lang="en-US" altLang="zh-CN" dirty="0" smtClean="0"/>
              <a:t>(Poisson)</a:t>
            </a:r>
            <a:r>
              <a:rPr lang="zh-CN" altLang="en-US" dirty="0" smtClean="0"/>
              <a:t>近似公式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很大时，直接计算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p>
                    </m:sSup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zh-CN" altLang="en-US" dirty="0" smtClean="0"/>
                  <a:t>颇为麻烦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很大，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很小时，可以用泊松近似公式帮助计算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可借助泊松分布表</a:t>
                </a:r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1403648" y="3717032"/>
                <a:ext cx="6696744" cy="1857175"/>
              </a:xfrm>
              <a:prstGeom prst="rect">
                <a:avLst/>
              </a:prstGeom>
              <a:noFill/>
              <a:ln w="19050">
                <a:solidFill>
                  <a:srgbClr val="F820C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8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4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dirty="0" smtClean="0">
                    <a:solidFill>
                      <a:srgbClr val="070A13"/>
                    </a:solidFill>
                  </a:rPr>
                  <a:t>(</a:t>
                </a:r>
                <a:r>
                  <a:rPr lang="zh-CN" altLang="en-US" sz="2800" dirty="0" smtClean="0">
                    <a:solidFill>
                      <a:srgbClr val="070A13"/>
                    </a:solidFill>
                  </a:rPr>
                  <a:t>泊松定理</a:t>
                </a:r>
                <a:r>
                  <a:rPr lang="en-US" altLang="zh-CN" sz="2800" dirty="0" smtClean="0">
                    <a:solidFill>
                      <a:srgbClr val="070A13"/>
                    </a:solidFill>
                  </a:rPr>
                  <a:t>) </a:t>
                </a:r>
                <a:r>
                  <a:rPr lang="zh-CN" altLang="en-US" sz="2800" dirty="0" smtClean="0">
                    <a:solidFill>
                      <a:srgbClr val="070A13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70A13"/>
                        </a:solidFill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70A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70A13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70A13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70A13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rgbClr val="070A13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800" b="0" i="1" smtClean="0">
                        <a:solidFill>
                          <a:srgbClr val="070A13"/>
                        </a:solidFill>
                        <a:latin typeface="Cambria Math"/>
                      </a:rPr>
                      <m:t>(&gt;0)</m:t>
                    </m:r>
                  </m:oMath>
                </a14:m>
                <a:r>
                  <a:rPr lang="zh-CN" altLang="en-US" sz="2800" dirty="0">
                    <a:solidFill>
                      <a:srgbClr val="070A13"/>
                    </a:solidFill>
                  </a:rPr>
                  <a:t>为常数，</a:t>
                </a:r>
                <a:r>
                  <a:rPr lang="zh-CN" altLang="en-US" sz="2800" dirty="0" smtClean="0">
                    <a:solidFill>
                      <a:srgbClr val="070A13"/>
                    </a:solidFill>
                  </a:rPr>
                  <a:t>则对于任意固定的正整数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70A13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sz="2800" dirty="0" smtClean="0">
                    <a:solidFill>
                      <a:srgbClr val="070A13"/>
                    </a:solidFill>
                  </a:rPr>
                  <a:t>，有</a:t>
                </a:r>
                <a:endParaRPr lang="en-US" altLang="zh-CN" sz="2800" dirty="0" smtClean="0">
                  <a:solidFill>
                    <a:srgbClr val="070A13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800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800" i="1" smtClean="0">
                                      <a:solidFill>
                                        <a:srgbClr val="070A1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070A13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070A13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070A1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70A13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70A13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070A13"/>
                  </a:solidFill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3717032"/>
                <a:ext cx="6696744" cy="1857175"/>
              </a:xfrm>
              <a:prstGeom prst="rect">
                <a:avLst/>
              </a:prstGeom>
              <a:blipFill rotWithShape="0">
                <a:blip r:embed="rId3"/>
                <a:stretch>
                  <a:fillRect l="-1724" t="-4235"/>
                </a:stretch>
              </a:blipFill>
              <a:ln w="19050">
                <a:solidFill>
                  <a:srgbClr val="F820C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3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465138" y="700653"/>
                <a:ext cx="8153400" cy="146764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sz="3600" dirty="0" smtClean="0">
                    <a:ea typeface="楷体_GB2312" pitchFamily="49" charset="-122"/>
                  </a:rPr>
                  <a:t>在实际计算中,当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𝒏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≥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𝟐𝟎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,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𝒑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≤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𝟎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.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𝟏</m:t>
                    </m:r>
                  </m:oMath>
                </a14:m>
                <a:r>
                  <a:rPr lang="zh-CN" altLang="en-US" sz="3600" dirty="0" smtClean="0">
                    <a:ea typeface="楷体_GB2312" pitchFamily="49" charset="-122"/>
                    <a:sym typeface="Euclid Symbol" panose="05050102010706020507" pitchFamily="18" charset="2"/>
                  </a:rPr>
                  <a:t>时,可用</a:t>
                </a:r>
                <a:r>
                  <a:rPr lang="zh-CN" altLang="en-US" sz="3600" dirty="0">
                    <a:ea typeface="楷体_GB2312" pitchFamily="49" charset="-122"/>
                    <a:sym typeface="Euclid Symbol" panose="05050102010706020507" pitchFamily="18" charset="2"/>
                  </a:rPr>
                  <a:t>上述公式近似计算; 而</a:t>
                </a:r>
                <a:r>
                  <a:rPr lang="zh-CN" altLang="en-US" sz="3600" dirty="0" smtClean="0">
                    <a:ea typeface="楷体_GB2312" pitchFamily="49" charset="-122"/>
                    <a:sym typeface="Euclid Symbol" panose="05050102010706020507" pitchFamily="18" charset="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  <a:sym typeface="Euclid Symbol" panose="05050102010706020507" pitchFamily="18" charset="2"/>
                      </a:rPr>
                      <m:t>𝒏</m:t>
                    </m:r>
                  </m:oMath>
                </a14:m>
                <a:r>
                  <a:rPr lang="zh-CN" altLang="en-US" sz="3600" dirty="0" smtClean="0">
                    <a:ea typeface="楷体_GB2312" pitchFamily="49" charset="-122"/>
                    <a:sym typeface="Euclid Symbol" panose="05050102010706020507" pitchFamily="18" charset="2"/>
                  </a:rPr>
                  <a:t>越大，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  <a:sym typeface="Euclid Symbol" panose="05050102010706020507" pitchFamily="18" charset="2"/>
                      </a:rPr>
                      <m:t>𝒑</m:t>
                    </m:r>
                  </m:oMath>
                </a14:m>
                <a:r>
                  <a:rPr lang="zh-CN" altLang="en-US" sz="3600" dirty="0" smtClean="0">
                    <a:ea typeface="楷体_GB2312" pitchFamily="49" charset="-122"/>
                    <a:sym typeface="Euclid Symbol" panose="05050102010706020507" pitchFamily="18" charset="2"/>
                  </a:rPr>
                  <a:t>越小时，精度越好。</a:t>
                </a:r>
                <a:endParaRPr lang="en-US" altLang="zh-CN" sz="3600" dirty="0">
                  <a:ea typeface="楷体_GB2312" pitchFamily="49" charset="-122"/>
                  <a:sym typeface="Euclid 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465138" y="700653"/>
                <a:ext cx="8153400" cy="1467645"/>
              </a:xfrm>
              <a:blipFill rotWithShape="0">
                <a:blip r:embed="rId2"/>
                <a:stretch>
                  <a:fillRect l="-598" t="-10373" r="-1196" b="-12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88925" y="4057650"/>
            <a:ext cx="810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楷体_GB2312" pitchFamily="49" charset="-122"/>
              </a:rPr>
              <a:t>  0    0.349    0.358      0.369      0.366        0.368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4800" y="4505325"/>
            <a:ext cx="810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楷体_GB2312" pitchFamily="49" charset="-122"/>
              </a:rPr>
              <a:t>  1    0.305    0.377      0.372      0.370        0.368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8450" y="4906963"/>
            <a:ext cx="8108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楷体_GB2312" pitchFamily="49" charset="-122"/>
              </a:rPr>
              <a:t>  2    0.194    0.189      0.186      0.185        0.184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9088" y="5407025"/>
            <a:ext cx="810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楷体_GB2312" pitchFamily="49" charset="-122"/>
              </a:rPr>
              <a:t>  3    0.057    0.060      0.060      0.061        0.061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25438" y="5867400"/>
            <a:ext cx="810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ea typeface="楷体_GB2312" pitchFamily="49" charset="-122"/>
              </a:rPr>
              <a:t>  4    0.011    0.013      0.014      0.015        0.015 </a:t>
            </a: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88938" y="2310929"/>
            <a:ext cx="8658225" cy="4286423"/>
            <a:chOff x="240" y="1383"/>
            <a:chExt cx="5454" cy="2706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40" y="2496"/>
              <a:ext cx="5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78" y="1432"/>
              <a:ext cx="541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ea typeface="楷体_GB2312" pitchFamily="49" charset="-122"/>
                </a:rPr>
                <a:t>                     </a:t>
              </a:r>
              <a:r>
                <a:rPr lang="zh-CN" altLang="en-US" dirty="0" smtClean="0">
                  <a:ea typeface="楷体_GB2312" pitchFamily="49" charset="-122"/>
                </a:rPr>
                <a:t>按</a:t>
              </a:r>
              <a:r>
                <a:rPr lang="zh-CN" altLang="en-US" dirty="0">
                  <a:ea typeface="楷体_GB2312" pitchFamily="49" charset="-122"/>
                </a:rPr>
                <a:t>伯努利</a:t>
              </a:r>
              <a:r>
                <a:rPr lang="zh-CN" altLang="en-US" dirty="0" smtClean="0">
                  <a:ea typeface="楷体_GB2312" pitchFamily="49" charset="-122"/>
                </a:rPr>
                <a:t>概</a:t>
              </a:r>
              <a:r>
                <a:rPr lang="zh-CN" altLang="en-US" dirty="0">
                  <a:ea typeface="楷体_GB2312" pitchFamily="49" charset="-122"/>
                </a:rPr>
                <a:t>型                 按泊松近似</a:t>
              </a:r>
              <a:endParaRPr lang="zh-CN" altLang="en-US" i="1" dirty="0">
                <a:ea typeface="楷体_GB2312" pitchFamily="49" charset="-122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40" y="1964"/>
              <a:ext cx="3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>
                  <a:ea typeface="楷体_GB2312" pitchFamily="49" charset="-122"/>
                </a:rPr>
                <a:t> </a:t>
              </a:r>
              <a:r>
                <a:rPr lang="en-US" altLang="zh-CN" sz="3600" i="1">
                  <a:ea typeface="楷体_GB2312" pitchFamily="49" charset="-122"/>
                </a:rPr>
                <a:t>k</a:t>
              </a:r>
              <a:endParaRPr lang="en-US" altLang="zh-CN" sz="3600">
                <a:ea typeface="楷体_GB2312" pitchFamily="49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672" y="1842"/>
              <a:ext cx="86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"/>
                </a:spcBef>
                <a:buClrTx/>
                <a:buSzTx/>
                <a:buFontTx/>
                <a:buNone/>
              </a:pPr>
              <a:r>
                <a:rPr lang="en-US" altLang="zh-CN" i="1" dirty="0">
                  <a:ea typeface="楷体_GB2312" pitchFamily="49" charset="-122"/>
                </a:rPr>
                <a:t> n=</a:t>
              </a:r>
              <a:r>
                <a:rPr lang="en-US" altLang="zh-CN" dirty="0">
                  <a:ea typeface="楷体_GB2312" pitchFamily="49" charset="-122"/>
                </a:rPr>
                <a:t>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ea typeface="楷体_GB2312" pitchFamily="49" charset="-122"/>
                </a:rPr>
                <a:t> </a:t>
              </a:r>
              <a:r>
                <a:rPr lang="en-US" altLang="zh-CN" i="1" dirty="0">
                  <a:ea typeface="楷体_GB2312" pitchFamily="49" charset="-122"/>
                </a:rPr>
                <a:t>p=</a:t>
              </a:r>
              <a:r>
                <a:rPr lang="en-US" altLang="zh-CN" dirty="0">
                  <a:ea typeface="楷体_GB2312" pitchFamily="49" charset="-122"/>
                </a:rPr>
                <a:t>0.1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488" y="1842"/>
              <a:ext cx="105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>
                  <a:ea typeface="楷体_GB2312" pitchFamily="49" charset="-122"/>
                </a:rPr>
                <a:t>n=</a:t>
              </a:r>
              <a:r>
                <a:rPr lang="en-US" altLang="zh-CN">
                  <a:ea typeface="楷体_GB2312" pitchFamily="49" charset="-122"/>
                </a:rPr>
                <a:t>20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ea typeface="楷体_GB2312" pitchFamily="49" charset="-122"/>
                </a:rPr>
                <a:t>p=</a:t>
              </a:r>
              <a:r>
                <a:rPr lang="en-US" altLang="zh-CN">
                  <a:ea typeface="楷体_GB2312" pitchFamily="49" charset="-122"/>
                </a:rPr>
                <a:t>0.05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400" y="1842"/>
              <a:ext cx="105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>
                  <a:ea typeface="楷体_GB2312" pitchFamily="49" charset="-122"/>
                </a:rPr>
                <a:t>n=</a:t>
              </a:r>
              <a:r>
                <a:rPr lang="en-US" altLang="zh-CN">
                  <a:ea typeface="楷体_GB2312" pitchFamily="49" charset="-122"/>
                </a:rPr>
                <a:t>40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ea typeface="楷体_GB2312" pitchFamily="49" charset="-122"/>
                </a:rPr>
                <a:t>p=</a:t>
              </a:r>
              <a:r>
                <a:rPr lang="en-US" altLang="zh-CN">
                  <a:ea typeface="楷体_GB2312" pitchFamily="49" charset="-122"/>
                </a:rPr>
                <a:t>0.025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408" y="1842"/>
              <a:ext cx="105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>
                  <a:ea typeface="楷体_GB2312" pitchFamily="49" charset="-122"/>
                </a:rPr>
                <a:t>n=</a:t>
              </a:r>
              <a:r>
                <a:rPr lang="en-US" altLang="zh-CN">
                  <a:ea typeface="楷体_GB2312" pitchFamily="49" charset="-122"/>
                </a:rPr>
                <a:t>100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ea typeface="楷体_GB2312" pitchFamily="49" charset="-122"/>
                </a:rPr>
                <a:t>p=</a:t>
              </a:r>
              <a:r>
                <a:rPr lang="en-US" altLang="zh-CN">
                  <a:ea typeface="楷体_GB2312" pitchFamily="49" charset="-122"/>
                </a:rPr>
                <a:t>0.01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416" y="1968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>
                  <a:ea typeface="楷体_GB2312" pitchFamily="49" charset="-122"/>
                  <a:sym typeface="Euclid Symbol" panose="05050102010706020507" pitchFamily="18" charset="2"/>
                </a:rPr>
                <a:t>=</a:t>
              </a:r>
              <a:r>
                <a:rPr lang="en-US" altLang="zh-CN" i="1">
                  <a:ea typeface="楷体_GB2312" pitchFamily="49" charset="-122"/>
                </a:rPr>
                <a:t>np=</a:t>
              </a: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672" y="1392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298" y="1383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672" y="1920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462" y="192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3386" y="192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352" y="1929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44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Picture 2" descr="HyperSnapClip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77686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0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泊松分布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如果随机变量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的分布律为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/>
                  <a:t>为常数，则称随机变量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服从参数为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dirty="0" smtClean="0"/>
                  <a:t>的泊松分布，记为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分布律</a:t>
                </a:r>
                <a:r>
                  <a:rPr lang="zh-CN" altLang="en-US" dirty="0" smtClean="0"/>
                  <a:t>验证：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p>
                          </m:sSup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𝝀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𝝀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5" name="线形标注 1 4"/>
          <p:cNvSpPr/>
          <p:nvPr/>
        </p:nvSpPr>
        <p:spPr>
          <a:xfrm>
            <a:off x="6444208" y="4221088"/>
            <a:ext cx="2376264" cy="504056"/>
          </a:xfrm>
          <a:prstGeom prst="borderCallout1">
            <a:avLst>
              <a:gd name="adj1" fmla="val 50813"/>
              <a:gd name="adj2" fmla="val -5827"/>
              <a:gd name="adj3" fmla="val 166501"/>
              <a:gd name="adj4" fmla="val -2974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</a:rPr>
              <a:t>泰勒展式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8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泊松分布的应用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08920"/>
          </a:xfrm>
        </p:spPr>
        <p:txBody>
          <a:bodyPr/>
          <a:lstStyle/>
          <a:p>
            <a:r>
              <a:rPr lang="zh-CN" altLang="en-US" dirty="0" smtClean="0"/>
              <a:t>泊松分布是概率论的重要分布之一，通常用于描述大量试验中</a:t>
            </a:r>
            <a:r>
              <a:rPr lang="zh-CN" altLang="en-US" dirty="0" smtClean="0">
                <a:solidFill>
                  <a:srgbClr val="FF0000"/>
                </a:solidFill>
              </a:rPr>
              <a:t>稀有事件</a:t>
            </a:r>
            <a:r>
              <a:rPr lang="zh-CN" altLang="en-US" dirty="0" smtClean="0"/>
              <a:t>出现次数的概率模型。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电话在一段时间内收到的呼叫次数</a:t>
            </a:r>
            <a:endParaRPr lang="en-US" altLang="zh-CN" dirty="0" smtClean="0"/>
          </a:p>
          <a:p>
            <a:pPr lvl="1"/>
            <a:r>
              <a:rPr lang="zh-CN" altLang="en-US" dirty="0"/>
              <a:t>放射</a:t>
            </a:r>
            <a:r>
              <a:rPr lang="zh-CN" altLang="en-US" dirty="0" smtClean="0"/>
              <a:t>物在一段时间内放射的粒子数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一段时间内通过某路口的出租车数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539750" y="5013325"/>
            <a:ext cx="7848600" cy="584775"/>
          </a:xfrm>
          <a:prstGeom prst="rect">
            <a:avLst/>
          </a:prstGeom>
          <a:noFill/>
          <a:ln w="19050">
            <a:solidFill>
              <a:srgbClr val="F820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66"/>
                </a:solidFill>
              </a:rPr>
              <a:t> </a:t>
            </a:r>
            <a:r>
              <a:rPr lang="zh-CN" altLang="en-US" dirty="0">
                <a:solidFill>
                  <a:srgbClr val="13110F"/>
                </a:solidFill>
              </a:rPr>
              <a:t>参数</a:t>
            </a:r>
            <a:r>
              <a:rPr lang="en-US" altLang="zh-CN" i="1" dirty="0">
                <a:solidFill>
                  <a:srgbClr val="13110F"/>
                </a:solidFill>
              </a:rPr>
              <a:t>λ</a:t>
            </a:r>
            <a:r>
              <a:rPr lang="zh-CN" altLang="en-US" dirty="0">
                <a:solidFill>
                  <a:srgbClr val="13110F"/>
                </a:solidFill>
              </a:rPr>
              <a:t>的概率意义：事件的平均发生</a:t>
            </a:r>
            <a:r>
              <a:rPr lang="zh-CN" altLang="en-US" dirty="0" smtClean="0">
                <a:solidFill>
                  <a:srgbClr val="13110F"/>
                </a:solidFill>
              </a:rPr>
              <a:t>次数</a:t>
            </a:r>
            <a:endParaRPr lang="zh-CN" altLang="en-US" dirty="0">
              <a:solidFill>
                <a:srgbClr val="1311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2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:V2</a:t>
            </a:r>
            <a:r>
              <a:rPr lang="zh-CN" altLang="en-US" dirty="0" smtClean="0"/>
              <a:t>飞弹打伦敦弹着点分布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二战期间，德国从本土向伦敦发射</a:t>
                </a:r>
                <a:r>
                  <a:rPr lang="en-US" altLang="zh-CN" dirty="0" smtClean="0"/>
                  <a:t>V2</a:t>
                </a:r>
                <a:r>
                  <a:rPr lang="zh-CN" altLang="en-US" dirty="0" smtClean="0"/>
                  <a:t>飞弹，统计表明弹着点遵循泊松分布。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伦敦共受</a:t>
                </a:r>
                <a:r>
                  <a:rPr lang="en-US" altLang="zh-CN" dirty="0" smtClean="0"/>
                  <a:t>533</a:t>
                </a:r>
                <a:r>
                  <a:rPr lang="zh-CN" altLang="en-US" dirty="0" smtClean="0"/>
                  <a:t>发飞弹袭击，将伦敦分为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𝟑𝟐𝟓</m:t>
                    </m:r>
                  </m:oMath>
                </a14:m>
                <a:r>
                  <a:rPr lang="zh-CN" altLang="en-US" dirty="0" smtClean="0"/>
                  <a:t>个区域，平均每个区域中弹数为</a:t>
                </a:r>
                <a:r>
                  <a:rPr lang="en-US" altLang="zh-CN" dirty="0" smtClean="0"/>
                  <a:t>1.64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 smtClean="0"/>
                  <a:t>发飞弹的区域数，计算频率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表示一个区域的落弹数，计算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𝟔𝟒</m:t>
                    </m:r>
                  </m:oMath>
                </a14:m>
                <a:r>
                  <a:rPr lang="zh-CN" altLang="en-US" dirty="0" smtClean="0"/>
                  <a:t>的泊松分布的概率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74" t="-2849" r="-374" b="-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05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0-1</a:t>
            </a:r>
            <a:r>
              <a:rPr lang="zh-CN" altLang="en-US" dirty="0" smtClean="0"/>
              <a:t>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如果随机试验只有两个结果：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dirty="0" smtClean="0"/>
                  <a:t>，则称该试验为伯努利</a:t>
                </a:r>
                <a:r>
                  <a:rPr lang="en-US" altLang="zh-CN" dirty="0" smtClean="0"/>
                  <a:t>(Bernoulli)</a:t>
                </a:r>
                <a:r>
                  <a:rPr lang="zh-CN" altLang="en-US" dirty="0" smtClean="0"/>
                  <a:t>试验。</a:t>
                </a:r>
                <a:endParaRPr lang="en-US" altLang="zh-CN" dirty="0"/>
              </a:p>
              <a:p>
                <a:r>
                  <a:rPr lang="zh-CN" altLang="en-US" dirty="0" smtClean="0"/>
                  <a:t>定义随机变量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𝑿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1" smtClean="0">
                                    <a:latin typeface="Cambria Math"/>
                                  </a:rPr>
                                  <m:t>若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zh-CN" altLang="en-US" i="1">
                                    <a:latin typeface="Cambria Math"/>
                                  </a:rPr>
                                  <m:t>发生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b="1" i="1" smtClean="0">
                                    <a:latin typeface="Cambria Math"/>
                                  </a:rPr>
                                  <m:t>若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zh-CN" altLang="en-US" b="1" i="1" smtClean="0">
                                    <a:latin typeface="Cambria Math"/>
                                  </a:rPr>
                                  <m:t>不</m:t>
                                </m:r>
                                <m:r>
                                  <a:rPr lang="zh-CN" altLang="en-US" i="1">
                                    <a:latin typeface="Cambria Math"/>
                                  </a:rPr>
                                  <m:t>发生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服从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0-1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分布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203848" y="4797152"/>
            <a:ext cx="2376487" cy="1120775"/>
            <a:chOff x="567" y="3150"/>
            <a:chExt cx="1497" cy="706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567" y="3535"/>
              <a:ext cx="14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865" y="3263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80" y="3150"/>
              <a:ext cx="136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solidFill>
                    <a:srgbClr val="13110F"/>
                  </a:solidFill>
                </a:rPr>
                <a:t>X</a:t>
              </a:r>
              <a:r>
                <a:rPr lang="en-US" altLang="zh-CN" dirty="0">
                  <a:solidFill>
                    <a:srgbClr val="13110F"/>
                  </a:solidFill>
                </a:rPr>
                <a:t>      0</a:t>
              </a:r>
              <a:r>
                <a:rPr lang="en-US" altLang="zh-CN" baseline="-25000" dirty="0">
                  <a:solidFill>
                    <a:srgbClr val="13110F"/>
                  </a:solidFill>
                </a:rPr>
                <a:t>           </a:t>
              </a:r>
              <a:r>
                <a:rPr lang="en-US" altLang="zh-CN" dirty="0">
                  <a:solidFill>
                    <a:srgbClr val="13110F"/>
                  </a:solidFill>
                </a:rPr>
                <a:t>1</a:t>
              </a:r>
              <a:endParaRPr lang="en-US" altLang="zh-CN" baseline="-25000" dirty="0">
                <a:solidFill>
                  <a:srgbClr val="13110F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612" y="3491"/>
              <a:ext cx="13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solidFill>
                    <a:srgbClr val="13110F"/>
                  </a:solidFill>
                </a:rPr>
                <a:t>P</a:t>
              </a:r>
              <a:r>
                <a:rPr lang="en-US" altLang="zh-CN" i="1" dirty="0">
                  <a:solidFill>
                    <a:srgbClr val="13110F"/>
                  </a:solidFill>
                </a:rPr>
                <a:t>     </a:t>
              </a:r>
              <a:r>
                <a:rPr lang="en-US" altLang="zh-CN" dirty="0">
                  <a:solidFill>
                    <a:srgbClr val="13110F"/>
                  </a:solidFill>
                </a:rPr>
                <a:t>1-</a:t>
              </a:r>
              <a:r>
                <a:rPr lang="en-US" altLang="zh-CN" i="1" dirty="0">
                  <a:solidFill>
                    <a:srgbClr val="13110F"/>
                  </a:solidFill>
                </a:rPr>
                <a:t>p     p</a:t>
              </a: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282093"/>
            <a:ext cx="1984495" cy="243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3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516698"/>
            <a:ext cx="5904656" cy="2027619"/>
          </a:xfrm>
          <a:prstGeom prst="rect">
            <a:avLst/>
          </a:prstGeom>
        </p:spPr>
      </p:pic>
      <p:pic>
        <p:nvPicPr>
          <p:cNvPr id="6" name="Picture 55" descr="HyperSnapClip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7156926" cy="312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08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泊松分布的性质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期望：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zh-CN" altLang="en-US" dirty="0" smtClean="0"/>
                  <a:t>证：根据期望的定义即可。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泊松变量的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和：</a:t>
                </a:r>
                <a:r>
                  <a:rPr lang="zh-CN" altLang="en-US" dirty="0" smtClean="0"/>
                  <a:t>有限个独立的泊松变量的和仍是泊松变量，即：若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dirty="0" smtClean="0"/>
                  <a:t>独立，则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证：直接求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dirty="0" smtClean="0"/>
                  <a:t>的分布律即可。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4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例：昆虫卵的孵化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已知某昆虫的产卵数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，而每个卵能孵化成幼虫的概率为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，且各卵的孵化是相互独立的，试求该昆虫能育成的幼虫数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所服从的概率分布。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分析：在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的条件下，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服从二项分布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条件概率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全概率公式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𝒌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𝒊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𝒌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𝝀</m:t>
                              </m:r>
                            </m:sup>
                          </m:sSup>
                        </m:e>
                      </m:nary>
                      <m:r>
                        <a:rPr lang="en-US" altLang="zh-CN" b="1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𝝀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𝝀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421" t="-2578" r="-598" b="-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在多重伯努利试验中，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𝒒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重复独立试验，直至事件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首次发生。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表示所需试验次数，则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服从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参数为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的几何分布</a:t>
                </a:r>
                <a:r>
                  <a:rPr lang="zh-CN" altLang="en-US" dirty="0" smtClean="0"/>
                  <a:t>，即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𝒒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r>
                        <a:rPr lang="en-US" altLang="zh-CN" b="1" i="1" smtClean="0">
                          <a:latin typeface="Cambria Math"/>
                        </a:rPr>
                        <m:t>  (</m:t>
                      </m:r>
                      <m:r>
                        <a:rPr lang="en-US" altLang="zh-CN" b="1" i="1" smtClean="0">
                          <a:latin typeface="Cambria Math"/>
                        </a:rPr>
                        <m:t>𝒌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𝟐</m:t>
                      </m:r>
                      <m:r>
                        <a:rPr lang="en-US" altLang="zh-CN" b="1" i="1" smtClean="0">
                          <a:latin typeface="Cambria Math"/>
                        </a:rPr>
                        <m:t>,…)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记</a:t>
                </a:r>
                <a:r>
                  <a:rPr lang="zh-CN" altLang="en-US" dirty="0" smtClean="0"/>
                  <a:t>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𝑿</m:t>
                      </m:r>
                      <m:r>
                        <a:rPr lang="en-US" altLang="zh-CN" b="1" i="1" smtClean="0">
                          <a:latin typeface="Cambria Math"/>
                        </a:rPr>
                        <m:t>∼</m:t>
                      </m:r>
                      <m:r>
                        <a:rPr lang="en-US" altLang="zh-CN" b="1" i="1" smtClean="0">
                          <a:latin typeface="Cambria Math"/>
                        </a:rPr>
                        <m:t>𝑮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例：摇骰子直至出现点数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所需要的次数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8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几何分布的无记忆性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无记忆性：假设已经经历了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次失败，则从当前起直至成功所需次数与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无关。严格地，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~</m:t>
                    </m:r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，则对于任意自然数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𝒔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𝒕</m:t>
                    </m:r>
                  </m:oMath>
                </a14:m>
                <a:r>
                  <a:rPr lang="zh-CN" altLang="en-US" b="1" dirty="0" smtClean="0">
                    <a:latin typeface="Cambria Math"/>
                  </a:rPr>
                  <a:t>有</a:t>
                </a:r>
                <a:endParaRPr lang="en-US" altLang="zh-CN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𝒕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Cambria Math"/>
                  </a:rPr>
                  <a:t>等价地，</a:t>
                </a:r>
                <a:endParaRPr lang="en-US" altLang="zh-CN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𝒕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latin typeface="Cambria Math"/>
                        </a:rPr>
                        <m:t>𝑿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𝒕</m:t>
                      </m:r>
                      <m:r>
                        <a:rPr lang="en-US" altLang="zh-CN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b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zh-CN" b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63888" y="5013176"/>
            <a:ext cx="5975573" cy="1077218"/>
          </a:xfrm>
          <a:prstGeom prst="rect">
            <a:avLst/>
          </a:prstGeom>
          <a:noFill/>
          <a:ln w="19050">
            <a:solidFill>
              <a:srgbClr val="F820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7030A0"/>
                </a:solidFill>
              </a:rPr>
              <a:t>几何分布是</a:t>
            </a:r>
            <a:r>
              <a:rPr lang="zh-CN" altLang="en-US" b="1" dirty="0" smtClean="0">
                <a:solidFill>
                  <a:srgbClr val="FF0000"/>
                </a:solidFill>
              </a:rPr>
              <a:t>唯一</a:t>
            </a:r>
            <a:r>
              <a:rPr lang="zh-CN" altLang="en-US" dirty="0" smtClean="0">
                <a:solidFill>
                  <a:srgbClr val="7030A0"/>
                </a:solidFill>
              </a:rPr>
              <a:t>具有无记忆性的</a:t>
            </a:r>
            <a:r>
              <a:rPr lang="zh-CN" altLang="en-US" b="1" dirty="0" smtClean="0">
                <a:solidFill>
                  <a:srgbClr val="FF0000"/>
                </a:solidFill>
              </a:rPr>
              <a:t>离散</a:t>
            </a:r>
            <a:r>
              <a:rPr lang="zh-CN" altLang="en-US" dirty="0" smtClean="0">
                <a:solidFill>
                  <a:srgbClr val="7030A0"/>
                </a:solidFill>
              </a:rPr>
              <a:t>概率分布。</a:t>
            </a:r>
            <a:endParaRPr lang="zh-CN" altLang="en-US" dirty="0">
              <a:solidFill>
                <a:srgbClr val="070A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4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几何分布的期望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4463408" cy="19008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方法一：利用期望定义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方法二：基于定理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4463408" cy="1900808"/>
              </a:xfrm>
              <a:blipFill rotWithShape="1">
                <a:blip r:embed="rId2"/>
                <a:stretch>
                  <a:fillRect l="-3005" b="-6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5127970" y="2204864"/>
                <a:ext cx="3816424" cy="1434752"/>
              </a:xfrm>
              <a:prstGeom prst="rect">
                <a:avLst/>
              </a:prstGeom>
              <a:noFill/>
              <a:ln w="19050">
                <a:solidFill>
                  <a:srgbClr val="F820C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8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4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 smtClean="0">
                    <a:solidFill>
                      <a:srgbClr val="070A13"/>
                    </a:solidFill>
                  </a:rPr>
                  <a:t>定理：设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70A13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solidFill>
                      <a:srgbClr val="070A13"/>
                    </a:solidFill>
                  </a:rPr>
                  <a:t>是取值为非负整数的离散随机变量，则</a:t>
                </a:r>
                <a:endParaRPr lang="en-US" altLang="zh-CN" sz="2000" b="0" i="1" dirty="0" smtClean="0">
                  <a:solidFill>
                    <a:srgbClr val="070A13"/>
                  </a:solidFill>
                  <a:latin typeface="Cambria Math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70A13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070A13"/>
                  </a:solidFill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7970" y="2204864"/>
                <a:ext cx="3816424" cy="1434752"/>
              </a:xfrm>
              <a:prstGeom prst="rect">
                <a:avLst/>
              </a:prstGeom>
              <a:blipFill rotWithShape="1">
                <a:blip r:embed="rId3"/>
                <a:stretch>
                  <a:fillRect l="-2226" t="-4202" r="-318"/>
                </a:stretch>
              </a:blipFill>
              <a:ln w="19050">
                <a:solidFill>
                  <a:srgbClr val="F820C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7584" y="3717032"/>
                <a:ext cx="8136904" cy="155183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070A13"/>
                    </a:solidFill>
                  </a:rPr>
                  <a:t>定理的证明</a:t>
                </a:r>
                <a:r>
                  <a:rPr lang="zh-CN" altLang="en-US" dirty="0" smtClean="0">
                    <a:solidFill>
                      <a:srgbClr val="070A13"/>
                    </a:solidFill>
                  </a:rPr>
                  <a:t>：</a:t>
                </a:r>
                <a:endParaRPr lang="en-US" altLang="zh-CN" dirty="0" smtClean="0">
                  <a:solidFill>
                    <a:srgbClr val="070A1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CN" b="0" i="0" smtClean="0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p>
                            <m:e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𝑗𝑃</m:t>
                          </m:r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0" i="0" smtClean="0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70A13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altLang="zh-CN" b="0" i="0" smtClean="0">
                          <a:solidFill>
                            <a:srgbClr val="070A13"/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70A13"/>
                          </a:solidFill>
                          <a:latin typeface="Cambria Math"/>
                        </a:rPr>
                        <m:t>X</m:t>
                      </m:r>
                      <m:r>
                        <a:rPr lang="en-US" altLang="zh-CN" b="0" i="0" smtClean="0">
                          <a:solidFill>
                            <a:srgbClr val="070A13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717032"/>
                <a:ext cx="8136904" cy="1551835"/>
              </a:xfrm>
              <a:prstGeom prst="rect">
                <a:avLst/>
              </a:prstGeom>
              <a:blipFill rotWithShape="1">
                <a:blip r:embed="rId4"/>
                <a:stretch>
                  <a:fillRect l="-598" t="-117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47664" y="5445224"/>
                <a:ext cx="6120680" cy="1030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𝑋</m:t>
                    </m:r>
                    <m:r>
                      <a:rPr lang="en-US" altLang="zh-CN" sz="2000" b="0" i="1" smtClean="0">
                        <a:latin typeface="Cambria Math"/>
                      </a:rPr>
                      <m:t>∼</m:t>
                    </m:r>
                    <m:r>
                      <a:rPr lang="en-US" altLang="zh-CN" sz="2000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，则</a:t>
                </a:r>
                <a:endParaRPr lang="en-US" altLang="zh-CN" sz="2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sz="2000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altLang="zh-CN" sz="2000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070A1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70A13"/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70A13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445224"/>
                <a:ext cx="6120680" cy="1030154"/>
              </a:xfrm>
              <a:prstGeom prst="rect">
                <a:avLst/>
              </a:prstGeom>
              <a:blipFill rotWithShape="1">
                <a:blip r:embed="rId5"/>
                <a:stretch>
                  <a:fillRect l="-1096" t="-2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81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62CD-7F8D-4B1B-AD5E-3F825208A196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55576" y="404664"/>
            <a:ext cx="3240360" cy="523220"/>
          </a:xfrm>
          <a:prstGeom prst="rect">
            <a:avLst/>
          </a:prstGeom>
          <a:noFill/>
          <a:ln w="19050">
            <a:solidFill>
              <a:srgbClr val="DE32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FF"/>
                </a:solidFill>
              </a:rPr>
              <a:t>例：票券收集问题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172" y="260649"/>
            <a:ext cx="1821374" cy="2664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25255"/>
            <a:ext cx="1839054" cy="2672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9512" y="1052736"/>
                <a:ext cx="47525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某品牌的干脆面每包均含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种卡片中的某一种（等可能）。某小朋友欲收集齐这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种卡片，平均需要购买多少包干脆面？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52736"/>
                <a:ext cx="4752528" cy="1815882"/>
              </a:xfrm>
              <a:prstGeom prst="rect">
                <a:avLst/>
              </a:prstGeom>
              <a:blipFill rotWithShape="1">
                <a:blip r:embed="rId4"/>
                <a:stretch>
                  <a:fillRect l="-2564" t="-3356" r="-10128" b="-8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27584" y="3183359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C0A0A"/>
                </a:solidFill>
                <a:ea typeface="黑体" panose="02010609060101010101" pitchFamily="49" charset="-122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1341216" y="3183359"/>
                <a:ext cx="560704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400" dirty="0" smtClean="0">
                    <a:solidFill>
                      <a:srgbClr val="090807"/>
                    </a:solidFill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090807"/>
                    </a:solidFill>
                  </a:rPr>
                  <a:t>:</a:t>
                </a:r>
                <a:r>
                  <a:rPr lang="zh-CN" altLang="en-US" sz="2400" dirty="0" smtClean="0">
                    <a:solidFill>
                      <a:srgbClr val="090807"/>
                    </a:solidFill>
                  </a:rPr>
                  <a:t>从拥有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i="1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dirty="0" smtClean="0">
                    <a:solidFill>
                      <a:srgbClr val="090807"/>
                    </a:solidFill>
                  </a:rPr>
                  <a:t>1</a:t>
                </a:r>
                <a:r>
                  <a:rPr lang="zh-CN" altLang="en-US" sz="2400" dirty="0" smtClean="0">
                    <a:solidFill>
                      <a:srgbClr val="090807"/>
                    </a:solidFill>
                  </a:rPr>
                  <a:t>种卡片到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400" dirty="0" smtClean="0">
                    <a:solidFill>
                      <a:srgbClr val="090807"/>
                    </a:solidFill>
                  </a:rPr>
                  <a:t>种购买的包数</a:t>
                </a:r>
                <a:endParaRPr lang="zh-CN" altLang="en-US" sz="2400" dirty="0">
                  <a:solidFill>
                    <a:srgbClr val="090807"/>
                  </a:solidFill>
                </a:endParaRPr>
              </a:p>
            </p:txBody>
          </p:sp>
        </mc:Choice>
        <mc:Fallback xmlns="">
          <p:sp>
            <p:nvSpPr>
              <p:cNvPr id="1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1216" y="3183359"/>
                <a:ext cx="560704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630" t="-14474" r="-978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484477" y="3682139"/>
                <a:ext cx="5006050" cy="534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服从参数为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的几何分布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477" y="3682139"/>
                <a:ext cx="5006050" cy="534570"/>
              </a:xfrm>
              <a:prstGeom prst="rect">
                <a:avLst/>
              </a:prstGeom>
              <a:blipFill rotWithShape="1">
                <a:blip r:embed="rId6"/>
                <a:stretch>
                  <a:fillRect l="-122" r="-2680" b="-20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051720" y="4367462"/>
                <a:ext cx="3498715" cy="75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367462"/>
                <a:ext cx="3498715" cy="7560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519736" y="5301208"/>
                <a:ext cx="6004592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36" y="5301208"/>
                <a:ext cx="6004592" cy="8298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4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9" grpId="0" autoUpdateAnimBg="0"/>
      <p:bldP spid="10" grpId="0" autoUpdateAnimBg="0"/>
      <p:bldP spid="12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例：票券收集</a:t>
            </a:r>
            <a:r>
              <a:rPr lang="zh-CN" altLang="en-US" dirty="0" smtClean="0">
                <a:solidFill>
                  <a:srgbClr val="0000FF"/>
                </a:solidFill>
              </a:rPr>
              <a:t>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den>
                          </m:f>
                        </m:e>
                      </m:nary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𝒏𝑯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: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个调和数</a:t>
                </a:r>
                <a:endParaRPr lang="zh-CN" altLang="en-US" dirty="0">
                  <a:solidFill>
                    <a:schemeClr val="tx1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96862CD-7F8D-4B1B-AD5E-3F825208A196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02990" y="6237312"/>
            <a:ext cx="600164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dirty="0" smtClean="0"/>
              <a:t>收集水浒</a:t>
            </a:r>
            <a:r>
              <a:rPr lang="en-US" altLang="zh-CN" sz="2400" b="1" dirty="0" smtClean="0"/>
              <a:t>108</a:t>
            </a:r>
            <a:r>
              <a:rPr lang="zh-CN" altLang="en-US" sz="2400" b="1" dirty="0" smtClean="0"/>
              <a:t>将卡片大致需要</a:t>
            </a:r>
            <a:r>
              <a:rPr lang="zh-CN" altLang="en-US" sz="2400" b="1" dirty="0"/>
              <a:t>吃</a:t>
            </a:r>
            <a:r>
              <a:rPr lang="en-US" altLang="zh-CN" sz="2400" b="1" dirty="0" smtClean="0"/>
              <a:t>505</a:t>
            </a:r>
            <a:r>
              <a:rPr lang="zh-CN" altLang="en-US" sz="2400" b="1" dirty="0" smtClean="0"/>
              <a:t>包干脆面</a:t>
            </a:r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07289"/>
            <a:ext cx="267328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20888"/>
            <a:ext cx="2736304" cy="268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7584" y="5229200"/>
                <a:ext cx="3860737" cy="757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−1&lt;</m:t>
                      </m:r>
                      <m:nary>
                        <m:nary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/>
                        </a:rPr>
                        <m:t>&lt;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229200"/>
                <a:ext cx="3860737" cy="7574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4688321" y="5517232"/>
            <a:ext cx="531751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53822" y="5373216"/>
                <a:ext cx="2889830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Θ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822" y="5373216"/>
                <a:ext cx="288983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794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05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快速排序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0" y="1916832"/>
                <a:ext cx="4392488" cy="463812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最坏情况：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𝛀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比较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好的支点选取：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渐进等分：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 smtClean="0"/>
                  <a:t>如何保证快速排序充分多地选取好的支点呢？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随机选择支点：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pivot=A[rand(lo, hi)];</a:t>
                </a:r>
                <a:endParaRPr lang="zh-CN" alt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 smtClean="0"/>
                  <a:t>让输入随机</a:t>
                </a:r>
                <a:r>
                  <a:rPr lang="zh-CN" altLang="en-US" dirty="0"/>
                  <a:t>化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365760" lvl="1" indent="0">
                  <a:buNone/>
                </a:pPr>
                <a:r>
                  <a:rPr lang="en-US" altLang="zh-CN" dirty="0" smtClean="0"/>
                  <a:t>  A=permutation(A)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0" y="1916832"/>
                <a:ext cx="4392488" cy="4638128"/>
              </a:xfrm>
              <a:blipFill rotWithShape="0">
                <a:blip r:embed="rId2"/>
                <a:stretch>
                  <a:fillRect l="-693" t="-1445" r="-4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86" y="1916832"/>
            <a:ext cx="3948565" cy="463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0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随机快速排序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83968" y="1600200"/>
                <a:ext cx="4482080" cy="21284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FF00FF"/>
                    </a:solidFill>
                  </a:rPr>
                  <a:t>比较次数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>
                    <a:solidFill>
                      <a:srgbClr val="FF00FF"/>
                    </a:solidFill>
                  </a:rPr>
                  <a:t>的期望？</a:t>
                </a:r>
                <a:endParaRPr lang="en-US" altLang="zh-CN" dirty="0" smtClean="0">
                  <a:solidFill>
                    <a:srgbClr val="FF00FF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FF00FF"/>
                  </a:solidFill>
                </a:endParaRPr>
              </a:p>
              <a:p>
                <a:r>
                  <a:rPr lang="zh-CN" altLang="en-US" dirty="0" smtClean="0"/>
                  <a:t>假设排序后结果为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≤⋯≤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83968" y="1600200"/>
                <a:ext cx="4482080" cy="2128474"/>
              </a:xfrm>
              <a:blipFill rotWithShape="0">
                <a:blip r:embed="rId2"/>
                <a:stretch>
                  <a:fillRect l="-2993" t="-2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67891" y="1675736"/>
            <a:ext cx="4248125" cy="4633584"/>
            <a:chOff x="179512" y="1527176"/>
            <a:chExt cx="4536157" cy="528809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1527176"/>
              <a:ext cx="3948565" cy="463812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18535" y="6218148"/>
              <a:ext cx="3151340" cy="597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DE32D6"/>
                  </a:solidFill>
                </a:rPr>
                <a:t>RandomQuickSort</a:t>
              </a:r>
              <a:endParaRPr lang="zh-CN" altLang="en-US" sz="2800" dirty="0">
                <a:solidFill>
                  <a:srgbClr val="DE32D6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755650" y="3645024"/>
              <a:ext cx="1728118" cy="3600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83568" y="3604954"/>
              <a:ext cx="4032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pivot=A[rand(lo, hi)]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817190"/>
            <a:ext cx="4073320" cy="105196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4957675"/>
            <a:ext cx="2923472" cy="116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0-1</a:t>
            </a:r>
            <a:r>
              <a:rPr lang="zh-CN" altLang="en-US" dirty="0" smtClean="0"/>
              <a:t>分布的特点与用途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服从参数为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0-1</a:t>
                </a:r>
                <a:r>
                  <a:rPr lang="zh-CN" altLang="en-US" dirty="0" smtClean="0"/>
                  <a:t>分布，则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对随机事件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，可以定义指示变量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若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zh-CN" altLang="en-US" i="1">
                                    <a:latin typeface="Cambria Math"/>
                                  </a:rPr>
                                  <m:t>发生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若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zh-CN" altLang="en-US" i="1">
                                    <a:latin typeface="Cambria Math"/>
                                  </a:rPr>
                                  <m:t>不发生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dirty="0" smtClean="0"/>
                  <a:t>服从</a:t>
                </a:r>
                <a:r>
                  <a:rPr lang="en-US" altLang="zh-CN" dirty="0" smtClean="0"/>
                  <a:t>0-1</a:t>
                </a:r>
                <a:r>
                  <a:rPr lang="zh-CN" altLang="en-US" dirty="0" smtClean="0"/>
                  <a:t>分布。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5013176"/>
            <a:ext cx="75608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引入指示变量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是简化问题分析的有效手段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9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随机快排：性能分析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604664"/>
              </a:xfrm>
            </p:spPr>
            <p:txBody>
              <a:bodyPr/>
              <a:lstStyle/>
              <a:p>
                <a:r>
                  <a:rPr lang="zh-CN" altLang="en-US" dirty="0"/>
                  <a:t>假设排序后结果为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604664"/>
              </a:xfrm>
              <a:blipFill rotWithShape="0">
                <a:blip r:embed="rId2"/>
                <a:stretch>
                  <a:fillRect l="-449" t="-9091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204864"/>
            <a:ext cx="4234732" cy="10936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275856" y="3284984"/>
                <a:ext cx="2664296" cy="56400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800" b="1" dirty="0" smtClean="0"/>
                  <a:t>发生比较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84984"/>
                <a:ext cx="2664296" cy="564001"/>
              </a:xfrm>
              <a:prstGeom prst="rect">
                <a:avLst/>
              </a:prstGeom>
              <a:blipFill rotWithShape="0">
                <a:blip r:embed="rId4"/>
                <a:stretch>
                  <a:fillRect t="-7368" r="-3864" b="-23158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上下箭头 6"/>
          <p:cNvSpPr/>
          <p:nvPr/>
        </p:nvSpPr>
        <p:spPr bwMode="auto">
          <a:xfrm>
            <a:off x="4355976" y="3848985"/>
            <a:ext cx="360040" cy="591458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971600" y="4437112"/>
                <a:ext cx="7056784" cy="56400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solidFill>
                      <a:srgbClr val="0070C0"/>
                    </a:solidFill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solidFill>
                      <a:srgbClr val="0070C0"/>
                    </a:solidFill>
                  </a:rPr>
                  <a:t>是第一个选自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b="1" dirty="0" smtClean="0">
                    <a:solidFill>
                      <a:srgbClr val="0070C0"/>
                    </a:solidFill>
                  </a:rPr>
                  <a:t>的</a:t>
                </a:r>
                <a:r>
                  <a:rPr lang="en-US" altLang="zh-CN" sz="2800" b="1" dirty="0" smtClean="0">
                    <a:solidFill>
                      <a:srgbClr val="0070C0"/>
                    </a:solidFill>
                  </a:rPr>
                  <a:t>pivot</a:t>
                </a:r>
                <a:endParaRPr lang="zh-CN" alt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437112"/>
                <a:ext cx="7056784" cy="564001"/>
              </a:xfrm>
              <a:prstGeom prst="rect">
                <a:avLst/>
              </a:prstGeom>
              <a:blipFill rotWithShape="0">
                <a:blip r:embed="rId5"/>
                <a:stretch>
                  <a:fillRect t="-13684" r="-258" b="-23158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7548" y="5554674"/>
            <a:ext cx="5750049" cy="925352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4355976" y="515719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8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随机快排：性能分析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41290" y="1556792"/>
            <a:ext cx="8153400" cy="792088"/>
          </a:xfrm>
        </p:spPr>
        <p:txBody>
          <a:bodyPr/>
          <a:lstStyle/>
          <a:p>
            <a:r>
              <a:rPr lang="zh-CN" altLang="en-US" dirty="0" smtClean="0"/>
              <a:t>期望的线性性质：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709128" y="2132856"/>
            <a:ext cx="4383152" cy="4207325"/>
            <a:chOff x="2709128" y="2132856"/>
            <a:chExt cx="4383152" cy="420732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9128" y="2132856"/>
              <a:ext cx="3960440" cy="115303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5896" y="3356992"/>
              <a:ext cx="3456384" cy="2983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36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例：随机置换的不动点个数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𝝆</m:t>
                    </m:r>
                  </m:oMath>
                </a14:m>
                <a:r>
                  <a:rPr lang="zh-CN" altLang="en-US" dirty="0" smtClean="0"/>
                  <a:t>为集合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[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dirty="0" smtClean="0"/>
                  <a:t>上的一随机置换。对于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𝒊</m:t>
                    </m:r>
                    <m:r>
                      <a:rPr lang="en-US" altLang="zh-CN" b="1" i="1" dirty="0" smtClean="0">
                        <a:latin typeface="Cambria Math"/>
                      </a:rPr>
                      <m:t>∈[</m:t>
                    </m:r>
                    <m:r>
                      <a:rPr lang="en-US" altLang="zh-CN" b="1" i="1" dirty="0" smtClean="0">
                        <a:latin typeface="Cambria Math"/>
                      </a:rPr>
                      <m:t>𝒏</m:t>
                    </m:r>
                    <m:r>
                      <a:rPr lang="en-US" altLang="zh-CN" b="1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𝝆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𝒊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𝒊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𝝆</m:t>
                    </m:r>
                  </m:oMath>
                </a14:m>
                <a:r>
                  <a:rPr lang="zh-CN" altLang="en-US" dirty="0" smtClean="0"/>
                  <a:t>的一个不动点。求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𝝆</m:t>
                    </m:r>
                  </m:oMath>
                </a14:m>
                <a:r>
                  <a:rPr lang="zh-CN" altLang="en-US" dirty="0" smtClean="0"/>
                  <a:t>的不动点个数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的期望。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思路：将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分解成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个指示变量之和，再利用期望的线性性质求解。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</a:t>
                </a:r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𝒊</m:t>
                    </m:r>
                    <m:r>
                      <a:rPr lang="en-US" altLang="zh-CN" i="1" dirty="0">
                        <a:latin typeface="Cambria Math"/>
                      </a:rPr>
                      <m:t>∈[</m:t>
                    </m:r>
                    <m:r>
                      <a:rPr lang="en-US" altLang="zh-CN" i="1" dirty="0">
                        <a:latin typeface="Cambria Math"/>
                      </a:rPr>
                      <m:t>𝒏</m:t>
                    </m:r>
                    <m:r>
                      <a:rPr lang="en-US" altLang="zh-CN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 smtClean="0"/>
                  <a:t>引入指示变量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若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zh-CN" altLang="en-US" b="1" i="1" smtClean="0">
                                    <a:latin typeface="Cambria Math"/>
                                  </a:rPr>
                                  <m:t>为</m:t>
                                </m:r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𝝆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的不动点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否则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因此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/>
                      </a:rPr>
                      <m:t>，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421" t="-2714" b="-36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295205" y="3250877"/>
            <a:ext cx="3597275" cy="538163"/>
          </a:xfrm>
          <a:prstGeom prst="rect">
            <a:avLst/>
          </a:prstGeom>
          <a:noFill/>
          <a:ln w="19050">
            <a:solidFill>
              <a:srgbClr val="DE32D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</a:rPr>
              <a:t>此方法具有典型意义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640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重伯努利试验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有一类独立重复试验概型，具有如下特点：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每次试验只有两种结果：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试验进行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次，每次试验结果相互独立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则称该独立重复试验为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重伯努利试验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𝒒</m:t>
                    </m:r>
                    <m:r>
                      <a:rPr lang="en-US" altLang="zh-CN" b="1" i="0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/>
                  <a:t>重伯努利试验</a:t>
                </a:r>
                <a:r>
                  <a:rPr lang="zh-CN" altLang="en-US" dirty="0" smtClean="0"/>
                  <a:t>中事件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发生的次数，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𝒊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,…,</m:t>
                      </m:r>
                      <m:r>
                        <a:rPr lang="en-US" altLang="zh-CN" b="1" i="1" smtClean="0"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5597951"/>
            <a:ext cx="187220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二项分布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84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若随机变量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的分布律为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𝒊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𝒑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𝒊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, </m:t>
                      </m:r>
                      <m:r>
                        <a:rPr lang="en-US" altLang="zh-CN" i="1">
                          <a:latin typeface="Cambria Math"/>
                        </a:rPr>
                        <m:t>𝒊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𝟎</m:t>
                      </m:r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r>
                        <a:rPr lang="en-US" altLang="zh-CN" i="1">
                          <a:latin typeface="Cambria Math"/>
                        </a:rPr>
                        <m:t>𝟏</m:t>
                      </m:r>
                      <m:r>
                        <a:rPr lang="en-US" altLang="zh-CN" i="1">
                          <a:latin typeface="Cambria Math"/>
                        </a:rPr>
                        <m:t>,…,</m:t>
                      </m:r>
                      <m:r>
                        <a:rPr lang="en-US" altLang="zh-CN" i="1"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服从参数为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的二项分布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为自然数，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为参数</a:t>
                </a:r>
                <a:r>
                  <a:rPr lang="en-US" altLang="zh-CN" dirty="0" smtClean="0"/>
                  <a:t>),</a:t>
                </a:r>
                <a:r>
                  <a:rPr lang="zh-CN" altLang="en-US" dirty="0" smtClean="0"/>
                  <a:t>记</a:t>
                </a:r>
                <a:r>
                  <a:rPr lang="zh-CN" altLang="en-US" dirty="0"/>
                  <a:t>作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𝑿</m:t>
                      </m:r>
                      <m:r>
                        <a:rPr lang="en-US" altLang="zh-CN" b="1" i="1" smtClean="0">
                          <a:latin typeface="Cambria Math"/>
                        </a:rPr>
                        <m:t>∼</m:t>
                      </m:r>
                      <m:r>
                        <a:rPr lang="en-US" altLang="zh-CN" b="1" i="1" smtClean="0">
                          <a:latin typeface="Cambria Math"/>
                        </a:rPr>
                        <m:t>𝑩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latin typeface="Cambria Math"/>
                        </a:rPr>
                        <m:t>𝒏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r>
                        <a:rPr lang="en-US" altLang="zh-CN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 smtClean="0"/>
                  <a:t>分布律的验证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421" t="-950" b="-18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02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二项分布的期望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定理：设随机变量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𝒏𝒑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/>
                  <a:t>证明</a:t>
                </a:r>
                <a:r>
                  <a:rPr lang="zh-CN" altLang="en-US" dirty="0" smtClean="0"/>
                  <a:t>一：利用期望公式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二项式系数转换。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证明二：将二项分布视为若干个</a:t>
                </a:r>
                <a:r>
                  <a:rPr lang="en-US" altLang="zh-CN" dirty="0" smtClean="0"/>
                  <a:t>0-1</a:t>
                </a:r>
                <a:r>
                  <a:rPr lang="zh-CN" altLang="en-US" dirty="0" smtClean="0"/>
                  <a:t>分布的和，并利用期望的线性性质。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221" r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76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一张考卷上有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道单项选择题，每题有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个可选答案，只有一个正确。某学生随机选择，至少答对</a:t>
                </a:r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道题的概率是多少？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分析：每答一道题相当于做一次伯努利试验，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答对</m:t>
                        </m:r>
                        <m:r>
                          <a:rPr lang="zh-CN" altLang="en-US" i="1" smtClean="0">
                            <a:latin typeface="Cambria Math"/>
                          </a:rPr>
                          <m:t>一道题</m:t>
                        </m:r>
                      </m:e>
                    </m:d>
                    <m:r>
                      <a:rPr lang="zh-CN" altLang="en-US" b="1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  <m:r>
                      <a:rPr lang="en-US" altLang="zh-CN" b="1" i="1" dirty="0" smtClean="0">
                        <a:latin typeface="Cambria Math"/>
                      </a:rPr>
                      <m:t>.</m:t>
                    </m:r>
                    <m:r>
                      <a:rPr lang="en-US" altLang="zh-CN" b="1" i="1" dirty="0" smtClean="0">
                        <a:latin typeface="Cambria Math"/>
                      </a:rPr>
                      <m:t>𝟐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答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道题相当于做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重伯努利试验。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解：设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为答对的题数，则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b="1" dirty="0" smtClean="0"/>
                  <a:t>，即</a:t>
                </a:r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𝟏𝟎</m:t>
                            </m:r>
                          </m:num>
                          <m:den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  <m:r>
                      <a:rPr lang="en-US" altLang="zh-CN" b="1" i="1" dirty="0" smtClean="0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/>
                          </a:rPr>
                          <m:t>𝒌</m:t>
                        </m:r>
                      </m:sup>
                    </m:sSup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 altLang="zh-CN" b="1" i="1" dirty="0" smtClean="0">
                            <a:latin typeface="Cambria Math"/>
                          </a:rPr>
                          <m:t>𝟏𝟎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altLang="zh-CN" b="1" i="1" dirty="0" smtClean="0">
                        <a:latin typeface="Cambria Math"/>
                      </a:rPr>
                      <m:t>, </m:t>
                    </m:r>
                    <m:r>
                      <a:rPr lang="en-US" altLang="zh-CN" b="1" i="1" dirty="0" smtClean="0">
                        <a:latin typeface="Cambria Math"/>
                      </a:rPr>
                      <m:t>𝒌</m:t>
                    </m:r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  <m:r>
                      <a:rPr lang="en-US" altLang="zh-CN" b="1" i="1" dirty="0" smtClean="0">
                        <a:latin typeface="Cambria Math"/>
                      </a:rPr>
                      <m:t>,…,</m:t>
                    </m:r>
                    <m:r>
                      <a:rPr lang="en-US" altLang="zh-CN" b="1" i="1" dirty="0" smtClean="0">
                        <a:latin typeface="Cambria Math"/>
                      </a:rPr>
                      <m:t>𝟏𝟎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645" t="-2171" r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17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所求概率为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≥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𝟖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𝟖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𝟗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𝟏𝟎</m:t>
                        </m:r>
                      </m:e>
                    </m:d>
                  </m:oMath>
                </a14:m>
                <a:r>
                  <a:rPr lang="en-US" altLang="zh-CN" b="1" dirty="0" smtClean="0"/>
                  <a:t>,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根据计算有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  <m:r>
                          <a:rPr lang="en-US" altLang="zh-CN" i="1">
                            <a:latin typeface="Cambria Math"/>
                          </a:rPr>
                          <m:t>≥</m:t>
                        </m:r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</a:rPr>
                      <m:t>𝟕</m:t>
                    </m:r>
                    <m:r>
                      <a:rPr lang="en-US" altLang="zh-CN" b="1" i="0" smtClean="0">
                        <a:latin typeface="Cambria Math"/>
                      </a:rPr>
                      <m:t>.</m:t>
                    </m:r>
                    <m:r>
                      <a:rPr lang="en-US" altLang="zh-CN" b="1" i="0" smtClean="0">
                        <a:latin typeface="Cambria Math"/>
                      </a:rPr>
                      <m:t>𝟕𝟗𝟑</m:t>
                    </m:r>
                    <m:r>
                      <a:rPr lang="en-US" altLang="zh-CN" b="1" i="1" smtClean="0">
                        <a:latin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zh-CN" b="1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1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221" r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611188" y="4508500"/>
            <a:ext cx="7633220" cy="588963"/>
          </a:xfrm>
          <a:prstGeom prst="rect">
            <a:avLst/>
          </a:prstGeom>
          <a:noFill/>
          <a:ln w="9525">
            <a:solidFill>
              <a:srgbClr val="F820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7030A0"/>
                </a:solidFill>
              </a:rPr>
              <a:t>问题</a:t>
            </a:r>
            <a:r>
              <a:rPr lang="en-US" altLang="zh-CN" dirty="0">
                <a:solidFill>
                  <a:srgbClr val="7030A0"/>
                </a:solidFill>
              </a:rPr>
              <a:t>: </a:t>
            </a:r>
            <a:r>
              <a:rPr lang="zh-CN" altLang="en-US" dirty="0">
                <a:solidFill>
                  <a:srgbClr val="7030A0"/>
                </a:solidFill>
              </a:rPr>
              <a:t>随机选择，答对多少题的概率最大？</a:t>
            </a:r>
          </a:p>
        </p:txBody>
      </p:sp>
    </p:spTree>
    <p:extLst>
      <p:ext uri="{BB962C8B-B14F-4D97-AF65-F5344CB8AC3E}">
        <p14:creationId xmlns:p14="http://schemas.microsoft.com/office/powerpoint/2010/main" val="16209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5642</TotalTime>
  <Words>910</Words>
  <Application>Microsoft Office PowerPoint</Application>
  <PresentationFormat>全屏显示(4:3)</PresentationFormat>
  <Paragraphs>235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Tw Cen MT</vt:lpstr>
      <vt:lpstr>黑体</vt:lpstr>
      <vt:lpstr>华文仿宋</vt:lpstr>
      <vt:lpstr>楷体_GB2312</vt:lpstr>
      <vt:lpstr>宋体</vt:lpstr>
      <vt:lpstr>Calibri</vt:lpstr>
      <vt:lpstr>Cambria Math</vt:lpstr>
      <vt:lpstr>Euclid Symbol</vt:lpstr>
      <vt:lpstr>Times New Roman</vt:lpstr>
      <vt:lpstr>Wingdings</vt:lpstr>
      <vt:lpstr>Wingdings 2</vt:lpstr>
      <vt:lpstr>中性</vt:lpstr>
      <vt:lpstr>几个典型的离散型随机变量</vt:lpstr>
      <vt:lpstr>0-1分布</vt:lpstr>
      <vt:lpstr>0-1分布的特点与用途</vt:lpstr>
      <vt:lpstr>例：随机置换的不动点个数</vt:lpstr>
      <vt:lpstr>n重伯努利试验</vt:lpstr>
      <vt:lpstr>二项分布</vt:lpstr>
      <vt:lpstr>二项分布的期望</vt:lpstr>
      <vt:lpstr>例</vt:lpstr>
      <vt:lpstr>PowerPoint 演示文稿</vt:lpstr>
      <vt:lpstr>PowerPoint 演示文稿</vt:lpstr>
      <vt:lpstr>二项分布的最大值</vt:lpstr>
      <vt:lpstr>二项分布取概率最大值的位置</vt:lpstr>
      <vt:lpstr>PowerPoint 演示文稿</vt:lpstr>
      <vt:lpstr>泊松(Poisson)近似公式</vt:lpstr>
      <vt:lpstr>PowerPoint 演示文稿</vt:lpstr>
      <vt:lpstr>PowerPoint 演示文稿</vt:lpstr>
      <vt:lpstr>泊松分布</vt:lpstr>
      <vt:lpstr>泊松分布的应用</vt:lpstr>
      <vt:lpstr>例:V2飞弹打伦敦弹着点分布</vt:lpstr>
      <vt:lpstr>PowerPoint 演示文稿</vt:lpstr>
      <vt:lpstr>泊松分布的性质</vt:lpstr>
      <vt:lpstr>例：昆虫卵的孵化</vt:lpstr>
      <vt:lpstr>几何分布</vt:lpstr>
      <vt:lpstr>几何分布的无记忆性</vt:lpstr>
      <vt:lpstr>几何分布的期望</vt:lpstr>
      <vt:lpstr>PowerPoint 演示文稿</vt:lpstr>
      <vt:lpstr>例：票券收集问题</vt:lpstr>
      <vt:lpstr>快速排序</vt:lpstr>
      <vt:lpstr>随机快速排序</vt:lpstr>
      <vt:lpstr>随机快排：性能分析</vt:lpstr>
      <vt:lpstr>随机快排：性能分析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唐斌</dc:creator>
  <cp:lastModifiedBy>唐斌</cp:lastModifiedBy>
  <cp:revision>304</cp:revision>
  <dcterms:created xsi:type="dcterms:W3CDTF">2016-02-22T01:45:17Z</dcterms:created>
  <dcterms:modified xsi:type="dcterms:W3CDTF">2017-03-15T04:20:07Z</dcterms:modified>
</cp:coreProperties>
</file>