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8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31" Type="http://schemas.openxmlformats.org/officeDocument/2006/relationships/image" Target="../media/image13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1.emf"/><Relationship Id="rId30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smtClean="0"/>
              <a:t>条件期望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的性质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</p:spPr>
            <p:txBody>
              <a:bodyPr/>
              <a:lstStyle/>
              <a:p>
                <a:r>
                  <a:rPr lang="zh-CN" altLang="en-US" dirty="0" smtClean="0"/>
                  <a:t>证明：记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  <a:blipFill rotWithShape="0">
                <a:blip r:embed="rId3"/>
                <a:stretch>
                  <a:fillRect l="-449" t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547664" y="1844824"/>
                <a:ext cx="5616624" cy="787139"/>
              </a:xfrm>
              <a:prstGeom prst="rect">
                <a:avLst/>
              </a:prstGeom>
              <a:noFill/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8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13110F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b="1" dirty="0" smtClean="0">
                    <a:solidFill>
                      <a:srgbClr val="002060"/>
                    </a:solidFill>
                  </a:rPr>
                  <a:t>定理：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70A1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4000" b="0" i="1" smtClean="0">
                                <a:solidFill>
                                  <a:srgbClr val="070A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0" i="1" smtClean="0">
                                <a:solidFill>
                                  <a:srgbClr val="070A1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zh-CN" sz="4000" b="0" i="1" smtClean="0">
                                <a:solidFill>
                                  <a:srgbClr val="070A13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CN" sz="4000" b="0" i="1" smtClean="0">
                        <a:solidFill>
                          <a:srgbClr val="070A1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solidFill>
                          <a:srgbClr val="070A1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rgbClr val="070A1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3600" dirty="0">
                  <a:solidFill>
                    <a:srgbClr val="070A13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844824"/>
                <a:ext cx="5616624" cy="787139"/>
              </a:xfrm>
              <a:prstGeom prst="rect">
                <a:avLst/>
              </a:prstGeom>
              <a:blipFill rotWithShape="0">
                <a:blip r:embed="rId4"/>
                <a:stretch>
                  <a:fillRect l="-3247" t="-4545" b="-15909"/>
                </a:stretch>
              </a:blipFill>
              <a:ln w="19050">
                <a:solidFill>
                  <a:srgbClr val="F820C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1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例：分支过程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某程序包含对进程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的一次调用。假设每次对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的调用均会独立地</a:t>
                </a:r>
                <a:r>
                  <a:rPr lang="zh-CN" altLang="en-US" dirty="0"/>
                  <a:t>衍生</a:t>
                </a:r>
                <a:r>
                  <a:rPr lang="zh-CN" altLang="en-US" dirty="0" smtClean="0"/>
                  <a:t>进程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的副本，其副本数服从参数为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 smtClean="0"/>
                  <a:t>的二项分布，求该程序生成的</a:t>
                </a:r>
                <a:r>
                  <a:rPr lang="en-US" altLang="zh-CN" dirty="0" smtClean="0"/>
                  <a:t>S</a:t>
                </a:r>
                <a:r>
                  <a:rPr lang="zh-CN" altLang="en-US" dirty="0"/>
                  <a:t>副本</a:t>
                </a:r>
                <a:r>
                  <a:rPr lang="zh-CN" altLang="en-US" dirty="0" smtClean="0"/>
                  <a:t>数的期望值。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7030A0"/>
                    </a:solidFill>
                  </a:rPr>
                  <a:t>进程的代：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dirty="0" smtClean="0">
                    <a:solidFill>
                      <a:srgbClr val="7030A0"/>
                    </a:solidFill>
                  </a:rPr>
                  <a:t>初始进程为第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代：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dirty="0" smtClean="0">
                    <a:solidFill>
                      <a:srgbClr val="7030A0"/>
                    </a:solidFill>
                  </a:rPr>
                  <a:t>由第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 smtClean="0">
                    <a:solidFill>
                      <a:srgbClr val="7030A0"/>
                    </a:solidFill>
                  </a:rPr>
                  <a:t>代进程调用生成的进程为第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>
                    <a:solidFill>
                      <a:srgbClr val="7030A0"/>
                    </a:solidFill>
                  </a:rPr>
                  <a:t>代</a:t>
                </a: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pPr marL="365760" lvl="1" indent="0">
                  <a:buNone/>
                </a:pPr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/>
                  <a:t>代进程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副本数，所求为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3121" r="-673" b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例：分支过程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依赖于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个二项分布随机变量的</a:t>
                </a:r>
                <a:r>
                  <a:rPr lang="zh-CN" altLang="en-US" dirty="0"/>
                  <a:t>和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𝒌𝒏𝒑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更一般地，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b="1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𝒏𝒑𝑬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zh-CN" b="1" dirty="0" smtClean="0"/>
              </a:p>
              <a:p>
                <a:pPr marL="365760" lvl="1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2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例：分支过程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47163" y="1760597"/>
                <a:ext cx="12611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63" y="1760597"/>
                <a:ext cx="1261179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19592" y="2342582"/>
                <a:ext cx="1988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92" y="2342582"/>
                <a:ext cx="19887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92651" y="2902388"/>
                <a:ext cx="3103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𝒏𝒑𝑬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1" y="2902388"/>
                <a:ext cx="3103285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 bwMode="auto">
          <a:xfrm>
            <a:off x="4067944" y="1887498"/>
            <a:ext cx="504056" cy="1368152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60032" y="2325352"/>
                <a:ext cx="2340128" cy="441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325352"/>
                <a:ext cx="2340128" cy="4419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778098" y="3843568"/>
                <a:ext cx="3081934" cy="796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98" y="3843568"/>
                <a:ext cx="3081934" cy="796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74367" y="5049219"/>
                <a:ext cx="2376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367" y="5049219"/>
                <a:ext cx="237626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512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55776" y="4786411"/>
                <a:ext cx="1644296" cy="88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𝒏𝒑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786411"/>
                <a:ext cx="1644296" cy="8820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55776" y="602933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或无穷大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572000" y="6063962"/>
                <a:ext cx="2376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63962"/>
                <a:ext cx="23762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12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方差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克服均值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期望的局限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709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均值在很多场合的分布情况刻画不准确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为随机变量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en-US" dirty="0" smtClean="0"/>
                  <a:t>，若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zh-CN" altLang="en-US" b="1" i="1" smtClean="0">
                        <a:latin typeface="Cambria Math"/>
                      </a:rPr>
                      <m:t>且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中位数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刻画随机变量取偏离期望的值的概率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尾部分布：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≤−</m:t>
                    </m:r>
                    <m:r>
                      <a:rPr lang="en-US" altLang="zh-CN" b="1" i="1" dirty="0" smtClean="0">
                        <a:latin typeface="Cambria Math"/>
                      </a:rPr>
                      <m:t>𝒕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709120"/>
              </a:xfrm>
              <a:blipFill rotWithShape="0">
                <a:blip r:embed="rId2"/>
                <a:stretch>
                  <a:fillRect l="-1620" t="-2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204864"/>
            <a:ext cx="2232248" cy="132343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张村有个张千万，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隔壁九个穷光蛋。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平均起来算一算，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人人都是张百万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马尔可夫不等式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975576" cy="4495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非负，则对任意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975576" cy="4495800"/>
              </a:xfrm>
              <a:blipFill rotWithShape="0">
                <a:blip r:embed="rId2"/>
                <a:stretch>
                  <a:fillRect l="-22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73734"/>
            <a:ext cx="2232248" cy="394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8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抛一枚匀质硬币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次，考虑出现至少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zh-CN" altLang="en-US" dirty="0" smtClean="0"/>
                  <a:t>次正面向上的概率。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正面向上的次数，则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根据马尔可夫不等式，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1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马尔可夫不等式的推广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当我们对随机变量所知的只有其期望以及取值非负，则马尔可夫不等式给出了最好的尾部界（</a:t>
            </a:r>
            <a:r>
              <a:rPr lang="en-US" altLang="zh-CN" sz="2400" dirty="0" smtClean="0"/>
              <a:t>tail bound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马尔可夫不等式建立的界通常很弱，但它是建立其余界的一个有效工具。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79712" y="4221088"/>
                <a:ext cx="5760640" cy="154850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为随机变量，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为取值非负的实函数，则对于任意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221088"/>
                <a:ext cx="5760640" cy="1548501"/>
              </a:xfrm>
              <a:prstGeom prst="rect">
                <a:avLst/>
              </a:prstGeom>
              <a:blipFill rotWithShape="0">
                <a:blip r:embed="rId2"/>
                <a:stretch>
                  <a:fillRect l="-1582" t="-2724" r="-137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4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例：有两批灯泡，其平均寿命都是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小时，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87400" y="2481089"/>
            <a:ext cx="6507163" cy="546100"/>
            <a:chOff x="768" y="2400"/>
            <a:chExt cx="4099" cy="344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864" y="244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768" y="2400"/>
            <a:ext cx="18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3" imgW="291973" imgH="545863" progId="Equation.3">
                    <p:embed/>
                  </p:oleObj>
                </mc:Choice>
                <mc:Fallback>
                  <p:oleObj name="Equation" r:id="rId3" imgW="291973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18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708" y="25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5" imgW="253890" imgH="241195" progId="Equation.3">
                    <p:embed/>
                  </p:oleObj>
                </mc:Choice>
                <mc:Fallback>
                  <p:oleObj name="Equation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5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566988" y="2449339"/>
            <a:ext cx="2819400" cy="201612"/>
            <a:chOff x="1728" y="2556"/>
            <a:chExt cx="2143" cy="127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172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7" imgW="203024" imgH="203024" progId="Equation.3">
                    <p:embed/>
                  </p:oleObj>
                </mc:Choice>
                <mc:Fallback>
                  <p:oleObj name="Equation" r:id="rId7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072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9" imgW="203024" imgH="203024" progId="Equation.3">
                    <p:embed/>
                  </p:oleObj>
                </mc:Choice>
                <mc:Fallback>
                  <p:oleObj name="Equation" r:id="rId9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21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0" imgW="203024" imgH="203024" progId="Equation.3">
                    <p:embed/>
                  </p:oleObj>
                </mc:Choice>
                <mc:Fallback>
                  <p:oleObj name="Equation" r:id="rId10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74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11" imgW="203024" imgH="203024" progId="Equation.DSMT4">
                    <p:embed/>
                  </p:oleObj>
                </mc:Choice>
                <mc:Fallback>
                  <p:oleObj name="Equation" r:id="rId11" imgW="203024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196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12" imgW="203024" imgH="203024" progId="Equation.3">
                    <p:embed/>
                  </p:oleObj>
                </mc:Choice>
                <mc:Fallback>
                  <p:oleObj name="Equation" r:id="rId12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225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13" imgW="203024" imgH="203024" progId="Equation.3">
                    <p:embed/>
                  </p:oleObj>
                </mc:Choice>
                <mc:Fallback>
                  <p:oleObj name="Equation" r:id="rId13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244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14" imgW="203024" imgH="203024" progId="Equation.3">
                    <p:embed/>
                  </p:oleObj>
                </mc:Choice>
                <mc:Fallback>
                  <p:oleObj name="Equation" r:id="rId14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50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15" imgW="203024" imgH="203024" progId="Equation.3">
                    <p:embed/>
                  </p:oleObj>
                </mc:Choice>
                <mc:Fallback>
                  <p:oleObj name="Equation" r:id="rId15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755650" y="3581226"/>
            <a:ext cx="6494463" cy="533400"/>
            <a:chOff x="768" y="3360"/>
            <a:chExt cx="4091" cy="336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56" y="342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768" y="3360"/>
            <a:ext cx="17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16" imgW="291973" imgH="545863" progId="Equation.3">
                    <p:embed/>
                  </p:oleObj>
                </mc:Choice>
                <mc:Fallback>
                  <p:oleObj name="Equation" r:id="rId16" imgW="291973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0"/>
                          <a:ext cx="17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700" y="352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17" imgW="253890" imgH="241195" progId="Equation.3">
                    <p:embed/>
                  </p:oleObj>
                </mc:Choice>
                <mc:Fallback>
                  <p:oleObj name="Equation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352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485900" y="3573289"/>
            <a:ext cx="5307013" cy="201612"/>
            <a:chOff x="1152" y="3268"/>
            <a:chExt cx="3343" cy="127"/>
          </a:xfrm>
        </p:grpSpPr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321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18" imgW="203024" imgH="203024" progId="Equation.3">
                    <p:embed/>
                  </p:oleObj>
                </mc:Choice>
                <mc:Fallback>
                  <p:oleObj name="Equation" r:id="rId18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74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19" imgW="203024" imgH="203024" progId="Equation.3">
                    <p:embed/>
                  </p:oleObj>
                </mc:Choice>
                <mc:Fallback>
                  <p:oleObj name="Equation" r:id="rId19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412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20" imgW="203024" imgH="203024" progId="Equation.3">
                    <p:embed/>
                  </p:oleObj>
                </mc:Choice>
                <mc:Fallback>
                  <p:oleObj name="Equation" r:id="rId20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36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21" imgW="203024" imgH="203024" progId="Equation.3">
                    <p:embed/>
                  </p:oleObj>
                </mc:Choice>
                <mc:Fallback>
                  <p:oleObj name="Equation" r:id="rId21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187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22" imgW="203024" imgH="203024" progId="Equation.3">
                    <p:embed/>
                  </p:oleObj>
                </mc:Choice>
                <mc:Fallback>
                  <p:oleObj name="Equation" r:id="rId22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158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23" imgW="203024" imgH="203024" progId="Equation.3">
                    <p:embed/>
                  </p:oleObj>
                </mc:Choice>
                <mc:Fallback>
                  <p:oleObj name="Equation" r:id="rId23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129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24" imgW="203024" imgH="203024" progId="Equation.3">
                    <p:embed/>
                  </p:oleObj>
                </mc:Choice>
                <mc:Fallback>
                  <p:oleObj name="Equation" r:id="rId24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115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25" imgW="203024" imgH="203024" progId="Equation.3">
                    <p:embed/>
                  </p:oleObj>
                </mc:Choice>
                <mc:Fallback>
                  <p:oleObj name="Equation" r:id="rId25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3606800" y="2431876"/>
            <a:ext cx="723900" cy="581025"/>
            <a:chOff x="2544" y="2534"/>
            <a:chExt cx="456" cy="366"/>
          </a:xfrm>
        </p:grpSpPr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2688" y="253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26" imgW="171471" imgH="171450" progId="Equation.3">
                    <p:embed/>
                  </p:oleObj>
                </mc:Choice>
                <mc:Fallback>
                  <p:oleObj name="Equation" r:id="rId26" imgW="171471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3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2544" y="2700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28" imgW="723586" imgH="317362" progId="Equation.3">
                    <p:embed/>
                  </p:oleObj>
                </mc:Choice>
                <mc:Fallback>
                  <p:oleObj name="Equation" r:id="rId28" imgW="723586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00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606800" y="3570114"/>
            <a:ext cx="723900" cy="573087"/>
            <a:chOff x="2544" y="3251"/>
            <a:chExt cx="456" cy="361"/>
          </a:xfrm>
        </p:grpSpPr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2688" y="325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30" imgW="180922" imgH="180900" progId="Equation.3">
                    <p:embed/>
                  </p:oleObj>
                </mc:Choice>
                <mc:Fallback>
                  <p:oleObj name="Equation" r:id="rId30" imgW="180922" imgH="18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5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2544" y="3412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32" imgW="723586" imgH="317362" progId="Equation.3">
                    <p:embed/>
                  </p:oleObj>
                </mc:Choice>
                <mc:Fallback>
                  <p:oleObj name="Equation" r:id="rId32" imgW="723586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12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7596188" y="2204864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DE32D6"/>
                </a:solidFill>
              </a:rPr>
              <a:t>集中</a:t>
            </a: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7678738" y="3357389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DE32D6"/>
                </a:solidFill>
              </a:rPr>
              <a:t>分散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2975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11560" y="4840560"/>
            <a:ext cx="684076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方差</a:t>
            </a:r>
            <a:r>
              <a:rPr lang="zh-CN" altLang="en-US" dirty="0" smtClean="0"/>
              <a:t>来反映随机变量取值的离散程度。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5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/>
      <p:bldP spid="38" grpId="0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类似于条件概率，常需要在某事件发生的条件下，对随机变量进行分析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的条件下，随机变量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的条件期望可定义为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其中，求和是对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所有可能取值而言。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5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方差的引入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36712"/>
            <a:ext cx="5896644" cy="147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49" y="3262142"/>
            <a:ext cx="538076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11760" y="4725144"/>
                <a:ext cx="5040560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dirty="0" smtClean="0"/>
                  <a:t>定义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离散型随机变量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sz="3200" dirty="0" smtClean="0"/>
                  <a:t>的方差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5040560" cy="1101135"/>
              </a:xfrm>
              <a:prstGeom prst="rect">
                <a:avLst/>
              </a:prstGeom>
              <a:blipFill rotWithShape="0">
                <a:blip r:embed="rId4"/>
                <a:stretch>
                  <a:fillRect l="-3148" t="-6077" b="-1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8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是一个随机变量，若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存在，则称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方差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(variance)</a:t>
                </a:r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𝐕𝐚𝐫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𝐕𝐚𝐫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标准差</a:t>
                </a:r>
                <a:r>
                  <a:rPr lang="zh-CN" altLang="en-US" dirty="0" smtClean="0"/>
                  <a:t>或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均方差（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standard deviation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方差的简便计算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3140968"/>
            <a:ext cx="79100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55776" y="1772816"/>
                <a:ext cx="4032448" cy="57868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4032448" cy="5786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03648" y="3140968"/>
                <a:ext cx="6552728" cy="181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−2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140968"/>
                <a:ext cx="6552728" cy="181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0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为常数，则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依概率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𝒌𝑬</m:t>
                    </m:r>
                    <m:r>
                      <a:rPr lang="en-US" altLang="zh-CN" b="1" i="1" dirty="0" smtClean="0">
                        <a:latin typeface="Cambria Math"/>
                      </a:rPr>
                      <m:t>[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依概率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直觉上而言，当随机变量取值越接近期望，方差越小；反之方差越大。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9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为常数，则有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为随机变量，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 smtClean="0"/>
                  <a:t>常数，则有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𝑪𝑿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/>
                  <a:t>特别</a:t>
                </a:r>
                <a:r>
                  <a:rPr lang="zh-CN" altLang="en-US" dirty="0" smtClean="0"/>
                  <a:t>地，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5138028"/>
            <a:ext cx="403244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方差是否具有线性性质？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协方差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间的协方差</a:t>
                </a:r>
                <a:r>
                  <a:rPr lang="en-US" altLang="zh-CN" dirty="0" smtClean="0"/>
                  <a:t>(covariance)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[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𝑿𝒀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]−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/>
                        </a:rPr>
                        <m:t>⋅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[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𝒀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 marL="0" indent="0">
                  <a:buNone/>
                </a:pPr>
                <a:r>
                  <a:rPr lang="zh-CN" altLang="en-US" sz="3200" dirty="0" smtClean="0"/>
                  <a:t>特别地，</a:t>
                </a:r>
                <a14:m>
                  <m:oMath xmlns:m="http://schemas.openxmlformats.org/officeDocument/2006/math">
                    <m:r>
                      <a:rPr lang="en-US" altLang="zh-CN" sz="3200" b="1" i="0" dirty="0">
                        <a:latin typeface="Cambria Math"/>
                      </a:rPr>
                      <m:t>𝐜𝐨</m:t>
                    </m:r>
                    <m:r>
                      <a:rPr lang="en-US" altLang="zh-CN" sz="3200" b="1" i="0" dirty="0" smtClean="0">
                        <a:latin typeface="Cambria Math"/>
                      </a:rPr>
                      <m:t>𝐯</m:t>
                    </m:r>
                    <m:d>
                      <m:d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3200" b="1" i="1" dirty="0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b="1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sz="3200" i="1" dirty="0" smtClean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±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+</m:t>
                    </m:r>
                    <m:r>
                      <a:rPr lang="en-US" altLang="zh-CN" sz="32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±</m:t>
                    </m:r>
                    <m:r>
                      <a:rPr lang="en-US" altLang="zh-CN" sz="3200" b="1" i="1" smtClean="0">
                        <a:latin typeface="Cambria Math"/>
                      </a:rPr>
                      <m:t>𝟐</m:t>
                    </m:r>
                    <m:r>
                      <a:rPr lang="en-US" altLang="zh-CN" sz="3200" b="1" i="0" smtClean="0">
                        <a:latin typeface="Cambria Math"/>
                      </a:rPr>
                      <m:t>𝐜𝐨𝐯</m:t>
                    </m:r>
                    <m:r>
                      <a:rPr lang="en-US" altLang="zh-CN" sz="3200" b="1" i="1" smtClean="0">
                        <a:latin typeface="Cambria Math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</a:rPr>
                      <m:t>𝑿</m:t>
                    </m:r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</a:rPr>
                      <m:t>𝒀</m:t>
                    </m:r>
                    <m:r>
                      <a:rPr lang="en-US" altLang="zh-CN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32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945" t="-2171" r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4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协方差的基本性质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zh-CN" altLang="en-US" dirty="0" smtClean="0"/>
                  <a:t>为常数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𝒃𝒀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𝒂𝒃</m:t>
                    </m:r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dirty="0" smtClean="0"/>
                  <a:t>为常数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0" dirty="0" smtClean="0">
                            <a:latin typeface="Cambria Math"/>
                          </a:rPr>
                          <m:t>𝐘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=</m:t>
                    </m:r>
                    <m:r>
                      <a:rPr lang="en-US" altLang="zh-CN" b="1" i="0" dirty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0" dirty="0" smtClean="0">
                            <a:latin typeface="Cambria Math"/>
                          </a:rPr>
                          <m:t>𝐘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+</m:t>
                    </m:r>
                    <m:r>
                      <a:rPr lang="en-US" altLang="zh-CN" b="1" i="0" dirty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0" dirty="0" smtClean="0">
                            <a:latin typeface="Cambria Math"/>
                          </a:rPr>
                          <m:t>𝐘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4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协方差的性质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/>
                        </a:rPr>
                        <m:t>𝐜𝐨𝐯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亦即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⋅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±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注：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𝐜𝐨𝐯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不意味着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4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随机变量和的方差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对于有限个随机变量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b="1" i="0" smtClean="0">
                              <a:latin typeface="Cambria Math"/>
                            </a:rPr>
                            <m:t>𝐜𝐨𝐯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特别地，若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两两独立</a:t>
                </a:r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𝑫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切比雪夫</a:t>
            </a:r>
            <a:r>
              <a:rPr lang="en-US" altLang="zh-CN" dirty="0" smtClean="0"/>
              <a:t>(Chebyshev)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903568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证明：应用马尔可夫不等式，有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)/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903568" cy="4495800"/>
              </a:xfrm>
              <a:blipFill rotWithShape="0">
                <a:blip r:embed="rId2"/>
                <a:stretch>
                  <a:fillRect l="-2273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54221"/>
            <a:ext cx="2452687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5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特别地，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例：随机抛骰子两次。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第一个点数；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第二个点数；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点数和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5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 smtClean="0"/>
                  <a:t>抛一枚匀质硬币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800" dirty="0" smtClean="0"/>
                  <a:t>次，考虑出现至少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𝟑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/</m:t>
                    </m:r>
                    <m:r>
                      <a:rPr lang="en-US" altLang="zh-CN" sz="2800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zh-CN" altLang="en-US" sz="2800" dirty="0" smtClean="0"/>
                  <a:t>次正面向上的概率（用切比雪夫不等式）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sz="2800" dirty="0" smtClean="0"/>
                  <a:t> 正面向上的次数</a:t>
                </a:r>
                <a:r>
                  <a:rPr lang="en-US" altLang="zh-CN" sz="2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∼</m:t>
                    </m:r>
                    <m:r>
                      <a:rPr lang="en-US" altLang="zh-CN" sz="2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𝑬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𝑿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)=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𝒏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/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zh-CN" altLang="en-US" sz="2800" b="1" i="1" smtClean="0">
                                  <a:latin typeface="Cambria Math"/>
                                </a:rPr>
                                <m:t>第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zh-CN" altLang="en-US" sz="2800" b="1" i="1" smtClean="0">
                                  <a:latin typeface="Cambria Math"/>
                                </a:rPr>
                                <m:t>次</m:t>
                              </m:r>
                              <m:r>
                                <a:rPr lang="zh-CN" altLang="en-US" sz="2800" i="1">
                                  <a:latin typeface="Cambria Math"/>
                                </a:rPr>
                                <m:t>正面</m:t>
                              </m:r>
                              <m:r>
                                <a:rPr lang="zh-CN" altLang="en-US" sz="2800" i="1" smtClean="0">
                                  <a:latin typeface="Cambria Math"/>
                                </a:rPr>
                                <m:t>向上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                    </m:t>
                              </m:r>
                              <m:r>
                                <a:rPr lang="zh-CN" altLang="en-US" sz="2800" i="1">
                                  <a:latin typeface="Cambria Math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8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  <a:blipFill rotWithShape="0">
                <a:blip r:embed="rId2"/>
                <a:stretch>
                  <a:fillRect l="-1516" t="-2442" r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5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切比雪夫不等式的应用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切比雪夫不等式给出了随机变量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的分布未知情况下，事件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𝝐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的概率的一种估计方法。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，在不等式中取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𝝐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𝟗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𝟖𝟖𝟖𝟗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𝝈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≥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𝟏𝟔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  <m:r>
                        <a:rPr lang="en-US" altLang="zh-CN" i="1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𝟗𝟑𝟕𝟓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6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典型离散分布的方差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0-1</a:t>
                </a:r>
                <a:r>
                  <a:rPr lang="zh-CN" altLang="en-US" b="1" dirty="0" smtClean="0"/>
                  <a:t>分布：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0" smtClean="0">
                        <a:latin typeface="Cambria Math"/>
                      </a:rPr>
                      <m:t> </m:t>
                    </m:r>
                    <m:r>
                      <a:rPr lang="en-US" altLang="zh-CN" b="1" i="0" smtClean="0">
                        <a:latin typeface="Cambria Math"/>
                      </a:rPr>
                      <m:t>𝟎</m:t>
                    </m:r>
                    <m:r>
                      <a:rPr lang="en-US" altLang="zh-CN" b="1" i="0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直接计算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二项分布：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∼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>
                        <a:latin typeface="Cambria Math"/>
                      </a:rPr>
                      <m:t>𝟎</m:t>
                    </m:r>
                    <m:r>
                      <a:rPr lang="en-US" altLang="zh-CN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指示事件是否发生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根据独立性得，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3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典型离散分布的方差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泊松分布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𝝀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𝝀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几何分布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方</a:t>
                </a:r>
                <a:r>
                  <a:rPr lang="zh-CN" altLang="en-US" dirty="0" smtClean="0"/>
                  <a:t>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：利用公式直接计算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，再计算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：利用条件期望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无记忆性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3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3528392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再探：票券收集问题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种卡片，需要购买多少包干脆面？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2564" t="-3691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41" t="-14474" r="-97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744472" y="3682139"/>
                <a:ext cx="5006050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的几何分布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72" y="3682139"/>
                <a:ext cx="5006050" cy="534570"/>
              </a:xfrm>
              <a:prstGeom prst="rect">
                <a:avLst/>
              </a:prstGeom>
              <a:blipFill rotWithShape="0">
                <a:blip r:embed="rId6"/>
                <a:stretch>
                  <a:fillRect l="-122" r="-3167" b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303603" y="4399357"/>
                <a:ext cx="730084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0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3" y="4399357"/>
                <a:ext cx="7300845" cy="8298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212976"/>
            <a:ext cx="129614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期望分析：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907704" y="5640359"/>
                <a:ext cx="5007406" cy="5232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的尾部分布如何？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640359"/>
                <a:ext cx="5007406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r="-2436" b="-325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5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 autoUpdateAnimBg="0"/>
      <p:bldP spid="12" grpId="0"/>
      <p:bldP spid="14" grpId="0"/>
      <p:bldP spid="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3528392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再探：票券收集问题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种卡片，需要购买多少包干脆面？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2564" t="-3691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41" t="-14474" r="-97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20087" y="3682139"/>
                <a:ext cx="7532703" cy="60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服从参数为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的几何分布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87" y="3682139"/>
                <a:ext cx="7532703" cy="603370"/>
              </a:xfrm>
              <a:prstGeom prst="rect">
                <a:avLst/>
              </a:prstGeom>
              <a:blipFill rotWithShape="0">
                <a:blip r:embed="rId6"/>
                <a:stretch>
                  <a:fillRect l="-81" t="-6061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71600" y="4797152"/>
                <a:ext cx="6422014" cy="174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97152"/>
                <a:ext cx="6422014" cy="17420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212976"/>
            <a:ext cx="129614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方差分析：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9552" y="4293096"/>
                <a:ext cx="532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400" b="1" i="0" smtClean="0">
                        <a:latin typeface="Cambria Math"/>
                      </a:rPr>
                      <m:t>, </m:t>
                    </m:r>
                    <m:r>
                      <a:rPr lang="en-US" altLang="zh-CN" sz="2400" b="1" i="1" smtClean="0">
                        <a:latin typeface="Cambria Math"/>
                      </a:rPr>
                      <m:t>𝒊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,…,</m:t>
                    </m:r>
                    <m:r>
                      <a:rPr lang="en-US" altLang="zh-CN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/>
                  <a:t>是相互独立的，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93096"/>
                <a:ext cx="532859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31" t="-9211" r="-743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0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 autoUpdateAnimBg="0"/>
      <p:bldP spid="12" grpId="0"/>
      <p:bldP spid="14" grpId="0"/>
      <p:bldP spid="4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62CD-7F8D-4B1B-AD5E-3F825208A1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3528392" cy="523220"/>
          </a:xfrm>
          <a:prstGeom prst="rect">
            <a:avLst/>
          </a:prstGeom>
          <a:noFill/>
          <a:ln w="19050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再探：票券收集问题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72" y="260649"/>
            <a:ext cx="1821374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5255"/>
            <a:ext cx="1839054" cy="2672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某品牌的干脆面每包均含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种卡片中的某一种（等可能）。某小朋友欲收集齐这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种卡片，需要购买多少包干脆面？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4752528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2564" t="-3691" r="-10128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9080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从拥有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solidFill>
                      <a:srgbClr val="090807"/>
                    </a:solidFill>
                  </a:rPr>
                  <a:t>1</a:t>
                </a:r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种卡片到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90807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 smtClean="0">
                    <a:solidFill>
                      <a:srgbClr val="090807"/>
                    </a:solidFill>
                  </a:rPr>
                  <a:t>种购买的包数</a:t>
                </a:r>
                <a:endParaRPr lang="zh-CN" altLang="en-US" sz="2400" dirty="0">
                  <a:solidFill>
                    <a:srgbClr val="090807"/>
                  </a:solidFill>
                </a:endParaRPr>
              </a:p>
            </p:txBody>
          </p:sp>
        </mc:Choice>
        <mc:Fallback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1211" y="3183359"/>
                <a:ext cx="560704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41" t="-14474" r="-97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195736" y="3717032"/>
                <a:ext cx="4094647" cy="8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717032"/>
                <a:ext cx="4094647" cy="846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212976"/>
            <a:ext cx="1296144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方差分析：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972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3"/>
              <p:cNvSpPr txBox="1"/>
              <p:nvPr/>
            </p:nvSpPr>
            <p:spPr>
              <a:xfrm>
                <a:off x="2239591" y="5157192"/>
                <a:ext cx="411138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𝒏𝑯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1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𝝅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𝟔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91" y="5157192"/>
                <a:ext cx="4111382" cy="8298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43608" y="4695527"/>
                <a:ext cx="7128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根据切比雪夫不等式，对于任意的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有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95527"/>
                <a:ext cx="712879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82" t="-1710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691680" y="6093296"/>
            <a:ext cx="626469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思考题：利用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union bound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结果会如何？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 autoUpdateAnimBg="0"/>
      <p:bldP spid="14" grpId="0"/>
      <p:bldP spid="4" grpId="0" animBg="1"/>
      <p:bldP spid="13" grpId="0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全期望公式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类似于全概率公式，我们有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这里假设所有的期望均存在。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证明：基于条件概率和条件期望的定义即可。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例：几何分布的期望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，利用全期望公式证明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重复伯努利试验直至事件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发生的次数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思路</a:t>
                </a:r>
                <a:r>
                  <a:rPr lang="zh-CN" altLang="en-US" dirty="0" smtClean="0"/>
                  <a:t>：根据第一次试验中事件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是否发生分情况讨论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第一次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试验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中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发生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否则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7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例：几何分布的期望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600200"/>
                <a:ext cx="8640960" cy="4495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根据全期望公式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 smtClean="0"/>
                  <a:t>意味着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altLang="zh-CN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条件下，假设还需要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dirty="0" smtClean="0"/>
                  <a:t>次试验，则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由几何分布的无记忆性，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dirty="0" smtClean="0"/>
                  <a:t>同分布，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解得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600200"/>
                <a:ext cx="8640960" cy="4495800"/>
              </a:xfrm>
              <a:blipFill rotWithShape="0">
                <a:blip r:embed="rId2"/>
                <a:stretch>
                  <a:fillRect l="-1481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72738" y="5373216"/>
            <a:ext cx="7633220" cy="1077218"/>
          </a:xfrm>
          <a:prstGeom prst="rect">
            <a:avLst/>
          </a:prstGeom>
          <a:noFill/>
          <a:ln w="19050">
            <a:solidFill>
              <a:srgbClr val="F820C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利用条件期望是计算期望的一种有效手段，尤其是结合几何分布的无记忆性。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条件期望的线性性质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6309" y="1628800"/>
                <a:ext cx="8153400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对于有限个离散随机变量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，以及常数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6309" y="1628800"/>
                <a:ext cx="8153400" cy="4495800"/>
              </a:xfrm>
              <a:blipFill rotWithShape="0">
                <a:blip r:embed="rId2"/>
                <a:stretch>
                  <a:fillRect l="-374" t="-1355" r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7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条件期望定义的随机变量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下箭头 4"/>
          <p:cNvSpPr/>
          <p:nvPr/>
        </p:nvSpPr>
        <p:spPr bwMode="auto">
          <a:xfrm>
            <a:off x="4139952" y="2833173"/>
            <a:ext cx="432048" cy="6332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07904" y="3501008"/>
                <a:ext cx="1300035" cy="446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01008"/>
                <a:ext cx="1300035" cy="4462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63624" y="4068361"/>
                <a:ext cx="7992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rgbClr val="FF0000"/>
                    </a:solidFill>
                  </a:rPr>
                  <a:t>将事件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dirty="0" smtClean="0">
                    <a:solidFill>
                      <a:srgbClr val="FF0000"/>
                    </a:solidFill>
                  </a:rPr>
                  <a:t>映射成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solidFill>
                      <a:srgbClr val="FF0000"/>
                    </a:solidFill>
                  </a:rPr>
                  <a:t>的随机变量</a:t>
                </a:r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4" y="4068361"/>
                <a:ext cx="799288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983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3568" y="4774213"/>
                <a:ext cx="799288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是一个随机变量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 smtClean="0"/>
                  <a:t>，且当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3200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 smtClean="0"/>
                  <a:t>取值为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74213"/>
                <a:ext cx="7992888" cy="1077218"/>
              </a:xfrm>
              <a:prstGeom prst="rect">
                <a:avLst/>
              </a:prstGeom>
              <a:blipFill rotWithShape="0">
                <a:blip r:embed="rId5"/>
                <a:stretch>
                  <a:fillRect t="-7345" r="-7018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</a:t>
                </a:r>
                <a:r>
                  <a:rPr lang="zh-CN" altLang="en-US" dirty="0"/>
                  <a:t>抛骰子两次。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第一个点数；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第二个点数；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点数</a:t>
                </a:r>
                <a:r>
                  <a:rPr lang="zh-CN" altLang="en-US" dirty="0" smtClean="0"/>
                  <a:t>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75656" y="5013176"/>
                <a:ext cx="6322372" cy="108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9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9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9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altLang="zh-CN" sz="29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900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9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9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76"/>
                <a:ext cx="6322372" cy="108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6864</TotalTime>
  <Words>874</Words>
  <Application>Microsoft Office PowerPoint</Application>
  <PresentationFormat>全屏显示(4:3)</PresentationFormat>
  <Paragraphs>268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Tw Cen MT</vt:lpstr>
      <vt:lpstr>华文仿宋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Equation</vt:lpstr>
      <vt:lpstr>条件期望</vt:lpstr>
      <vt:lpstr>条件期望</vt:lpstr>
      <vt:lpstr>条件期望</vt:lpstr>
      <vt:lpstr>全期望公式</vt:lpstr>
      <vt:lpstr>例：几何分布的期望</vt:lpstr>
      <vt:lpstr>例：几何分布的期望</vt:lpstr>
      <vt:lpstr>条件期望的线性性质</vt:lpstr>
      <vt:lpstr>条件期望定义的随机变量</vt:lpstr>
      <vt:lpstr>例</vt:lpstr>
      <vt:lpstr>E[X ┤|  Y]的性质</vt:lpstr>
      <vt:lpstr>例：分支过程</vt:lpstr>
      <vt:lpstr>例：分支过程</vt:lpstr>
      <vt:lpstr>例：分支过程</vt:lpstr>
      <vt:lpstr>方差</vt:lpstr>
      <vt:lpstr>克服均值/期望的局限</vt:lpstr>
      <vt:lpstr>马尔可夫不等式</vt:lpstr>
      <vt:lpstr>例</vt:lpstr>
      <vt:lpstr>马尔可夫不等式的推广</vt:lpstr>
      <vt:lpstr>方差的引入</vt:lpstr>
      <vt:lpstr>方差的引入</vt:lpstr>
      <vt:lpstr>方差的定义</vt:lpstr>
      <vt:lpstr>方差的简便计算</vt:lpstr>
      <vt:lpstr>例</vt:lpstr>
      <vt:lpstr>方差的性质</vt:lpstr>
      <vt:lpstr>协方差</vt:lpstr>
      <vt:lpstr>协方差的基本性质</vt:lpstr>
      <vt:lpstr>协方差的性质</vt:lpstr>
      <vt:lpstr>随机变量和的方差</vt:lpstr>
      <vt:lpstr>切比雪夫(Chebyshev)不等式</vt:lpstr>
      <vt:lpstr>例</vt:lpstr>
      <vt:lpstr>切比雪夫不等式的应用</vt:lpstr>
      <vt:lpstr>典型离散分布的方差</vt:lpstr>
      <vt:lpstr>典型离散分布的方差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343</cp:revision>
  <dcterms:created xsi:type="dcterms:W3CDTF">2016-02-22T01:45:17Z</dcterms:created>
  <dcterms:modified xsi:type="dcterms:W3CDTF">2017-03-22T04:58:24Z</dcterms:modified>
</cp:coreProperties>
</file>