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375" r:id="rId8"/>
    <p:sldId id="376" r:id="rId9"/>
    <p:sldId id="396" r:id="rId10"/>
    <p:sldId id="392" r:id="rId11"/>
    <p:sldId id="429" r:id="rId12"/>
    <p:sldId id="433" r:id="rId13"/>
    <p:sldId id="439" r:id="rId14"/>
    <p:sldId id="282" r:id="rId15"/>
    <p:sldId id="434" r:id="rId16"/>
    <p:sldId id="437" r:id="rId17"/>
    <p:sldId id="407" r:id="rId18"/>
    <p:sldId id="268" r:id="rId19"/>
    <p:sldId id="430" r:id="rId20"/>
    <p:sldId id="383" r:id="rId21"/>
    <p:sldId id="428"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99667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buNone/>
            </a:pPr>
            <a:fld id="{74256D57-403C-4E8E-81BE-30733737E8FD}" type="slidenum">
              <a:rPr lang="en-US" sz="1400" b="0" strike="noStrike" spc="-1" smtClean="0">
                <a:latin typeface="Times New Roman"/>
              </a:rPr>
              <a:t>13</a:t>
            </a:fld>
            <a:endParaRPr lang="en-US" sz="1400" b="0" strike="noStrike" spc="-1" dirty="0">
              <a:latin typeface="Times New Roman"/>
            </a:endParaRPr>
          </a:p>
        </p:txBody>
      </p:sp>
    </p:spTree>
    <p:extLst>
      <p:ext uri="{BB962C8B-B14F-4D97-AF65-F5344CB8AC3E}">
        <p14:creationId xmlns:p14="http://schemas.microsoft.com/office/powerpoint/2010/main" val="3259208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1"/>
            <a:ext cx="8763000" cy="553998"/>
          </a:xfrm>
          <a:prstGeom prst="rect">
            <a:avLst/>
          </a:prstGeom>
          <a:noFill/>
        </p:spPr>
        <p:txBody>
          <a:bodyPr wrap="square" rtlCol="0">
            <a:spAutoFit/>
          </a:bodyPr>
          <a:lstStyle/>
          <a:p>
            <a:pPr algn="ctr"/>
            <a:r>
              <a:rPr lang="en-US" sz="3000" b="1" dirty="0" err="1"/>
              <a:t>Pnuemonia</a:t>
            </a:r>
            <a:r>
              <a:rPr lang="en-US" sz="3000" b="1" dirty="0"/>
              <a:t> Detection using Deep Learning</a:t>
            </a:r>
            <a:endParaRPr lang="en-US" sz="3000" b="1" dirty="0">
              <a:ln w="1905"/>
              <a:effectLst>
                <a:innerShdw blurRad="69850" dist="43180" dir="5400000">
                  <a:srgbClr val="000000">
                    <a:alpha val="65000"/>
                  </a:srgbClr>
                </a:innerShdw>
              </a:effectLst>
            </a:endParaRPr>
          </a:p>
        </p:txBody>
      </p:sp>
      <p:sp>
        <p:nvSpPr>
          <p:cNvPr id="3" name="TextBox 2"/>
          <p:cNvSpPr txBox="1"/>
          <p:nvPr/>
        </p:nvSpPr>
        <p:spPr>
          <a:xfrm>
            <a:off x="5337175" y="3146286"/>
            <a:ext cx="5029200" cy="1631216"/>
          </a:xfrm>
          <a:prstGeom prst="rect">
            <a:avLst/>
          </a:prstGeom>
          <a:noFill/>
        </p:spPr>
        <p:txBody>
          <a:bodyPr wrap="square" rtlCol="0">
            <a:spAutoFit/>
          </a:bodyPr>
          <a:lstStyle/>
          <a:p>
            <a:r>
              <a:rPr lang="en-US" sz="2000" b="1" dirty="0">
                <a:solidFill>
                  <a:schemeClr val="tx2">
                    <a:lumMod val="75000"/>
                  </a:schemeClr>
                </a:solidFill>
              </a:rPr>
              <a:t>Name of the student:</a:t>
            </a:r>
          </a:p>
          <a:p>
            <a:r>
              <a:rPr lang="en-IN" sz="2000" dirty="0"/>
              <a:t>20H51A05A3 – P. </a:t>
            </a:r>
            <a:r>
              <a:rPr lang="en-IN" sz="2000" dirty="0" err="1"/>
              <a:t>Tanujha</a:t>
            </a:r>
            <a:r>
              <a:rPr lang="en-IN" sz="2000" dirty="0"/>
              <a:t> Reddy</a:t>
            </a:r>
          </a:p>
          <a:p>
            <a:r>
              <a:rPr lang="en-IN" sz="2000" dirty="0"/>
              <a:t>20H51A05D1 – N. Aditya</a:t>
            </a:r>
          </a:p>
          <a:p>
            <a:r>
              <a:rPr lang="en-IN" sz="2000" dirty="0"/>
              <a:t>20H51A05M1- </a:t>
            </a:r>
            <a:r>
              <a:rPr lang="en-IN" sz="2000" dirty="0" err="1"/>
              <a:t>T.Ruchitha</a:t>
            </a:r>
            <a:endParaRPr lang="en-IN" sz="2000" dirty="0"/>
          </a:p>
          <a:p>
            <a:endParaRPr lang="en-US" sz="2000" b="1" dirty="0">
              <a:solidFill>
                <a:schemeClr val="tx2">
                  <a:lumMod val="75000"/>
                </a:schemeClr>
              </a:solidFill>
            </a:endParaRPr>
          </a:p>
        </p:txBody>
      </p:sp>
      <p:sp>
        <p:nvSpPr>
          <p:cNvPr id="4" name="TextBox 3"/>
          <p:cNvSpPr txBox="1"/>
          <p:nvPr/>
        </p:nvSpPr>
        <p:spPr>
          <a:xfrm>
            <a:off x="155575" y="53340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err="1"/>
              <a:t>Ms.M.Srikala</a:t>
            </a:r>
            <a:endParaRPr lang="en-US" b="1" dirty="0"/>
          </a:p>
          <a:p>
            <a:r>
              <a:rPr lang="en-US" sz="1500" b="1" i="1"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3146286"/>
            <a:ext cx="5029200" cy="400110"/>
          </a:xfrm>
          <a:prstGeom prst="rect">
            <a:avLst/>
          </a:prstGeom>
          <a:noFill/>
        </p:spPr>
        <p:txBody>
          <a:bodyPr wrap="square" rtlCol="0">
            <a:spAutoFit/>
          </a:bodyPr>
          <a:lstStyle/>
          <a:p>
            <a:r>
              <a:rPr lang="en-US" sz="2000" b="1" dirty="0">
                <a:solidFill>
                  <a:schemeClr val="tx2">
                    <a:lumMod val="75000"/>
                  </a:schemeClr>
                </a:solidFill>
              </a:rPr>
              <a:t>Batch No.: 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082597D0-A064-BFB1-1953-2BC6FF7FDBE0}"/>
              </a:ext>
            </a:extLst>
          </p:cNvPr>
          <p:cNvSpPr txBox="1"/>
          <p:nvPr/>
        </p:nvSpPr>
        <p:spPr>
          <a:xfrm>
            <a:off x="609600" y="1600200"/>
            <a:ext cx="6858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Pneumonia is among the most prevalent diseases, and due to lack of experts it is difficult to detect. So, we need to build a binary classifier to detect pneumonia using chest x-rays.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Literature Review</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CBE0C0-5100-9994-78FC-EA428D5DCB6B}"/>
              </a:ext>
            </a:extLst>
          </p:cNvPr>
          <p:cNvSpPr>
            <a:spLocks noGrp="1"/>
          </p:cNvSpPr>
          <p:nvPr>
            <p:ph type="body"/>
          </p:nvPr>
        </p:nvSpPr>
        <p:spPr>
          <a:xfrm>
            <a:off x="381000" y="838200"/>
            <a:ext cx="6781800" cy="525960"/>
          </a:xfrm>
        </p:spPr>
        <p:txBody>
          <a:bodyPr/>
          <a:lstStyle/>
          <a:p>
            <a:r>
              <a:rPr lang="en-US" sz="3600" b="1" dirty="0"/>
              <a:t>Literature Review:</a:t>
            </a:r>
          </a:p>
        </p:txBody>
      </p:sp>
      <p:cxnSp>
        <p:nvCxnSpPr>
          <p:cNvPr id="5" name="Straight Arrow Connector 4">
            <a:extLst>
              <a:ext uri="{FF2B5EF4-FFF2-40B4-BE49-F238E27FC236}">
                <a16:creationId xmlns:a16="http://schemas.microsoft.com/office/drawing/2014/main" id="{741B643E-237D-0BB1-12F5-AB6BF4C76D40}"/>
              </a:ext>
            </a:extLst>
          </p:cNvPr>
          <p:cNvCxnSpPr/>
          <p:nvPr/>
        </p:nvCxnSpPr>
        <p:spPr>
          <a:xfrm flipV="1">
            <a:off x="304800" y="1524000"/>
            <a:ext cx="7543800" cy="76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F4F0E53C-F93A-3CA7-3B81-C2916F756291}"/>
              </a:ext>
            </a:extLst>
          </p:cNvPr>
          <p:cNvSpPr txBox="1"/>
          <p:nvPr/>
        </p:nvSpPr>
        <p:spPr>
          <a:xfrm>
            <a:off x="266700" y="1791790"/>
            <a:ext cx="6629400" cy="738664"/>
          </a:xfrm>
          <a:prstGeom prst="rect">
            <a:avLst/>
          </a:prstGeom>
          <a:noFill/>
        </p:spPr>
        <p:txBody>
          <a:bodyPr wrap="square" rtlCol="0">
            <a:spAutoFit/>
          </a:bodyPr>
          <a:lstStyle/>
          <a:p>
            <a:r>
              <a:rPr lang="en-US" sz="1400" dirty="0"/>
              <a:t>In various types of learning techniques, CNN proved to be </a:t>
            </a:r>
          </a:p>
          <a:p>
            <a:r>
              <a:rPr lang="en-US" sz="1400" dirty="0"/>
              <a:t>one of the best algorithms for image classification, analysis, </a:t>
            </a:r>
          </a:p>
          <a:p>
            <a:r>
              <a:rPr lang="en-US" sz="1400" dirty="0"/>
              <a:t>segmentation and other tasks . </a:t>
            </a:r>
          </a:p>
        </p:txBody>
      </p:sp>
    </p:spTree>
    <p:extLst>
      <p:ext uri="{BB962C8B-B14F-4D97-AF65-F5344CB8AC3E}">
        <p14:creationId xmlns:p14="http://schemas.microsoft.com/office/powerpoint/2010/main" val="420634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1" y="381000"/>
            <a:ext cx="6228882" cy="369332"/>
          </a:xfrm>
          <a:prstGeom prst="rect">
            <a:avLst/>
          </a:prstGeom>
        </p:spPr>
        <p:txBody>
          <a:bodyPr wrap="square">
            <a:spAutoFit/>
          </a:bodyPr>
          <a:lstStyle/>
          <a:p>
            <a:r>
              <a:rPr lang="en-IN"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48146025"/>
              </p:ext>
            </p:extLst>
          </p:nvPr>
        </p:nvGraphicFramePr>
        <p:xfrm>
          <a:off x="190500" y="750333"/>
          <a:ext cx="8331199" cy="6033051"/>
        </p:xfrm>
        <a:graphic>
          <a:graphicData uri="http://schemas.openxmlformats.org/drawingml/2006/table">
            <a:tbl>
              <a:tblPr firstRow="1" bandRow="1">
                <a:tableStyleId>{5C22544A-7EE6-4342-B048-85BDC9FD1C3A}</a:tableStyleId>
              </a:tblPr>
              <a:tblGrid>
                <a:gridCol w="542923">
                  <a:extLst>
                    <a:ext uri="{9D8B030D-6E8A-4147-A177-3AD203B41FA5}">
                      <a16:colId xmlns:a16="http://schemas.microsoft.com/office/drawing/2014/main" val="20000"/>
                    </a:ext>
                  </a:extLst>
                </a:gridCol>
                <a:gridCol w="1376046">
                  <a:extLst>
                    <a:ext uri="{9D8B030D-6E8A-4147-A177-3AD203B41FA5}">
                      <a16:colId xmlns:a16="http://schemas.microsoft.com/office/drawing/2014/main" val="20001"/>
                    </a:ext>
                  </a:extLst>
                </a:gridCol>
                <a:gridCol w="2030731">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192019">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56878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Drawback</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10000"/>
                  </a:ext>
                </a:extLst>
              </a:tr>
              <a:tr h="1639983">
                <a:tc>
                  <a:txBody>
                    <a:bodyPr/>
                    <a:lstStyle/>
                    <a:p>
                      <a:r>
                        <a:rPr lang="en-US" dirty="0"/>
                        <a:t>1</a:t>
                      </a:r>
                      <a:endParaRPr lang="en-IN" dirty="0"/>
                    </a:p>
                  </a:txBody>
                  <a:tcPr/>
                </a:tc>
                <a:tc>
                  <a:txBody>
                    <a:bodyPr/>
                    <a:lstStyle/>
                    <a:p>
                      <a:r>
                        <a:rPr lang="en-US" sz="1400" dirty="0"/>
                        <a:t>Sarang Mahajan, 2019 5</a:t>
                      </a:r>
                      <a:r>
                        <a:rPr lang="en-US" sz="1400" baseline="30000" dirty="0"/>
                        <a:t>th</a:t>
                      </a:r>
                      <a:r>
                        <a:rPr lang="en-US" sz="1400" dirty="0"/>
                        <a:t> International conference for I2CT IEEE</a:t>
                      </a:r>
                    </a:p>
                  </a:txBody>
                  <a:tcPr/>
                </a:tc>
                <a:tc>
                  <a:txBody>
                    <a:bodyPr/>
                    <a:lstStyle/>
                    <a:p>
                      <a:r>
                        <a:rPr kumimoji="0" lang="en-US" sz="1100" b="0" i="0" kern="1200" dirty="0">
                          <a:solidFill>
                            <a:schemeClr val="dk1"/>
                          </a:solidFill>
                          <a:effectLst/>
                          <a:latin typeface="+mn-lt"/>
                          <a:ea typeface="+mn-ea"/>
                          <a:cs typeface="+mn-cs"/>
                        </a:rPr>
                        <a:t>Motive is to develop a model capable of detecting pneumonia as a supplementary means to access radiology diagnostics</a:t>
                      </a:r>
                      <a:endParaRPr lang="en-US" sz="1100" baseline="0" dirty="0"/>
                    </a:p>
                    <a:p>
                      <a:r>
                        <a:rPr lang="en-IN" sz="1100" dirty="0"/>
                        <a:t>Dataset: </a:t>
                      </a:r>
                      <a:r>
                        <a:rPr lang="en-US" sz="1100" b="0" i="0" dirty="0">
                          <a:solidFill>
                            <a:schemeClr val="dk1"/>
                          </a:solidFill>
                          <a:effectLst/>
                          <a:latin typeface="+mn-lt"/>
                          <a:ea typeface="+mn-ea"/>
                          <a:cs typeface="+mn-cs"/>
                        </a:rPr>
                        <a:t>Chest X-ray dataset from Kaggle</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121-layer </a:t>
                      </a:r>
                      <a:r>
                        <a:rPr lang="en-US" sz="1200" dirty="0" err="1"/>
                        <a:t>DenseNet</a:t>
                      </a:r>
                      <a:r>
                        <a:rPr lang="en-US" sz="1200" dirty="0"/>
                        <a:t> when trained on top of a finely tuned </a:t>
                      </a:r>
                      <a:r>
                        <a:rPr lang="en-US" sz="1200" dirty="0" err="1"/>
                        <a:t>CheXNet</a:t>
                      </a:r>
                      <a:r>
                        <a:rPr lang="en-US" sz="1200" dirty="0"/>
                        <a:t> model</a:t>
                      </a:r>
                      <a:endParaRPr lang="en-US" sz="1200" baseline="0" dirty="0"/>
                    </a:p>
                  </a:txBody>
                  <a:tcPr/>
                </a:tc>
                <a:tc>
                  <a:txBody>
                    <a:bodyPr/>
                    <a:lstStyle/>
                    <a:p>
                      <a:r>
                        <a:rPr kumimoji="0" lang="en-US" sz="1100" b="0" i="0" kern="1200" dirty="0">
                          <a:solidFill>
                            <a:schemeClr val="dk1"/>
                          </a:solidFill>
                          <a:effectLst/>
                          <a:latin typeface="+mn-lt"/>
                          <a:ea typeface="+mn-ea"/>
                          <a:cs typeface="+mn-cs"/>
                        </a:rPr>
                        <a:t>The proposed model can only detect pneumonia and not its subtypes.</a:t>
                      </a:r>
                      <a:endParaRPr lang="en-IN" sz="1100" dirty="0"/>
                    </a:p>
                  </a:txBody>
                  <a:tcPr/>
                </a:tc>
                <a:tc>
                  <a:txBody>
                    <a:bodyPr/>
                    <a:lstStyle/>
                    <a:p>
                      <a:endParaRPr lang="en-IN" dirty="0"/>
                    </a:p>
                  </a:txBody>
                  <a:tcPr/>
                </a:tc>
                <a:extLst>
                  <a:ext uri="{0D108BD9-81ED-4DB2-BD59-A6C34878D82A}">
                    <a16:rowId xmlns:a16="http://schemas.microsoft.com/office/drawing/2014/main" val="10001"/>
                  </a:ext>
                </a:extLst>
              </a:tr>
              <a:tr h="862743">
                <a:tc>
                  <a:txBody>
                    <a:bodyPr/>
                    <a:lstStyle/>
                    <a:p>
                      <a:r>
                        <a:rPr lang="en-US" dirty="0"/>
                        <a:t>2</a:t>
                      </a:r>
                      <a:endParaRPr lang="en-IN" dirty="0"/>
                    </a:p>
                  </a:txBody>
                  <a:tcPr/>
                </a:tc>
                <a:tc>
                  <a:txBody>
                    <a:bodyPr/>
                    <a:lstStyle/>
                    <a:p>
                      <a:r>
                        <a:rPr lang="en-US" sz="1100" b="0" i="0" dirty="0" err="1">
                          <a:solidFill>
                            <a:schemeClr val="dk1"/>
                          </a:solidFill>
                          <a:effectLst/>
                          <a:latin typeface="+mn-lt"/>
                          <a:ea typeface="+mn-ea"/>
                          <a:cs typeface="+mn-cs"/>
                        </a:rPr>
                        <a:t>Xhong</a:t>
                      </a:r>
                      <a:r>
                        <a:rPr lang="en-US" sz="1100" b="0" i="0" dirty="0">
                          <a:solidFill>
                            <a:schemeClr val="dk1"/>
                          </a:solidFill>
                          <a:effectLst/>
                          <a:latin typeface="+mn-lt"/>
                          <a:ea typeface="+mn-ea"/>
                          <a:cs typeface="+mn-cs"/>
                        </a:rPr>
                        <a:t> Gu, </a:t>
                      </a:r>
                    </a:p>
                    <a:p>
                      <a:r>
                        <a:rPr lang="en-US" sz="1100" b="0" i="0" dirty="0" err="1">
                          <a:solidFill>
                            <a:schemeClr val="dk1"/>
                          </a:solidFill>
                          <a:effectLst/>
                          <a:latin typeface="+mn-lt"/>
                          <a:ea typeface="+mn-ea"/>
                          <a:cs typeface="+mn-cs"/>
                        </a:rPr>
                        <a:t>Liyan</a:t>
                      </a:r>
                      <a:r>
                        <a:rPr lang="en-US" sz="1100" b="0" i="0" dirty="0">
                          <a:solidFill>
                            <a:schemeClr val="dk1"/>
                          </a:solidFill>
                          <a:effectLst/>
                          <a:latin typeface="+mn-lt"/>
                          <a:ea typeface="+mn-ea"/>
                          <a:cs typeface="+mn-cs"/>
                        </a:rPr>
                        <a:t> Pan, </a:t>
                      </a:r>
                      <a:r>
                        <a:rPr lang="en-US" sz="1100" b="0" i="0" dirty="0" err="1">
                          <a:solidFill>
                            <a:schemeClr val="dk1"/>
                          </a:solidFill>
                          <a:effectLst/>
                          <a:latin typeface="+mn-lt"/>
                          <a:ea typeface="+mn-ea"/>
                          <a:cs typeface="+mn-cs"/>
                        </a:rPr>
                        <a:t>Huiying</a:t>
                      </a:r>
                      <a:r>
                        <a:rPr lang="en-US" sz="1100" b="0" i="0" dirty="0">
                          <a:solidFill>
                            <a:schemeClr val="dk1"/>
                          </a:solidFill>
                          <a:effectLst/>
                          <a:latin typeface="+mn-lt"/>
                          <a:ea typeface="+mn-ea"/>
                          <a:cs typeface="+mn-cs"/>
                        </a:rPr>
                        <a:t> </a:t>
                      </a:r>
                    </a:p>
                    <a:p>
                      <a:r>
                        <a:rPr lang="en-US" sz="1100" b="0" i="0" dirty="0">
                          <a:solidFill>
                            <a:schemeClr val="dk1"/>
                          </a:solidFill>
                          <a:effectLst/>
                          <a:latin typeface="+mn-lt"/>
                          <a:ea typeface="+mn-ea"/>
                          <a:cs typeface="+mn-cs"/>
                        </a:rPr>
                        <a:t>Liang, Ran Yang</a:t>
                      </a:r>
                    </a:p>
                    <a:p>
                      <a:r>
                        <a:rPr lang="en-US" sz="1100" dirty="0"/>
                        <a:t>ICMIP '18: Proceedings of the 3rd International Conference on Multimedia and Image Processing</a:t>
                      </a:r>
                      <a:endParaRPr lang="en-IN" sz="1100" dirty="0"/>
                    </a:p>
                  </a:txBody>
                  <a:tcPr/>
                </a:tc>
                <a:tc>
                  <a:txBody>
                    <a:bodyPr/>
                    <a:lstStyle/>
                    <a:p>
                      <a:r>
                        <a:rPr lang="en-US" sz="1200" dirty="0"/>
                        <a:t>Author</a:t>
                      </a:r>
                      <a:r>
                        <a:rPr lang="en-US" sz="1200" baseline="0" dirty="0"/>
                        <a:t> used </a:t>
                      </a:r>
                      <a:r>
                        <a:rPr lang="en-US" sz="1200" b="0" i="0" dirty="0">
                          <a:solidFill>
                            <a:schemeClr val="dk1"/>
                          </a:solidFill>
                          <a:effectLst/>
                          <a:latin typeface="+mn-lt"/>
                          <a:ea typeface="+mn-ea"/>
                          <a:cs typeface="+mn-cs"/>
                        </a:rPr>
                        <a:t>open Japanese society of radiological technology database (JSRT, 241 images) and Montgomery County, Md (MC, 138 images) dataset  for detection of lung diseases based on chest X-ray images.</a:t>
                      </a:r>
                      <a:endParaRPr lang="en-IN" sz="1200" dirty="0"/>
                    </a:p>
                  </a:txBody>
                  <a:tcPr/>
                </a:tc>
                <a:tc>
                  <a:txBody>
                    <a:bodyPr/>
                    <a:lstStyle/>
                    <a:p>
                      <a:r>
                        <a:rPr lang="en-US" sz="1200" dirty="0"/>
                        <a:t> Feature Extraction of InceptionV3 CNN Architecture+ Machine Learning Classifier (SVM)</a:t>
                      </a:r>
                      <a:endParaRPr lang="en-IN" sz="1200" dirty="0"/>
                    </a:p>
                  </a:txBody>
                  <a:tcPr/>
                </a:tc>
                <a:tc>
                  <a:txBody>
                    <a:bodyPr/>
                    <a:lstStyle/>
                    <a:p>
                      <a:r>
                        <a:rPr lang="en-US" sz="1200" dirty="0"/>
                        <a:t>Most papers are only able to focus on the feature extraction rather than the performance of each classifier. In addition, machine learning algorithms still cannot beat Neural networks in terms of sensitivity.</a:t>
                      </a:r>
                      <a:endParaRPr lang="en-US" sz="1200" baseline="0" dirty="0"/>
                    </a:p>
                  </a:txBody>
                  <a:tcPr/>
                </a:tc>
                <a:tc>
                  <a:txBody>
                    <a:bodyPr/>
                    <a:lstStyle/>
                    <a:p>
                      <a:endParaRPr lang="en-IN" sz="1200" dirty="0"/>
                    </a:p>
                  </a:txBody>
                  <a:tcPr/>
                </a:tc>
                <a:extLst>
                  <a:ext uri="{0D108BD9-81ED-4DB2-BD59-A6C34878D82A}">
                    <a16:rowId xmlns:a16="http://schemas.microsoft.com/office/drawing/2014/main" val="10002"/>
                  </a:ext>
                </a:extLst>
              </a:tr>
              <a:tr h="1832748">
                <a:tc>
                  <a:txBody>
                    <a:bodyPr/>
                    <a:lstStyle/>
                    <a:p>
                      <a:r>
                        <a:rPr lang="en-US" dirty="0"/>
                        <a:t>3</a:t>
                      </a:r>
                      <a:endParaRPr lang="en-IN" dirty="0"/>
                    </a:p>
                  </a:txBody>
                  <a:tcPr/>
                </a:tc>
                <a:tc>
                  <a:txBody>
                    <a:bodyPr/>
                    <a:lstStyle/>
                    <a:p>
                      <a:r>
                        <a:rPr lang="en-IN" sz="1200" dirty="0" err="1"/>
                        <a:t>Ashitosh</a:t>
                      </a:r>
                      <a:r>
                        <a:rPr lang="en-IN" sz="1200" dirty="0"/>
                        <a:t> </a:t>
                      </a:r>
                      <a:r>
                        <a:rPr lang="en-IN" sz="1200" dirty="0" err="1"/>
                        <a:t>Tilve</a:t>
                      </a:r>
                      <a:r>
                        <a:rPr lang="en-IN" sz="1200" dirty="0"/>
                        <a:t>; </a:t>
                      </a:r>
                      <a:r>
                        <a:rPr lang="en-IN" sz="1200" dirty="0" err="1"/>
                        <a:t>Shrameet</a:t>
                      </a:r>
                      <a:r>
                        <a:rPr lang="en-IN" sz="1200" dirty="0"/>
                        <a:t> Nayak; Saurabh </a:t>
                      </a:r>
                      <a:r>
                        <a:rPr lang="en-IN" sz="1200" dirty="0" err="1"/>
                        <a:t>Vernekar</a:t>
                      </a:r>
                      <a:r>
                        <a:rPr lang="en-US" sz="1200" dirty="0"/>
                        <a:t>2020 International Conference on (</a:t>
                      </a:r>
                      <a:r>
                        <a:rPr lang="en-US" sz="1200" dirty="0" err="1"/>
                        <a:t>ic</a:t>
                      </a:r>
                      <a:r>
                        <a:rPr lang="en-US" sz="1200" dirty="0"/>
                        <a:t>-ETITE)</a:t>
                      </a:r>
                      <a:endParaRPr lang="en-IN" sz="1200" dirty="0"/>
                    </a:p>
                  </a:txBody>
                  <a:tcPr/>
                </a:tc>
                <a:tc>
                  <a:txBody>
                    <a:bodyPr/>
                    <a:lstStyle/>
                    <a:p>
                      <a:r>
                        <a:rPr lang="en-US" sz="1200" dirty="0"/>
                        <a:t>Author</a:t>
                      </a:r>
                      <a:r>
                        <a:rPr lang="en-US" sz="1200" baseline="0" dirty="0"/>
                        <a:t> used dataset from </a:t>
                      </a:r>
                      <a:r>
                        <a:rPr lang="en-US" sz="1200" b="0" i="0" dirty="0">
                          <a:solidFill>
                            <a:schemeClr val="dk1"/>
                          </a:solidFill>
                          <a:effectLst/>
                          <a:latin typeface="+mn-lt"/>
                          <a:ea typeface="+mn-ea"/>
                          <a:cs typeface="+mn-cs"/>
                        </a:rPr>
                        <a:t>Indiana, Kit, paper focuses on surveying and comparing the detection of lung disease using different computer-aided techniques  and suggests a revised model for detecting pneumonia</a:t>
                      </a:r>
                      <a:endParaRPr lang="en-IN" sz="1200" dirty="0"/>
                    </a:p>
                  </a:txBody>
                  <a:tcPr/>
                </a:tc>
                <a:tc>
                  <a:txBody>
                    <a:bodyPr/>
                    <a:lstStyle/>
                    <a:p>
                      <a:r>
                        <a:rPr lang="en-US" sz="1200" dirty="0"/>
                        <a:t>Artificial Neural Network (ANN)  for pneumonia detection.</a:t>
                      </a:r>
                      <a:endParaRPr lang="en-IN" sz="1200" dirty="0"/>
                    </a:p>
                  </a:txBody>
                  <a:tcPr/>
                </a:tc>
                <a:tc>
                  <a:txBody>
                    <a:bodyPr/>
                    <a:lstStyle/>
                    <a:p>
                      <a:r>
                        <a:rPr lang="en-US" sz="1200" b="0" i="0" dirty="0">
                          <a:solidFill>
                            <a:schemeClr val="dk1"/>
                          </a:solidFill>
                          <a:effectLst/>
                          <a:latin typeface="+mn-lt"/>
                          <a:ea typeface="+mn-ea"/>
                          <a:cs typeface="+mn-cs"/>
                        </a:rPr>
                        <a:t>There is a </a:t>
                      </a:r>
                    </a:p>
                    <a:p>
                      <a:r>
                        <a:rPr lang="en-US" sz="1200" b="0" i="0" dirty="0">
                          <a:solidFill>
                            <a:schemeClr val="dk1"/>
                          </a:solidFill>
                          <a:effectLst/>
                          <a:latin typeface="+mn-lt"/>
                          <a:ea typeface="+mn-ea"/>
                          <a:cs typeface="+mn-cs"/>
                        </a:rPr>
                        <a:t>problem of false </a:t>
                      </a:r>
                    </a:p>
                    <a:p>
                      <a:r>
                        <a:rPr lang="en-US" sz="1200" b="0" i="0" dirty="0">
                          <a:solidFill>
                            <a:schemeClr val="dk1"/>
                          </a:solidFill>
                          <a:effectLst/>
                          <a:latin typeface="+mn-lt"/>
                          <a:ea typeface="+mn-ea"/>
                          <a:cs typeface="+mn-cs"/>
                        </a:rPr>
                        <a:t>disease detection </a:t>
                      </a:r>
                    </a:p>
                    <a:p>
                      <a:r>
                        <a:rPr lang="en-US" sz="1200" b="0" i="0" dirty="0">
                          <a:solidFill>
                            <a:schemeClr val="dk1"/>
                          </a:solidFill>
                          <a:effectLst/>
                          <a:latin typeface="+mn-lt"/>
                          <a:ea typeface="+mn-ea"/>
                          <a:cs typeface="+mn-cs"/>
                        </a:rPr>
                        <a:t>with this model.</a:t>
                      </a:r>
                    </a:p>
                  </a:txBody>
                  <a:tcPr/>
                </a:tc>
                <a:tc>
                  <a:txBody>
                    <a:bodyPr/>
                    <a:lstStyle/>
                    <a:p>
                      <a:endParaRPr lang="en-IN"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051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p:cNvSpPr txBox="1"/>
          <p:nvPr/>
        </p:nvSpPr>
        <p:spPr>
          <a:xfrm>
            <a:off x="304800" y="457200"/>
            <a:ext cx="7696200" cy="584775"/>
          </a:xfrm>
          <a:prstGeom prst="rect">
            <a:avLst/>
          </a:prstGeom>
          <a:noFill/>
        </p:spPr>
        <p:txBody>
          <a:bodyPr wrap="square" rtlCol="0">
            <a:spAutoFit/>
          </a:bodyPr>
          <a:lstStyle/>
          <a:p>
            <a:r>
              <a:rPr lang="en-IN" sz="3200" dirty="0">
                <a:solidFill>
                  <a:srgbClr val="FF0000"/>
                </a:solidFill>
                <a:latin typeface="Bookman Old Style" pitchFamily="18" charset="0"/>
              </a:rPr>
              <a:t>Implementation of Existing System</a:t>
            </a:r>
            <a:endParaRPr lang="en-US" sz="3200" b="1" dirty="0">
              <a:solidFill>
                <a:srgbClr val="FF0000"/>
              </a:solidFill>
              <a:latin typeface="Calibri" pitchFamily="34" charset="0"/>
            </a:endParaRPr>
          </a:p>
        </p:txBody>
      </p:sp>
      <p:sp>
        <p:nvSpPr>
          <p:cNvPr id="2" name="TextBox 1">
            <a:extLst>
              <a:ext uri="{FF2B5EF4-FFF2-40B4-BE49-F238E27FC236}">
                <a16:creationId xmlns:a16="http://schemas.microsoft.com/office/drawing/2014/main" id="{9C58B20A-9167-CC04-57ED-95B0FBD5AD53}"/>
              </a:ext>
            </a:extLst>
          </p:cNvPr>
          <p:cNvSpPr txBox="1"/>
          <p:nvPr/>
        </p:nvSpPr>
        <p:spPr>
          <a:xfrm>
            <a:off x="-76200" y="1219200"/>
            <a:ext cx="8381160" cy="2123658"/>
          </a:xfrm>
          <a:prstGeom prst="rect">
            <a:avLst/>
          </a:prstGeom>
          <a:noFill/>
        </p:spPr>
        <p:txBody>
          <a:bodyPr wrap="square" rtlCol="0">
            <a:spAutoFit/>
          </a:bodyPr>
          <a:lstStyle/>
          <a:p>
            <a:pPr marL="577850" marR="474345" indent="-7620">
              <a:lnSpc>
                <a:spcPct val="150000"/>
              </a:lnSpc>
              <a:spcBef>
                <a:spcPts val="0"/>
              </a:spcBef>
              <a:spcAft>
                <a:spcPts val="0"/>
              </a:spcAft>
            </a:pPr>
            <a:r>
              <a:rPr lang="en-US" sz="2000" b="1" dirty="0">
                <a:latin typeface="Times New Roman" panose="02020603050405020304" pitchFamily="18" charset="0"/>
                <a:cs typeface="Times New Roman" panose="02020603050405020304" pitchFamily="18" charset="0"/>
              </a:rPr>
              <a:t>DenseNet121</a:t>
            </a: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1200" dirty="0" err="1">
                <a:effectLst/>
                <a:latin typeface="+mj-lt"/>
                <a:ea typeface="Times New Roman" panose="02020603050405020304" pitchFamily="18" charset="0"/>
              </a:rPr>
              <a:t>Densenet</a:t>
            </a:r>
            <a:r>
              <a:rPr lang="en-US" sz="1200" dirty="0">
                <a:effectLst/>
                <a:latin typeface="+mj-lt"/>
                <a:ea typeface="Times New Roman" panose="02020603050405020304" pitchFamily="18" charset="0"/>
              </a:rPr>
              <a:t> is a convolutional network where each layer is connected to all other layers that are deeper in the network:</a:t>
            </a:r>
          </a:p>
          <a:p>
            <a:pPr marL="577850" marR="474345" indent="-7620">
              <a:lnSpc>
                <a:spcPct val="150000"/>
              </a:lnSpc>
              <a:spcBef>
                <a:spcPts val="0"/>
              </a:spcBef>
              <a:spcAft>
                <a:spcPts val="0"/>
              </a:spcAft>
            </a:pPr>
            <a:r>
              <a:rPr lang="en-US" sz="1200" dirty="0">
                <a:effectLst/>
                <a:latin typeface="+mj-lt"/>
                <a:ea typeface="Times New Roman" panose="02020603050405020304" pitchFamily="18" charset="0"/>
              </a:rPr>
              <a:t>* The first layer is connected to the 2nd, 3rd, 4th etc.</a:t>
            </a:r>
          </a:p>
          <a:p>
            <a:pPr marL="577850" marR="474345" indent="-7620">
              <a:lnSpc>
                <a:spcPct val="150000"/>
              </a:lnSpc>
              <a:spcBef>
                <a:spcPts val="0"/>
              </a:spcBef>
              <a:spcAft>
                <a:spcPts val="0"/>
              </a:spcAft>
            </a:pPr>
            <a:r>
              <a:rPr lang="en-US" sz="1200" dirty="0">
                <a:effectLst/>
                <a:latin typeface="+mj-lt"/>
                <a:ea typeface="Times New Roman" panose="02020603050405020304" pitchFamily="18" charset="0"/>
              </a:rPr>
              <a:t>* The second layer is </a:t>
            </a:r>
            <a:r>
              <a:rPr lang="en-US" sz="1200" dirty="0" err="1">
                <a:effectLst/>
                <a:latin typeface="+mj-lt"/>
                <a:ea typeface="Times New Roman" panose="02020603050405020304" pitchFamily="18" charset="0"/>
              </a:rPr>
              <a:t>conected</a:t>
            </a:r>
            <a:r>
              <a:rPr lang="en-US" sz="1200" dirty="0">
                <a:effectLst/>
                <a:latin typeface="+mj-lt"/>
                <a:ea typeface="Times New Roman" panose="02020603050405020304" pitchFamily="18" charset="0"/>
              </a:rPr>
              <a:t> to the 3rd, 4th, 5th etc. </a:t>
            </a:r>
          </a:p>
          <a:p>
            <a:endParaRPr lang="en-IN"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7A7127-9F6A-A60A-582F-EC6153172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674" y="3200400"/>
            <a:ext cx="4748212" cy="33548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F793-E306-5D79-339D-736C6F97335B}"/>
              </a:ext>
            </a:extLst>
          </p:cNvPr>
          <p:cNvSpPr>
            <a:spLocks noGrp="1"/>
          </p:cNvSpPr>
          <p:nvPr>
            <p:ph type="title"/>
          </p:nvPr>
        </p:nvSpPr>
        <p:spPr>
          <a:xfrm>
            <a:off x="381000" y="304800"/>
            <a:ext cx="7239000" cy="685800"/>
          </a:xfrm>
        </p:spPr>
        <p:txBody>
          <a:bodyPr/>
          <a:lstStyle/>
          <a:p>
            <a:r>
              <a:rPr lang="en-US" sz="2400" b="1" dirty="0"/>
              <a:t>Inception v3</a:t>
            </a:r>
          </a:p>
        </p:txBody>
      </p:sp>
      <p:sp>
        <p:nvSpPr>
          <p:cNvPr id="4" name="TextBox 3">
            <a:extLst>
              <a:ext uri="{FF2B5EF4-FFF2-40B4-BE49-F238E27FC236}">
                <a16:creationId xmlns:a16="http://schemas.microsoft.com/office/drawing/2014/main" id="{1122112A-853C-1DBC-6EE5-2AEBA32F4D07}"/>
              </a:ext>
            </a:extLst>
          </p:cNvPr>
          <p:cNvSpPr txBox="1"/>
          <p:nvPr/>
        </p:nvSpPr>
        <p:spPr>
          <a:xfrm>
            <a:off x="381000" y="1295400"/>
            <a:ext cx="7391400"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Inception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type of deep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(DNN) architecture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researcher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named</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Szegedy</a:t>
            </a:r>
            <a:r>
              <a:rPr lang="en-US" sz="1800" dirty="0">
                <a:effectLst/>
                <a:latin typeface="Times New Roman" panose="02020603050405020304" pitchFamily="18" charset="0"/>
                <a:ea typeface="Times New Roman" panose="02020603050405020304" pitchFamily="18" charset="0"/>
              </a:rPr>
              <a:t> et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named as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structures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conventional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inception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lapping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tensor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multiple filters and concatenating their results. </a:t>
            </a:r>
            <a:endParaRPr lang="en-US" dirty="0"/>
          </a:p>
        </p:txBody>
      </p:sp>
      <p:cxnSp>
        <p:nvCxnSpPr>
          <p:cNvPr id="7" name="Straight Connector 6">
            <a:extLst>
              <a:ext uri="{FF2B5EF4-FFF2-40B4-BE49-F238E27FC236}">
                <a16:creationId xmlns:a16="http://schemas.microsoft.com/office/drawing/2014/main" id="{F8C7C621-7ACC-50A1-B4D6-1D120B2A6A8A}"/>
              </a:ext>
            </a:extLst>
          </p:cNvPr>
          <p:cNvCxnSpPr/>
          <p:nvPr/>
        </p:nvCxnSpPr>
        <p:spPr>
          <a:xfrm>
            <a:off x="457200" y="990600"/>
            <a:ext cx="7162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383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D10E-F44C-C02E-6EB5-530A844918C9}"/>
              </a:ext>
            </a:extLst>
          </p:cNvPr>
          <p:cNvSpPr>
            <a:spLocks noGrp="1"/>
          </p:cNvSpPr>
          <p:nvPr>
            <p:ph type="title"/>
          </p:nvPr>
        </p:nvSpPr>
        <p:spPr>
          <a:xfrm>
            <a:off x="609600" y="533400"/>
            <a:ext cx="7924800" cy="457200"/>
          </a:xfrm>
        </p:spPr>
        <p:txBody>
          <a:bodyPr/>
          <a:lstStyle/>
          <a:p>
            <a:r>
              <a:rPr lang="en-US" sz="2800" b="1" dirty="0">
                <a:solidFill>
                  <a:schemeClr val="accent4">
                    <a:lumMod val="75000"/>
                  </a:schemeClr>
                </a:solidFill>
              </a:rPr>
              <a:t>Proposed System:</a:t>
            </a:r>
            <a:br>
              <a:rPr lang="en-US" sz="2800" b="1" dirty="0">
                <a:solidFill>
                  <a:schemeClr val="accent4">
                    <a:lumMod val="75000"/>
                  </a:schemeClr>
                </a:solidFill>
              </a:rPr>
            </a:br>
            <a:endParaRPr lang="en-US" sz="2800" b="1" dirty="0">
              <a:solidFill>
                <a:schemeClr val="accent4">
                  <a:lumMod val="75000"/>
                </a:schemeClr>
              </a:solidFill>
            </a:endParaRPr>
          </a:p>
        </p:txBody>
      </p:sp>
      <p:pic>
        <p:nvPicPr>
          <p:cNvPr id="6" name="Picture 5">
            <a:extLst>
              <a:ext uri="{FF2B5EF4-FFF2-40B4-BE49-F238E27FC236}">
                <a16:creationId xmlns:a16="http://schemas.microsoft.com/office/drawing/2014/main" id="{0966F2F8-4CB4-FAB6-EECF-885E7D874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5564"/>
            <a:ext cx="6667500" cy="4248150"/>
          </a:xfrm>
          <a:prstGeom prst="rect">
            <a:avLst/>
          </a:prstGeom>
        </p:spPr>
      </p:pic>
      <p:sp>
        <p:nvSpPr>
          <p:cNvPr id="7" name="TextBox 6">
            <a:extLst>
              <a:ext uri="{FF2B5EF4-FFF2-40B4-BE49-F238E27FC236}">
                <a16:creationId xmlns:a16="http://schemas.microsoft.com/office/drawing/2014/main" id="{3B74512A-D224-73EA-327B-7D325740A54F}"/>
              </a:ext>
            </a:extLst>
          </p:cNvPr>
          <p:cNvSpPr txBox="1"/>
          <p:nvPr/>
        </p:nvSpPr>
        <p:spPr>
          <a:xfrm>
            <a:off x="609600" y="990600"/>
            <a:ext cx="7467600" cy="1138773"/>
          </a:xfrm>
          <a:prstGeom prst="rect">
            <a:avLst/>
          </a:prstGeom>
          <a:noFill/>
        </p:spPr>
        <p:txBody>
          <a:bodyPr wrap="square" rtlCol="0">
            <a:spAutoFit/>
          </a:bodyPr>
          <a:lstStyle/>
          <a:p>
            <a:r>
              <a:rPr lang="en-US" sz="1000" b="0" dirty="0">
                <a:effectLst/>
                <a:latin typeface="+mj-lt"/>
              </a:rPr>
              <a:t>Computer Vision can be realized using Convolutional neural networks (CNN) They are neural networks making features extraction over an image before classifying it. The feature extraction performed consists of three basic operations:</a:t>
            </a:r>
            <a:br>
              <a:rPr lang="en-US" sz="1000" b="0" dirty="0">
                <a:effectLst/>
                <a:latin typeface="+mj-lt"/>
              </a:rPr>
            </a:br>
            <a:r>
              <a:rPr lang="en-US" sz="1000" b="0" dirty="0">
                <a:effectLst/>
                <a:latin typeface="+mj-lt"/>
              </a:rPr>
              <a:t>* Filter an image for a particular feature (convolution)</a:t>
            </a:r>
          </a:p>
          <a:p>
            <a:r>
              <a:rPr lang="en-US" sz="1000" b="0" dirty="0">
                <a:effectLst/>
                <a:latin typeface="+mj-lt"/>
              </a:rPr>
              <a:t>* Detect that feature within the filtered image (using the </a:t>
            </a:r>
            <a:r>
              <a:rPr lang="en-US" sz="1000" b="0" dirty="0" err="1">
                <a:effectLst/>
                <a:latin typeface="+mj-lt"/>
              </a:rPr>
              <a:t>ReLU</a:t>
            </a:r>
            <a:r>
              <a:rPr lang="en-US" sz="1000" b="0" dirty="0">
                <a:effectLst/>
                <a:latin typeface="+mj-lt"/>
              </a:rPr>
              <a:t> activation)</a:t>
            </a:r>
          </a:p>
          <a:p>
            <a:r>
              <a:rPr lang="en-US" sz="1000" b="0" dirty="0">
                <a:effectLst/>
                <a:latin typeface="+mj-lt"/>
              </a:rPr>
              <a:t>* Condense the image to enhance the features (maximum pooling)</a:t>
            </a:r>
          </a:p>
          <a:p>
            <a:endParaRPr lang="en-US" dirty="0"/>
          </a:p>
        </p:txBody>
      </p:sp>
    </p:spTree>
    <p:extLst>
      <p:ext uri="{BB962C8B-B14F-4D97-AF65-F5344CB8AC3E}">
        <p14:creationId xmlns:p14="http://schemas.microsoft.com/office/powerpoint/2010/main" val="229014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3058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Comparison of Proposed  system with an existed system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a:extLst>
              <a:ext uri="{FF2B5EF4-FFF2-40B4-BE49-F238E27FC236}">
                <a16:creationId xmlns:a16="http://schemas.microsoft.com/office/drawing/2014/main" id="{9C413B8E-14F5-5EEB-5688-A5BFA4653353}"/>
              </a:ext>
            </a:extLst>
          </p:cNvPr>
          <p:cNvSpPr txBox="1"/>
          <p:nvPr/>
        </p:nvSpPr>
        <p:spPr>
          <a:xfrm>
            <a:off x="457200" y="1305341"/>
            <a:ext cx="7467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existing systems have limitations in handling pneumonia detection,VGG16 processes fixed-sized images and outputs vectors for classification, while Inception-V3 is advanced but complex.</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our proposed system introduces a novel approach tailored for pneumonia detection. We resize images, use deep learning for segmentation, and employ connected components to identify pneumonia regions accurately.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E92BF8-B7E4-ADF7-51B2-5A50075E3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048000"/>
            <a:ext cx="5340463" cy="37110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Arial Black"/>
              </a:rPr>
              <a:t>Scope of the Project</a:t>
            </a:r>
            <a:endParaRPr lang="en-IN" sz="2800" dirty="0">
              <a:solidFill>
                <a:srgbClr val="FF0000"/>
              </a:solidFill>
            </a:endParaRPr>
          </a:p>
        </p:txBody>
      </p:sp>
      <p:sp>
        <p:nvSpPr>
          <p:cNvPr id="2" name="TextBox 1">
            <a:extLst>
              <a:ext uri="{FF2B5EF4-FFF2-40B4-BE49-F238E27FC236}">
                <a16:creationId xmlns:a16="http://schemas.microsoft.com/office/drawing/2014/main" id="{829F3B67-8E9C-1F19-64C7-E36C361244D5}"/>
              </a:ext>
            </a:extLst>
          </p:cNvPr>
          <p:cNvSpPr txBox="1"/>
          <p:nvPr/>
        </p:nvSpPr>
        <p:spPr>
          <a:xfrm>
            <a:off x="685800" y="1600200"/>
            <a:ext cx="7239000" cy="4118243"/>
          </a:xfrm>
          <a:prstGeom prst="rect">
            <a:avLst/>
          </a:prstGeom>
          <a:noFill/>
        </p:spPr>
        <p:txBody>
          <a:bodyPr wrap="square" rtlCol="0">
            <a:spAutoFit/>
          </a:bodyPr>
          <a:lstStyle/>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Development of a deep learning-based pneumonia detection system using convolutional neural networks (CNNs).</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Evaluation of the system's performance and accuracy with a diverse dataset of nearly 6000 chest X-ray images.</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Integration of the model into a user-friendly web application for real-time diagnosis, ensuring accessibility to a wider audience.</a:t>
            </a:r>
          </a:p>
          <a:p>
            <a:pPr marL="285750" marR="101600" indent="-285750">
              <a:lnSpc>
                <a:spcPct val="148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Emphasis on the project's potential to improve early diagnosis, especially in regions with limited access to specialized healthcare resources.</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 </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Literature Review</a:t>
            </a:r>
          </a:p>
          <a:p>
            <a:pPr>
              <a:buFont typeface="Arial" pitchFamily="34" charset="0"/>
              <a:buChar char="•"/>
            </a:pPr>
            <a:r>
              <a:rPr lang="en-IN" sz="2000" b="1" dirty="0">
                <a:solidFill>
                  <a:srgbClr val="000000"/>
                </a:solidFill>
                <a:latin typeface="Bookman Old Style" pitchFamily="18" charset="0"/>
              </a:rPr>
              <a:t>Implementation of Existing System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7FD11BE0-FB0B-5011-D7E5-B37F4B94D33A}"/>
              </a:ext>
            </a:extLst>
          </p:cNvPr>
          <p:cNvSpPr txBox="1"/>
          <p:nvPr/>
        </p:nvSpPr>
        <p:spPr>
          <a:xfrm>
            <a:off x="609600" y="1752600"/>
            <a:ext cx="8077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develop an algorithm which detects pneumonia from frontal-view chest X-ray images at a level exceeding practicing radiologist with an accuracy of 91.98.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web application is also deployed for easy usage of the model.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CC979C7B-2962-E344-DBA4-9F12B35B5C7F}"/>
              </a:ext>
            </a:extLst>
          </p:cNvPr>
          <p:cNvSpPr txBox="1"/>
          <p:nvPr/>
        </p:nvSpPr>
        <p:spPr>
          <a:xfrm>
            <a:off x="685800" y="1905000"/>
            <a:ext cx="7391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Enhancement is being planned to further analyze and enhance the protocol is to a bit </a:t>
            </a:r>
            <a:r>
              <a:rPr lang="en-US" dirty="0" err="1">
                <a:latin typeface="Times New Roman" panose="02020603050405020304" pitchFamily="18" charset="0"/>
                <a:cs typeface="Times New Roman" panose="02020603050405020304" pitchFamily="18" charset="0"/>
              </a:rPr>
              <a:t>faster,but</a:t>
            </a:r>
            <a:r>
              <a:rPr lang="en-US" dirty="0">
                <a:latin typeface="Times New Roman" panose="02020603050405020304" pitchFamily="18" charset="0"/>
                <a:cs typeface="Times New Roman" panose="02020603050405020304" pitchFamily="18" charset="0"/>
              </a:rPr>
              <a:t> it reduces the credibility of the whole system by being partially centralized because it only runs where the authority wants it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DDEF8788-AA26-80AA-570C-C0296CCB6681}"/>
              </a:ext>
            </a:extLst>
          </p:cNvPr>
          <p:cNvSpPr txBox="1"/>
          <p:nvPr/>
        </p:nvSpPr>
        <p:spPr>
          <a:xfrm>
            <a:off x="533400" y="1382019"/>
            <a:ext cx="6858000"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Kaushik, V. S., Nayyar, A. (April 2020). Pneumonia Detection Using Convolutional Neural Networks (CNNs). In Proceedings of the First International Conference on Computing, Communications, and Cyber-Security (IC4S 2019), Duy Tan University. DOI: 10.1007/978-981-15-3369-3_36.</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Rahman T., Chowdhury M.E., </a:t>
            </a:r>
            <a:r>
              <a:rPr lang="en-US" dirty="0" err="1">
                <a:latin typeface="Times New Roman" panose="02020603050405020304" pitchFamily="18" charset="0"/>
                <a:cs typeface="Times New Roman" panose="02020603050405020304" pitchFamily="18" charset="0"/>
              </a:rPr>
              <a:t>Khandakar</a:t>
            </a:r>
            <a:r>
              <a:rPr lang="en-US" dirty="0">
                <a:latin typeface="Times New Roman" panose="02020603050405020304" pitchFamily="18" charset="0"/>
                <a:cs typeface="Times New Roman" panose="02020603050405020304" pitchFamily="18" charset="0"/>
              </a:rPr>
              <a:t> A., Islam K.R., Islam K.F., Mahbub Z.B., Kadir M.A., </a:t>
            </a:r>
            <a:r>
              <a:rPr lang="en-US" dirty="0" err="1">
                <a:latin typeface="Times New Roman" panose="02020603050405020304" pitchFamily="18" charset="0"/>
                <a:cs typeface="Times New Roman" panose="02020603050405020304" pitchFamily="18" charset="0"/>
              </a:rPr>
              <a:t>Kashem</a:t>
            </a:r>
            <a:r>
              <a:rPr lang="en-US" dirty="0">
                <a:latin typeface="Times New Roman" panose="02020603050405020304" pitchFamily="18" charset="0"/>
                <a:cs typeface="Times New Roman" panose="02020603050405020304" pitchFamily="18" charset="0"/>
              </a:rPr>
              <a:t> S. Transfer Learning with Deep Convolutional Neural Network (CNN) for Pneumonia Detection using Chest X-ray. </a:t>
            </a:r>
          </a:p>
          <a:p>
            <a:r>
              <a:rPr lang="en-US" dirty="0">
                <a:latin typeface="Times New Roman" panose="02020603050405020304" pitchFamily="18" charset="0"/>
                <a:cs typeface="Times New Roman" panose="02020603050405020304" pitchFamily="18" charset="0"/>
              </a:rPr>
              <a:t>- Nicholas E Ross, Charles J Pritchard, David M Rubin and Adriano G Duse, "Automated image processing method for the diagnosis and classification of malaria on thin blood smears", Medical and Biological Engineering and Computing, vol. 44, no. 5, 2006. </a:t>
            </a:r>
          </a:p>
          <a:p>
            <a:r>
              <a:rPr lang="en-US" dirty="0">
                <a:latin typeface="Times New Roman" panose="02020603050405020304" pitchFamily="18" charset="0"/>
                <a:cs typeface="Times New Roman" panose="02020603050405020304" pitchFamily="18" charset="0"/>
              </a:rPr>
              <a:t>- Karen Simonyan and Andrew Zisserman, "Very deep convolutional networks for large-scale image recognition", 2014.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pic>
        <p:nvPicPr>
          <p:cNvPr id="6" name="Picture 5">
            <a:extLst>
              <a:ext uri="{FF2B5EF4-FFF2-40B4-BE49-F238E27FC236}">
                <a16:creationId xmlns:a16="http://schemas.microsoft.com/office/drawing/2014/main" id="{C524B2E7-DE7D-9AE5-5DEC-DE4A3AAC1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589" y="2133300"/>
            <a:ext cx="3473011" cy="2591400"/>
          </a:xfrm>
          <a:prstGeom prst="rect">
            <a:avLst/>
          </a:prstGeom>
        </p:spPr>
      </p:pic>
      <p:sp>
        <p:nvSpPr>
          <p:cNvPr id="7" name="TextBox 6">
            <a:extLst>
              <a:ext uri="{FF2B5EF4-FFF2-40B4-BE49-F238E27FC236}">
                <a16:creationId xmlns:a16="http://schemas.microsoft.com/office/drawing/2014/main" id="{32646464-11C7-CE85-317A-D377FC7DE52C}"/>
              </a:ext>
            </a:extLst>
          </p:cNvPr>
          <p:cNvSpPr txBox="1"/>
          <p:nvPr/>
        </p:nvSpPr>
        <p:spPr>
          <a:xfrm>
            <a:off x="533400" y="1600200"/>
            <a:ext cx="4419600"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Pneumonia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around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700,000</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children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affects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global population. Chest X-rays are primarily used for the diagnosis of this disease.</a:t>
            </a:r>
            <a:r>
              <a:rPr lang="en-US" sz="1800" spc="5" dirty="0">
                <a:effectLst/>
                <a:latin typeface="Times New Roman" panose="02020603050405020304" pitchFamily="18" charset="0"/>
                <a:ea typeface="Times New Roman" panose="02020603050405020304" pitchFamily="18" charset="0"/>
              </a:rPr>
              <a:t> </a:t>
            </a:r>
          </a:p>
          <a:p>
            <a:endParaRPr lang="en-US" spc="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However, even for a trained radiologist, it is a challenging task to examine chest X-rays.</a:t>
            </a:r>
            <a:r>
              <a:rPr lang="en-US" sz="1800" spc="-285" dirty="0">
                <a:effectLst/>
                <a:latin typeface="Times New Roman" panose="02020603050405020304" pitchFamily="18" charset="0"/>
                <a:ea typeface="Times New Roman" panose="02020603050405020304" pitchFamily="18" charset="0"/>
              </a:rPr>
              <a:t> </a:t>
            </a:r>
          </a:p>
          <a:p>
            <a:endParaRPr lang="en-US" spc="-285"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develop an algorithm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detects pneumonia from frontal-view chest X-ray images at a level exceeding practicing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radiologist</a:t>
            </a:r>
            <a:endParaRPr lang="en-US" sz="1800" spc="-285"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BB009E97-E34A-2355-7E5C-4CAA9CC9D83D}"/>
              </a:ext>
            </a:extLst>
          </p:cNvPr>
          <p:cNvSpPr txBox="1"/>
          <p:nvPr/>
        </p:nvSpPr>
        <p:spPr>
          <a:xfrm>
            <a:off x="108857" y="1654286"/>
            <a:ext cx="4419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Pneumonia poses a significant global health risk, over 4 million premature deaths annually due to air pollution.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Accurate diagnosis traditionally relies on expert review of chest radiographs (CXR) and clinical data.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CXR interpretation is complex due to various lung conditions mimicking pneumonia.</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develop an algorithm 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detects pneumonia from frontal-view chest X-ray images at a level exceeding practicing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radiologist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769264-DE92-D860-26B7-885A870C5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1" y="2237873"/>
            <a:ext cx="4419600" cy="23822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B75C5279-5E58-1799-0987-CC2E3AB093B4}"/>
              </a:ext>
            </a:extLst>
          </p:cNvPr>
          <p:cNvSpPr txBox="1"/>
          <p:nvPr/>
        </p:nvSpPr>
        <p:spPr>
          <a:xfrm>
            <a:off x="838200" y="1676400"/>
            <a:ext cx="73914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primary objective of this study is to develop a deep neural network-based model for pneumonia detection, aimed at overcoming the challenges associated with traditional diagnostic methods.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model aims to automate and optimize the classification of pneumonia in chest radiographs, improving accuracy and accessibility for early diagnosis, particularly in resource-constrained settings. </a:t>
            </a:r>
          </a:p>
        </p:txBody>
      </p:sp>
      <p:pic>
        <p:nvPicPr>
          <p:cNvPr id="4" name="Picture 3">
            <a:extLst>
              <a:ext uri="{FF2B5EF4-FFF2-40B4-BE49-F238E27FC236}">
                <a16:creationId xmlns:a16="http://schemas.microsoft.com/office/drawing/2014/main" id="{054AB41B-E123-2490-917A-485A6C06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114800"/>
            <a:ext cx="3810000" cy="213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10178</TotalTime>
  <Words>1263</Words>
  <Application>Microsoft Office PowerPoint</Application>
  <PresentationFormat>On-screen Show (4:3)</PresentationFormat>
  <Paragraphs>123</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Inception v3</vt:lpstr>
      <vt:lpstr>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Ruchitha Thavutu</cp:lastModifiedBy>
  <cp:revision>714</cp:revision>
  <dcterms:modified xsi:type="dcterms:W3CDTF">2023-11-05T14:55:48Z</dcterms:modified>
</cp:coreProperties>
</file>