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3" r:id="rId4"/>
    <p:sldId id="261" r:id="rId5"/>
    <p:sldId id="264" r:id="rId6"/>
    <p:sldId id="262" r:id="rId7"/>
    <p:sldId id="257" r:id="rId8"/>
    <p:sldId id="258"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83F4D-CBEF-4D7D-99F7-C94CF4D4AC81}" type="datetimeFigureOut">
              <a:rPr lang="en-US" smtClean="0"/>
              <a:t>2/28/2018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74CCA-74C8-4FBA-A105-6F9181120E07}" type="slidenum">
              <a:rPr lang="en-US" smtClean="0"/>
              <a:t>‹#›</a:t>
            </a:fld>
            <a:endParaRPr lang="en-US"/>
          </a:p>
        </p:txBody>
      </p:sp>
    </p:spTree>
    <p:extLst>
      <p:ext uri="{BB962C8B-B14F-4D97-AF65-F5344CB8AC3E}">
        <p14:creationId xmlns:p14="http://schemas.microsoft.com/office/powerpoint/2010/main" val="460150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everyone else, we first started thinking about how we could make a bigger, better battleship. Maybe even a game that was only tangentially related to battleship. We brainstormed as many features as we could and wrote them down no matter how far-fetched they seem. Editing comes </a:t>
            </a:r>
            <a:r>
              <a:rPr lang="en-US" i="1" dirty="0"/>
              <a:t>after</a:t>
            </a:r>
            <a:r>
              <a:rPr lang="en-US" i="0" dirty="0"/>
              <a:t> creation.</a:t>
            </a:r>
            <a:endParaRPr lang="en-US" dirty="0"/>
          </a:p>
        </p:txBody>
      </p:sp>
      <p:sp>
        <p:nvSpPr>
          <p:cNvPr id="4" name="Slide Number Placeholder 3"/>
          <p:cNvSpPr>
            <a:spLocks noGrp="1"/>
          </p:cNvSpPr>
          <p:nvPr>
            <p:ph type="sldNum" sz="quarter" idx="10"/>
          </p:nvPr>
        </p:nvSpPr>
        <p:spPr/>
        <p:txBody>
          <a:bodyPr/>
          <a:lstStyle/>
          <a:p>
            <a:fld id="{BBB74CCA-74C8-4FBA-A105-6F9181120E07}" type="slidenum">
              <a:rPr lang="en-US" smtClean="0"/>
              <a:t>2</a:t>
            </a:fld>
            <a:endParaRPr lang="en-US"/>
          </a:p>
        </p:txBody>
      </p:sp>
    </p:spTree>
    <p:extLst>
      <p:ext uri="{BB962C8B-B14F-4D97-AF65-F5344CB8AC3E}">
        <p14:creationId xmlns:p14="http://schemas.microsoft.com/office/powerpoint/2010/main" val="416182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ranked these features using arbitrary points on a Fibonacci scale, but we ranked them separately on individual Google Sheets. This way one person’s scores wouldn’t subconsciously influence another person’s scores thereby resulting in the most accurate scores possible. The final score was the average value rounded up to the next Fibonacci value. We ranked the features by importance later.</a:t>
            </a:r>
          </a:p>
        </p:txBody>
      </p:sp>
      <p:sp>
        <p:nvSpPr>
          <p:cNvPr id="4" name="Slide Number Placeholder 3"/>
          <p:cNvSpPr>
            <a:spLocks noGrp="1"/>
          </p:cNvSpPr>
          <p:nvPr>
            <p:ph type="sldNum" sz="quarter" idx="10"/>
          </p:nvPr>
        </p:nvSpPr>
        <p:spPr/>
        <p:txBody>
          <a:bodyPr/>
          <a:lstStyle/>
          <a:p>
            <a:fld id="{BBB74CCA-74C8-4FBA-A105-6F9181120E07}" type="slidenum">
              <a:rPr lang="en-US" smtClean="0"/>
              <a:t>3</a:t>
            </a:fld>
            <a:endParaRPr lang="en-US"/>
          </a:p>
        </p:txBody>
      </p:sp>
    </p:spTree>
    <p:extLst>
      <p:ext uri="{BB962C8B-B14F-4D97-AF65-F5344CB8AC3E}">
        <p14:creationId xmlns:p14="http://schemas.microsoft.com/office/powerpoint/2010/main" val="208918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ambitious project that doesn’t work is worse than a more mundane project with features, so we decided to work on core battleship functionality instead. We were able to implement the GUI, mouse control, and ship placement using the Phaser framework. Since our entire project was graphical and web-based, we didn’t write traditional tests but fired up a development web server and tested our code as we wrote it by using it in the game.</a:t>
            </a:r>
          </a:p>
        </p:txBody>
      </p:sp>
      <p:sp>
        <p:nvSpPr>
          <p:cNvPr id="4" name="Slide Number Placeholder 3"/>
          <p:cNvSpPr>
            <a:spLocks noGrp="1"/>
          </p:cNvSpPr>
          <p:nvPr>
            <p:ph type="sldNum" sz="quarter" idx="10"/>
          </p:nvPr>
        </p:nvSpPr>
        <p:spPr/>
        <p:txBody>
          <a:bodyPr/>
          <a:lstStyle/>
          <a:p>
            <a:fld id="{BBB74CCA-74C8-4FBA-A105-6F9181120E07}" type="slidenum">
              <a:rPr lang="en-US" smtClean="0"/>
              <a:t>4</a:t>
            </a:fld>
            <a:endParaRPr lang="en-US"/>
          </a:p>
        </p:txBody>
      </p:sp>
    </p:spTree>
    <p:extLst>
      <p:ext uri="{BB962C8B-B14F-4D97-AF65-F5344CB8AC3E}">
        <p14:creationId xmlns:p14="http://schemas.microsoft.com/office/powerpoint/2010/main" val="308960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lot easier when we could share one person’s screen on a big screen. The Book (upstairs in Bunnell) was great for triplet programming, which let us bounce ideas off of each other and catch errors as we wrote them, and our first session was extremely productive so that we felt like we were going to crush our deliverables. Except then our second session was hardly productive at all as all three of us tried to figure out ship rotation.</a:t>
            </a:r>
          </a:p>
        </p:txBody>
      </p:sp>
      <p:sp>
        <p:nvSpPr>
          <p:cNvPr id="4" name="Slide Number Placeholder 3"/>
          <p:cNvSpPr>
            <a:spLocks noGrp="1"/>
          </p:cNvSpPr>
          <p:nvPr>
            <p:ph type="sldNum" sz="quarter" idx="10"/>
          </p:nvPr>
        </p:nvSpPr>
        <p:spPr/>
        <p:txBody>
          <a:bodyPr/>
          <a:lstStyle/>
          <a:p>
            <a:fld id="{BBB74CCA-74C8-4FBA-A105-6F9181120E07}" type="slidenum">
              <a:rPr lang="en-US" smtClean="0"/>
              <a:t>5</a:t>
            </a:fld>
            <a:endParaRPr lang="en-US"/>
          </a:p>
        </p:txBody>
      </p:sp>
    </p:spTree>
    <p:extLst>
      <p:ext uri="{BB962C8B-B14F-4D97-AF65-F5344CB8AC3E}">
        <p14:creationId xmlns:p14="http://schemas.microsoft.com/office/powerpoint/2010/main" val="2644352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control discipline was good and at times we had three development branches going, which is where we broke things so that the game running on Git Pages was always the most stable version. Once we hammered out some of the initial administrative and configuration tasks and actually had a game running, pushing to master stopped except for journal entries. No one merged their own code, and triplet programming made code reviews easy.</a:t>
            </a:r>
          </a:p>
        </p:txBody>
      </p:sp>
      <p:sp>
        <p:nvSpPr>
          <p:cNvPr id="4" name="Slide Number Placeholder 3"/>
          <p:cNvSpPr>
            <a:spLocks noGrp="1"/>
          </p:cNvSpPr>
          <p:nvPr>
            <p:ph type="sldNum" sz="quarter" idx="10"/>
          </p:nvPr>
        </p:nvSpPr>
        <p:spPr/>
        <p:txBody>
          <a:bodyPr/>
          <a:lstStyle/>
          <a:p>
            <a:fld id="{BBB74CCA-74C8-4FBA-A105-6F9181120E07}" type="slidenum">
              <a:rPr lang="en-US" smtClean="0"/>
              <a:t>6</a:t>
            </a:fld>
            <a:endParaRPr lang="en-US"/>
          </a:p>
        </p:txBody>
      </p:sp>
    </p:spTree>
    <p:extLst>
      <p:ext uri="{BB962C8B-B14F-4D97-AF65-F5344CB8AC3E}">
        <p14:creationId xmlns:p14="http://schemas.microsoft.com/office/powerpoint/2010/main" val="147177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409E-F43B-4966-9EF4-5125E50AA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F8B4BE-BE2E-4AAE-BD3B-B4A49986B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8A453-89AD-42E8-9447-F74C4D3A921B}"/>
              </a:ext>
            </a:extLst>
          </p:cNvPr>
          <p:cNvSpPr>
            <a:spLocks noGrp="1"/>
          </p:cNvSpPr>
          <p:nvPr>
            <p:ph type="dt" sz="half" idx="10"/>
          </p:nvPr>
        </p:nvSpPr>
        <p:spPr/>
        <p:txBody>
          <a:bodyPr/>
          <a:lstStyle/>
          <a:p>
            <a:fld id="{8C27AE42-AACA-4D4C-8A40-45F743ED3D2E}" type="datetimeFigureOut">
              <a:rPr lang="en-US" smtClean="0"/>
              <a:t>2/28/2018</a:t>
            </a:fld>
            <a:endParaRPr lang="en-US"/>
          </a:p>
        </p:txBody>
      </p:sp>
      <p:sp>
        <p:nvSpPr>
          <p:cNvPr id="5" name="Footer Placeholder 4">
            <a:extLst>
              <a:ext uri="{FF2B5EF4-FFF2-40B4-BE49-F238E27FC236}">
                <a16:creationId xmlns:a16="http://schemas.microsoft.com/office/drawing/2014/main" id="{BEB4F62F-6ACF-40BC-9ABE-A10B3D89A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89EDA-36BD-4EAE-8318-F66C4D83B1E7}"/>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113933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3A72-E16C-4C84-9AE4-2A0A77B277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5DDC27-E35A-4AFF-895F-05994317DD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92FE0-2C53-4A6A-8AF9-F233E52BCC15}"/>
              </a:ext>
            </a:extLst>
          </p:cNvPr>
          <p:cNvSpPr>
            <a:spLocks noGrp="1"/>
          </p:cNvSpPr>
          <p:nvPr>
            <p:ph type="dt" sz="half" idx="10"/>
          </p:nvPr>
        </p:nvSpPr>
        <p:spPr/>
        <p:txBody>
          <a:bodyPr/>
          <a:lstStyle/>
          <a:p>
            <a:fld id="{8C27AE42-AACA-4D4C-8A40-45F743ED3D2E}" type="datetimeFigureOut">
              <a:rPr lang="en-US" smtClean="0"/>
              <a:t>2/28/2018</a:t>
            </a:fld>
            <a:endParaRPr lang="en-US"/>
          </a:p>
        </p:txBody>
      </p:sp>
      <p:sp>
        <p:nvSpPr>
          <p:cNvPr id="5" name="Footer Placeholder 4">
            <a:extLst>
              <a:ext uri="{FF2B5EF4-FFF2-40B4-BE49-F238E27FC236}">
                <a16:creationId xmlns:a16="http://schemas.microsoft.com/office/drawing/2014/main" id="{F8F79865-85FA-4DCC-AE21-648FA8E12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7DBB1-1BD3-4559-8864-2997B189DA15}"/>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115739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739BAD-F524-4CB2-8116-F49718A96E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18584B-6028-4AC6-932B-9F7D56FF48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73F31-39A1-463A-8FA0-50BCB95E0919}"/>
              </a:ext>
            </a:extLst>
          </p:cNvPr>
          <p:cNvSpPr>
            <a:spLocks noGrp="1"/>
          </p:cNvSpPr>
          <p:nvPr>
            <p:ph type="dt" sz="half" idx="10"/>
          </p:nvPr>
        </p:nvSpPr>
        <p:spPr/>
        <p:txBody>
          <a:bodyPr/>
          <a:lstStyle/>
          <a:p>
            <a:fld id="{8C27AE42-AACA-4D4C-8A40-45F743ED3D2E}" type="datetimeFigureOut">
              <a:rPr lang="en-US" smtClean="0"/>
              <a:t>2/28/2018</a:t>
            </a:fld>
            <a:endParaRPr lang="en-US"/>
          </a:p>
        </p:txBody>
      </p:sp>
      <p:sp>
        <p:nvSpPr>
          <p:cNvPr id="5" name="Footer Placeholder 4">
            <a:extLst>
              <a:ext uri="{FF2B5EF4-FFF2-40B4-BE49-F238E27FC236}">
                <a16:creationId xmlns:a16="http://schemas.microsoft.com/office/drawing/2014/main" id="{85690D37-4022-4656-9DA1-DF182EB8D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7236E-1976-4B11-94FA-F38EB0BCFA69}"/>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137317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40D1-1FE8-4640-BD64-DDC5006A6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DDD79-2A69-4793-8EE9-10E1B0D96A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13217-DFA3-4202-8872-D0F1AC2192B3}"/>
              </a:ext>
            </a:extLst>
          </p:cNvPr>
          <p:cNvSpPr>
            <a:spLocks noGrp="1"/>
          </p:cNvSpPr>
          <p:nvPr>
            <p:ph type="dt" sz="half" idx="10"/>
          </p:nvPr>
        </p:nvSpPr>
        <p:spPr/>
        <p:txBody>
          <a:bodyPr/>
          <a:lstStyle/>
          <a:p>
            <a:fld id="{8C27AE42-AACA-4D4C-8A40-45F743ED3D2E}" type="datetimeFigureOut">
              <a:rPr lang="en-US" smtClean="0"/>
              <a:t>2/28/2018</a:t>
            </a:fld>
            <a:endParaRPr lang="en-US"/>
          </a:p>
        </p:txBody>
      </p:sp>
      <p:sp>
        <p:nvSpPr>
          <p:cNvPr id="5" name="Footer Placeholder 4">
            <a:extLst>
              <a:ext uri="{FF2B5EF4-FFF2-40B4-BE49-F238E27FC236}">
                <a16:creationId xmlns:a16="http://schemas.microsoft.com/office/drawing/2014/main" id="{358960EA-2D55-46FE-9023-604C765A0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9FD3A-DD77-4E4F-B076-599AA3CF1A1F}"/>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294568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2B7D-D616-4E8E-986F-841A33DF04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4D740D-35AD-40B0-8780-BFBD435A2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FD5A07-BFC8-440A-97F3-FFF9D5F0EB34}"/>
              </a:ext>
            </a:extLst>
          </p:cNvPr>
          <p:cNvSpPr>
            <a:spLocks noGrp="1"/>
          </p:cNvSpPr>
          <p:nvPr>
            <p:ph type="dt" sz="half" idx="10"/>
          </p:nvPr>
        </p:nvSpPr>
        <p:spPr/>
        <p:txBody>
          <a:bodyPr/>
          <a:lstStyle/>
          <a:p>
            <a:fld id="{8C27AE42-AACA-4D4C-8A40-45F743ED3D2E}" type="datetimeFigureOut">
              <a:rPr lang="en-US" smtClean="0"/>
              <a:t>2/28/2018</a:t>
            </a:fld>
            <a:endParaRPr lang="en-US"/>
          </a:p>
        </p:txBody>
      </p:sp>
      <p:sp>
        <p:nvSpPr>
          <p:cNvPr id="5" name="Footer Placeholder 4">
            <a:extLst>
              <a:ext uri="{FF2B5EF4-FFF2-40B4-BE49-F238E27FC236}">
                <a16:creationId xmlns:a16="http://schemas.microsoft.com/office/drawing/2014/main" id="{42B719FF-D978-416F-841A-064E96EF6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C719C-E36B-43C9-BE42-FF16E7B6511E}"/>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427246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5057-6639-4AED-B5AE-D0655485E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8F2C3-B4CA-4B10-BE41-CC26357BBC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7E3E0-84A4-4231-BC7B-FED2AAA36A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A875B2-FC48-46E2-ADEE-C6EB2351AD00}"/>
              </a:ext>
            </a:extLst>
          </p:cNvPr>
          <p:cNvSpPr>
            <a:spLocks noGrp="1"/>
          </p:cNvSpPr>
          <p:nvPr>
            <p:ph type="dt" sz="half" idx="10"/>
          </p:nvPr>
        </p:nvSpPr>
        <p:spPr/>
        <p:txBody>
          <a:bodyPr/>
          <a:lstStyle/>
          <a:p>
            <a:fld id="{8C27AE42-AACA-4D4C-8A40-45F743ED3D2E}" type="datetimeFigureOut">
              <a:rPr lang="en-US" smtClean="0"/>
              <a:t>2/28/2018</a:t>
            </a:fld>
            <a:endParaRPr lang="en-US"/>
          </a:p>
        </p:txBody>
      </p:sp>
      <p:sp>
        <p:nvSpPr>
          <p:cNvPr id="6" name="Footer Placeholder 5">
            <a:extLst>
              <a:ext uri="{FF2B5EF4-FFF2-40B4-BE49-F238E27FC236}">
                <a16:creationId xmlns:a16="http://schemas.microsoft.com/office/drawing/2014/main" id="{CC3E858C-0FBB-4D77-A239-7DABB9196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3C43D-BDA1-420F-AFB8-400FD9ECB415}"/>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119601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1A2D-AA5C-4C2F-97E3-4969068EB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29393A-EF5C-466C-8DEE-DF1D38214C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67B1D5-5AAD-4500-AE67-71CC706071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116F-0429-481A-8F31-1184056F7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8733D9-9CC9-416A-8722-7258BDAB56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C7A1FD-1A43-4CF6-8417-A96AE784FE61}"/>
              </a:ext>
            </a:extLst>
          </p:cNvPr>
          <p:cNvSpPr>
            <a:spLocks noGrp="1"/>
          </p:cNvSpPr>
          <p:nvPr>
            <p:ph type="dt" sz="half" idx="10"/>
          </p:nvPr>
        </p:nvSpPr>
        <p:spPr/>
        <p:txBody>
          <a:bodyPr/>
          <a:lstStyle/>
          <a:p>
            <a:fld id="{8C27AE42-AACA-4D4C-8A40-45F743ED3D2E}" type="datetimeFigureOut">
              <a:rPr lang="en-US" smtClean="0"/>
              <a:t>2/28/2018</a:t>
            </a:fld>
            <a:endParaRPr lang="en-US"/>
          </a:p>
        </p:txBody>
      </p:sp>
      <p:sp>
        <p:nvSpPr>
          <p:cNvPr id="8" name="Footer Placeholder 7">
            <a:extLst>
              <a:ext uri="{FF2B5EF4-FFF2-40B4-BE49-F238E27FC236}">
                <a16:creationId xmlns:a16="http://schemas.microsoft.com/office/drawing/2014/main" id="{3E157813-CF1A-41DA-83B1-7657A36722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A68527-1FA0-4F2D-8DFB-9BB6C49BE689}"/>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17960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A092-278F-4F5D-91DC-66162FD7DC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D35153-E97E-4293-84C5-1899405F99AD}"/>
              </a:ext>
            </a:extLst>
          </p:cNvPr>
          <p:cNvSpPr>
            <a:spLocks noGrp="1"/>
          </p:cNvSpPr>
          <p:nvPr>
            <p:ph type="dt" sz="half" idx="10"/>
          </p:nvPr>
        </p:nvSpPr>
        <p:spPr/>
        <p:txBody>
          <a:bodyPr/>
          <a:lstStyle/>
          <a:p>
            <a:fld id="{8C27AE42-AACA-4D4C-8A40-45F743ED3D2E}" type="datetimeFigureOut">
              <a:rPr lang="en-US" smtClean="0"/>
              <a:t>2/28/2018</a:t>
            </a:fld>
            <a:endParaRPr lang="en-US"/>
          </a:p>
        </p:txBody>
      </p:sp>
      <p:sp>
        <p:nvSpPr>
          <p:cNvPr id="4" name="Footer Placeholder 3">
            <a:extLst>
              <a:ext uri="{FF2B5EF4-FFF2-40B4-BE49-F238E27FC236}">
                <a16:creationId xmlns:a16="http://schemas.microsoft.com/office/drawing/2014/main" id="{0EF52878-442B-463D-9229-B0E13AC5CC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E51096-709A-46AA-B1FC-A86075967564}"/>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97457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49EEDE-D105-40AA-B952-14EA3A154896}"/>
              </a:ext>
            </a:extLst>
          </p:cNvPr>
          <p:cNvSpPr>
            <a:spLocks noGrp="1"/>
          </p:cNvSpPr>
          <p:nvPr>
            <p:ph type="dt" sz="half" idx="10"/>
          </p:nvPr>
        </p:nvSpPr>
        <p:spPr/>
        <p:txBody>
          <a:bodyPr/>
          <a:lstStyle/>
          <a:p>
            <a:fld id="{8C27AE42-AACA-4D4C-8A40-45F743ED3D2E}" type="datetimeFigureOut">
              <a:rPr lang="en-US" smtClean="0"/>
              <a:t>2/28/2018</a:t>
            </a:fld>
            <a:endParaRPr lang="en-US"/>
          </a:p>
        </p:txBody>
      </p:sp>
      <p:sp>
        <p:nvSpPr>
          <p:cNvPr id="3" name="Footer Placeholder 2">
            <a:extLst>
              <a:ext uri="{FF2B5EF4-FFF2-40B4-BE49-F238E27FC236}">
                <a16:creationId xmlns:a16="http://schemas.microsoft.com/office/drawing/2014/main" id="{00D76639-F4EB-4D4C-AE50-A3AD459E6E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3B1FE5-3132-4126-B3D9-A85F2B355314}"/>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383833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B268-D001-4946-8C2F-FD5463525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B794E-9EB3-48AE-90A4-977790180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6C518C-1421-4621-8623-A07CC8ED4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A3EDF-FB72-4040-8144-0A218BC1C4FE}"/>
              </a:ext>
            </a:extLst>
          </p:cNvPr>
          <p:cNvSpPr>
            <a:spLocks noGrp="1"/>
          </p:cNvSpPr>
          <p:nvPr>
            <p:ph type="dt" sz="half" idx="10"/>
          </p:nvPr>
        </p:nvSpPr>
        <p:spPr/>
        <p:txBody>
          <a:bodyPr/>
          <a:lstStyle/>
          <a:p>
            <a:fld id="{8C27AE42-AACA-4D4C-8A40-45F743ED3D2E}" type="datetimeFigureOut">
              <a:rPr lang="en-US" smtClean="0"/>
              <a:t>2/28/2018</a:t>
            </a:fld>
            <a:endParaRPr lang="en-US"/>
          </a:p>
        </p:txBody>
      </p:sp>
      <p:sp>
        <p:nvSpPr>
          <p:cNvPr id="6" name="Footer Placeholder 5">
            <a:extLst>
              <a:ext uri="{FF2B5EF4-FFF2-40B4-BE49-F238E27FC236}">
                <a16:creationId xmlns:a16="http://schemas.microsoft.com/office/drawing/2014/main" id="{2FCEAA59-25B2-4508-B860-5B0A2078C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CE595-328B-45CB-A3A4-852389639C24}"/>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386725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2559-2BD2-454F-A4B1-24E59997A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BBB6D3-5803-4B1E-9B5A-16318DCA6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FF92C4-731B-4124-8CFE-1C9186B74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AB7DDA-DDFA-42EC-A210-DA675E5C761D}"/>
              </a:ext>
            </a:extLst>
          </p:cNvPr>
          <p:cNvSpPr>
            <a:spLocks noGrp="1"/>
          </p:cNvSpPr>
          <p:nvPr>
            <p:ph type="dt" sz="half" idx="10"/>
          </p:nvPr>
        </p:nvSpPr>
        <p:spPr/>
        <p:txBody>
          <a:bodyPr/>
          <a:lstStyle/>
          <a:p>
            <a:fld id="{8C27AE42-AACA-4D4C-8A40-45F743ED3D2E}" type="datetimeFigureOut">
              <a:rPr lang="en-US" smtClean="0"/>
              <a:t>2/28/2018</a:t>
            </a:fld>
            <a:endParaRPr lang="en-US"/>
          </a:p>
        </p:txBody>
      </p:sp>
      <p:sp>
        <p:nvSpPr>
          <p:cNvPr id="6" name="Footer Placeholder 5">
            <a:extLst>
              <a:ext uri="{FF2B5EF4-FFF2-40B4-BE49-F238E27FC236}">
                <a16:creationId xmlns:a16="http://schemas.microsoft.com/office/drawing/2014/main" id="{21453154-A8DB-463A-9C4A-CC8AEA3DA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C25F7-54B8-457F-B02B-E4254BFA1E55}"/>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420581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94C1F-5476-43AF-AAFC-47771CF34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0FAD6C-359E-4E70-B925-52818B358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BFB52-10A7-49A4-986D-5C947A5F3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7AE42-AACA-4D4C-8A40-45F743ED3D2E}" type="datetimeFigureOut">
              <a:rPr lang="en-US" smtClean="0"/>
              <a:t>2/28/2018</a:t>
            </a:fld>
            <a:endParaRPr lang="en-US"/>
          </a:p>
        </p:txBody>
      </p:sp>
      <p:sp>
        <p:nvSpPr>
          <p:cNvPr id="5" name="Footer Placeholder 4">
            <a:extLst>
              <a:ext uri="{FF2B5EF4-FFF2-40B4-BE49-F238E27FC236}">
                <a16:creationId xmlns:a16="http://schemas.microsoft.com/office/drawing/2014/main" id="{8E6C7F68-7A48-4006-90D8-8893A2ACC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FCAB96-5332-4BD2-8251-1C9A1E565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CCBD2-0CC3-45E9-B320-7A5B43E0C681}" type="slidenum">
              <a:rPr lang="en-US" smtClean="0"/>
              <a:t>‹#›</a:t>
            </a:fld>
            <a:endParaRPr lang="en-US"/>
          </a:p>
        </p:txBody>
      </p:sp>
    </p:spTree>
    <p:extLst>
      <p:ext uri="{BB962C8B-B14F-4D97-AF65-F5344CB8AC3E}">
        <p14:creationId xmlns:p14="http://schemas.microsoft.com/office/powerpoint/2010/main" val="383427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7D55-D683-4B4C-90A8-EF9D0D29E5D4}"/>
              </a:ext>
            </a:extLst>
          </p:cNvPr>
          <p:cNvSpPr>
            <a:spLocks noGrp="1"/>
          </p:cNvSpPr>
          <p:nvPr>
            <p:ph type="ctrTitle"/>
          </p:nvPr>
        </p:nvSpPr>
        <p:spPr/>
        <p:txBody>
          <a:bodyPr/>
          <a:lstStyle/>
          <a:p>
            <a:r>
              <a:rPr lang="en-US" dirty="0"/>
              <a:t>Battleship with Phaser</a:t>
            </a:r>
          </a:p>
        </p:txBody>
      </p:sp>
      <p:sp>
        <p:nvSpPr>
          <p:cNvPr id="3" name="Subtitle 2">
            <a:extLst>
              <a:ext uri="{FF2B5EF4-FFF2-40B4-BE49-F238E27FC236}">
                <a16:creationId xmlns:a16="http://schemas.microsoft.com/office/drawing/2014/main" id="{85E8C67F-CE3E-4D0A-A549-4BADB3D92E71}"/>
              </a:ext>
            </a:extLst>
          </p:cNvPr>
          <p:cNvSpPr>
            <a:spLocks noGrp="1"/>
          </p:cNvSpPr>
          <p:nvPr>
            <p:ph type="subTitle" idx="1"/>
          </p:nvPr>
        </p:nvSpPr>
        <p:spPr/>
        <p:txBody>
          <a:bodyPr/>
          <a:lstStyle/>
          <a:p>
            <a:r>
              <a:rPr lang="en-US" dirty="0"/>
              <a:t>Cameron Titus</a:t>
            </a:r>
          </a:p>
          <a:p>
            <a:r>
              <a:rPr lang="en-US" dirty="0"/>
              <a:t>Corey Gray</a:t>
            </a:r>
          </a:p>
          <a:p>
            <a:r>
              <a:rPr lang="en-US" dirty="0"/>
              <a:t>Duane Shaffer</a:t>
            </a:r>
          </a:p>
        </p:txBody>
      </p:sp>
    </p:spTree>
    <p:extLst>
      <p:ext uri="{BB962C8B-B14F-4D97-AF65-F5344CB8AC3E}">
        <p14:creationId xmlns:p14="http://schemas.microsoft.com/office/powerpoint/2010/main" val="88239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9A1FCC-6238-45DC-92FB-674E105AE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761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5BF4-34F4-4CF3-8823-D7464BDB3619}"/>
              </a:ext>
            </a:extLst>
          </p:cNvPr>
          <p:cNvSpPr>
            <a:spLocks noGrp="1"/>
          </p:cNvSpPr>
          <p:nvPr>
            <p:ph type="title"/>
          </p:nvPr>
        </p:nvSpPr>
        <p:spPr/>
        <p:txBody>
          <a:bodyPr/>
          <a:lstStyle/>
          <a:p>
            <a:r>
              <a:rPr lang="en-US" dirty="0"/>
              <a:t>Original Concept</a:t>
            </a:r>
          </a:p>
        </p:txBody>
      </p:sp>
      <p:pic>
        <p:nvPicPr>
          <p:cNvPr id="5" name="Content Placeholder 4">
            <a:extLst>
              <a:ext uri="{FF2B5EF4-FFF2-40B4-BE49-F238E27FC236}">
                <a16:creationId xmlns:a16="http://schemas.microsoft.com/office/drawing/2014/main" id="{7070D4DF-3962-4D9C-A5CD-0FF3A1A1FB2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204110"/>
            <a:ext cx="5181600" cy="3594367"/>
          </a:xfrm>
        </p:spPr>
      </p:pic>
      <p:sp>
        <p:nvSpPr>
          <p:cNvPr id="6" name="Content Placeholder 5">
            <a:extLst>
              <a:ext uri="{FF2B5EF4-FFF2-40B4-BE49-F238E27FC236}">
                <a16:creationId xmlns:a16="http://schemas.microsoft.com/office/drawing/2014/main" id="{17D4C50F-BA9A-41E1-8983-1385619B2787}"/>
              </a:ext>
            </a:extLst>
          </p:cNvPr>
          <p:cNvSpPr>
            <a:spLocks noGrp="1"/>
          </p:cNvSpPr>
          <p:nvPr>
            <p:ph sz="half" idx="2"/>
          </p:nvPr>
        </p:nvSpPr>
        <p:spPr>
          <a:xfrm>
            <a:off x="6172200" y="1825625"/>
            <a:ext cx="5181600" cy="4351338"/>
          </a:xfrm>
        </p:spPr>
        <p:txBody>
          <a:bodyPr/>
          <a:lstStyle/>
          <a:p>
            <a:r>
              <a:rPr lang="en-US" dirty="0"/>
              <a:t>GUI</a:t>
            </a:r>
          </a:p>
          <a:p>
            <a:r>
              <a:rPr lang="en-US" dirty="0"/>
              <a:t>Mouse or keyboard control</a:t>
            </a:r>
          </a:p>
          <a:p>
            <a:r>
              <a:rPr lang="en-US" dirty="0"/>
              <a:t>Local or online co-op boss fight</a:t>
            </a:r>
          </a:p>
          <a:p>
            <a:r>
              <a:rPr lang="en-US" dirty="0"/>
              <a:t>Time-based final attack and random extra attacks forces decision making</a:t>
            </a:r>
          </a:p>
          <a:p>
            <a:r>
              <a:rPr lang="en-US" dirty="0"/>
              <a:t>Multi-platform</a:t>
            </a:r>
          </a:p>
          <a:p>
            <a:r>
              <a:rPr lang="en-US" dirty="0"/>
              <a:t>Different ships and difficulties</a:t>
            </a:r>
          </a:p>
          <a:p>
            <a:r>
              <a:rPr lang="en-US" dirty="0"/>
              <a:t>Teams and lobbies</a:t>
            </a:r>
          </a:p>
        </p:txBody>
      </p:sp>
    </p:spTree>
    <p:extLst>
      <p:ext uri="{BB962C8B-B14F-4D97-AF65-F5344CB8AC3E}">
        <p14:creationId xmlns:p14="http://schemas.microsoft.com/office/powerpoint/2010/main" val="188034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86FBED2-5C0B-4C86-A7CA-4F27D0D920EA}"/>
              </a:ext>
            </a:extLst>
          </p:cNvPr>
          <p:cNvSpPr>
            <a:spLocks noGrp="1"/>
          </p:cNvSpPr>
          <p:nvPr>
            <p:ph type="title"/>
          </p:nvPr>
        </p:nvSpPr>
        <p:spPr/>
        <p:txBody>
          <a:bodyPr/>
          <a:lstStyle/>
          <a:p>
            <a:r>
              <a:rPr lang="en-US" dirty="0"/>
              <a:t>Planning Poker</a:t>
            </a:r>
          </a:p>
        </p:txBody>
      </p:sp>
      <p:pic>
        <p:nvPicPr>
          <p:cNvPr id="12" name="Content Placeholder 11">
            <a:extLst>
              <a:ext uri="{FF2B5EF4-FFF2-40B4-BE49-F238E27FC236}">
                <a16:creationId xmlns:a16="http://schemas.microsoft.com/office/drawing/2014/main" id="{8351BDDA-D1C3-4F21-A1CF-28E9166BF8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32001"/>
            <a:ext cx="10515600" cy="3738586"/>
          </a:xfrm>
        </p:spPr>
      </p:pic>
    </p:spTree>
    <p:extLst>
      <p:ext uri="{BB962C8B-B14F-4D97-AF65-F5344CB8AC3E}">
        <p14:creationId xmlns:p14="http://schemas.microsoft.com/office/powerpoint/2010/main" val="199817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746EB90-C418-4F4D-B85E-6A5EF98A47DB}"/>
              </a:ext>
            </a:extLst>
          </p:cNvPr>
          <p:cNvSpPr>
            <a:spLocks noGrp="1"/>
          </p:cNvSpPr>
          <p:nvPr>
            <p:ph type="title"/>
          </p:nvPr>
        </p:nvSpPr>
        <p:spPr/>
        <p:txBody>
          <a:bodyPr/>
          <a:lstStyle/>
          <a:p>
            <a:r>
              <a:rPr lang="en-US" dirty="0"/>
              <a:t>Iterative Development</a:t>
            </a:r>
          </a:p>
        </p:txBody>
      </p:sp>
      <p:pic>
        <p:nvPicPr>
          <p:cNvPr id="18" name="Content Placeholder 17">
            <a:extLst>
              <a:ext uri="{FF2B5EF4-FFF2-40B4-BE49-F238E27FC236}">
                <a16:creationId xmlns:a16="http://schemas.microsoft.com/office/drawing/2014/main" id="{570B91B9-F964-445D-B7E3-E3B41C430D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9849" y="1825625"/>
            <a:ext cx="6252301" cy="4351338"/>
          </a:xfrm>
        </p:spPr>
      </p:pic>
    </p:spTree>
    <p:extLst>
      <p:ext uri="{BB962C8B-B14F-4D97-AF65-F5344CB8AC3E}">
        <p14:creationId xmlns:p14="http://schemas.microsoft.com/office/powerpoint/2010/main" val="169927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31A6-4209-4124-A7DC-2C7BD0423FBB}"/>
              </a:ext>
            </a:extLst>
          </p:cNvPr>
          <p:cNvSpPr>
            <a:spLocks noGrp="1"/>
          </p:cNvSpPr>
          <p:nvPr>
            <p:ph type="title"/>
          </p:nvPr>
        </p:nvSpPr>
        <p:spPr/>
        <p:txBody>
          <a:bodyPr/>
          <a:lstStyle/>
          <a:p>
            <a:r>
              <a:rPr lang="en-US" dirty="0"/>
              <a:t>Triplet Programming</a:t>
            </a:r>
          </a:p>
        </p:txBody>
      </p:sp>
      <p:sp>
        <p:nvSpPr>
          <p:cNvPr id="4" name="Content Placeholder 3">
            <a:extLst>
              <a:ext uri="{FF2B5EF4-FFF2-40B4-BE49-F238E27FC236}">
                <a16:creationId xmlns:a16="http://schemas.microsoft.com/office/drawing/2014/main" id="{BA397130-3FBD-4F52-87E6-245A27FC4758}"/>
              </a:ext>
            </a:extLst>
          </p:cNvPr>
          <p:cNvSpPr>
            <a:spLocks noGrp="1"/>
          </p:cNvSpPr>
          <p:nvPr>
            <p:ph sz="half" idx="1"/>
          </p:nvPr>
        </p:nvSpPr>
        <p:spPr/>
        <p:txBody>
          <a:bodyPr>
            <a:normAutofit lnSpcReduction="10000"/>
          </a:bodyPr>
          <a:lstStyle/>
          <a:p>
            <a:pPr marL="0" indent="0">
              <a:buNone/>
            </a:pPr>
            <a:r>
              <a:rPr lang="en-US" dirty="0"/>
              <a:t>The Good:</a:t>
            </a:r>
          </a:p>
          <a:p>
            <a:r>
              <a:rPr lang="en-US" dirty="0"/>
              <a:t>Reduced errors</a:t>
            </a:r>
          </a:p>
          <a:p>
            <a:r>
              <a:rPr lang="en-US" dirty="0"/>
              <a:t>Additional inspiration</a:t>
            </a:r>
          </a:p>
          <a:p>
            <a:r>
              <a:rPr lang="en-US" dirty="0"/>
              <a:t>Parallel research and development</a:t>
            </a:r>
          </a:p>
          <a:p>
            <a:endParaRPr lang="en-US" dirty="0"/>
          </a:p>
          <a:p>
            <a:pPr marL="0" indent="0">
              <a:buNone/>
            </a:pPr>
            <a:r>
              <a:rPr lang="en-US" dirty="0"/>
              <a:t>The Bad:</a:t>
            </a:r>
          </a:p>
          <a:p>
            <a:pPr marL="0" indent="0">
              <a:buNone/>
            </a:pPr>
            <a:r>
              <a:rPr lang="en-US" dirty="0"/>
              <a:t>Three developers sitting around for three hours trying to solve one problem and not solving it.</a:t>
            </a:r>
          </a:p>
        </p:txBody>
      </p:sp>
      <p:pic>
        <p:nvPicPr>
          <p:cNvPr id="9" name="Content Placeholder 8">
            <a:extLst>
              <a:ext uri="{FF2B5EF4-FFF2-40B4-BE49-F238E27FC236}">
                <a16:creationId xmlns:a16="http://schemas.microsoft.com/office/drawing/2014/main" id="{4847E430-D7FE-44D9-9D73-A87257E6D94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75573"/>
            <a:ext cx="5181600" cy="3451442"/>
          </a:xfrm>
        </p:spPr>
      </p:pic>
    </p:spTree>
    <p:extLst>
      <p:ext uri="{BB962C8B-B14F-4D97-AF65-F5344CB8AC3E}">
        <p14:creationId xmlns:p14="http://schemas.microsoft.com/office/powerpoint/2010/main" val="123841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D377-9C01-40CD-8542-D32C9453F74F}"/>
              </a:ext>
            </a:extLst>
          </p:cNvPr>
          <p:cNvSpPr>
            <a:spLocks noGrp="1"/>
          </p:cNvSpPr>
          <p:nvPr>
            <p:ph type="title"/>
          </p:nvPr>
        </p:nvSpPr>
        <p:spPr/>
        <p:txBody>
          <a:bodyPr/>
          <a:lstStyle/>
          <a:p>
            <a:r>
              <a:rPr lang="en-US" dirty="0"/>
              <a:t>Beautiful Branching</a:t>
            </a:r>
          </a:p>
        </p:txBody>
      </p:sp>
      <p:pic>
        <p:nvPicPr>
          <p:cNvPr id="7" name="Content Placeholder 6">
            <a:extLst>
              <a:ext uri="{FF2B5EF4-FFF2-40B4-BE49-F238E27FC236}">
                <a16:creationId xmlns:a16="http://schemas.microsoft.com/office/drawing/2014/main" id="{68CFE54D-CB08-4DE9-8819-E76D33C031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532660"/>
            <a:ext cx="10515600" cy="2937268"/>
          </a:xfrm>
        </p:spPr>
      </p:pic>
    </p:spTree>
    <p:extLst>
      <p:ext uri="{BB962C8B-B14F-4D97-AF65-F5344CB8AC3E}">
        <p14:creationId xmlns:p14="http://schemas.microsoft.com/office/powerpoint/2010/main" val="48914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451D-4268-4712-83FB-06D35F8AEB4B}"/>
              </a:ext>
            </a:extLst>
          </p:cNvPr>
          <p:cNvSpPr>
            <a:spLocks noGrp="1"/>
          </p:cNvSpPr>
          <p:nvPr>
            <p:ph type="title"/>
          </p:nvPr>
        </p:nvSpPr>
        <p:spPr/>
        <p:txBody>
          <a:bodyPr/>
          <a:lstStyle/>
          <a:p>
            <a:r>
              <a:rPr lang="en-US" dirty="0"/>
              <a:t>Cameron’s Final Thoughts</a:t>
            </a:r>
          </a:p>
        </p:txBody>
      </p:sp>
      <p:sp>
        <p:nvSpPr>
          <p:cNvPr id="3" name="Content Placeholder 2">
            <a:extLst>
              <a:ext uri="{FF2B5EF4-FFF2-40B4-BE49-F238E27FC236}">
                <a16:creationId xmlns:a16="http://schemas.microsoft.com/office/drawing/2014/main" id="{D95BCB78-AE51-40F7-BBFE-CB1A05BF2B75}"/>
              </a:ext>
            </a:extLst>
          </p:cNvPr>
          <p:cNvSpPr>
            <a:spLocks noGrp="1"/>
          </p:cNvSpPr>
          <p:nvPr>
            <p:ph idx="1"/>
          </p:nvPr>
        </p:nvSpPr>
        <p:spPr/>
        <p:txBody>
          <a:bodyPr/>
          <a:lstStyle/>
          <a:p>
            <a:pPr marL="0" indent="0">
              <a:buNone/>
            </a:pPr>
            <a:r>
              <a:rPr lang="en-US" dirty="0"/>
              <a:t>“Pair programming (triplet programming) is a really powerful and useful tool. As is agile development. Often at work I will sit down and think about what classes I need to make, make a prototype and it feels like when I'm finally going it’s a few days later and even then I will find I don't need half the crap I put in there. If we follow the agile mantra we will test often and develop quickly with faster results. I will incorporate some of the mantras in my day to day coding life most definitely.”</a:t>
            </a:r>
          </a:p>
        </p:txBody>
      </p:sp>
    </p:spTree>
    <p:extLst>
      <p:ext uri="{BB962C8B-B14F-4D97-AF65-F5344CB8AC3E}">
        <p14:creationId xmlns:p14="http://schemas.microsoft.com/office/powerpoint/2010/main" val="298918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7102-5E90-4B3D-B12B-906818BB38AA}"/>
              </a:ext>
            </a:extLst>
          </p:cNvPr>
          <p:cNvSpPr>
            <a:spLocks noGrp="1"/>
          </p:cNvSpPr>
          <p:nvPr>
            <p:ph type="title"/>
          </p:nvPr>
        </p:nvSpPr>
        <p:spPr/>
        <p:txBody>
          <a:bodyPr/>
          <a:lstStyle/>
          <a:p>
            <a:r>
              <a:rPr lang="en-US" dirty="0"/>
              <a:t>Corey’s Final Thoughts</a:t>
            </a:r>
          </a:p>
        </p:txBody>
      </p:sp>
      <p:sp>
        <p:nvSpPr>
          <p:cNvPr id="3" name="Content Placeholder 2">
            <a:extLst>
              <a:ext uri="{FF2B5EF4-FFF2-40B4-BE49-F238E27FC236}">
                <a16:creationId xmlns:a16="http://schemas.microsoft.com/office/drawing/2014/main" id="{14C27E9C-1CE3-4E12-A02F-0B5483778D6A}"/>
              </a:ext>
            </a:extLst>
          </p:cNvPr>
          <p:cNvSpPr>
            <a:spLocks noGrp="1"/>
          </p:cNvSpPr>
          <p:nvPr>
            <p:ph idx="1"/>
          </p:nvPr>
        </p:nvSpPr>
        <p:spPr/>
        <p:txBody>
          <a:bodyPr>
            <a:normAutofit fontScale="92500"/>
          </a:bodyPr>
          <a:lstStyle/>
          <a:p>
            <a:pPr marL="0" indent="0">
              <a:buNone/>
            </a:pPr>
            <a:r>
              <a:rPr lang="en-US" dirty="0"/>
              <a:t>“I think we saw the good and bad sides of pair programing with this project, and I’d like to try it at work. Not as a </a:t>
            </a:r>
            <a:r>
              <a:rPr lang="en-US" i="1" dirty="0"/>
              <a:t>extreme</a:t>
            </a:r>
            <a:r>
              <a:rPr lang="en-US" dirty="0"/>
              <a:t> as XP but as another tool in the toolbox. There are benefits to sometimes working by yourself.</a:t>
            </a:r>
          </a:p>
          <a:p>
            <a:pPr marL="0" indent="0">
              <a:buNone/>
            </a:pPr>
            <a:endParaRPr lang="en-US" dirty="0"/>
          </a:p>
          <a:p>
            <a:pPr marL="0" indent="0">
              <a:buNone/>
            </a:pPr>
            <a:r>
              <a:rPr lang="en-US" dirty="0"/>
              <a:t>“I had to learn a new programming language for this project, which was a good experience, but I’m increasing wary of frameworks/libraries and cargo cult programming, especially in web development where there seems to always be some hot new fad. Phaser allowed us to make some quick initial gains, but we hit a wall when we wanted to do something that the documentation didn’t cover. I kept imagining how upset my manager would be if his entire team worked for an afternoon without producing anything.”</a:t>
            </a:r>
          </a:p>
        </p:txBody>
      </p:sp>
    </p:spTree>
    <p:extLst>
      <p:ext uri="{BB962C8B-B14F-4D97-AF65-F5344CB8AC3E}">
        <p14:creationId xmlns:p14="http://schemas.microsoft.com/office/powerpoint/2010/main" val="398020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803E-C425-4DAD-A73F-0FB9EDBF798E}"/>
              </a:ext>
            </a:extLst>
          </p:cNvPr>
          <p:cNvSpPr>
            <a:spLocks noGrp="1"/>
          </p:cNvSpPr>
          <p:nvPr>
            <p:ph type="title"/>
          </p:nvPr>
        </p:nvSpPr>
        <p:spPr/>
        <p:txBody>
          <a:bodyPr/>
          <a:lstStyle/>
          <a:p>
            <a:r>
              <a:rPr lang="en-US" dirty="0"/>
              <a:t>Duane’s Final Thoughts</a:t>
            </a:r>
          </a:p>
        </p:txBody>
      </p:sp>
      <p:sp>
        <p:nvSpPr>
          <p:cNvPr id="3" name="Content Placeholder 2">
            <a:extLst>
              <a:ext uri="{FF2B5EF4-FFF2-40B4-BE49-F238E27FC236}">
                <a16:creationId xmlns:a16="http://schemas.microsoft.com/office/drawing/2014/main" id="{C5FB0AB3-9B14-4ECD-84C3-2A1260CC0F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0639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711</Words>
  <Application>Microsoft Office PowerPoint</Application>
  <PresentationFormat>Widescreen</PresentationFormat>
  <Paragraphs>40</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Battleship with Phaser</vt:lpstr>
      <vt:lpstr>Original Concept</vt:lpstr>
      <vt:lpstr>Planning Poker</vt:lpstr>
      <vt:lpstr>Iterative Development</vt:lpstr>
      <vt:lpstr>Triplet Programming</vt:lpstr>
      <vt:lpstr>Beautiful Branching</vt:lpstr>
      <vt:lpstr>Cameron’s Final Thoughts</vt:lpstr>
      <vt:lpstr>Corey’s Final Thoughts</vt:lpstr>
      <vt:lpstr>Duane’s Final Thoughts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 with Phaser</dc:title>
  <dc:creator>Corey Gray</dc:creator>
  <cp:lastModifiedBy>Corey Gray</cp:lastModifiedBy>
  <cp:revision>14</cp:revision>
  <dcterms:created xsi:type="dcterms:W3CDTF">2018-02-28T05:53:03Z</dcterms:created>
  <dcterms:modified xsi:type="dcterms:W3CDTF">2018-02-28T09:36:57Z</dcterms:modified>
</cp:coreProperties>
</file>