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3"/>
  </p:notesMasterIdLst>
  <p:handoutMasterIdLst>
    <p:handoutMasterId r:id="rId44"/>
  </p:handoutMasterIdLst>
  <p:sldIdLst>
    <p:sldId id="256" r:id="rId2"/>
    <p:sldId id="392" r:id="rId3"/>
    <p:sldId id="406" r:id="rId4"/>
    <p:sldId id="404" r:id="rId5"/>
    <p:sldId id="423" r:id="rId6"/>
    <p:sldId id="407" r:id="rId7"/>
    <p:sldId id="394" r:id="rId8"/>
    <p:sldId id="421" r:id="rId9"/>
    <p:sldId id="422" r:id="rId10"/>
    <p:sldId id="400" r:id="rId11"/>
    <p:sldId id="419" r:id="rId12"/>
    <p:sldId id="413" r:id="rId13"/>
    <p:sldId id="420" r:id="rId14"/>
    <p:sldId id="401" r:id="rId15"/>
    <p:sldId id="417" r:id="rId16"/>
    <p:sldId id="414" r:id="rId17"/>
    <p:sldId id="415" r:id="rId18"/>
    <p:sldId id="416" r:id="rId19"/>
    <p:sldId id="395" r:id="rId20"/>
    <p:sldId id="439" r:id="rId21"/>
    <p:sldId id="441" r:id="rId22"/>
    <p:sldId id="438" r:id="rId23"/>
    <p:sldId id="443" r:id="rId24"/>
    <p:sldId id="445" r:id="rId25"/>
    <p:sldId id="446" r:id="rId26"/>
    <p:sldId id="427" r:id="rId27"/>
    <p:sldId id="426" r:id="rId28"/>
    <p:sldId id="428" r:id="rId29"/>
    <p:sldId id="431" r:id="rId30"/>
    <p:sldId id="432" r:id="rId31"/>
    <p:sldId id="429" r:id="rId32"/>
    <p:sldId id="433" r:id="rId33"/>
    <p:sldId id="436" r:id="rId34"/>
    <p:sldId id="437" r:id="rId35"/>
    <p:sldId id="434" r:id="rId36"/>
    <p:sldId id="430" r:id="rId37"/>
    <p:sldId id="396" r:id="rId38"/>
    <p:sldId id="411" r:id="rId39"/>
    <p:sldId id="412" r:id="rId40"/>
    <p:sldId id="393" r:id="rId41"/>
    <p:sldId id="398" r:id="rId42"/>
  </p:sldIdLst>
  <p:sldSz cx="9144000" cy="6858000" type="screen4x3"/>
  <p:notesSz cx="6858000" cy="9144000"/>
  <p:defaultTextStyle>
    <a:defPPr>
      <a:defRPr lang="zh-CN"/>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09" algn="l" defTabSz="914305" rtl="0" eaLnBrk="1" latinLnBrk="0" hangingPunct="1">
      <a:defRPr sz="1800" kern="1200">
        <a:solidFill>
          <a:schemeClr val="tx1"/>
        </a:solidFill>
        <a:latin typeface="+mn-lt"/>
        <a:ea typeface="+mn-ea"/>
        <a:cs typeface="+mn-cs"/>
      </a:defRPr>
    </a:lvl5pPr>
    <a:lvl6pPr marL="2285762"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7"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030"/>
    <a:srgbClr val="2020FE"/>
    <a:srgbClr val="FF0000"/>
    <a:srgbClr val="F4F4F4"/>
    <a:srgbClr val="FF3434"/>
    <a:srgbClr val="FE0096"/>
    <a:srgbClr val="CBC0DA"/>
    <a:srgbClr val="79CFA6"/>
    <a:srgbClr val="F3D3E8"/>
    <a:srgbClr val="C83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89209" autoAdjust="0"/>
  </p:normalViewPr>
  <p:slideViewPr>
    <p:cSldViewPr snapToGrid="0">
      <p:cViewPr varScale="1">
        <p:scale>
          <a:sx n="77" d="100"/>
          <a:sy n="77" d="100"/>
        </p:scale>
        <p:origin x="1194" y="54"/>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198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C2E0CE-A8AE-41F6-BDF4-82805F7C1217}" type="datetimeFigureOut">
              <a:rPr lang="zh-CN" altLang="en-US" smtClean="0"/>
              <a:t>2015/4/27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3F5D3-056D-46B6-9D47-C97A65D41EF9}" type="slidenum">
              <a:rPr lang="zh-CN" altLang="en-US" smtClean="0"/>
              <a:t>‹#›</a:t>
            </a:fld>
            <a:endParaRPr lang="zh-CN" altLang="en-US"/>
          </a:p>
        </p:txBody>
      </p:sp>
    </p:spTree>
    <p:extLst>
      <p:ext uri="{BB962C8B-B14F-4D97-AF65-F5344CB8AC3E}">
        <p14:creationId xmlns:p14="http://schemas.microsoft.com/office/powerpoint/2010/main" val="3302106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70D12-0DC1-435C-822A-E978C4C60A24}" type="datetimeFigureOut">
              <a:rPr lang="zh-CN" altLang="en-US" smtClean="0"/>
              <a:t>2015/4/27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6027B-1EA8-486E-AE68-B39FBCEB4282}" type="slidenum">
              <a:rPr lang="zh-CN" altLang="en-US" smtClean="0"/>
              <a:t>‹#›</a:t>
            </a:fld>
            <a:endParaRPr lang="zh-CN" altLang="en-US"/>
          </a:p>
        </p:txBody>
      </p:sp>
    </p:spTree>
    <p:extLst>
      <p:ext uri="{BB962C8B-B14F-4D97-AF65-F5344CB8AC3E}">
        <p14:creationId xmlns:p14="http://schemas.microsoft.com/office/powerpoint/2010/main" val="2654232588"/>
      </p:ext>
    </p:extLst>
  </p:cSld>
  <p:clrMap bg1="lt1" tx1="dk1" bg2="lt2" tx2="dk2" accent1="accent1" accent2="accent2" accent3="accent3" accent4="accent4" accent5="accent5" accent6="accent6" hlink="hlink" folHlink="folHlink"/>
  <p:hf hdr="0" ftr="0" dt="0"/>
  <p:notesStyle>
    <a:lvl1pPr marL="0" algn="l" defTabSz="914305" rtl="0" eaLnBrk="1" latinLnBrk="0" hangingPunct="1">
      <a:defRPr sz="1200" kern="1200">
        <a:solidFill>
          <a:schemeClr val="tx1"/>
        </a:solidFill>
        <a:latin typeface="+mn-lt"/>
        <a:ea typeface="+mn-ea"/>
        <a:cs typeface="+mn-cs"/>
      </a:defRPr>
    </a:lvl1pPr>
    <a:lvl2pPr marL="457153"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8" algn="l" defTabSz="914305" rtl="0" eaLnBrk="1" latinLnBrk="0" hangingPunct="1">
      <a:defRPr sz="1200" kern="1200">
        <a:solidFill>
          <a:schemeClr val="tx1"/>
        </a:solidFill>
        <a:latin typeface="+mn-lt"/>
        <a:ea typeface="+mn-ea"/>
        <a:cs typeface="+mn-cs"/>
      </a:defRPr>
    </a:lvl4pPr>
    <a:lvl5pPr marL="1828609" algn="l" defTabSz="914305" rtl="0" eaLnBrk="1" latinLnBrk="0" hangingPunct="1">
      <a:defRPr sz="1200" kern="1200">
        <a:solidFill>
          <a:schemeClr val="tx1"/>
        </a:solidFill>
        <a:latin typeface="+mn-lt"/>
        <a:ea typeface="+mn-ea"/>
        <a:cs typeface="+mn-cs"/>
      </a:defRPr>
    </a:lvl5pPr>
    <a:lvl6pPr marL="2285762"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7"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1</a:t>
            </a:fld>
            <a:endParaRPr lang="zh-CN" altLang="en-US"/>
          </a:p>
        </p:txBody>
      </p:sp>
    </p:spTree>
    <p:extLst>
      <p:ext uri="{BB962C8B-B14F-4D97-AF65-F5344CB8AC3E}">
        <p14:creationId xmlns:p14="http://schemas.microsoft.com/office/powerpoint/2010/main" val="1423651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ICF</a:t>
                </a:r>
                <a:r>
                  <a:rPr lang="zh-CN" altLang="zh-CN" sz="1200" kern="1200" dirty="0">
                    <a:solidFill>
                      <a:schemeClr val="tx1"/>
                    </a:solidFill>
                    <a:effectLst/>
                    <a:latin typeface="+mn-lt"/>
                    <a:ea typeface="+mn-ea"/>
                    <a:cs typeface="+mn-cs"/>
                  </a:rPr>
                  <a:t>的主要思想是：目标项目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消费的项目越相似，用户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r</m:t>
                    </m:r>
                    <m:d>
                      <m:dPr>
                        <m:ctrlPr>
                          <a:rPr lang="zh-CN" altLang="zh-CN" sz="1200" i="1" kern="1200">
                            <a:solidFill>
                              <a:schemeClr val="tx1"/>
                            </a:solidFill>
                            <a:effectLst/>
                            <a:latin typeface="Cambria Math" panose="02040503050406030204" pitchFamily="18" charset="0"/>
                            <a:ea typeface="+mn-ea"/>
                            <a:cs typeface="+mn-cs"/>
                          </a:rPr>
                        </m:ctrlPr>
                      </m:dPr>
                      <m:e>
                        <m:r>
                          <m:rPr>
                            <m:sty m:val="p"/>
                          </m:rPr>
                          <a:rPr lang="en-US" altLang="zh-CN" sz="1200" kern="1200">
                            <a:solidFill>
                              <a:schemeClr val="tx1"/>
                            </a:solidFill>
                            <a:effectLst/>
                            <a:latin typeface="Cambria Math" panose="02040503050406030204" pitchFamily="18" charset="0"/>
                            <a:ea typeface="+mn-ea"/>
                            <a:cs typeface="+mn-cs"/>
                          </a:rPr>
                          <m:t>u</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t</m:t>
                        </m:r>
                      </m:e>
                    </m:d>
                  </m:oMath>
                </a14:m>
                <a:r>
                  <a:rPr lang="zh-CN" altLang="zh-CN" sz="1200" kern="1200" dirty="0">
                    <a:solidFill>
                      <a:schemeClr val="tx1"/>
                    </a:solidFill>
                    <a:effectLst/>
                    <a:latin typeface="+mn-lt"/>
                    <a:ea typeface="+mn-ea"/>
                    <a:cs typeface="+mn-cs"/>
                  </a:rPr>
                  <a:t>的值越高。</a:t>
                </a:r>
                <a:r>
                  <a:rPr lang="en-US" altLang="zh-CN" sz="1200" kern="1200" dirty="0" err="1">
                    <a:solidFill>
                      <a:schemeClr val="tx1"/>
                    </a:solidFill>
                    <a:effectLst/>
                    <a:latin typeface="+mn-lt"/>
                    <a:ea typeface="+mn-ea"/>
                    <a:cs typeface="+mn-cs"/>
                  </a:rPr>
                  <a:t>UCF</a:t>
                </a:r>
                <a:r>
                  <a:rPr lang="zh-CN" altLang="zh-CN" sz="1200" kern="1200" dirty="0">
                    <a:solidFill>
                      <a:schemeClr val="tx1"/>
                    </a:solidFill>
                    <a:effectLst/>
                    <a:latin typeface="+mn-lt"/>
                    <a:ea typeface="+mn-ea"/>
                    <a:cs typeface="+mn-cs"/>
                  </a:rPr>
                  <a:t>的主要思想是：与用户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都很相似的一组用户中，越多的用户消费过项目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r</m:t>
                    </m:r>
                    <m:d>
                      <m:dPr>
                        <m:ctrlPr>
                          <a:rPr lang="zh-CN" altLang="zh-CN" sz="1200" i="1" kern="1200">
                            <a:solidFill>
                              <a:schemeClr val="tx1"/>
                            </a:solidFill>
                            <a:effectLst/>
                            <a:latin typeface="Cambria Math" panose="02040503050406030204" pitchFamily="18" charset="0"/>
                            <a:ea typeface="+mn-ea"/>
                            <a:cs typeface="+mn-cs"/>
                          </a:rPr>
                        </m:ctrlPr>
                      </m:dPr>
                      <m:e>
                        <m:r>
                          <m:rPr>
                            <m:sty m:val="p"/>
                          </m:rPr>
                          <a:rPr lang="en-US" altLang="zh-CN" sz="1200" kern="1200">
                            <a:solidFill>
                              <a:schemeClr val="tx1"/>
                            </a:solidFill>
                            <a:effectLst/>
                            <a:latin typeface="Cambria Math" panose="02040503050406030204" pitchFamily="18" charset="0"/>
                            <a:ea typeface="+mn-ea"/>
                            <a:cs typeface="+mn-cs"/>
                          </a:rPr>
                          <m:t>u</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t</m:t>
                        </m:r>
                      </m:e>
                    </m:d>
                  </m:oMath>
                </a14:m>
                <a:r>
                  <a:rPr lang="zh-CN" altLang="zh-CN" sz="1200" kern="1200">
                    <a:solidFill>
                      <a:schemeClr val="tx1"/>
                    </a:solidFill>
                    <a:effectLst/>
                    <a:latin typeface="+mn-lt"/>
                    <a:ea typeface="+mn-ea"/>
                    <a:cs typeface="+mn-cs"/>
                  </a:rPr>
                  <a:t>的值越高。</a:t>
                </a:r>
                <a:endParaRPr lang="zh-CN" altLang="en-US"/>
              </a:p>
            </p:txBody>
          </p:sp>
        </mc:Choice>
        <mc:Fallback xmlns="">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ICF</a:t>
                </a:r>
                <a:r>
                  <a:rPr lang="zh-CN" altLang="zh-CN" sz="1200" kern="1200" dirty="0">
                    <a:solidFill>
                      <a:schemeClr val="tx1"/>
                    </a:solidFill>
                    <a:effectLst/>
                    <a:latin typeface="+mn-lt"/>
                    <a:ea typeface="+mn-ea"/>
                    <a:cs typeface="+mn-cs"/>
                  </a:rPr>
                  <a:t>的主要思想是：目标项目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消费的项目越相似，用户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r>
                  <a:rPr lang="en-US" altLang="zh-CN" sz="1200" i="0" kern="1200">
                    <a:solidFill>
                      <a:schemeClr val="tx1"/>
                    </a:solidFill>
                    <a:effectLst/>
                    <a:latin typeface="+mn-lt"/>
                    <a:ea typeface="+mn-ea"/>
                    <a:cs typeface="+mn-cs"/>
                  </a:rPr>
                  <a:t>r</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u,t)</a:t>
                </a:r>
                <a:r>
                  <a:rPr lang="zh-CN" altLang="zh-CN" sz="1200" kern="1200" dirty="0">
                    <a:solidFill>
                      <a:schemeClr val="tx1"/>
                    </a:solidFill>
                    <a:effectLst/>
                    <a:latin typeface="+mn-lt"/>
                    <a:ea typeface="+mn-ea"/>
                    <a:cs typeface="+mn-cs"/>
                  </a:rPr>
                  <a:t>的值越高。</a:t>
                </a:r>
                <a:r>
                  <a:rPr lang="en-US" altLang="zh-CN" sz="1200" kern="1200" dirty="0" err="1">
                    <a:solidFill>
                      <a:schemeClr val="tx1"/>
                    </a:solidFill>
                    <a:effectLst/>
                    <a:latin typeface="+mn-lt"/>
                    <a:ea typeface="+mn-ea"/>
                    <a:cs typeface="+mn-cs"/>
                  </a:rPr>
                  <a:t>UCF</a:t>
                </a:r>
                <a:r>
                  <a:rPr lang="zh-CN" altLang="zh-CN" sz="1200" kern="1200" dirty="0">
                    <a:solidFill>
                      <a:schemeClr val="tx1"/>
                    </a:solidFill>
                    <a:effectLst/>
                    <a:latin typeface="+mn-lt"/>
                    <a:ea typeface="+mn-ea"/>
                    <a:cs typeface="+mn-cs"/>
                  </a:rPr>
                  <a:t>的主要思想是：与用户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都很相似的一组用户中，越多的用户消费过项目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r>
                  <a:rPr lang="en-US" altLang="zh-CN" sz="1200" i="0" kern="1200">
                    <a:solidFill>
                      <a:schemeClr val="tx1"/>
                    </a:solidFill>
                    <a:effectLst/>
                    <a:latin typeface="+mn-lt"/>
                    <a:ea typeface="+mn-ea"/>
                    <a:cs typeface="+mn-cs"/>
                  </a:rPr>
                  <a:t>r</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u,t)</a:t>
                </a:r>
                <a:r>
                  <a:rPr lang="zh-CN" altLang="zh-CN" sz="1200" kern="1200">
                    <a:solidFill>
                      <a:schemeClr val="tx1"/>
                    </a:solidFill>
                    <a:effectLst/>
                    <a:latin typeface="+mn-lt"/>
                    <a:ea typeface="+mn-ea"/>
                    <a:cs typeface="+mn-cs"/>
                  </a:rPr>
                  <a:t>的值越高。</a:t>
                </a:r>
                <a:endParaRPr lang="zh-CN" altLang="en-US"/>
              </a:p>
            </p:txBody>
          </p:sp>
        </mc:Fallback>
      </mc:AlternateContent>
      <p:sp>
        <p:nvSpPr>
          <p:cNvPr id="4" name="灯片编号占位符 3"/>
          <p:cNvSpPr>
            <a:spLocks noGrp="1"/>
          </p:cNvSpPr>
          <p:nvPr>
            <p:ph type="sldNum" sz="quarter" idx="10"/>
          </p:nvPr>
        </p:nvSpPr>
        <p:spPr/>
        <p:txBody>
          <a:bodyPr/>
          <a:lstStyle/>
          <a:p>
            <a:fld id="{AA36027B-1EA8-486E-AE68-B39FBCEB4282}" type="slidenum">
              <a:rPr lang="zh-CN" altLang="en-US" smtClean="0"/>
              <a:t>25</a:t>
            </a:fld>
            <a:endParaRPr lang="zh-CN" altLang="en-US"/>
          </a:p>
        </p:txBody>
      </p:sp>
    </p:spTree>
    <p:extLst>
      <p:ext uri="{BB962C8B-B14F-4D97-AF65-F5344CB8AC3E}">
        <p14:creationId xmlns:p14="http://schemas.microsoft.com/office/powerpoint/2010/main" val="109958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4-2</a:t>
            </a:r>
            <a:r>
              <a:rPr lang="zh-CN" altLang="en-US" dirty="0" smtClean="0"/>
              <a:t>统计结果为： 每个公司的粉丝（用户）中，有多少比率的用户使用过该公司生产的产品（手机）</a:t>
            </a:r>
          </a:p>
          <a:p>
            <a:endParaRPr lang="zh-CN" altLang="en-US" dirty="0" smtClean="0"/>
          </a:p>
          <a:p>
            <a:r>
              <a:rPr lang="zh-CN" altLang="en-US" dirty="0" smtClean="0"/>
              <a:t>图</a:t>
            </a:r>
            <a:r>
              <a:rPr lang="en-US" altLang="zh-CN" dirty="0" smtClean="0"/>
              <a:t>4-3</a:t>
            </a:r>
            <a:r>
              <a:rPr lang="zh-CN" altLang="en-US" dirty="0" smtClean="0"/>
              <a:t>统计结果为： 使用过一个公司手机的用户当中，有多少用户关注了手机公司的官方账号</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27</a:t>
            </a:fld>
            <a:endParaRPr lang="zh-CN" altLang="en-US"/>
          </a:p>
        </p:txBody>
      </p:sp>
    </p:spTree>
    <p:extLst>
      <p:ext uri="{BB962C8B-B14F-4D97-AF65-F5344CB8AC3E}">
        <p14:creationId xmlns:p14="http://schemas.microsoft.com/office/powerpoint/2010/main" val="238348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05" rtl="0" eaLnBrk="1" fontAlgn="auto" latinLnBrk="0" hangingPunct="1">
              <a:lnSpc>
                <a:spcPct val="100000"/>
              </a:lnSpc>
              <a:spcBef>
                <a:spcPts val="0"/>
              </a:spcBef>
              <a:spcAft>
                <a:spcPts val="0"/>
              </a:spcAft>
              <a:buClrTx/>
              <a:buSzTx/>
              <a:buFontTx/>
              <a:buNone/>
              <a:tabLst/>
              <a:defRPr/>
            </a:pPr>
            <a:r>
              <a:rPr lang="zh-CN" altLang="en-US" dirty="0" smtClean="0"/>
              <a:t>总结来说，与</a:t>
            </a:r>
            <a:r>
              <a:rPr lang="en-US" altLang="zh-CN" dirty="0" smtClean="0"/>
              <a:t>Linear</a:t>
            </a:r>
            <a:r>
              <a:rPr lang="zh-CN" altLang="zh-CN" dirty="0" smtClean="0"/>
              <a:t>模型</a:t>
            </a:r>
            <a:r>
              <a:rPr lang="zh-CN" altLang="en-US" dirty="0" smtClean="0"/>
              <a:t>一样</a:t>
            </a:r>
            <a:r>
              <a:rPr lang="zh-CN" altLang="zh-CN" dirty="0" smtClean="0"/>
              <a:t>，</a:t>
            </a:r>
            <a:r>
              <a:rPr lang="en-US" altLang="zh-CN" dirty="0" smtClean="0"/>
              <a:t>MIP</a:t>
            </a:r>
            <a:r>
              <a:rPr lang="zh-CN" altLang="zh-CN" dirty="0" smtClean="0"/>
              <a:t>有着模拟社交影响力的传播过程的能力，也可以衡量节点对节点的影响力大小；</a:t>
            </a:r>
            <a:r>
              <a:rPr lang="zh-CN" altLang="zh-CN" b="1" dirty="0" smtClean="0"/>
              <a:t>但是，</a:t>
            </a:r>
            <a:r>
              <a:rPr lang="en-US" altLang="zh-CN" dirty="0" smtClean="0"/>
              <a:t>MIP</a:t>
            </a:r>
            <a:r>
              <a:rPr lang="zh-CN" altLang="zh-CN" dirty="0" smtClean="0"/>
              <a:t>在计算多个公司对用户节点的多重影响力时，时间效率是是非常高的。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30</a:t>
            </a:fld>
            <a:endParaRPr lang="zh-CN" altLang="en-US"/>
          </a:p>
        </p:txBody>
      </p:sp>
    </p:spTree>
    <p:extLst>
      <p:ext uri="{BB962C8B-B14F-4D97-AF65-F5344CB8AC3E}">
        <p14:creationId xmlns:p14="http://schemas.microsoft.com/office/powerpoint/2010/main" val="682490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实验数据表明：在同样的</a:t>
            </a:r>
            <a:r>
              <a:rPr lang="en-US" altLang="zh-CN" sz="1200" kern="1200" dirty="0" smtClean="0">
                <a:solidFill>
                  <a:schemeClr val="tx1"/>
                </a:solidFill>
                <a:effectLst/>
                <a:latin typeface="+mn-lt"/>
                <a:ea typeface="+mn-ea"/>
                <a:cs typeface="+mn-cs"/>
              </a:rPr>
              <a:t>η</a:t>
            </a:r>
            <a:r>
              <a:rPr lang="zh-CN" altLang="zh-CN" sz="1200" kern="1200" dirty="0" smtClean="0">
                <a:solidFill>
                  <a:schemeClr val="tx1"/>
                </a:solidFill>
                <a:effectLst/>
                <a:latin typeface="+mn-lt"/>
                <a:ea typeface="+mn-ea"/>
                <a:cs typeface="+mn-cs"/>
              </a:rPr>
              <a:t>值和</a:t>
            </a:r>
            <a:r>
              <a:rPr lang="en-US" altLang="zh-CN" sz="1200" kern="1200" dirty="0" smtClean="0">
                <a:solidFill>
                  <a:schemeClr val="tx1"/>
                </a:solidFill>
                <a:effectLst/>
                <a:latin typeface="+mn-lt"/>
                <a:ea typeface="+mn-ea"/>
                <a:cs typeface="+mn-cs"/>
              </a:rPr>
              <a:t> |S|</a:t>
            </a:r>
            <a:r>
              <a:rPr lang="zh-CN" altLang="zh-CN" sz="1200" kern="1200" dirty="0" smtClean="0">
                <a:solidFill>
                  <a:schemeClr val="tx1"/>
                </a:solidFill>
                <a:effectLst/>
                <a:latin typeface="+mn-lt"/>
                <a:ea typeface="+mn-ea"/>
                <a:cs typeface="+mn-cs"/>
              </a:rPr>
              <a:t>大小，不同的</a:t>
            </a:r>
            <a:r>
              <a:rPr lang="en-US" altLang="zh-CN" sz="1200" kern="1200" dirty="0" smtClean="0">
                <a:solidFill>
                  <a:schemeClr val="tx1"/>
                </a:solidFill>
                <a:effectLst/>
                <a:latin typeface="+mn-lt"/>
                <a:ea typeface="+mn-ea"/>
                <a:cs typeface="+mn-cs"/>
              </a:rPr>
              <a:t>H(u)</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r(</a:t>
            </a:r>
            <a:r>
              <a:rPr lang="en-US" altLang="zh-CN" sz="1200" kern="1200" dirty="0" err="1" smtClean="0">
                <a:solidFill>
                  <a:schemeClr val="tx1"/>
                </a:solidFill>
                <a:effectLst/>
                <a:latin typeface="+mn-lt"/>
                <a:ea typeface="+mn-ea"/>
                <a:cs typeface="+mn-cs"/>
              </a:rPr>
              <a:t>u,t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函数都能影响到</a:t>
            </a:r>
            <a:r>
              <a:rPr lang="en-US" altLang="zh-CN" sz="1200" kern="1200" dirty="0" smtClean="0">
                <a:solidFill>
                  <a:schemeClr val="tx1"/>
                </a:solidFill>
                <a:effectLst/>
                <a:latin typeface="+mn-lt"/>
                <a:ea typeface="+mn-ea"/>
                <a:cs typeface="+mn-cs"/>
              </a:rPr>
              <a:t>P(</a:t>
            </a:r>
            <a:r>
              <a:rPr lang="en-US" altLang="zh-CN" sz="1200" kern="1200" dirty="0" err="1" smtClean="0">
                <a:solidFill>
                  <a:schemeClr val="tx1"/>
                </a:solidFill>
                <a:effectLst/>
                <a:latin typeface="+mn-lt"/>
                <a:ea typeface="+mn-ea"/>
                <a:cs typeface="+mn-cs"/>
              </a:rPr>
              <a:t>u,t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的推荐效果。因此，设计更合理的犹豫函数</a:t>
            </a:r>
            <a:r>
              <a:rPr lang="en-US" altLang="zh-CN" sz="1200" kern="1200" dirty="0" smtClean="0">
                <a:solidFill>
                  <a:schemeClr val="tx1"/>
                </a:solidFill>
                <a:effectLst/>
                <a:latin typeface="+mn-lt"/>
                <a:ea typeface="+mn-ea"/>
                <a:cs typeface="+mn-cs"/>
              </a:rPr>
              <a:t>H(u)</a:t>
            </a:r>
            <a:r>
              <a:rPr lang="zh-CN" altLang="zh-CN" sz="1200" kern="1200" dirty="0" smtClean="0">
                <a:solidFill>
                  <a:schemeClr val="tx1"/>
                </a:solidFill>
                <a:effectLst/>
                <a:latin typeface="+mn-lt"/>
                <a:ea typeface="+mn-ea"/>
                <a:cs typeface="+mn-cs"/>
              </a:rPr>
              <a:t>和提出更准确的兴趣函数</a:t>
            </a:r>
            <a:r>
              <a:rPr lang="en-US" altLang="zh-CN" sz="1200" kern="1200" dirty="0" smtClean="0">
                <a:solidFill>
                  <a:schemeClr val="tx1"/>
                </a:solidFill>
                <a:effectLst/>
                <a:latin typeface="+mn-lt"/>
                <a:ea typeface="+mn-ea"/>
                <a:cs typeface="+mn-cs"/>
              </a:rPr>
              <a:t>r(</a:t>
            </a:r>
            <a:r>
              <a:rPr lang="en-US" altLang="zh-CN" sz="1200" kern="1200" dirty="0" err="1" smtClean="0">
                <a:solidFill>
                  <a:schemeClr val="tx1"/>
                </a:solidFill>
                <a:effectLst/>
                <a:latin typeface="+mn-lt"/>
                <a:ea typeface="+mn-ea"/>
                <a:cs typeface="+mn-cs"/>
              </a:rPr>
              <a:t>u,t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也是很有必要的</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35</a:t>
            </a:fld>
            <a:endParaRPr lang="zh-CN" altLang="en-US"/>
          </a:p>
        </p:txBody>
      </p:sp>
    </p:spTree>
    <p:extLst>
      <p:ext uri="{BB962C8B-B14F-4D97-AF65-F5344CB8AC3E}">
        <p14:creationId xmlns:p14="http://schemas.microsoft.com/office/powerpoint/2010/main" val="12725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年来，信息技术和社会经济都得到了极大的提高，互联网也产生了翻天覆地的变化，尤其是移动互联网的发展与普及，使得人们在生活和工作中都能够更加便捷的获取信息和随时随地的分享自己的所见所闻。新浪微博 、</a:t>
            </a:r>
            <a:r>
              <a:rPr lang="en-US" altLang="zh-CN" dirty="0" smtClean="0"/>
              <a:t>Facebook </a:t>
            </a:r>
            <a:r>
              <a:rPr lang="zh-CN" altLang="en-US" dirty="0" smtClean="0"/>
              <a:t>、</a:t>
            </a:r>
            <a:r>
              <a:rPr lang="en-US" altLang="zh-CN" dirty="0" smtClean="0"/>
              <a:t>Twitter </a:t>
            </a:r>
            <a:r>
              <a:rPr lang="zh-CN" altLang="en-US" dirty="0" smtClean="0"/>
              <a:t>等在线社交网络的兴起，也给网络信息的便捷获取和传播扩散提供了一个很好的平台。</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3</a:t>
            </a:fld>
            <a:endParaRPr lang="zh-CN" altLang="en-US"/>
          </a:p>
        </p:txBody>
      </p:sp>
    </p:spTree>
    <p:extLst>
      <p:ext uri="{BB962C8B-B14F-4D97-AF65-F5344CB8AC3E}">
        <p14:creationId xmlns:p14="http://schemas.microsoft.com/office/powerpoint/2010/main" val="94714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病毒营销是一种常用的网络营销方法，常用于进行网站推广、品牌推广等。主要是利用口碑效应，使信息通过用户与用户之间进行传递，从而迅速扩大产品或品牌的影响力</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4</a:t>
            </a:fld>
            <a:endParaRPr lang="zh-CN" altLang="en-US"/>
          </a:p>
        </p:txBody>
      </p:sp>
    </p:spTree>
    <p:extLst>
      <p:ext uri="{BB962C8B-B14F-4D97-AF65-F5344CB8AC3E}">
        <p14:creationId xmlns:p14="http://schemas.microsoft.com/office/powerpoint/2010/main" val="745997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05" rtl="0" eaLnBrk="1" fontAlgn="auto" latinLnBrk="0" hangingPunct="1">
              <a:lnSpc>
                <a:spcPct val="100000"/>
              </a:lnSpc>
              <a:spcBef>
                <a:spcPts val="0"/>
              </a:spcBef>
              <a:spcAft>
                <a:spcPts val="0"/>
              </a:spcAft>
              <a:buClrTx/>
              <a:buSzTx/>
              <a:buFontTx/>
              <a:buNone/>
              <a:tabLst/>
              <a:defRPr/>
            </a:pPr>
            <a:r>
              <a:rPr lang="zh-CN" altLang="en-US" dirty="0" smtClean="0"/>
              <a:t>影响力最大化问题主要关注一组用户群体的</a:t>
            </a:r>
            <a:r>
              <a:rPr lang="zh-CN" altLang="en-US" b="1" dirty="0" smtClean="0"/>
              <a:t>整体影响力</a:t>
            </a:r>
            <a:endParaRPr lang="en-US" altLang="zh-CN" b="1"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面向影响力增益的社交用户推荐问题</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即用户个体如何建立新的连接能使自己在社交网络中的影响力增益最大</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dirty="0" smtClean="0"/>
              <a:t>2. </a:t>
            </a:r>
            <a:r>
              <a:rPr lang="zh-CN" altLang="en-US" dirty="0" smtClean="0"/>
              <a:t>基于</a:t>
            </a:r>
            <a:r>
              <a:rPr lang="zh-CN" altLang="zh-CN" sz="1200" kern="1200" dirty="0" smtClean="0">
                <a:solidFill>
                  <a:schemeClr val="tx1"/>
                </a:solidFill>
                <a:effectLst/>
                <a:latin typeface="+mn-lt"/>
                <a:ea typeface="+mn-ea"/>
                <a:cs typeface="+mn-cs"/>
              </a:rPr>
              <a:t>多重影响力的潜在用户推荐问题</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即在网络中的用户受到多个公司的影响力的情况下，如何向产品营销中的企业推荐最具潜力价值的一组用户</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6</a:t>
            </a:fld>
            <a:endParaRPr lang="zh-CN" altLang="en-US"/>
          </a:p>
        </p:txBody>
      </p:sp>
    </p:spTree>
    <p:extLst>
      <p:ext uri="{BB962C8B-B14F-4D97-AF65-F5344CB8AC3E}">
        <p14:creationId xmlns:p14="http://schemas.microsoft.com/office/powerpoint/2010/main" val="43085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两个重要的挑战：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）如何定义一个合理的计算方法来消除节点之间的影响力的重叠部分；</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）由于影响力的计算是非常耗时的，因此在算法中尽可能的减少影响力的计算次数也是非常有必要，非常急迫的</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8</a:t>
            </a:fld>
            <a:endParaRPr lang="zh-CN" altLang="en-US"/>
          </a:p>
        </p:txBody>
      </p:sp>
    </p:spTree>
    <p:extLst>
      <p:ext uri="{BB962C8B-B14F-4D97-AF65-F5344CB8AC3E}">
        <p14:creationId xmlns:p14="http://schemas.microsoft.com/office/powerpoint/2010/main" val="129074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两个重要的挑战：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）如何定义一个合理的计算方法来消除节点之间的影响力的重叠部分；</a:t>
            </a:r>
            <a:endParaRPr lang="en-US"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）由于影响力的计算是非常耗时的，因此在算法中尽可能的减少影响力的计算次数也是非常有必要，非常急迫的</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9</a:t>
            </a:fld>
            <a:endParaRPr lang="zh-CN" altLang="en-US"/>
          </a:p>
        </p:txBody>
      </p:sp>
    </p:spTree>
    <p:extLst>
      <p:ext uri="{BB962C8B-B14F-4D97-AF65-F5344CB8AC3E}">
        <p14:creationId xmlns:p14="http://schemas.microsoft.com/office/powerpoint/2010/main" val="330331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a</a:t>
            </a:r>
            <a:r>
              <a:rPr lang="zh-CN" altLang="en-US" dirty="0" smtClean="0"/>
              <a:t>）展示了我们的</a:t>
            </a:r>
            <a:r>
              <a:rPr lang="en-US" altLang="zh-CN" dirty="0" err="1" smtClean="0"/>
              <a:t>ISIM</a:t>
            </a:r>
            <a:r>
              <a:rPr lang="zh-CN" altLang="en-US" dirty="0" smtClean="0"/>
              <a:t>算法为</a:t>
            </a:r>
            <a:r>
              <a:rPr lang="en-US" altLang="zh-CN" dirty="0" smtClean="0"/>
              <a:t>8</a:t>
            </a:r>
            <a:r>
              <a:rPr lang="zh-CN" altLang="en-US" dirty="0" smtClean="0"/>
              <a:t>个目标用推荐的子集</a:t>
            </a:r>
            <a:r>
              <a:rPr lang="en-US" altLang="zh-CN" dirty="0" smtClean="0"/>
              <a:t>S</a:t>
            </a:r>
            <a:r>
              <a:rPr lang="zh-CN" altLang="en-US" dirty="0" smtClean="0"/>
              <a:t>，两两之间的</a:t>
            </a:r>
            <a:r>
              <a:rPr lang="en-US" altLang="zh-CN" dirty="0" err="1" smtClean="0"/>
              <a:t>Jaccard</a:t>
            </a:r>
            <a:r>
              <a:rPr lang="zh-CN" altLang="en-US" dirty="0" smtClean="0"/>
              <a:t>相似性大小。图中数据结果说明为不同的目标节点，</a:t>
            </a:r>
            <a:r>
              <a:rPr lang="en-US" altLang="zh-CN" dirty="0" err="1" smtClean="0"/>
              <a:t>ISIM</a:t>
            </a:r>
            <a:r>
              <a:rPr lang="zh-CN" altLang="en-US" dirty="0" smtClean="0"/>
              <a:t>方法推荐的子集</a:t>
            </a:r>
            <a:r>
              <a:rPr lang="en-US" altLang="zh-CN" dirty="0" smtClean="0"/>
              <a:t>S</a:t>
            </a:r>
            <a:r>
              <a:rPr lang="zh-CN" altLang="en-US" dirty="0" smtClean="0"/>
              <a:t>是不同的，这是因为我们的</a:t>
            </a:r>
            <a:r>
              <a:rPr lang="en-US" altLang="zh-CN" dirty="0" err="1" smtClean="0"/>
              <a:t>ISIM</a:t>
            </a:r>
            <a:r>
              <a:rPr lang="zh-CN" altLang="en-US" dirty="0" smtClean="0"/>
              <a:t>方法考虑到了每个目标节点的个性化信息，比如目标节点的的拓扑结构信息。</a:t>
            </a:r>
          </a:p>
          <a:p>
            <a:endParaRPr lang="zh-CN" altLang="en-US" dirty="0" smtClean="0"/>
          </a:p>
          <a:p>
            <a:r>
              <a:rPr lang="zh-CN" altLang="en-US" dirty="0" smtClean="0"/>
              <a:t>图（</a:t>
            </a:r>
            <a:r>
              <a:rPr lang="en-US" altLang="zh-CN" dirty="0" smtClean="0"/>
              <a:t>b</a:t>
            </a:r>
            <a:r>
              <a:rPr lang="zh-CN" altLang="en-US" dirty="0" smtClean="0"/>
              <a:t>）展示了推荐方法推荐的节点子集</a:t>
            </a:r>
            <a:r>
              <a:rPr lang="en-US" altLang="zh-CN" dirty="0" smtClean="0"/>
              <a:t>S</a:t>
            </a:r>
            <a:r>
              <a:rPr lang="zh-CN" altLang="en-US" dirty="0" smtClean="0"/>
              <a:t>两两之间的平均</a:t>
            </a:r>
            <a:r>
              <a:rPr lang="en-US" altLang="zh-CN" dirty="0" err="1" smtClean="0"/>
              <a:t>Jaccard</a:t>
            </a:r>
            <a:r>
              <a:rPr lang="zh-CN" altLang="en-US" dirty="0" smtClean="0"/>
              <a:t>相似性大小，数据结果说明了不同的推荐算法为目标节点的推荐的子集</a:t>
            </a:r>
            <a:r>
              <a:rPr lang="en-US" altLang="zh-CN" dirty="0" smtClean="0"/>
              <a:t>S</a:t>
            </a:r>
            <a:r>
              <a:rPr lang="zh-CN" altLang="en-US" dirty="0" smtClean="0"/>
              <a:t>是不同的。</a:t>
            </a:r>
          </a:p>
          <a:p>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17</a:t>
            </a:fld>
            <a:endParaRPr lang="zh-CN" altLang="en-US"/>
          </a:p>
        </p:txBody>
      </p:sp>
    </p:spTree>
    <p:extLst>
      <p:ext uri="{BB962C8B-B14F-4D97-AF65-F5344CB8AC3E}">
        <p14:creationId xmlns:p14="http://schemas.microsoft.com/office/powerpoint/2010/main" val="143826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举例来讲，若一个用户是小米公司的大粉丝，深深受着小米公司的影响，那么他在选择购买新的手机的时候就很大可能购买小米品牌的手机；若其他手机厂商对其进行新手机推荐，效果肯定不好。</a:t>
            </a:r>
            <a:endParaRPr lang="zh-CN" altLang="en-US" dirty="0"/>
          </a:p>
        </p:txBody>
      </p:sp>
      <p:sp>
        <p:nvSpPr>
          <p:cNvPr id="4" name="灯片编号占位符 3"/>
          <p:cNvSpPr>
            <a:spLocks noGrp="1"/>
          </p:cNvSpPr>
          <p:nvPr>
            <p:ph type="sldNum" sz="quarter" idx="10"/>
          </p:nvPr>
        </p:nvSpPr>
        <p:spPr/>
        <p:txBody>
          <a:bodyPr/>
          <a:lstStyle/>
          <a:p>
            <a:fld id="{AA36027B-1EA8-486E-AE68-B39FBCEB4282}" type="slidenum">
              <a:rPr lang="zh-CN" altLang="en-US" smtClean="0"/>
              <a:t>20</a:t>
            </a:fld>
            <a:endParaRPr lang="zh-CN" altLang="en-US"/>
          </a:p>
        </p:txBody>
      </p:sp>
    </p:spTree>
    <p:extLst>
      <p:ext uri="{BB962C8B-B14F-4D97-AF65-F5344CB8AC3E}">
        <p14:creationId xmlns:p14="http://schemas.microsoft.com/office/powerpoint/2010/main" val="80934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ICF</a:t>
                </a:r>
                <a:r>
                  <a:rPr lang="zh-CN" altLang="zh-CN" sz="1200" kern="1200" dirty="0">
                    <a:solidFill>
                      <a:schemeClr val="tx1"/>
                    </a:solidFill>
                    <a:effectLst/>
                    <a:latin typeface="+mn-lt"/>
                    <a:ea typeface="+mn-ea"/>
                    <a:cs typeface="+mn-cs"/>
                  </a:rPr>
                  <a:t>的主要思想是：目标项目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消费的项目越相似，用户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r</m:t>
                    </m:r>
                    <m:d>
                      <m:dPr>
                        <m:ctrlPr>
                          <a:rPr lang="zh-CN" altLang="zh-CN" sz="1200" i="1" kern="1200">
                            <a:solidFill>
                              <a:schemeClr val="tx1"/>
                            </a:solidFill>
                            <a:effectLst/>
                            <a:latin typeface="Cambria Math" panose="02040503050406030204" pitchFamily="18" charset="0"/>
                            <a:ea typeface="+mn-ea"/>
                            <a:cs typeface="+mn-cs"/>
                          </a:rPr>
                        </m:ctrlPr>
                      </m:dPr>
                      <m:e>
                        <m:r>
                          <m:rPr>
                            <m:sty m:val="p"/>
                          </m:rPr>
                          <a:rPr lang="en-US" altLang="zh-CN" sz="1200" kern="1200">
                            <a:solidFill>
                              <a:schemeClr val="tx1"/>
                            </a:solidFill>
                            <a:effectLst/>
                            <a:latin typeface="Cambria Math" panose="02040503050406030204" pitchFamily="18" charset="0"/>
                            <a:ea typeface="+mn-ea"/>
                            <a:cs typeface="+mn-cs"/>
                          </a:rPr>
                          <m:t>u</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t</m:t>
                        </m:r>
                      </m:e>
                    </m:d>
                  </m:oMath>
                </a14:m>
                <a:r>
                  <a:rPr lang="zh-CN" altLang="zh-CN" sz="1200" kern="1200" dirty="0">
                    <a:solidFill>
                      <a:schemeClr val="tx1"/>
                    </a:solidFill>
                    <a:effectLst/>
                    <a:latin typeface="+mn-lt"/>
                    <a:ea typeface="+mn-ea"/>
                    <a:cs typeface="+mn-cs"/>
                  </a:rPr>
                  <a:t>的值越高。</a:t>
                </a:r>
                <a:r>
                  <a:rPr lang="en-US" altLang="zh-CN" sz="1200" kern="1200" dirty="0" err="1">
                    <a:solidFill>
                      <a:schemeClr val="tx1"/>
                    </a:solidFill>
                    <a:effectLst/>
                    <a:latin typeface="+mn-lt"/>
                    <a:ea typeface="+mn-ea"/>
                    <a:cs typeface="+mn-cs"/>
                  </a:rPr>
                  <a:t>UCF</a:t>
                </a:r>
                <a:r>
                  <a:rPr lang="zh-CN" altLang="zh-CN" sz="1200" kern="1200" dirty="0">
                    <a:solidFill>
                      <a:schemeClr val="tx1"/>
                    </a:solidFill>
                    <a:effectLst/>
                    <a:latin typeface="+mn-lt"/>
                    <a:ea typeface="+mn-ea"/>
                    <a:cs typeface="+mn-cs"/>
                  </a:rPr>
                  <a:t>的主要思想是：与用户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都很相似的一组用户中，越多的用户消费过项目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r</m:t>
                    </m:r>
                    <m:d>
                      <m:dPr>
                        <m:ctrlPr>
                          <a:rPr lang="zh-CN" altLang="zh-CN" sz="1200" i="1" kern="1200">
                            <a:solidFill>
                              <a:schemeClr val="tx1"/>
                            </a:solidFill>
                            <a:effectLst/>
                            <a:latin typeface="Cambria Math" panose="02040503050406030204" pitchFamily="18" charset="0"/>
                            <a:ea typeface="+mn-ea"/>
                            <a:cs typeface="+mn-cs"/>
                          </a:rPr>
                        </m:ctrlPr>
                      </m:dPr>
                      <m:e>
                        <m:r>
                          <m:rPr>
                            <m:sty m:val="p"/>
                          </m:rPr>
                          <a:rPr lang="en-US" altLang="zh-CN" sz="1200" kern="1200">
                            <a:solidFill>
                              <a:schemeClr val="tx1"/>
                            </a:solidFill>
                            <a:effectLst/>
                            <a:latin typeface="Cambria Math" panose="02040503050406030204" pitchFamily="18" charset="0"/>
                            <a:ea typeface="+mn-ea"/>
                            <a:cs typeface="+mn-cs"/>
                          </a:rPr>
                          <m:t>u</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t</m:t>
                        </m:r>
                      </m:e>
                    </m:d>
                  </m:oMath>
                </a14:m>
                <a:r>
                  <a:rPr lang="zh-CN" altLang="zh-CN" sz="1200" kern="1200" dirty="0">
                    <a:solidFill>
                      <a:schemeClr val="tx1"/>
                    </a:solidFill>
                    <a:effectLst/>
                    <a:latin typeface="+mn-lt"/>
                    <a:ea typeface="+mn-ea"/>
                    <a:cs typeface="+mn-cs"/>
                  </a:rPr>
                  <a:t>的值越高。</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ICF</a:t>
                </a:r>
                <a:r>
                  <a:rPr lang="zh-CN" altLang="zh-CN" sz="1200" kern="1200" dirty="0">
                    <a:solidFill>
                      <a:schemeClr val="tx1"/>
                    </a:solidFill>
                    <a:effectLst/>
                    <a:latin typeface="+mn-lt"/>
                    <a:ea typeface="+mn-ea"/>
                    <a:cs typeface="+mn-cs"/>
                  </a:rPr>
                  <a:t>的主要思想是：目标项目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消费的项目越相似，用户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r>
                  <a:rPr lang="en-US" altLang="zh-CN" sz="1200" i="0" kern="1200">
                    <a:solidFill>
                      <a:schemeClr val="tx1"/>
                    </a:solidFill>
                    <a:effectLst/>
                    <a:latin typeface="+mn-lt"/>
                    <a:ea typeface="+mn-ea"/>
                    <a:cs typeface="+mn-cs"/>
                  </a:rPr>
                  <a:t>r</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u,t)</a:t>
                </a:r>
                <a:r>
                  <a:rPr lang="zh-CN" altLang="zh-CN" sz="1200" kern="1200" dirty="0">
                    <a:solidFill>
                      <a:schemeClr val="tx1"/>
                    </a:solidFill>
                    <a:effectLst/>
                    <a:latin typeface="+mn-lt"/>
                    <a:ea typeface="+mn-ea"/>
                    <a:cs typeface="+mn-cs"/>
                  </a:rPr>
                  <a:t>的值越高。</a:t>
                </a:r>
                <a:r>
                  <a:rPr lang="en-US" altLang="zh-CN" sz="1200" kern="1200" dirty="0" err="1">
                    <a:solidFill>
                      <a:schemeClr val="tx1"/>
                    </a:solidFill>
                    <a:effectLst/>
                    <a:latin typeface="+mn-lt"/>
                    <a:ea typeface="+mn-ea"/>
                    <a:cs typeface="+mn-cs"/>
                  </a:rPr>
                  <a:t>UCF</a:t>
                </a:r>
                <a:r>
                  <a:rPr lang="zh-CN" altLang="zh-CN" sz="1200" kern="1200" dirty="0">
                    <a:solidFill>
                      <a:schemeClr val="tx1"/>
                    </a:solidFill>
                    <a:effectLst/>
                    <a:latin typeface="+mn-lt"/>
                    <a:ea typeface="+mn-ea"/>
                    <a:cs typeface="+mn-cs"/>
                  </a:rPr>
                  <a:t>的主要思想是：与用户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都很相似的一组用户中，越多的用户消费过项目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zh-CN" sz="1200" kern="1200" dirty="0">
                    <a:solidFill>
                      <a:schemeClr val="tx1"/>
                    </a:solidFill>
                    <a:effectLst/>
                    <a:latin typeface="+mn-lt"/>
                    <a:ea typeface="+mn-ea"/>
                    <a:cs typeface="+mn-cs"/>
                  </a:rPr>
                  <a:t>对项目</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越感兴趣，相应的</a:t>
                </a:r>
                <a:r>
                  <a:rPr lang="en-US" altLang="zh-CN" sz="1200" i="0" kern="1200">
                    <a:solidFill>
                      <a:schemeClr val="tx1"/>
                    </a:solidFill>
                    <a:effectLst/>
                    <a:latin typeface="+mn-lt"/>
                    <a:ea typeface="+mn-ea"/>
                    <a:cs typeface="+mn-cs"/>
                  </a:rPr>
                  <a:t>r</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u,t)</a:t>
                </a:r>
                <a:r>
                  <a:rPr lang="zh-CN" altLang="zh-CN" sz="1200" kern="1200" dirty="0">
                    <a:solidFill>
                      <a:schemeClr val="tx1"/>
                    </a:solidFill>
                    <a:effectLst/>
                    <a:latin typeface="+mn-lt"/>
                    <a:ea typeface="+mn-ea"/>
                    <a:cs typeface="+mn-cs"/>
                  </a:rPr>
                  <a:t>的值越高。</a:t>
                </a:r>
                <a:endParaRPr lang="zh-CN" altLang="en-US" dirty="0"/>
              </a:p>
            </p:txBody>
          </p:sp>
        </mc:Fallback>
      </mc:AlternateContent>
      <p:sp>
        <p:nvSpPr>
          <p:cNvPr id="4" name="灯片编号占位符 3"/>
          <p:cNvSpPr>
            <a:spLocks noGrp="1"/>
          </p:cNvSpPr>
          <p:nvPr>
            <p:ph type="sldNum" sz="quarter" idx="10"/>
          </p:nvPr>
        </p:nvSpPr>
        <p:spPr/>
        <p:txBody>
          <a:bodyPr/>
          <a:lstStyle/>
          <a:p>
            <a:fld id="{AA36027B-1EA8-486E-AE68-B39FBCEB4282}" type="slidenum">
              <a:rPr lang="zh-CN" altLang="en-US" smtClean="0"/>
              <a:t>24</a:t>
            </a:fld>
            <a:endParaRPr lang="zh-CN" altLang="en-US"/>
          </a:p>
        </p:txBody>
      </p:sp>
    </p:spTree>
    <p:extLst>
      <p:ext uri="{BB962C8B-B14F-4D97-AF65-F5344CB8AC3E}">
        <p14:creationId xmlns:p14="http://schemas.microsoft.com/office/powerpoint/2010/main" val="1742039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437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640113"/>
            <a:ext cx="6858001" cy="1869849"/>
          </a:xfrm>
        </p:spPr>
        <p:txBody>
          <a:bodyPr anchor="b">
            <a:normAutofit/>
          </a:bodyPr>
          <a:lstStyle>
            <a:lvl1pPr algn="ctr">
              <a:defRPr sz="40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899581"/>
            <a:ext cx="6858001" cy="1198562"/>
          </a:xfrm>
        </p:spPr>
        <p:txBody>
          <a:bodyPr/>
          <a:lstStyle>
            <a:lvl1pPr marL="0" indent="0" algn="ctr">
              <a:buNone/>
              <a:defRPr sz="1801">
                <a:solidFill>
                  <a:schemeClr val="bg1"/>
                </a:solidFill>
                <a:latin typeface="微软雅黑" panose="020B0503020204020204" pitchFamily="34" charset="-122"/>
                <a:ea typeface="微软雅黑" panose="020B0503020204020204" pitchFamily="34" charset="-122"/>
              </a:defRPr>
            </a:lvl1pPr>
            <a:lvl2pPr marL="342915" indent="0" algn="ctr">
              <a:buNone/>
              <a:defRPr sz="1500"/>
            </a:lvl2pPr>
            <a:lvl3pPr marL="685831" indent="0" algn="ctr">
              <a:buNone/>
              <a:defRPr sz="1350"/>
            </a:lvl3pPr>
            <a:lvl4pPr marL="1028747" indent="0" algn="ctr">
              <a:buNone/>
              <a:defRPr sz="1200"/>
            </a:lvl4pPr>
            <a:lvl5pPr marL="1371663" indent="0" algn="ctr">
              <a:buNone/>
              <a:defRPr sz="1200"/>
            </a:lvl5pPr>
            <a:lvl6pPr marL="1714578" indent="0" algn="ctr">
              <a:buNone/>
              <a:defRPr sz="1200"/>
            </a:lvl6pPr>
            <a:lvl7pPr marL="2057494" indent="0" algn="ctr">
              <a:buNone/>
              <a:defRPr sz="1200"/>
            </a:lvl7pPr>
            <a:lvl8pPr marL="2400409" indent="0" algn="ctr">
              <a:buNone/>
              <a:defRPr sz="1200"/>
            </a:lvl8pPr>
            <a:lvl9pPr marL="2743325"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3543300" y="5935437"/>
            <a:ext cx="2057400" cy="365125"/>
          </a:xfrm>
        </p:spPr>
        <p:txBody>
          <a:bodyPr/>
          <a:lstStyle>
            <a:lvl1pPr algn="ctr">
              <a:defRPr sz="1400">
                <a:solidFill>
                  <a:schemeClr val="bg1"/>
                </a:solidFill>
                <a:latin typeface="微软雅黑" panose="020B0503020204020204" pitchFamily="34" charset="-122"/>
                <a:ea typeface="微软雅黑" panose="020B0503020204020204" pitchFamily="34" charset="-122"/>
              </a:defRPr>
            </a:lvl1pPr>
          </a:lstStyle>
          <a:p>
            <a:r>
              <a:rPr lang="en-US" altLang="zh-CN" dirty="0" smtClean="0"/>
              <a:t>2015</a:t>
            </a:r>
            <a:r>
              <a:rPr lang="zh-CN" altLang="en-US" dirty="0" smtClean="0"/>
              <a:t>年</a:t>
            </a:r>
            <a:r>
              <a:rPr lang="en-US" altLang="zh-CN" dirty="0" smtClean="0"/>
              <a:t>5</a:t>
            </a:r>
            <a:r>
              <a:rPr lang="zh-CN" altLang="en-US" dirty="0" smtClean="0"/>
              <a:t>月</a:t>
            </a:r>
            <a:endParaRPr lang="zh-CN" alt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864" y="288338"/>
            <a:ext cx="8848272" cy="786581"/>
          </a:xfrm>
          <a:prstGeom prst="rect">
            <a:avLst/>
          </a:prstGeom>
          <a:effectLst>
            <a:softEdge rad="63500"/>
          </a:effectLst>
        </p:spPr>
      </p:pic>
    </p:spTree>
    <p:extLst>
      <p:ext uri="{BB962C8B-B14F-4D97-AF65-F5344CB8AC3E}">
        <p14:creationId xmlns:p14="http://schemas.microsoft.com/office/powerpoint/2010/main" val="275613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1950" y="1155701"/>
            <a:ext cx="8426450" cy="5118099"/>
          </a:xfrm>
        </p:spPr>
        <p:txBody>
          <a:bodyPr>
            <a:normAutofit/>
          </a:bodyPr>
          <a:lstStyle>
            <a:lvl1pPr>
              <a:defRPr sz="2400"/>
            </a:lvl1pPr>
            <a:lvl2pPr>
              <a:defRPr sz="2000"/>
            </a:lvl2pPr>
            <a:lvl3pPr>
              <a:defRPr sz="18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0" y="0"/>
            <a:ext cx="9144000" cy="898524"/>
          </a:xfrm>
          <a:prstGeom prst="rect">
            <a:avLst/>
          </a:prstGeom>
          <a:solidFill>
            <a:srgbClr val="00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 name="标题 1"/>
          <p:cNvSpPr>
            <a:spLocks noGrp="1"/>
          </p:cNvSpPr>
          <p:nvPr>
            <p:ph type="title"/>
          </p:nvPr>
        </p:nvSpPr>
        <p:spPr>
          <a:xfrm>
            <a:off x="0" y="0"/>
            <a:ext cx="9144000" cy="898524"/>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矩形 10"/>
          <p:cNvSpPr/>
          <p:nvPr userDrawn="1"/>
        </p:nvSpPr>
        <p:spPr>
          <a:xfrm>
            <a:off x="3017171" y="6552000"/>
            <a:ext cx="3040730" cy="306000"/>
          </a:xfrm>
          <a:prstGeom prst="rect">
            <a:avLst/>
          </a:prstGeom>
          <a:solidFill>
            <a:srgbClr val="262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12" name="矩形 11"/>
          <p:cNvSpPr/>
          <p:nvPr userDrawn="1"/>
        </p:nvSpPr>
        <p:spPr>
          <a:xfrm>
            <a:off x="0" y="6552000"/>
            <a:ext cx="3019424" cy="306000"/>
          </a:xfrm>
          <a:prstGeom prst="rect">
            <a:avLst/>
          </a:prstGeom>
          <a:solidFill>
            <a:srgbClr val="191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13" name="文本框 12"/>
          <p:cNvSpPr txBox="1"/>
          <p:nvPr userDrawn="1"/>
        </p:nvSpPr>
        <p:spPr>
          <a:xfrm>
            <a:off x="-2" y="6566501"/>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马国伟 </a:t>
            </a:r>
            <a:r>
              <a:rPr lang="en-US" altLang="zh-CN" sz="1200" dirty="0" smtClean="0">
                <a:solidFill>
                  <a:schemeClr val="bg1"/>
                </a:solidFill>
                <a:latin typeface="微软雅黑" panose="020B0503020204020204" pitchFamily="34" charset="-122"/>
                <a:ea typeface="微软雅黑" panose="020B0503020204020204" pitchFamily="34" charset="-122"/>
              </a:rPr>
              <a:t>(SA12011039)</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3014915" y="6566500"/>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基于影响力分析的社交用户推荐方法研究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6057901" y="6552000"/>
            <a:ext cx="3086100" cy="306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4" name="日期占位符 3"/>
          <p:cNvSpPr>
            <a:spLocks noGrp="1"/>
          </p:cNvSpPr>
          <p:nvPr>
            <p:ph type="dt" sz="half" idx="10"/>
          </p:nvPr>
        </p:nvSpPr>
        <p:spPr>
          <a:xfrm>
            <a:off x="6438901" y="6567626"/>
            <a:ext cx="1677300" cy="274749"/>
          </a:xfrm>
          <a:noFill/>
        </p:spPr>
        <p:txBody>
          <a:bodyPr wrap="square" rtlCol="0">
            <a:spAutoFit/>
          </a:bodyPr>
          <a:lstStyle>
            <a:lvl1pPr algn="ctr">
              <a:defRPr lang="zh-CN" altLang="en-US" sz="1200" smtClean="0">
                <a:solidFill>
                  <a:schemeClr val="bg1"/>
                </a:solidFill>
                <a:latin typeface="微软雅黑" panose="020B0503020204020204" pitchFamily="34" charset="-122"/>
                <a:ea typeface="微软雅黑" panose="020B0503020204020204" pitchFamily="34" charset="-122"/>
              </a:defRPr>
            </a:lvl1pPr>
          </a:lstStyle>
          <a:p>
            <a:r>
              <a:rPr lang="en-US" altLang="zh-CN" dirty="0" smtClean="0"/>
              <a:t>2015</a:t>
            </a:r>
            <a:r>
              <a:rPr lang="zh-CN" altLang="en-US" dirty="0" smtClean="0"/>
              <a:t>年</a:t>
            </a:r>
            <a:r>
              <a:rPr lang="en-US" altLang="zh-CN" dirty="0" smtClean="0"/>
              <a:t>5</a:t>
            </a:r>
            <a:r>
              <a:rPr lang="zh-CN" altLang="en-US" dirty="0" smtClean="0"/>
              <a:t>月</a:t>
            </a:r>
            <a:endParaRPr lang="zh-CN" altLang="en-US" dirty="0"/>
          </a:p>
        </p:txBody>
      </p:sp>
      <p:sp>
        <p:nvSpPr>
          <p:cNvPr id="6" name="灯片编号占位符 5"/>
          <p:cNvSpPr>
            <a:spLocks noGrp="1"/>
          </p:cNvSpPr>
          <p:nvPr>
            <p:ph type="sldNum" sz="quarter" idx="12"/>
          </p:nvPr>
        </p:nvSpPr>
        <p:spPr>
          <a:xfrm>
            <a:off x="8116200" y="6567626"/>
            <a:ext cx="481521" cy="274749"/>
          </a:xfrm>
          <a:noFill/>
        </p:spPr>
        <p:txBody>
          <a:bodyPr vert="horz" wrap="square" lIns="91440" tIns="45720" rIns="0" bIns="45720" rtlCol="0" anchor="ctr">
            <a:spAutoFit/>
          </a:bodyPr>
          <a:lstStyle>
            <a:lvl1pPr algn="r">
              <a:defRPr lang="zh-CN" altLang="en-US" sz="1200" smtClean="0">
                <a:solidFill>
                  <a:schemeClr val="bg1"/>
                </a:solidFill>
                <a:latin typeface="微软雅黑" panose="020B0503020204020204" pitchFamily="34" charset="-122"/>
                <a:ea typeface="微软雅黑" panose="020B0503020204020204" pitchFamily="34" charset="-122"/>
              </a:defRPr>
            </a:lvl1pPr>
          </a:lstStyle>
          <a:p>
            <a:fld id="{EF0038A2-B1DB-40C3-8F06-275537ACF54A}" type="slidenum">
              <a:rPr lang="en-US" altLang="zh-CN" smtClean="0"/>
              <a:pPr/>
              <a:t>‹#›</a:t>
            </a:fld>
            <a:endParaRPr lang="en-US" altLang="zh-CN" dirty="0"/>
          </a:p>
        </p:txBody>
      </p:sp>
      <p:pic>
        <p:nvPicPr>
          <p:cNvPr id="15" name="Picture 9" descr="C:\Users\USTC\Desktop\QQ图片20130526120550.jpg"/>
          <p:cNvPicPr>
            <a:picLocks noChangeAspect="1" noChangeArrowheads="1"/>
          </p:cNvPicPr>
          <p:nvPr userDrawn="1"/>
        </p:nvPicPr>
        <p:blipFill>
          <a:blip r:embed="rId2" cstate="print">
            <a:clrChange>
              <a:clrFrom>
                <a:srgbClr val="014DA1"/>
              </a:clrFrom>
              <a:clrTo>
                <a:srgbClr val="014DA1">
                  <a:alpha val="0"/>
                </a:srgbClr>
              </a:clrTo>
            </a:clrChange>
            <a:extLst>
              <a:ext uri="{28A0092B-C50C-407E-A947-70E740481C1C}">
                <a14:useLocalDpi xmlns:a14="http://schemas.microsoft.com/office/drawing/2010/main" val="0"/>
              </a:ext>
            </a:extLst>
          </a:blip>
          <a:srcRect/>
          <a:stretch>
            <a:fillRect/>
          </a:stretch>
        </p:blipFill>
        <p:spPr bwMode="auto">
          <a:xfrm>
            <a:off x="6771537" y="0"/>
            <a:ext cx="2372463" cy="89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19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1950" y="1625600"/>
            <a:ext cx="8426450" cy="4648199"/>
          </a:xfrm>
        </p:spPr>
        <p:txBody>
          <a:bodyPr>
            <a:normAutofit/>
          </a:bodyPr>
          <a:lstStyle>
            <a:lvl1pPr>
              <a:defRPr sz="2400"/>
            </a:lvl1pPr>
            <a:lvl2pPr>
              <a:defRPr sz="2000"/>
            </a:lvl2pPr>
            <a:lvl3pPr>
              <a:defRPr sz="18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0" y="0"/>
            <a:ext cx="9144000" cy="1371601"/>
          </a:xfrm>
          <a:prstGeom prst="rect">
            <a:avLst/>
          </a:prstGeom>
          <a:solidFill>
            <a:srgbClr val="00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 name="标题 1"/>
          <p:cNvSpPr>
            <a:spLocks noGrp="1"/>
          </p:cNvSpPr>
          <p:nvPr>
            <p:ph type="title"/>
          </p:nvPr>
        </p:nvSpPr>
        <p:spPr>
          <a:xfrm>
            <a:off x="2" y="0"/>
            <a:ext cx="9143999" cy="889001"/>
          </a:xfrm>
        </p:spPr>
        <p:txBody>
          <a:bodyPr>
            <a:normAutofit/>
          </a:bodyPr>
          <a:lstStyle>
            <a:lvl1pPr>
              <a:defRPr sz="2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5" name="Picture 9" descr="C:\Users\USTC\Desktop\QQ图片20130526120550.jpg"/>
          <p:cNvPicPr>
            <a:picLocks noChangeAspect="1" noChangeArrowheads="1"/>
          </p:cNvPicPr>
          <p:nvPr userDrawn="1"/>
        </p:nvPicPr>
        <p:blipFill>
          <a:blip r:embed="rId2" cstate="print">
            <a:clrChange>
              <a:clrFrom>
                <a:srgbClr val="014DA1"/>
              </a:clrFrom>
              <a:clrTo>
                <a:srgbClr val="014DA1">
                  <a:alpha val="0"/>
                </a:srgbClr>
              </a:clrTo>
            </a:clrChange>
            <a:extLst>
              <a:ext uri="{28A0092B-C50C-407E-A947-70E740481C1C}">
                <a14:useLocalDpi xmlns:a14="http://schemas.microsoft.com/office/drawing/2010/main" val="0"/>
              </a:ext>
            </a:extLst>
          </a:blip>
          <a:srcRect/>
          <a:stretch>
            <a:fillRect/>
          </a:stretch>
        </p:blipFill>
        <p:spPr bwMode="auto">
          <a:xfrm>
            <a:off x="6771537" y="0"/>
            <a:ext cx="2372463" cy="89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userDrawn="1"/>
        </p:nvSpPr>
        <p:spPr>
          <a:xfrm>
            <a:off x="3017171" y="6552000"/>
            <a:ext cx="3040730" cy="306000"/>
          </a:xfrm>
          <a:prstGeom prst="rect">
            <a:avLst/>
          </a:prstGeom>
          <a:solidFill>
            <a:srgbClr val="262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6" name="矩形 25"/>
          <p:cNvSpPr/>
          <p:nvPr userDrawn="1"/>
        </p:nvSpPr>
        <p:spPr>
          <a:xfrm>
            <a:off x="0" y="6552000"/>
            <a:ext cx="3019424" cy="306000"/>
          </a:xfrm>
          <a:prstGeom prst="rect">
            <a:avLst/>
          </a:prstGeom>
          <a:solidFill>
            <a:srgbClr val="191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7" name="文本框 26"/>
          <p:cNvSpPr txBox="1"/>
          <p:nvPr userDrawn="1"/>
        </p:nvSpPr>
        <p:spPr>
          <a:xfrm>
            <a:off x="-2" y="6566501"/>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马国伟 </a:t>
            </a:r>
            <a:r>
              <a:rPr lang="en-US" altLang="zh-CN" sz="1200" dirty="0" smtClean="0">
                <a:solidFill>
                  <a:schemeClr val="bg1"/>
                </a:solidFill>
                <a:latin typeface="微软雅黑" panose="020B0503020204020204" pitchFamily="34" charset="-122"/>
                <a:ea typeface="微软雅黑" panose="020B0503020204020204" pitchFamily="34" charset="-122"/>
              </a:rPr>
              <a:t>(SA12011039)</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userDrawn="1"/>
        </p:nvSpPr>
        <p:spPr>
          <a:xfrm>
            <a:off x="3014915" y="6566500"/>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基于影响力分析的社交用户推荐方法研究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6057901" y="6552000"/>
            <a:ext cx="3086100" cy="306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30" name="日期占位符 3"/>
          <p:cNvSpPr>
            <a:spLocks noGrp="1"/>
          </p:cNvSpPr>
          <p:nvPr>
            <p:ph type="dt" sz="half" idx="10"/>
          </p:nvPr>
        </p:nvSpPr>
        <p:spPr>
          <a:xfrm>
            <a:off x="6438901" y="6567626"/>
            <a:ext cx="1677300" cy="274749"/>
          </a:xfrm>
          <a:noFill/>
        </p:spPr>
        <p:txBody>
          <a:bodyPr wrap="square" rtlCol="0">
            <a:spAutoFit/>
          </a:bodyPr>
          <a:lstStyle>
            <a:lvl1pPr algn="ctr">
              <a:defRPr lang="zh-CN" altLang="en-US" sz="1200" smtClean="0">
                <a:solidFill>
                  <a:schemeClr val="bg1"/>
                </a:solidFill>
                <a:latin typeface="微软雅黑" panose="020B0503020204020204" pitchFamily="34" charset="-122"/>
                <a:ea typeface="微软雅黑" panose="020B0503020204020204" pitchFamily="34" charset="-122"/>
              </a:defRPr>
            </a:lvl1pPr>
          </a:lstStyle>
          <a:p>
            <a:r>
              <a:rPr lang="en-US" altLang="zh-CN" dirty="0" smtClean="0"/>
              <a:t>2015</a:t>
            </a:r>
            <a:r>
              <a:rPr lang="zh-CN" altLang="en-US" dirty="0" smtClean="0"/>
              <a:t>年</a:t>
            </a:r>
            <a:r>
              <a:rPr lang="en-US" altLang="zh-CN" dirty="0" smtClean="0"/>
              <a:t>5</a:t>
            </a:r>
            <a:r>
              <a:rPr lang="zh-CN" altLang="en-US" dirty="0" smtClean="0"/>
              <a:t>月</a:t>
            </a:r>
            <a:endParaRPr lang="zh-CN" altLang="en-US" dirty="0"/>
          </a:p>
        </p:txBody>
      </p:sp>
      <p:sp>
        <p:nvSpPr>
          <p:cNvPr id="31" name="灯片编号占位符 5"/>
          <p:cNvSpPr>
            <a:spLocks noGrp="1"/>
          </p:cNvSpPr>
          <p:nvPr>
            <p:ph type="sldNum" sz="quarter" idx="12"/>
          </p:nvPr>
        </p:nvSpPr>
        <p:spPr>
          <a:xfrm>
            <a:off x="8116200" y="6567626"/>
            <a:ext cx="481521" cy="274749"/>
          </a:xfrm>
          <a:noFill/>
        </p:spPr>
        <p:txBody>
          <a:bodyPr vert="horz" wrap="square" lIns="91440" tIns="45720" rIns="0" bIns="45720" rtlCol="0" anchor="ctr">
            <a:spAutoFit/>
          </a:bodyPr>
          <a:lstStyle>
            <a:lvl1pPr algn="r">
              <a:defRPr lang="zh-CN" altLang="en-US" sz="1200" smtClean="0">
                <a:solidFill>
                  <a:schemeClr val="bg1"/>
                </a:solidFill>
                <a:latin typeface="微软雅黑" panose="020B0503020204020204" pitchFamily="34" charset="-122"/>
                <a:ea typeface="微软雅黑" panose="020B0503020204020204" pitchFamily="34" charset="-122"/>
              </a:defRPr>
            </a:lvl1pPr>
          </a:lstStyle>
          <a:p>
            <a:fld id="{EF0038A2-B1DB-40C3-8F06-275537ACF54A}" type="slidenum">
              <a:rPr lang="en-US" altLang="zh-CN" smtClean="0"/>
              <a:pPr/>
              <a:t>‹#›</a:t>
            </a:fld>
            <a:endParaRPr lang="en-US" altLang="zh-CN" dirty="0"/>
          </a:p>
        </p:txBody>
      </p:sp>
      <p:sp>
        <p:nvSpPr>
          <p:cNvPr id="34" name="矩形 33"/>
          <p:cNvSpPr/>
          <p:nvPr userDrawn="1"/>
        </p:nvSpPr>
        <p:spPr>
          <a:xfrm>
            <a:off x="0" y="901160"/>
            <a:ext cx="9144000" cy="466839"/>
          </a:xfrm>
          <a:prstGeom prst="rect">
            <a:avLst/>
          </a:prstGeom>
          <a:solidFill>
            <a:srgbClr val="0D8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0" name="文本占位符 3"/>
          <p:cNvSpPr>
            <a:spLocks noGrp="1"/>
          </p:cNvSpPr>
          <p:nvPr>
            <p:ph type="body" sz="half" idx="2"/>
          </p:nvPr>
        </p:nvSpPr>
        <p:spPr>
          <a:xfrm>
            <a:off x="2" y="900000"/>
            <a:ext cx="9143999" cy="468000"/>
          </a:xfrm>
        </p:spPr>
        <p:txBody>
          <a:bodyPr vert="horz" lIns="91440" tIns="45720" rIns="91440" bIns="45720" rtlCol="0" anchor="ctr">
            <a:normAutofit/>
          </a:bodyPr>
          <a:lstStyle>
            <a:lvl1pPr>
              <a:defRPr lang="zh-CN" altLang="en-US" sz="2000" smtClean="0">
                <a:solidFill>
                  <a:schemeClr val="bg1"/>
                </a:solidFill>
                <a:latin typeface="微软雅黑" panose="020B0503020204020204" pitchFamily="34" charset="-122"/>
                <a:ea typeface="微软雅黑" panose="020B0503020204020204" pitchFamily="34" charset="-122"/>
                <a:cs typeface="+mj-cs"/>
              </a:defRPr>
            </a:lvl1pPr>
          </a:lstStyle>
          <a:p>
            <a:pPr marL="0" lvl="0">
              <a:spcBef>
                <a:spcPct val="0"/>
              </a:spcBef>
              <a:buNone/>
            </a:pPr>
            <a:r>
              <a:rPr lang="zh-CN" altLang="en-US" dirty="0" smtClean="0"/>
              <a:t>单击此处编辑母版文本样式</a:t>
            </a:r>
          </a:p>
        </p:txBody>
      </p:sp>
    </p:spTree>
    <p:extLst>
      <p:ext uri="{BB962C8B-B14F-4D97-AF65-F5344CB8AC3E}">
        <p14:creationId xmlns:p14="http://schemas.microsoft.com/office/powerpoint/2010/main" val="35253599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 name="矩形 7"/>
          <p:cNvSpPr/>
          <p:nvPr userDrawn="1"/>
        </p:nvSpPr>
        <p:spPr>
          <a:xfrm>
            <a:off x="0" y="0"/>
            <a:ext cx="9144000" cy="1371601"/>
          </a:xfrm>
          <a:prstGeom prst="rect">
            <a:avLst/>
          </a:prstGeom>
          <a:solidFill>
            <a:srgbClr val="00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 name="标题 1"/>
          <p:cNvSpPr>
            <a:spLocks noGrp="1"/>
          </p:cNvSpPr>
          <p:nvPr>
            <p:ph type="title"/>
          </p:nvPr>
        </p:nvSpPr>
        <p:spPr>
          <a:xfrm>
            <a:off x="2" y="0"/>
            <a:ext cx="9143999" cy="889001"/>
          </a:xfrm>
        </p:spPr>
        <p:txBody>
          <a:bodyPr>
            <a:normAutofit/>
          </a:bodyPr>
          <a:lstStyle>
            <a:lvl1pPr>
              <a:defRPr sz="2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5" name="Picture 9" descr="C:\Users\USTC\Desktop\QQ图片20130526120550.jpg"/>
          <p:cNvPicPr>
            <a:picLocks noChangeAspect="1" noChangeArrowheads="1"/>
          </p:cNvPicPr>
          <p:nvPr userDrawn="1"/>
        </p:nvPicPr>
        <p:blipFill>
          <a:blip r:embed="rId2" cstate="print">
            <a:clrChange>
              <a:clrFrom>
                <a:srgbClr val="014DA1"/>
              </a:clrFrom>
              <a:clrTo>
                <a:srgbClr val="014DA1">
                  <a:alpha val="0"/>
                </a:srgbClr>
              </a:clrTo>
            </a:clrChange>
            <a:extLst>
              <a:ext uri="{28A0092B-C50C-407E-A947-70E740481C1C}">
                <a14:useLocalDpi xmlns:a14="http://schemas.microsoft.com/office/drawing/2010/main" val="0"/>
              </a:ext>
            </a:extLst>
          </a:blip>
          <a:srcRect/>
          <a:stretch>
            <a:fillRect/>
          </a:stretch>
        </p:blipFill>
        <p:spPr bwMode="auto">
          <a:xfrm>
            <a:off x="6771537" y="0"/>
            <a:ext cx="2372463" cy="89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userDrawn="1"/>
        </p:nvSpPr>
        <p:spPr>
          <a:xfrm>
            <a:off x="3017171" y="6552000"/>
            <a:ext cx="3040730" cy="306000"/>
          </a:xfrm>
          <a:prstGeom prst="rect">
            <a:avLst/>
          </a:prstGeom>
          <a:solidFill>
            <a:srgbClr val="2626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6" name="矩形 25"/>
          <p:cNvSpPr/>
          <p:nvPr userDrawn="1"/>
        </p:nvSpPr>
        <p:spPr>
          <a:xfrm>
            <a:off x="0" y="6552000"/>
            <a:ext cx="3019424" cy="306000"/>
          </a:xfrm>
          <a:prstGeom prst="rect">
            <a:avLst/>
          </a:prstGeom>
          <a:solidFill>
            <a:srgbClr val="191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27" name="文本框 26"/>
          <p:cNvSpPr txBox="1"/>
          <p:nvPr userDrawn="1"/>
        </p:nvSpPr>
        <p:spPr>
          <a:xfrm>
            <a:off x="-2" y="6566501"/>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马国伟 </a:t>
            </a:r>
            <a:r>
              <a:rPr lang="en-US" altLang="zh-CN" sz="1200" dirty="0" smtClean="0">
                <a:solidFill>
                  <a:schemeClr val="bg1"/>
                </a:solidFill>
                <a:latin typeface="微软雅黑" panose="020B0503020204020204" pitchFamily="34" charset="-122"/>
                <a:ea typeface="微软雅黑" panose="020B0503020204020204" pitchFamily="34" charset="-122"/>
              </a:rPr>
              <a:t>(SA12011039)</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userDrawn="1"/>
        </p:nvSpPr>
        <p:spPr>
          <a:xfrm>
            <a:off x="3014915" y="6566500"/>
            <a:ext cx="3014917"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基于影响力分析的社交用户推荐方法研究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userDrawn="1"/>
        </p:nvSpPr>
        <p:spPr>
          <a:xfrm>
            <a:off x="6057901" y="6552000"/>
            <a:ext cx="3086100" cy="306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30" name="日期占位符 3"/>
          <p:cNvSpPr>
            <a:spLocks noGrp="1"/>
          </p:cNvSpPr>
          <p:nvPr>
            <p:ph type="dt" sz="half" idx="10"/>
          </p:nvPr>
        </p:nvSpPr>
        <p:spPr>
          <a:xfrm>
            <a:off x="6438901" y="6567626"/>
            <a:ext cx="1677300" cy="274749"/>
          </a:xfrm>
          <a:noFill/>
        </p:spPr>
        <p:txBody>
          <a:bodyPr wrap="square" rtlCol="0">
            <a:spAutoFit/>
          </a:bodyPr>
          <a:lstStyle>
            <a:lvl1pPr algn="ctr">
              <a:defRPr lang="zh-CN" altLang="en-US" sz="1200" smtClean="0">
                <a:solidFill>
                  <a:schemeClr val="bg1"/>
                </a:solidFill>
                <a:latin typeface="微软雅黑" panose="020B0503020204020204" pitchFamily="34" charset="-122"/>
                <a:ea typeface="微软雅黑" panose="020B0503020204020204" pitchFamily="34" charset="-122"/>
              </a:defRPr>
            </a:lvl1pPr>
          </a:lstStyle>
          <a:p>
            <a:r>
              <a:rPr lang="en-US" altLang="zh-CN" dirty="0" smtClean="0"/>
              <a:t>2015</a:t>
            </a:r>
            <a:r>
              <a:rPr lang="zh-CN" altLang="en-US" dirty="0" smtClean="0"/>
              <a:t>年</a:t>
            </a:r>
            <a:r>
              <a:rPr lang="en-US" altLang="zh-CN" dirty="0" smtClean="0"/>
              <a:t>5</a:t>
            </a:r>
            <a:r>
              <a:rPr lang="zh-CN" altLang="en-US" dirty="0" smtClean="0"/>
              <a:t>月</a:t>
            </a:r>
            <a:endParaRPr lang="zh-CN" altLang="en-US" dirty="0"/>
          </a:p>
        </p:txBody>
      </p:sp>
      <p:sp>
        <p:nvSpPr>
          <p:cNvPr id="31" name="灯片编号占位符 5"/>
          <p:cNvSpPr>
            <a:spLocks noGrp="1"/>
          </p:cNvSpPr>
          <p:nvPr>
            <p:ph type="sldNum" sz="quarter" idx="12"/>
          </p:nvPr>
        </p:nvSpPr>
        <p:spPr>
          <a:xfrm>
            <a:off x="8116200" y="6567626"/>
            <a:ext cx="481521" cy="274749"/>
          </a:xfrm>
          <a:noFill/>
        </p:spPr>
        <p:txBody>
          <a:bodyPr vert="horz" wrap="square" lIns="91440" tIns="45720" rIns="0" bIns="45720" rtlCol="0" anchor="ctr">
            <a:spAutoFit/>
          </a:bodyPr>
          <a:lstStyle>
            <a:lvl1pPr algn="r">
              <a:defRPr lang="zh-CN" altLang="en-US" sz="1200" smtClean="0">
                <a:solidFill>
                  <a:schemeClr val="bg1"/>
                </a:solidFill>
                <a:latin typeface="微软雅黑" panose="020B0503020204020204" pitchFamily="34" charset="-122"/>
                <a:ea typeface="微软雅黑" panose="020B0503020204020204" pitchFamily="34" charset="-122"/>
              </a:defRPr>
            </a:lvl1pPr>
          </a:lstStyle>
          <a:p>
            <a:fld id="{EF0038A2-B1DB-40C3-8F06-275537ACF54A}" type="slidenum">
              <a:rPr lang="en-US" altLang="zh-CN" smtClean="0"/>
              <a:pPr/>
              <a:t>‹#›</a:t>
            </a:fld>
            <a:endParaRPr lang="en-US" altLang="zh-CN" dirty="0"/>
          </a:p>
        </p:txBody>
      </p:sp>
      <p:sp>
        <p:nvSpPr>
          <p:cNvPr id="36" name="内容占位符 1"/>
          <p:cNvSpPr>
            <a:spLocks noGrp="1"/>
          </p:cNvSpPr>
          <p:nvPr>
            <p:ph idx="1"/>
          </p:nvPr>
        </p:nvSpPr>
        <p:spPr>
          <a:xfrm>
            <a:off x="361950" y="1625601"/>
            <a:ext cx="8426450" cy="2222500"/>
          </a:xfrm>
        </p:spPr>
        <p:txBody>
          <a:bodyPr>
            <a:normAutofit/>
          </a:bodyPr>
          <a:lstStyle>
            <a:lvl1pPr>
              <a:defRPr sz="2000"/>
            </a:lvl1pPr>
          </a:lstStyle>
          <a:p>
            <a:endParaRPr lang="zh-CN" altLang="en-US" dirty="0"/>
          </a:p>
        </p:txBody>
      </p:sp>
      <p:sp>
        <p:nvSpPr>
          <p:cNvPr id="39" name="文本占位符 3"/>
          <p:cNvSpPr txBox="1">
            <a:spLocks/>
          </p:cNvSpPr>
          <p:nvPr userDrawn="1"/>
        </p:nvSpPr>
        <p:spPr>
          <a:xfrm>
            <a:off x="1" y="4099577"/>
            <a:ext cx="9143999" cy="468000"/>
          </a:xfrm>
          <a:prstGeom prst="rect">
            <a:avLst/>
          </a:prstGeom>
        </p:spPr>
        <p:txBody>
          <a:bodyPr vert="horz" lIns="91440" tIns="45720" rIns="91440" bIns="45720" rtlCol="0" anchor="ctr">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lang="zh-CN" altLang="en-US" sz="2000" kern="1200" smtClean="0">
                <a:solidFill>
                  <a:schemeClr val="bg1"/>
                </a:solidFill>
                <a:latin typeface="微软雅黑" panose="020B0503020204020204" pitchFamily="34" charset="-122"/>
                <a:ea typeface="微软雅黑" panose="020B0503020204020204" pitchFamily="34" charset="-122"/>
                <a:cs typeface="+mj-cs"/>
              </a:defRPr>
            </a:lvl1pPr>
            <a:lvl2pPr marL="514373" indent="-171458" algn="l" defTabSz="685831" rtl="0" eaLnBrk="1" latinLnBrk="0" hangingPunct="1">
              <a:lnSpc>
                <a:spcPct val="90000"/>
              </a:lnSpc>
              <a:spcBef>
                <a:spcPts val="375"/>
              </a:spcBef>
              <a:buFont typeface="Arial" panose="020B0604020202020204" pitchFamily="34" charset="0"/>
              <a:buChar char="•"/>
              <a:defRPr sz="1801"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dirty="0"/>
          </a:p>
        </p:txBody>
      </p:sp>
      <p:sp>
        <p:nvSpPr>
          <p:cNvPr id="41" name="矩形 40"/>
          <p:cNvSpPr/>
          <p:nvPr userDrawn="1"/>
        </p:nvSpPr>
        <p:spPr>
          <a:xfrm>
            <a:off x="0" y="919104"/>
            <a:ext cx="9144000" cy="466839"/>
          </a:xfrm>
          <a:prstGeom prst="rect">
            <a:avLst/>
          </a:prstGeom>
          <a:solidFill>
            <a:srgbClr val="0D8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42" name="文本占位符 3"/>
          <p:cNvSpPr>
            <a:spLocks noGrp="1"/>
          </p:cNvSpPr>
          <p:nvPr>
            <p:ph type="body" sz="half" idx="13"/>
          </p:nvPr>
        </p:nvSpPr>
        <p:spPr>
          <a:xfrm>
            <a:off x="1" y="917943"/>
            <a:ext cx="9143999" cy="468000"/>
          </a:xfrm>
        </p:spPr>
        <p:txBody>
          <a:bodyPr vert="horz" lIns="91440" tIns="45720" rIns="91440" bIns="45720" rtlCol="0" anchor="ctr">
            <a:normAutofit/>
          </a:bodyPr>
          <a:lstStyle>
            <a:lvl1pPr>
              <a:defRPr lang="zh-CN" altLang="en-US" sz="2000" smtClean="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43" name="矩形 42"/>
          <p:cNvSpPr/>
          <p:nvPr userDrawn="1"/>
        </p:nvSpPr>
        <p:spPr>
          <a:xfrm>
            <a:off x="0" y="4085113"/>
            <a:ext cx="9144000" cy="466839"/>
          </a:xfrm>
          <a:prstGeom prst="rect">
            <a:avLst/>
          </a:prstGeom>
          <a:solidFill>
            <a:srgbClr val="0D8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82"/>
          </a:p>
        </p:txBody>
      </p:sp>
      <p:sp>
        <p:nvSpPr>
          <p:cNvPr id="44" name="文本占位符 3"/>
          <p:cNvSpPr>
            <a:spLocks noGrp="1"/>
          </p:cNvSpPr>
          <p:nvPr>
            <p:ph type="body" sz="half" idx="14"/>
          </p:nvPr>
        </p:nvSpPr>
        <p:spPr>
          <a:xfrm>
            <a:off x="1" y="4083952"/>
            <a:ext cx="9143999" cy="468000"/>
          </a:xfrm>
        </p:spPr>
        <p:txBody>
          <a:bodyPr vert="horz" lIns="91440" tIns="45720" rIns="91440" bIns="45720" rtlCol="0" anchor="ctr">
            <a:normAutofit/>
          </a:bodyPr>
          <a:lstStyle>
            <a:lvl1pPr>
              <a:defRPr lang="zh-CN" altLang="en-US" sz="2000" smtClean="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sp>
        <p:nvSpPr>
          <p:cNvPr id="46" name="内容占位符 1"/>
          <p:cNvSpPr>
            <a:spLocks noGrp="1"/>
          </p:cNvSpPr>
          <p:nvPr>
            <p:ph idx="15"/>
          </p:nvPr>
        </p:nvSpPr>
        <p:spPr>
          <a:xfrm>
            <a:off x="358775" y="4787803"/>
            <a:ext cx="8426450" cy="1574897"/>
          </a:xfrm>
        </p:spPr>
        <p:txBody>
          <a:bodyPr>
            <a:normAutofit/>
          </a:bodyPr>
          <a:lstStyle>
            <a:lvl1pPr>
              <a:defRPr sz="2000"/>
            </a:lvl1pPr>
          </a:lstStyle>
          <a:p>
            <a:endParaRPr lang="zh-CN" altLang="en-US" dirty="0"/>
          </a:p>
        </p:txBody>
      </p:sp>
    </p:spTree>
    <p:extLst>
      <p:ext uri="{BB962C8B-B14F-4D97-AF65-F5344CB8AC3E}">
        <p14:creationId xmlns:p14="http://schemas.microsoft.com/office/powerpoint/2010/main" val="316846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004372"/>
        </a:solidFill>
        <a:effectLst/>
      </p:bgPr>
    </p:bg>
    <p:spTree>
      <p:nvGrpSpPr>
        <p:cNvPr id="1" name=""/>
        <p:cNvGrpSpPr/>
        <p:nvPr/>
      </p:nvGrpSpPr>
      <p:grpSpPr>
        <a:xfrm>
          <a:off x="0" y="0"/>
          <a:ext cx="0" cy="0"/>
          <a:chOff x="0" y="0"/>
          <a:chExt cx="0" cy="0"/>
        </a:xfrm>
      </p:grpSpPr>
      <p:sp>
        <p:nvSpPr>
          <p:cNvPr id="6" name="文本框 5"/>
          <p:cNvSpPr txBox="1"/>
          <p:nvPr userDrawn="1"/>
        </p:nvSpPr>
        <p:spPr>
          <a:xfrm>
            <a:off x="2088001" y="2088001"/>
            <a:ext cx="1751216" cy="1018256"/>
          </a:xfrm>
          <a:prstGeom prst="rect">
            <a:avLst/>
          </a:prstGeom>
          <a:noFill/>
          <a:effectLst>
            <a:reflection blurRad="6350" stA="50000" endA="300" endPos="90000" dir="5400000" sy="-100000" algn="bl" rotWithShape="0"/>
          </a:effectLst>
        </p:spPr>
        <p:txBody>
          <a:bodyPr wrap="none" rtlCol="0">
            <a:spAutoFit/>
          </a:bodyPr>
          <a:lstStyle/>
          <a:p>
            <a:r>
              <a:rPr lang="zh-CN" altLang="en-US" sz="6000" dirty="0" smtClean="0">
                <a:solidFill>
                  <a:schemeClr val="bg1"/>
                </a:solidFill>
                <a:latin typeface="微软雅黑" panose="020B0503020204020204" pitchFamily="34" charset="-122"/>
                <a:ea typeface="微软雅黑" panose="020B0503020204020204" pitchFamily="34" charset="-122"/>
              </a:rPr>
              <a:t>目录</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209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004372"/>
        </a:solidFill>
        <a:effectLst/>
      </p:bgPr>
    </p:bg>
    <p:spTree>
      <p:nvGrpSpPr>
        <p:cNvPr id="1" name=""/>
        <p:cNvGrpSpPr/>
        <p:nvPr/>
      </p:nvGrpSpPr>
      <p:grpSpPr>
        <a:xfrm>
          <a:off x="0" y="0"/>
          <a:ext cx="0" cy="0"/>
          <a:chOff x="0" y="0"/>
          <a:chExt cx="0" cy="0"/>
        </a:xfrm>
      </p:grpSpPr>
      <p:sp>
        <p:nvSpPr>
          <p:cNvPr id="6" name="文本框 5"/>
          <p:cNvSpPr txBox="1"/>
          <p:nvPr userDrawn="1"/>
        </p:nvSpPr>
        <p:spPr>
          <a:xfrm>
            <a:off x="2088001" y="2088001"/>
            <a:ext cx="5071424" cy="1018256"/>
          </a:xfrm>
          <a:prstGeom prst="rect">
            <a:avLst/>
          </a:prstGeom>
          <a:noFill/>
          <a:effectLst>
            <a:reflection blurRad="6350" stA="50000" endA="300" endPos="90000" dir="5400000" sy="-100000" algn="bl" rotWithShape="0"/>
          </a:effectLst>
        </p:spPr>
        <p:txBody>
          <a:bodyPr wrap="none" rtlCol="0">
            <a:spAutoFit/>
          </a:bodyPr>
          <a:lstStyle/>
          <a:p>
            <a:r>
              <a:rPr lang="en-US" altLang="zh-CN" sz="6000" dirty="0" smtClean="0">
                <a:solidFill>
                  <a:schemeClr val="bg1"/>
                </a:solidFill>
                <a:latin typeface="微软雅黑" panose="020B0503020204020204" pitchFamily="34" charset="-122"/>
                <a:ea typeface="微软雅黑" panose="020B0503020204020204" pitchFamily="34" charset="-122"/>
              </a:rPr>
              <a:t>THANK YOU!</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4972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00437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5388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0038A2-B1DB-40C3-8F06-275537ACF54A}" type="slidenum">
              <a:rPr lang="zh-CN" altLang="en-US" smtClean="0"/>
              <a:t>‹#›</a:t>
            </a:fld>
            <a:endParaRPr lang="zh-CN" altLang="en-US"/>
          </a:p>
        </p:txBody>
      </p:sp>
    </p:spTree>
    <p:extLst>
      <p:ext uri="{BB962C8B-B14F-4D97-AF65-F5344CB8AC3E}">
        <p14:creationId xmlns:p14="http://schemas.microsoft.com/office/powerpoint/2010/main" val="75340789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5" r:id="rId4"/>
    <p:sldLayoutId id="2147483664" r:id="rId5"/>
    <p:sldLayoutId id="2147483663" r:id="rId6"/>
    <p:sldLayoutId id="2147483666" r:id="rId7"/>
  </p:sldLayoutIdLst>
  <p:timing>
    <p:tnLst>
      <p:par>
        <p:cTn id="1" dur="indefinite" restart="never" nodeType="tmRoot"/>
      </p:par>
    </p:tnLst>
  </p:timing>
  <p:hf hdr="0"/>
  <p:txStyles>
    <p:titleStyle>
      <a:lvl1pPr algn="l" defTabSz="68583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8" indent="-171458" algn="l" defTabSz="68583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1801"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31" rtl="0" eaLnBrk="1" latinLnBrk="0" hangingPunct="1">
        <a:defRPr sz="1350" kern="1200">
          <a:solidFill>
            <a:schemeClr val="tx1"/>
          </a:solidFill>
          <a:latin typeface="+mn-lt"/>
          <a:ea typeface="+mn-ea"/>
          <a:cs typeface="+mn-cs"/>
        </a:defRPr>
      </a:lvl1pPr>
      <a:lvl2pPr marL="342915" algn="l" defTabSz="685831" rtl="0" eaLnBrk="1" latinLnBrk="0" hangingPunct="1">
        <a:defRPr sz="1350" kern="1200">
          <a:solidFill>
            <a:schemeClr val="tx1"/>
          </a:solidFill>
          <a:latin typeface="+mn-lt"/>
          <a:ea typeface="+mn-ea"/>
          <a:cs typeface="+mn-cs"/>
        </a:defRPr>
      </a:lvl2pPr>
      <a:lvl3pPr marL="685831" algn="l" defTabSz="685831" rtl="0" eaLnBrk="1" latinLnBrk="0" hangingPunct="1">
        <a:defRPr sz="1350" kern="1200">
          <a:solidFill>
            <a:schemeClr val="tx1"/>
          </a:solidFill>
          <a:latin typeface="+mn-lt"/>
          <a:ea typeface="+mn-ea"/>
          <a:cs typeface="+mn-cs"/>
        </a:defRPr>
      </a:lvl3pPr>
      <a:lvl4pPr marL="1028747" algn="l" defTabSz="685831" rtl="0" eaLnBrk="1" latinLnBrk="0" hangingPunct="1">
        <a:defRPr sz="1350" kern="1200">
          <a:solidFill>
            <a:schemeClr val="tx1"/>
          </a:solidFill>
          <a:latin typeface="+mn-lt"/>
          <a:ea typeface="+mn-ea"/>
          <a:cs typeface="+mn-cs"/>
        </a:defRPr>
      </a:lvl4pPr>
      <a:lvl5pPr marL="1371663" algn="l" defTabSz="685831" rtl="0" eaLnBrk="1" latinLnBrk="0" hangingPunct="1">
        <a:defRPr sz="1350" kern="1200">
          <a:solidFill>
            <a:schemeClr val="tx1"/>
          </a:solidFill>
          <a:latin typeface="+mn-lt"/>
          <a:ea typeface="+mn-ea"/>
          <a:cs typeface="+mn-cs"/>
        </a:defRPr>
      </a:lvl5pPr>
      <a:lvl6pPr marL="1714578" algn="l" defTabSz="685831" rtl="0" eaLnBrk="1" latinLnBrk="0" hangingPunct="1">
        <a:defRPr sz="1350" kern="1200">
          <a:solidFill>
            <a:schemeClr val="tx1"/>
          </a:solidFill>
          <a:latin typeface="+mn-lt"/>
          <a:ea typeface="+mn-ea"/>
          <a:cs typeface="+mn-cs"/>
        </a:defRPr>
      </a:lvl6pPr>
      <a:lvl7pPr marL="2057494" algn="l" defTabSz="685831" rtl="0" eaLnBrk="1" latinLnBrk="0" hangingPunct="1">
        <a:defRPr sz="1350" kern="1200">
          <a:solidFill>
            <a:schemeClr val="tx1"/>
          </a:solidFill>
          <a:latin typeface="+mn-lt"/>
          <a:ea typeface="+mn-ea"/>
          <a:cs typeface="+mn-cs"/>
        </a:defRPr>
      </a:lvl7pPr>
      <a:lvl8pPr marL="2400409" algn="l" defTabSz="685831" rtl="0" eaLnBrk="1" latinLnBrk="0" hangingPunct="1">
        <a:defRPr sz="1350" kern="1200">
          <a:solidFill>
            <a:schemeClr val="tx1"/>
          </a:solidFill>
          <a:latin typeface="+mn-lt"/>
          <a:ea typeface="+mn-ea"/>
          <a:cs typeface="+mn-cs"/>
        </a:defRPr>
      </a:lvl8pPr>
      <a:lvl9pPr marL="2743325" algn="l" defTabSz="68583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3.bin"/><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0.emf"/><Relationship Id="rId7" Type="http://schemas.openxmlformats.org/officeDocument/2006/relationships/image" Target="../media/image38.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37.wmf"/><Relationship Id="rId4" Type="http://schemas.openxmlformats.org/officeDocument/2006/relationships/oleObject" Target="../embeddings/oleObject5.bin"/><Relationship Id="rId9" Type="http://schemas.openxmlformats.org/officeDocument/2006/relationships/image" Target="../media/image39.wmf"/></Relationships>
</file>

<file path=ppt/slides/_rels/slide3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3.e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8.wmf"/><Relationship Id="rId11" Type="http://schemas.openxmlformats.org/officeDocument/2006/relationships/image" Target="../media/image42.emf"/><Relationship Id="rId5" Type="http://schemas.openxmlformats.org/officeDocument/2006/relationships/oleObject" Target="../embeddings/oleObject9.bin"/><Relationship Id="rId10" Type="http://schemas.openxmlformats.org/officeDocument/2006/relationships/image" Target="../media/image41.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13.bin"/><Relationship Id="rId10" Type="http://schemas.openxmlformats.org/officeDocument/2006/relationships/image" Target="../media/image45.emf"/><Relationship Id="rId4" Type="http://schemas.openxmlformats.org/officeDocument/2006/relationships/image" Target="../media/image37.wmf"/><Relationship Id="rId9" Type="http://schemas.openxmlformats.org/officeDocument/2006/relationships/image" Target="../media/image44.emf"/></Relationships>
</file>

<file path=ppt/slides/_rels/slide3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640113"/>
            <a:ext cx="9144000" cy="1869849"/>
          </a:xfrm>
        </p:spPr>
        <p:txBody>
          <a:bodyPr>
            <a:normAutofit/>
          </a:bodyPr>
          <a:lstStyle/>
          <a:p>
            <a:r>
              <a:rPr lang="zh-CN" altLang="en-US" sz="3200" dirty="0"/>
              <a:t>基于影响力分析的社交用户推荐方法研究</a:t>
            </a:r>
            <a:br>
              <a:rPr lang="zh-CN" altLang="en-US" sz="3200" dirty="0"/>
            </a:br>
            <a:endParaRPr lang="zh-CN" altLang="en-US" sz="3200" dirty="0"/>
          </a:p>
        </p:txBody>
      </p:sp>
      <p:sp>
        <p:nvSpPr>
          <p:cNvPr id="3" name="副标题 2"/>
          <p:cNvSpPr>
            <a:spLocks noGrp="1"/>
          </p:cNvSpPr>
          <p:nvPr>
            <p:ph type="subTitle" idx="1"/>
          </p:nvPr>
        </p:nvSpPr>
        <p:spPr>
          <a:xfrm>
            <a:off x="2668180" y="4083732"/>
            <a:ext cx="3807638" cy="1475239"/>
          </a:xfrm>
        </p:spPr>
        <p:txBody>
          <a:bodyPr>
            <a:noAutofit/>
          </a:bodyPr>
          <a:lstStyle/>
          <a:p>
            <a:pPr algn="l"/>
            <a:r>
              <a:rPr lang="zh-CN" altLang="en-US" sz="2400" dirty="0" smtClean="0"/>
              <a:t>答 辩 人： 马 国</a:t>
            </a:r>
            <a:r>
              <a:rPr lang="zh-CN" altLang="en-US" sz="2400" dirty="0"/>
              <a:t>伟</a:t>
            </a:r>
            <a:r>
              <a:rPr lang="zh-CN" altLang="en-US" sz="2400" dirty="0" smtClean="0"/>
              <a:t>  </a:t>
            </a:r>
            <a:endParaRPr lang="en-US" altLang="zh-CN" sz="2400" dirty="0" smtClean="0"/>
          </a:p>
          <a:p>
            <a:pPr algn="l"/>
            <a:r>
              <a:rPr lang="zh-CN" altLang="en-US" sz="2400" dirty="0" smtClean="0"/>
              <a:t>专     业： 计算机应用技术 </a:t>
            </a:r>
            <a:endParaRPr lang="en-US" altLang="zh-CN" sz="2400" dirty="0" smtClean="0"/>
          </a:p>
          <a:p>
            <a:pPr algn="l"/>
            <a:r>
              <a:rPr lang="zh-CN" altLang="en-US" sz="2400" dirty="0" smtClean="0"/>
              <a:t>导    </a:t>
            </a:r>
            <a:r>
              <a:rPr lang="zh-CN" altLang="en-US" sz="1600" dirty="0" smtClean="0"/>
              <a:t>  </a:t>
            </a:r>
            <a:r>
              <a:rPr lang="zh-CN" altLang="en-US" sz="2400" dirty="0" smtClean="0"/>
              <a:t>师： 陈恩红 教授</a:t>
            </a:r>
            <a:endParaRPr lang="en-US" altLang="zh-CN" sz="2400" dirty="0"/>
          </a:p>
          <a:p>
            <a:pPr algn="l"/>
            <a:endParaRPr lang="en-US" altLang="zh-CN" sz="2400" dirty="0"/>
          </a:p>
        </p:txBody>
      </p:sp>
      <p:sp>
        <p:nvSpPr>
          <p:cNvPr id="4" name="日期占位符 3"/>
          <p:cNvSpPr>
            <a:spLocks noGrp="1"/>
          </p:cNvSpPr>
          <p:nvPr>
            <p:ph type="dt" sz="half" idx="10"/>
          </p:nvPr>
        </p:nvSpPr>
        <p:spPr>
          <a:xfrm>
            <a:off x="3543299" y="6132741"/>
            <a:ext cx="2057400" cy="365125"/>
          </a:xfrm>
        </p:spPr>
        <p:txBody>
          <a:bodyPr/>
          <a:lstStyle/>
          <a:p>
            <a:r>
              <a:rPr lang="en-US" altLang="zh-CN" dirty="0" smtClean="0"/>
              <a:t>2015</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242625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0"/>
            <a:ext cx="8426450" cy="504457"/>
          </a:xfrm>
        </p:spPr>
        <p:txBody>
          <a:bodyPr/>
          <a:lstStyle/>
          <a:p>
            <a:r>
              <a:rPr lang="zh-CN" altLang="en-US" dirty="0" smtClean="0"/>
              <a:t>问题形式化定义</a:t>
            </a:r>
            <a:endParaRPr lang="zh-CN" altLang="en-US" dirty="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10</a:t>
            </a:fld>
            <a:endParaRPr lang="en-US" altLang="zh-CN" dirty="0"/>
          </a:p>
        </p:txBody>
      </p:sp>
      <p:sp>
        <p:nvSpPr>
          <p:cNvPr id="6" name="文本占位符 5"/>
          <p:cNvSpPr>
            <a:spLocks noGrp="1"/>
          </p:cNvSpPr>
          <p:nvPr>
            <p:ph type="body" sz="half" idx="2"/>
          </p:nvPr>
        </p:nvSpPr>
        <p:spPr/>
        <p:txBody>
          <a:bodyPr/>
          <a:lstStyle/>
          <a:p>
            <a:r>
              <a:rPr lang="zh-CN" altLang="en-US" dirty="0" smtClean="0"/>
              <a:t>个体影响力最大化问题</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512500719"/>
              </p:ext>
            </p:extLst>
          </p:nvPr>
        </p:nvGraphicFramePr>
        <p:xfrm>
          <a:off x="1535479" y="2146042"/>
          <a:ext cx="6302235" cy="510561"/>
        </p:xfrm>
        <a:graphic>
          <a:graphicData uri="http://schemas.openxmlformats.org/presentationml/2006/ole">
            <mc:AlternateContent xmlns:mc="http://schemas.openxmlformats.org/markup-compatibility/2006">
              <mc:Choice xmlns:v="urn:schemas-microsoft-com:vml" Requires="v">
                <p:oleObj spid="_x0000_s4159" name="Equation" r:id="rId3" imgW="2755900" imgH="241300" progId="Equation.DSMT4">
                  <p:embed/>
                </p:oleObj>
              </mc:Choice>
              <mc:Fallback>
                <p:oleObj name="Equation" r:id="rId3" imgW="27559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479" y="2146042"/>
                        <a:ext cx="6302235" cy="51056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61201061"/>
              </p:ext>
            </p:extLst>
          </p:nvPr>
        </p:nvGraphicFramePr>
        <p:xfrm>
          <a:off x="1535479" y="3263698"/>
          <a:ext cx="6302235" cy="517107"/>
        </p:xfrm>
        <a:graphic>
          <a:graphicData uri="http://schemas.openxmlformats.org/presentationml/2006/ole">
            <mc:AlternateContent xmlns:mc="http://schemas.openxmlformats.org/markup-compatibility/2006">
              <mc:Choice xmlns:v="urn:schemas-microsoft-com:vml" Requires="v">
                <p:oleObj spid="_x0000_s4160" name="Equation" r:id="rId5" imgW="2793960" imgH="241200" progId="Equation.DSMT4">
                  <p:embed/>
                </p:oleObj>
              </mc:Choice>
              <mc:Fallback>
                <p:oleObj name="Equation" r:id="rId5" imgW="2793960" imgH="241200" progId="Equation.DSMT4">
                  <p:embed/>
                  <p:pic>
                    <p:nvPicPr>
                      <p:cNvPr id="0" name="Object 3"/>
                      <p:cNvPicPr>
                        <a:picLocks noChangeAspect="1" noChangeArrowheads="1"/>
                      </p:cNvPicPr>
                      <p:nvPr/>
                    </p:nvPicPr>
                    <p:blipFill>
                      <a:blip r:embed="rId6"/>
                      <a:srcRect/>
                      <a:stretch>
                        <a:fillRect/>
                      </a:stretch>
                    </p:blipFill>
                    <p:spPr bwMode="auto">
                      <a:xfrm>
                        <a:off x="1535479" y="3263698"/>
                        <a:ext cx="6302235" cy="517107"/>
                      </a:xfrm>
                      <a:prstGeom prst="rect">
                        <a:avLst/>
                      </a:prstGeom>
                      <a:noFill/>
                    </p:spPr>
                  </p:pic>
                </p:oleObj>
              </mc:Fallback>
            </mc:AlternateContent>
          </a:graphicData>
        </a:graphic>
      </p:graphicFrame>
      <p:sp>
        <p:nvSpPr>
          <p:cNvPr id="11" name="右箭头 10"/>
          <p:cNvSpPr/>
          <p:nvPr/>
        </p:nvSpPr>
        <p:spPr>
          <a:xfrm rot="5400000">
            <a:off x="4281185" y="2309804"/>
            <a:ext cx="360894" cy="1265763"/>
          </a:xfrm>
          <a:prstGeom prst="rightArrow">
            <a:avLst>
              <a:gd name="adj1" fmla="val 38874"/>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内容占位符 1"/>
          <p:cNvSpPr txBox="1">
            <a:spLocks/>
          </p:cNvSpPr>
          <p:nvPr/>
        </p:nvSpPr>
        <p:spPr>
          <a:xfrm>
            <a:off x="358775" y="4180116"/>
            <a:ext cx="8426450" cy="576856"/>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目标函数定义</a:t>
            </a:r>
            <a:endParaRPr lang="zh-CN" altLang="en-US" dirty="0"/>
          </a:p>
        </p:txBody>
      </p:sp>
      <p:pic>
        <p:nvPicPr>
          <p:cNvPr id="14" name="图片 13"/>
          <p:cNvPicPr/>
          <p:nvPr/>
        </p:nvPicPr>
        <p:blipFill>
          <a:blip r:embed="rId7" cstate="print">
            <a:extLst>
              <a:ext uri="{28A0092B-C50C-407E-A947-70E740481C1C}">
                <a14:useLocalDpi xmlns:a14="http://schemas.microsoft.com/office/drawing/2010/main" val="0"/>
              </a:ext>
            </a:extLst>
          </a:blip>
          <a:stretch>
            <a:fillRect/>
          </a:stretch>
        </p:blipFill>
        <p:spPr>
          <a:xfrm>
            <a:off x="1535479" y="4881156"/>
            <a:ext cx="5766481" cy="1453507"/>
          </a:xfrm>
          <a:prstGeom prst="rect">
            <a:avLst/>
          </a:prstGeom>
        </p:spPr>
      </p:pic>
    </p:spTree>
    <p:extLst>
      <p:ext uri="{BB962C8B-B14F-4D97-AF65-F5344CB8AC3E}">
        <p14:creationId xmlns:p14="http://schemas.microsoft.com/office/powerpoint/2010/main" val="27000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0"/>
            <a:ext cx="8426450" cy="4673600"/>
          </a:xfrm>
        </p:spPr>
        <p:txBody>
          <a:bodyPr/>
          <a:lstStyle/>
          <a:p>
            <a:r>
              <a:rPr lang="zh-CN" altLang="en-US" dirty="0" smtClean="0"/>
              <a:t>问题形式化定义</a:t>
            </a:r>
            <a:endParaRPr lang="en-US" altLang="zh-CN" dirty="0" smtClean="0"/>
          </a:p>
          <a:p>
            <a:endParaRPr lang="en-US" altLang="zh-CN" dirty="0"/>
          </a:p>
          <a:p>
            <a:endParaRPr lang="en-US" altLang="zh-CN" dirty="0" smtClean="0"/>
          </a:p>
          <a:p>
            <a:r>
              <a:rPr lang="zh-CN" altLang="en-US" dirty="0" smtClean="0"/>
              <a:t>目标函数定义</a:t>
            </a:r>
            <a:endParaRPr lang="en-US" altLang="zh-CN" dirty="0" smtClean="0"/>
          </a:p>
          <a:p>
            <a:endParaRPr lang="en-US" altLang="zh-CN" dirty="0" smtClean="0"/>
          </a:p>
          <a:p>
            <a:endParaRPr lang="en-US" altLang="zh-CN" dirty="0"/>
          </a:p>
          <a:p>
            <a:r>
              <a:rPr lang="zh-CN" altLang="en-US" b="1" dirty="0" smtClean="0"/>
              <a:t>目标函数的性质</a:t>
            </a:r>
            <a:endParaRPr lang="en-US" altLang="zh-CN" b="1" dirty="0" smtClean="0"/>
          </a:p>
          <a:p>
            <a:pPr lvl="1"/>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11</a:t>
            </a:fld>
            <a:endParaRPr lang="en-US" altLang="zh-CN" dirty="0"/>
          </a:p>
        </p:txBody>
      </p:sp>
      <p:sp>
        <p:nvSpPr>
          <p:cNvPr id="6" name="文本占位符 5"/>
          <p:cNvSpPr>
            <a:spLocks noGrp="1"/>
          </p:cNvSpPr>
          <p:nvPr>
            <p:ph type="body" sz="half" idx="2"/>
          </p:nvPr>
        </p:nvSpPr>
        <p:spPr/>
        <p:txBody>
          <a:bodyPr/>
          <a:lstStyle/>
          <a:p>
            <a:r>
              <a:rPr lang="zh-CN" altLang="en-US" dirty="0" smtClean="0"/>
              <a:t>个体影响力最大化问题</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4169579231"/>
              </p:ext>
            </p:extLst>
          </p:nvPr>
        </p:nvGraphicFramePr>
        <p:xfrm>
          <a:off x="1637079" y="2175126"/>
          <a:ext cx="6302235" cy="517107"/>
        </p:xfrm>
        <a:graphic>
          <a:graphicData uri="http://schemas.openxmlformats.org/presentationml/2006/ole">
            <mc:AlternateContent xmlns:mc="http://schemas.openxmlformats.org/markup-compatibility/2006">
              <mc:Choice xmlns:v="urn:schemas-microsoft-com:vml" Requires="v">
                <p:oleObj spid="_x0000_s5153" name="Equation" r:id="rId3" imgW="2793960" imgH="241200" progId="Equation.DSMT4">
                  <p:embed/>
                </p:oleObj>
              </mc:Choice>
              <mc:Fallback>
                <p:oleObj name="Equation" r:id="rId3" imgW="2793960" imgH="241200" progId="Equation.DSMT4">
                  <p:embed/>
                  <p:pic>
                    <p:nvPicPr>
                      <p:cNvPr id="0" name=""/>
                      <p:cNvPicPr>
                        <a:picLocks noChangeAspect="1" noChangeArrowheads="1"/>
                      </p:cNvPicPr>
                      <p:nvPr/>
                    </p:nvPicPr>
                    <p:blipFill>
                      <a:blip r:embed="rId4"/>
                      <a:srcRect/>
                      <a:stretch>
                        <a:fillRect/>
                      </a:stretch>
                    </p:blipFill>
                    <p:spPr bwMode="auto">
                      <a:xfrm>
                        <a:off x="1637079" y="2175126"/>
                        <a:ext cx="6302235" cy="517107"/>
                      </a:xfrm>
                      <a:prstGeom prst="rect">
                        <a:avLst/>
                      </a:prstGeom>
                      <a:noFill/>
                    </p:spPr>
                  </p:pic>
                </p:oleObj>
              </mc:Fallback>
            </mc:AlternateContent>
          </a:graphicData>
        </a:graphic>
      </p:graphicFrame>
      <p:pic>
        <p:nvPicPr>
          <p:cNvPr id="13" name="图片 12"/>
          <p:cNvPicPr/>
          <p:nvPr/>
        </p:nvPicPr>
        <p:blipFill rotWithShape="1">
          <a:blip r:embed="rId5" cstate="print">
            <a:extLst>
              <a:ext uri="{28A0092B-C50C-407E-A947-70E740481C1C}">
                <a14:useLocalDpi xmlns:a14="http://schemas.microsoft.com/office/drawing/2010/main" val="0"/>
              </a:ext>
            </a:extLst>
          </a:blip>
          <a:srcRect r="46701" b="70392"/>
          <a:stretch/>
        </p:blipFill>
        <p:spPr>
          <a:xfrm>
            <a:off x="1637079" y="3507382"/>
            <a:ext cx="3073445" cy="514930"/>
          </a:xfrm>
          <a:prstGeom prst="rect">
            <a:avLst/>
          </a:prstGeom>
        </p:spPr>
      </p:pic>
      <p:pic>
        <p:nvPicPr>
          <p:cNvPr id="15" name="图片 14"/>
          <p:cNvPicPr/>
          <p:nvPr/>
        </p:nvPicPr>
        <p:blipFill rotWithShape="1">
          <a:blip r:embed="rId5" cstate="print">
            <a:extLst>
              <a:ext uri="{28A0092B-C50C-407E-A947-70E740481C1C}">
                <a14:useLocalDpi xmlns:a14="http://schemas.microsoft.com/office/drawing/2010/main" val="0"/>
              </a:ext>
            </a:extLst>
          </a:blip>
          <a:srcRect l="19796" t="46870"/>
          <a:stretch/>
        </p:blipFill>
        <p:spPr>
          <a:xfrm>
            <a:off x="2830287" y="3337328"/>
            <a:ext cx="4624955" cy="772259"/>
          </a:xfrm>
          <a:prstGeom prst="rect">
            <a:avLst/>
          </a:prstGeom>
        </p:spPr>
      </p:pic>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 name="图片 15"/>
          <p:cNvPicPr>
            <a:picLocks noChangeAspect="1"/>
          </p:cNvPicPr>
          <p:nvPr/>
        </p:nvPicPr>
        <p:blipFill rotWithShape="1">
          <a:blip r:embed="rId6"/>
          <a:srcRect r="3583"/>
          <a:stretch/>
        </p:blipFill>
        <p:spPr>
          <a:xfrm>
            <a:off x="1544412" y="4800356"/>
            <a:ext cx="1757588" cy="317320"/>
          </a:xfrm>
          <a:prstGeom prst="rect">
            <a:avLst/>
          </a:prstGeom>
        </p:spPr>
      </p:pic>
      <p:pic>
        <p:nvPicPr>
          <p:cNvPr id="17" name="图片 16"/>
          <p:cNvPicPr>
            <a:picLocks noChangeAspect="1"/>
          </p:cNvPicPr>
          <p:nvPr/>
        </p:nvPicPr>
        <p:blipFill rotWithShape="1">
          <a:blip r:embed="rId7"/>
          <a:srcRect r="2601" b="-3846"/>
          <a:stretch/>
        </p:blipFill>
        <p:spPr>
          <a:xfrm>
            <a:off x="1511643" y="5156758"/>
            <a:ext cx="4192472" cy="343843"/>
          </a:xfrm>
          <a:prstGeom prst="rect">
            <a:avLst/>
          </a:prstGeom>
        </p:spPr>
      </p:pic>
      <p:pic>
        <p:nvPicPr>
          <p:cNvPr id="18" name="图片 17"/>
          <p:cNvPicPr>
            <a:picLocks noChangeAspect="1"/>
          </p:cNvPicPr>
          <p:nvPr/>
        </p:nvPicPr>
        <p:blipFill>
          <a:blip r:embed="rId8"/>
          <a:stretch>
            <a:fillRect/>
          </a:stretch>
        </p:blipFill>
        <p:spPr>
          <a:xfrm>
            <a:off x="1519012" y="5522725"/>
            <a:ext cx="4894489" cy="339993"/>
          </a:xfrm>
          <a:prstGeom prst="rect">
            <a:avLst/>
          </a:prstGeom>
        </p:spPr>
      </p:pic>
    </p:spTree>
    <p:extLst>
      <p:ext uri="{BB962C8B-B14F-4D97-AF65-F5344CB8AC3E}">
        <p14:creationId xmlns:p14="http://schemas.microsoft.com/office/powerpoint/2010/main" val="202728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1"/>
            <a:ext cx="8426450" cy="2090056"/>
          </a:xfrm>
        </p:spPr>
        <p:txBody>
          <a:bodyPr/>
          <a:lstStyle/>
          <a:p>
            <a:r>
              <a:rPr lang="zh-CN" altLang="en-US" dirty="0" smtClean="0"/>
              <a:t>启发式贪心算法</a:t>
            </a:r>
            <a:endParaRPr lang="en-US" altLang="zh-CN" dirty="0" smtClean="0"/>
          </a:p>
          <a:p>
            <a:pPr lvl="1"/>
            <a:r>
              <a:rPr lang="en-US" altLang="zh-CN" dirty="0" smtClean="0"/>
              <a:t>greedy </a:t>
            </a:r>
            <a:r>
              <a:rPr lang="zh-CN" altLang="en-US" dirty="0" smtClean="0"/>
              <a:t>算法</a:t>
            </a:r>
            <a:endParaRPr lang="en-US" altLang="zh-CN" dirty="0" smtClean="0"/>
          </a:p>
          <a:p>
            <a:pPr lvl="2"/>
            <a:r>
              <a:rPr lang="en-US" altLang="zh-CN" dirty="0" smtClean="0"/>
              <a:t>Solution &gt;=  (1-1/e)*OPT</a:t>
            </a:r>
          </a:p>
          <a:p>
            <a:pPr lvl="2"/>
            <a:r>
              <a:rPr lang="en-US" altLang="zh-CN" dirty="0" smtClean="0"/>
              <a:t>O</a:t>
            </a:r>
            <a:r>
              <a:rPr lang="en-US" altLang="zh-CN" baseline="-25000" dirty="0" smtClean="0"/>
              <a:t>T </a:t>
            </a:r>
            <a:r>
              <a:rPr lang="en-US" altLang="zh-CN" dirty="0" smtClean="0"/>
              <a:t>( n*K )</a:t>
            </a:r>
            <a:endParaRPr lang="en-US" altLang="zh-CN" dirty="0"/>
          </a:p>
          <a:p>
            <a:pPr lvl="1"/>
            <a:endParaRPr lang="en-US" altLang="zh-CN" dirty="0" smtClean="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12</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6688" y="1780930"/>
            <a:ext cx="3511033" cy="1753644"/>
          </a:xfrm>
          <a:prstGeom prst="rect">
            <a:avLst/>
          </a:prstGeom>
        </p:spPr>
      </p:pic>
      <p:pic>
        <p:nvPicPr>
          <p:cNvPr id="12" name="图片 11"/>
          <p:cNvPicPr/>
          <p:nvPr/>
        </p:nvPicPr>
        <p:blipFill rotWithShape="1">
          <a:blip r:embed="rId3">
            <a:extLst>
              <a:ext uri="{28A0092B-C50C-407E-A947-70E740481C1C}">
                <a14:useLocalDpi xmlns:a14="http://schemas.microsoft.com/office/drawing/2010/main" val="0"/>
              </a:ext>
            </a:extLst>
          </a:blip>
          <a:srcRect t="10802"/>
          <a:stretch/>
        </p:blipFill>
        <p:spPr bwMode="auto">
          <a:xfrm>
            <a:off x="2892249" y="4446295"/>
            <a:ext cx="6215459" cy="2037917"/>
          </a:xfrm>
          <a:prstGeom prst="rect">
            <a:avLst/>
          </a:prstGeom>
          <a:ln>
            <a:noFill/>
          </a:ln>
          <a:extLst>
            <a:ext uri="{53640926-AAD7-44D8-BBD7-CCE9431645EC}">
              <a14:shadowObscured xmlns:a14="http://schemas.microsoft.com/office/drawing/2010/main"/>
            </a:ext>
          </a:extLst>
        </p:spPr>
      </p:pic>
      <p:sp>
        <p:nvSpPr>
          <p:cNvPr id="11" name="矩形 10"/>
          <p:cNvSpPr/>
          <p:nvPr/>
        </p:nvSpPr>
        <p:spPr>
          <a:xfrm>
            <a:off x="2932022" y="5065486"/>
            <a:ext cx="2989807" cy="10450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内容占位符 1"/>
          <p:cNvSpPr txBox="1">
            <a:spLocks/>
          </p:cNvSpPr>
          <p:nvPr/>
        </p:nvSpPr>
        <p:spPr>
          <a:xfrm>
            <a:off x="361950" y="3695858"/>
            <a:ext cx="8426450" cy="2371114"/>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dirty="0" smtClean="0"/>
              <a:t>lazy</a:t>
            </a:r>
            <a:r>
              <a:rPr lang="zh-CN" altLang="en-US" dirty="0" smtClean="0"/>
              <a:t>算法</a:t>
            </a:r>
            <a:endParaRPr lang="en-US" altLang="zh-CN" dirty="0" smtClean="0"/>
          </a:p>
          <a:p>
            <a:pPr lvl="2"/>
            <a:r>
              <a:rPr lang="en-US" altLang="zh-CN" dirty="0" smtClean="0"/>
              <a:t>Solution &gt;=  (1-1/e)*OPT</a:t>
            </a:r>
          </a:p>
          <a:p>
            <a:pPr lvl="2"/>
            <a:r>
              <a:rPr lang="en-US" altLang="zh-CN" dirty="0" smtClean="0"/>
              <a:t>O</a:t>
            </a:r>
            <a:r>
              <a:rPr lang="en-US" altLang="zh-CN" baseline="-25000" dirty="0" smtClean="0"/>
              <a:t>T </a:t>
            </a:r>
            <a:r>
              <a:rPr lang="en-US" altLang="zh-CN" dirty="0" smtClean="0"/>
              <a:t>( n + θ*K )</a:t>
            </a:r>
          </a:p>
          <a:p>
            <a:pPr lvl="2"/>
            <a:endParaRPr lang="en-US" altLang="zh-CN" dirty="0" smtClean="0"/>
          </a:p>
          <a:p>
            <a:pPr lvl="1"/>
            <a:endParaRPr lang="en-US" altLang="zh-CN" dirty="0" smtClean="0"/>
          </a:p>
        </p:txBody>
      </p:sp>
    </p:spTree>
    <p:extLst>
      <p:ext uri="{BB962C8B-B14F-4D97-AF65-F5344CB8AC3E}">
        <p14:creationId xmlns:p14="http://schemas.microsoft.com/office/powerpoint/2010/main" val="29393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0"/>
            <a:ext cx="4224564" cy="1364343"/>
          </a:xfrm>
        </p:spPr>
        <p:txBody>
          <a:bodyPr>
            <a:normAutofit/>
          </a:bodyPr>
          <a:lstStyle/>
          <a:p>
            <a:r>
              <a:rPr lang="zh-CN" altLang="en-US" dirty="0" smtClean="0"/>
              <a:t>启发式贪心算法</a:t>
            </a:r>
            <a:endParaRPr lang="en-US" altLang="zh-CN" dirty="0" smtClean="0"/>
          </a:p>
          <a:p>
            <a:pPr lvl="1"/>
            <a:r>
              <a:rPr lang="en-US" altLang="zh-CN" dirty="0" smtClean="0"/>
              <a:t>greedy </a:t>
            </a:r>
            <a:r>
              <a:rPr lang="zh-CN" altLang="en-US" dirty="0" smtClean="0"/>
              <a:t>算法</a:t>
            </a:r>
            <a:endParaRPr lang="en-US" altLang="zh-CN" dirty="0" smtClean="0"/>
          </a:p>
          <a:p>
            <a:pPr lvl="2"/>
            <a:r>
              <a:rPr lang="en-US" altLang="zh-CN" dirty="0"/>
              <a:t>Solution &gt;=  (1-1/e)*OPT</a:t>
            </a:r>
          </a:p>
          <a:p>
            <a:pPr lvl="2"/>
            <a:r>
              <a:rPr lang="en-US" altLang="zh-CN" dirty="0"/>
              <a:t>O</a:t>
            </a:r>
            <a:r>
              <a:rPr lang="en-US" altLang="zh-CN" baseline="-25000" dirty="0"/>
              <a:t>T </a:t>
            </a:r>
            <a:r>
              <a:rPr lang="en-US" altLang="zh-CN" dirty="0"/>
              <a:t>( n*K </a:t>
            </a:r>
            <a:r>
              <a:rPr lang="en-US" altLang="zh-CN" dirty="0" smtClean="0"/>
              <a:t>)</a:t>
            </a:r>
          </a:p>
          <a:p>
            <a:pPr lvl="1"/>
            <a:endParaRPr lang="en-US" altLang="zh-CN" dirty="0" smtClean="0"/>
          </a:p>
          <a:p>
            <a:pPr lvl="1"/>
            <a:endParaRPr lang="en-US" altLang="zh-CN" dirty="0" smtClean="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13</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sp>
        <p:nvSpPr>
          <p:cNvPr id="8" name="内容占位符 1"/>
          <p:cNvSpPr txBox="1">
            <a:spLocks/>
          </p:cNvSpPr>
          <p:nvPr/>
        </p:nvSpPr>
        <p:spPr>
          <a:xfrm>
            <a:off x="358776" y="3633779"/>
            <a:ext cx="8426450" cy="1155934"/>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线性时间的上界算法（</a:t>
            </a:r>
            <a:r>
              <a:rPr lang="en-US" altLang="zh-CN" dirty="0" smtClean="0"/>
              <a:t>uBound</a:t>
            </a:r>
            <a:r>
              <a:rPr lang="zh-CN" altLang="en-US" dirty="0" smtClean="0"/>
              <a:t>）</a:t>
            </a:r>
            <a:endParaRPr lang="en-US" altLang="zh-CN" dirty="0" smtClean="0"/>
          </a:p>
          <a:p>
            <a:pPr lvl="1"/>
            <a:r>
              <a:rPr lang="pt-BR" altLang="zh-CN" dirty="0"/>
              <a:t>Solution &gt;=  (1-1/e)*OPT</a:t>
            </a:r>
          </a:p>
          <a:p>
            <a:pPr lvl="1"/>
            <a:r>
              <a:rPr lang="pt-BR" altLang="zh-CN" dirty="0"/>
              <a:t>O</a:t>
            </a:r>
            <a:r>
              <a:rPr lang="pt-BR" altLang="zh-CN" baseline="-25000" dirty="0"/>
              <a:t>T </a:t>
            </a:r>
            <a:r>
              <a:rPr lang="pt-BR" altLang="zh-CN" dirty="0"/>
              <a:t>( </a:t>
            </a:r>
            <a:r>
              <a:rPr lang="pt-BR" altLang="zh-CN" dirty="0" smtClean="0">
                <a:solidFill>
                  <a:srgbClr val="FF0000"/>
                </a:solidFill>
              </a:rPr>
              <a:t>1 </a:t>
            </a:r>
            <a:r>
              <a:rPr lang="pt-BR" altLang="zh-CN" dirty="0">
                <a:solidFill>
                  <a:srgbClr val="FF0000"/>
                </a:solidFill>
              </a:rPr>
              <a:t>+ </a:t>
            </a:r>
            <a:r>
              <a:rPr lang="pt-BR" altLang="zh-CN" dirty="0" smtClean="0">
                <a:solidFill>
                  <a:srgbClr val="FF0000"/>
                </a:solidFill>
              </a:rPr>
              <a:t>η*K</a:t>
            </a:r>
            <a:r>
              <a:rPr lang="pt-BR" altLang="zh-CN" dirty="0" smtClean="0"/>
              <a:t> </a:t>
            </a:r>
            <a:r>
              <a:rPr lang="pt-BR" altLang="zh-CN" dirty="0"/>
              <a:t>)</a:t>
            </a:r>
          </a:p>
          <a:p>
            <a:endParaRPr lang="en-US" altLang="zh-CN" dirty="0" smtClean="0"/>
          </a:p>
          <a:p>
            <a:pPr lvl="1"/>
            <a:endParaRPr lang="zh-CN" altLang="en-US" dirty="0"/>
          </a:p>
        </p:txBody>
      </p:sp>
      <p:pic>
        <p:nvPicPr>
          <p:cNvPr id="9" name="图片 8"/>
          <p:cNvPicPr/>
          <p:nvPr/>
        </p:nvPicPr>
        <p:blipFill rotWithShape="1">
          <a:blip r:embed="rId2">
            <a:extLst>
              <a:ext uri="{28A0092B-C50C-407E-A947-70E740481C1C}">
                <a14:useLocalDpi xmlns:a14="http://schemas.microsoft.com/office/drawing/2010/main" val="0"/>
              </a:ext>
            </a:extLst>
          </a:blip>
          <a:srcRect t="10906"/>
          <a:stretch/>
        </p:blipFill>
        <p:spPr bwMode="auto">
          <a:xfrm>
            <a:off x="2859313" y="4539542"/>
            <a:ext cx="6125029" cy="1986655"/>
          </a:xfrm>
          <a:prstGeom prst="rect">
            <a:avLst/>
          </a:prstGeom>
          <a:ln>
            <a:noFill/>
          </a:ln>
          <a:extLst>
            <a:ext uri="{53640926-AAD7-44D8-BBD7-CCE9431645EC}">
              <a14:shadowObscured xmlns:a14="http://schemas.microsoft.com/office/drawing/2010/main"/>
            </a:ext>
          </a:extLst>
        </p:spPr>
      </p:pic>
      <p:sp>
        <p:nvSpPr>
          <p:cNvPr id="10" name="矩形 9"/>
          <p:cNvSpPr/>
          <p:nvPr/>
        </p:nvSpPr>
        <p:spPr>
          <a:xfrm>
            <a:off x="2942449" y="5125094"/>
            <a:ext cx="2979378" cy="7848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1"/>
          <p:cNvSpPr txBox="1">
            <a:spLocks/>
          </p:cNvSpPr>
          <p:nvPr/>
        </p:nvSpPr>
        <p:spPr>
          <a:xfrm>
            <a:off x="4240885" y="2011242"/>
            <a:ext cx="4355654" cy="978701"/>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dirty="0" smtClean="0"/>
              <a:t>lazy</a:t>
            </a:r>
            <a:r>
              <a:rPr lang="zh-CN" altLang="en-US" dirty="0" smtClean="0"/>
              <a:t>算法</a:t>
            </a:r>
            <a:endParaRPr lang="en-US" altLang="zh-CN" dirty="0" smtClean="0"/>
          </a:p>
          <a:p>
            <a:pPr lvl="2"/>
            <a:r>
              <a:rPr lang="en-US" altLang="zh-CN" dirty="0" smtClean="0"/>
              <a:t>Solution &gt;=  (1-1/e)*OPT</a:t>
            </a:r>
          </a:p>
          <a:p>
            <a:pPr lvl="2"/>
            <a:r>
              <a:rPr lang="en-US" altLang="zh-CN" dirty="0" smtClean="0"/>
              <a:t>O</a:t>
            </a:r>
            <a:r>
              <a:rPr lang="en-US" altLang="zh-CN" baseline="-25000" dirty="0" smtClean="0"/>
              <a:t>T </a:t>
            </a:r>
            <a:r>
              <a:rPr lang="en-US" altLang="zh-CN" dirty="0" smtClean="0"/>
              <a:t>( n + θ*K )</a:t>
            </a:r>
          </a:p>
          <a:p>
            <a:pPr lvl="2"/>
            <a:endParaRPr lang="en-US" altLang="zh-CN" dirty="0" smtClean="0"/>
          </a:p>
          <a:p>
            <a:pPr lvl="1"/>
            <a:endParaRPr lang="en-US" altLang="zh-CN" dirty="0" smtClean="0"/>
          </a:p>
        </p:txBody>
      </p:sp>
      <p:sp>
        <p:nvSpPr>
          <p:cNvPr id="7" name="圆角矩形 6"/>
          <p:cNvSpPr/>
          <p:nvPr/>
        </p:nvSpPr>
        <p:spPr>
          <a:xfrm>
            <a:off x="179390" y="1504505"/>
            <a:ext cx="8892039" cy="195721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圆角矩形 11"/>
          <p:cNvSpPr/>
          <p:nvPr/>
        </p:nvSpPr>
        <p:spPr>
          <a:xfrm>
            <a:off x="7402286" y="1508355"/>
            <a:ext cx="1669143" cy="644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IC</a:t>
            </a:r>
            <a:r>
              <a:rPr lang="zh-CN" altLang="en-US" dirty="0" smtClean="0"/>
              <a:t>，</a:t>
            </a:r>
            <a:r>
              <a:rPr lang="en-US" altLang="zh-CN" dirty="0" smtClean="0"/>
              <a:t>LT</a:t>
            </a:r>
            <a:r>
              <a:rPr lang="zh-CN" altLang="en-US" dirty="0" smtClean="0"/>
              <a:t>，</a:t>
            </a:r>
            <a:r>
              <a:rPr lang="en-US" altLang="zh-CN" dirty="0" smtClean="0"/>
              <a:t>Linear</a:t>
            </a:r>
            <a:r>
              <a:rPr lang="zh-CN" altLang="en-US" dirty="0" smtClean="0"/>
              <a:t>等影响力模型</a:t>
            </a:r>
            <a:endParaRPr lang="zh-CN" altLang="en-US" dirty="0"/>
          </a:p>
        </p:txBody>
      </p:sp>
      <p:sp>
        <p:nvSpPr>
          <p:cNvPr id="14" name="圆角矩形 13"/>
          <p:cNvSpPr/>
          <p:nvPr/>
        </p:nvSpPr>
        <p:spPr>
          <a:xfrm>
            <a:off x="179390" y="3633779"/>
            <a:ext cx="8892039" cy="29338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 name="圆角矩形 14"/>
          <p:cNvSpPr/>
          <p:nvPr/>
        </p:nvSpPr>
        <p:spPr>
          <a:xfrm>
            <a:off x="7402286" y="3627255"/>
            <a:ext cx="1669143" cy="644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Linear </a:t>
            </a:r>
            <a:r>
              <a:rPr lang="zh-CN" altLang="en-US" dirty="0" smtClean="0"/>
              <a:t>模型</a:t>
            </a:r>
            <a:endParaRPr lang="zh-CN" altLang="en-US" dirty="0"/>
          </a:p>
        </p:txBody>
      </p:sp>
    </p:spTree>
    <p:extLst>
      <p:ext uri="{BB962C8B-B14F-4D97-AF65-F5344CB8AC3E}">
        <p14:creationId xmlns:p14="http://schemas.microsoft.com/office/powerpoint/2010/main" val="11809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ppt_x"/>
                                          </p:val>
                                        </p:tav>
                                        <p:tav tm="100000">
                                          <p:val>
                                            <p:strVal val="#ppt_x"/>
                                          </p:val>
                                        </p:tav>
                                      </p:tavLst>
                                    </p:anim>
                                    <p:anim calcmode="lin" valueType="num">
                                      <p:cBhvr additive="base">
                                        <p:cTn id="28" dur="10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ppt_x"/>
                                          </p:val>
                                        </p:tav>
                                        <p:tav tm="100000">
                                          <p:val>
                                            <p:strVal val="#ppt_x"/>
                                          </p:val>
                                        </p:tav>
                                      </p:tavLst>
                                    </p:anim>
                                    <p:anim calcmode="lin" valueType="num">
                                      <p:cBhvr additive="base">
                                        <p:cTn id="32" dur="10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1000" fill="hold"/>
                                        <p:tgtEl>
                                          <p:spTgt spid="15"/>
                                        </p:tgtEl>
                                        <p:attrNameLst>
                                          <p:attrName>ppt_x</p:attrName>
                                        </p:attrNameLst>
                                      </p:cBhvr>
                                      <p:tavLst>
                                        <p:tav tm="0">
                                          <p:val>
                                            <p:strVal val="#ppt_x"/>
                                          </p:val>
                                        </p:tav>
                                        <p:tav tm="100000">
                                          <p:val>
                                            <p:strVal val="#ppt_x"/>
                                          </p:val>
                                        </p:tav>
                                      </p:tavLst>
                                    </p:anim>
                                    <p:anim calcmode="lin" valueType="num">
                                      <p:cBhvr additive="base">
                                        <p:cTn id="36"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7" grpId="0" animBg="1"/>
      <p:bldP spid="12"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实验部分：</a:t>
            </a:r>
            <a:endParaRPr lang="en-US" altLang="zh-CN" dirty="0" smtClean="0"/>
          </a:p>
          <a:p>
            <a:pPr lvl="1"/>
            <a:r>
              <a:rPr lang="zh-CN" altLang="zh-CN" dirty="0" smtClean="0"/>
              <a:t>首先</a:t>
            </a:r>
            <a:r>
              <a:rPr lang="zh-CN" altLang="zh-CN" dirty="0"/>
              <a:t>证明了目标函数的定义在一般的影响力模型中（</a:t>
            </a:r>
            <a:r>
              <a:rPr lang="en-US" altLang="zh-CN" dirty="0"/>
              <a:t>IC</a:t>
            </a:r>
            <a:r>
              <a:rPr lang="zh-CN" altLang="zh-CN" dirty="0"/>
              <a:t>，</a:t>
            </a:r>
            <a:r>
              <a:rPr lang="en-US" altLang="zh-CN" dirty="0"/>
              <a:t>LT</a:t>
            </a:r>
            <a:r>
              <a:rPr lang="zh-CN" altLang="zh-CN" dirty="0"/>
              <a:t>和</a:t>
            </a:r>
            <a:r>
              <a:rPr lang="en-US" altLang="zh-CN" dirty="0"/>
              <a:t>Linear</a:t>
            </a:r>
            <a:r>
              <a:rPr lang="zh-CN" altLang="zh-CN" dirty="0"/>
              <a:t>模型）是合理且有效的</a:t>
            </a:r>
            <a:r>
              <a:rPr lang="zh-CN" altLang="zh-CN" dirty="0" smtClean="0"/>
              <a:t>。</a:t>
            </a:r>
            <a:endParaRPr lang="en-US" altLang="zh-CN" dirty="0" smtClean="0"/>
          </a:p>
          <a:p>
            <a:pPr lvl="1"/>
            <a:r>
              <a:rPr lang="zh-CN" altLang="zh-CN" dirty="0" smtClean="0"/>
              <a:t>其次</a:t>
            </a:r>
            <a:r>
              <a:rPr lang="zh-CN" altLang="zh-CN" dirty="0"/>
              <a:t>，比较了</a:t>
            </a:r>
            <a:r>
              <a:rPr lang="en-US" altLang="zh-CN" dirty="0"/>
              <a:t>greedy</a:t>
            </a:r>
            <a:r>
              <a:rPr lang="zh-CN" altLang="zh-CN" dirty="0"/>
              <a:t>、</a:t>
            </a:r>
            <a:r>
              <a:rPr lang="en-US" altLang="zh-CN" dirty="0"/>
              <a:t>lazy</a:t>
            </a:r>
            <a:r>
              <a:rPr lang="zh-CN" altLang="zh-CN" dirty="0"/>
              <a:t>和</a:t>
            </a:r>
            <a:r>
              <a:rPr lang="en-US" altLang="zh-CN" dirty="0"/>
              <a:t>uBound</a:t>
            </a:r>
            <a:r>
              <a:rPr lang="zh-CN" altLang="zh-CN" dirty="0"/>
              <a:t>这三个算法实际的时间效率</a:t>
            </a:r>
            <a:r>
              <a:rPr lang="zh-CN" altLang="zh-CN" dirty="0" smtClean="0"/>
              <a:t>。</a:t>
            </a:r>
            <a:endParaRPr lang="en-US" altLang="zh-CN" dirty="0" smtClean="0"/>
          </a:p>
          <a:p>
            <a:pPr lvl="1"/>
            <a:r>
              <a:rPr lang="zh-CN" altLang="zh-CN" dirty="0" smtClean="0"/>
              <a:t>最后</a:t>
            </a:r>
            <a:r>
              <a:rPr lang="zh-CN" altLang="zh-CN" dirty="0"/>
              <a:t>，用一个实例分析来说明针对个体影响力最大化设计算法的必要性</a:t>
            </a:r>
            <a:endParaRPr lang="zh-CN" altLang="en-US" dirty="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14</a:t>
            </a:fld>
            <a:endParaRPr lang="en-US" altLang="zh-CN" dirty="0"/>
          </a:p>
        </p:txBody>
      </p:sp>
      <p:sp>
        <p:nvSpPr>
          <p:cNvPr id="6" name="文本占位符 5"/>
          <p:cNvSpPr>
            <a:spLocks noGrp="1"/>
          </p:cNvSpPr>
          <p:nvPr>
            <p:ph type="body" sz="half" idx="2"/>
          </p:nvPr>
        </p:nvSpPr>
        <p:spPr/>
        <p:txBody>
          <a:bodyPr/>
          <a:lstStyle/>
          <a:p>
            <a:r>
              <a:rPr lang="zh-CN" altLang="en-US" dirty="0" smtClean="0"/>
              <a:t>实验结果与分析</a:t>
            </a:r>
            <a:endParaRPr lang="zh-CN" altLang="en-US" dirty="0"/>
          </a:p>
        </p:txBody>
      </p:sp>
      <p:sp>
        <p:nvSpPr>
          <p:cNvPr id="8" name="矩形 7"/>
          <p:cNvSpPr/>
          <p:nvPr/>
        </p:nvSpPr>
        <p:spPr>
          <a:xfrm>
            <a:off x="3248985" y="3949699"/>
            <a:ext cx="2122696" cy="369332"/>
          </a:xfrm>
          <a:prstGeom prst="rect">
            <a:avLst/>
          </a:prstGeom>
        </p:spPr>
        <p:txBody>
          <a:bodyPr wrap="none">
            <a:spAutoFit/>
          </a:bodyPr>
          <a:lstStyle/>
          <a:p>
            <a:pPr indent="266700" algn="ctr">
              <a:spcAft>
                <a:spcPts val="0"/>
              </a:spcAft>
            </a:pPr>
            <a:r>
              <a:rPr lang="zh-CN" altLang="zh-CN" kern="100" dirty="0">
                <a:latin typeface="Calibri Light" panose="020F0302020204030204" pitchFamily="34" charset="0"/>
                <a:cs typeface="Times New Roman" panose="02020603050405020304" pitchFamily="18" charset="0"/>
              </a:rPr>
              <a:t> 实验数据</a:t>
            </a:r>
            <a:r>
              <a:rPr lang="zh-CN" altLang="zh-CN" kern="100" dirty="0" smtClean="0">
                <a:latin typeface="Calibri Light" panose="020F0302020204030204" pitchFamily="34" charset="0"/>
                <a:cs typeface="Times New Roman" panose="02020603050405020304" pitchFamily="18" charset="0"/>
              </a:rPr>
              <a:t>集信息</a:t>
            </a:r>
            <a:endParaRPr lang="zh-CN" altLang="zh-CN" kern="100" dirty="0">
              <a:latin typeface="Calibri Light" panose="020F0302020204030204" pitchFamily="34"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122356486"/>
              </p:ext>
            </p:extLst>
          </p:nvPr>
        </p:nvGraphicFramePr>
        <p:xfrm>
          <a:off x="1877060" y="4330946"/>
          <a:ext cx="5389881" cy="1212963"/>
        </p:xfrm>
        <a:graphic>
          <a:graphicData uri="http://schemas.openxmlformats.org/drawingml/2006/table">
            <a:tbl>
              <a:tblPr firstRow="1" firstCol="1" bandRow="1">
                <a:tableStyleId>{5C22544A-7EE6-4342-B048-85BDC9FD1C3A}</a:tableStyleId>
              </a:tblPr>
              <a:tblGrid>
                <a:gridCol w="851830"/>
                <a:gridCol w="1128212"/>
                <a:gridCol w="990441"/>
                <a:gridCol w="1209699"/>
                <a:gridCol w="1209699"/>
              </a:tblGrid>
              <a:tr h="404321">
                <a:tc>
                  <a:txBody>
                    <a:bodyPr/>
                    <a:lstStyle/>
                    <a:p>
                      <a:pPr indent="127000" algn="ctr">
                        <a:lnSpc>
                          <a:spcPts val="2000"/>
                        </a:lnSpc>
                        <a:spcAft>
                          <a:spcPts val="0"/>
                        </a:spcAft>
                      </a:pPr>
                      <a:r>
                        <a:rPr lang="en-US" sz="1400" kern="100" dirty="0">
                          <a:effectLst/>
                        </a:rPr>
                        <a:t>Name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Wiki-Vote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Weibo</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cit-HepPh</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Twitter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4321">
                <a:tc>
                  <a:txBody>
                    <a:bodyPr/>
                    <a:lstStyle/>
                    <a:p>
                      <a:pPr indent="127000" algn="ctr">
                        <a:lnSpc>
                          <a:spcPts val="2000"/>
                        </a:lnSpc>
                        <a:spcAft>
                          <a:spcPts val="0"/>
                        </a:spcAft>
                      </a:pPr>
                      <a:r>
                        <a:rPr lang="en-US" sz="1400" kern="100">
                          <a:effectLst/>
                        </a:rPr>
                        <a:t>Nodes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7,115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7,378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34,546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11,316,811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4321">
                <a:tc>
                  <a:txBody>
                    <a:bodyPr/>
                    <a:lstStyle/>
                    <a:p>
                      <a:pPr indent="127000" algn="ctr">
                        <a:lnSpc>
                          <a:spcPts val="2000"/>
                        </a:lnSpc>
                        <a:spcAft>
                          <a:spcPts val="0"/>
                        </a:spcAft>
                      </a:pPr>
                      <a:r>
                        <a:rPr lang="en-US" sz="1400" kern="100">
                          <a:effectLst/>
                        </a:rPr>
                        <a:t>Edges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103,689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39,759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421,578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85,331,845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68800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15</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1 - </a:t>
            </a:r>
            <a:r>
              <a:rPr lang="zh-CN" altLang="en-US" dirty="0" smtClean="0"/>
              <a:t>影响力</a:t>
            </a:r>
            <a:r>
              <a:rPr lang="zh-CN" altLang="en-US" dirty="0"/>
              <a:t>增益效果对比</a:t>
            </a:r>
          </a:p>
        </p:txBody>
      </p:sp>
      <p:pic>
        <p:nvPicPr>
          <p:cNvPr id="8" name="内容占位符 7"/>
          <p:cNvPicPr>
            <a:picLocks noGrp="1" noChangeAspect="1"/>
          </p:cNvPicPr>
          <p:nvPr>
            <p:ph idx="1"/>
          </p:nvPr>
        </p:nvPicPr>
        <p:blipFill rotWithShape="1">
          <a:blip r:embed="rId2">
            <a:extLst>
              <a:ext uri="{28A0092B-C50C-407E-A947-70E740481C1C}">
                <a14:useLocalDpi xmlns:a14="http://schemas.microsoft.com/office/drawing/2010/main" val="0"/>
              </a:ext>
            </a:extLst>
          </a:blip>
          <a:srcRect l="7311" t="7897"/>
          <a:stretch/>
        </p:blipFill>
        <p:spPr>
          <a:xfrm>
            <a:off x="3686629" y="1415356"/>
            <a:ext cx="5865590" cy="1852151"/>
          </a:xfr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8129" t="12995"/>
          <a:stretch/>
        </p:blipFill>
        <p:spPr>
          <a:xfrm>
            <a:off x="3773714" y="3352800"/>
            <a:ext cx="5720445" cy="1501670"/>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7809" t="20203"/>
          <a:stretch/>
        </p:blipFill>
        <p:spPr>
          <a:xfrm>
            <a:off x="3846285" y="5050973"/>
            <a:ext cx="5633359" cy="1415054"/>
          </a:xfrm>
          <a:prstGeom prst="rect">
            <a:avLst/>
          </a:prstGeom>
        </p:spPr>
      </p:pic>
      <p:sp>
        <p:nvSpPr>
          <p:cNvPr id="11" name="内容占位符 1"/>
          <p:cNvSpPr txBox="1">
            <a:spLocks/>
          </p:cNvSpPr>
          <p:nvPr/>
        </p:nvSpPr>
        <p:spPr>
          <a:xfrm>
            <a:off x="187778" y="1625600"/>
            <a:ext cx="3498851" cy="4648199"/>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本文所提方法（</a:t>
            </a:r>
            <a:r>
              <a:rPr lang="en-US" altLang="zh-CN" dirty="0" err="1" smtClean="0"/>
              <a:t>ISIM</a:t>
            </a:r>
            <a:r>
              <a:rPr lang="zh-CN" altLang="en-US" dirty="0" smtClean="0"/>
              <a:t>）</a:t>
            </a:r>
            <a:endParaRPr lang="en-US" altLang="zh-CN" dirty="0" smtClean="0"/>
          </a:p>
          <a:p>
            <a:pPr lvl="1"/>
            <a:r>
              <a:rPr lang="zh-CN" altLang="en-US" dirty="0" smtClean="0"/>
              <a:t>采用通用的</a:t>
            </a:r>
            <a:r>
              <a:rPr lang="en-US" altLang="zh-CN" dirty="0" smtClean="0"/>
              <a:t>lazy</a:t>
            </a:r>
            <a:r>
              <a:rPr lang="zh-CN" altLang="en-US" dirty="0" smtClean="0"/>
              <a:t>算法</a:t>
            </a:r>
            <a:endParaRPr lang="en-US" altLang="zh-CN" dirty="0" smtClean="0"/>
          </a:p>
          <a:p>
            <a:pPr lvl="1"/>
            <a:endParaRPr lang="en-US" altLang="zh-CN" dirty="0" smtClean="0"/>
          </a:p>
          <a:p>
            <a:r>
              <a:rPr lang="zh-CN" altLang="en-US" dirty="0" smtClean="0"/>
              <a:t>对比方法</a:t>
            </a:r>
            <a:endParaRPr lang="en-US" altLang="zh-CN" dirty="0" smtClean="0"/>
          </a:p>
          <a:p>
            <a:pPr lvl="1"/>
            <a:r>
              <a:rPr lang="en-US" altLang="zh-CN" dirty="0" smtClean="0"/>
              <a:t>Random</a:t>
            </a:r>
          </a:p>
          <a:p>
            <a:pPr lvl="1"/>
            <a:r>
              <a:rPr lang="en-US" altLang="zh-CN" dirty="0" err="1" smtClean="0"/>
              <a:t>OutDeg</a:t>
            </a:r>
            <a:endParaRPr lang="en-US" altLang="zh-CN" dirty="0" smtClean="0"/>
          </a:p>
          <a:p>
            <a:pPr lvl="1"/>
            <a:r>
              <a:rPr lang="en-US" altLang="zh-CN" dirty="0" err="1" smtClean="0"/>
              <a:t>LongDist</a:t>
            </a:r>
            <a:endParaRPr lang="en-US" altLang="zh-CN" dirty="0" smtClean="0"/>
          </a:p>
          <a:p>
            <a:pPr lvl="1"/>
            <a:r>
              <a:rPr lang="en-US" altLang="zh-CN" dirty="0" smtClean="0"/>
              <a:t>PageRank</a:t>
            </a:r>
          </a:p>
          <a:p>
            <a:pPr lvl="1"/>
            <a:r>
              <a:rPr lang="en-US" altLang="zh-CN" dirty="0" err="1" smtClean="0"/>
              <a:t>HighestInf</a:t>
            </a:r>
            <a:endParaRPr lang="en-US" altLang="zh-CN" dirty="0" smtClean="0"/>
          </a:p>
          <a:p>
            <a:pPr lvl="1"/>
            <a:r>
              <a:rPr lang="en-US" altLang="zh-CN" dirty="0" err="1"/>
              <a:t>IMSeeds</a:t>
            </a:r>
            <a:endParaRPr lang="zh-CN" altLang="en-US" dirty="0"/>
          </a:p>
        </p:txBody>
      </p:sp>
    </p:spTree>
    <p:extLst>
      <p:ext uri="{BB962C8B-B14F-4D97-AF65-F5344CB8AC3E}">
        <p14:creationId xmlns:p14="http://schemas.microsoft.com/office/powerpoint/2010/main" val="1335842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rotWithShape="1">
          <a:blip r:embed="rId2">
            <a:extLst>
              <a:ext uri="{28A0092B-C50C-407E-A947-70E740481C1C}">
                <a14:useLocalDpi xmlns:a14="http://schemas.microsoft.com/office/drawing/2010/main" val="0"/>
              </a:ext>
            </a:extLst>
          </a:blip>
          <a:srcRect l="8647" r="6952"/>
          <a:stretch/>
        </p:blipFill>
        <p:spPr>
          <a:xfrm>
            <a:off x="2351313" y="4749396"/>
            <a:ext cx="6807201" cy="1745658"/>
          </a:xfrm>
        </p:spPr>
      </p:pic>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16</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2 - </a:t>
            </a:r>
            <a:r>
              <a:rPr lang="zh-CN" altLang="en-US" dirty="0" smtClean="0"/>
              <a:t>算法</a:t>
            </a:r>
            <a:r>
              <a:rPr lang="zh-CN" altLang="en-US" dirty="0"/>
              <a:t>时间复杂度</a:t>
            </a:r>
            <a:r>
              <a:rPr lang="zh-CN" altLang="en-US" dirty="0" smtClean="0"/>
              <a:t>对比</a:t>
            </a:r>
            <a:endParaRPr lang="zh-CN" altLang="en-US" dirty="0"/>
          </a:p>
        </p:txBody>
      </p:sp>
      <p:pic>
        <p:nvPicPr>
          <p:cNvPr id="9" name="图片 8"/>
          <p:cNvPicPr>
            <a:picLocks noChangeAspect="1"/>
          </p:cNvPicPr>
          <p:nvPr/>
        </p:nvPicPr>
        <p:blipFill>
          <a:blip r:embed="rId3"/>
          <a:stretch>
            <a:fillRect/>
          </a:stretch>
        </p:blipFill>
        <p:spPr>
          <a:xfrm>
            <a:off x="2717946" y="1827937"/>
            <a:ext cx="5865261" cy="1978004"/>
          </a:xfrm>
          <a:prstGeom prst="rect">
            <a:avLst/>
          </a:prstGeom>
        </p:spPr>
      </p:pic>
      <p:sp>
        <p:nvSpPr>
          <p:cNvPr id="10" name="矩形 9"/>
          <p:cNvSpPr/>
          <p:nvPr/>
        </p:nvSpPr>
        <p:spPr>
          <a:xfrm>
            <a:off x="4479390" y="1512643"/>
            <a:ext cx="2236510" cy="338554"/>
          </a:xfrm>
          <a:prstGeom prst="rect">
            <a:avLst/>
          </a:prstGeom>
        </p:spPr>
        <p:txBody>
          <a:bodyPr wrap="none">
            <a:spAutoFit/>
          </a:bodyPr>
          <a:lstStyle/>
          <a:p>
            <a:r>
              <a:rPr lang="zh-CN" altLang="zh-CN" sz="1600" dirty="0">
                <a:latin typeface="Times New Roman" panose="02020603050405020304" pitchFamily="18" charset="0"/>
                <a:cs typeface="Times New Roman" panose="02020603050405020304" pitchFamily="18" charset="0"/>
              </a:rPr>
              <a:t>影响力计算次数的对比</a:t>
            </a:r>
            <a:endParaRPr lang="zh-CN" altLang="en-US" sz="1600" dirty="0"/>
          </a:p>
        </p:txBody>
      </p:sp>
      <p:sp>
        <p:nvSpPr>
          <p:cNvPr id="11" name="矩形 10"/>
          <p:cNvSpPr/>
          <p:nvPr/>
        </p:nvSpPr>
        <p:spPr>
          <a:xfrm>
            <a:off x="4557487" y="4322613"/>
            <a:ext cx="2441694" cy="338554"/>
          </a:xfrm>
          <a:prstGeom prst="rect">
            <a:avLst/>
          </a:prstGeom>
        </p:spPr>
        <p:txBody>
          <a:bodyPr wrap="none">
            <a:spAutoFit/>
          </a:bodyPr>
          <a:lstStyle/>
          <a:p>
            <a:r>
              <a:rPr lang="zh-CN" altLang="zh-CN" sz="1600" dirty="0">
                <a:latin typeface="Times New Roman" panose="02020603050405020304" pitchFamily="18" charset="0"/>
                <a:cs typeface="Times New Roman" panose="02020603050405020304" pitchFamily="18" charset="0"/>
              </a:rPr>
              <a:t>算法实际运行时间的对比</a:t>
            </a:r>
            <a:endParaRPr lang="zh-CN" altLang="en-US" sz="1600" dirty="0"/>
          </a:p>
        </p:txBody>
      </p:sp>
      <p:sp>
        <p:nvSpPr>
          <p:cNvPr id="12" name="内容占位符 1"/>
          <p:cNvSpPr txBox="1">
            <a:spLocks/>
          </p:cNvSpPr>
          <p:nvPr/>
        </p:nvSpPr>
        <p:spPr>
          <a:xfrm>
            <a:off x="187779" y="1625600"/>
            <a:ext cx="2355996" cy="4648199"/>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000" dirty="0" smtClean="0"/>
              <a:t>Linear</a:t>
            </a:r>
            <a:r>
              <a:rPr lang="zh-CN" altLang="en-US" sz="2000" dirty="0" smtClean="0"/>
              <a:t>模型上</a:t>
            </a:r>
            <a:endParaRPr lang="en-US" altLang="zh-CN" sz="2000" dirty="0" smtClean="0"/>
          </a:p>
          <a:p>
            <a:pPr lvl="1"/>
            <a:r>
              <a:rPr lang="en-US" altLang="zh-CN" sz="1600" dirty="0" smtClean="0"/>
              <a:t>greedy</a:t>
            </a:r>
            <a:endParaRPr lang="en-US" altLang="zh-CN" sz="1600" dirty="0"/>
          </a:p>
          <a:p>
            <a:pPr lvl="1"/>
            <a:r>
              <a:rPr lang="en-US" altLang="zh-CN" sz="1600" dirty="0"/>
              <a:t>l</a:t>
            </a:r>
            <a:r>
              <a:rPr lang="en-US" altLang="zh-CN" sz="1600" dirty="0" smtClean="0"/>
              <a:t>azy</a:t>
            </a:r>
            <a:endParaRPr lang="en-US" altLang="zh-CN" sz="1600" dirty="0"/>
          </a:p>
          <a:p>
            <a:pPr lvl="1"/>
            <a:r>
              <a:rPr lang="en-US" altLang="zh-CN" sz="1600" dirty="0" smtClean="0"/>
              <a:t>uBound</a:t>
            </a:r>
          </a:p>
          <a:p>
            <a:pPr lvl="1"/>
            <a:endParaRPr lang="en-US" altLang="zh-CN" sz="1600" dirty="0" smtClean="0"/>
          </a:p>
          <a:p>
            <a:pPr marL="342915" lvl="1" indent="0">
              <a:buNone/>
            </a:pPr>
            <a:endParaRPr lang="en-US" altLang="zh-CN" sz="1600" dirty="0"/>
          </a:p>
          <a:p>
            <a:pPr defTabSz="914305">
              <a:lnSpc>
                <a:spcPct val="100000"/>
              </a:lnSpc>
              <a:spcBef>
                <a:spcPts val="0"/>
              </a:spcBef>
            </a:pPr>
            <a:r>
              <a:rPr lang="zh-CN" altLang="en-US" sz="2000" dirty="0" smtClean="0">
                <a:solidFill>
                  <a:prstClr val="black"/>
                </a:solidFill>
              </a:rPr>
              <a:t>评价指标</a:t>
            </a:r>
            <a:endParaRPr lang="en-US" altLang="zh-CN" sz="2000" dirty="0" smtClean="0">
              <a:solidFill>
                <a:prstClr val="black"/>
              </a:solidFill>
            </a:endParaRPr>
          </a:p>
          <a:p>
            <a:pPr lvl="1" defTabSz="914305">
              <a:lnSpc>
                <a:spcPct val="100000"/>
              </a:lnSpc>
              <a:spcBef>
                <a:spcPts val="0"/>
              </a:spcBef>
            </a:pPr>
            <a:r>
              <a:rPr lang="zh-CN" altLang="en-US" sz="1600" dirty="0" smtClean="0">
                <a:solidFill>
                  <a:prstClr val="black"/>
                </a:solidFill>
              </a:rPr>
              <a:t>影响力计算次数</a:t>
            </a:r>
            <a:endParaRPr lang="en-US" altLang="zh-CN" sz="1600" dirty="0" smtClean="0">
              <a:solidFill>
                <a:prstClr val="black"/>
              </a:solidFill>
            </a:endParaRPr>
          </a:p>
          <a:p>
            <a:pPr lvl="1" defTabSz="914305">
              <a:lnSpc>
                <a:spcPct val="100000"/>
              </a:lnSpc>
              <a:spcBef>
                <a:spcPts val="0"/>
              </a:spcBef>
            </a:pPr>
            <a:r>
              <a:rPr lang="zh-CN" altLang="en-US" sz="1600" dirty="0" smtClean="0">
                <a:solidFill>
                  <a:prstClr val="black"/>
                </a:solidFill>
              </a:rPr>
              <a:t>实际运行时间</a:t>
            </a:r>
            <a:endParaRPr lang="en-US" altLang="zh-CN" sz="1600" dirty="0">
              <a:solidFill>
                <a:prstClr val="black"/>
              </a:solidFill>
            </a:endParaRPr>
          </a:p>
          <a:p>
            <a:pPr marL="342915" lvl="1" indent="0">
              <a:buNone/>
            </a:pPr>
            <a:endParaRPr lang="en-US" altLang="zh-CN" sz="1600" dirty="0" smtClean="0"/>
          </a:p>
        </p:txBody>
      </p:sp>
      <p:sp>
        <p:nvSpPr>
          <p:cNvPr id="13" name="矩形 12"/>
          <p:cNvSpPr/>
          <p:nvPr/>
        </p:nvSpPr>
        <p:spPr>
          <a:xfrm>
            <a:off x="3396342" y="3048000"/>
            <a:ext cx="5215893" cy="174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37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l="8795" r="8008"/>
          <a:stretch/>
        </p:blipFill>
        <p:spPr>
          <a:xfrm>
            <a:off x="1105800" y="1558650"/>
            <a:ext cx="7010400" cy="2813570"/>
          </a:xfrm>
        </p:spPr>
      </p:pic>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17</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3 - </a:t>
            </a:r>
            <a:r>
              <a:rPr lang="zh-CN" altLang="en-US" dirty="0" smtClean="0"/>
              <a:t>推荐</a:t>
            </a:r>
            <a:r>
              <a:rPr lang="zh-CN" altLang="en-US" dirty="0"/>
              <a:t>节点集的相似性</a:t>
            </a:r>
            <a:r>
              <a:rPr lang="zh-CN" altLang="en-US" dirty="0" smtClean="0"/>
              <a:t>分析</a:t>
            </a:r>
            <a:endParaRPr lang="zh-CN" altLang="en-US" dirty="0"/>
          </a:p>
        </p:txBody>
      </p:sp>
      <p:sp>
        <p:nvSpPr>
          <p:cNvPr id="8" name="矩形 7"/>
          <p:cNvSpPr/>
          <p:nvPr/>
        </p:nvSpPr>
        <p:spPr>
          <a:xfrm>
            <a:off x="585280" y="5282771"/>
            <a:ext cx="7530920" cy="646331"/>
          </a:xfrm>
          <a:prstGeom prst="rect">
            <a:avLst/>
          </a:prstGeom>
        </p:spPr>
        <p:txBody>
          <a:bodyPr wrap="square">
            <a:spAutoFit/>
          </a:bodyPr>
          <a:lstStyle/>
          <a:p>
            <a:r>
              <a:rPr lang="zh-CN" altLang="zh-CN" b="1" dirty="0">
                <a:latin typeface="Times New Roman" panose="02020603050405020304" pitchFamily="18" charset="0"/>
                <a:cs typeface="Times New Roman" panose="02020603050405020304" pitchFamily="18" charset="0"/>
              </a:rPr>
              <a:t>针对个体影响力最大化问题，设计相应的推荐算法能进一步提高推荐的效果</a:t>
            </a:r>
            <a:r>
              <a:rPr lang="zh-CN" altLang="zh-CN" b="1" dirty="0" smtClean="0">
                <a:latin typeface="Times New Roman" panose="02020603050405020304" pitchFamily="18" charset="0"/>
                <a:cs typeface="Times New Roman" panose="02020603050405020304" pitchFamily="18" charset="0"/>
              </a:rPr>
              <a:t>，是非</a:t>
            </a:r>
            <a:r>
              <a:rPr lang="zh-CN" altLang="zh-CN" b="1" dirty="0">
                <a:latin typeface="Times New Roman" panose="02020603050405020304" pitchFamily="18" charset="0"/>
                <a:cs typeface="Times New Roman" panose="02020603050405020304" pitchFamily="18" charset="0"/>
              </a:rPr>
              <a:t>常有必要</a:t>
            </a:r>
            <a:r>
              <a:rPr lang="zh-CN" altLang="zh-CN" b="1" dirty="0" smtClean="0">
                <a:latin typeface="Times New Roman" panose="02020603050405020304" pitchFamily="18" charset="0"/>
                <a:cs typeface="Times New Roman" panose="02020603050405020304" pitchFamily="18" charset="0"/>
              </a:rPr>
              <a:t>的</a:t>
            </a:r>
            <a:r>
              <a:rPr lang="zh-CN" altLang="en-US" b="1" dirty="0" smtClean="0">
                <a:latin typeface="Times New Roman" panose="02020603050405020304" pitchFamily="18" charset="0"/>
                <a:cs typeface="Times New Roman" panose="02020603050405020304" pitchFamily="18" charset="0"/>
              </a:rPr>
              <a:t>！</a:t>
            </a:r>
            <a:endParaRPr lang="zh-CN" altLang="en-US" b="1" dirty="0"/>
          </a:p>
        </p:txBody>
      </p:sp>
    </p:spTree>
    <p:extLst>
      <p:ext uri="{BB962C8B-B14F-4D97-AF65-F5344CB8AC3E}">
        <p14:creationId xmlns:p14="http://schemas.microsoft.com/office/powerpoint/2010/main" val="2164890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个体</a:t>
            </a:r>
            <a:r>
              <a:rPr lang="zh-CN" altLang="en-US" dirty="0"/>
              <a:t>影响力最大化问题</a:t>
            </a:r>
          </a:p>
          <a:p>
            <a:pPr lvl="1"/>
            <a:r>
              <a:rPr lang="zh-CN" altLang="en-US" dirty="0"/>
              <a:t>问题形式化定义</a:t>
            </a:r>
          </a:p>
          <a:p>
            <a:pPr lvl="1"/>
            <a:r>
              <a:rPr lang="zh-CN" altLang="en-US" dirty="0"/>
              <a:t>目标函数定义</a:t>
            </a:r>
          </a:p>
          <a:p>
            <a:pPr lvl="1"/>
            <a:r>
              <a:rPr lang="zh-CN" altLang="en-US" dirty="0"/>
              <a:t>目标函数的性质</a:t>
            </a:r>
          </a:p>
          <a:p>
            <a:r>
              <a:rPr lang="zh-CN" altLang="en-US" dirty="0"/>
              <a:t>问题解决方案</a:t>
            </a:r>
          </a:p>
          <a:p>
            <a:pPr lvl="1"/>
            <a:r>
              <a:rPr lang="zh-CN" altLang="en-US" dirty="0"/>
              <a:t>启发式贪心</a:t>
            </a:r>
            <a:r>
              <a:rPr lang="zh-CN" altLang="en-US" dirty="0" smtClean="0"/>
              <a:t>算法（</a:t>
            </a:r>
            <a:r>
              <a:rPr lang="en-US" altLang="zh-CN" dirty="0" smtClean="0"/>
              <a:t>greedy </a:t>
            </a:r>
            <a:r>
              <a:rPr lang="zh-CN" altLang="en-US" dirty="0" smtClean="0"/>
              <a:t>和 </a:t>
            </a:r>
            <a:r>
              <a:rPr lang="en-US" altLang="zh-CN" dirty="0" smtClean="0"/>
              <a:t>lazy </a:t>
            </a:r>
            <a:r>
              <a:rPr lang="zh-CN" altLang="en-US" dirty="0" smtClean="0"/>
              <a:t>）</a:t>
            </a:r>
            <a:endParaRPr lang="zh-CN" altLang="en-US" dirty="0"/>
          </a:p>
          <a:p>
            <a:pPr lvl="1"/>
            <a:r>
              <a:rPr lang="zh-CN" altLang="en-US" dirty="0"/>
              <a:t>线性时间的上界</a:t>
            </a:r>
            <a:r>
              <a:rPr lang="zh-CN" altLang="en-US" dirty="0" smtClean="0"/>
              <a:t>算法（</a:t>
            </a:r>
            <a:r>
              <a:rPr lang="en-US" altLang="zh-CN" dirty="0" smtClean="0"/>
              <a:t>uBound</a:t>
            </a:r>
            <a:r>
              <a:rPr lang="zh-CN" altLang="en-US" dirty="0" smtClean="0"/>
              <a:t>）</a:t>
            </a:r>
            <a:endParaRPr lang="zh-CN" altLang="en-US" dirty="0"/>
          </a:p>
          <a:p>
            <a:r>
              <a:rPr lang="zh-CN" altLang="en-US" dirty="0"/>
              <a:t>实验结果与分析</a:t>
            </a:r>
          </a:p>
          <a:p>
            <a:pPr lvl="1"/>
            <a:r>
              <a:rPr lang="zh-CN" altLang="en-US" dirty="0"/>
              <a:t>实验设置</a:t>
            </a:r>
          </a:p>
          <a:p>
            <a:pPr lvl="1"/>
            <a:r>
              <a:rPr lang="zh-CN" altLang="en-US" dirty="0"/>
              <a:t>影响力增益效果对比</a:t>
            </a:r>
          </a:p>
          <a:p>
            <a:pPr lvl="1"/>
            <a:r>
              <a:rPr lang="zh-CN" altLang="en-US" dirty="0"/>
              <a:t>算法时间复杂度对比</a:t>
            </a:r>
          </a:p>
          <a:p>
            <a:pPr lvl="1"/>
            <a:r>
              <a:rPr lang="zh-CN" altLang="en-US" dirty="0"/>
              <a:t>推荐节点集的相似性</a:t>
            </a:r>
            <a:r>
              <a:rPr lang="zh-CN" altLang="en-US" dirty="0" smtClean="0"/>
              <a:t>分析</a:t>
            </a:r>
            <a:endParaRPr lang="zh-CN" altLang="en-US" dirty="0"/>
          </a:p>
        </p:txBody>
      </p:sp>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18</a:t>
            </a:fld>
            <a:endParaRPr lang="en-US" altLang="zh-CN" dirty="0"/>
          </a:p>
        </p:txBody>
      </p:sp>
      <p:sp>
        <p:nvSpPr>
          <p:cNvPr id="6" name="文本占位符 5"/>
          <p:cNvSpPr>
            <a:spLocks noGrp="1"/>
          </p:cNvSpPr>
          <p:nvPr>
            <p:ph type="body" sz="half" idx="2"/>
          </p:nvPr>
        </p:nvSpPr>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577987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研究背景</a:t>
            </a:r>
            <a:endParaRPr lang="en-US" altLang="zh-CN" dirty="0" smtClean="0"/>
          </a:p>
          <a:p>
            <a:r>
              <a:rPr lang="zh-CN" altLang="en-US" dirty="0" smtClean="0"/>
              <a:t>研究动机</a:t>
            </a:r>
            <a:endParaRPr lang="en-US" altLang="zh-CN" dirty="0" smtClean="0"/>
          </a:p>
          <a:p>
            <a:r>
              <a:rPr lang="zh-CN" altLang="en-US" dirty="0" smtClean="0"/>
              <a:t>研究内容</a:t>
            </a:r>
            <a:endParaRPr lang="en-US" altLang="zh-CN" dirty="0" smtClean="0"/>
          </a:p>
          <a:p>
            <a:pPr lvl="1"/>
            <a:r>
              <a:rPr lang="zh-CN" altLang="en-US" dirty="0" smtClean="0"/>
              <a:t>面向</a:t>
            </a:r>
            <a:r>
              <a:rPr lang="zh-CN" altLang="en-US" dirty="0"/>
              <a:t>影响力增益的社交用户</a:t>
            </a:r>
            <a:r>
              <a:rPr lang="zh-CN" altLang="en-US" dirty="0" smtClean="0"/>
              <a:t>推荐</a:t>
            </a:r>
            <a:endParaRPr lang="en-US" altLang="zh-CN" dirty="0" smtClean="0"/>
          </a:p>
          <a:p>
            <a:pPr lvl="1"/>
            <a:r>
              <a:rPr lang="zh-CN" altLang="en-US" b="1" dirty="0" smtClean="0">
                <a:solidFill>
                  <a:srgbClr val="FF0000"/>
                </a:solidFill>
              </a:rPr>
              <a:t>基于</a:t>
            </a:r>
            <a:r>
              <a:rPr lang="zh-CN" altLang="en-US" b="1" dirty="0">
                <a:solidFill>
                  <a:srgbClr val="FF0000"/>
                </a:solidFill>
              </a:rPr>
              <a:t>多重影响力的潜在用户推荐</a:t>
            </a:r>
            <a:endParaRPr lang="en-US" altLang="zh-CN" b="1" dirty="0" smtClean="0">
              <a:solidFill>
                <a:srgbClr val="FF0000"/>
              </a:solidFill>
            </a:endParaRPr>
          </a:p>
          <a:p>
            <a:r>
              <a:rPr lang="zh-CN" altLang="en-US" dirty="0" smtClean="0"/>
              <a:t>总结与展望</a:t>
            </a:r>
            <a:endParaRPr lang="zh-CN" altLang="en-US"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19</a:t>
            </a:fld>
            <a:endParaRPr lang="en-US" altLang="zh-CN" dirty="0"/>
          </a:p>
        </p:txBody>
      </p:sp>
    </p:spTree>
    <p:extLst>
      <p:ext uri="{BB962C8B-B14F-4D97-AF65-F5344CB8AC3E}">
        <p14:creationId xmlns:p14="http://schemas.microsoft.com/office/powerpoint/2010/main" val="154456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研究背景</a:t>
            </a:r>
            <a:endParaRPr lang="en-US" altLang="zh-CN" dirty="0" smtClean="0"/>
          </a:p>
          <a:p>
            <a:r>
              <a:rPr lang="zh-CN" altLang="en-US" dirty="0" smtClean="0"/>
              <a:t>研究动机</a:t>
            </a:r>
            <a:endParaRPr lang="en-US" altLang="zh-CN" dirty="0" smtClean="0"/>
          </a:p>
          <a:p>
            <a:r>
              <a:rPr lang="zh-CN" altLang="en-US" dirty="0" smtClean="0"/>
              <a:t>研究内容</a:t>
            </a:r>
            <a:endParaRPr lang="en-US" altLang="zh-CN" dirty="0" smtClean="0"/>
          </a:p>
          <a:p>
            <a:pPr lvl="1"/>
            <a:r>
              <a:rPr lang="zh-CN" altLang="en-US" dirty="0" smtClean="0"/>
              <a:t>面向</a:t>
            </a:r>
            <a:r>
              <a:rPr lang="zh-CN" altLang="en-US" dirty="0"/>
              <a:t>影响力增益的社交用户</a:t>
            </a:r>
            <a:r>
              <a:rPr lang="zh-CN" altLang="en-US" dirty="0" smtClean="0"/>
              <a:t>推荐</a:t>
            </a:r>
            <a:endParaRPr lang="en-US" altLang="zh-CN" dirty="0" smtClean="0"/>
          </a:p>
          <a:p>
            <a:pPr lvl="1"/>
            <a:r>
              <a:rPr lang="zh-CN" altLang="en-US" dirty="0" smtClean="0"/>
              <a:t>基于</a:t>
            </a:r>
            <a:r>
              <a:rPr lang="zh-CN" altLang="en-US" dirty="0"/>
              <a:t>多重影响力的潜在用户推荐</a:t>
            </a:r>
            <a:endParaRPr lang="en-US" altLang="zh-CN" dirty="0" smtClean="0"/>
          </a:p>
          <a:p>
            <a:r>
              <a:rPr lang="zh-CN" altLang="en-US" dirty="0" smtClean="0"/>
              <a:t>总结与展望</a:t>
            </a:r>
            <a:endParaRPr lang="zh-CN" altLang="en-US"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a:t>
            </a:fld>
            <a:endParaRPr lang="en-US" altLang="zh-CN" dirty="0"/>
          </a:p>
        </p:txBody>
      </p:sp>
    </p:spTree>
    <p:extLst>
      <p:ext uri="{BB962C8B-B14F-4D97-AF65-F5344CB8AC3E}">
        <p14:creationId xmlns:p14="http://schemas.microsoft.com/office/powerpoint/2010/main" val="2529263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1"/>
            <a:ext cx="8426450" cy="1930400"/>
          </a:xfrm>
        </p:spPr>
        <p:txBody>
          <a:bodyPr/>
          <a:lstStyle/>
          <a:p>
            <a:r>
              <a:rPr lang="zh-CN" altLang="en-US" dirty="0" smtClean="0"/>
              <a:t>社会</a:t>
            </a:r>
            <a:r>
              <a:rPr lang="zh-CN" altLang="en-US" dirty="0"/>
              <a:t>网络：个体用户 </a:t>
            </a:r>
            <a:r>
              <a:rPr lang="en-US" altLang="zh-CN" dirty="0"/>
              <a:t>+ </a:t>
            </a:r>
            <a:r>
              <a:rPr lang="zh-CN" altLang="en-US" dirty="0"/>
              <a:t>企业用户</a:t>
            </a:r>
            <a:endParaRPr lang="en-US" altLang="zh-CN" dirty="0"/>
          </a:p>
          <a:p>
            <a:r>
              <a:rPr lang="zh-CN" altLang="zh-CN" dirty="0"/>
              <a:t>产品营销</a:t>
            </a:r>
            <a:r>
              <a:rPr lang="zh-CN" altLang="en-US" dirty="0"/>
              <a:t>时，需考虑影响用户购买产品的因素：</a:t>
            </a:r>
            <a:endParaRPr lang="en-US" altLang="zh-CN" dirty="0"/>
          </a:p>
          <a:p>
            <a:pPr lvl="1"/>
            <a:r>
              <a:rPr lang="zh-CN" altLang="en-US" dirty="0"/>
              <a:t>用户对产品感兴趣程度</a:t>
            </a:r>
            <a:endParaRPr lang="en-US" altLang="zh-CN" dirty="0"/>
          </a:p>
          <a:p>
            <a:pPr lvl="1"/>
            <a:r>
              <a:rPr lang="zh-CN" altLang="zh-CN" b="1" dirty="0"/>
              <a:t>企业对用户</a:t>
            </a:r>
            <a:r>
              <a:rPr lang="zh-CN" altLang="zh-CN" b="1" dirty="0" smtClean="0"/>
              <a:t>影响力</a:t>
            </a:r>
            <a:endParaRPr lang="en-US" altLang="zh-CN" b="1" dirty="0" smtClean="0"/>
          </a:p>
          <a:p>
            <a:pPr lvl="2"/>
            <a:r>
              <a:rPr lang="zh-CN" altLang="en-US" sz="1600" dirty="0" smtClean="0"/>
              <a:t>社交网络中的链接关系表现了他们的影响力关系</a:t>
            </a:r>
            <a:endParaRPr lang="zh-CN" altLang="en-US" sz="1600" dirty="0"/>
          </a:p>
          <a:p>
            <a:pPr marL="0" indent="0">
              <a:buNone/>
            </a:pPr>
            <a:endParaRPr lang="en-US" altLang="zh-CN"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20</a:t>
            </a:fld>
            <a:endParaRPr lang="en-US" altLang="zh-CN" dirty="0"/>
          </a:p>
        </p:txBody>
      </p:sp>
      <p:sp>
        <p:nvSpPr>
          <p:cNvPr id="6" name="文本占位符 5"/>
          <p:cNvSpPr>
            <a:spLocks noGrp="1"/>
          </p:cNvSpPr>
          <p:nvPr>
            <p:ph type="body" sz="half" idx="2"/>
          </p:nvPr>
        </p:nvSpPr>
        <p:spPr/>
        <p:txBody>
          <a:bodyPr/>
          <a:lstStyle/>
          <a:p>
            <a:r>
              <a:rPr lang="en-US" altLang="zh-CN" dirty="0" smtClean="0"/>
              <a:t> </a:t>
            </a:r>
            <a:r>
              <a:rPr lang="zh-CN" altLang="en-US" dirty="0" smtClean="0"/>
              <a:t>研究动机</a:t>
            </a:r>
            <a:endParaRPr lang="zh-CN" altLang="en-US" dirty="0"/>
          </a:p>
        </p:txBody>
      </p:sp>
      <p:sp>
        <p:nvSpPr>
          <p:cNvPr id="7" name="内容占位符 1"/>
          <p:cNvSpPr txBox="1">
            <a:spLocks/>
          </p:cNvSpPr>
          <p:nvPr/>
        </p:nvSpPr>
        <p:spPr>
          <a:xfrm>
            <a:off x="358776" y="4096613"/>
            <a:ext cx="8426450" cy="1930400"/>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实例：</a:t>
            </a:r>
            <a:endParaRPr lang="en-US" altLang="zh-CN" dirty="0"/>
          </a:p>
        </p:txBody>
      </p:sp>
      <p:graphicFrame>
        <p:nvGraphicFramePr>
          <p:cNvPr id="8" name="表格 7"/>
          <p:cNvGraphicFramePr>
            <a:graphicFrameLocks noGrp="1"/>
          </p:cNvGraphicFramePr>
          <p:nvPr>
            <p:extLst>
              <p:ext uri="{D42A27DB-BD31-4B8C-83A1-F6EECF244321}">
                <p14:modId xmlns:p14="http://schemas.microsoft.com/office/powerpoint/2010/main" val="3789070343"/>
              </p:ext>
            </p:extLst>
          </p:nvPr>
        </p:nvGraphicFramePr>
        <p:xfrm>
          <a:off x="2801257" y="4822369"/>
          <a:ext cx="6096000" cy="148336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pPr algn="ctr"/>
                      <a:endParaRPr lang="zh-CN" altLang="en-US" sz="1400" b="1" dirty="0"/>
                    </a:p>
                  </a:txBody>
                  <a:tcPr/>
                </a:tc>
                <a:tc>
                  <a:txBody>
                    <a:bodyPr/>
                    <a:lstStyle/>
                    <a:p>
                      <a:pPr algn="ctr"/>
                      <a:r>
                        <a:rPr lang="zh-CN" altLang="en-US" sz="1400" b="1" dirty="0" smtClean="0"/>
                        <a:t>三星</a:t>
                      </a:r>
                      <a:endParaRPr lang="zh-CN" altLang="en-US" sz="1400" b="1" dirty="0"/>
                    </a:p>
                  </a:txBody>
                  <a:tcPr/>
                </a:tc>
                <a:tc>
                  <a:txBody>
                    <a:bodyPr/>
                    <a:lstStyle/>
                    <a:p>
                      <a:pPr algn="ctr"/>
                      <a:r>
                        <a:rPr lang="zh-CN" altLang="en-US" sz="1400" b="1" dirty="0" smtClean="0"/>
                        <a:t>华为</a:t>
                      </a:r>
                      <a:endParaRPr lang="zh-CN" altLang="en-US" sz="1400" b="1" dirty="0"/>
                    </a:p>
                  </a:txBody>
                  <a:tcPr/>
                </a:tc>
                <a:tc>
                  <a:txBody>
                    <a:bodyPr/>
                    <a:lstStyle/>
                    <a:p>
                      <a:pPr algn="ctr"/>
                      <a:r>
                        <a:rPr lang="en-US" altLang="zh-CN" sz="1400" b="1" dirty="0" err="1" smtClean="0"/>
                        <a:t>HTC</a:t>
                      </a:r>
                      <a:endParaRPr lang="zh-CN" altLang="en-US" sz="1400" b="1" dirty="0"/>
                    </a:p>
                  </a:txBody>
                  <a:tcPr/>
                </a:tc>
              </a:tr>
              <a:tr h="370840">
                <a:tc>
                  <a:txBody>
                    <a:bodyPr/>
                    <a:lstStyle/>
                    <a:p>
                      <a:pPr algn="ctr"/>
                      <a:r>
                        <a:rPr lang="en-US" altLang="zh-CN" sz="1400" b="1" dirty="0" err="1" smtClean="0"/>
                        <a:t>U1</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0.8</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0.1</a:t>
                      </a:r>
                      <a:endParaRPr lang="zh-CN" altLang="en-US" sz="1400" b="1" dirty="0"/>
                    </a:p>
                  </a:txBody>
                  <a:tcPr/>
                </a:tc>
                <a:tc>
                  <a:txBody>
                    <a:bodyPr/>
                    <a:lstStyle/>
                    <a:p>
                      <a:pPr algn="ctr"/>
                      <a:r>
                        <a:rPr lang="en-US" altLang="zh-CN" sz="1400" b="1" dirty="0" smtClean="0"/>
                        <a:t>0.1</a:t>
                      </a:r>
                      <a:endParaRPr lang="zh-CN" altLang="en-US" sz="1400" b="1" dirty="0"/>
                    </a:p>
                  </a:txBody>
                  <a:tcPr/>
                </a:tc>
              </a:tr>
              <a:tr h="370840">
                <a:tc>
                  <a:txBody>
                    <a:bodyPr/>
                    <a:lstStyle/>
                    <a:p>
                      <a:pPr algn="ctr"/>
                      <a:r>
                        <a:rPr lang="en-US" altLang="zh-CN" sz="1400" b="1" dirty="0" err="1" smtClean="0"/>
                        <a:t>U2</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0.1</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0.1</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0.8</a:t>
                      </a:r>
                      <a:endParaRPr lang="zh-CN" altLang="en-US" sz="1400" b="1" dirty="0"/>
                    </a:p>
                  </a:txBody>
                  <a:tcPr/>
                </a:tc>
              </a:tr>
              <a:tr h="370840">
                <a:tc>
                  <a:txBody>
                    <a:bodyPr/>
                    <a:lstStyle/>
                    <a:p>
                      <a:pPr algn="ctr"/>
                      <a:r>
                        <a:rPr lang="en-US" altLang="zh-CN" sz="1400" b="1" dirty="0" err="1" smtClean="0"/>
                        <a:t>U3</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0.35</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0.34</a:t>
                      </a:r>
                      <a:endParaRPr lang="zh-CN" altLang="en-US" sz="1400" b="1" dirty="0"/>
                    </a:p>
                  </a:txBody>
                  <a:tcPr/>
                </a:tc>
                <a:tc>
                  <a:txBody>
                    <a:bodyPr/>
                    <a:lstStyle/>
                    <a:p>
                      <a:pPr algn="ctr"/>
                      <a:r>
                        <a:rPr lang="en-US" altLang="zh-CN" sz="1400" b="1" kern="1200" dirty="0" smtClean="0">
                          <a:solidFill>
                            <a:schemeClr val="tx1"/>
                          </a:solidFill>
                          <a:effectLst/>
                          <a:latin typeface="+mn-lt"/>
                          <a:ea typeface="+mn-ea"/>
                          <a:cs typeface="+mn-cs"/>
                        </a:rPr>
                        <a:t>0.31</a:t>
                      </a:r>
                      <a:endParaRPr lang="zh-CN" altLang="en-US" sz="1400" b="1" dirty="0"/>
                    </a:p>
                  </a:txBody>
                  <a:tcPr/>
                </a:tc>
              </a:tr>
            </a:tbl>
          </a:graphicData>
        </a:graphic>
      </p:graphicFrame>
      <p:pic>
        <p:nvPicPr>
          <p:cNvPr id="9" name="图片 8"/>
          <p:cNvPicPr>
            <a:picLocks noChangeAspect="1"/>
          </p:cNvPicPr>
          <p:nvPr/>
        </p:nvPicPr>
        <p:blipFill>
          <a:blip r:embed="rId3"/>
          <a:stretch>
            <a:fillRect/>
          </a:stretch>
        </p:blipFill>
        <p:spPr>
          <a:xfrm>
            <a:off x="4412343" y="4339769"/>
            <a:ext cx="1209901" cy="437016"/>
          </a:xfrm>
          <a:prstGeom prst="rect">
            <a:avLst/>
          </a:prstGeom>
        </p:spPr>
      </p:pic>
      <p:pic>
        <p:nvPicPr>
          <p:cNvPr id="10" name="图片 9"/>
          <p:cNvPicPr>
            <a:picLocks noChangeAspect="1"/>
          </p:cNvPicPr>
          <p:nvPr/>
        </p:nvPicPr>
        <p:blipFill>
          <a:blip r:embed="rId4"/>
          <a:stretch>
            <a:fillRect/>
          </a:stretch>
        </p:blipFill>
        <p:spPr>
          <a:xfrm>
            <a:off x="5940993" y="4198211"/>
            <a:ext cx="1335314" cy="578574"/>
          </a:xfrm>
          <a:prstGeom prst="rect">
            <a:avLst/>
          </a:prstGeom>
        </p:spPr>
      </p:pic>
      <p:pic>
        <p:nvPicPr>
          <p:cNvPr id="11" name="图片 10"/>
          <p:cNvPicPr>
            <a:picLocks noChangeAspect="1"/>
          </p:cNvPicPr>
          <p:nvPr/>
        </p:nvPicPr>
        <p:blipFill>
          <a:blip r:embed="rId5"/>
          <a:stretch>
            <a:fillRect/>
          </a:stretch>
        </p:blipFill>
        <p:spPr>
          <a:xfrm>
            <a:off x="7402284" y="4244320"/>
            <a:ext cx="1439629" cy="532465"/>
          </a:xfrm>
          <a:prstGeom prst="rect">
            <a:avLst/>
          </a:prstGeom>
        </p:spPr>
      </p:pic>
      <p:pic>
        <p:nvPicPr>
          <p:cNvPr id="12" name="图片 11"/>
          <p:cNvPicPr>
            <a:picLocks noChangeAspect="1"/>
          </p:cNvPicPr>
          <p:nvPr/>
        </p:nvPicPr>
        <p:blipFill rotWithShape="1">
          <a:blip r:embed="rId6"/>
          <a:srcRect l="10983" t="1" r="4233" b="488"/>
          <a:stretch/>
        </p:blipFill>
        <p:spPr>
          <a:xfrm>
            <a:off x="3132875" y="5262563"/>
            <a:ext cx="209267" cy="276225"/>
          </a:xfrm>
          <a:prstGeom prst="rect">
            <a:avLst/>
          </a:prstGeom>
        </p:spPr>
      </p:pic>
      <p:pic>
        <p:nvPicPr>
          <p:cNvPr id="13" name="图片 12"/>
          <p:cNvPicPr>
            <a:picLocks noChangeAspect="1"/>
          </p:cNvPicPr>
          <p:nvPr/>
        </p:nvPicPr>
        <p:blipFill rotWithShape="1">
          <a:blip r:embed="rId6"/>
          <a:srcRect l="10983" t="1" r="4233" b="488"/>
          <a:stretch/>
        </p:blipFill>
        <p:spPr>
          <a:xfrm>
            <a:off x="3142400" y="5614990"/>
            <a:ext cx="209267" cy="276225"/>
          </a:xfrm>
          <a:prstGeom prst="rect">
            <a:avLst/>
          </a:prstGeom>
        </p:spPr>
      </p:pic>
      <p:pic>
        <p:nvPicPr>
          <p:cNvPr id="14" name="图片 13"/>
          <p:cNvPicPr>
            <a:picLocks noChangeAspect="1"/>
          </p:cNvPicPr>
          <p:nvPr/>
        </p:nvPicPr>
        <p:blipFill rotWithShape="1">
          <a:blip r:embed="rId6"/>
          <a:srcRect l="10983" t="1" r="4233" b="488"/>
          <a:stretch/>
        </p:blipFill>
        <p:spPr>
          <a:xfrm>
            <a:off x="3137636" y="5979811"/>
            <a:ext cx="209267" cy="276225"/>
          </a:xfrm>
          <a:prstGeom prst="rect">
            <a:avLst/>
          </a:prstGeom>
        </p:spPr>
      </p:pic>
      <p:sp>
        <p:nvSpPr>
          <p:cNvPr id="15" name="圆角矩形 14"/>
          <p:cNvSpPr/>
          <p:nvPr/>
        </p:nvSpPr>
        <p:spPr>
          <a:xfrm>
            <a:off x="2946400" y="5891217"/>
            <a:ext cx="5706829" cy="484489"/>
          </a:xfrm>
          <a:prstGeom prst="round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圆角矩形 15"/>
          <p:cNvSpPr/>
          <p:nvPr/>
        </p:nvSpPr>
        <p:spPr>
          <a:xfrm>
            <a:off x="672451" y="5204022"/>
            <a:ext cx="1301492" cy="768156"/>
          </a:xfrm>
          <a:prstGeom prst="round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最具价值</a:t>
            </a:r>
            <a:endParaRPr lang="en-US" altLang="zh-CN" dirty="0" smtClean="0"/>
          </a:p>
          <a:p>
            <a:pPr algn="ctr"/>
            <a:r>
              <a:rPr lang="zh-CN" altLang="en-US" dirty="0" smtClean="0"/>
              <a:t>潜在用户？</a:t>
            </a:r>
            <a:endParaRPr lang="zh-CN" altLang="en-US" dirty="0"/>
          </a:p>
        </p:txBody>
      </p:sp>
    </p:spTree>
    <p:extLst>
      <p:ext uri="{BB962C8B-B14F-4D97-AF65-F5344CB8AC3E}">
        <p14:creationId xmlns:p14="http://schemas.microsoft.com/office/powerpoint/2010/main" val="301036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0"/>
            <a:ext cx="8426450" cy="2231484"/>
          </a:xfrm>
        </p:spPr>
        <p:txBody>
          <a:bodyPr/>
          <a:lstStyle/>
          <a:p>
            <a:r>
              <a:rPr lang="zh-CN" altLang="en-US" dirty="0" smtClean="0"/>
              <a:t>问题描述</a:t>
            </a:r>
            <a:endParaRPr lang="en-US" altLang="zh-CN" dirty="0" smtClean="0"/>
          </a:p>
          <a:p>
            <a:pPr lvl="1"/>
            <a:r>
              <a:rPr lang="zh-CN" altLang="en-US" dirty="0" smtClean="0"/>
              <a:t>社交网络关系 </a:t>
            </a:r>
            <a:r>
              <a:rPr lang="en-US" altLang="zh-CN" dirty="0" smtClean="0"/>
              <a:t>G(</a:t>
            </a:r>
            <a:r>
              <a:rPr lang="en-US" altLang="zh-CN" dirty="0" err="1" smtClean="0"/>
              <a:t>V,E,T</a:t>
            </a:r>
            <a:r>
              <a:rPr lang="en-US" altLang="zh-CN" dirty="0"/>
              <a:t>)</a:t>
            </a:r>
            <a:endParaRPr lang="en-US" altLang="zh-CN" dirty="0" smtClean="0"/>
          </a:p>
          <a:p>
            <a:pPr marL="342915" lvl="1" indent="0">
              <a:buNone/>
            </a:pPr>
            <a:endParaRPr lang="en-US" altLang="zh-CN" dirty="0" smtClean="0"/>
          </a:p>
          <a:p>
            <a:pPr lvl="1"/>
            <a:endParaRPr lang="en-US" altLang="zh-CN" dirty="0" smtClean="0"/>
          </a:p>
          <a:p>
            <a:pPr lvl="1"/>
            <a:r>
              <a:rPr lang="zh-CN" altLang="en-US" dirty="0" smtClean="0"/>
              <a:t>用户消费行为记录</a:t>
            </a:r>
            <a:r>
              <a:rPr lang="en-US" altLang="zh-CN" dirty="0" err="1"/>
              <a:t>R</a:t>
            </a:r>
            <a:r>
              <a:rPr lang="en-US" altLang="zh-CN" baseline="-25000" dirty="0" err="1"/>
              <a:t>|U|x|M</a:t>
            </a:r>
            <a:r>
              <a:rPr lang="en-US" altLang="zh-CN" baseline="-25000" dirty="0" smtClean="0"/>
              <a:t>|</a:t>
            </a:r>
          </a:p>
          <a:p>
            <a:pPr marL="685831" lvl="2" indent="0">
              <a:buNone/>
            </a:pPr>
            <a:r>
              <a:rPr lang="en-US" altLang="zh-CN" dirty="0"/>
              <a:t>M</a:t>
            </a:r>
            <a:r>
              <a:rPr lang="zh-CN" altLang="zh-CN" dirty="0"/>
              <a:t>是</a:t>
            </a:r>
            <a:r>
              <a:rPr lang="zh-CN" altLang="zh-CN" dirty="0" smtClean="0"/>
              <a:t>项目的集合</a:t>
            </a:r>
            <a:endParaRPr lang="en-US" altLang="zh-CN" dirty="0" smtClean="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21</a:t>
            </a:fld>
            <a:endParaRPr lang="en-US" altLang="zh-CN" dirty="0"/>
          </a:p>
        </p:txBody>
      </p:sp>
      <p:sp>
        <p:nvSpPr>
          <p:cNvPr id="6" name="文本占位符 5"/>
          <p:cNvSpPr>
            <a:spLocks noGrp="1"/>
          </p:cNvSpPr>
          <p:nvPr>
            <p:ph type="body" sz="half" idx="2"/>
          </p:nvPr>
        </p:nvSpPr>
        <p:spPr/>
        <p:txBody>
          <a:bodyPr/>
          <a:lstStyle/>
          <a:p>
            <a:r>
              <a:rPr lang="en-US" altLang="zh-CN" dirty="0" smtClean="0"/>
              <a:t> </a:t>
            </a:r>
            <a:r>
              <a:rPr lang="zh-CN" altLang="en-US" dirty="0" smtClean="0"/>
              <a:t>问题描述与定义</a:t>
            </a:r>
            <a:endParaRPr lang="zh-CN" altLang="en-US" dirty="0"/>
          </a:p>
        </p:txBody>
      </p:sp>
      <p:sp>
        <p:nvSpPr>
          <p:cNvPr id="7" name="内容占位符 1"/>
          <p:cNvSpPr txBox="1">
            <a:spLocks/>
          </p:cNvSpPr>
          <p:nvPr/>
        </p:nvSpPr>
        <p:spPr>
          <a:xfrm>
            <a:off x="358776" y="4597342"/>
            <a:ext cx="8426450" cy="1759916"/>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IHIC</a:t>
            </a:r>
            <a:r>
              <a:rPr lang="zh-CN" altLang="en-US" dirty="0" smtClean="0"/>
              <a:t>问题定义：</a:t>
            </a:r>
            <a:endParaRPr lang="en-US" altLang="zh-CN" dirty="0" smtClean="0"/>
          </a:p>
          <a:p>
            <a:pPr marL="0" indent="0">
              <a:buFont typeface="Arial" panose="020B0604020202020204" pitchFamily="34" charset="0"/>
              <a:buNone/>
            </a:pPr>
            <a:r>
              <a:rPr lang="zh-CN" altLang="en-US" dirty="0" smtClean="0"/>
              <a:t>           </a:t>
            </a:r>
            <a:r>
              <a:rPr lang="zh-CN" altLang="en-US" sz="2000" dirty="0" smtClean="0"/>
              <a:t>给定一个社交网络</a:t>
            </a:r>
            <a:r>
              <a:rPr lang="en-US" altLang="zh-CN" sz="2000" dirty="0" smtClean="0"/>
              <a:t>G(</a:t>
            </a:r>
            <a:r>
              <a:rPr lang="en-US" altLang="zh-CN" sz="2000" dirty="0" err="1" smtClean="0"/>
              <a:t>V,E,T</a:t>
            </a:r>
            <a:r>
              <a:rPr lang="en-US" altLang="zh-CN" sz="2000" dirty="0" smtClean="0"/>
              <a:t>)</a:t>
            </a:r>
            <a:r>
              <a:rPr lang="zh-CN" altLang="en-US" sz="2000" dirty="0" smtClean="0"/>
              <a:t>和用户的消费行为记录</a:t>
            </a:r>
            <a:r>
              <a:rPr lang="en-US" altLang="zh-CN" sz="2000" dirty="0" err="1" smtClean="0"/>
              <a:t>R</a:t>
            </a:r>
            <a:r>
              <a:rPr lang="en-US" altLang="zh-CN" sz="2000" baseline="-25000" dirty="0" err="1" smtClean="0"/>
              <a:t>|U|x|M</a:t>
            </a:r>
            <a:r>
              <a:rPr lang="en-US" altLang="zh-CN" sz="2000" baseline="-25000" dirty="0" smtClean="0"/>
              <a:t>|</a:t>
            </a:r>
            <a:r>
              <a:rPr lang="en-US" altLang="zh-CN" sz="2000" dirty="0" smtClean="0"/>
              <a:t> </a:t>
            </a:r>
            <a:r>
              <a:rPr lang="zh-CN" altLang="en-US" sz="2000" dirty="0" smtClean="0"/>
              <a:t>，当一个公司想要对项目</a:t>
            </a:r>
            <a:r>
              <a:rPr lang="en-US" altLang="zh-CN" sz="2000" dirty="0" smtClean="0"/>
              <a:t>t</a:t>
            </a:r>
            <a:r>
              <a:rPr lang="zh-CN" altLang="en-US" sz="2000" dirty="0" smtClean="0"/>
              <a:t>进行营销时，目标就是向该公司推荐</a:t>
            </a:r>
            <a:r>
              <a:rPr lang="en-US" altLang="zh-CN" sz="2000" dirty="0" smtClean="0"/>
              <a:t>K</a:t>
            </a:r>
            <a:r>
              <a:rPr lang="zh-CN" altLang="en-US" sz="2000" dirty="0" smtClean="0"/>
              <a:t>个最有价值的潜在用户，这些用户即对项目</a:t>
            </a:r>
            <a:r>
              <a:rPr lang="en-US" altLang="zh-CN" sz="2000" dirty="0" smtClean="0"/>
              <a:t>t</a:t>
            </a:r>
            <a:r>
              <a:rPr lang="zh-CN" altLang="en-US" sz="2000" dirty="0" smtClean="0"/>
              <a:t>的感兴趣程度高同时又具有高度犹豫未决的特性</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959723" y="2298043"/>
                <a:ext cx="41184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r>
                            <a:rPr lang="zh-CN" altLang="en-US" i="0">
                              <a:latin typeface="Cambria Math" panose="02040503050406030204" pitchFamily="18" charset="0"/>
                            </a:rPr>
                            <m:t>=</m:t>
                          </m:r>
                          <m:r>
                            <a:rPr lang="zh-CN" altLang="en-US" i="1">
                              <a:latin typeface="Cambria Math" panose="02040503050406030204" pitchFamily="18" charset="0"/>
                            </a:rPr>
                            <m:t>𝐶</m:t>
                          </m:r>
                          <m:r>
                            <a:rPr lang="zh-CN" altLang="en-US" i="0">
                              <a:latin typeface="Cambria Math" panose="02040503050406030204" pitchFamily="18" charset="0"/>
                            </a:rPr>
                            <m:t>∪</m:t>
                          </m:r>
                          <m:r>
                            <a:rPr lang="zh-CN" altLang="en-US" i="1">
                              <a:latin typeface="Cambria Math" panose="02040503050406030204" pitchFamily="18" charset="0"/>
                            </a:rPr>
                            <m:t>𝑈</m:t>
                          </m:r>
                          <m:r>
                            <a:rPr lang="zh-CN" altLang="en-US" i="0">
                              <a:latin typeface="Cambria Math" panose="02040503050406030204" pitchFamily="18" charset="0"/>
                            </a:rPr>
                            <m:t>={1,2,...,</m:t>
                          </m:r>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𝑐</m:t>
                          </m:r>
                          <m:r>
                            <a:rPr lang="zh-CN" altLang="en-US" i="0">
                              <a:latin typeface="Cambria Math" panose="02040503050406030204" pitchFamily="18" charset="0"/>
                            </a:rPr>
                            <m:t>+1,...,</m:t>
                          </m:r>
                          <m:r>
                            <a:rPr lang="zh-CN" altLang="en-US" i="1">
                              <a:latin typeface="Cambria Math" panose="02040503050406030204" pitchFamily="18" charset="0"/>
                            </a:rPr>
                            <m:t>𝑛</m:t>
                          </m:r>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959723" y="2298043"/>
                <a:ext cx="4118499" cy="369332"/>
              </a:xfrm>
              <a:prstGeom prst="rect">
                <a:avLst/>
              </a:prstGeom>
              <a:blipFill rotWithShape="0">
                <a:blip r:embed="rId2"/>
                <a:stretch>
                  <a:fillRect t="-126230" r="-12426" b="-1885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940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t>通用性计算框架</a:t>
            </a:r>
            <a:endParaRPr lang="en-US" altLang="zh-CN" b="1" dirty="0" smtClean="0"/>
          </a:p>
          <a:p>
            <a:pPr lvl="1"/>
            <a:r>
              <a:rPr lang="zh-CN" altLang="en-US" dirty="0" smtClean="0"/>
              <a:t>犹豫用户识别</a:t>
            </a:r>
            <a:endParaRPr lang="en-US" altLang="zh-CN" dirty="0" smtClean="0"/>
          </a:p>
          <a:p>
            <a:pPr lvl="1"/>
            <a:r>
              <a:rPr lang="zh-CN" altLang="en-US" dirty="0" smtClean="0"/>
              <a:t>兴趣用户识别</a:t>
            </a:r>
            <a:endParaRPr lang="en-US" altLang="zh-CN" dirty="0" smtClean="0"/>
          </a:p>
          <a:p>
            <a:pPr lvl="1"/>
            <a:r>
              <a:rPr lang="zh-CN" altLang="en-US" dirty="0" smtClean="0"/>
              <a:t>目标用户识别</a:t>
            </a:r>
            <a:endParaRPr lang="en-US" altLang="zh-CN" dirty="0" smtClean="0"/>
          </a:p>
          <a:p>
            <a:pPr marL="0" indent="0">
              <a:buNone/>
            </a:pP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22</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pic>
        <p:nvPicPr>
          <p:cNvPr id="8" name="图片 7" descr="E:\KuaiPan\Work\研究生论文开题与答辩\毕业论文\论文图表等素材\IHIC--Framework.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418" y="3543571"/>
            <a:ext cx="6554583" cy="2877141"/>
          </a:xfrm>
          <a:prstGeom prst="rect">
            <a:avLst/>
          </a:prstGeom>
          <a:noFill/>
          <a:ln>
            <a:noFill/>
          </a:ln>
        </p:spPr>
      </p:pic>
      <p:sp>
        <p:nvSpPr>
          <p:cNvPr id="9" name="文本框 18"/>
          <p:cNvSpPr txBox="1"/>
          <p:nvPr/>
        </p:nvSpPr>
        <p:spPr>
          <a:xfrm>
            <a:off x="2897830" y="3107482"/>
            <a:ext cx="5742423" cy="218661"/>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indent="266700" algn="ctr">
              <a:spcAft>
                <a:spcPts val="0"/>
              </a:spcAft>
            </a:pPr>
            <a:r>
              <a:rPr lang="zh-CN" sz="1200" b="1" u="sng" kern="100" dirty="0" smtClean="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200" b="1" kern="100" dirty="0" smtClean="0">
                <a:effectLst/>
                <a:latin typeface="Calibri Light" panose="020F0302020204030204" pitchFamily="34" charset="0"/>
                <a:ea typeface="宋体" panose="02010600030101010101" pitchFamily="2" charset="-122"/>
                <a:cs typeface="Times New Roman" panose="02020603050405020304" pitchFamily="18" charset="0"/>
              </a:rPr>
              <a:t>4‑1 </a:t>
            </a:r>
            <a:r>
              <a:rPr lang="zh-CN" sz="1200" b="1" kern="100" dirty="0" smtClean="0">
                <a:effectLst/>
                <a:latin typeface="Calibri Light" panose="020F0302020204030204" pitchFamily="34" charset="0"/>
                <a:ea typeface="宋体" panose="02010600030101010101" pitchFamily="2" charset="-122"/>
                <a:cs typeface="Times New Roman" panose="02020603050405020304" pitchFamily="18" charset="0"/>
              </a:rPr>
              <a:t>通用性</a:t>
            </a:r>
            <a:r>
              <a:rPr lang="zh-CN" sz="1200" b="1" kern="100" dirty="0">
                <a:effectLst/>
                <a:latin typeface="Calibri Light" panose="020F0302020204030204" pitchFamily="34" charset="0"/>
                <a:ea typeface="宋体" panose="02010600030101010101" pitchFamily="2" charset="-122"/>
                <a:cs typeface="Times New Roman" panose="02020603050405020304" pitchFamily="18" charset="0"/>
              </a:rPr>
              <a:t>计算框架流程图</a:t>
            </a:r>
          </a:p>
        </p:txBody>
      </p:sp>
    </p:spTree>
    <p:extLst>
      <p:ext uri="{BB962C8B-B14F-4D97-AF65-F5344CB8AC3E}">
        <p14:creationId xmlns:p14="http://schemas.microsoft.com/office/powerpoint/2010/main" val="1014831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1"/>
            <a:ext cx="8426450" cy="2150004"/>
          </a:xfrm>
        </p:spPr>
        <p:txBody>
          <a:bodyPr/>
          <a:lstStyle/>
          <a:p>
            <a:r>
              <a:rPr lang="zh-CN" altLang="en-US" dirty="0" smtClean="0"/>
              <a:t>通用性计算框架</a:t>
            </a:r>
            <a:endParaRPr lang="en-US" altLang="zh-CN" dirty="0" smtClean="0"/>
          </a:p>
          <a:p>
            <a:pPr lvl="1"/>
            <a:r>
              <a:rPr lang="zh-CN" altLang="en-US" b="1" dirty="0" smtClean="0"/>
              <a:t>犹豫用户识别</a:t>
            </a:r>
            <a:endParaRPr lang="en-US" altLang="zh-CN" b="1" dirty="0" smtClean="0"/>
          </a:p>
          <a:p>
            <a:pPr lvl="2"/>
            <a:r>
              <a:rPr lang="en-US" altLang="zh-CN" dirty="0" smtClean="0"/>
              <a:t>MIP</a:t>
            </a:r>
            <a:r>
              <a:rPr lang="zh-CN" altLang="en-US" dirty="0" smtClean="0"/>
              <a:t>算法</a:t>
            </a:r>
            <a:endParaRPr lang="en-US" altLang="zh-CN" dirty="0" smtClean="0"/>
          </a:p>
          <a:p>
            <a:pPr lvl="2"/>
            <a:r>
              <a:rPr lang="zh-CN" altLang="en-US" dirty="0" smtClean="0"/>
              <a:t>犹豫特性指标</a:t>
            </a:r>
            <a:endParaRPr lang="en-US" altLang="zh-CN" dirty="0" smtClean="0"/>
          </a:p>
          <a:p>
            <a:pPr lvl="1"/>
            <a:r>
              <a:rPr lang="zh-CN" altLang="en-US" dirty="0" smtClean="0"/>
              <a:t>兴趣用户识别</a:t>
            </a:r>
            <a:endParaRPr lang="en-US" altLang="zh-CN" dirty="0" smtClean="0"/>
          </a:p>
          <a:p>
            <a:pPr lvl="1"/>
            <a:r>
              <a:rPr lang="zh-CN" altLang="en-US" dirty="0" smtClean="0"/>
              <a:t>目标用户识别</a:t>
            </a:r>
            <a:endParaRPr lang="en-US" altLang="zh-CN" dirty="0" smtClean="0"/>
          </a:p>
          <a:p>
            <a:pPr marL="0" indent="0">
              <a:buNone/>
            </a:pP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23</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pic>
        <p:nvPicPr>
          <p:cNvPr id="8" name="图片 7" descr="E:\KuaiPan\Work\研究生论文开题与答辩\毕业论文\论文图表等素材\IHIC--Framework.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7287" y="1625600"/>
            <a:ext cx="4082941" cy="1792211"/>
          </a:xfrm>
          <a:prstGeom prst="rect">
            <a:avLst/>
          </a:prstGeom>
          <a:noFill/>
          <a:ln>
            <a:noFill/>
          </a:ln>
        </p:spPr>
      </p:pic>
      <p:pic>
        <p:nvPicPr>
          <p:cNvPr id="11" name="图片 10"/>
          <p:cNvPicPr>
            <a:picLocks noChangeAspect="1"/>
          </p:cNvPicPr>
          <p:nvPr/>
        </p:nvPicPr>
        <p:blipFill>
          <a:blip r:embed="rId4"/>
          <a:stretch>
            <a:fillRect/>
          </a:stretch>
        </p:blipFill>
        <p:spPr>
          <a:xfrm>
            <a:off x="40570" y="4815689"/>
            <a:ext cx="4642246" cy="1715710"/>
          </a:xfrm>
          <a:prstGeom prst="rect">
            <a:avLst/>
          </a:prstGeom>
        </p:spPr>
      </p:pic>
      <p:sp>
        <p:nvSpPr>
          <p:cNvPr id="12" name="文本框 23"/>
          <p:cNvSpPr txBox="1"/>
          <p:nvPr/>
        </p:nvSpPr>
        <p:spPr>
          <a:xfrm>
            <a:off x="188775" y="4556703"/>
            <a:ext cx="4146568" cy="246221"/>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spcAft>
                <a:spcPts val="0"/>
              </a:spcAft>
            </a:pPr>
            <a:r>
              <a:rPr lang="en-US" sz="1600" b="1" kern="100" dirty="0" smtClean="0">
                <a:effectLst/>
                <a:latin typeface="Calibri Light" panose="020F0302020204030204" pitchFamily="34" charset="0"/>
                <a:ea typeface="宋体" panose="02010600030101010101" pitchFamily="2" charset="-122"/>
                <a:cs typeface="Times New Roman" panose="02020603050405020304" pitchFamily="18" charset="0"/>
              </a:rPr>
              <a:t>1</a:t>
            </a:r>
            <a:r>
              <a:rPr lang="en-US" altLang="zh-CN" sz="1600" b="1" kern="100" dirty="0" smtClean="0">
                <a:effectLst/>
                <a:latin typeface="Calibri Light" panose="020F0302020204030204" pitchFamily="34" charset="0"/>
                <a:ea typeface="宋体" panose="02010600030101010101" pitchFamily="2" charset="-122"/>
                <a:cs typeface="Times New Roman" panose="02020603050405020304" pitchFamily="18" charset="0"/>
              </a:rPr>
              <a:t>. </a:t>
            </a:r>
            <a:r>
              <a:rPr lang="en-US" sz="1600" b="1" kern="100" dirty="0" smtClean="0">
                <a:effectLst/>
                <a:latin typeface="Calibri Light" panose="020F0302020204030204" pitchFamily="34" charset="0"/>
                <a:ea typeface="宋体" panose="02010600030101010101" pitchFamily="2" charset="-122"/>
                <a:cs typeface="Times New Roman" panose="02020603050405020304" pitchFamily="18" charset="0"/>
              </a:rPr>
              <a:t>MIP</a:t>
            </a:r>
            <a:r>
              <a:rPr lang="zh-CN" sz="1600" b="1" kern="100" dirty="0">
                <a:effectLst/>
                <a:latin typeface="Calibri Light" panose="020F0302020204030204" pitchFamily="34" charset="0"/>
                <a:ea typeface="宋体" panose="02010600030101010101" pitchFamily="2" charset="-122"/>
                <a:cs typeface="Times New Roman" panose="02020603050405020304" pitchFamily="18" charset="0"/>
              </a:rPr>
              <a:t>算法伪代码</a:t>
            </a:r>
          </a:p>
        </p:txBody>
      </p:sp>
      <p:sp>
        <p:nvSpPr>
          <p:cNvPr id="7" name="Rectangle 2"/>
          <p:cNvSpPr>
            <a:spLocks noChangeArrowheads="1"/>
          </p:cNvSpPr>
          <p:nvPr/>
        </p:nvSpPr>
        <p:spPr bwMode="auto">
          <a:xfrm>
            <a:off x="827314" y="37756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744739859"/>
              </p:ext>
            </p:extLst>
          </p:nvPr>
        </p:nvGraphicFramePr>
        <p:xfrm>
          <a:off x="5368220" y="5002227"/>
          <a:ext cx="3529037" cy="522046"/>
        </p:xfrm>
        <a:graphic>
          <a:graphicData uri="http://schemas.openxmlformats.org/presentationml/2006/ole">
            <mc:AlternateContent xmlns:mc="http://schemas.openxmlformats.org/markup-compatibility/2006">
              <mc:Choice xmlns:v="urn:schemas-microsoft-com:vml" Requires="v">
                <p:oleObj spid="_x0000_s11273" name="Equation" r:id="rId5" imgW="3149600" imgH="469900" progId="Equation.DSMT4">
                  <p:embed/>
                </p:oleObj>
              </mc:Choice>
              <mc:Fallback>
                <p:oleObj name="Equation" r:id="rId5" imgW="3149600" imgH="4699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8220" y="5002227"/>
                        <a:ext cx="3529037" cy="522046"/>
                      </a:xfrm>
                      <a:prstGeom prst="rect">
                        <a:avLst/>
                      </a:prstGeom>
                      <a:noFill/>
                    </p:spPr>
                  </p:pic>
                </p:oleObj>
              </mc:Fallback>
            </mc:AlternateContent>
          </a:graphicData>
        </a:graphic>
      </p:graphicFrame>
      <p:sp>
        <p:nvSpPr>
          <p:cNvPr id="14" name="矩形 13"/>
          <p:cNvSpPr/>
          <p:nvPr/>
        </p:nvSpPr>
        <p:spPr>
          <a:xfrm>
            <a:off x="5363025" y="5814591"/>
            <a:ext cx="3699404" cy="523220"/>
          </a:xfrm>
          <a:prstGeom prst="rect">
            <a:avLst/>
          </a:prstGeom>
        </p:spPr>
        <p:txBody>
          <a:bodyPr wrap="square">
            <a:spAutoFit/>
          </a:bodyPr>
          <a:lstStyle/>
          <a:p>
            <a:r>
              <a:rPr lang="en-US" altLang="zh-CN" sz="1400" dirty="0" smtClean="0"/>
              <a:t>H</a:t>
            </a:r>
            <a:r>
              <a:rPr lang="en-US" altLang="zh-CN" sz="1400" baseline="-25000" dirty="0" smtClean="0"/>
              <a:t>E</a:t>
            </a:r>
            <a:r>
              <a:rPr lang="en-US" altLang="zh-CN" sz="1400" dirty="0" smtClean="0"/>
              <a:t>(u)</a:t>
            </a:r>
            <a:r>
              <a:rPr lang="zh-CN" altLang="en-US" sz="1400" dirty="0" smtClean="0"/>
              <a:t> </a:t>
            </a:r>
            <a:r>
              <a:rPr lang="zh-CN" altLang="en-US" sz="1400" dirty="0"/>
              <a:t>来自于信息熵</a:t>
            </a:r>
            <a:r>
              <a:rPr lang="zh-CN" altLang="en-US" sz="1400" baseline="30000" dirty="0"/>
              <a:t>[46]</a:t>
            </a:r>
            <a:r>
              <a:rPr lang="zh-CN" altLang="en-US" sz="1400" dirty="0" smtClean="0"/>
              <a:t>；</a:t>
            </a:r>
            <a:endParaRPr lang="en-US" altLang="zh-CN" sz="1400" dirty="0"/>
          </a:p>
          <a:p>
            <a:r>
              <a:rPr lang="en-US" altLang="zh-CN" sz="1400" dirty="0" smtClean="0"/>
              <a:t>H</a:t>
            </a:r>
            <a:r>
              <a:rPr lang="en-US" altLang="zh-CN" sz="1400" baseline="-25000" dirty="0" smtClean="0"/>
              <a:t>D</a:t>
            </a:r>
            <a:r>
              <a:rPr lang="en-US" altLang="zh-CN" sz="1400" dirty="0" smtClean="0"/>
              <a:t>(u)</a:t>
            </a:r>
            <a:r>
              <a:rPr lang="zh-CN" altLang="en-US" sz="1400" dirty="0" smtClean="0"/>
              <a:t> </a:t>
            </a:r>
            <a:r>
              <a:rPr lang="zh-CN" altLang="en-US" sz="1400" dirty="0"/>
              <a:t>来至于信息多样性</a:t>
            </a:r>
            <a:r>
              <a:rPr lang="zh-CN" altLang="en-US" sz="1400" baseline="30000" dirty="0"/>
              <a:t>[47]</a:t>
            </a:r>
          </a:p>
        </p:txBody>
      </p:sp>
      <p:sp>
        <p:nvSpPr>
          <p:cNvPr id="15" name="文本框 23"/>
          <p:cNvSpPr txBox="1"/>
          <p:nvPr/>
        </p:nvSpPr>
        <p:spPr>
          <a:xfrm>
            <a:off x="4873063" y="4556703"/>
            <a:ext cx="4146568" cy="246221"/>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spcAft>
                <a:spcPts val="0"/>
              </a:spcAft>
            </a:pPr>
            <a:r>
              <a:rPr lang="en-US" sz="1600" b="1" kern="100" dirty="0" smtClean="0">
                <a:effectLst/>
                <a:latin typeface="Calibri Light" panose="020F0302020204030204" pitchFamily="34" charset="0"/>
                <a:ea typeface="宋体" panose="02010600030101010101" pitchFamily="2" charset="-122"/>
                <a:cs typeface="Times New Roman" panose="02020603050405020304" pitchFamily="18" charset="0"/>
              </a:rPr>
              <a:t>2</a:t>
            </a:r>
            <a:r>
              <a:rPr lang="en-US" altLang="zh-CN" sz="1600" b="1" kern="100" dirty="0" smtClean="0">
                <a:effectLst/>
                <a:latin typeface="Calibri Light" panose="020F0302020204030204" pitchFamily="34" charset="0"/>
                <a:ea typeface="宋体" panose="02010600030101010101" pitchFamily="2" charset="-122"/>
                <a:cs typeface="Times New Roman" panose="02020603050405020304" pitchFamily="18" charset="0"/>
              </a:rPr>
              <a:t>. </a:t>
            </a:r>
            <a:r>
              <a:rPr lang="zh-CN" altLang="en-US" sz="1600" b="1" kern="100" dirty="0" smtClean="0">
                <a:latin typeface="Calibri Light" panose="020F0302020204030204" pitchFamily="34" charset="0"/>
                <a:ea typeface="宋体" panose="02010600030101010101" pitchFamily="2" charset="-122"/>
                <a:cs typeface="Times New Roman" panose="02020603050405020304" pitchFamily="18" charset="0"/>
              </a:rPr>
              <a:t>犹豫函数指标</a:t>
            </a:r>
            <a:endParaRPr lang="zh-CN" sz="1600" b="1" kern="100" dirty="0">
              <a:effectLst/>
              <a:latin typeface="Calibri Light" panose="020F0302020204030204" pitchFamily="34" charset="0"/>
              <a:ea typeface="宋体" panose="02010600030101010101" pitchFamily="2" charset="-122"/>
              <a:cs typeface="Times New Roman" panose="02020603050405020304" pitchFamily="18" charset="0"/>
            </a:endParaRPr>
          </a:p>
        </p:txBody>
      </p:sp>
      <p:sp>
        <p:nvSpPr>
          <p:cNvPr id="16" name="矩形 15"/>
          <p:cNvSpPr/>
          <p:nvPr/>
        </p:nvSpPr>
        <p:spPr>
          <a:xfrm>
            <a:off x="4542971" y="1567541"/>
            <a:ext cx="3846285" cy="91311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7280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1"/>
            <a:ext cx="8426450" cy="2150004"/>
          </a:xfrm>
        </p:spPr>
        <p:txBody>
          <a:bodyPr/>
          <a:lstStyle/>
          <a:p>
            <a:r>
              <a:rPr lang="zh-CN" altLang="en-US" dirty="0" smtClean="0"/>
              <a:t>通用性计算框架</a:t>
            </a:r>
            <a:endParaRPr lang="en-US" altLang="zh-CN" dirty="0" smtClean="0"/>
          </a:p>
          <a:p>
            <a:pPr lvl="1"/>
            <a:r>
              <a:rPr lang="zh-CN" altLang="en-US" dirty="0" smtClean="0"/>
              <a:t>犹豫用户识别</a:t>
            </a:r>
            <a:endParaRPr lang="en-US" altLang="zh-CN" dirty="0" smtClean="0"/>
          </a:p>
          <a:p>
            <a:pPr lvl="1"/>
            <a:r>
              <a:rPr lang="zh-CN" altLang="en-US" b="1" dirty="0" smtClean="0"/>
              <a:t>兴趣用户识别</a:t>
            </a:r>
            <a:endParaRPr lang="en-US" altLang="zh-CN" b="1" dirty="0" smtClean="0"/>
          </a:p>
          <a:p>
            <a:pPr lvl="2"/>
            <a:r>
              <a:rPr lang="en-US" altLang="zh-CN" dirty="0" err="1" smtClean="0"/>
              <a:t>ICF</a:t>
            </a:r>
            <a:endParaRPr lang="en-US" altLang="zh-CN" dirty="0" smtClean="0"/>
          </a:p>
          <a:p>
            <a:pPr lvl="2"/>
            <a:r>
              <a:rPr lang="en-US" altLang="zh-CN" dirty="0" err="1" smtClean="0"/>
              <a:t>UCF</a:t>
            </a:r>
            <a:endParaRPr lang="en-US" altLang="zh-CN" dirty="0" smtClean="0"/>
          </a:p>
          <a:p>
            <a:pPr lvl="1"/>
            <a:r>
              <a:rPr lang="zh-CN" altLang="en-US" dirty="0" smtClean="0"/>
              <a:t>目标用户识别</a:t>
            </a:r>
            <a:endParaRPr lang="en-US" altLang="zh-CN" dirty="0" smtClean="0"/>
          </a:p>
          <a:p>
            <a:pPr marL="0" indent="0">
              <a:buNone/>
            </a:pP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24</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pic>
        <p:nvPicPr>
          <p:cNvPr id="8" name="图片 7" descr="E:\KuaiPan\Work\研究生论文开题与答辩\毕业论文\论文图表等素材\IHIC--Framework.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7287" y="1625600"/>
            <a:ext cx="4082941" cy="1792211"/>
          </a:xfrm>
          <a:prstGeom prst="rect">
            <a:avLst/>
          </a:prstGeom>
          <a:noFill/>
          <a:ln>
            <a:noFill/>
          </a:ln>
        </p:spPr>
      </p:pic>
      <p:sp>
        <p:nvSpPr>
          <p:cNvPr id="7" name="Rectangle 2"/>
          <p:cNvSpPr>
            <a:spLocks noChangeArrowheads="1"/>
          </p:cNvSpPr>
          <p:nvPr/>
        </p:nvSpPr>
        <p:spPr bwMode="auto">
          <a:xfrm>
            <a:off x="827314" y="37756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4542972" y="2510969"/>
            <a:ext cx="2438400" cy="91960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7" name="图片 16"/>
          <p:cNvPicPr/>
          <p:nvPr/>
        </p:nvPicPr>
        <p:blipFill>
          <a:blip r:embed="rId4"/>
          <a:stretch>
            <a:fillRect/>
          </a:stretch>
        </p:blipFill>
        <p:spPr>
          <a:xfrm>
            <a:off x="1526419" y="4660973"/>
            <a:ext cx="7191829" cy="687861"/>
          </a:xfrm>
          <a:prstGeom prst="rect">
            <a:avLst/>
          </a:prstGeom>
        </p:spPr>
      </p:pic>
      <p:pic>
        <p:nvPicPr>
          <p:cNvPr id="18" name="图片 17"/>
          <p:cNvPicPr/>
          <p:nvPr/>
        </p:nvPicPr>
        <p:blipFill>
          <a:blip r:embed="rId5"/>
          <a:stretch>
            <a:fillRect/>
          </a:stretch>
        </p:blipFill>
        <p:spPr>
          <a:xfrm>
            <a:off x="2705557" y="5512745"/>
            <a:ext cx="5387514" cy="613756"/>
          </a:xfrm>
          <a:prstGeom prst="rect">
            <a:avLst/>
          </a:prstGeom>
        </p:spPr>
      </p:pic>
      <p:sp>
        <p:nvSpPr>
          <p:cNvPr id="19" name="内容占位符 1"/>
          <p:cNvSpPr txBox="1">
            <a:spLocks/>
          </p:cNvSpPr>
          <p:nvPr/>
        </p:nvSpPr>
        <p:spPr>
          <a:xfrm>
            <a:off x="361950" y="3939516"/>
            <a:ext cx="8426450" cy="2628109"/>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协同过滤方法：</a:t>
            </a:r>
            <a:endParaRPr lang="en-US" altLang="zh-CN" dirty="0" smtClean="0"/>
          </a:p>
        </p:txBody>
      </p:sp>
    </p:spTree>
    <p:extLst>
      <p:ext uri="{BB962C8B-B14F-4D97-AF65-F5344CB8AC3E}">
        <p14:creationId xmlns:p14="http://schemas.microsoft.com/office/powerpoint/2010/main" val="696594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625601"/>
            <a:ext cx="8426450" cy="2150004"/>
          </a:xfrm>
        </p:spPr>
        <p:txBody>
          <a:bodyPr/>
          <a:lstStyle/>
          <a:p>
            <a:r>
              <a:rPr lang="zh-CN" altLang="en-US" dirty="0" smtClean="0"/>
              <a:t>通用性计算框架</a:t>
            </a:r>
            <a:endParaRPr lang="en-US" altLang="zh-CN" dirty="0" smtClean="0"/>
          </a:p>
          <a:p>
            <a:pPr lvl="1"/>
            <a:r>
              <a:rPr lang="zh-CN" altLang="en-US" dirty="0" smtClean="0"/>
              <a:t>犹豫用户识别</a:t>
            </a:r>
            <a:endParaRPr lang="en-US" altLang="zh-CN" dirty="0" smtClean="0"/>
          </a:p>
          <a:p>
            <a:pPr lvl="1"/>
            <a:r>
              <a:rPr lang="zh-CN" altLang="en-US" dirty="0" smtClean="0"/>
              <a:t>兴趣用户识别</a:t>
            </a:r>
            <a:endParaRPr lang="en-US" altLang="zh-CN" dirty="0" smtClean="0"/>
          </a:p>
          <a:p>
            <a:pPr lvl="1"/>
            <a:r>
              <a:rPr lang="zh-CN" altLang="en-US" b="1" dirty="0" smtClean="0"/>
              <a:t>目标用户识别</a:t>
            </a:r>
            <a:endParaRPr lang="en-US" altLang="zh-CN" b="1" dirty="0" smtClean="0"/>
          </a:p>
          <a:p>
            <a:pPr marL="0" indent="0">
              <a:buNone/>
            </a:pP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25</a:t>
            </a:fld>
            <a:endParaRPr lang="en-US" altLang="zh-CN" dirty="0"/>
          </a:p>
        </p:txBody>
      </p:sp>
      <p:sp>
        <p:nvSpPr>
          <p:cNvPr id="6" name="文本占位符 5"/>
          <p:cNvSpPr>
            <a:spLocks noGrp="1"/>
          </p:cNvSpPr>
          <p:nvPr>
            <p:ph type="body" sz="half" idx="2"/>
          </p:nvPr>
        </p:nvSpPr>
        <p:spPr/>
        <p:txBody>
          <a:bodyPr/>
          <a:lstStyle/>
          <a:p>
            <a:r>
              <a:rPr lang="zh-CN" altLang="en-US" dirty="0" smtClean="0"/>
              <a:t>问题解决方案</a:t>
            </a:r>
            <a:endParaRPr lang="zh-CN" altLang="en-US" dirty="0"/>
          </a:p>
        </p:txBody>
      </p:sp>
      <p:pic>
        <p:nvPicPr>
          <p:cNvPr id="8" name="图片 7" descr="E:\KuaiPan\Work\研究生论文开题与答辩\毕业论文\论文图表等素材\IHIC--Framework.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7287" y="1625600"/>
            <a:ext cx="4082941" cy="1792211"/>
          </a:xfrm>
          <a:prstGeom prst="rect">
            <a:avLst/>
          </a:prstGeom>
          <a:noFill/>
          <a:ln>
            <a:noFill/>
          </a:ln>
        </p:spPr>
      </p:pic>
      <p:sp>
        <p:nvSpPr>
          <p:cNvPr id="7" name="Rectangle 2"/>
          <p:cNvSpPr>
            <a:spLocks noChangeArrowheads="1"/>
          </p:cNvSpPr>
          <p:nvPr/>
        </p:nvSpPr>
        <p:spPr bwMode="auto">
          <a:xfrm>
            <a:off x="827314" y="37756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7137760" y="2556813"/>
            <a:ext cx="1222468" cy="77766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内容占位符 1"/>
          <p:cNvSpPr txBox="1">
            <a:spLocks/>
          </p:cNvSpPr>
          <p:nvPr/>
        </p:nvSpPr>
        <p:spPr>
          <a:xfrm>
            <a:off x="361950" y="3939516"/>
            <a:ext cx="8426450" cy="2628109"/>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线性组合方法：</a:t>
            </a:r>
            <a:endParaRPr lang="en-US" altLang="zh-CN" dirty="0" smtClean="0"/>
          </a:p>
        </p:txBody>
      </p:sp>
      <p:pic>
        <p:nvPicPr>
          <p:cNvPr id="13" name="图片 12"/>
          <p:cNvPicPr/>
          <p:nvPr/>
        </p:nvPicPr>
        <p:blipFill>
          <a:blip r:embed="rId4"/>
          <a:stretch>
            <a:fillRect/>
          </a:stretch>
        </p:blipFill>
        <p:spPr>
          <a:xfrm>
            <a:off x="2271893" y="4567085"/>
            <a:ext cx="4517524" cy="888370"/>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642019" y="5825415"/>
                <a:ext cx="7859963" cy="605294"/>
              </a:xfrm>
              <a:prstGeom prst="rect">
                <a:avLst/>
              </a:prstGeom>
            </p:spPr>
            <p:txBody>
              <a:bodyPr wrap="square">
                <a:spAutoFit/>
              </a:bodyPr>
              <a:lstStyle/>
              <a:p>
                <a:pPr indent="304800" algn="just">
                  <a:lnSpc>
                    <a:spcPts val="2000"/>
                  </a:lnSpc>
                  <a:spcAft>
                    <a:spcPts val="0"/>
                  </a:spcAft>
                </a:pPr>
                <a:r>
                  <a:rPr lang="zh-CN" altLang="en-US" sz="2000" b="1" kern="100" dirty="0" smtClean="0">
                    <a:latin typeface="Times New Roman" panose="02020603050405020304" pitchFamily="18" charset="0"/>
                    <a:cs typeface="Times New Roman" panose="02020603050405020304" pitchFamily="18" charset="0"/>
                  </a:rPr>
                  <a:t>言而总之</a:t>
                </a:r>
                <a:r>
                  <a:rPr lang="zh-CN" altLang="zh-CN" sz="2000" b="1" kern="100" dirty="0" smtClean="0">
                    <a:latin typeface="Times New Roman" panose="02020603050405020304" pitchFamily="18" charset="0"/>
                    <a:cs typeface="Times New Roman" panose="02020603050405020304" pitchFamily="18" charset="0"/>
                  </a:rPr>
                  <a:t>，</a:t>
                </a:r>
                <a:r>
                  <a:rPr lang="zh-CN" altLang="zh-CN" sz="2000" b="1" kern="100" dirty="0">
                    <a:latin typeface="Times New Roman" panose="02020603050405020304" pitchFamily="18" charset="0"/>
                    <a:cs typeface="Times New Roman" panose="02020603050405020304" pitchFamily="18" charset="0"/>
                  </a:rPr>
                  <a:t>针对</a:t>
                </a:r>
                <a:r>
                  <a:rPr lang="en-US" altLang="zh-CN" sz="2000" b="1" kern="100" dirty="0">
                    <a:latin typeface="Times New Roman" panose="02020603050405020304" pitchFamily="18" charset="0"/>
                    <a:cs typeface="Times New Roman" panose="02020603050405020304" pitchFamily="18" charset="0"/>
                  </a:rPr>
                  <a:t>IHIC</a:t>
                </a:r>
                <a:r>
                  <a:rPr lang="zh-CN" altLang="zh-CN" sz="2000" b="1" kern="100" dirty="0">
                    <a:latin typeface="Times New Roman" panose="02020603050405020304" pitchFamily="18" charset="0"/>
                    <a:cs typeface="Times New Roman" panose="02020603050405020304" pitchFamily="18" charset="0"/>
                  </a:rPr>
                  <a:t>问题，当一个公司想要对其产品</a:t>
                </a:r>
                <a:r>
                  <a:rPr lang="en-US" altLang="zh-CN" sz="2000" b="1" kern="100" dirty="0">
                    <a:latin typeface="Times New Roman" panose="02020603050405020304" pitchFamily="18" charset="0"/>
                    <a:cs typeface="Times New Roman" panose="02020603050405020304" pitchFamily="18" charset="0"/>
                  </a:rPr>
                  <a:t>t</a:t>
                </a:r>
                <a:r>
                  <a:rPr lang="zh-CN" altLang="zh-CN" sz="2000" b="1" kern="100" dirty="0">
                    <a:latin typeface="Times New Roman" panose="02020603050405020304" pitchFamily="18" charset="0"/>
                    <a:cs typeface="Times New Roman" panose="02020603050405020304" pitchFamily="18" charset="0"/>
                  </a:rPr>
                  <a:t>进行营销时，我们来选出</a:t>
                </a:r>
                <a14:m>
                  <m:oMath xmlns:m="http://schemas.openxmlformats.org/officeDocument/2006/math">
                    <m:r>
                      <a:rPr lang="en-US" altLang="zh-CN" sz="2000" b="1" i="1" kern="100">
                        <a:latin typeface="Cambria Math" panose="02040503050406030204" pitchFamily="18" charset="0"/>
                        <a:cs typeface="Times New Roman" panose="02020603050405020304" pitchFamily="18" charset="0"/>
                      </a:rPr>
                      <m:t>𝑷</m:t>
                    </m:r>
                    <m:d>
                      <m:dPr>
                        <m:ctrlPr>
                          <a:rPr lang="zh-CN" altLang="zh-CN" sz="20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1" i="1" kern="100">
                            <a:latin typeface="Cambria Math" panose="02040503050406030204" pitchFamily="18" charset="0"/>
                            <a:cs typeface="Times New Roman" panose="02020603050405020304" pitchFamily="18" charset="0"/>
                          </a:rPr>
                          <m:t>𝒖</m:t>
                        </m:r>
                        <m:r>
                          <a:rPr lang="en-US" altLang="zh-CN" sz="2000" b="1" kern="100">
                            <a:latin typeface="Cambria Math" panose="02040503050406030204" pitchFamily="18" charset="0"/>
                            <a:cs typeface="Times New Roman" panose="02020603050405020304" pitchFamily="18" charset="0"/>
                          </a:rPr>
                          <m:t>,</m:t>
                        </m:r>
                        <m:r>
                          <a:rPr lang="en-US" altLang="zh-CN" sz="2000" b="1" i="1" kern="100">
                            <a:latin typeface="Cambria Math" panose="02040503050406030204" pitchFamily="18" charset="0"/>
                            <a:cs typeface="Times New Roman" panose="02020603050405020304" pitchFamily="18" charset="0"/>
                          </a:rPr>
                          <m:t>𝒕</m:t>
                        </m:r>
                      </m:e>
                    </m:d>
                  </m:oMath>
                </a14:m>
                <a:r>
                  <a:rPr lang="zh-CN" altLang="zh-CN" sz="2000" b="1" kern="100" dirty="0">
                    <a:latin typeface="Times New Roman" panose="02020603050405020304" pitchFamily="18" charset="0"/>
                    <a:cs typeface="Times New Roman" panose="02020603050405020304" pitchFamily="18" charset="0"/>
                  </a:rPr>
                  <a:t>值比较高的</a:t>
                </a:r>
                <a:r>
                  <a:rPr lang="en-US" altLang="zh-CN" sz="2000" b="1" kern="100" dirty="0">
                    <a:latin typeface="Times New Roman" panose="02020603050405020304" pitchFamily="18" charset="0"/>
                    <a:cs typeface="Times New Roman" panose="02020603050405020304" pitchFamily="18" charset="0"/>
                  </a:rPr>
                  <a:t>K</a:t>
                </a:r>
                <a:r>
                  <a:rPr lang="zh-CN" altLang="zh-CN" sz="2000" b="1" kern="100" dirty="0">
                    <a:latin typeface="Times New Roman" panose="02020603050405020304" pitchFamily="18" charset="0"/>
                    <a:cs typeface="Times New Roman" panose="02020603050405020304" pitchFamily="18" charset="0"/>
                  </a:rPr>
                  <a:t>个用户作为子集</a:t>
                </a:r>
                <a:r>
                  <a:rPr lang="en-US" altLang="zh-CN" sz="2000" b="1" kern="100" dirty="0">
                    <a:latin typeface="Times New Roman" panose="02020603050405020304" pitchFamily="18" charset="0"/>
                    <a:cs typeface="Times New Roman" panose="02020603050405020304" pitchFamily="18" charset="0"/>
                  </a:rPr>
                  <a:t>S</a:t>
                </a:r>
                <a:r>
                  <a:rPr lang="zh-CN" altLang="zh-CN" sz="2000" b="1" kern="100" dirty="0">
                    <a:latin typeface="Times New Roman" panose="02020603050405020304" pitchFamily="18" charset="0"/>
                    <a:cs typeface="Times New Roman" panose="02020603050405020304" pitchFamily="18" charset="0"/>
                  </a:rPr>
                  <a:t>推荐给公司。</a:t>
                </a:r>
              </a:p>
            </p:txBody>
          </p:sp>
        </mc:Choice>
        <mc:Fallback xmlns="">
          <p:sp>
            <p:nvSpPr>
              <p:cNvPr id="9" name="矩形 8"/>
              <p:cNvSpPr>
                <a:spLocks noRot="1" noChangeAspect="1" noMove="1" noResize="1" noEditPoints="1" noAdjustHandles="1" noChangeArrowheads="1" noChangeShapeType="1" noTextEdit="1"/>
              </p:cNvSpPr>
              <p:nvPr/>
            </p:nvSpPr>
            <p:spPr>
              <a:xfrm>
                <a:off x="642019" y="5825415"/>
                <a:ext cx="7859963" cy="605294"/>
              </a:xfrm>
              <a:prstGeom prst="rect">
                <a:avLst/>
              </a:prstGeom>
              <a:blipFill rotWithShape="0">
                <a:blip r:embed="rId5"/>
                <a:stretch>
                  <a:fillRect l="-775" t="-17172" r="-4031"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6492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61950" y="1625600"/>
                <a:ext cx="8426450" cy="4942026"/>
              </a:xfrm>
            </p:spPr>
            <p:txBody>
              <a:bodyPr>
                <a:normAutofit/>
              </a:bodyPr>
              <a:lstStyle/>
              <a:p>
                <a:r>
                  <a:rPr lang="zh-CN" altLang="en-US" dirty="0" smtClean="0"/>
                  <a:t>实验部分：</a:t>
                </a:r>
                <a:endParaRPr lang="en-US" altLang="zh-CN" dirty="0"/>
              </a:p>
              <a:p>
                <a:pPr lvl="1"/>
                <a:r>
                  <a:rPr lang="zh-CN" altLang="zh-CN" dirty="0" smtClean="0"/>
                  <a:t>（</a:t>
                </a:r>
                <a:r>
                  <a:rPr lang="en-US" altLang="zh-CN" dirty="0"/>
                  <a:t>1</a:t>
                </a:r>
                <a:r>
                  <a:rPr lang="zh-CN" altLang="zh-CN" dirty="0"/>
                  <a:t>）证明了用户的消费行为与用户之间的链接关系（影响力关系）确实存在很强的相关性</a:t>
                </a:r>
                <a:r>
                  <a:rPr lang="zh-CN" altLang="zh-CN" dirty="0" smtClean="0"/>
                  <a:t>；</a:t>
                </a:r>
                <a:endParaRPr lang="en-US" altLang="zh-CN" dirty="0" smtClean="0"/>
              </a:p>
              <a:p>
                <a:pPr lvl="1"/>
                <a:r>
                  <a:rPr lang="zh-CN" altLang="zh-CN" dirty="0" smtClean="0"/>
                  <a:t>（</a:t>
                </a:r>
                <a:r>
                  <a:rPr lang="en-US" altLang="zh-CN" dirty="0"/>
                  <a:t>2</a:t>
                </a:r>
                <a:r>
                  <a:rPr lang="zh-CN" altLang="zh-CN" dirty="0"/>
                  <a:t>）验证了</a:t>
                </a:r>
                <a:r>
                  <a:rPr lang="en-US" altLang="zh-CN" dirty="0"/>
                  <a:t>MIP</a:t>
                </a:r>
                <a:r>
                  <a:rPr lang="zh-CN" altLang="zh-CN" dirty="0"/>
                  <a:t>算法的有效性（包含假设验证、效果分析、时间复杂度分析）</a:t>
                </a:r>
                <a:r>
                  <a:rPr lang="zh-CN" altLang="zh-CN" dirty="0" smtClean="0"/>
                  <a:t>；</a:t>
                </a:r>
                <a:endParaRPr lang="en-US" altLang="zh-CN" dirty="0" smtClean="0"/>
              </a:p>
              <a:p>
                <a:pPr lvl="1"/>
                <a:r>
                  <a:rPr lang="zh-CN" altLang="zh-CN" dirty="0" smtClean="0"/>
                  <a:t>（</a:t>
                </a:r>
                <a:r>
                  <a:rPr lang="en-US" altLang="zh-CN" dirty="0"/>
                  <a:t>3</a:t>
                </a:r>
                <a:r>
                  <a:rPr lang="zh-CN" altLang="zh-CN" dirty="0"/>
                  <a:t>）验证了推荐目标函数</a:t>
                </a:r>
                <a14:m>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u</m:t>
                        </m:r>
                        <m:r>
                          <a:rPr lang="en-US" altLang="zh-CN">
                            <a:latin typeface="Cambria Math" panose="02040503050406030204" pitchFamily="18" charset="0"/>
                          </a:rPr>
                          <m:t>,</m:t>
                        </m:r>
                        <m:r>
                          <m:rPr>
                            <m:sty m:val="p"/>
                          </m:rPr>
                          <a:rPr lang="en-US" altLang="zh-CN">
                            <a:latin typeface="Cambria Math" panose="02040503050406030204" pitchFamily="18" charset="0"/>
                          </a:rPr>
                          <m:t>t</m:t>
                        </m:r>
                      </m:e>
                    </m:d>
                  </m:oMath>
                </a14:m>
                <a:r>
                  <a:rPr lang="zh-CN" altLang="zh-CN" dirty="0"/>
                  <a:t>的有效性（包含参数</a:t>
                </a:r>
                <a:r>
                  <a:rPr lang="en-US" altLang="zh-CN" dirty="0"/>
                  <a:t>η</a:t>
                </a:r>
                <a:r>
                  <a:rPr lang="zh-CN" altLang="zh-CN" dirty="0"/>
                  <a:t>效果分析，推荐节点集</a:t>
                </a:r>
                <a:r>
                  <a:rPr lang="en-US" altLang="zh-CN" dirty="0"/>
                  <a:t>S</a:t>
                </a:r>
                <a:r>
                  <a:rPr lang="zh-CN" altLang="zh-CN" dirty="0"/>
                  <a:t>的准确率和召回率</a:t>
                </a:r>
                <a:r>
                  <a:rPr lang="zh-CN" altLang="zh-CN" dirty="0" smtClean="0"/>
                  <a:t>等）</a:t>
                </a:r>
                <a:endParaRPr lang="en-US" altLang="zh-CN" dirty="0" smtClean="0"/>
              </a:p>
              <a:p>
                <a:pPr lvl="1"/>
                <a:endParaRPr lang="en-US" altLang="zh-CN" dirty="0"/>
              </a:p>
              <a:p>
                <a:pPr lvl="0"/>
                <a:r>
                  <a:rPr lang="zh-CN" altLang="en-US" dirty="0" smtClean="0">
                    <a:solidFill>
                      <a:prstClr val="black"/>
                    </a:solidFill>
                  </a:rPr>
                  <a:t>实验</a:t>
                </a:r>
                <a:r>
                  <a:rPr lang="zh-CN" altLang="en-US" dirty="0">
                    <a:solidFill>
                      <a:prstClr val="black"/>
                    </a:solidFill>
                  </a:rPr>
                  <a:t>数据</a:t>
                </a:r>
                <a:r>
                  <a:rPr lang="zh-CN" altLang="en-US" dirty="0" smtClean="0">
                    <a:solidFill>
                      <a:prstClr val="black"/>
                    </a:solidFill>
                  </a:rPr>
                  <a:t>：</a:t>
                </a:r>
                <a:endParaRPr lang="en-US" altLang="zh-CN" dirty="0" smtClean="0">
                  <a:solidFill>
                    <a:prstClr val="black"/>
                  </a:solidFill>
                </a:endParaRPr>
              </a:p>
              <a:p>
                <a:pPr lvl="1"/>
                <a:r>
                  <a:rPr lang="en-US" altLang="zh-CN" dirty="0" err="1" smtClean="0">
                    <a:solidFill>
                      <a:prstClr val="black"/>
                    </a:solidFill>
                  </a:rPr>
                  <a:t>Weibo</a:t>
                </a:r>
                <a:r>
                  <a:rPr lang="en-US" altLang="zh-CN" dirty="0" smtClean="0">
                    <a:solidFill>
                      <a:prstClr val="black"/>
                    </a:solidFill>
                  </a:rPr>
                  <a:t> </a:t>
                </a:r>
                <a:r>
                  <a:rPr lang="zh-CN" altLang="en-US" dirty="0" smtClean="0">
                    <a:solidFill>
                      <a:prstClr val="black"/>
                    </a:solidFill>
                  </a:rPr>
                  <a:t>、 </a:t>
                </a:r>
                <a:r>
                  <a:rPr lang="en-US" altLang="zh-CN" dirty="0" err="1" smtClean="0">
                    <a:solidFill>
                      <a:prstClr val="black"/>
                    </a:solidFill>
                  </a:rPr>
                  <a:t>Epinions</a:t>
                </a:r>
                <a:endParaRPr lang="en-US" altLang="zh-CN" dirty="0" smtClean="0">
                  <a:solidFill>
                    <a:prstClr val="black"/>
                  </a:solidFill>
                </a:endParaRPr>
              </a:p>
              <a:p>
                <a:pPr lvl="1"/>
                <a:r>
                  <a:rPr lang="en-US" altLang="zh-CN" dirty="0" smtClean="0">
                    <a:solidFill>
                      <a:prstClr val="black"/>
                    </a:solidFill>
                  </a:rPr>
                  <a:t>Train set 80%</a:t>
                </a:r>
                <a:r>
                  <a:rPr lang="zh-CN" altLang="en-US" dirty="0" smtClean="0">
                    <a:solidFill>
                      <a:prstClr val="black"/>
                    </a:solidFill>
                  </a:rPr>
                  <a:t>； </a:t>
                </a:r>
                <a:r>
                  <a:rPr lang="en-US" altLang="zh-CN" dirty="0" smtClean="0">
                    <a:solidFill>
                      <a:prstClr val="black"/>
                    </a:solidFill>
                  </a:rPr>
                  <a:t>Test set 20%</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61950" y="1625600"/>
                <a:ext cx="8426450" cy="4942026"/>
              </a:xfrm>
              <a:blipFill rotWithShape="0">
                <a:blip r:embed="rId2"/>
                <a:stretch>
                  <a:fillRect l="-940" t="-22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26</a:t>
            </a:fld>
            <a:endParaRPr lang="en-US" altLang="zh-CN" dirty="0"/>
          </a:p>
        </p:txBody>
      </p:sp>
      <p:sp>
        <p:nvSpPr>
          <p:cNvPr id="6" name="文本占位符 5"/>
          <p:cNvSpPr>
            <a:spLocks noGrp="1"/>
          </p:cNvSpPr>
          <p:nvPr>
            <p:ph type="body" sz="half" idx="2"/>
          </p:nvPr>
        </p:nvSpPr>
        <p:spPr/>
        <p:txBody>
          <a:bodyPr/>
          <a:lstStyle/>
          <a:p>
            <a:r>
              <a:rPr lang="zh-CN" altLang="en-US" dirty="0" smtClean="0"/>
              <a:t>实验结果与分析</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960424572"/>
              </p:ext>
            </p:extLst>
          </p:nvPr>
        </p:nvGraphicFramePr>
        <p:xfrm>
          <a:off x="3077030" y="5454326"/>
          <a:ext cx="5994401" cy="874551"/>
        </p:xfrm>
        <a:graphic>
          <a:graphicData uri="http://schemas.openxmlformats.org/drawingml/2006/table">
            <a:tbl>
              <a:tblPr firstRow="1" firstCol="1" bandRow="1">
                <a:tableStyleId>{5C22544A-7EE6-4342-B048-85BDC9FD1C3A}</a:tableStyleId>
              </a:tblPr>
              <a:tblGrid>
                <a:gridCol w="893345"/>
                <a:gridCol w="980566"/>
                <a:gridCol w="1004353"/>
                <a:gridCol w="1493314"/>
                <a:gridCol w="1622823"/>
              </a:tblGrid>
              <a:tr h="236107">
                <a:tc>
                  <a:txBody>
                    <a:bodyPr/>
                    <a:lstStyle/>
                    <a:p>
                      <a:pPr indent="127000" algn="ctr">
                        <a:lnSpc>
                          <a:spcPts val="2000"/>
                        </a:lnSpc>
                        <a:spcAft>
                          <a:spcPts val="0"/>
                        </a:spcAft>
                      </a:pPr>
                      <a:r>
                        <a:rPr lang="en-US" sz="1400" kern="100" dirty="0">
                          <a:effectLst/>
                        </a:rPr>
                        <a:t>Data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#Nodes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#Items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latinLnBrk="1">
                        <a:lnSpc>
                          <a:spcPts val="2000"/>
                        </a:lnSpc>
                        <a:spcAft>
                          <a:spcPts val="0"/>
                        </a:spcAft>
                      </a:pPr>
                      <a:r>
                        <a:rPr lang="en-US" sz="1400" kern="100" dirty="0">
                          <a:effectLst/>
                        </a:rPr>
                        <a:t>#Social Edges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#Consumptions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15418">
                <a:tc>
                  <a:txBody>
                    <a:bodyPr/>
                    <a:lstStyle/>
                    <a:p>
                      <a:pPr indent="127000" algn="ctr">
                        <a:lnSpc>
                          <a:spcPts val="2000"/>
                        </a:lnSpc>
                        <a:spcAft>
                          <a:spcPts val="0"/>
                        </a:spcAft>
                      </a:pPr>
                      <a:r>
                        <a:rPr lang="en-US" sz="1400" kern="100" dirty="0" err="1">
                          <a:effectLst/>
                        </a:rPr>
                        <a:t>Weibo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140,876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89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1,792,835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2,822,315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05133">
                <a:tc>
                  <a:txBody>
                    <a:bodyPr/>
                    <a:lstStyle/>
                    <a:p>
                      <a:pPr indent="127000" algn="ctr">
                        <a:lnSpc>
                          <a:spcPts val="2000"/>
                        </a:lnSpc>
                        <a:spcAft>
                          <a:spcPts val="0"/>
                        </a:spcAft>
                      </a:pPr>
                      <a:r>
                        <a:rPr lang="en-US" sz="1400" kern="100" dirty="0" err="1">
                          <a:effectLst/>
                        </a:rPr>
                        <a:t>Epinions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49,290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a:effectLst/>
                        </a:rPr>
                        <a:t>139,738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487,183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r">
                        <a:lnSpc>
                          <a:spcPts val="2000"/>
                        </a:lnSpc>
                        <a:spcAft>
                          <a:spcPts val="0"/>
                        </a:spcAft>
                      </a:pPr>
                      <a:r>
                        <a:rPr lang="en-US" sz="1400" kern="100" dirty="0">
                          <a:effectLst/>
                        </a:rPr>
                        <a:t>664,824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0" name="矩形 9"/>
          <p:cNvSpPr/>
          <p:nvPr/>
        </p:nvSpPr>
        <p:spPr>
          <a:xfrm>
            <a:off x="5485345" y="5131190"/>
            <a:ext cx="1210588" cy="338554"/>
          </a:xfrm>
          <a:prstGeom prst="rect">
            <a:avLst/>
          </a:prstGeom>
        </p:spPr>
        <p:txBody>
          <a:bodyPr wrap="none">
            <a:spAutoFit/>
          </a:bodyPr>
          <a:lstStyle/>
          <a:p>
            <a:r>
              <a:rPr lang="zh-CN" altLang="zh-CN" sz="1600" dirty="0" smtClean="0">
                <a:latin typeface="Times New Roman" panose="02020603050405020304" pitchFamily="18" charset="0"/>
                <a:cs typeface="Times New Roman" panose="02020603050405020304" pitchFamily="18" charset="0"/>
              </a:rPr>
              <a:t>数据</a:t>
            </a:r>
            <a:r>
              <a:rPr lang="zh-CN" altLang="en-US" sz="1600" dirty="0" smtClean="0">
                <a:latin typeface="Times New Roman" panose="02020603050405020304" pitchFamily="18" charset="0"/>
                <a:cs typeface="Times New Roman" panose="02020603050405020304" pitchFamily="18" charset="0"/>
              </a:rPr>
              <a:t>集</a:t>
            </a:r>
            <a:r>
              <a:rPr lang="zh-CN" altLang="zh-CN" sz="1600" dirty="0" smtClean="0">
                <a:latin typeface="Times New Roman" panose="02020603050405020304" pitchFamily="18" charset="0"/>
                <a:cs typeface="Times New Roman" panose="02020603050405020304" pitchFamily="18" charset="0"/>
              </a:rPr>
              <a:t>信息</a:t>
            </a:r>
            <a:endParaRPr lang="zh-CN" altLang="en-US" sz="1600" dirty="0"/>
          </a:p>
        </p:txBody>
      </p:sp>
    </p:spTree>
    <p:extLst>
      <p:ext uri="{BB962C8B-B14F-4D97-AF65-F5344CB8AC3E}">
        <p14:creationId xmlns:p14="http://schemas.microsoft.com/office/powerpoint/2010/main" val="3467405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实验目的： </a:t>
            </a:r>
            <a:r>
              <a:rPr lang="zh-CN" altLang="zh-CN" dirty="0" smtClean="0"/>
              <a:t>用户</a:t>
            </a:r>
            <a:r>
              <a:rPr lang="zh-CN" altLang="zh-CN" dirty="0"/>
              <a:t>与公司之间的连接关系与用户的消费行为有着很强的相关性。</a:t>
            </a: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27</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1 – </a:t>
            </a:r>
            <a:r>
              <a:rPr lang="zh-CN" altLang="en-US" dirty="0" smtClean="0"/>
              <a:t>相关性分析</a:t>
            </a:r>
            <a:endParaRPr lang="zh-CN" altLang="en-US" dirty="0"/>
          </a:p>
        </p:txBody>
      </p:sp>
      <p:grpSp>
        <p:nvGrpSpPr>
          <p:cNvPr id="10" name="组合 9"/>
          <p:cNvGrpSpPr/>
          <p:nvPr/>
        </p:nvGrpSpPr>
        <p:grpSpPr>
          <a:xfrm>
            <a:off x="3517265" y="2197552"/>
            <a:ext cx="5271135" cy="1374775"/>
            <a:chOff x="0" y="0"/>
            <a:chExt cx="5271135" cy="1374913"/>
          </a:xfrm>
        </p:grpSpPr>
        <p:pic>
          <p:nvPicPr>
            <p:cNvPr id="11" name="图片 10" descr="E:\KuaiPan\Work\研究生论文开题与答辩\毕业论文\论文图表等素材\isu_c_correlation_a_pie.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271135" cy="1123315"/>
            </a:xfrm>
            <a:prstGeom prst="rect">
              <a:avLst/>
            </a:prstGeom>
            <a:noFill/>
            <a:ln>
              <a:noFill/>
            </a:ln>
          </p:spPr>
        </p:pic>
        <p:sp>
          <p:nvSpPr>
            <p:cNvPr id="12" name="文本框 45"/>
            <p:cNvSpPr txBox="1"/>
            <p:nvPr/>
          </p:nvSpPr>
          <p:spPr>
            <a:xfrm>
              <a:off x="0" y="1176793"/>
              <a:ext cx="5271135"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4‑2 </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使用公司手机的粉丝比率</a:t>
              </a:r>
            </a:p>
          </p:txBody>
        </p:sp>
      </p:grpSp>
      <p:grpSp>
        <p:nvGrpSpPr>
          <p:cNvPr id="13" name="组合 12"/>
          <p:cNvGrpSpPr/>
          <p:nvPr/>
        </p:nvGrpSpPr>
        <p:grpSpPr>
          <a:xfrm>
            <a:off x="3512184" y="3984838"/>
            <a:ext cx="5281295" cy="1530985"/>
            <a:chOff x="0" y="0"/>
            <a:chExt cx="5281295" cy="1531030"/>
          </a:xfrm>
        </p:grpSpPr>
        <p:pic>
          <p:nvPicPr>
            <p:cNvPr id="14" name="图片 13" descr="E:\KuaiPan\Work\研究生论文开题与答辩\毕业论文\论文图表等素材\isu_c_correlation_b_pie.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281295" cy="1194435"/>
            </a:xfrm>
            <a:prstGeom prst="rect">
              <a:avLst/>
            </a:prstGeom>
            <a:noFill/>
            <a:ln>
              <a:noFill/>
            </a:ln>
          </p:spPr>
        </p:pic>
        <p:sp>
          <p:nvSpPr>
            <p:cNvPr id="15" name="文本框 48"/>
            <p:cNvSpPr txBox="1"/>
            <p:nvPr/>
          </p:nvSpPr>
          <p:spPr>
            <a:xfrm>
              <a:off x="0" y="1244010"/>
              <a:ext cx="5280660" cy="2870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4‑3 </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手机用户关注对应公司的比率</a:t>
              </a:r>
            </a:p>
          </p:txBody>
        </p:sp>
      </p:grpSp>
      <p:sp>
        <p:nvSpPr>
          <p:cNvPr id="16" name="矩形 15"/>
          <p:cNvSpPr/>
          <p:nvPr/>
        </p:nvSpPr>
        <p:spPr>
          <a:xfrm>
            <a:off x="395241" y="5700402"/>
            <a:ext cx="8202480" cy="830997"/>
          </a:xfrm>
          <a:prstGeom prst="rect">
            <a:avLst/>
          </a:prstGeom>
        </p:spPr>
        <p:txBody>
          <a:bodyPr wrap="square">
            <a:spAutoFit/>
          </a:bodyPr>
          <a:lstStyle/>
          <a:p>
            <a:r>
              <a:rPr lang="zh-CN" altLang="zh-CN" sz="2400" b="1" dirty="0">
                <a:latin typeface="Times New Roman" panose="02020603050405020304" pitchFamily="18" charset="0"/>
                <a:cs typeface="Times New Roman" panose="02020603050405020304" pitchFamily="18" charset="0"/>
              </a:rPr>
              <a:t>用户的消费行为与社交关系（影响力关系）有很强的相关性，尤其是公司与用户的社交关系。</a:t>
            </a:r>
            <a:endParaRPr lang="zh-CN" altLang="en-US" sz="2400" b="1" dirty="0"/>
          </a:p>
        </p:txBody>
      </p:sp>
    </p:spTree>
    <p:extLst>
      <p:ext uri="{BB962C8B-B14F-4D97-AF65-F5344CB8AC3E}">
        <p14:creationId xmlns:p14="http://schemas.microsoft.com/office/powerpoint/2010/main" val="331986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假设验证</a:t>
            </a:r>
            <a:endParaRPr lang="en-US" altLang="zh-CN" dirty="0" smtClean="0"/>
          </a:p>
          <a:p>
            <a:pPr lvl="1"/>
            <a:endParaRPr lang="en-US" altLang="zh-CN" dirty="0" smtClean="0"/>
          </a:p>
          <a:p>
            <a:pPr lvl="1"/>
            <a:endParaRPr lang="en-US" altLang="zh-CN" dirty="0"/>
          </a:p>
          <a:p>
            <a:pPr lvl="1"/>
            <a:endParaRPr lang="en-US" altLang="zh-CN" dirty="0" smtClean="0"/>
          </a:p>
          <a:p>
            <a:r>
              <a:rPr lang="en-US" altLang="zh-CN" dirty="0" smtClean="0"/>
              <a:t>MIP</a:t>
            </a:r>
            <a:r>
              <a:rPr lang="zh-CN" altLang="en-US" dirty="0" smtClean="0"/>
              <a:t>有效性验证</a:t>
            </a: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28</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2 </a:t>
            </a:r>
            <a:r>
              <a:rPr lang="en-US" altLang="zh-CN" dirty="0"/>
              <a:t>– </a:t>
            </a:r>
            <a:r>
              <a:rPr lang="en-US" altLang="zh-CN" dirty="0" smtClean="0"/>
              <a:t>MIP</a:t>
            </a:r>
            <a:r>
              <a:rPr lang="zh-CN" altLang="en-US" dirty="0" smtClean="0"/>
              <a:t>算法评估</a:t>
            </a:r>
            <a:endParaRPr lang="zh-CN" altLang="en-US" dirty="0"/>
          </a:p>
        </p:txBody>
      </p:sp>
    </p:spTree>
    <p:extLst>
      <p:ext uri="{BB962C8B-B14F-4D97-AF65-F5344CB8AC3E}">
        <p14:creationId xmlns:p14="http://schemas.microsoft.com/office/powerpoint/2010/main" val="2539684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假设验证</a:t>
            </a:r>
            <a:endParaRPr lang="en-US" altLang="zh-CN" dirty="0" smtClean="0"/>
          </a:p>
          <a:p>
            <a:pPr lvl="1"/>
            <a:r>
              <a:rPr lang="zh-CN" altLang="en-US" b="1" dirty="0"/>
              <a:t>被一个公司深度影响的用户有较高的概率会购买该公司的产品</a:t>
            </a:r>
            <a:r>
              <a:rPr lang="zh-CN" altLang="en-US" b="1" dirty="0" smtClean="0"/>
              <a:t>，较低</a:t>
            </a:r>
            <a:r>
              <a:rPr lang="zh-CN" altLang="en-US" b="1" dirty="0"/>
              <a:t>的概率去选购其他竞争公司的</a:t>
            </a:r>
            <a:r>
              <a:rPr lang="zh-CN" altLang="en-US" b="1" dirty="0" smtClean="0"/>
              <a:t>产品</a:t>
            </a:r>
            <a:endParaRPr lang="en-US" altLang="zh-CN" b="1" dirty="0" smtClean="0"/>
          </a:p>
          <a:p>
            <a:pPr lvl="1"/>
            <a:endParaRPr lang="en-US" altLang="zh-CN" dirty="0" smtClean="0"/>
          </a:p>
          <a:p>
            <a:r>
              <a:rPr lang="en-US" altLang="zh-CN" dirty="0" smtClean="0"/>
              <a:t>MIP</a:t>
            </a:r>
            <a:r>
              <a:rPr lang="zh-CN" altLang="en-US" dirty="0" smtClean="0"/>
              <a:t>有效性验证</a:t>
            </a: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29</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2 </a:t>
            </a:r>
            <a:r>
              <a:rPr lang="en-US" altLang="zh-CN" dirty="0"/>
              <a:t>– </a:t>
            </a:r>
            <a:r>
              <a:rPr lang="en-US" altLang="zh-CN" dirty="0" smtClean="0"/>
              <a:t>MIP</a:t>
            </a:r>
            <a:r>
              <a:rPr lang="zh-CN" altLang="en-US" dirty="0" smtClean="0"/>
              <a:t>算法评估</a:t>
            </a:r>
            <a:endParaRPr lang="zh-CN" altLang="en-US" dirty="0"/>
          </a:p>
        </p:txBody>
      </p:sp>
      <p:grpSp>
        <p:nvGrpSpPr>
          <p:cNvPr id="7" name="组合 6"/>
          <p:cNvGrpSpPr/>
          <p:nvPr/>
        </p:nvGrpSpPr>
        <p:grpSpPr>
          <a:xfrm>
            <a:off x="692546" y="3815531"/>
            <a:ext cx="7438168" cy="2528965"/>
            <a:chOff x="0" y="0"/>
            <a:chExt cx="5271135" cy="1792177"/>
          </a:xfrm>
        </p:grpSpPr>
        <p:pic>
          <p:nvPicPr>
            <p:cNvPr id="8" name="图片 7" descr="E:\KuaiPan\Work\研究生论文开题与答辩\毕业论文\论文图表等素材\IHIC--isu_b_f2.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271135" cy="1620520"/>
            </a:xfrm>
            <a:prstGeom prst="rect">
              <a:avLst/>
            </a:prstGeom>
            <a:noFill/>
            <a:ln>
              <a:noFill/>
            </a:ln>
          </p:spPr>
        </p:pic>
        <p:sp>
          <p:nvSpPr>
            <p:cNvPr id="9" name="文本框 19"/>
            <p:cNvSpPr txBox="1"/>
            <p:nvPr/>
          </p:nvSpPr>
          <p:spPr>
            <a:xfrm>
              <a:off x="0" y="1677670"/>
              <a:ext cx="5271135" cy="114507"/>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dirty="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dirty="0" smtClean="0">
                  <a:effectLst/>
                  <a:latin typeface="Calibri Light" panose="020F0302020204030204" pitchFamily="34" charset="0"/>
                  <a:ea typeface="宋体" panose="02010600030101010101" pitchFamily="2" charset="-122"/>
                  <a:cs typeface="Times New Roman" panose="02020603050405020304" pitchFamily="18" charset="0"/>
                </a:rPr>
                <a:t>4‑4 </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受深度影响的用户的产品购买率</a:t>
              </a:r>
            </a:p>
          </p:txBody>
        </p:sp>
      </p:grpSp>
    </p:spTree>
    <p:extLst>
      <p:ext uri="{BB962C8B-B14F-4D97-AF65-F5344CB8AC3E}">
        <p14:creationId xmlns:p14="http://schemas.microsoft.com/office/powerpoint/2010/main" val="1200176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950" y="1155701"/>
            <a:ext cx="7170964" cy="5118099"/>
          </a:xfrm>
        </p:spPr>
        <p:txBody>
          <a:bodyPr>
            <a:normAutofit/>
          </a:bodyPr>
          <a:lstStyle/>
          <a:p>
            <a:r>
              <a:rPr lang="zh-CN" altLang="en-US" dirty="0" smtClean="0"/>
              <a:t>近年来，在线社交网络得到了蓬勃发展。</a:t>
            </a:r>
            <a:endParaRPr lang="en-US" altLang="zh-CN" dirty="0" smtClean="0"/>
          </a:p>
          <a:p>
            <a:pPr lvl="1"/>
            <a:r>
              <a:rPr lang="zh-CN" altLang="en-US" dirty="0" smtClean="0"/>
              <a:t>信息的获取</a:t>
            </a:r>
            <a:endParaRPr lang="en-US" altLang="zh-CN" dirty="0" smtClean="0"/>
          </a:p>
          <a:p>
            <a:pPr lvl="1"/>
            <a:r>
              <a:rPr lang="zh-CN" altLang="en-US" dirty="0" smtClean="0"/>
              <a:t>信息的传播</a:t>
            </a:r>
            <a:endParaRPr lang="en-US" altLang="zh-CN" dirty="0" smtClean="0"/>
          </a:p>
          <a:p>
            <a:pPr lvl="1"/>
            <a:endParaRPr lang="en-US" altLang="zh-CN" dirty="0" smtClean="0"/>
          </a:p>
          <a:p>
            <a:endParaRPr lang="en-US" altLang="zh-CN" dirty="0" smtClean="0"/>
          </a:p>
          <a:p>
            <a:endParaRPr lang="en-US" altLang="zh-CN" dirty="0" smtClean="0"/>
          </a:p>
          <a:p>
            <a:endParaRPr lang="en-US" altLang="zh-CN" dirty="0"/>
          </a:p>
          <a:p>
            <a:endParaRPr lang="en-US" altLang="zh-CN" dirty="0"/>
          </a:p>
          <a:p>
            <a:r>
              <a:rPr lang="zh-CN" altLang="en-US" dirty="0"/>
              <a:t>社交网络中影响力传播问题</a:t>
            </a:r>
          </a:p>
          <a:p>
            <a:pPr lvl="1"/>
            <a:r>
              <a:rPr lang="zh-CN" altLang="en-US" dirty="0"/>
              <a:t>用户与用于之间的相互影响力</a:t>
            </a:r>
          </a:p>
          <a:p>
            <a:pPr lvl="2"/>
            <a:r>
              <a:rPr lang="zh-CN" altLang="en-US" dirty="0"/>
              <a:t>微博中消息转发</a:t>
            </a:r>
          </a:p>
          <a:p>
            <a:pPr lvl="1"/>
            <a:r>
              <a:rPr lang="zh-CN" altLang="en-US" dirty="0"/>
              <a:t>影响力越大用户，其发布的信息传播越快</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研究背景</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a:t>
            </a:fld>
            <a:endParaRPr lang="en-US" altLang="zh-CN" dirty="0"/>
          </a:p>
        </p:txBody>
      </p:sp>
      <p:sp>
        <p:nvSpPr>
          <p:cNvPr id="6" name="页脚占位符 5"/>
          <p:cNvSpPr>
            <a:spLocks noGrp="1"/>
          </p:cNvSpPr>
          <p:nvPr>
            <p:ph type="ftr" sz="quarter" idx="4294967295"/>
          </p:nvPr>
        </p:nvSpPr>
        <p:spPr>
          <a:xfrm>
            <a:off x="9845950" y="6430251"/>
            <a:ext cx="546279" cy="274749"/>
          </a:xfrm>
        </p:spPr>
        <p:txBody>
          <a:bodyPr/>
          <a:lstStyle/>
          <a:p>
            <a:endParaRPr lang="zh-CN" altLang="en-US" dirty="0"/>
          </a:p>
        </p:txBody>
      </p:sp>
      <p:sp>
        <p:nvSpPr>
          <p:cNvPr id="8" name="AutoShape 4" descr="http://i.ytimg.com/vi/9bZkp7q19f0/maxresdefault.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958" y="1720548"/>
            <a:ext cx="3621637" cy="2622270"/>
          </a:xfrm>
          <a:prstGeom prst="rect">
            <a:avLst/>
          </a:prstGeom>
        </p:spPr>
      </p:pic>
    </p:spTree>
    <p:extLst>
      <p:ext uri="{BB962C8B-B14F-4D97-AF65-F5344CB8AC3E}">
        <p14:creationId xmlns:p14="http://schemas.microsoft.com/office/powerpoint/2010/main" val="2713019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假设验证</a:t>
            </a:r>
            <a:endParaRPr lang="en-US" altLang="zh-CN" dirty="0" smtClean="0"/>
          </a:p>
          <a:p>
            <a:r>
              <a:rPr lang="en-US" altLang="zh-CN" dirty="0" smtClean="0"/>
              <a:t>MIP</a:t>
            </a:r>
            <a:r>
              <a:rPr lang="zh-CN" altLang="en-US" dirty="0" smtClean="0"/>
              <a:t>有效性验证</a:t>
            </a:r>
            <a:endParaRPr lang="en-US" altLang="zh-CN" dirty="0" smtClean="0"/>
          </a:p>
          <a:p>
            <a:pPr lvl="1"/>
            <a:r>
              <a:rPr lang="zh-CN" altLang="en-US" b="1" dirty="0" smtClean="0"/>
              <a:t>运行时间对比</a:t>
            </a:r>
            <a:endParaRPr lang="en-US" altLang="zh-CN" b="1" dirty="0" smtClean="0"/>
          </a:p>
          <a:p>
            <a:pPr lvl="1"/>
            <a:r>
              <a:rPr lang="zh-CN" altLang="en-US" b="1" dirty="0" smtClean="0"/>
              <a:t>有效性验证</a:t>
            </a:r>
            <a:endParaRPr lang="en-US" altLang="zh-CN" b="1" dirty="0" smtClean="0"/>
          </a:p>
          <a:p>
            <a:pPr lvl="2"/>
            <a:endParaRPr lang="zh-CN" altLang="en-US" b="1"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30</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smtClean="0"/>
              <a:t>2 </a:t>
            </a:r>
            <a:r>
              <a:rPr lang="en-US" altLang="zh-CN" dirty="0"/>
              <a:t>– </a:t>
            </a:r>
            <a:r>
              <a:rPr lang="en-US" altLang="zh-CN" dirty="0" smtClean="0"/>
              <a:t>MIP</a:t>
            </a:r>
            <a:r>
              <a:rPr lang="zh-CN" altLang="en-US" dirty="0" smtClean="0"/>
              <a:t>算法评估</a:t>
            </a:r>
            <a:endParaRPr lang="zh-CN" altLang="en-US" dirty="0"/>
          </a:p>
        </p:txBody>
      </p:sp>
      <p:grpSp>
        <p:nvGrpSpPr>
          <p:cNvPr id="10" name="组合 9"/>
          <p:cNvGrpSpPr/>
          <p:nvPr/>
        </p:nvGrpSpPr>
        <p:grpSpPr>
          <a:xfrm>
            <a:off x="4445953" y="2567486"/>
            <a:ext cx="4595495" cy="1628433"/>
            <a:chOff x="0" y="0"/>
            <a:chExt cx="4595495" cy="1628433"/>
          </a:xfrm>
        </p:grpSpPr>
        <p:pic>
          <p:nvPicPr>
            <p:cNvPr id="11" name="图片 10" descr="E:\KuaiPan\Work\研究生论文开题与答辩\毕业论文\论文图表等素材\IHIC--isu_b_runtime.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4595495" cy="1412240"/>
            </a:xfrm>
            <a:prstGeom prst="rect">
              <a:avLst/>
            </a:prstGeom>
            <a:noFill/>
            <a:ln>
              <a:noFill/>
            </a:ln>
          </p:spPr>
        </p:pic>
        <p:sp>
          <p:nvSpPr>
            <p:cNvPr id="12" name="文本框 34"/>
            <p:cNvSpPr txBox="1"/>
            <p:nvPr/>
          </p:nvSpPr>
          <p:spPr>
            <a:xfrm>
              <a:off x="0" y="1466850"/>
              <a:ext cx="4595495" cy="16158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dirty="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dirty="0" smtClean="0">
                  <a:effectLst/>
                  <a:latin typeface="Calibri Light" panose="020F0302020204030204" pitchFamily="34" charset="0"/>
                  <a:ea typeface="宋体" panose="02010600030101010101" pitchFamily="2" charset="-122"/>
                  <a:cs typeface="Times New Roman" panose="02020603050405020304" pitchFamily="18" charset="0"/>
                </a:rPr>
                <a:t>4‑5 </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实际运行时间对比结果</a:t>
              </a:r>
            </a:p>
          </p:txBody>
        </p:sp>
      </p:grpSp>
      <p:grpSp>
        <p:nvGrpSpPr>
          <p:cNvPr id="13" name="组合 12"/>
          <p:cNvGrpSpPr/>
          <p:nvPr/>
        </p:nvGrpSpPr>
        <p:grpSpPr>
          <a:xfrm>
            <a:off x="4487863" y="4687478"/>
            <a:ext cx="4553585" cy="1618908"/>
            <a:chOff x="0" y="0"/>
            <a:chExt cx="4553585" cy="1618908"/>
          </a:xfrm>
        </p:grpSpPr>
        <p:pic>
          <p:nvPicPr>
            <p:cNvPr id="14" name="图片 13" descr="E:\KuaiPan\Work\研究生论文开题与答辩\毕业论文\论文图表等素材\IHIC--isu_b_entropyRate.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4553585" cy="1400175"/>
            </a:xfrm>
            <a:prstGeom prst="rect">
              <a:avLst/>
            </a:prstGeom>
            <a:noFill/>
            <a:ln>
              <a:noFill/>
            </a:ln>
          </p:spPr>
        </p:pic>
        <p:sp>
          <p:nvSpPr>
            <p:cNvPr id="15" name="文本框 36"/>
            <p:cNvSpPr txBox="1"/>
            <p:nvPr/>
          </p:nvSpPr>
          <p:spPr>
            <a:xfrm>
              <a:off x="0" y="1457325"/>
              <a:ext cx="4553585" cy="16158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dirty="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dirty="0" smtClean="0">
                  <a:effectLst/>
                  <a:latin typeface="Calibri Light" panose="020F0302020204030204" pitchFamily="34" charset="0"/>
                  <a:ea typeface="宋体" panose="02010600030101010101" pitchFamily="2" charset="-122"/>
                  <a:cs typeface="Times New Roman" panose="02020603050405020304" pitchFamily="18" charset="0"/>
                </a:rPr>
                <a:t>4‑6 </a:t>
              </a:r>
              <a:r>
                <a:rPr lang="en-US" sz="1050" kern="100" dirty="0">
                  <a:effectLst/>
                  <a:latin typeface="Calibri Light" panose="020F0302020204030204" pitchFamily="34" charset="0"/>
                  <a:ea typeface="宋体" panose="02010600030101010101" pitchFamily="2" charset="-122"/>
                  <a:cs typeface="Times New Roman" panose="02020603050405020304" pitchFamily="18" charset="0"/>
                </a:rPr>
                <a:t>H(u)</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的差异对比</a:t>
              </a:r>
            </a:p>
          </p:txBody>
        </p:sp>
      </p:grpSp>
    </p:spTree>
    <p:extLst>
      <p:ext uri="{BB962C8B-B14F-4D97-AF65-F5344CB8AC3E}">
        <p14:creationId xmlns:p14="http://schemas.microsoft.com/office/powerpoint/2010/main" val="133194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η</a:t>
            </a:r>
            <a:r>
              <a:rPr lang="zh-CN" altLang="en-US" dirty="0" smtClean="0"/>
              <a:t>效果分析</a:t>
            </a:r>
            <a:endParaRPr lang="en-US" altLang="zh-CN" dirty="0" smtClean="0"/>
          </a:p>
          <a:p>
            <a:r>
              <a:rPr lang="zh-CN" altLang="en-US" dirty="0" smtClean="0"/>
              <a:t>准确率</a:t>
            </a:r>
            <a:r>
              <a:rPr lang="zh-CN" altLang="en-US" dirty="0"/>
              <a:t>和召回率结果</a:t>
            </a:r>
            <a:r>
              <a:rPr lang="zh-CN" altLang="en-US" dirty="0" smtClean="0"/>
              <a:t>比较</a:t>
            </a:r>
            <a:endParaRPr lang="en-US" altLang="zh-CN" dirty="0" smtClean="0"/>
          </a:p>
          <a:p>
            <a:r>
              <a:rPr lang="zh-CN" altLang="en-US" dirty="0" smtClean="0"/>
              <a:t>不同</a:t>
            </a:r>
            <a:r>
              <a:rPr lang="en-US" altLang="zh-CN" dirty="0"/>
              <a:t>H(u)</a:t>
            </a:r>
            <a:r>
              <a:rPr lang="zh-CN" altLang="en-US" dirty="0"/>
              <a:t>和</a:t>
            </a:r>
            <a:r>
              <a:rPr lang="en-US" altLang="zh-CN" dirty="0"/>
              <a:t>r(</a:t>
            </a:r>
            <a:r>
              <a:rPr lang="en-US" altLang="zh-CN" dirty="0" err="1"/>
              <a:t>u,t</a:t>
            </a:r>
            <a:r>
              <a:rPr lang="en-US" altLang="zh-CN" dirty="0"/>
              <a:t>)</a:t>
            </a:r>
            <a:r>
              <a:rPr lang="zh-CN" altLang="en-US" dirty="0"/>
              <a:t>函数的效果比较</a:t>
            </a:r>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31</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a:t>
            </a:r>
            <a:r>
              <a:rPr lang="en-US" altLang="zh-CN" dirty="0" smtClean="0"/>
              <a:t> </a:t>
            </a:r>
            <a:r>
              <a:rPr lang="en-US" altLang="zh-CN" dirty="0"/>
              <a:t>– </a:t>
            </a:r>
            <a:r>
              <a:rPr lang="zh-CN" altLang="en-US" dirty="0" smtClean="0"/>
              <a:t>推荐函数 </a:t>
            </a:r>
            <a:r>
              <a:rPr lang="en-US" altLang="zh-CN" dirty="0" smtClean="0"/>
              <a:t>P(</a:t>
            </a:r>
            <a:r>
              <a:rPr lang="en-US" altLang="zh-CN" dirty="0" err="1" smtClean="0"/>
              <a:t>u,t</a:t>
            </a:r>
            <a:r>
              <a:rPr lang="en-US" altLang="zh-CN" dirty="0" smtClean="0"/>
              <a:t>)  </a:t>
            </a:r>
            <a:r>
              <a:rPr lang="zh-CN" altLang="en-US" dirty="0" smtClean="0"/>
              <a:t>评估</a:t>
            </a:r>
            <a:endParaRPr lang="zh-CN" altLang="en-US" dirty="0"/>
          </a:p>
        </p:txBody>
      </p:sp>
    </p:spTree>
    <p:extLst>
      <p:ext uri="{BB962C8B-B14F-4D97-AF65-F5344CB8AC3E}">
        <p14:creationId xmlns:p14="http://schemas.microsoft.com/office/powerpoint/2010/main" val="3096209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η</a:t>
            </a:r>
            <a:r>
              <a:rPr lang="zh-CN" altLang="en-US" dirty="0" smtClean="0">
                <a:latin typeface="Times New Roman" panose="02020603050405020304" pitchFamily="18" charset="0"/>
                <a:cs typeface="Times New Roman" panose="02020603050405020304" pitchFamily="18" charset="0"/>
              </a:rPr>
              <a:t>效果分析</a:t>
            </a:r>
            <a:endParaRPr lang="en-US" altLang="zh-CN"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IHIC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en-US" altLang="zh-CN" b="1" dirty="0" err="1" smtClean="0">
                <a:latin typeface="Times New Roman" panose="02020603050405020304" pitchFamily="18" charset="0"/>
                <a:cs typeface="Times New Roman" panose="02020603050405020304" pitchFamily="18" charset="0"/>
              </a:rPr>
              <a:t>ICF</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η=0</a:t>
            </a:r>
          </a:p>
          <a:p>
            <a:pPr lvl="1"/>
            <a:r>
              <a:rPr lang="en-US" altLang="zh-CN" dirty="0" err="1" smtClean="0">
                <a:latin typeface="Times New Roman" panose="02020603050405020304" pitchFamily="18" charset="0"/>
                <a:cs typeface="Times New Roman" panose="02020603050405020304" pitchFamily="18" charset="0"/>
              </a:rPr>
              <a:t>IHC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η=1</a:t>
            </a:r>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32</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a:t>
            </a:r>
            <a:r>
              <a:rPr lang="en-US" altLang="zh-CN" dirty="0" smtClean="0"/>
              <a:t> </a:t>
            </a:r>
            <a:r>
              <a:rPr lang="en-US" altLang="zh-CN" dirty="0"/>
              <a:t>– </a:t>
            </a:r>
            <a:r>
              <a:rPr lang="zh-CN" altLang="en-US" dirty="0" smtClean="0"/>
              <a:t>推荐函数 </a:t>
            </a:r>
            <a:r>
              <a:rPr lang="en-US" altLang="zh-CN" dirty="0" smtClean="0"/>
              <a:t>P(</a:t>
            </a:r>
            <a:r>
              <a:rPr lang="en-US" altLang="zh-CN" dirty="0" err="1" smtClean="0"/>
              <a:t>u,t</a:t>
            </a:r>
            <a:r>
              <a:rPr lang="en-US" altLang="zh-CN" dirty="0" smtClean="0"/>
              <a:t>)  </a:t>
            </a:r>
            <a:r>
              <a:rPr lang="zh-CN" altLang="en-US" dirty="0" smtClean="0"/>
              <a:t>评估</a:t>
            </a:r>
            <a:endParaRPr lang="zh-CN" altLang="en-US" dirty="0"/>
          </a:p>
        </p:txBody>
      </p:sp>
      <p:grpSp>
        <p:nvGrpSpPr>
          <p:cNvPr id="7" name="组合 6"/>
          <p:cNvGrpSpPr/>
          <p:nvPr/>
        </p:nvGrpSpPr>
        <p:grpSpPr>
          <a:xfrm>
            <a:off x="910545" y="4042173"/>
            <a:ext cx="6848476" cy="2470727"/>
            <a:chOff x="0" y="0"/>
            <a:chExt cx="5276850" cy="1904165"/>
          </a:xfrm>
        </p:grpSpPr>
        <p:pic>
          <p:nvPicPr>
            <p:cNvPr id="8" name="图片 7" descr="E:\KuaiPan\Work\研究生论文开题与答辩\毕业论文\论文图表等素材\IHIC--isu_a_similarity.e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276850" cy="1621790"/>
            </a:xfrm>
            <a:prstGeom prst="rect">
              <a:avLst/>
            </a:prstGeom>
            <a:noFill/>
            <a:ln>
              <a:noFill/>
            </a:ln>
          </p:spPr>
        </p:pic>
        <p:sp>
          <p:nvSpPr>
            <p:cNvPr id="9" name="文本框 42"/>
            <p:cNvSpPr txBox="1"/>
            <p:nvPr/>
          </p:nvSpPr>
          <p:spPr>
            <a:xfrm>
              <a:off x="9525" y="1714500"/>
              <a:ext cx="5267222" cy="1896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indent="266700" algn="ctr">
                <a:spcAft>
                  <a:spcPts val="0"/>
                </a:spcAft>
              </a:pPr>
              <a:r>
                <a:rPr lang="zh-CN" sz="1050" u="sng" kern="100" dirty="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dirty="0" smtClean="0">
                  <a:effectLst/>
                  <a:latin typeface="Calibri Light" panose="020F0302020204030204" pitchFamily="34" charset="0"/>
                  <a:ea typeface="宋体" panose="02010600030101010101" pitchFamily="2" charset="-122"/>
                  <a:cs typeface="Times New Roman" panose="02020603050405020304" pitchFamily="18" charset="0"/>
                </a:rPr>
                <a:t>4‑7 </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用户集合及其消费的项目集合的相似性大小</a:t>
              </a:r>
            </a:p>
          </p:txBody>
        </p:sp>
      </p:grpSp>
      <p:graphicFrame>
        <p:nvGraphicFramePr>
          <p:cNvPr id="11" name="对象 10"/>
          <p:cNvGraphicFramePr>
            <a:graphicFrameLocks noChangeAspect="1"/>
          </p:cNvGraphicFramePr>
          <p:nvPr>
            <p:extLst>
              <p:ext uri="{D42A27DB-BD31-4B8C-83A1-F6EECF244321}">
                <p14:modId xmlns:p14="http://schemas.microsoft.com/office/powerpoint/2010/main" val="3627708089"/>
              </p:ext>
            </p:extLst>
          </p:nvPr>
        </p:nvGraphicFramePr>
        <p:xfrm>
          <a:off x="2014263" y="1933347"/>
          <a:ext cx="5263288" cy="417967"/>
        </p:xfrm>
        <a:graphic>
          <a:graphicData uri="http://schemas.openxmlformats.org/presentationml/2006/ole">
            <mc:AlternateContent xmlns:mc="http://schemas.openxmlformats.org/markup-compatibility/2006">
              <mc:Choice xmlns:v="urn:schemas-microsoft-com:vml" Requires="v">
                <p:oleObj spid="_x0000_s6177" name="Equation" r:id="rId4" imgW="3238500" imgH="254000" progId="Equation.DSMT4">
                  <p:embed/>
                </p:oleObj>
              </mc:Choice>
              <mc:Fallback>
                <p:oleObj name="Equation" r:id="rId4" imgW="3238500" imgH="254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263" y="1933347"/>
                        <a:ext cx="5263288" cy="417967"/>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250474501"/>
              </p:ext>
            </p:extLst>
          </p:nvPr>
        </p:nvGraphicFramePr>
        <p:xfrm>
          <a:off x="2014538" y="2327275"/>
          <a:ext cx="2847975" cy="374650"/>
        </p:xfrm>
        <a:graphic>
          <a:graphicData uri="http://schemas.openxmlformats.org/presentationml/2006/ole">
            <mc:AlternateContent xmlns:mc="http://schemas.openxmlformats.org/markup-compatibility/2006">
              <mc:Choice xmlns:v="urn:schemas-microsoft-com:vml" Requires="v">
                <p:oleObj spid="_x0000_s6178" name="Equation" r:id="rId6" imgW="1752480" imgH="228600" progId="Equation.DSMT4">
                  <p:embed/>
                </p:oleObj>
              </mc:Choice>
              <mc:Fallback>
                <p:oleObj name="Equation" r:id="rId6" imgW="1752480" imgH="228600" progId="Equation.DSMT4">
                  <p:embed/>
                  <p:pic>
                    <p:nvPicPr>
                      <p:cNvPr id="0" name=""/>
                      <p:cNvPicPr>
                        <a:picLocks noChangeAspect="1" noChangeArrowheads="1"/>
                      </p:cNvPicPr>
                      <p:nvPr/>
                    </p:nvPicPr>
                    <p:blipFill>
                      <a:blip r:embed="rId7"/>
                      <a:srcRect/>
                      <a:stretch>
                        <a:fillRect/>
                      </a:stretch>
                    </p:blipFill>
                    <p:spPr bwMode="auto">
                      <a:xfrm>
                        <a:off x="2014538" y="2327275"/>
                        <a:ext cx="2847975" cy="374650"/>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53290859"/>
              </p:ext>
            </p:extLst>
          </p:nvPr>
        </p:nvGraphicFramePr>
        <p:xfrm>
          <a:off x="2042433" y="2673124"/>
          <a:ext cx="2393950" cy="417512"/>
        </p:xfrm>
        <a:graphic>
          <a:graphicData uri="http://schemas.openxmlformats.org/presentationml/2006/ole">
            <mc:AlternateContent xmlns:mc="http://schemas.openxmlformats.org/markup-compatibility/2006">
              <mc:Choice xmlns:v="urn:schemas-microsoft-com:vml" Requires="v">
                <p:oleObj spid="_x0000_s6179" name="Equation" r:id="rId8" imgW="1473120" imgH="253800" progId="Equation.DSMT4">
                  <p:embed/>
                </p:oleObj>
              </mc:Choice>
              <mc:Fallback>
                <p:oleObj name="Equation" r:id="rId8" imgW="1473120" imgH="253800" progId="Equation.DSMT4">
                  <p:embed/>
                  <p:pic>
                    <p:nvPicPr>
                      <p:cNvPr id="0" name=""/>
                      <p:cNvPicPr>
                        <a:picLocks noChangeAspect="1" noChangeArrowheads="1"/>
                      </p:cNvPicPr>
                      <p:nvPr/>
                    </p:nvPicPr>
                    <p:blipFill>
                      <a:blip r:embed="rId9"/>
                      <a:srcRect/>
                      <a:stretch>
                        <a:fillRect/>
                      </a:stretch>
                    </p:blipFill>
                    <p:spPr bwMode="auto">
                      <a:xfrm>
                        <a:off x="2042433" y="2673124"/>
                        <a:ext cx="2393950" cy="417512"/>
                      </a:xfrm>
                      <a:prstGeom prst="rect">
                        <a:avLst/>
                      </a:prstGeom>
                      <a:noFill/>
                    </p:spPr>
                  </p:pic>
                </p:oleObj>
              </mc:Fallback>
            </mc:AlternateContent>
          </a:graphicData>
        </a:graphic>
      </p:graphicFrame>
      <p:sp>
        <p:nvSpPr>
          <p:cNvPr id="14" name="矩形 13"/>
          <p:cNvSpPr/>
          <p:nvPr/>
        </p:nvSpPr>
        <p:spPr>
          <a:xfrm>
            <a:off x="974045" y="3491507"/>
            <a:ext cx="7195911" cy="400110"/>
          </a:xfrm>
          <a:prstGeom prst="rect">
            <a:avLst/>
          </a:prstGeom>
        </p:spPr>
        <p:txBody>
          <a:bodyPr wrap="square">
            <a:spAutoFit/>
          </a:bodyPr>
          <a:lstStyle/>
          <a:p>
            <a:r>
              <a:rPr lang="en-US" altLang="zh-CN" sz="2000" b="1" dirty="0" smtClean="0">
                <a:latin typeface="Times New Roman" panose="02020603050405020304" pitchFamily="18" charset="0"/>
              </a:rPr>
              <a:t>IHIC </a:t>
            </a:r>
            <a:r>
              <a:rPr lang="zh-CN" altLang="zh-CN" sz="2000" b="1" dirty="0" smtClean="0">
                <a:latin typeface="Times New Roman" panose="02020603050405020304" pitchFamily="18" charset="0"/>
                <a:cs typeface="Times New Roman" panose="02020603050405020304" pitchFamily="18" charset="0"/>
              </a:rPr>
              <a:t>方法</a:t>
            </a:r>
            <a:r>
              <a:rPr lang="zh-CN" altLang="zh-CN" sz="2000" b="1" dirty="0">
                <a:latin typeface="Times New Roman" panose="02020603050405020304" pitchFamily="18" charset="0"/>
                <a:cs typeface="Times New Roman" panose="02020603050405020304" pitchFamily="18" charset="0"/>
              </a:rPr>
              <a:t>推荐的目标用户集合是否会随着参数</a:t>
            </a:r>
            <a:r>
              <a:rPr lang="en-US" altLang="zh-CN" sz="2000" b="1" dirty="0" smtClean="0">
                <a:latin typeface="Times New Roman" panose="02020603050405020304" pitchFamily="18" charset="0"/>
              </a:rPr>
              <a:t>η</a:t>
            </a:r>
            <a:r>
              <a:rPr lang="zh-CN" altLang="en-US" sz="2000" b="1" dirty="0" smtClean="0">
                <a:latin typeface="Times New Roman" panose="02020603050405020304" pitchFamily="18" charset="0"/>
              </a:rPr>
              <a:t>的不同而不同</a:t>
            </a:r>
            <a:endParaRPr lang="zh-CN" altLang="en-US" sz="2000" b="1" dirty="0"/>
          </a:p>
        </p:txBody>
      </p:sp>
    </p:spTree>
    <p:extLst>
      <p:ext uri="{BB962C8B-B14F-4D97-AF65-F5344CB8AC3E}">
        <p14:creationId xmlns:p14="http://schemas.microsoft.com/office/powerpoint/2010/main" val="202586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准确率和召回率结果比较</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IHIC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en-US" altLang="zh-CN" b="1" dirty="0" err="1" smtClean="0">
                <a:latin typeface="Times New Roman" panose="02020603050405020304" pitchFamily="18" charset="0"/>
                <a:cs typeface="Times New Roman" panose="02020603050405020304" pitchFamily="18" charset="0"/>
              </a:rPr>
              <a:t>ICF</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η=0</a:t>
            </a:r>
          </a:p>
          <a:p>
            <a:pPr lvl="1"/>
            <a:r>
              <a:rPr lang="en-US" altLang="zh-CN" dirty="0" err="1" smtClean="0">
                <a:latin typeface="Times New Roman" panose="02020603050405020304" pitchFamily="18" charset="0"/>
                <a:cs typeface="Times New Roman" panose="02020603050405020304" pitchFamily="18" charset="0"/>
              </a:rPr>
              <a:t>IHC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η=1</a:t>
            </a:r>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33</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a:t>
            </a:r>
            <a:r>
              <a:rPr lang="en-US" altLang="zh-CN" dirty="0" smtClean="0"/>
              <a:t> </a:t>
            </a:r>
            <a:r>
              <a:rPr lang="en-US" altLang="zh-CN" dirty="0"/>
              <a:t>– </a:t>
            </a:r>
            <a:r>
              <a:rPr lang="zh-CN" altLang="en-US" dirty="0" smtClean="0"/>
              <a:t>推荐函数 </a:t>
            </a:r>
            <a:r>
              <a:rPr lang="en-US" altLang="zh-CN" dirty="0" smtClean="0"/>
              <a:t>P(</a:t>
            </a:r>
            <a:r>
              <a:rPr lang="en-US" altLang="zh-CN" dirty="0" err="1" smtClean="0"/>
              <a:t>u,t</a:t>
            </a:r>
            <a:r>
              <a:rPr lang="en-US" altLang="zh-CN" dirty="0" smtClean="0"/>
              <a:t>)  </a:t>
            </a:r>
            <a:r>
              <a:rPr lang="zh-CN" altLang="en-US" dirty="0" smtClean="0"/>
              <a:t>评估</a:t>
            </a:r>
            <a:endParaRPr lang="zh-CN" altLang="en-US" dirty="0"/>
          </a:p>
        </p:txBody>
      </p:sp>
      <p:graphicFrame>
        <p:nvGraphicFramePr>
          <p:cNvPr id="11" name="对象 10"/>
          <p:cNvGraphicFramePr>
            <a:graphicFrameLocks noChangeAspect="1"/>
          </p:cNvGraphicFramePr>
          <p:nvPr/>
        </p:nvGraphicFramePr>
        <p:xfrm>
          <a:off x="2014263" y="1933347"/>
          <a:ext cx="5263288" cy="417967"/>
        </p:xfrm>
        <a:graphic>
          <a:graphicData uri="http://schemas.openxmlformats.org/presentationml/2006/ole">
            <mc:AlternateContent xmlns:mc="http://schemas.openxmlformats.org/markup-compatibility/2006">
              <mc:Choice xmlns:v="urn:schemas-microsoft-com:vml" Requires="v">
                <p:oleObj spid="_x0000_s7211" name="Equation" r:id="rId3" imgW="3238500" imgH="254000" progId="Equation.DSMT4">
                  <p:embed/>
                </p:oleObj>
              </mc:Choice>
              <mc:Fallback>
                <p:oleObj name="Equation" r:id="rId3" imgW="3238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263" y="1933347"/>
                        <a:ext cx="5263288" cy="417967"/>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2014538" y="2327275"/>
          <a:ext cx="2847975" cy="374650"/>
        </p:xfrm>
        <a:graphic>
          <a:graphicData uri="http://schemas.openxmlformats.org/presentationml/2006/ole">
            <mc:AlternateContent xmlns:mc="http://schemas.openxmlformats.org/markup-compatibility/2006">
              <mc:Choice xmlns:v="urn:schemas-microsoft-com:vml" Requires="v">
                <p:oleObj spid="_x0000_s7212" name="Equation" r:id="rId5" imgW="1752480" imgH="228600" progId="Equation.DSMT4">
                  <p:embed/>
                </p:oleObj>
              </mc:Choice>
              <mc:Fallback>
                <p:oleObj name="Equation" r:id="rId5" imgW="1752480" imgH="228600" progId="Equation.DSMT4">
                  <p:embed/>
                  <p:pic>
                    <p:nvPicPr>
                      <p:cNvPr id="0" name=""/>
                      <p:cNvPicPr>
                        <a:picLocks noChangeAspect="1" noChangeArrowheads="1"/>
                      </p:cNvPicPr>
                      <p:nvPr/>
                    </p:nvPicPr>
                    <p:blipFill>
                      <a:blip r:embed="rId6"/>
                      <a:srcRect/>
                      <a:stretch>
                        <a:fillRect/>
                      </a:stretch>
                    </p:blipFill>
                    <p:spPr bwMode="auto">
                      <a:xfrm>
                        <a:off x="2014538" y="2327275"/>
                        <a:ext cx="2847975" cy="374650"/>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2042433" y="2673124"/>
          <a:ext cx="2393950" cy="417512"/>
        </p:xfrm>
        <a:graphic>
          <a:graphicData uri="http://schemas.openxmlformats.org/presentationml/2006/ole">
            <mc:AlternateContent xmlns:mc="http://schemas.openxmlformats.org/markup-compatibility/2006">
              <mc:Choice xmlns:v="urn:schemas-microsoft-com:vml" Requires="v">
                <p:oleObj spid="_x0000_s7213" name="Equation" r:id="rId7" imgW="1473120" imgH="253800" progId="Equation.DSMT4">
                  <p:embed/>
                </p:oleObj>
              </mc:Choice>
              <mc:Fallback>
                <p:oleObj name="Equation" r:id="rId7" imgW="1473120" imgH="253800" progId="Equation.DSMT4">
                  <p:embed/>
                  <p:pic>
                    <p:nvPicPr>
                      <p:cNvPr id="0" name=""/>
                      <p:cNvPicPr>
                        <a:picLocks noChangeAspect="1" noChangeArrowheads="1"/>
                      </p:cNvPicPr>
                      <p:nvPr/>
                    </p:nvPicPr>
                    <p:blipFill>
                      <a:blip r:embed="rId8"/>
                      <a:srcRect/>
                      <a:stretch>
                        <a:fillRect/>
                      </a:stretch>
                    </p:blipFill>
                    <p:spPr bwMode="auto">
                      <a:xfrm>
                        <a:off x="2042433" y="2673124"/>
                        <a:ext cx="2393950" cy="417512"/>
                      </a:xfrm>
                      <a:prstGeom prst="rect">
                        <a:avLst/>
                      </a:prstGeom>
                      <a:noFill/>
                    </p:spPr>
                  </p:pic>
                </p:oleObj>
              </mc:Fallback>
            </mc:AlternateContent>
          </a:graphicData>
        </a:graphic>
      </p:graphicFrame>
      <p:sp>
        <p:nvSpPr>
          <p:cNvPr id="10" name="矩形 9"/>
          <p:cNvSpPr/>
          <p:nvPr/>
        </p:nvSpPr>
        <p:spPr>
          <a:xfrm>
            <a:off x="731262" y="3469838"/>
            <a:ext cx="6434775" cy="923330"/>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Times New Roman" panose="02020603050405020304" pitchFamily="18" charset="0"/>
              </a:rPr>
              <a:t>IHIC </a:t>
            </a:r>
            <a:r>
              <a:rPr lang="zh-CN" altLang="zh-CN" dirty="0" smtClean="0">
                <a:latin typeface="Times New Roman" panose="02020603050405020304" pitchFamily="18" charset="0"/>
                <a:cs typeface="Times New Roman" panose="02020603050405020304" pitchFamily="18" charset="0"/>
              </a:rPr>
              <a:t>方法</a:t>
            </a:r>
            <a:r>
              <a:rPr lang="zh-CN" altLang="zh-CN" dirty="0">
                <a:latin typeface="Times New Roman" panose="02020603050405020304" pitchFamily="18" charset="0"/>
                <a:cs typeface="Times New Roman" panose="02020603050405020304" pitchFamily="18" charset="0"/>
              </a:rPr>
              <a:t>选择合适的参数</a:t>
            </a:r>
            <a:r>
              <a:rPr lang="en-US" altLang="zh-CN" dirty="0">
                <a:latin typeface="Times New Roman" panose="02020603050405020304" pitchFamily="18" charset="0"/>
              </a:rPr>
              <a:t>η</a:t>
            </a:r>
            <a:r>
              <a:rPr lang="zh-CN" altLang="zh-CN" dirty="0" smtClean="0">
                <a:latin typeface="Times New Roman" panose="02020603050405020304" pitchFamily="18" charset="0"/>
                <a:cs typeface="Times New Roman" panose="02020603050405020304" pitchFamily="18" charset="0"/>
              </a:rPr>
              <a:t>值</a:t>
            </a:r>
            <a:r>
              <a:rPr lang="zh-CN" altLang="en-US" dirty="0" smtClean="0">
                <a:latin typeface="Times New Roman" panose="02020603050405020304" pitchFamily="18" charset="0"/>
                <a:cs typeface="Times New Roman" panose="02020603050405020304" pitchFamily="18" charset="0"/>
              </a:rPr>
              <a:t>（                       效果较好 </a:t>
            </a:r>
            <a:r>
              <a:rPr lang="en-US" altLang="zh-CN" dirty="0" smtClean="0">
                <a:latin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设定</a:t>
            </a:r>
            <a:r>
              <a:rPr lang="en-US" altLang="zh-CN" dirty="0">
                <a:latin typeface="Times New Roman" panose="02020603050405020304" pitchFamily="18" charset="0"/>
              </a:rPr>
              <a:t>IHIC</a:t>
            </a:r>
            <a:r>
              <a:rPr lang="zh-CN" altLang="zh-CN" dirty="0">
                <a:latin typeface="Times New Roman" panose="02020603050405020304" pitchFamily="18" charset="0"/>
                <a:cs typeface="Times New Roman" panose="02020603050405020304" pitchFamily="18" charset="0"/>
              </a:rPr>
              <a:t>方法中的参数η</a:t>
            </a:r>
            <a:r>
              <a:rPr lang="en-US" altLang="zh-CN" dirty="0" smtClean="0">
                <a:latin typeface="Times New Roman" panose="02020603050405020304" pitchFamily="18" charset="0"/>
              </a:rPr>
              <a:t>=0.2</a:t>
            </a:r>
            <a:r>
              <a:rPr lang="zh-CN" altLang="en-US" dirty="0" smtClean="0">
                <a:latin typeface="Times New Roman" panose="02020603050405020304" pitchFamily="18" charset="0"/>
              </a:rPr>
              <a:t>，比较准确率和召回率</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dirty="0"/>
          </a:p>
        </p:txBody>
      </p:sp>
      <p:graphicFrame>
        <p:nvGraphicFramePr>
          <p:cNvPr id="22" name="对象 21"/>
          <p:cNvGraphicFramePr>
            <a:graphicFrameLocks noChangeAspect="1"/>
          </p:cNvGraphicFramePr>
          <p:nvPr>
            <p:extLst>
              <p:ext uri="{D42A27DB-BD31-4B8C-83A1-F6EECF244321}">
                <p14:modId xmlns:p14="http://schemas.microsoft.com/office/powerpoint/2010/main" val="512344959"/>
              </p:ext>
            </p:extLst>
          </p:nvPr>
        </p:nvGraphicFramePr>
        <p:xfrm>
          <a:off x="4273527" y="3496057"/>
          <a:ext cx="1273224" cy="322141"/>
        </p:xfrm>
        <a:graphic>
          <a:graphicData uri="http://schemas.openxmlformats.org/presentationml/2006/ole">
            <mc:AlternateContent xmlns:mc="http://schemas.openxmlformats.org/markup-compatibility/2006">
              <mc:Choice xmlns:v="urn:schemas-microsoft-com:vml" Requires="v">
                <p:oleObj spid="_x0000_s7214" name="Equation" r:id="rId9" imgW="799753" imgH="203112" progId="Equation.DSMT4">
                  <p:embed/>
                </p:oleObj>
              </mc:Choice>
              <mc:Fallback>
                <p:oleObj name="Equation" r:id="rId9" imgW="799753" imgH="203112"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3527" y="3496057"/>
                        <a:ext cx="1273224" cy="322141"/>
                      </a:xfrm>
                      <a:prstGeom prst="rect">
                        <a:avLst/>
                      </a:prstGeom>
                      <a:noFill/>
                    </p:spPr>
                  </p:pic>
                </p:oleObj>
              </mc:Fallback>
            </mc:AlternateContent>
          </a:graphicData>
        </a:graphic>
      </p:graphicFrame>
      <p:grpSp>
        <p:nvGrpSpPr>
          <p:cNvPr id="21" name="组合 20"/>
          <p:cNvGrpSpPr/>
          <p:nvPr/>
        </p:nvGrpSpPr>
        <p:grpSpPr>
          <a:xfrm>
            <a:off x="-179017" y="4688113"/>
            <a:ext cx="5089156" cy="1809069"/>
            <a:chOff x="0" y="0"/>
            <a:chExt cx="5276850" cy="1875845"/>
          </a:xfrm>
        </p:grpSpPr>
        <p:pic>
          <p:nvPicPr>
            <p:cNvPr id="23" name="图片 22" descr="E:\KuaiPan\Work\研究生论文开题与答辩\毕业论文\论文图表等素材\IHIC--isu_a_pr_weibo.em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5276850" cy="1621790"/>
            </a:xfrm>
            <a:prstGeom prst="rect">
              <a:avLst/>
            </a:prstGeom>
            <a:noFill/>
            <a:ln>
              <a:noFill/>
            </a:ln>
          </p:spPr>
        </p:pic>
        <p:sp>
          <p:nvSpPr>
            <p:cNvPr id="24" name="文本框 50"/>
            <p:cNvSpPr txBox="1"/>
            <p:nvPr/>
          </p:nvSpPr>
          <p:spPr>
            <a:xfrm>
              <a:off x="0" y="1677725"/>
              <a:ext cx="5276850"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dirty="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dirty="0">
                  <a:effectLst/>
                  <a:latin typeface="Calibri Light" panose="020F0302020204030204" pitchFamily="34" charset="0"/>
                  <a:ea typeface="宋体" panose="02010600030101010101" pitchFamily="2" charset="-122"/>
                  <a:cs typeface="Times New Roman" panose="02020603050405020304" pitchFamily="18" charset="0"/>
                </a:rPr>
                <a:t>4‑8 </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参数</a:t>
              </a:r>
              <a:r>
                <a:rPr lang="en-US" sz="1050" kern="100" dirty="0">
                  <a:effectLst/>
                  <a:latin typeface="Calibri Light" panose="020F0302020204030204" pitchFamily="34" charset="0"/>
                  <a:ea typeface="宋体" panose="02010600030101010101" pitchFamily="2" charset="-122"/>
                  <a:cs typeface="Times New Roman" panose="02020603050405020304" pitchFamily="18" charset="0"/>
                </a:rPr>
                <a:t>η</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在</a:t>
              </a:r>
              <a:r>
                <a:rPr lang="en-US" sz="1050" kern="100" dirty="0" err="1">
                  <a:effectLst/>
                  <a:latin typeface="Calibri Light" panose="020F0302020204030204" pitchFamily="34" charset="0"/>
                  <a:ea typeface="宋体" panose="02010600030101010101" pitchFamily="2" charset="-122"/>
                  <a:cs typeface="Times New Roman" panose="02020603050405020304" pitchFamily="18" charset="0"/>
                </a:rPr>
                <a:t>Weibo</a:t>
              </a:r>
              <a:r>
                <a:rPr lang="zh-CN" sz="1050" kern="100" dirty="0">
                  <a:effectLst/>
                  <a:latin typeface="Calibri Light" panose="020F0302020204030204" pitchFamily="34" charset="0"/>
                  <a:ea typeface="宋体" panose="02010600030101010101" pitchFamily="2" charset="-122"/>
                  <a:cs typeface="Times New Roman" panose="02020603050405020304" pitchFamily="18" charset="0"/>
                </a:rPr>
                <a:t>数据集上实验效果</a:t>
              </a:r>
            </a:p>
          </p:txBody>
        </p:sp>
      </p:grpSp>
      <p:grpSp>
        <p:nvGrpSpPr>
          <p:cNvPr id="25" name="组合 24"/>
          <p:cNvGrpSpPr/>
          <p:nvPr/>
        </p:nvGrpSpPr>
        <p:grpSpPr>
          <a:xfrm>
            <a:off x="4542971" y="4650768"/>
            <a:ext cx="4887232" cy="1860929"/>
            <a:chOff x="0" y="0"/>
            <a:chExt cx="5308656" cy="1899285"/>
          </a:xfrm>
        </p:grpSpPr>
        <p:pic>
          <p:nvPicPr>
            <p:cNvPr id="26" name="图片 25" descr="E:\KuaiPan\Work\研究生论文开题与答辩\毕业论文\论文图表等素材\IHIC--isu_a_pr_epinion.emf"/>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5276850" cy="1622425"/>
            </a:xfrm>
            <a:prstGeom prst="rect">
              <a:avLst/>
            </a:prstGeom>
            <a:noFill/>
            <a:ln>
              <a:noFill/>
            </a:ln>
          </p:spPr>
        </p:pic>
        <p:sp>
          <p:nvSpPr>
            <p:cNvPr id="27" name="文本框 53"/>
            <p:cNvSpPr txBox="1"/>
            <p:nvPr/>
          </p:nvSpPr>
          <p:spPr>
            <a:xfrm>
              <a:off x="31806" y="1701165"/>
              <a:ext cx="5276850"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4‑9 </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参数</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η</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在</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Epinions</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数据集上实验效果</a:t>
              </a:r>
            </a:p>
          </p:txBody>
        </p:sp>
      </p:grpSp>
    </p:spTree>
    <p:extLst>
      <p:ext uri="{BB962C8B-B14F-4D97-AF65-F5344CB8AC3E}">
        <p14:creationId xmlns:p14="http://schemas.microsoft.com/office/powerpoint/2010/main" val="2158281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准确率和召回率结果比较</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IHIC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en-US" altLang="zh-CN" b="1" dirty="0" err="1" smtClean="0">
                <a:latin typeface="Times New Roman" panose="02020603050405020304" pitchFamily="18" charset="0"/>
                <a:cs typeface="Times New Roman" panose="02020603050405020304" pitchFamily="18" charset="0"/>
              </a:rPr>
              <a:t>ICF</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η=0</a:t>
            </a:r>
          </a:p>
          <a:p>
            <a:pPr lvl="1"/>
            <a:r>
              <a:rPr lang="en-US" altLang="zh-CN" dirty="0" err="1" smtClean="0">
                <a:latin typeface="Times New Roman" panose="02020603050405020304" pitchFamily="18" charset="0"/>
                <a:cs typeface="Times New Roman" panose="02020603050405020304" pitchFamily="18" charset="0"/>
              </a:rPr>
              <a:t>IHC</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，即</a:t>
            </a:r>
            <a:r>
              <a:rPr lang="en-US" altLang="zh-CN" dirty="0" smtClean="0">
                <a:latin typeface="Times New Roman" panose="02020603050405020304" pitchFamily="18" charset="0"/>
                <a:cs typeface="Times New Roman" panose="02020603050405020304" pitchFamily="18" charset="0"/>
              </a:rPr>
              <a:t>η=1</a:t>
            </a:r>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34</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a:t>
            </a:r>
            <a:r>
              <a:rPr lang="en-US" altLang="zh-CN" dirty="0" smtClean="0"/>
              <a:t> </a:t>
            </a:r>
            <a:r>
              <a:rPr lang="en-US" altLang="zh-CN" dirty="0"/>
              <a:t>– </a:t>
            </a:r>
            <a:r>
              <a:rPr lang="zh-CN" altLang="en-US" dirty="0" smtClean="0"/>
              <a:t>推荐函数 </a:t>
            </a:r>
            <a:r>
              <a:rPr lang="en-US" altLang="zh-CN" dirty="0" smtClean="0"/>
              <a:t>P(</a:t>
            </a:r>
            <a:r>
              <a:rPr lang="en-US" altLang="zh-CN" dirty="0" err="1" smtClean="0"/>
              <a:t>u,t</a:t>
            </a:r>
            <a:r>
              <a:rPr lang="en-US" altLang="zh-CN" dirty="0" smtClean="0"/>
              <a:t>)  </a:t>
            </a:r>
            <a:r>
              <a:rPr lang="zh-CN" altLang="en-US" dirty="0" smtClean="0"/>
              <a:t>评估</a:t>
            </a:r>
            <a:endParaRPr lang="zh-CN" altLang="en-US" dirty="0"/>
          </a:p>
        </p:txBody>
      </p:sp>
      <p:graphicFrame>
        <p:nvGraphicFramePr>
          <p:cNvPr id="11" name="对象 10"/>
          <p:cNvGraphicFramePr>
            <a:graphicFrameLocks noChangeAspect="1"/>
          </p:cNvGraphicFramePr>
          <p:nvPr/>
        </p:nvGraphicFramePr>
        <p:xfrm>
          <a:off x="2014263" y="1933347"/>
          <a:ext cx="5263288" cy="417967"/>
        </p:xfrm>
        <a:graphic>
          <a:graphicData uri="http://schemas.openxmlformats.org/presentationml/2006/ole">
            <mc:AlternateContent xmlns:mc="http://schemas.openxmlformats.org/markup-compatibility/2006">
              <mc:Choice xmlns:v="urn:schemas-microsoft-com:vml" Requires="v">
                <p:oleObj spid="_x0000_s8221" name="Equation" r:id="rId3" imgW="3238500" imgH="254000" progId="Equation.DSMT4">
                  <p:embed/>
                </p:oleObj>
              </mc:Choice>
              <mc:Fallback>
                <p:oleObj name="Equation" r:id="rId3" imgW="3238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263" y="1933347"/>
                        <a:ext cx="5263288" cy="417967"/>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2014538" y="2327275"/>
          <a:ext cx="2847975" cy="374650"/>
        </p:xfrm>
        <a:graphic>
          <a:graphicData uri="http://schemas.openxmlformats.org/presentationml/2006/ole">
            <mc:AlternateContent xmlns:mc="http://schemas.openxmlformats.org/markup-compatibility/2006">
              <mc:Choice xmlns:v="urn:schemas-microsoft-com:vml" Requires="v">
                <p:oleObj spid="_x0000_s8222" name="Equation" r:id="rId5" imgW="1752480" imgH="228600" progId="Equation.DSMT4">
                  <p:embed/>
                </p:oleObj>
              </mc:Choice>
              <mc:Fallback>
                <p:oleObj name="Equation" r:id="rId5" imgW="1752480" imgH="228600" progId="Equation.DSMT4">
                  <p:embed/>
                  <p:pic>
                    <p:nvPicPr>
                      <p:cNvPr id="0" name=""/>
                      <p:cNvPicPr>
                        <a:picLocks noChangeAspect="1" noChangeArrowheads="1"/>
                      </p:cNvPicPr>
                      <p:nvPr/>
                    </p:nvPicPr>
                    <p:blipFill>
                      <a:blip r:embed="rId6"/>
                      <a:srcRect/>
                      <a:stretch>
                        <a:fillRect/>
                      </a:stretch>
                    </p:blipFill>
                    <p:spPr bwMode="auto">
                      <a:xfrm>
                        <a:off x="2014538" y="2327275"/>
                        <a:ext cx="2847975" cy="374650"/>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2042433" y="2673124"/>
          <a:ext cx="2393950" cy="417512"/>
        </p:xfrm>
        <a:graphic>
          <a:graphicData uri="http://schemas.openxmlformats.org/presentationml/2006/ole">
            <mc:AlternateContent xmlns:mc="http://schemas.openxmlformats.org/markup-compatibility/2006">
              <mc:Choice xmlns:v="urn:schemas-microsoft-com:vml" Requires="v">
                <p:oleObj spid="_x0000_s8223" name="Equation" r:id="rId7" imgW="1473120" imgH="253800" progId="Equation.DSMT4">
                  <p:embed/>
                </p:oleObj>
              </mc:Choice>
              <mc:Fallback>
                <p:oleObj name="Equation" r:id="rId7" imgW="1473120" imgH="253800" progId="Equation.DSMT4">
                  <p:embed/>
                  <p:pic>
                    <p:nvPicPr>
                      <p:cNvPr id="0" name=""/>
                      <p:cNvPicPr>
                        <a:picLocks noChangeAspect="1" noChangeArrowheads="1"/>
                      </p:cNvPicPr>
                      <p:nvPr/>
                    </p:nvPicPr>
                    <p:blipFill>
                      <a:blip r:embed="rId8"/>
                      <a:srcRect/>
                      <a:stretch>
                        <a:fillRect/>
                      </a:stretch>
                    </p:blipFill>
                    <p:spPr bwMode="auto">
                      <a:xfrm>
                        <a:off x="2042433" y="2673124"/>
                        <a:ext cx="2393950" cy="417512"/>
                      </a:xfrm>
                      <a:prstGeom prst="rect">
                        <a:avLst/>
                      </a:prstGeom>
                      <a:noFill/>
                    </p:spPr>
                  </p:pic>
                </p:oleObj>
              </mc:Fallback>
            </mc:AlternateContent>
          </a:graphicData>
        </a:graphic>
      </p:graphicFrame>
      <p:sp>
        <p:nvSpPr>
          <p:cNvPr id="7" name="矩形 6"/>
          <p:cNvSpPr/>
          <p:nvPr/>
        </p:nvSpPr>
        <p:spPr>
          <a:xfrm>
            <a:off x="791029" y="3627235"/>
            <a:ext cx="6625771" cy="369332"/>
          </a:xfrm>
          <a:prstGeom prst="rect">
            <a:avLst/>
          </a:prstGeom>
        </p:spPr>
        <p:txBody>
          <a:bodyPr wrap="square">
            <a:spAutoFit/>
          </a:bodyPr>
          <a:lstStyle/>
          <a:p>
            <a:r>
              <a:rPr lang="zh-CN" altLang="zh-CN" dirty="0" smtClean="0">
                <a:latin typeface="Times New Roman" panose="02020603050405020304" pitchFamily="18" charset="0"/>
                <a:cs typeface="Times New Roman" panose="02020603050405020304" pitchFamily="18" charset="0"/>
              </a:rPr>
              <a:t>比较</a:t>
            </a:r>
            <a:r>
              <a:rPr lang="en-US" altLang="zh-CN" dirty="0" smtClean="0">
                <a:latin typeface="Times New Roman" panose="02020603050405020304" pitchFamily="18" charset="0"/>
              </a:rPr>
              <a:t>IHIC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ICF</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IHC</a:t>
            </a:r>
            <a:r>
              <a:rPr lang="zh-CN" altLang="zh-CN" dirty="0" smtClean="0">
                <a:latin typeface="Times New Roman" panose="02020603050405020304" pitchFamily="18" charset="0"/>
                <a:cs typeface="Times New Roman" panose="02020603050405020304" pitchFamily="18" charset="0"/>
              </a:rPr>
              <a:t>所</a:t>
            </a:r>
            <a:r>
              <a:rPr lang="zh-CN" altLang="zh-CN" dirty="0">
                <a:latin typeface="Times New Roman" panose="02020603050405020304" pitchFamily="18" charset="0"/>
                <a:cs typeface="Times New Roman" panose="02020603050405020304" pitchFamily="18" charset="0"/>
              </a:rPr>
              <a:t>推荐用户集</a:t>
            </a:r>
            <a:r>
              <a:rPr lang="en-US" altLang="zh-CN" dirty="0">
                <a:latin typeface="Times New Roman" panose="02020603050405020304" pitchFamily="18" charset="0"/>
              </a:rPr>
              <a:t>S</a:t>
            </a:r>
            <a:r>
              <a:rPr lang="zh-CN" altLang="zh-CN" dirty="0" smtClean="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准确率和召回率</a:t>
            </a:r>
            <a:endParaRPr lang="zh-CN" altLang="en-US" dirty="0"/>
          </a:p>
        </p:txBody>
      </p:sp>
      <p:grpSp>
        <p:nvGrpSpPr>
          <p:cNvPr id="21" name="组合 20"/>
          <p:cNvGrpSpPr/>
          <p:nvPr/>
        </p:nvGrpSpPr>
        <p:grpSpPr>
          <a:xfrm>
            <a:off x="-294114" y="4603086"/>
            <a:ext cx="5394960" cy="1899285"/>
            <a:chOff x="0" y="0"/>
            <a:chExt cx="5395472" cy="1899285"/>
          </a:xfrm>
        </p:grpSpPr>
        <p:pic>
          <p:nvPicPr>
            <p:cNvPr id="22" name="图片 21" descr="E:\KuaiPan\Work\研究生论文开题与答辩\毕业论文\论文图表等素材\IHIC--isu_a_pr_weibo_comparison.e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5276850" cy="1621790"/>
            </a:xfrm>
            <a:prstGeom prst="rect">
              <a:avLst/>
            </a:prstGeom>
            <a:noFill/>
            <a:ln>
              <a:noFill/>
            </a:ln>
          </p:spPr>
        </p:pic>
        <p:sp>
          <p:nvSpPr>
            <p:cNvPr id="23" name="文本框 35"/>
            <p:cNvSpPr txBox="1"/>
            <p:nvPr/>
          </p:nvSpPr>
          <p:spPr>
            <a:xfrm>
              <a:off x="119257" y="1701165"/>
              <a:ext cx="5276215"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4‑10  Weibo</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数据集上的准确率和召回率对比</a:t>
              </a:r>
            </a:p>
          </p:txBody>
        </p:sp>
      </p:grpSp>
      <p:grpSp>
        <p:nvGrpSpPr>
          <p:cNvPr id="24" name="组合 23"/>
          <p:cNvGrpSpPr/>
          <p:nvPr/>
        </p:nvGrpSpPr>
        <p:grpSpPr>
          <a:xfrm>
            <a:off x="4336146" y="4635712"/>
            <a:ext cx="5276850" cy="1875790"/>
            <a:chOff x="0" y="0"/>
            <a:chExt cx="5276850" cy="1875790"/>
          </a:xfrm>
        </p:grpSpPr>
        <p:pic>
          <p:nvPicPr>
            <p:cNvPr id="25" name="图片 24" descr="E:\KuaiPan\Work\研究生论文开题与答辩\毕业论文\论文图表等素材\IHIC--isu_a_pr_epinion_comparison.emf"/>
            <p:cNvPicPr>
              <a:picLocks noChangeAspect="1"/>
            </p:cNvPicPr>
            <p:nvPr/>
          </p:nvPicPr>
          <p:blipFill rotWithShape="1">
            <a:blip r:embed="rId10" cstate="print">
              <a:extLst>
                <a:ext uri="{28A0092B-C50C-407E-A947-70E740481C1C}">
                  <a14:useLocalDpi xmlns:a14="http://schemas.microsoft.com/office/drawing/2010/main" val="0"/>
                </a:ext>
              </a:extLst>
            </a:blip>
            <a:srcRect l="6395" r="6687"/>
            <a:stretch/>
          </p:blipFill>
          <p:spPr bwMode="auto">
            <a:xfrm>
              <a:off x="337456" y="0"/>
              <a:ext cx="4586514" cy="1621790"/>
            </a:xfrm>
            <a:prstGeom prst="rect">
              <a:avLst/>
            </a:prstGeom>
            <a:noFill/>
            <a:ln>
              <a:noFill/>
            </a:ln>
          </p:spPr>
        </p:pic>
        <p:sp>
          <p:nvSpPr>
            <p:cNvPr id="26" name="文本框 40"/>
            <p:cNvSpPr txBox="1"/>
            <p:nvPr/>
          </p:nvSpPr>
          <p:spPr>
            <a:xfrm>
              <a:off x="0" y="1677670"/>
              <a:ext cx="5276850"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4‑11  Epinions</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数据集上的准确率和召回率对比</a:t>
              </a:r>
            </a:p>
          </p:txBody>
        </p:sp>
      </p:grpSp>
    </p:spTree>
    <p:extLst>
      <p:ext uri="{BB962C8B-B14F-4D97-AF65-F5344CB8AC3E}">
        <p14:creationId xmlns:p14="http://schemas.microsoft.com/office/powerpoint/2010/main" val="1242801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不同</a:t>
            </a:r>
            <a:r>
              <a:rPr lang="en-US" altLang="zh-CN" dirty="0"/>
              <a:t>H(u)</a:t>
            </a:r>
            <a:r>
              <a:rPr lang="zh-CN" altLang="en-US" dirty="0"/>
              <a:t>和</a:t>
            </a:r>
            <a:r>
              <a:rPr lang="en-US" altLang="zh-CN" dirty="0"/>
              <a:t>r(</a:t>
            </a:r>
            <a:r>
              <a:rPr lang="en-US" altLang="zh-CN" dirty="0" err="1"/>
              <a:t>u,t</a:t>
            </a:r>
            <a:r>
              <a:rPr lang="en-US" altLang="zh-CN" dirty="0"/>
              <a:t>)</a:t>
            </a:r>
            <a:r>
              <a:rPr lang="zh-CN" altLang="en-US" dirty="0"/>
              <a:t>函数的效果比较</a:t>
            </a:r>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35</a:t>
            </a:fld>
            <a:endParaRPr lang="en-US" altLang="zh-CN" dirty="0"/>
          </a:p>
        </p:txBody>
      </p:sp>
      <p:sp>
        <p:nvSpPr>
          <p:cNvPr id="6" name="文本占位符 5"/>
          <p:cNvSpPr>
            <a:spLocks noGrp="1"/>
          </p:cNvSpPr>
          <p:nvPr>
            <p:ph type="body" sz="half" idx="2"/>
          </p:nvPr>
        </p:nvSpPr>
        <p:spPr/>
        <p:txBody>
          <a:bodyPr/>
          <a:lstStyle/>
          <a:p>
            <a:r>
              <a:rPr lang="zh-CN" altLang="en-US" dirty="0" smtClean="0"/>
              <a:t>实验</a:t>
            </a:r>
            <a:r>
              <a:rPr lang="en-US" altLang="zh-CN" dirty="0"/>
              <a:t>3</a:t>
            </a:r>
            <a:r>
              <a:rPr lang="en-US" altLang="zh-CN" dirty="0" smtClean="0"/>
              <a:t> </a:t>
            </a:r>
            <a:r>
              <a:rPr lang="en-US" altLang="zh-CN" dirty="0"/>
              <a:t>– </a:t>
            </a:r>
            <a:r>
              <a:rPr lang="zh-CN" altLang="en-US" dirty="0" smtClean="0"/>
              <a:t>推荐函数 </a:t>
            </a:r>
            <a:r>
              <a:rPr lang="en-US" altLang="zh-CN" dirty="0" smtClean="0"/>
              <a:t>P(</a:t>
            </a:r>
            <a:r>
              <a:rPr lang="en-US" altLang="zh-CN" dirty="0" err="1" smtClean="0"/>
              <a:t>u,t</a:t>
            </a:r>
            <a:r>
              <a:rPr lang="en-US" altLang="zh-CN" dirty="0" smtClean="0"/>
              <a:t>)  </a:t>
            </a:r>
            <a:r>
              <a:rPr lang="zh-CN" altLang="en-US" dirty="0" smtClean="0"/>
              <a:t>评估</a:t>
            </a:r>
            <a:endParaRPr lang="zh-CN" altLang="en-US" dirty="0"/>
          </a:p>
        </p:txBody>
      </p:sp>
      <p:grpSp>
        <p:nvGrpSpPr>
          <p:cNvPr id="20" name="组合 19"/>
          <p:cNvGrpSpPr/>
          <p:nvPr/>
        </p:nvGrpSpPr>
        <p:grpSpPr>
          <a:xfrm>
            <a:off x="-38101" y="4722270"/>
            <a:ext cx="5359401" cy="1778957"/>
            <a:chOff x="-91635" y="95693"/>
            <a:chExt cx="5362770" cy="1780097"/>
          </a:xfrm>
        </p:grpSpPr>
        <p:pic>
          <p:nvPicPr>
            <p:cNvPr id="21" name="图片 20" descr="E:\KuaiPan\Work\研究生论文开题与答辩\毕业论文\论文图表等素材\IHIC--isu_f_pr_weibo_transpose.emf"/>
            <p:cNvPicPr>
              <a:picLocks noChangeAspect="1"/>
            </p:cNvPicPr>
            <p:nvPr/>
          </p:nvPicPr>
          <p:blipFill rotWithShape="1">
            <a:blip r:embed="rId3" cstate="print">
              <a:extLst>
                <a:ext uri="{28A0092B-C50C-407E-A947-70E740481C1C}">
                  <a14:useLocalDpi xmlns:a14="http://schemas.microsoft.com/office/drawing/2010/main" val="0"/>
                </a:ext>
              </a:extLst>
            </a:blip>
            <a:srcRect l="3909" r="6454"/>
            <a:stretch/>
          </p:blipFill>
          <p:spPr bwMode="auto">
            <a:xfrm>
              <a:off x="-91635" y="95693"/>
              <a:ext cx="4724855" cy="1620520"/>
            </a:xfrm>
            <a:prstGeom prst="rect">
              <a:avLst/>
            </a:prstGeom>
            <a:noFill/>
            <a:ln>
              <a:noFill/>
            </a:ln>
          </p:spPr>
        </p:pic>
        <p:sp>
          <p:nvSpPr>
            <p:cNvPr id="22" name="文本框 62"/>
            <p:cNvSpPr txBox="1"/>
            <p:nvPr/>
          </p:nvSpPr>
          <p:spPr>
            <a:xfrm>
              <a:off x="0" y="1677670"/>
              <a:ext cx="5271135"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4‑12 </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不同η值下的对比效果</a:t>
              </a:r>
            </a:p>
          </p:txBody>
        </p:sp>
      </p:grpSp>
      <p:grpSp>
        <p:nvGrpSpPr>
          <p:cNvPr id="23" name="组合 22"/>
          <p:cNvGrpSpPr/>
          <p:nvPr/>
        </p:nvGrpSpPr>
        <p:grpSpPr>
          <a:xfrm>
            <a:off x="4432300" y="4734024"/>
            <a:ext cx="5188267" cy="1846301"/>
            <a:chOff x="0" y="0"/>
            <a:chExt cx="5271135" cy="1875790"/>
          </a:xfrm>
        </p:grpSpPr>
        <p:pic>
          <p:nvPicPr>
            <p:cNvPr id="24" name="图片 23" descr="E:\KuaiPan\Work\研究生论文开题与答辩\毕业论文\论文图表等素材\IHIC--isu_f_pr_weibo.emf"/>
            <p:cNvPicPr>
              <a:picLocks noChangeAspect="1"/>
            </p:cNvPicPr>
            <p:nvPr/>
          </p:nvPicPr>
          <p:blipFill rotWithShape="1">
            <a:blip r:embed="rId4" cstate="print">
              <a:extLst>
                <a:ext uri="{28A0092B-C50C-407E-A947-70E740481C1C}">
                  <a14:useLocalDpi xmlns:a14="http://schemas.microsoft.com/office/drawing/2010/main" val="0"/>
                </a:ext>
              </a:extLst>
            </a:blip>
            <a:srcRect l="4407" r="7471"/>
            <a:stretch/>
          </p:blipFill>
          <p:spPr bwMode="auto">
            <a:xfrm>
              <a:off x="232252" y="0"/>
              <a:ext cx="4645025" cy="1620520"/>
            </a:xfrm>
            <a:prstGeom prst="rect">
              <a:avLst/>
            </a:prstGeom>
            <a:noFill/>
            <a:ln>
              <a:noFill/>
            </a:ln>
          </p:spPr>
        </p:pic>
        <p:sp>
          <p:nvSpPr>
            <p:cNvPr id="25" name="文本框 193"/>
            <p:cNvSpPr txBox="1"/>
            <p:nvPr/>
          </p:nvSpPr>
          <p:spPr>
            <a:xfrm>
              <a:off x="0" y="1677670"/>
              <a:ext cx="5271135" cy="1981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indent="266700" algn="ctr">
                <a:spcAft>
                  <a:spcPts val="0"/>
                </a:spcAft>
              </a:pPr>
              <a:r>
                <a:rPr lang="zh-CN" sz="1050" u="sng" kern="100">
                  <a:solidFill>
                    <a:srgbClr val="0563C1"/>
                  </a:solidFill>
                  <a:effectLst/>
                  <a:latin typeface="Calibri Light" panose="020F0302020204030204" pitchFamily="34" charset="0"/>
                  <a:ea typeface="宋体" panose="02010600030101010101" pitchFamily="2" charset="-122"/>
                  <a:cs typeface="Times New Roman" panose="02020603050405020304" pitchFamily="18" charset="0"/>
                </a:rPr>
                <a:t>图 </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4‑13 </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不同子集</a:t>
              </a:r>
              <a:r>
                <a:rPr lang="en-US" sz="1050" kern="100">
                  <a:effectLst/>
                  <a:latin typeface="Calibri Light" panose="020F0302020204030204" pitchFamily="34" charset="0"/>
                  <a:ea typeface="宋体" panose="02010600030101010101" pitchFamily="2" charset="-122"/>
                  <a:cs typeface="Times New Roman" panose="02020603050405020304" pitchFamily="18" charset="0"/>
                </a:rPr>
                <a:t>S</a:t>
              </a:r>
              <a:r>
                <a:rPr lang="zh-CN" sz="1050" kern="100">
                  <a:effectLst/>
                  <a:latin typeface="Calibri Light" panose="020F0302020204030204" pitchFamily="34" charset="0"/>
                  <a:ea typeface="宋体" panose="02010600030101010101" pitchFamily="2" charset="-122"/>
                  <a:cs typeface="Times New Roman" panose="02020603050405020304" pitchFamily="18" charset="0"/>
                </a:rPr>
                <a:t>大小的对比效果</a:t>
              </a:r>
            </a:p>
          </p:txBody>
        </p:sp>
      </p:grpSp>
      <p:sp>
        <p:nvSpPr>
          <p:cNvPr id="26" name="矩形 25"/>
          <p:cNvSpPr/>
          <p:nvPr/>
        </p:nvSpPr>
        <p:spPr>
          <a:xfrm>
            <a:off x="714373" y="3812759"/>
            <a:ext cx="7642587" cy="369332"/>
          </a:xfrm>
          <a:prstGeom prst="rect">
            <a:avLst/>
          </a:prstGeom>
        </p:spPr>
        <p:txBody>
          <a:bodyPr wrap="square">
            <a:spAutoFit/>
          </a:bodyPr>
          <a:lstStyle/>
          <a:p>
            <a:r>
              <a:rPr lang="zh-CN" altLang="zh-CN" dirty="0" smtClean="0"/>
              <a:t>设计更合理的犹豫函数</a:t>
            </a:r>
            <a:r>
              <a:rPr lang="en-US" altLang="zh-CN" dirty="0" smtClean="0"/>
              <a:t>H(u)</a:t>
            </a:r>
            <a:r>
              <a:rPr lang="zh-CN" altLang="zh-CN" dirty="0" smtClean="0"/>
              <a:t>和提出更准确的兴趣函数</a:t>
            </a:r>
            <a:r>
              <a:rPr lang="en-US" altLang="zh-CN" dirty="0" smtClean="0"/>
              <a:t>r(</a:t>
            </a:r>
            <a:r>
              <a:rPr lang="en-US" altLang="zh-CN" dirty="0" err="1" smtClean="0"/>
              <a:t>u,t</a:t>
            </a:r>
            <a:r>
              <a:rPr lang="en-US" altLang="zh-CN" dirty="0" smtClean="0"/>
              <a:t>)</a:t>
            </a:r>
            <a:r>
              <a:rPr lang="zh-CN" altLang="zh-CN" dirty="0" smtClean="0"/>
              <a:t>是很有必要的</a:t>
            </a:r>
            <a:r>
              <a:rPr lang="zh-CN" altLang="en-US" dirty="0" smtClean="0"/>
              <a:t>！</a:t>
            </a:r>
            <a:endParaRPr lang="zh-CN" altLang="en-US" dirty="0"/>
          </a:p>
        </p:txBody>
      </p:sp>
      <p:pic>
        <p:nvPicPr>
          <p:cNvPr id="8" name="图片 7"/>
          <p:cNvPicPr>
            <a:picLocks noChangeAspect="1"/>
          </p:cNvPicPr>
          <p:nvPr/>
        </p:nvPicPr>
        <p:blipFill>
          <a:blip r:embed="rId5"/>
          <a:stretch>
            <a:fillRect/>
          </a:stretch>
        </p:blipFill>
        <p:spPr>
          <a:xfrm>
            <a:off x="815545" y="2083838"/>
            <a:ext cx="5135435" cy="1270683"/>
          </a:xfrm>
          <a:prstGeom prst="rect">
            <a:avLst/>
          </a:prstGeom>
        </p:spPr>
      </p:pic>
    </p:spTree>
    <p:extLst>
      <p:ext uri="{BB962C8B-B14F-4D97-AF65-F5344CB8AC3E}">
        <p14:creationId xmlns:p14="http://schemas.microsoft.com/office/powerpoint/2010/main" val="2550067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问题</a:t>
            </a:r>
            <a:r>
              <a:rPr lang="zh-CN" altLang="en-US" dirty="0"/>
              <a:t>形式化</a:t>
            </a:r>
            <a:r>
              <a:rPr lang="zh-CN" altLang="en-US" dirty="0" smtClean="0"/>
              <a:t>定义</a:t>
            </a:r>
            <a:endParaRPr lang="en-US" altLang="zh-CN" dirty="0" smtClean="0"/>
          </a:p>
          <a:p>
            <a:pPr lvl="1"/>
            <a:r>
              <a:rPr lang="en-US" altLang="zh-CN" dirty="0" smtClean="0"/>
              <a:t>IHIC: </a:t>
            </a:r>
            <a:r>
              <a:rPr lang="zh-CN" altLang="en-US" dirty="0" smtClean="0"/>
              <a:t>识别</a:t>
            </a:r>
            <a:r>
              <a:rPr lang="zh-CN" altLang="en-US" dirty="0"/>
              <a:t>出犹豫未决并且对项目感兴趣的用户</a:t>
            </a:r>
            <a:endParaRPr lang="en-US" altLang="zh-CN" dirty="0" smtClean="0"/>
          </a:p>
          <a:p>
            <a:pPr lvl="1"/>
            <a:endParaRPr lang="zh-CN" altLang="en-US" dirty="0"/>
          </a:p>
          <a:p>
            <a:r>
              <a:rPr lang="zh-CN" altLang="en-US" dirty="0"/>
              <a:t>问题解决方案</a:t>
            </a:r>
          </a:p>
          <a:p>
            <a:pPr lvl="1"/>
            <a:r>
              <a:rPr lang="zh-CN" altLang="en-US" dirty="0"/>
              <a:t>通用性计算框架</a:t>
            </a:r>
          </a:p>
          <a:p>
            <a:pPr lvl="1"/>
            <a:r>
              <a:rPr lang="zh-CN" altLang="en-US" dirty="0"/>
              <a:t>犹豫用户识别</a:t>
            </a:r>
          </a:p>
          <a:p>
            <a:pPr lvl="1"/>
            <a:r>
              <a:rPr lang="zh-CN" altLang="en-US" dirty="0"/>
              <a:t>兴趣用户识别</a:t>
            </a:r>
          </a:p>
          <a:p>
            <a:pPr lvl="1"/>
            <a:r>
              <a:rPr lang="zh-CN" altLang="en-US" dirty="0"/>
              <a:t>目标用户</a:t>
            </a:r>
            <a:r>
              <a:rPr lang="zh-CN" altLang="en-US" dirty="0" smtClean="0"/>
              <a:t>识别</a:t>
            </a:r>
            <a:endParaRPr lang="en-US" altLang="zh-CN" dirty="0" smtClean="0"/>
          </a:p>
          <a:p>
            <a:pPr lvl="1"/>
            <a:endParaRPr lang="zh-CN" altLang="en-US" dirty="0"/>
          </a:p>
          <a:p>
            <a:r>
              <a:rPr lang="zh-CN" altLang="en-US" dirty="0"/>
              <a:t>实验结果与分析</a:t>
            </a:r>
          </a:p>
          <a:p>
            <a:pPr lvl="1"/>
            <a:r>
              <a:rPr lang="zh-CN" altLang="en-US" dirty="0"/>
              <a:t>实验设置</a:t>
            </a:r>
          </a:p>
          <a:p>
            <a:pPr lvl="1"/>
            <a:r>
              <a:rPr lang="zh-CN" altLang="en-US" dirty="0"/>
              <a:t>相关性分析</a:t>
            </a:r>
          </a:p>
          <a:p>
            <a:pPr lvl="1"/>
            <a:r>
              <a:rPr lang="en-US" altLang="zh-CN" dirty="0"/>
              <a:t>MIP</a:t>
            </a:r>
            <a:r>
              <a:rPr lang="zh-CN" altLang="en-US" dirty="0"/>
              <a:t>算法评估</a:t>
            </a:r>
          </a:p>
          <a:p>
            <a:pPr lvl="1"/>
            <a:r>
              <a:rPr lang="zh-CN" altLang="en-US" dirty="0"/>
              <a:t>推荐函数</a:t>
            </a:r>
            <a:r>
              <a:rPr lang="en-US" altLang="zh-CN" dirty="0"/>
              <a:t>P(</a:t>
            </a:r>
            <a:r>
              <a:rPr lang="en-US" altLang="zh-CN" dirty="0" err="1"/>
              <a:t>u,t</a:t>
            </a:r>
            <a:r>
              <a:rPr lang="en-US" altLang="zh-CN" dirty="0"/>
              <a:t>)</a:t>
            </a:r>
            <a:r>
              <a:rPr lang="zh-CN" altLang="en-US" dirty="0" smtClean="0"/>
              <a:t>评估</a:t>
            </a:r>
            <a:endParaRPr lang="zh-CN" altLang="en-US" dirty="0"/>
          </a:p>
        </p:txBody>
      </p:sp>
      <p:sp>
        <p:nvSpPr>
          <p:cNvPr id="3" name="标题 2"/>
          <p:cNvSpPr>
            <a:spLocks noGrp="1"/>
          </p:cNvSpPr>
          <p:nvPr>
            <p:ph type="title"/>
          </p:nvPr>
        </p:nvSpPr>
        <p:spPr/>
        <p:txBody>
          <a:bodyPr/>
          <a:lstStyle/>
          <a:p>
            <a:r>
              <a:rPr lang="zh-CN" altLang="en-US" dirty="0"/>
              <a:t>基于多重影响力的潜在用户推荐</a:t>
            </a:r>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36</a:t>
            </a:fld>
            <a:endParaRPr lang="en-US" altLang="zh-CN" dirty="0"/>
          </a:p>
        </p:txBody>
      </p:sp>
      <p:sp>
        <p:nvSpPr>
          <p:cNvPr id="6" name="文本占位符 5"/>
          <p:cNvSpPr>
            <a:spLocks noGrp="1"/>
          </p:cNvSpPr>
          <p:nvPr>
            <p:ph type="body" sz="half" idx="2"/>
          </p:nvPr>
        </p:nvSpPr>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1391523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研究背景</a:t>
            </a:r>
            <a:endParaRPr lang="en-US" altLang="zh-CN" dirty="0" smtClean="0"/>
          </a:p>
          <a:p>
            <a:r>
              <a:rPr lang="zh-CN" altLang="en-US" dirty="0" smtClean="0"/>
              <a:t>研究动机</a:t>
            </a:r>
            <a:endParaRPr lang="en-US" altLang="zh-CN" dirty="0" smtClean="0"/>
          </a:p>
          <a:p>
            <a:r>
              <a:rPr lang="zh-CN" altLang="en-US" dirty="0" smtClean="0"/>
              <a:t>研究内容</a:t>
            </a:r>
            <a:endParaRPr lang="en-US" altLang="zh-CN" dirty="0" smtClean="0"/>
          </a:p>
          <a:p>
            <a:pPr lvl="1"/>
            <a:r>
              <a:rPr lang="zh-CN" altLang="en-US" dirty="0" smtClean="0"/>
              <a:t>面向</a:t>
            </a:r>
            <a:r>
              <a:rPr lang="zh-CN" altLang="en-US" dirty="0"/>
              <a:t>影响力增益的社交用户</a:t>
            </a:r>
            <a:r>
              <a:rPr lang="zh-CN" altLang="en-US" dirty="0" smtClean="0"/>
              <a:t>推荐</a:t>
            </a:r>
            <a:endParaRPr lang="en-US" altLang="zh-CN" dirty="0" smtClean="0"/>
          </a:p>
          <a:p>
            <a:pPr lvl="1"/>
            <a:r>
              <a:rPr lang="zh-CN" altLang="en-US" dirty="0" smtClean="0"/>
              <a:t>基于</a:t>
            </a:r>
            <a:r>
              <a:rPr lang="zh-CN" altLang="en-US" dirty="0"/>
              <a:t>多重影响力的潜在用户推荐</a:t>
            </a:r>
            <a:endParaRPr lang="en-US" altLang="zh-CN" dirty="0" smtClean="0"/>
          </a:p>
          <a:p>
            <a:r>
              <a:rPr lang="zh-CN" altLang="en-US" b="1" dirty="0" smtClean="0">
                <a:solidFill>
                  <a:srgbClr val="FF0000"/>
                </a:solidFill>
              </a:rPr>
              <a:t>总结与展望</a:t>
            </a:r>
            <a:endParaRPr lang="zh-CN" altLang="en-US" b="1" dirty="0">
              <a:solidFill>
                <a:srgbClr val="FF0000"/>
              </a:solidFill>
            </a:endParaRPr>
          </a:p>
        </p:txBody>
      </p:sp>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37</a:t>
            </a:fld>
            <a:endParaRPr lang="en-US" altLang="zh-CN" dirty="0"/>
          </a:p>
        </p:txBody>
      </p:sp>
    </p:spTree>
    <p:extLst>
      <p:ext uri="{BB962C8B-B14F-4D97-AF65-F5344CB8AC3E}">
        <p14:creationId xmlns:p14="http://schemas.microsoft.com/office/powerpoint/2010/main" val="2443353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工作总结</a:t>
            </a:r>
            <a:endParaRPr lang="zh-CN" altLang="en-US" dirty="0"/>
          </a:p>
        </p:txBody>
      </p:sp>
      <p:sp>
        <p:nvSpPr>
          <p:cNvPr id="3" name="日期占位符 2"/>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4" name="灯片编号占位符 3"/>
          <p:cNvSpPr>
            <a:spLocks noGrp="1"/>
          </p:cNvSpPr>
          <p:nvPr>
            <p:ph type="sldNum" sz="quarter" idx="12"/>
          </p:nvPr>
        </p:nvSpPr>
        <p:spPr/>
        <p:txBody>
          <a:bodyPr/>
          <a:lstStyle/>
          <a:p>
            <a:fld id="{EF0038A2-B1DB-40C3-8F06-275537ACF54A}" type="slidenum">
              <a:rPr lang="en-US" altLang="zh-CN" smtClean="0"/>
              <a:pPr/>
              <a:t>38</a:t>
            </a:fld>
            <a:endParaRPr lang="en-US" altLang="zh-CN" dirty="0"/>
          </a:p>
        </p:txBody>
      </p:sp>
      <p:sp>
        <p:nvSpPr>
          <p:cNvPr id="5" name="内容占位符 4"/>
          <p:cNvSpPr>
            <a:spLocks noGrp="1"/>
          </p:cNvSpPr>
          <p:nvPr>
            <p:ph idx="1"/>
          </p:nvPr>
        </p:nvSpPr>
        <p:spPr/>
        <p:txBody>
          <a:bodyPr>
            <a:normAutofit/>
          </a:bodyPr>
          <a:lstStyle/>
          <a:p>
            <a:r>
              <a:rPr lang="zh-CN" altLang="en-US" dirty="0" smtClean="0"/>
              <a:t>形式化定义</a:t>
            </a:r>
            <a:r>
              <a:rPr lang="zh-CN" altLang="zh-CN" dirty="0" smtClean="0"/>
              <a:t>个体</a:t>
            </a:r>
            <a:r>
              <a:rPr lang="zh-CN" altLang="zh-CN" dirty="0"/>
              <a:t>影响力最大化问题</a:t>
            </a:r>
            <a:r>
              <a:rPr lang="zh-CN" altLang="zh-CN" dirty="0" smtClean="0"/>
              <a:t>，</a:t>
            </a:r>
            <a:r>
              <a:rPr lang="zh-CN" altLang="en-US" dirty="0" smtClean="0"/>
              <a:t>并设计了合理的目标函数</a:t>
            </a:r>
            <a:endParaRPr lang="en-US" altLang="zh-CN" dirty="0" smtClean="0"/>
          </a:p>
          <a:p>
            <a:r>
              <a:rPr lang="zh-CN" altLang="en-US" dirty="0" smtClean="0"/>
              <a:t>提出了问题解决算法（</a:t>
            </a:r>
            <a:r>
              <a:rPr lang="en-US" altLang="zh-CN" dirty="0" smtClean="0"/>
              <a:t>greedy</a:t>
            </a:r>
            <a:r>
              <a:rPr lang="zh-CN" altLang="en-US" dirty="0" smtClean="0"/>
              <a:t>、</a:t>
            </a:r>
            <a:r>
              <a:rPr lang="en-US" altLang="zh-CN" dirty="0" smtClean="0"/>
              <a:t>lazy</a:t>
            </a:r>
            <a:r>
              <a:rPr lang="zh-CN" altLang="en-US" dirty="0" smtClean="0"/>
              <a:t>和</a:t>
            </a:r>
            <a:r>
              <a:rPr lang="en-US" altLang="zh-CN" dirty="0" err="1" smtClean="0"/>
              <a:t>uBound</a:t>
            </a:r>
            <a:r>
              <a:rPr lang="zh-CN" altLang="en-US" dirty="0" smtClean="0"/>
              <a:t>）</a:t>
            </a:r>
            <a:endParaRPr lang="en-US" altLang="zh-CN" dirty="0" smtClean="0"/>
          </a:p>
          <a:p>
            <a:r>
              <a:rPr lang="zh-CN" altLang="en-US" dirty="0" smtClean="0"/>
              <a:t>在四个实验数据集上验证了算法的有效性</a:t>
            </a:r>
            <a:endParaRPr lang="en-US" altLang="zh-CN" dirty="0"/>
          </a:p>
        </p:txBody>
      </p:sp>
      <p:sp>
        <p:nvSpPr>
          <p:cNvPr id="6" name="文本占位符 5"/>
          <p:cNvSpPr>
            <a:spLocks noGrp="1"/>
          </p:cNvSpPr>
          <p:nvPr>
            <p:ph type="body" sz="half" idx="13"/>
          </p:nvPr>
        </p:nvSpPr>
        <p:spPr/>
        <p:txBody>
          <a:bodyPr/>
          <a:lstStyle/>
          <a:p>
            <a:r>
              <a:rPr lang="zh-CN" altLang="en-US" dirty="0"/>
              <a:t>面向影响力增益的社交用户推荐</a:t>
            </a:r>
          </a:p>
        </p:txBody>
      </p:sp>
      <p:sp>
        <p:nvSpPr>
          <p:cNvPr id="7" name="文本占位符 6"/>
          <p:cNvSpPr>
            <a:spLocks noGrp="1"/>
          </p:cNvSpPr>
          <p:nvPr>
            <p:ph type="body" sz="half" idx="14"/>
          </p:nvPr>
        </p:nvSpPr>
        <p:spPr/>
        <p:txBody>
          <a:bodyPr/>
          <a:lstStyle/>
          <a:p>
            <a:r>
              <a:rPr lang="zh-CN" altLang="en-US" dirty="0"/>
              <a:t>基于多重影响力的潜在用户推荐</a:t>
            </a:r>
          </a:p>
        </p:txBody>
      </p:sp>
      <p:sp>
        <p:nvSpPr>
          <p:cNvPr id="8" name="内容占位符 7"/>
          <p:cNvSpPr>
            <a:spLocks noGrp="1"/>
          </p:cNvSpPr>
          <p:nvPr>
            <p:ph idx="15"/>
          </p:nvPr>
        </p:nvSpPr>
        <p:spPr/>
        <p:txBody>
          <a:bodyPr>
            <a:normAutofit/>
          </a:bodyPr>
          <a:lstStyle/>
          <a:p>
            <a:r>
              <a:rPr lang="zh-CN" altLang="en-US" dirty="0" smtClean="0"/>
              <a:t>研究了企业与用户之间的影响力</a:t>
            </a:r>
            <a:endParaRPr lang="en-US" altLang="zh-CN" dirty="0" smtClean="0"/>
          </a:p>
          <a:p>
            <a:r>
              <a:rPr lang="zh-CN" altLang="en-US" dirty="0" smtClean="0"/>
              <a:t>形式化定义</a:t>
            </a:r>
            <a:r>
              <a:rPr lang="en-US" altLang="zh-CN" dirty="0" smtClean="0"/>
              <a:t>IHIC</a:t>
            </a:r>
            <a:r>
              <a:rPr lang="zh-CN" altLang="zh-CN" dirty="0" smtClean="0"/>
              <a:t>问题</a:t>
            </a:r>
            <a:endParaRPr lang="en-US" altLang="zh-CN" dirty="0"/>
          </a:p>
          <a:p>
            <a:r>
              <a:rPr lang="zh-CN" altLang="en-US" dirty="0" smtClean="0"/>
              <a:t>提出了一个通用性计算框架及相应算法</a:t>
            </a:r>
            <a:endParaRPr lang="en-US" altLang="zh-CN" dirty="0"/>
          </a:p>
          <a:p>
            <a:r>
              <a:rPr lang="zh-CN" altLang="en-US" dirty="0" smtClean="0"/>
              <a:t>在两个</a:t>
            </a:r>
            <a:r>
              <a:rPr lang="zh-CN" altLang="en-US" dirty="0"/>
              <a:t>实验数据集上验证</a:t>
            </a:r>
            <a:r>
              <a:rPr lang="zh-CN" altLang="en-US" dirty="0" smtClean="0"/>
              <a:t>了计算框架及相应算法</a:t>
            </a:r>
            <a:r>
              <a:rPr lang="zh-CN" altLang="en-US" dirty="0"/>
              <a:t>的</a:t>
            </a:r>
            <a:r>
              <a:rPr lang="zh-CN" altLang="en-US" dirty="0" smtClean="0"/>
              <a:t>有效性</a:t>
            </a:r>
            <a:endParaRPr lang="en-US" altLang="zh-CN" dirty="0"/>
          </a:p>
        </p:txBody>
      </p:sp>
    </p:spTree>
    <p:extLst>
      <p:ext uri="{BB962C8B-B14F-4D97-AF65-F5344CB8AC3E}">
        <p14:creationId xmlns:p14="http://schemas.microsoft.com/office/powerpoint/2010/main" val="2633578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日期占位符 2"/>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4" name="灯片编号占位符 3"/>
          <p:cNvSpPr>
            <a:spLocks noGrp="1"/>
          </p:cNvSpPr>
          <p:nvPr>
            <p:ph type="sldNum" sz="quarter" idx="12"/>
          </p:nvPr>
        </p:nvSpPr>
        <p:spPr/>
        <p:txBody>
          <a:bodyPr/>
          <a:lstStyle/>
          <a:p>
            <a:fld id="{EF0038A2-B1DB-40C3-8F06-275537ACF54A}" type="slidenum">
              <a:rPr lang="en-US" altLang="zh-CN" smtClean="0"/>
              <a:pPr/>
              <a:t>39</a:t>
            </a:fld>
            <a:endParaRPr lang="en-US" altLang="zh-CN" dirty="0"/>
          </a:p>
        </p:txBody>
      </p:sp>
      <p:sp>
        <p:nvSpPr>
          <p:cNvPr id="5" name="内容占位符 4"/>
          <p:cNvSpPr>
            <a:spLocks noGrp="1"/>
          </p:cNvSpPr>
          <p:nvPr>
            <p:ph idx="1"/>
          </p:nvPr>
        </p:nvSpPr>
        <p:spPr/>
        <p:txBody>
          <a:bodyPr/>
          <a:lstStyle/>
          <a:p>
            <a:r>
              <a:rPr lang="zh-CN" altLang="en-US" dirty="0" smtClean="0"/>
              <a:t>与不同用户建立连接，代价不一样的情况</a:t>
            </a:r>
            <a:endParaRPr lang="en-US" altLang="zh-CN" dirty="0" smtClean="0"/>
          </a:p>
          <a:p>
            <a:r>
              <a:rPr lang="zh-CN" altLang="en-US" dirty="0" smtClean="0"/>
              <a:t>时间因素或网络的动态变化对个体影响力最大化问题解决方案的影响。</a:t>
            </a:r>
            <a:endParaRPr lang="en-US" altLang="zh-CN" dirty="0" smtClean="0"/>
          </a:p>
          <a:p>
            <a:r>
              <a:rPr lang="zh-CN" altLang="en-US" dirty="0" smtClean="0"/>
              <a:t>针对其他影响力模型（如</a:t>
            </a:r>
            <a:r>
              <a:rPr lang="en-US" altLang="zh-CN" dirty="0" smtClean="0"/>
              <a:t>IC</a:t>
            </a:r>
            <a:r>
              <a:rPr lang="zh-CN" altLang="en-US" dirty="0" smtClean="0"/>
              <a:t>，</a:t>
            </a:r>
            <a:r>
              <a:rPr lang="en-US" altLang="zh-CN" dirty="0" smtClean="0"/>
              <a:t>LT</a:t>
            </a:r>
            <a:r>
              <a:rPr lang="zh-CN" altLang="en-US" dirty="0" smtClean="0"/>
              <a:t>）的计算特性，提出相应的上界算法</a:t>
            </a:r>
            <a:endParaRPr lang="en-US" altLang="zh-CN" dirty="0" smtClean="0"/>
          </a:p>
          <a:p>
            <a:r>
              <a:rPr lang="zh-CN" altLang="en-US" dirty="0" smtClean="0"/>
              <a:t>推荐新用户或新链接，能使一组用户的影响力增益最大（需考虑竞争或合作关系）</a:t>
            </a:r>
            <a:endParaRPr lang="zh-CN" altLang="en-US" dirty="0"/>
          </a:p>
        </p:txBody>
      </p:sp>
      <p:sp>
        <p:nvSpPr>
          <p:cNvPr id="6" name="文本占位符 5"/>
          <p:cNvSpPr>
            <a:spLocks noGrp="1"/>
          </p:cNvSpPr>
          <p:nvPr>
            <p:ph type="body" sz="half" idx="13"/>
          </p:nvPr>
        </p:nvSpPr>
        <p:spPr/>
        <p:txBody>
          <a:bodyPr/>
          <a:lstStyle/>
          <a:p>
            <a:r>
              <a:rPr lang="zh-CN" altLang="en-US" dirty="0"/>
              <a:t>面向影响力增益的社交用户推荐</a:t>
            </a:r>
          </a:p>
        </p:txBody>
      </p:sp>
      <p:sp>
        <p:nvSpPr>
          <p:cNvPr id="7" name="文本占位符 6"/>
          <p:cNvSpPr>
            <a:spLocks noGrp="1"/>
          </p:cNvSpPr>
          <p:nvPr>
            <p:ph type="body" sz="half" idx="14"/>
          </p:nvPr>
        </p:nvSpPr>
        <p:spPr/>
        <p:txBody>
          <a:bodyPr/>
          <a:lstStyle/>
          <a:p>
            <a:r>
              <a:rPr lang="zh-CN" altLang="en-US" dirty="0"/>
              <a:t>基于多重影响力的潜在用户推荐</a:t>
            </a:r>
          </a:p>
        </p:txBody>
      </p:sp>
      <p:sp>
        <p:nvSpPr>
          <p:cNvPr id="8" name="内容占位符 7"/>
          <p:cNvSpPr>
            <a:spLocks noGrp="1"/>
          </p:cNvSpPr>
          <p:nvPr>
            <p:ph idx="15"/>
          </p:nvPr>
        </p:nvSpPr>
        <p:spPr/>
        <p:txBody>
          <a:bodyPr/>
          <a:lstStyle/>
          <a:p>
            <a:r>
              <a:rPr lang="zh-CN" altLang="en-US" dirty="0" smtClean="0"/>
              <a:t>优化通用性计算框架中的每个模块</a:t>
            </a:r>
            <a:endParaRPr lang="en-US" altLang="zh-CN" dirty="0" smtClean="0"/>
          </a:p>
          <a:p>
            <a:r>
              <a:rPr lang="zh-CN" altLang="en-US" dirty="0" smtClean="0"/>
              <a:t>从其他角度来衡量用户的犹豫特性</a:t>
            </a:r>
            <a:endParaRPr lang="en-US" altLang="zh-CN" dirty="0" smtClean="0"/>
          </a:p>
          <a:p>
            <a:pPr lvl="1"/>
            <a:r>
              <a:rPr lang="zh-CN" altLang="en-US" dirty="0" smtClean="0"/>
              <a:t>如用户购物过程中实际购物行为（点击、收藏等）</a:t>
            </a:r>
            <a:endParaRPr lang="zh-CN" altLang="en-US" dirty="0"/>
          </a:p>
        </p:txBody>
      </p:sp>
    </p:spTree>
    <p:extLst>
      <p:ext uri="{BB962C8B-B14F-4D97-AF65-F5344CB8AC3E}">
        <p14:creationId xmlns:p14="http://schemas.microsoft.com/office/powerpoint/2010/main" val="2537730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基于社交影响力研究的相关工作</a:t>
            </a:r>
            <a:endParaRPr lang="en-US" altLang="zh-CN" dirty="0" smtClean="0"/>
          </a:p>
          <a:p>
            <a:pPr lvl="1"/>
            <a:r>
              <a:rPr lang="zh-CN" altLang="en-US" dirty="0" smtClean="0"/>
              <a:t>影响力传播模型</a:t>
            </a:r>
            <a:endParaRPr lang="en-US" altLang="zh-CN" dirty="0" smtClean="0"/>
          </a:p>
          <a:p>
            <a:pPr lvl="2"/>
            <a:r>
              <a:rPr lang="zh-CN" altLang="en-US" dirty="0" smtClean="0"/>
              <a:t>独立级联模型</a:t>
            </a:r>
            <a:endParaRPr lang="en-US" altLang="zh-CN" dirty="0" smtClean="0"/>
          </a:p>
          <a:p>
            <a:pPr lvl="2"/>
            <a:r>
              <a:rPr lang="zh-CN" altLang="en-US" dirty="0" smtClean="0"/>
              <a:t>线性阈值模型</a:t>
            </a:r>
            <a:endParaRPr lang="en-US" altLang="zh-CN" dirty="0" smtClean="0"/>
          </a:p>
          <a:p>
            <a:pPr lvl="2"/>
            <a:r>
              <a:rPr lang="zh-CN" altLang="en-US" dirty="0" smtClean="0"/>
              <a:t>线性社会影响力模型</a:t>
            </a:r>
            <a:endParaRPr lang="en-US" altLang="zh-CN" dirty="0" smtClean="0"/>
          </a:p>
          <a:p>
            <a:pPr lvl="2"/>
            <a:r>
              <a:rPr lang="en-US" altLang="zh-CN" dirty="0"/>
              <a:t>……</a:t>
            </a:r>
            <a:endParaRPr lang="en-US" altLang="zh-CN" dirty="0" smtClean="0"/>
          </a:p>
          <a:p>
            <a:pPr lvl="1"/>
            <a:r>
              <a:rPr lang="zh-CN" altLang="en-US" dirty="0" smtClean="0"/>
              <a:t>学习影响力传播概率</a:t>
            </a:r>
            <a:endParaRPr lang="en-US" altLang="zh-CN" dirty="0" smtClean="0"/>
          </a:p>
          <a:p>
            <a:pPr lvl="2"/>
            <a:r>
              <a:rPr lang="zh-CN" altLang="en-US" dirty="0" smtClean="0"/>
              <a:t>基于属性信息</a:t>
            </a:r>
            <a:endParaRPr lang="en-US" altLang="zh-CN" dirty="0" smtClean="0"/>
          </a:p>
          <a:p>
            <a:pPr lvl="2"/>
            <a:r>
              <a:rPr lang="zh-CN" altLang="en-US" dirty="0" smtClean="0"/>
              <a:t>基于用户行为记录</a:t>
            </a:r>
            <a:endParaRPr lang="en-US" altLang="zh-CN" dirty="0" smtClean="0"/>
          </a:p>
          <a:p>
            <a:pPr lvl="2"/>
            <a:r>
              <a:rPr lang="en-US" altLang="zh-CN" dirty="0"/>
              <a:t>……</a:t>
            </a:r>
            <a:endParaRPr lang="en-US" altLang="zh-CN" dirty="0" smtClean="0"/>
          </a:p>
          <a:p>
            <a:pPr lvl="1"/>
            <a:r>
              <a:rPr lang="zh-CN" altLang="en-US" dirty="0" smtClean="0"/>
              <a:t>影响力传播应用问题</a:t>
            </a:r>
            <a:endParaRPr lang="en-US" altLang="zh-CN" dirty="0" smtClean="0"/>
          </a:p>
          <a:p>
            <a:pPr lvl="2"/>
            <a:r>
              <a:rPr lang="zh-CN" altLang="en-US" dirty="0" smtClean="0"/>
              <a:t>病毒营销（</a:t>
            </a:r>
            <a:r>
              <a:rPr lang="zh-CN" altLang="en-US" i="1" dirty="0" smtClean="0"/>
              <a:t>影响力最大化问题 </a:t>
            </a:r>
            <a:r>
              <a:rPr lang="zh-CN" altLang="en-US" dirty="0" smtClean="0"/>
              <a:t>）</a:t>
            </a:r>
            <a:endParaRPr lang="en-US" altLang="zh-CN" dirty="0" smtClean="0"/>
          </a:p>
          <a:p>
            <a:pPr lvl="2"/>
            <a:r>
              <a:rPr lang="zh-CN" altLang="en-US" dirty="0" smtClean="0"/>
              <a:t>舆情监控</a:t>
            </a:r>
            <a:endParaRPr lang="en-US" altLang="zh-CN" dirty="0" smtClean="0"/>
          </a:p>
          <a:p>
            <a:pPr lvl="2"/>
            <a:r>
              <a:rPr lang="en-US" altLang="zh-CN" dirty="0"/>
              <a:t>……</a:t>
            </a:r>
            <a:endParaRPr lang="zh-CN" altLang="en-US" dirty="0"/>
          </a:p>
        </p:txBody>
      </p:sp>
      <p:sp>
        <p:nvSpPr>
          <p:cNvPr id="3" name="标题 2"/>
          <p:cNvSpPr>
            <a:spLocks noGrp="1"/>
          </p:cNvSpPr>
          <p:nvPr>
            <p:ph type="title"/>
          </p:nvPr>
        </p:nvSpPr>
        <p:spPr/>
        <p:txBody>
          <a:bodyPr/>
          <a:lstStyle/>
          <a:p>
            <a:r>
              <a:rPr lang="zh-CN" altLang="en-US" dirty="0" smtClean="0"/>
              <a:t>研究背景</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4</a:t>
            </a:fld>
            <a:endParaRPr lang="en-US" altLang="zh-CN" dirty="0"/>
          </a:p>
        </p:txBody>
      </p:sp>
      <p:pic>
        <p:nvPicPr>
          <p:cNvPr id="6" name="Picture 2" descr="C:\Documents and Settings\Administrator\桌面\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501008"/>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4"/>
          <p:cNvGrpSpPr>
            <a:grpSpLocks/>
          </p:cNvGrpSpPr>
          <p:nvPr/>
        </p:nvGrpSpPr>
        <p:grpSpPr bwMode="auto">
          <a:xfrm>
            <a:off x="5457056" y="4644008"/>
            <a:ext cx="1066800" cy="230188"/>
            <a:chOff x="990600" y="3429427"/>
            <a:chExt cx="1066800" cy="231478"/>
          </a:xfrm>
        </p:grpSpPr>
        <p:sp>
          <p:nvSpPr>
            <p:cNvPr id="8" name="椭圆形标注 8"/>
            <p:cNvSpPr>
              <a:spLocks noChangeArrowheads="1"/>
            </p:cNvSpPr>
            <p:nvPr/>
          </p:nvSpPr>
          <p:spPr bwMode="auto">
            <a:xfrm>
              <a:off x="990600" y="3429427"/>
              <a:ext cx="1066800" cy="228600"/>
            </a:xfrm>
            <a:prstGeom prst="wedgeEllipseCallout">
              <a:avLst>
                <a:gd name="adj1" fmla="val 4565"/>
                <a:gd name="adj2" fmla="val 88569"/>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9" name="矩形 22"/>
            <p:cNvSpPr>
              <a:spLocks noChangeArrowheads="1"/>
            </p:cNvSpPr>
            <p:nvPr/>
          </p:nvSpPr>
          <p:spPr bwMode="auto">
            <a:xfrm>
              <a:off x="1066800" y="3429427"/>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FF"/>
                  </a:solidFill>
                </a:rPr>
                <a:t>USTC is good</a:t>
              </a:r>
              <a:endParaRPr lang="zh-CN" altLang="en-US" sz="900" b="1">
                <a:solidFill>
                  <a:srgbClr val="0000FF"/>
                </a:solidFill>
              </a:endParaRPr>
            </a:p>
          </p:txBody>
        </p:sp>
      </p:grpSp>
      <p:grpSp>
        <p:nvGrpSpPr>
          <p:cNvPr id="10" name="组合 18"/>
          <p:cNvGrpSpPr>
            <a:grpSpLocks/>
          </p:cNvGrpSpPr>
          <p:nvPr/>
        </p:nvGrpSpPr>
        <p:grpSpPr bwMode="auto">
          <a:xfrm>
            <a:off x="6371456" y="3882008"/>
            <a:ext cx="1066800" cy="230188"/>
            <a:chOff x="1066800" y="3352800"/>
            <a:chExt cx="1066800" cy="231478"/>
          </a:xfrm>
        </p:grpSpPr>
        <p:sp>
          <p:nvSpPr>
            <p:cNvPr id="11" name="椭圆形标注 19"/>
            <p:cNvSpPr>
              <a:spLocks noChangeArrowheads="1"/>
            </p:cNvSpPr>
            <p:nvPr/>
          </p:nvSpPr>
          <p:spPr bwMode="auto">
            <a:xfrm>
              <a:off x="1066800" y="3352800"/>
              <a:ext cx="1066800" cy="2286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12" name="矩形 25"/>
            <p:cNvSpPr>
              <a:spLocks noChangeArrowheads="1"/>
            </p:cNvSpPr>
            <p:nvPr/>
          </p:nvSpPr>
          <p:spPr bwMode="auto">
            <a:xfrm>
              <a:off x="1143000" y="3352800"/>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FF"/>
                  </a:solidFill>
                </a:rPr>
                <a:t>USTC is good</a:t>
              </a:r>
              <a:endParaRPr lang="zh-CN" altLang="en-US" sz="900" b="1">
                <a:solidFill>
                  <a:srgbClr val="0000FF"/>
                </a:solidFill>
              </a:endParaRPr>
            </a:p>
          </p:txBody>
        </p:sp>
      </p:grpSp>
      <p:grpSp>
        <p:nvGrpSpPr>
          <p:cNvPr id="13" name="组合 21"/>
          <p:cNvGrpSpPr>
            <a:grpSpLocks/>
          </p:cNvGrpSpPr>
          <p:nvPr/>
        </p:nvGrpSpPr>
        <p:grpSpPr bwMode="auto">
          <a:xfrm>
            <a:off x="7819256" y="3729608"/>
            <a:ext cx="1066800" cy="230188"/>
            <a:chOff x="533400" y="3352803"/>
            <a:chExt cx="1066800" cy="231478"/>
          </a:xfrm>
        </p:grpSpPr>
        <p:sp>
          <p:nvSpPr>
            <p:cNvPr id="14" name="椭圆形标注 22"/>
            <p:cNvSpPr>
              <a:spLocks noChangeArrowheads="1"/>
            </p:cNvSpPr>
            <p:nvPr/>
          </p:nvSpPr>
          <p:spPr bwMode="auto">
            <a:xfrm>
              <a:off x="533400" y="3352803"/>
              <a:ext cx="1066800" cy="228600"/>
            </a:xfrm>
            <a:prstGeom prst="wedgeEllipseCallout">
              <a:avLst>
                <a:gd name="adj1" fmla="val 22023"/>
                <a:gd name="adj2" fmla="val 58787"/>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15" name="矩形 28"/>
            <p:cNvSpPr>
              <a:spLocks noChangeArrowheads="1"/>
            </p:cNvSpPr>
            <p:nvPr/>
          </p:nvSpPr>
          <p:spPr bwMode="auto">
            <a:xfrm>
              <a:off x="609600" y="3352803"/>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dirty="0">
                  <a:solidFill>
                    <a:srgbClr val="0000FF"/>
                  </a:solidFill>
                </a:rPr>
                <a:t>USTC is good</a:t>
              </a:r>
              <a:endParaRPr lang="zh-CN" altLang="en-US" sz="900" b="1" dirty="0">
                <a:solidFill>
                  <a:srgbClr val="0000FF"/>
                </a:solidFill>
              </a:endParaRPr>
            </a:p>
          </p:txBody>
        </p:sp>
      </p:grpSp>
      <p:cxnSp>
        <p:nvCxnSpPr>
          <p:cNvPr id="16" name="直接箭头连接符 29"/>
          <p:cNvCxnSpPr>
            <a:cxnSpLocks noChangeShapeType="1"/>
          </p:cNvCxnSpPr>
          <p:nvPr/>
        </p:nvCxnSpPr>
        <p:spPr bwMode="auto">
          <a:xfrm rot="16200000" flipV="1">
            <a:off x="5457056" y="4948808"/>
            <a:ext cx="685800" cy="685800"/>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30"/>
          <p:cNvCxnSpPr>
            <a:cxnSpLocks noChangeShapeType="1"/>
          </p:cNvCxnSpPr>
          <p:nvPr/>
        </p:nvCxnSpPr>
        <p:spPr bwMode="auto">
          <a:xfrm rot="5400000" flipH="1" flipV="1">
            <a:off x="5990456" y="4948808"/>
            <a:ext cx="914400" cy="457200"/>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31"/>
          <p:cNvCxnSpPr>
            <a:cxnSpLocks noChangeShapeType="1"/>
          </p:cNvCxnSpPr>
          <p:nvPr/>
        </p:nvCxnSpPr>
        <p:spPr bwMode="auto">
          <a:xfrm rot="10800000">
            <a:off x="5990456" y="4263008"/>
            <a:ext cx="609600" cy="381000"/>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grpSp>
        <p:nvGrpSpPr>
          <p:cNvPr id="19" name="组合 18"/>
          <p:cNvGrpSpPr>
            <a:grpSpLocks/>
          </p:cNvGrpSpPr>
          <p:nvPr/>
        </p:nvGrpSpPr>
        <p:grpSpPr bwMode="auto">
          <a:xfrm>
            <a:off x="5076056" y="3958208"/>
            <a:ext cx="1066800" cy="230188"/>
            <a:chOff x="1066800" y="3352800"/>
            <a:chExt cx="1066800" cy="231478"/>
          </a:xfrm>
        </p:grpSpPr>
        <p:sp>
          <p:nvSpPr>
            <p:cNvPr id="20" name="椭圆形标注 19"/>
            <p:cNvSpPr>
              <a:spLocks noChangeArrowheads="1"/>
            </p:cNvSpPr>
            <p:nvPr/>
          </p:nvSpPr>
          <p:spPr bwMode="auto">
            <a:xfrm>
              <a:off x="1066800" y="3352800"/>
              <a:ext cx="1066800" cy="2286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21" name="矩形 34"/>
            <p:cNvSpPr>
              <a:spLocks noChangeArrowheads="1"/>
            </p:cNvSpPr>
            <p:nvPr/>
          </p:nvSpPr>
          <p:spPr bwMode="auto">
            <a:xfrm>
              <a:off x="1143000" y="3352800"/>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FF"/>
                  </a:solidFill>
                </a:rPr>
                <a:t>USTC is good</a:t>
              </a:r>
              <a:endParaRPr lang="zh-CN" altLang="en-US" sz="900" b="1">
                <a:solidFill>
                  <a:srgbClr val="0000FF"/>
                </a:solidFill>
              </a:endParaRPr>
            </a:p>
          </p:txBody>
        </p:sp>
      </p:grpSp>
      <p:cxnSp>
        <p:nvCxnSpPr>
          <p:cNvPr id="22" name="直接箭头连接符 20"/>
          <p:cNvCxnSpPr>
            <a:cxnSpLocks noChangeShapeType="1"/>
          </p:cNvCxnSpPr>
          <p:nvPr/>
        </p:nvCxnSpPr>
        <p:spPr bwMode="auto">
          <a:xfrm rot="5400000" flipH="1" flipV="1">
            <a:off x="8085956" y="4453508"/>
            <a:ext cx="533400" cy="457200"/>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21"/>
          <p:cNvCxnSpPr>
            <a:cxnSpLocks noChangeShapeType="1"/>
          </p:cNvCxnSpPr>
          <p:nvPr/>
        </p:nvCxnSpPr>
        <p:spPr bwMode="auto">
          <a:xfrm rot="16200000" flipV="1">
            <a:off x="7628756" y="5444108"/>
            <a:ext cx="1143000" cy="304800"/>
          </a:xfrm>
          <a:prstGeom prst="straightConnector1">
            <a:avLst/>
          </a:prstGeom>
          <a:noFill/>
          <a:ln w="41275" algn="ctr">
            <a:solidFill>
              <a:srgbClr val="FF0000"/>
            </a:solidFill>
            <a:round/>
            <a:headEnd/>
            <a:tailEnd type="arrow" w="med" len="med"/>
          </a:ln>
          <a:extLst>
            <a:ext uri="{909E8E84-426E-40DD-AFC4-6F175D3DCCD1}">
              <a14:hiddenFill xmlns:a14="http://schemas.microsoft.com/office/drawing/2010/main">
                <a:noFill/>
              </a14:hiddenFill>
            </a:ext>
          </a:extLst>
        </p:spPr>
      </p:cxnSp>
      <p:grpSp>
        <p:nvGrpSpPr>
          <p:cNvPr id="24" name="组合 18"/>
          <p:cNvGrpSpPr>
            <a:grpSpLocks/>
          </p:cNvGrpSpPr>
          <p:nvPr/>
        </p:nvGrpSpPr>
        <p:grpSpPr bwMode="auto">
          <a:xfrm>
            <a:off x="5685656" y="3577208"/>
            <a:ext cx="1066800" cy="230188"/>
            <a:chOff x="1066800" y="3352800"/>
            <a:chExt cx="1066800" cy="231478"/>
          </a:xfrm>
        </p:grpSpPr>
        <p:sp>
          <p:nvSpPr>
            <p:cNvPr id="25" name="椭圆形标注 19"/>
            <p:cNvSpPr>
              <a:spLocks noChangeArrowheads="1"/>
            </p:cNvSpPr>
            <p:nvPr/>
          </p:nvSpPr>
          <p:spPr bwMode="auto">
            <a:xfrm>
              <a:off x="1066800" y="3352800"/>
              <a:ext cx="1066800" cy="2286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26" name="矩形 25"/>
            <p:cNvSpPr>
              <a:spLocks noChangeArrowheads="1"/>
            </p:cNvSpPr>
            <p:nvPr/>
          </p:nvSpPr>
          <p:spPr bwMode="auto">
            <a:xfrm>
              <a:off x="1143000" y="3352800"/>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FF"/>
                  </a:solidFill>
                </a:rPr>
                <a:t>USTC is good</a:t>
              </a:r>
              <a:endParaRPr lang="zh-CN" altLang="en-US" sz="900" b="1">
                <a:solidFill>
                  <a:srgbClr val="0000FF"/>
                </a:solidFill>
              </a:endParaRPr>
            </a:p>
          </p:txBody>
        </p:sp>
      </p:grpSp>
      <p:grpSp>
        <p:nvGrpSpPr>
          <p:cNvPr id="27" name="组合 18"/>
          <p:cNvGrpSpPr>
            <a:grpSpLocks/>
          </p:cNvGrpSpPr>
          <p:nvPr/>
        </p:nvGrpSpPr>
        <p:grpSpPr bwMode="auto">
          <a:xfrm>
            <a:off x="7362056" y="4186808"/>
            <a:ext cx="1066800" cy="230188"/>
            <a:chOff x="1066800" y="3352800"/>
            <a:chExt cx="1066800" cy="231478"/>
          </a:xfrm>
        </p:grpSpPr>
        <p:sp>
          <p:nvSpPr>
            <p:cNvPr id="28" name="椭圆形标注 19"/>
            <p:cNvSpPr>
              <a:spLocks noChangeArrowheads="1"/>
            </p:cNvSpPr>
            <p:nvPr/>
          </p:nvSpPr>
          <p:spPr bwMode="auto">
            <a:xfrm>
              <a:off x="1066800" y="3352800"/>
              <a:ext cx="1066800" cy="228600"/>
            </a:xfrm>
            <a:prstGeom prst="wedgeEllipseCallout">
              <a:avLst>
                <a:gd name="adj1" fmla="val 18056"/>
                <a:gd name="adj2" fmla="val 66222"/>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29" name="矩形 25"/>
            <p:cNvSpPr>
              <a:spLocks noChangeArrowheads="1"/>
            </p:cNvSpPr>
            <p:nvPr/>
          </p:nvSpPr>
          <p:spPr bwMode="auto">
            <a:xfrm>
              <a:off x="1143000" y="3352800"/>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FF"/>
                  </a:solidFill>
                </a:rPr>
                <a:t>USTC is good</a:t>
              </a:r>
              <a:endParaRPr lang="zh-CN" altLang="en-US" sz="900" b="1">
                <a:solidFill>
                  <a:srgbClr val="0000FF"/>
                </a:solidFill>
              </a:endParaRPr>
            </a:p>
          </p:txBody>
        </p:sp>
      </p:grpSp>
      <p:grpSp>
        <p:nvGrpSpPr>
          <p:cNvPr id="30" name="组合 18"/>
          <p:cNvGrpSpPr>
            <a:grpSpLocks/>
          </p:cNvGrpSpPr>
          <p:nvPr/>
        </p:nvGrpSpPr>
        <p:grpSpPr bwMode="auto">
          <a:xfrm>
            <a:off x="8047856" y="5101208"/>
            <a:ext cx="1066800" cy="230188"/>
            <a:chOff x="1066800" y="3352800"/>
            <a:chExt cx="1066800" cy="231478"/>
          </a:xfrm>
        </p:grpSpPr>
        <p:sp>
          <p:nvSpPr>
            <p:cNvPr id="31" name="椭圆形标注 19"/>
            <p:cNvSpPr>
              <a:spLocks noChangeArrowheads="1"/>
            </p:cNvSpPr>
            <p:nvPr/>
          </p:nvSpPr>
          <p:spPr bwMode="auto">
            <a:xfrm>
              <a:off x="1066800" y="3352800"/>
              <a:ext cx="1066800" cy="228600"/>
            </a:xfrm>
            <a:prstGeom prst="wedgeEllipseCallout">
              <a:avLst>
                <a:gd name="adj1" fmla="val 3769"/>
                <a:gd name="adj2" fmla="val 66227"/>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900"/>
            </a:p>
          </p:txBody>
        </p:sp>
        <p:sp>
          <p:nvSpPr>
            <p:cNvPr id="32" name="矩形 25"/>
            <p:cNvSpPr>
              <a:spLocks noChangeArrowheads="1"/>
            </p:cNvSpPr>
            <p:nvPr/>
          </p:nvSpPr>
          <p:spPr bwMode="auto">
            <a:xfrm>
              <a:off x="1143000" y="3352800"/>
              <a:ext cx="941283" cy="2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00" b="1" dirty="0">
                  <a:solidFill>
                    <a:srgbClr val="0000FF"/>
                  </a:solidFill>
                </a:rPr>
                <a:t>USTC is good</a:t>
              </a:r>
              <a:endParaRPr lang="zh-CN" altLang="en-US" sz="900" b="1" dirty="0">
                <a:solidFill>
                  <a:srgbClr val="0000FF"/>
                </a:solidFill>
              </a:endParaRPr>
            </a:p>
          </p:txBody>
        </p:sp>
      </p:grpSp>
      <p:sp>
        <p:nvSpPr>
          <p:cNvPr id="33" name="TextBox 48"/>
          <p:cNvSpPr txBox="1">
            <a:spLocks noChangeArrowheads="1"/>
          </p:cNvSpPr>
          <p:nvPr/>
        </p:nvSpPr>
        <p:spPr bwMode="auto">
          <a:xfrm>
            <a:off x="5761856" y="4153471"/>
            <a:ext cx="361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t>Joy</a:t>
            </a:r>
            <a:endParaRPr lang="zh-CN" altLang="en-US" sz="800" b="1"/>
          </a:p>
        </p:txBody>
      </p:sp>
      <p:sp>
        <p:nvSpPr>
          <p:cNvPr id="34" name="TextBox 49"/>
          <p:cNvSpPr txBox="1">
            <a:spLocks noChangeArrowheads="1"/>
          </p:cNvSpPr>
          <p:nvPr/>
        </p:nvSpPr>
        <p:spPr bwMode="auto">
          <a:xfrm>
            <a:off x="5076056" y="4824983"/>
            <a:ext cx="4302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t>John</a:t>
            </a:r>
            <a:endParaRPr lang="zh-CN" altLang="en-US" sz="800" b="1" dirty="0"/>
          </a:p>
        </p:txBody>
      </p:sp>
      <p:sp>
        <p:nvSpPr>
          <p:cNvPr id="35" name="TextBox 50"/>
          <p:cNvSpPr txBox="1">
            <a:spLocks noChangeArrowheads="1"/>
          </p:cNvSpPr>
          <p:nvPr/>
        </p:nvSpPr>
        <p:spPr bwMode="auto">
          <a:xfrm>
            <a:off x="6512744" y="4720208"/>
            <a:ext cx="4079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t>Sion</a:t>
            </a:r>
            <a:endParaRPr lang="zh-CN" altLang="en-US" sz="800" b="1"/>
          </a:p>
        </p:txBody>
      </p:sp>
      <p:sp>
        <p:nvSpPr>
          <p:cNvPr id="36" name="TextBox 51"/>
          <p:cNvSpPr txBox="1">
            <a:spLocks noChangeArrowheads="1"/>
          </p:cNvSpPr>
          <p:nvPr/>
        </p:nvSpPr>
        <p:spPr bwMode="auto">
          <a:xfrm>
            <a:off x="8400281" y="4428108"/>
            <a:ext cx="4254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t>June</a:t>
            </a:r>
            <a:endParaRPr lang="zh-CN" altLang="en-US" sz="800" b="1"/>
          </a:p>
        </p:txBody>
      </p:sp>
      <p:sp>
        <p:nvSpPr>
          <p:cNvPr id="37" name="TextBox 52"/>
          <p:cNvSpPr txBox="1">
            <a:spLocks noChangeArrowheads="1"/>
          </p:cNvSpPr>
          <p:nvPr/>
        </p:nvSpPr>
        <p:spPr bwMode="auto">
          <a:xfrm>
            <a:off x="7895456" y="5025008"/>
            <a:ext cx="361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t>Lily</a:t>
            </a:r>
            <a:endParaRPr lang="zh-CN" altLang="en-US" sz="800" b="1"/>
          </a:p>
        </p:txBody>
      </p:sp>
      <p:sp>
        <p:nvSpPr>
          <p:cNvPr id="38" name="TextBox 53"/>
          <p:cNvSpPr txBox="1">
            <a:spLocks noChangeArrowheads="1"/>
          </p:cNvSpPr>
          <p:nvPr/>
        </p:nvSpPr>
        <p:spPr bwMode="auto">
          <a:xfrm>
            <a:off x="7182669" y="5190108"/>
            <a:ext cx="431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a:t>Alice</a:t>
            </a:r>
            <a:endParaRPr lang="zh-CN" altLang="en-US" sz="800" b="1"/>
          </a:p>
        </p:txBody>
      </p:sp>
      <p:sp>
        <p:nvSpPr>
          <p:cNvPr id="39" name="TextBox 54"/>
          <p:cNvSpPr txBox="1">
            <a:spLocks noChangeArrowheads="1"/>
          </p:cNvSpPr>
          <p:nvPr/>
        </p:nvSpPr>
        <p:spPr bwMode="auto">
          <a:xfrm>
            <a:off x="8276456" y="6168008"/>
            <a:ext cx="379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t>Ada</a:t>
            </a:r>
            <a:endParaRPr lang="zh-CN" altLang="en-US" sz="800" b="1" dirty="0"/>
          </a:p>
        </p:txBody>
      </p:sp>
      <p:sp>
        <p:nvSpPr>
          <p:cNvPr id="40" name="TextBox 55"/>
          <p:cNvSpPr txBox="1">
            <a:spLocks noChangeArrowheads="1"/>
          </p:cNvSpPr>
          <p:nvPr/>
        </p:nvSpPr>
        <p:spPr bwMode="auto">
          <a:xfrm>
            <a:off x="5990456" y="5710808"/>
            <a:ext cx="344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 b="1" dirty="0"/>
              <a:t>Bill</a:t>
            </a:r>
            <a:endParaRPr lang="zh-CN" altLang="en-US" sz="800" b="1" dirty="0"/>
          </a:p>
        </p:txBody>
      </p:sp>
    </p:spTree>
    <p:extLst>
      <p:ext uri="{BB962C8B-B14F-4D97-AF65-F5344CB8AC3E}">
        <p14:creationId xmlns:p14="http://schemas.microsoft.com/office/powerpoint/2010/main" val="12153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par>
                                <p:cTn id="54" presetID="22" presetClass="entr" presetSubtype="4"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500"/>
                                        <p:tgtEl>
                                          <p:spTgt spid="17"/>
                                        </p:tgtEl>
                                      </p:cBhvr>
                                    </p:animEffect>
                                  </p:childTnLst>
                                </p:cTn>
                              </p:par>
                            </p:childTnLst>
                          </p:cTn>
                        </p:par>
                        <p:par>
                          <p:cTn id="57" fill="hold">
                            <p:stCondLst>
                              <p:cond delay="500"/>
                            </p:stCondLst>
                            <p:childTnLst>
                              <p:par>
                                <p:cTn id="58" presetID="3" presetClass="entr" presetSubtype="1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par>
                                <p:cTn id="61" presetID="3" presetClass="entr" presetSubtype="1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par>
                                <p:cTn id="74" presetID="3" presetClass="entr" presetSubtype="1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blinds(horizontal)">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childTnLst>
                          </p:cTn>
                        </p:par>
                        <p:par>
                          <p:cTn id="82" fill="hold">
                            <p:stCondLst>
                              <p:cond delay="500"/>
                            </p:stCondLst>
                            <p:childTnLst>
                              <p:par>
                                <p:cTn id="83" presetID="3" presetClass="entr" presetSubtype="10"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blinds(horizontal)">
                                      <p:cBhvr>
                                        <p:cTn id="85" dur="500"/>
                                        <p:tgtEl>
                                          <p:spTgt spid="13"/>
                                        </p:tgtEl>
                                      </p:cBhvr>
                                    </p:animEffect>
                                  </p:childTnLst>
                                </p:cTn>
                              </p:par>
                              <p:par>
                                <p:cTn id="86" presetID="3" presetClass="entr" presetSubtype="1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par>
                                <p:cTn id="89" presetID="3" presetClass="entr" presetSubtype="1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日期占位符 2"/>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4" name="灯片编号占位符 3"/>
          <p:cNvSpPr>
            <a:spLocks noGrp="1"/>
          </p:cNvSpPr>
          <p:nvPr>
            <p:ph type="sldNum" sz="quarter" idx="12"/>
          </p:nvPr>
        </p:nvSpPr>
        <p:spPr/>
        <p:txBody>
          <a:bodyPr/>
          <a:lstStyle/>
          <a:p>
            <a:fld id="{EF0038A2-B1DB-40C3-8F06-275537ACF54A}" type="slidenum">
              <a:rPr lang="en-US" altLang="zh-CN" smtClean="0"/>
              <a:pPr/>
              <a:t>40</a:t>
            </a:fld>
            <a:endParaRPr lang="en-US" altLang="zh-CN" dirty="0"/>
          </a:p>
        </p:txBody>
      </p:sp>
      <p:sp>
        <p:nvSpPr>
          <p:cNvPr id="5" name="内容占位符 4"/>
          <p:cNvSpPr>
            <a:spLocks noGrp="1"/>
          </p:cNvSpPr>
          <p:nvPr>
            <p:ph idx="1"/>
          </p:nvPr>
        </p:nvSpPr>
        <p:spPr/>
        <p:txBody>
          <a:bodyPr>
            <a:normAutofit/>
          </a:bodyPr>
          <a:lstStyle/>
          <a:p>
            <a:r>
              <a:rPr lang="en-US" altLang="zh-CN" sz="1800" b="1" dirty="0" err="1"/>
              <a:t>Guowei</a:t>
            </a:r>
            <a:r>
              <a:rPr lang="en-US" altLang="zh-CN" sz="1800" b="1" dirty="0"/>
              <a:t> Ma</a:t>
            </a:r>
            <a:r>
              <a:rPr lang="en-US" altLang="zh-CN" sz="1800" dirty="0"/>
              <a:t>, Qi Liu, Le Wu, </a:t>
            </a:r>
            <a:r>
              <a:rPr lang="en-US" altLang="zh-CN" sz="1800" dirty="0" err="1"/>
              <a:t>Enhong</a:t>
            </a:r>
            <a:r>
              <a:rPr lang="en-US" altLang="zh-CN" sz="1800" dirty="0"/>
              <a:t> Chen. Identifying Hesitant and Interested Customers for Targeted Social Marketing, The 19th Pacific-Asia Conference on Knowledge Discovery and Data Mining (PAKDD'2015</a:t>
            </a:r>
            <a:r>
              <a:rPr lang="en-US" altLang="zh-CN" sz="1800" dirty="0" smtClean="0"/>
              <a:t>), </a:t>
            </a:r>
            <a:r>
              <a:rPr lang="en-US" altLang="zh-CN" sz="1800" dirty="0"/>
              <a:t>Ho Chi Minh City, Vietnam, May 19-22, 2015. (</a:t>
            </a:r>
            <a:r>
              <a:rPr lang="en-US" altLang="zh-CN" sz="1800" dirty="0" err="1"/>
              <a:t>CCF</a:t>
            </a:r>
            <a:r>
              <a:rPr lang="en-US" altLang="zh-CN" sz="1800" dirty="0"/>
              <a:t> C</a:t>
            </a:r>
            <a:r>
              <a:rPr lang="zh-CN" altLang="en-US" sz="1800" dirty="0"/>
              <a:t>类</a:t>
            </a:r>
            <a:r>
              <a:rPr lang="en-US" altLang="zh-CN" sz="1800" dirty="0"/>
              <a:t>) </a:t>
            </a:r>
          </a:p>
          <a:p>
            <a:r>
              <a:rPr lang="en-US" altLang="zh-CN" sz="1800" b="1" dirty="0" err="1"/>
              <a:t>Guowei</a:t>
            </a:r>
            <a:r>
              <a:rPr lang="en-US" altLang="zh-CN" sz="1800" b="1" dirty="0"/>
              <a:t> Ma</a:t>
            </a:r>
            <a:r>
              <a:rPr lang="en-US" altLang="zh-CN" sz="1800" dirty="0"/>
              <a:t>, Qi Liu, </a:t>
            </a:r>
            <a:r>
              <a:rPr lang="en-US" altLang="zh-CN" sz="1800" dirty="0" err="1"/>
              <a:t>Enhong</a:t>
            </a:r>
            <a:r>
              <a:rPr lang="en-US" altLang="zh-CN" sz="1800" dirty="0"/>
              <a:t> Chen, Biao Xiang. Individual Influence Maximization via Link Recommendation, The 16th International Conference on Web-Age Information Management (WAIM'2015), </a:t>
            </a:r>
            <a:r>
              <a:rPr lang="en-US" altLang="zh-CN" sz="1800" dirty="0" smtClean="0"/>
              <a:t>Qingdao</a:t>
            </a:r>
            <a:r>
              <a:rPr lang="en-US" altLang="zh-CN" sz="1800" dirty="0"/>
              <a:t>, Shandong, China, June 8-10, 2015. (</a:t>
            </a:r>
            <a:r>
              <a:rPr lang="en-US" altLang="zh-CN" sz="1800" dirty="0" err="1"/>
              <a:t>CCF</a:t>
            </a:r>
            <a:r>
              <a:rPr lang="en-US" altLang="zh-CN" sz="1800" dirty="0"/>
              <a:t> C</a:t>
            </a:r>
            <a:r>
              <a:rPr lang="zh-CN" altLang="en-US" sz="1800" dirty="0"/>
              <a:t>类</a:t>
            </a:r>
            <a:r>
              <a:rPr lang="en-US" altLang="zh-CN" sz="1800" dirty="0" smtClean="0"/>
              <a:t>)</a:t>
            </a:r>
            <a:endParaRPr lang="en-US" altLang="zh-CN" sz="1800" dirty="0"/>
          </a:p>
        </p:txBody>
      </p:sp>
      <p:sp>
        <p:nvSpPr>
          <p:cNvPr id="6" name="文本占位符 5"/>
          <p:cNvSpPr>
            <a:spLocks noGrp="1"/>
          </p:cNvSpPr>
          <p:nvPr>
            <p:ph type="body" sz="half" idx="13"/>
          </p:nvPr>
        </p:nvSpPr>
        <p:spPr/>
        <p:txBody>
          <a:bodyPr/>
          <a:lstStyle/>
          <a:p>
            <a:r>
              <a:rPr lang="zh-CN" altLang="en-US" dirty="0" smtClean="0"/>
              <a:t>发表论文</a:t>
            </a:r>
            <a:endParaRPr lang="zh-CN" altLang="en-US" dirty="0"/>
          </a:p>
        </p:txBody>
      </p:sp>
      <p:sp>
        <p:nvSpPr>
          <p:cNvPr id="7" name="文本占位符 6"/>
          <p:cNvSpPr>
            <a:spLocks noGrp="1"/>
          </p:cNvSpPr>
          <p:nvPr>
            <p:ph type="body" sz="half" idx="14"/>
          </p:nvPr>
        </p:nvSpPr>
        <p:spPr/>
        <p:txBody>
          <a:bodyPr/>
          <a:lstStyle/>
          <a:p>
            <a:r>
              <a:rPr lang="zh-CN" altLang="en-US" dirty="0" smtClean="0"/>
              <a:t>参加科研项目</a:t>
            </a:r>
            <a:endParaRPr lang="zh-CN" altLang="en-US" dirty="0"/>
          </a:p>
        </p:txBody>
      </p:sp>
      <p:sp>
        <p:nvSpPr>
          <p:cNvPr id="8" name="内容占位符 7"/>
          <p:cNvSpPr>
            <a:spLocks noGrp="1"/>
          </p:cNvSpPr>
          <p:nvPr>
            <p:ph idx="15"/>
          </p:nvPr>
        </p:nvSpPr>
        <p:spPr>
          <a:xfrm>
            <a:off x="358775" y="4787803"/>
            <a:ext cx="8611054" cy="1758307"/>
          </a:xfrm>
        </p:spPr>
        <p:txBody>
          <a:bodyPr>
            <a:normAutofit fontScale="85000" lnSpcReduction="10000"/>
          </a:bodyPr>
          <a:lstStyle/>
          <a:p>
            <a:r>
              <a:rPr lang="zh-CN" altLang="en-US" dirty="0" smtClean="0"/>
              <a:t>教育部</a:t>
            </a:r>
            <a:r>
              <a:rPr lang="zh-CN" altLang="en-US" dirty="0"/>
              <a:t>高等学校博士点基金，基于社会网络的舆情分析关键技术研究，</a:t>
            </a:r>
            <a:r>
              <a:rPr lang="en-US" altLang="zh-CN" dirty="0"/>
              <a:t>2012/1-2014/12</a:t>
            </a:r>
          </a:p>
          <a:p>
            <a:r>
              <a:rPr lang="zh-CN" altLang="en-US" dirty="0"/>
              <a:t>国家</a:t>
            </a:r>
            <a:r>
              <a:rPr lang="en-US" altLang="zh-CN" dirty="0"/>
              <a:t>863</a:t>
            </a:r>
            <a:r>
              <a:rPr lang="zh-CN" altLang="en-US" dirty="0"/>
              <a:t>计划课题，面向社交网络的信息传播规律及用户行为研究，</a:t>
            </a:r>
            <a:r>
              <a:rPr lang="en-US" altLang="zh-CN" dirty="0" smtClean="0"/>
              <a:t>2014/1-2016/12</a:t>
            </a:r>
          </a:p>
          <a:p>
            <a:r>
              <a:rPr lang="zh-CN" altLang="zh-CN" dirty="0"/>
              <a:t>安徽省自然科学</a:t>
            </a:r>
            <a:r>
              <a:rPr lang="zh-CN" altLang="zh-CN" dirty="0" smtClean="0"/>
              <a:t>基金，</a:t>
            </a:r>
            <a:r>
              <a:rPr lang="zh-CN" altLang="zh-CN" dirty="0"/>
              <a:t>面向特定主题和情境的用户社交影响力分析及其应用研究，</a:t>
            </a:r>
            <a:r>
              <a:rPr lang="en-US" altLang="zh-CN" dirty="0"/>
              <a:t>2014/07</a:t>
            </a:r>
            <a:r>
              <a:rPr lang="zh-CN" altLang="zh-CN" dirty="0"/>
              <a:t>–</a:t>
            </a:r>
            <a:r>
              <a:rPr lang="en-US" altLang="zh-CN" dirty="0"/>
              <a:t>2016/06</a:t>
            </a:r>
            <a:endParaRPr lang="zh-CN" altLang="zh-CN" dirty="0"/>
          </a:p>
          <a:p>
            <a:r>
              <a:rPr lang="zh-CN" altLang="zh-CN" dirty="0"/>
              <a:t>中央高校基本科研</a:t>
            </a:r>
            <a:r>
              <a:rPr lang="zh-CN" altLang="zh-CN" dirty="0" smtClean="0"/>
              <a:t>基金，</a:t>
            </a:r>
            <a:r>
              <a:rPr lang="zh-CN" altLang="zh-CN" dirty="0"/>
              <a:t>面向用户群组的社交影响力分析研究，</a:t>
            </a:r>
            <a:r>
              <a:rPr lang="en-US" altLang="zh-CN" dirty="0"/>
              <a:t>2014/01-2015/12</a:t>
            </a:r>
            <a:endParaRPr lang="zh-CN" altLang="zh-CN" dirty="0"/>
          </a:p>
          <a:p>
            <a:endParaRPr lang="en-US" altLang="zh-CN" dirty="0"/>
          </a:p>
        </p:txBody>
      </p:sp>
    </p:spTree>
    <p:extLst>
      <p:ext uri="{BB962C8B-B14F-4D97-AF65-F5344CB8AC3E}">
        <p14:creationId xmlns:p14="http://schemas.microsoft.com/office/powerpoint/2010/main" val="4090473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479" y="3196006"/>
            <a:ext cx="8648521" cy="769441"/>
          </a:xfrm>
          <a:prstGeom prst="rect">
            <a:avLst/>
          </a:prstGeom>
          <a:noFill/>
          <a:effectLst/>
        </p:spPr>
        <p:txBody>
          <a:bodyPr wrap="none" rtlCol="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感谢</a:t>
            </a:r>
            <a:r>
              <a:rPr lang="zh-CN" altLang="en-US" sz="4400" dirty="0" smtClean="0">
                <a:solidFill>
                  <a:schemeClr val="bg1"/>
                </a:solidFill>
                <a:latin typeface="微软雅黑" panose="020B0503020204020204" pitchFamily="34" charset="-122"/>
                <a:ea typeface="微软雅黑" panose="020B0503020204020204" pitchFamily="34" charset="-122"/>
              </a:rPr>
              <a:t>各位评审老师的指导和帮助！</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1269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研究背景</a:t>
            </a:r>
            <a:endParaRPr lang="en-US" altLang="zh-CN" dirty="0" smtClean="0"/>
          </a:p>
          <a:p>
            <a:r>
              <a:rPr lang="zh-CN" altLang="en-US" b="1" dirty="0" smtClean="0">
                <a:solidFill>
                  <a:srgbClr val="FF0000"/>
                </a:solidFill>
              </a:rPr>
              <a:t>研究动机</a:t>
            </a:r>
            <a:endParaRPr lang="en-US" altLang="zh-CN" b="1" dirty="0" smtClean="0">
              <a:solidFill>
                <a:srgbClr val="FF0000"/>
              </a:solidFill>
            </a:endParaRPr>
          </a:p>
          <a:p>
            <a:r>
              <a:rPr lang="zh-CN" altLang="en-US" dirty="0" smtClean="0"/>
              <a:t>研究内容</a:t>
            </a:r>
            <a:endParaRPr lang="en-US" altLang="zh-CN" dirty="0" smtClean="0"/>
          </a:p>
          <a:p>
            <a:pPr lvl="1"/>
            <a:r>
              <a:rPr lang="zh-CN" altLang="en-US" dirty="0" smtClean="0"/>
              <a:t>面向</a:t>
            </a:r>
            <a:r>
              <a:rPr lang="zh-CN" altLang="en-US" dirty="0"/>
              <a:t>影响力增益的社交用户</a:t>
            </a:r>
            <a:r>
              <a:rPr lang="zh-CN" altLang="en-US" dirty="0" smtClean="0"/>
              <a:t>推荐</a:t>
            </a:r>
            <a:endParaRPr lang="en-US" altLang="zh-CN" dirty="0" smtClean="0"/>
          </a:p>
          <a:p>
            <a:pPr lvl="1"/>
            <a:r>
              <a:rPr lang="zh-CN" altLang="en-US" dirty="0" smtClean="0"/>
              <a:t>基于</a:t>
            </a:r>
            <a:r>
              <a:rPr lang="zh-CN" altLang="en-US" dirty="0"/>
              <a:t>多重影响力的潜在用户推荐</a:t>
            </a:r>
            <a:endParaRPr lang="en-US" altLang="zh-CN" dirty="0" smtClean="0"/>
          </a:p>
          <a:p>
            <a:r>
              <a:rPr lang="zh-CN" altLang="en-US" dirty="0" smtClean="0"/>
              <a:t>总结与展望</a:t>
            </a:r>
            <a:endParaRPr lang="zh-CN" altLang="en-US"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5</a:t>
            </a:fld>
            <a:endParaRPr lang="en-US" altLang="zh-CN" dirty="0"/>
          </a:p>
        </p:txBody>
      </p:sp>
    </p:spTree>
    <p:extLst>
      <p:ext uri="{BB962C8B-B14F-4D97-AF65-F5344CB8AC3E}">
        <p14:creationId xmlns:p14="http://schemas.microsoft.com/office/powerpoint/2010/main" val="31008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研究动机</a:t>
            </a:r>
            <a:endParaRPr lang="zh-CN" altLang="en-US" dirty="0"/>
          </a:p>
        </p:txBody>
      </p:sp>
      <p:sp>
        <p:nvSpPr>
          <p:cNvPr id="3" name="日期占位符 2"/>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4" name="灯片编号占位符 3"/>
          <p:cNvSpPr>
            <a:spLocks noGrp="1"/>
          </p:cNvSpPr>
          <p:nvPr>
            <p:ph type="sldNum" sz="quarter" idx="12"/>
          </p:nvPr>
        </p:nvSpPr>
        <p:spPr/>
        <p:txBody>
          <a:bodyPr/>
          <a:lstStyle/>
          <a:p>
            <a:fld id="{EF0038A2-B1DB-40C3-8F06-275537ACF54A}" type="slidenum">
              <a:rPr lang="en-US" altLang="zh-CN" smtClean="0"/>
              <a:pPr/>
              <a:t>6</a:t>
            </a:fld>
            <a:endParaRPr lang="en-US" altLang="zh-CN" dirty="0"/>
          </a:p>
        </p:txBody>
      </p:sp>
      <p:sp>
        <p:nvSpPr>
          <p:cNvPr id="5" name="内容占位符 4"/>
          <p:cNvSpPr>
            <a:spLocks noGrp="1"/>
          </p:cNvSpPr>
          <p:nvPr>
            <p:ph idx="1"/>
          </p:nvPr>
        </p:nvSpPr>
        <p:spPr/>
        <p:txBody>
          <a:bodyPr>
            <a:normAutofit/>
          </a:bodyPr>
          <a:lstStyle/>
          <a:p>
            <a:r>
              <a:rPr lang="zh-CN" altLang="en-US" dirty="0" smtClean="0"/>
              <a:t>个体影响力及其最大化问题</a:t>
            </a:r>
            <a:endParaRPr lang="en-US" altLang="zh-CN" dirty="0" smtClean="0"/>
          </a:p>
          <a:p>
            <a:pPr lvl="1"/>
            <a:r>
              <a:rPr lang="zh-CN" altLang="en-US" dirty="0"/>
              <a:t>个人或公司想提高他在社交网络中的影响力</a:t>
            </a:r>
          </a:p>
          <a:p>
            <a:pPr lvl="2"/>
            <a:r>
              <a:rPr lang="zh-CN" altLang="en-US" dirty="0"/>
              <a:t>通过与有影响力的人建立链接关系</a:t>
            </a:r>
          </a:p>
          <a:p>
            <a:pPr lvl="2"/>
            <a:r>
              <a:rPr lang="zh-CN" altLang="en-US" dirty="0"/>
              <a:t>通过与品牌公司建立合作</a:t>
            </a:r>
          </a:p>
          <a:p>
            <a:pPr lvl="1"/>
            <a:r>
              <a:rPr lang="zh-CN" altLang="en-US" dirty="0"/>
              <a:t>一个国家想提高他在世界中的政治或经济影响力</a:t>
            </a:r>
          </a:p>
          <a:p>
            <a:pPr lvl="2"/>
            <a:r>
              <a:rPr lang="zh-CN" altLang="en-US" dirty="0"/>
              <a:t>通过建立新的外交关系</a:t>
            </a:r>
          </a:p>
        </p:txBody>
      </p:sp>
      <p:sp>
        <p:nvSpPr>
          <p:cNvPr id="6" name="文本占位符 5"/>
          <p:cNvSpPr>
            <a:spLocks noGrp="1"/>
          </p:cNvSpPr>
          <p:nvPr>
            <p:ph type="body" sz="half" idx="13"/>
          </p:nvPr>
        </p:nvSpPr>
        <p:spPr/>
        <p:txBody>
          <a:bodyPr/>
          <a:lstStyle/>
          <a:p>
            <a:r>
              <a:rPr lang="zh-CN" altLang="en-US" dirty="0" smtClean="0"/>
              <a:t>整体影响力   →  个体影响力</a:t>
            </a:r>
            <a:endParaRPr lang="zh-CN" altLang="en-US" dirty="0"/>
          </a:p>
        </p:txBody>
      </p:sp>
      <p:sp>
        <p:nvSpPr>
          <p:cNvPr id="7" name="文本占位符 6"/>
          <p:cNvSpPr>
            <a:spLocks noGrp="1"/>
          </p:cNvSpPr>
          <p:nvPr>
            <p:ph type="body" sz="half" idx="14"/>
          </p:nvPr>
        </p:nvSpPr>
        <p:spPr/>
        <p:txBody>
          <a:bodyPr/>
          <a:lstStyle/>
          <a:p>
            <a:r>
              <a:rPr lang="zh-CN" altLang="en-US" dirty="0" smtClean="0"/>
              <a:t>用户之间影响力</a:t>
            </a:r>
            <a:r>
              <a:rPr lang="en-US" altLang="zh-CN" dirty="0"/>
              <a:t> </a:t>
            </a:r>
            <a:r>
              <a:rPr lang="en-US" altLang="zh-CN" dirty="0" smtClean="0"/>
              <a:t> </a:t>
            </a:r>
            <a:r>
              <a:rPr lang="zh-CN" altLang="en-US" dirty="0" smtClean="0"/>
              <a:t>→ 用户与企业之间的影响力</a:t>
            </a:r>
            <a:endParaRPr lang="zh-CN" altLang="en-US" dirty="0"/>
          </a:p>
        </p:txBody>
      </p:sp>
      <p:sp>
        <p:nvSpPr>
          <p:cNvPr id="8" name="内容占位符 7"/>
          <p:cNvSpPr>
            <a:spLocks noGrp="1"/>
          </p:cNvSpPr>
          <p:nvPr>
            <p:ph idx="15"/>
          </p:nvPr>
        </p:nvSpPr>
        <p:spPr/>
        <p:txBody>
          <a:bodyPr/>
          <a:lstStyle/>
          <a:p>
            <a:r>
              <a:rPr lang="zh-CN" altLang="en-US" dirty="0" smtClean="0"/>
              <a:t>社会网络：个体用户 </a:t>
            </a:r>
            <a:r>
              <a:rPr lang="en-US" altLang="zh-CN" dirty="0" smtClean="0"/>
              <a:t>+ </a:t>
            </a:r>
            <a:r>
              <a:rPr lang="zh-CN" altLang="en-US" dirty="0" smtClean="0"/>
              <a:t>企业用户</a:t>
            </a:r>
            <a:endParaRPr lang="en-US" altLang="zh-CN" dirty="0" smtClean="0"/>
          </a:p>
          <a:p>
            <a:r>
              <a:rPr lang="zh-CN" altLang="zh-CN" dirty="0" smtClean="0"/>
              <a:t>产品营销</a:t>
            </a:r>
            <a:r>
              <a:rPr lang="zh-CN" altLang="en-US" dirty="0" smtClean="0"/>
              <a:t>时，需考虑影响用户购买产品的因素：</a:t>
            </a:r>
            <a:endParaRPr lang="en-US" altLang="zh-CN" dirty="0" smtClean="0"/>
          </a:p>
          <a:p>
            <a:pPr lvl="1"/>
            <a:r>
              <a:rPr lang="zh-CN" altLang="en-US" dirty="0" smtClean="0"/>
              <a:t>用户对产品感兴趣程度</a:t>
            </a:r>
            <a:endParaRPr lang="en-US" altLang="zh-CN" dirty="0" smtClean="0"/>
          </a:p>
          <a:p>
            <a:pPr lvl="1"/>
            <a:r>
              <a:rPr lang="zh-CN" altLang="zh-CN" dirty="0" smtClean="0"/>
              <a:t>企业</a:t>
            </a:r>
            <a:r>
              <a:rPr lang="zh-CN" altLang="zh-CN" dirty="0"/>
              <a:t>对用户</a:t>
            </a:r>
            <a:r>
              <a:rPr lang="zh-CN" altLang="zh-CN" dirty="0" smtClean="0"/>
              <a:t>影响力</a:t>
            </a:r>
            <a:endParaRPr lang="zh-CN" altLang="en-US" dirty="0"/>
          </a:p>
        </p:txBody>
      </p:sp>
      <p:sp>
        <p:nvSpPr>
          <p:cNvPr id="11" name="圆角矩形 10"/>
          <p:cNvSpPr/>
          <p:nvPr/>
        </p:nvSpPr>
        <p:spPr>
          <a:xfrm>
            <a:off x="4333199" y="3059677"/>
            <a:ext cx="4825315" cy="9265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a:solidFill>
                  <a:srgbClr val="FF0000"/>
                </a:solidFill>
              </a:rPr>
              <a:t>面向影响力增益的社交用户</a:t>
            </a:r>
            <a:r>
              <a:rPr lang="zh-CN" altLang="en-US" sz="2400" b="1" dirty="0" smtClean="0">
                <a:solidFill>
                  <a:srgbClr val="FF0000"/>
                </a:solidFill>
              </a:rPr>
              <a:t>推荐</a:t>
            </a:r>
            <a:endParaRPr lang="en-US" altLang="zh-CN" sz="2400" b="1" dirty="0">
              <a:solidFill>
                <a:srgbClr val="FF0000"/>
              </a:solidFill>
            </a:endParaRPr>
          </a:p>
        </p:txBody>
      </p:sp>
      <p:sp>
        <p:nvSpPr>
          <p:cNvPr id="12" name="圆角矩形 11"/>
          <p:cNvSpPr/>
          <p:nvPr/>
        </p:nvSpPr>
        <p:spPr>
          <a:xfrm>
            <a:off x="4318684" y="5551660"/>
            <a:ext cx="4825315" cy="9265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a:solidFill>
                  <a:srgbClr val="FF0000"/>
                </a:solidFill>
              </a:rPr>
              <a:t>基于多重影响力的潜在用户推荐</a:t>
            </a:r>
          </a:p>
        </p:txBody>
      </p:sp>
    </p:spTree>
    <p:extLst>
      <p:ext uri="{BB962C8B-B14F-4D97-AF65-F5344CB8AC3E}">
        <p14:creationId xmlns:p14="http://schemas.microsoft.com/office/powerpoint/2010/main" val="417201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1000"/>
                                        <p:tgtEl>
                                          <p:spTgt spid="6">
                                            <p:txEl>
                                              <p:pRg st="0" end="0"/>
                                            </p:txEl>
                                          </p:spTgt>
                                        </p:tgtEl>
                                      </p:cBhvr>
                                    </p:animEffect>
                                    <p:anim calcmode="lin" valueType="num">
                                      <p:cBhvr>
                                        <p:cTn id="3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1000"/>
                                        <p:tgtEl>
                                          <p:spTgt spid="7">
                                            <p:txEl>
                                              <p:pRg st="0" end="0"/>
                                            </p:txEl>
                                          </p:spTgt>
                                        </p:tgtEl>
                                      </p:cBhvr>
                                    </p:animEffect>
                                    <p:anim calcmode="lin" valueType="num">
                                      <p:cBhvr>
                                        <p:cTn id="5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1000"/>
                                        <p:tgtEl>
                                          <p:spTgt spid="8">
                                            <p:txEl>
                                              <p:pRg st="0" end="0"/>
                                            </p:txEl>
                                          </p:spTgt>
                                        </p:tgtEl>
                                      </p:cBhvr>
                                    </p:animEffect>
                                    <p:anim calcmode="lin" valueType="num">
                                      <p:cBhvr>
                                        <p:cTn id="5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1000"/>
                                        <p:tgtEl>
                                          <p:spTgt spid="8">
                                            <p:txEl>
                                              <p:pRg st="1" end="1"/>
                                            </p:txEl>
                                          </p:spTgt>
                                        </p:tgtEl>
                                      </p:cBhvr>
                                    </p:animEffect>
                                    <p:anim calcmode="lin" valueType="num">
                                      <p:cBhvr>
                                        <p:cTn id="6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1" end="1"/>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
                                            <p:txEl>
                                              <p:pRg st="2" end="2"/>
                                            </p:txEl>
                                          </p:spTgt>
                                        </p:tgtEl>
                                        <p:attrNameLst>
                                          <p:attrName>style.visibility</p:attrName>
                                        </p:attrNameLst>
                                      </p:cBhvr>
                                      <p:to>
                                        <p:strVal val="visible"/>
                                      </p:to>
                                    </p:set>
                                    <p:animEffect transition="in" filter="fade">
                                      <p:cBhvr>
                                        <p:cTn id="66" dur="1000"/>
                                        <p:tgtEl>
                                          <p:spTgt spid="8">
                                            <p:txEl>
                                              <p:pRg st="2" end="2"/>
                                            </p:txEl>
                                          </p:spTgt>
                                        </p:tgtEl>
                                      </p:cBhvr>
                                    </p:animEffect>
                                    <p:anim calcmode="lin" valueType="num">
                                      <p:cBhvr>
                                        <p:cTn id="6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2" end="2"/>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animEffect transition="in" filter="fade">
                                      <p:cBhvr>
                                        <p:cTn id="71" dur="1000"/>
                                        <p:tgtEl>
                                          <p:spTgt spid="8">
                                            <p:txEl>
                                              <p:pRg st="3" end="3"/>
                                            </p:txEl>
                                          </p:spTgt>
                                        </p:tgtEl>
                                      </p:cBhvr>
                                    </p:animEffect>
                                    <p:anim calcmode="lin" valueType="num">
                                      <p:cBhvr>
                                        <p:cTn id="7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uiExpand="1" build="p"/>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研究背景</a:t>
            </a:r>
            <a:endParaRPr lang="en-US" altLang="zh-CN" dirty="0" smtClean="0"/>
          </a:p>
          <a:p>
            <a:r>
              <a:rPr lang="zh-CN" altLang="en-US" dirty="0" smtClean="0"/>
              <a:t>研究动机</a:t>
            </a:r>
            <a:endParaRPr lang="en-US" altLang="zh-CN" dirty="0" smtClean="0"/>
          </a:p>
          <a:p>
            <a:r>
              <a:rPr lang="zh-CN" altLang="en-US" b="1" dirty="0" smtClean="0">
                <a:solidFill>
                  <a:srgbClr val="FF0000"/>
                </a:solidFill>
              </a:rPr>
              <a:t>研究内容</a:t>
            </a:r>
            <a:endParaRPr lang="en-US" altLang="zh-CN" b="1" dirty="0" smtClean="0">
              <a:solidFill>
                <a:srgbClr val="FF0000"/>
              </a:solidFill>
            </a:endParaRPr>
          </a:p>
          <a:p>
            <a:pPr lvl="1"/>
            <a:r>
              <a:rPr lang="zh-CN" altLang="en-US" b="1" dirty="0" smtClean="0"/>
              <a:t>面向</a:t>
            </a:r>
            <a:r>
              <a:rPr lang="zh-CN" altLang="en-US" b="1" dirty="0"/>
              <a:t>影响力增益的社交用户</a:t>
            </a:r>
            <a:r>
              <a:rPr lang="zh-CN" altLang="en-US" b="1" dirty="0" smtClean="0"/>
              <a:t>推荐</a:t>
            </a:r>
            <a:endParaRPr lang="en-US" altLang="zh-CN" b="1" dirty="0" smtClean="0"/>
          </a:p>
          <a:p>
            <a:pPr lvl="1"/>
            <a:r>
              <a:rPr lang="zh-CN" altLang="en-US" dirty="0" smtClean="0"/>
              <a:t>基于</a:t>
            </a:r>
            <a:r>
              <a:rPr lang="zh-CN" altLang="en-US" dirty="0"/>
              <a:t>多重影响力的潜在用户推荐</a:t>
            </a:r>
            <a:endParaRPr lang="en-US" altLang="zh-CN" dirty="0" smtClean="0"/>
          </a:p>
          <a:p>
            <a:r>
              <a:rPr lang="zh-CN" altLang="en-US" dirty="0" smtClean="0"/>
              <a:t>总结与展望</a:t>
            </a:r>
            <a:endParaRPr lang="zh-CN" altLang="en-US" dirty="0"/>
          </a:p>
        </p:txBody>
      </p:sp>
      <p:sp>
        <p:nvSpPr>
          <p:cNvPr id="3" name="标题 2"/>
          <p:cNvSpPr>
            <a:spLocks noGrp="1"/>
          </p:cNvSpPr>
          <p:nvPr>
            <p:ph type="title"/>
          </p:nvPr>
        </p:nvSpPr>
        <p:spPr/>
        <p:txBody>
          <a:bodyPr/>
          <a:lstStyle/>
          <a:p>
            <a:r>
              <a:rPr lang="zh-CN" altLang="en-US" dirty="0" smtClean="0"/>
              <a:t>目录</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7</a:t>
            </a:fld>
            <a:endParaRPr lang="en-US" altLang="zh-CN" dirty="0"/>
          </a:p>
        </p:txBody>
      </p:sp>
    </p:spTree>
    <p:extLst>
      <p:ext uri="{BB962C8B-B14F-4D97-AF65-F5344CB8AC3E}">
        <p14:creationId xmlns:p14="http://schemas.microsoft.com/office/powerpoint/2010/main" val="3150742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8</a:t>
            </a:fld>
            <a:endParaRPr lang="en-US" altLang="zh-CN" dirty="0"/>
          </a:p>
        </p:txBody>
      </p:sp>
      <p:sp>
        <p:nvSpPr>
          <p:cNvPr id="6" name="文本占位符 5"/>
          <p:cNvSpPr>
            <a:spLocks noGrp="1"/>
          </p:cNvSpPr>
          <p:nvPr>
            <p:ph type="body" sz="half" idx="2"/>
          </p:nvPr>
        </p:nvSpPr>
        <p:spPr/>
        <p:txBody>
          <a:bodyPr/>
          <a:lstStyle/>
          <a:p>
            <a:r>
              <a:rPr lang="zh-CN" altLang="en-US" dirty="0" smtClean="0"/>
              <a:t>研究问题与挑战</a:t>
            </a:r>
            <a:endParaRPr lang="zh-CN" altLang="en-US" dirty="0"/>
          </a:p>
        </p:txBody>
      </p:sp>
      <p:sp>
        <p:nvSpPr>
          <p:cNvPr id="194" name="内容占位符 193"/>
          <p:cNvSpPr>
            <a:spLocks noGrp="1"/>
          </p:cNvSpPr>
          <p:nvPr>
            <p:ph idx="1"/>
          </p:nvPr>
        </p:nvSpPr>
        <p:spPr>
          <a:xfrm>
            <a:off x="361950" y="1625600"/>
            <a:ext cx="8426450" cy="2270783"/>
          </a:xfrm>
        </p:spPr>
        <p:txBody>
          <a:bodyPr/>
          <a:lstStyle/>
          <a:p>
            <a:r>
              <a:rPr lang="zh-CN" altLang="en-US" dirty="0" smtClean="0"/>
              <a:t>问题描述</a:t>
            </a:r>
            <a:endParaRPr lang="en-US" altLang="zh-CN" dirty="0" smtClean="0"/>
          </a:p>
          <a:p>
            <a:pPr lvl="1"/>
            <a:r>
              <a:rPr lang="zh-CN" altLang="en-US" dirty="0" smtClean="0"/>
              <a:t>向目标用户推荐一组用户，能使目标用户与这些用户建立连接后，目标用户的个体</a:t>
            </a:r>
            <a:r>
              <a:rPr lang="zh-CN" altLang="zh-CN" dirty="0" smtClean="0"/>
              <a:t>影响力</a:t>
            </a:r>
            <a:r>
              <a:rPr lang="zh-CN" altLang="zh-CN" dirty="0"/>
              <a:t>增益</a:t>
            </a:r>
            <a:r>
              <a:rPr lang="zh-CN" altLang="zh-CN" dirty="0" smtClean="0"/>
              <a:t>最大</a:t>
            </a:r>
            <a:r>
              <a:rPr lang="zh-CN" altLang="en-US" dirty="0" smtClean="0"/>
              <a:t>。</a:t>
            </a:r>
            <a:endParaRPr lang="en-US" altLang="zh-CN" dirty="0" smtClean="0"/>
          </a:p>
        </p:txBody>
      </p:sp>
      <p:pic>
        <p:nvPicPr>
          <p:cNvPr id="38" name="内容占位符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3787" y="3983468"/>
            <a:ext cx="4224679" cy="2171693"/>
          </a:xfrm>
          <a:prstGeom prst="rect">
            <a:avLst/>
          </a:prstGeom>
        </p:spPr>
      </p:pic>
      <p:sp>
        <p:nvSpPr>
          <p:cNvPr id="39" name="内容占位符 193"/>
          <p:cNvSpPr txBox="1">
            <a:spLocks/>
          </p:cNvSpPr>
          <p:nvPr/>
        </p:nvSpPr>
        <p:spPr>
          <a:xfrm>
            <a:off x="358776" y="4153983"/>
            <a:ext cx="8426450" cy="2270783"/>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挑战：</a:t>
            </a:r>
            <a:endParaRPr lang="en-US" altLang="zh-CN" dirty="0" smtClean="0"/>
          </a:p>
        </p:txBody>
      </p:sp>
      <p:sp>
        <p:nvSpPr>
          <p:cNvPr id="2" name="圆角矩形 1"/>
          <p:cNvSpPr/>
          <p:nvPr/>
        </p:nvSpPr>
        <p:spPr>
          <a:xfrm>
            <a:off x="2317465" y="2795163"/>
            <a:ext cx="4509071" cy="686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个体影响力最大化问题</a:t>
            </a:r>
            <a:endParaRPr lang="zh-CN" altLang="en-US" sz="2400" b="1" dirty="0"/>
          </a:p>
        </p:txBody>
      </p:sp>
    </p:spTree>
    <p:extLst>
      <p:ext uri="{BB962C8B-B14F-4D97-AF65-F5344CB8AC3E}">
        <p14:creationId xmlns:p14="http://schemas.microsoft.com/office/powerpoint/2010/main" val="82066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面向</a:t>
            </a:r>
            <a:r>
              <a:rPr lang="zh-CN" altLang="en-US" dirty="0"/>
              <a:t>影响力增益的社交用户</a:t>
            </a:r>
            <a:r>
              <a:rPr lang="zh-CN" altLang="en-US" dirty="0" smtClean="0"/>
              <a:t>推荐</a:t>
            </a:r>
            <a:endParaRPr lang="zh-CN" altLang="en-US" dirty="0"/>
          </a:p>
        </p:txBody>
      </p:sp>
      <p:sp>
        <p:nvSpPr>
          <p:cNvPr id="4" name="日期占位符 3"/>
          <p:cNvSpPr>
            <a:spLocks noGrp="1"/>
          </p:cNvSpPr>
          <p:nvPr>
            <p:ph type="dt" sz="half" idx="10"/>
          </p:nvPr>
        </p:nvSpPr>
        <p:spPr/>
        <p:txBody>
          <a:bodyPr/>
          <a:lstStyle/>
          <a:p>
            <a:r>
              <a:rPr lang="en-US" altLang="zh-CN" smtClean="0"/>
              <a:t>2015</a:t>
            </a:r>
            <a:r>
              <a:rPr lang="zh-CN" altLang="en-US" smtClean="0"/>
              <a:t>年</a:t>
            </a:r>
            <a:r>
              <a:rPr lang="en-US" altLang="zh-CN" smtClean="0"/>
              <a:t>5</a:t>
            </a:r>
            <a:r>
              <a:rPr lang="zh-CN" altLang="en-US" smtClean="0"/>
              <a:t>月</a:t>
            </a:r>
            <a:endParaRPr lang="zh-CN" altLang="en-US" dirty="0"/>
          </a:p>
        </p:txBody>
      </p:sp>
      <p:sp>
        <p:nvSpPr>
          <p:cNvPr id="5" name="灯片编号占位符 4"/>
          <p:cNvSpPr>
            <a:spLocks noGrp="1"/>
          </p:cNvSpPr>
          <p:nvPr>
            <p:ph type="sldNum" sz="quarter" idx="12"/>
          </p:nvPr>
        </p:nvSpPr>
        <p:spPr/>
        <p:txBody>
          <a:bodyPr/>
          <a:lstStyle/>
          <a:p>
            <a:fld id="{EF0038A2-B1DB-40C3-8F06-275537ACF54A}" type="slidenum">
              <a:rPr lang="en-US" altLang="zh-CN" smtClean="0"/>
              <a:pPr/>
              <a:t>9</a:t>
            </a:fld>
            <a:endParaRPr lang="en-US" altLang="zh-CN" dirty="0"/>
          </a:p>
        </p:txBody>
      </p:sp>
      <p:sp>
        <p:nvSpPr>
          <p:cNvPr id="6" name="文本占位符 5"/>
          <p:cNvSpPr>
            <a:spLocks noGrp="1"/>
          </p:cNvSpPr>
          <p:nvPr>
            <p:ph type="body" sz="half" idx="2"/>
          </p:nvPr>
        </p:nvSpPr>
        <p:spPr/>
        <p:txBody>
          <a:bodyPr/>
          <a:lstStyle/>
          <a:p>
            <a:r>
              <a:rPr lang="zh-CN" altLang="en-US" dirty="0" smtClean="0"/>
              <a:t>研究问题与挑战</a:t>
            </a:r>
            <a:endParaRPr lang="zh-CN" altLang="en-US" dirty="0"/>
          </a:p>
        </p:txBody>
      </p:sp>
      <p:sp>
        <p:nvSpPr>
          <p:cNvPr id="194" name="内容占位符 193"/>
          <p:cNvSpPr>
            <a:spLocks noGrp="1"/>
          </p:cNvSpPr>
          <p:nvPr>
            <p:ph idx="1"/>
          </p:nvPr>
        </p:nvSpPr>
        <p:spPr>
          <a:xfrm>
            <a:off x="361950" y="1625600"/>
            <a:ext cx="8426450" cy="2270783"/>
          </a:xfrm>
        </p:spPr>
        <p:txBody>
          <a:bodyPr/>
          <a:lstStyle/>
          <a:p>
            <a:r>
              <a:rPr lang="zh-CN" altLang="en-US" dirty="0" smtClean="0"/>
              <a:t>问题描述</a:t>
            </a:r>
            <a:endParaRPr lang="en-US" altLang="zh-CN" dirty="0" smtClean="0"/>
          </a:p>
          <a:p>
            <a:pPr lvl="1"/>
            <a:r>
              <a:rPr lang="zh-CN" altLang="en-US" dirty="0"/>
              <a:t>向目标用户推荐一组用户，能使目标用户与这些用户建立连接后，目标用户的个体</a:t>
            </a:r>
            <a:r>
              <a:rPr lang="zh-CN" altLang="zh-CN" dirty="0"/>
              <a:t>影响力增益最大</a:t>
            </a:r>
            <a:r>
              <a:rPr lang="zh-CN" altLang="en-US" dirty="0"/>
              <a:t>。</a:t>
            </a:r>
            <a:endParaRPr lang="en-US" altLang="zh-CN" dirty="0" smtClean="0"/>
          </a:p>
        </p:txBody>
      </p:sp>
      <p:sp>
        <p:nvSpPr>
          <p:cNvPr id="39" name="内容占位符 193"/>
          <p:cNvSpPr txBox="1">
            <a:spLocks/>
          </p:cNvSpPr>
          <p:nvPr/>
        </p:nvSpPr>
        <p:spPr>
          <a:xfrm>
            <a:off x="358776" y="4153983"/>
            <a:ext cx="8426450" cy="2270783"/>
          </a:xfrm>
          <a:prstGeom prst="rect">
            <a:avLst/>
          </a:prstGeom>
        </p:spPr>
        <p:txBody>
          <a:bodyPr vert="horz" lIns="91440" tIns="45720" rIns="91440" bIns="45720" rtlCol="0">
            <a:normAutofit/>
          </a:bodyPr>
          <a:lstStyle>
            <a:lvl1pPr marL="171458" indent="-171458" algn="l" defTabSz="685831"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73" indent="-171458" algn="l" defTabSz="685831"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89" indent="-171458" algn="l" defTabSz="68583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205"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121" indent="-171458" algn="l" defTabSz="68583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036"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52"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67"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83" indent="-171458" algn="l" defTabSz="6858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t>挑战：</a:t>
            </a:r>
            <a:endParaRPr lang="en-US" altLang="zh-CN" dirty="0" smtClean="0"/>
          </a:p>
          <a:p>
            <a:pPr lvl="1"/>
            <a:r>
              <a:rPr lang="zh-CN" altLang="en-US" dirty="0" smtClean="0"/>
              <a:t>影响力重叠问题</a:t>
            </a:r>
            <a:endParaRPr lang="en-US" altLang="zh-CN" dirty="0" smtClean="0"/>
          </a:p>
          <a:p>
            <a:pPr lvl="1"/>
            <a:r>
              <a:rPr lang="zh-CN" altLang="en-US" dirty="0" smtClean="0"/>
              <a:t>影响力计算效率</a:t>
            </a:r>
            <a:endParaRPr lang="zh-CN" altLang="en-US" dirty="0"/>
          </a:p>
        </p:txBody>
      </p:sp>
      <p:sp>
        <p:nvSpPr>
          <p:cNvPr id="2" name="圆角矩形 1"/>
          <p:cNvSpPr/>
          <p:nvPr/>
        </p:nvSpPr>
        <p:spPr>
          <a:xfrm>
            <a:off x="2317465" y="2795163"/>
            <a:ext cx="4509071" cy="686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smtClean="0"/>
              <a:t>个体影响力最大化问题</a:t>
            </a:r>
            <a:endParaRPr lang="zh-CN" altLang="en-US" sz="2400" b="1"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3786" y="3991765"/>
            <a:ext cx="4227231" cy="2185121"/>
          </a:xfrm>
          <a:prstGeom prst="rect">
            <a:avLst/>
          </a:prstGeom>
        </p:spPr>
      </p:pic>
    </p:spTree>
    <p:extLst>
      <p:ext uri="{BB962C8B-B14F-4D97-AF65-F5344CB8AC3E}">
        <p14:creationId xmlns:p14="http://schemas.microsoft.com/office/powerpoint/2010/main" val="15387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4681</TotalTime>
  <Words>3223</Words>
  <Application>Microsoft Office PowerPoint</Application>
  <PresentationFormat>全屏显示(4:3)</PresentationFormat>
  <Paragraphs>536</Paragraphs>
  <Slides>41</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0" baseType="lpstr">
      <vt:lpstr>宋体</vt:lpstr>
      <vt:lpstr>微软雅黑</vt:lpstr>
      <vt:lpstr>Arial</vt:lpstr>
      <vt:lpstr>Calibri</vt:lpstr>
      <vt:lpstr>Calibri Light</vt:lpstr>
      <vt:lpstr>Cambria Math</vt:lpstr>
      <vt:lpstr>Times New Roman</vt:lpstr>
      <vt:lpstr>Office 主题</vt:lpstr>
      <vt:lpstr>Equation</vt:lpstr>
      <vt:lpstr>基于影响力分析的社交用户推荐方法研究 </vt:lpstr>
      <vt:lpstr>目录</vt:lpstr>
      <vt:lpstr>研究背景</vt:lpstr>
      <vt:lpstr>研究背景</vt:lpstr>
      <vt:lpstr>目录</vt:lpstr>
      <vt:lpstr>研究动机</vt:lpstr>
      <vt:lpstr>目录</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面向影响力增益的社交用户推荐</vt:lpstr>
      <vt:lpstr>目录</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基于多重影响力的潜在用户推荐</vt:lpstr>
      <vt:lpstr>目录</vt:lpstr>
      <vt:lpstr>工作总结</vt:lpstr>
      <vt:lpstr>未来展望</vt:lpstr>
      <vt:lpstr>总结与展望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Baoxing Huai</dc:creator>
  <cp:lastModifiedBy>Ace</cp:lastModifiedBy>
  <cp:revision>307</cp:revision>
  <dcterms:created xsi:type="dcterms:W3CDTF">2013-10-09T01:27:04Z</dcterms:created>
  <dcterms:modified xsi:type="dcterms:W3CDTF">2015-04-27T15:14:42Z</dcterms:modified>
</cp:coreProperties>
</file>