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04" r:id="rId4"/>
    <p:sldId id="258" r:id="rId5"/>
    <p:sldId id="286" r:id="rId6"/>
    <p:sldId id="259" r:id="rId7"/>
    <p:sldId id="287" r:id="rId8"/>
    <p:sldId id="260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62" r:id="rId21"/>
    <p:sldId id="299" r:id="rId22"/>
    <p:sldId id="300" r:id="rId23"/>
    <p:sldId id="301" r:id="rId24"/>
    <p:sldId id="302" r:id="rId25"/>
    <p:sldId id="266" r:id="rId26"/>
    <p:sldId id="269" r:id="rId27"/>
    <p:sldId id="267" r:id="rId28"/>
    <p:sldId id="278" r:id="rId29"/>
    <p:sldId id="268" r:id="rId30"/>
    <p:sldId id="276" r:id="rId31"/>
    <p:sldId id="277" r:id="rId32"/>
    <p:sldId id="279" r:id="rId33"/>
    <p:sldId id="280" r:id="rId34"/>
    <p:sldId id="281" r:id="rId35"/>
    <p:sldId id="282" r:id="rId36"/>
    <p:sldId id="283" r:id="rId37"/>
    <p:sldId id="284" r:id="rId38"/>
    <p:sldId id="303" r:id="rId39"/>
    <p:sldId id="305" r:id="rId40"/>
    <p:sldId id="308" r:id="rId41"/>
    <p:sldId id="309" r:id="rId42"/>
    <p:sldId id="306" r:id="rId43"/>
    <p:sldId id="307" r:id="rId44"/>
    <p:sldId id="318" r:id="rId45"/>
    <p:sldId id="263" r:id="rId46"/>
    <p:sldId id="275" r:id="rId47"/>
    <p:sldId id="264" r:id="rId48"/>
    <p:sldId id="270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265" r:id="rId58"/>
    <p:sldId id="273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77F"/>
    <a:srgbClr val="D6E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lecturer.eepis-its.edu/~entin/Machine%20Learning/Minggu%2012/Minggu%2012%20Reinforcement%20Learning.pdf" TargetMode="External"/><Relationship Id="rId7" Type="http://schemas.openxmlformats.org/officeDocument/2006/relationships/hyperlink" Target="https://www.youtube.com/watch?v=nhvgcUvze1g" TargetMode="External"/><Relationship Id="rId2" Type="http://schemas.openxmlformats.org/officeDocument/2006/relationships/hyperlink" Target="https://id.wikipedia.org/wiki/Jaringan_saraf_tiru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zkal.wordpress.com/2013/01/17/jaringan-saraf-tiruan-artificial-neural-network/" TargetMode="External"/><Relationship Id="rId5" Type="http://schemas.openxmlformats.org/officeDocument/2006/relationships/hyperlink" Target="http://ardianumam.web.ugm.ac.id/?p=399" TargetMode="External"/><Relationship Id="rId4" Type="http://schemas.openxmlformats.org/officeDocument/2006/relationships/hyperlink" Target="https://www.slideshare.net/ipinggenetika/perceptron-15952283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132E-0842-4032-8599-BA5A971DE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i="1" dirty="0"/>
              <a:t>Artificial Neural Networks </a:t>
            </a:r>
            <a:r>
              <a:rPr lang="en-US" sz="4400" dirty="0"/>
              <a:t>– </a:t>
            </a:r>
            <a:br>
              <a:rPr lang="en-US" sz="4400" dirty="0"/>
            </a:br>
            <a:r>
              <a:rPr lang="en-US" sz="4400" i="1" dirty="0"/>
              <a:t>Multi-Layer Perceptron </a:t>
            </a:r>
            <a:r>
              <a:rPr lang="en-US" sz="4400" dirty="0" err="1"/>
              <a:t>dengan</a:t>
            </a:r>
            <a:br>
              <a:rPr lang="en-US" sz="4400" dirty="0"/>
            </a:br>
            <a:r>
              <a:rPr lang="en-US" sz="4400" i="1" dirty="0"/>
              <a:t>Backpropagation Learning</a:t>
            </a:r>
            <a:endParaRPr lang="en-ID" sz="4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398D6-045B-4724-875D-F6E43999C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CSH3L3 </a:t>
            </a:r>
            <a:r>
              <a:rPr lang="en-ID" dirty="0" err="1"/>
              <a:t>Pembelajaran</a:t>
            </a:r>
            <a:r>
              <a:rPr lang="en-ID" dirty="0"/>
              <a:t> </a:t>
            </a:r>
            <a:r>
              <a:rPr lang="en-ID" dirty="0" err="1"/>
              <a:t>Mesin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9904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D291-9026-4E7E-B89E-F8A87B33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Aktivasi</a:t>
            </a:r>
            <a:r>
              <a:rPr lang="en-ID" dirty="0"/>
              <a:t>: </a:t>
            </a:r>
            <a:r>
              <a:rPr lang="en-ID" i="1" dirty="0"/>
              <a:t>Hard Limit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2C4CAD-F472-4DA5-A728-894A8DC63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164" y="2562557"/>
            <a:ext cx="787967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6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D291-9026-4E7E-B89E-F8A87B33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Aktivasi</a:t>
            </a:r>
            <a:r>
              <a:rPr lang="en-ID" dirty="0"/>
              <a:t>: </a:t>
            </a:r>
            <a:r>
              <a:rPr lang="en-ID" i="1" dirty="0"/>
              <a:t>Threshold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FEE5A5-CB0E-4672-8598-FE31104FD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927" y="2589853"/>
            <a:ext cx="785014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9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D291-9026-4E7E-B89E-F8A87B33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Aktivasi</a:t>
            </a:r>
            <a:r>
              <a:rPr lang="en-ID" dirty="0"/>
              <a:t>: </a:t>
            </a:r>
            <a:r>
              <a:rPr lang="en-ID" i="1" dirty="0" err="1"/>
              <a:t>Symetric</a:t>
            </a:r>
            <a:r>
              <a:rPr lang="en-ID" i="1" dirty="0"/>
              <a:t> Hard Limit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370DFE-8ECC-4491-9AF6-2FD716D9C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932" y="2507966"/>
            <a:ext cx="799013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9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D291-9026-4E7E-B89E-F8A87B33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Aktivasi</a:t>
            </a:r>
            <a:r>
              <a:rPr lang="en-ID" dirty="0"/>
              <a:t>: </a:t>
            </a:r>
            <a:r>
              <a:rPr lang="en-ID" i="1" dirty="0"/>
              <a:t>Bipolar Threshold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5A99C5-D7EC-4B24-A832-8E8423343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754" y="2439727"/>
            <a:ext cx="791649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5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D291-9026-4E7E-B89E-F8A87B33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Aktivasi</a:t>
            </a:r>
            <a:r>
              <a:rPr lang="en-ID" dirty="0"/>
              <a:t>: </a:t>
            </a:r>
            <a:r>
              <a:rPr lang="en-ID" i="1" dirty="0"/>
              <a:t>Linear</a:t>
            </a:r>
            <a:r>
              <a:rPr lang="en-ID" dirty="0"/>
              <a:t> (</a:t>
            </a:r>
            <a:r>
              <a:rPr lang="en-ID" i="1" dirty="0"/>
              <a:t>Identity</a:t>
            </a:r>
            <a:r>
              <a:rPr lang="en-ID" dirty="0"/>
              <a:t>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EC8937-88A3-459F-8C53-6818C13FB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045" y="2589852"/>
            <a:ext cx="618990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5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D291-9026-4E7E-B89E-F8A87B33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Aktivasi</a:t>
            </a:r>
            <a:r>
              <a:rPr lang="en-ID" dirty="0"/>
              <a:t>: </a:t>
            </a:r>
            <a:r>
              <a:rPr lang="en-ID" i="1" dirty="0"/>
              <a:t>Piecewise-Linear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8239F9-F4E4-4EA4-B9EE-00891850E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872" y="2551710"/>
            <a:ext cx="961025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D291-9026-4E7E-B89E-F8A87B33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Aktivasi</a:t>
            </a:r>
            <a:r>
              <a:rPr lang="en-ID" dirty="0"/>
              <a:t>: </a:t>
            </a:r>
            <a:r>
              <a:rPr lang="en-ID" i="1" dirty="0" err="1"/>
              <a:t>Symetric</a:t>
            </a:r>
            <a:r>
              <a:rPr lang="en-ID" dirty="0"/>
              <a:t> </a:t>
            </a:r>
            <a:r>
              <a:rPr lang="en-ID" i="1" dirty="0"/>
              <a:t>Piecewise-Linear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76FC07-ED7B-4CA5-A67D-D701623E4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392" y="2548909"/>
            <a:ext cx="769121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67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D291-9026-4E7E-B89E-F8A87B33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Aktivasi</a:t>
            </a:r>
            <a:r>
              <a:rPr lang="en-ID" dirty="0"/>
              <a:t>: </a:t>
            </a:r>
            <a:r>
              <a:rPr lang="en-ID" i="1" dirty="0"/>
              <a:t>Sigmoid</a:t>
            </a:r>
            <a:r>
              <a:rPr lang="en-ID" dirty="0"/>
              <a:t> </a:t>
            </a:r>
            <a:r>
              <a:rPr lang="en-ID" i="1" dirty="0" err="1"/>
              <a:t>Biner</a:t>
            </a:r>
            <a:endParaRPr lang="en-ID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DC830E-2371-4149-B60B-EBBB3CFE0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452" y="2449083"/>
            <a:ext cx="718509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62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D291-9026-4E7E-B89E-F8A87B33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Aktivasi</a:t>
            </a:r>
            <a:r>
              <a:rPr lang="en-ID" dirty="0"/>
              <a:t>: </a:t>
            </a:r>
            <a:r>
              <a:rPr lang="en-ID" i="1" dirty="0"/>
              <a:t>Sigmoid</a:t>
            </a:r>
            <a:r>
              <a:rPr lang="en-ID" dirty="0"/>
              <a:t> </a:t>
            </a:r>
            <a:r>
              <a:rPr lang="en-ID" i="1" dirty="0" err="1"/>
              <a:t>Symetric</a:t>
            </a:r>
            <a:endParaRPr lang="en-ID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256271-8B27-44CC-ABBA-64B4A55CC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069" y="2379867"/>
            <a:ext cx="633386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3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D291-9026-4E7E-B89E-F8A87B33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Aktivasi</a:t>
            </a:r>
            <a:r>
              <a:rPr lang="en-ID" dirty="0"/>
              <a:t>: </a:t>
            </a:r>
            <a:r>
              <a:rPr lang="en-ID" i="1" dirty="0"/>
              <a:t>Radial Basis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DDC8AC-25DA-4349-AD69-A3320AA86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849" y="2489049"/>
            <a:ext cx="639230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7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C7DB2-56B3-490A-8D94-ADD2D8DE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Kelompok</a:t>
            </a:r>
            <a:r>
              <a:rPr lang="en-ID" dirty="0"/>
              <a:t> A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9DFD8C-8F95-4FC4-8FD4-37D453B0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ID" sz="2000" dirty="0"/>
          </a:p>
          <a:p>
            <a:pPr algn="just"/>
            <a:r>
              <a:rPr lang="en-ID" sz="2400" b="1" dirty="0" err="1"/>
              <a:t>Amran</a:t>
            </a:r>
            <a:r>
              <a:rPr lang="en-ID" sz="2400" dirty="0"/>
              <a:t> </a:t>
            </a:r>
          </a:p>
          <a:p>
            <a:pPr marL="0" indent="0" algn="just">
              <a:buNone/>
            </a:pPr>
            <a:r>
              <a:rPr lang="en-ID" sz="2400" dirty="0"/>
              <a:t>	(1301178619)</a:t>
            </a:r>
          </a:p>
          <a:p>
            <a:pPr algn="just"/>
            <a:r>
              <a:rPr lang="en-ID" sz="2400" b="1" dirty="0" err="1"/>
              <a:t>Miftahul</a:t>
            </a:r>
            <a:r>
              <a:rPr lang="en-ID" sz="2400" b="1" dirty="0"/>
              <a:t> Adnan </a:t>
            </a:r>
            <a:r>
              <a:rPr lang="en-ID" sz="2400" b="1" dirty="0" err="1"/>
              <a:t>Rasyid</a:t>
            </a:r>
            <a:endParaRPr lang="en-ID" sz="2400" b="1" dirty="0"/>
          </a:p>
          <a:p>
            <a:pPr marL="0" indent="0" algn="just">
              <a:buNone/>
            </a:pPr>
            <a:r>
              <a:rPr lang="en-ID" sz="2400" dirty="0"/>
              <a:t>	(1301178613)</a:t>
            </a:r>
          </a:p>
        </p:txBody>
      </p:sp>
    </p:spTree>
    <p:extLst>
      <p:ext uri="{BB962C8B-B14F-4D97-AF65-F5344CB8AC3E}">
        <p14:creationId xmlns:p14="http://schemas.microsoft.com/office/powerpoint/2010/main" val="3249941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4855-45FC-41A3-A051-08E8F3AE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/>
          <a:lstStyle/>
          <a:p>
            <a:r>
              <a:rPr lang="en-ID" dirty="0" err="1"/>
              <a:t>Arsitektur</a:t>
            </a:r>
            <a:r>
              <a:rPr lang="en-ID" dirty="0"/>
              <a:t> ANN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ED2AA-85C2-4BF5-A2B1-1A6B758CA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023" y="2218991"/>
            <a:ext cx="4242626" cy="242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31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C268-9B5D-41E5-9DE4-66A41267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Arsitektur</a:t>
            </a:r>
            <a:r>
              <a:rPr lang="en-ID" dirty="0"/>
              <a:t>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0863-D752-4553-B170-3C59E66546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D" sz="2400" dirty="0"/>
              <a:t>Para </a:t>
            </a:r>
            <a:r>
              <a:rPr lang="en-ID" sz="2400" dirty="0" err="1"/>
              <a:t>ahli</a:t>
            </a:r>
            <a:r>
              <a:rPr lang="en-ID" sz="2400" dirty="0"/>
              <a:t> </a:t>
            </a:r>
            <a:r>
              <a:rPr lang="en-ID" sz="2400" dirty="0" err="1"/>
              <a:t>memodelkan</a:t>
            </a:r>
            <a:r>
              <a:rPr lang="en-ID" sz="2400" dirty="0"/>
              <a:t> </a:t>
            </a:r>
            <a:r>
              <a:rPr lang="en-ID" sz="2400" dirty="0" err="1"/>
              <a:t>sel</a:t>
            </a:r>
            <a:r>
              <a:rPr lang="en-ID" sz="2400" dirty="0"/>
              <a:t> </a:t>
            </a:r>
            <a:r>
              <a:rPr lang="en-ID" sz="2400" dirty="0" err="1"/>
              <a:t>syaraf</a:t>
            </a:r>
            <a:r>
              <a:rPr lang="en-ID" sz="2400" dirty="0"/>
              <a:t> </a:t>
            </a:r>
            <a:r>
              <a:rPr lang="en-ID" sz="2400" dirty="0" err="1"/>
              <a:t>otak</a:t>
            </a:r>
            <a:r>
              <a:rPr lang="en-ID" sz="2400" dirty="0"/>
              <a:t> </a:t>
            </a:r>
            <a:r>
              <a:rPr lang="en-ID" sz="2400" dirty="0" err="1"/>
              <a:t>manusia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berbagai</a:t>
            </a:r>
            <a:r>
              <a:rPr lang="en-ID" sz="2400" dirty="0"/>
              <a:t> </a:t>
            </a:r>
            <a:r>
              <a:rPr lang="en-ID" sz="2400" dirty="0" err="1"/>
              <a:t>arsitektur</a:t>
            </a:r>
            <a:r>
              <a:rPr lang="en-ID" sz="2400" dirty="0"/>
              <a:t> ANN (</a:t>
            </a:r>
            <a:r>
              <a:rPr lang="en-ID" sz="2400" dirty="0" err="1"/>
              <a:t>susunan</a:t>
            </a:r>
            <a:r>
              <a:rPr lang="en-ID" sz="2400" dirty="0"/>
              <a:t> </a:t>
            </a:r>
            <a:r>
              <a:rPr lang="en-ID" sz="2400" i="1" dirty="0"/>
              <a:t>neuron</a:t>
            </a:r>
            <a:r>
              <a:rPr lang="en-ID" sz="2400" dirty="0"/>
              <a:t>) yang </a:t>
            </a:r>
            <a:r>
              <a:rPr lang="en-ID" sz="2400" dirty="0" err="1"/>
              <a:t>berbeda-beda</a:t>
            </a:r>
            <a:endParaRPr lang="en-ID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B74B04-8C14-4A7C-8D76-700EAC561E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sz="2400" dirty="0" err="1"/>
              <a:t>Masing-masing</a:t>
            </a:r>
            <a:r>
              <a:rPr lang="en-ID" sz="2400" dirty="0"/>
              <a:t> </a:t>
            </a:r>
            <a:r>
              <a:rPr lang="en-ID" sz="2400" dirty="0" err="1"/>
              <a:t>arsitektur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algoritma</a:t>
            </a:r>
            <a:r>
              <a:rPr lang="en-ID" sz="2400" dirty="0"/>
              <a:t> </a:t>
            </a:r>
            <a:r>
              <a:rPr lang="en-ID" sz="2400" dirty="0" err="1"/>
              <a:t>belajar</a:t>
            </a:r>
            <a:r>
              <a:rPr lang="en-ID" sz="2400" dirty="0"/>
              <a:t> </a:t>
            </a:r>
            <a:r>
              <a:rPr lang="en-ID" sz="2400" dirty="0" err="1"/>
              <a:t>khusus</a:t>
            </a:r>
            <a:endParaRPr lang="en-ID" sz="24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061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C268-9B5D-41E5-9DE4-66A41267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Arsitektur</a:t>
            </a:r>
            <a:r>
              <a:rPr lang="en-ID" dirty="0"/>
              <a:t> ANN: </a:t>
            </a:r>
            <a:r>
              <a:rPr lang="en-ID" i="1" dirty="0"/>
              <a:t>Single-Layer Feedforward Networks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91F494-EA5E-4A31-9794-BE70E072F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321" y="2330784"/>
            <a:ext cx="646335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52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C268-9B5D-41E5-9DE4-66A41267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Arsitektur</a:t>
            </a:r>
            <a:r>
              <a:rPr lang="en-ID" dirty="0"/>
              <a:t> ANN: </a:t>
            </a:r>
            <a:r>
              <a:rPr lang="en-ID" i="1" dirty="0"/>
              <a:t>Multi-Layer Feedforward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A63189-2764-447D-90E8-D89273ED6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246" y="2346667"/>
            <a:ext cx="519550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12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C268-9B5D-41E5-9DE4-66A41267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Arsitektur</a:t>
            </a:r>
            <a:r>
              <a:rPr lang="en-ID" dirty="0"/>
              <a:t> ANN: </a:t>
            </a:r>
            <a:r>
              <a:rPr lang="en-ID" i="1" dirty="0"/>
              <a:t>Recurrent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AFE592-A5DC-4D2A-AA92-B358FCA02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9126" y="2349646"/>
            <a:ext cx="543374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09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BB21-8F38-4289-90F9-F90CB94A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Proses </a:t>
            </a:r>
            <a:r>
              <a:rPr lang="en-ID" dirty="0" err="1"/>
              <a:t>Belajar</a:t>
            </a:r>
            <a:r>
              <a:rPr lang="en-ID" dirty="0"/>
              <a:t> </a:t>
            </a:r>
            <a:br>
              <a:rPr lang="en-ID" dirty="0"/>
            </a:br>
            <a:r>
              <a:rPr lang="en-ID" dirty="0"/>
              <a:t>(</a:t>
            </a:r>
            <a:r>
              <a:rPr lang="en-ID" i="1" dirty="0"/>
              <a:t>Learning Process</a:t>
            </a:r>
            <a:r>
              <a:rPr lang="en-ID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7F5B3-D7A5-42FD-A804-58EDABB85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3072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916E-78CD-499A-962B-3F3DB663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Proses </a:t>
            </a:r>
            <a:r>
              <a:rPr lang="en-ID" dirty="0" err="1"/>
              <a:t>Belajar</a:t>
            </a:r>
            <a:r>
              <a:rPr lang="en-ID" dirty="0"/>
              <a:t> (</a:t>
            </a:r>
            <a:r>
              <a:rPr lang="en-ID" i="1" dirty="0"/>
              <a:t>Learning Process</a:t>
            </a:r>
            <a:r>
              <a:rPr lang="en-ID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21D097-958E-407A-9354-D8F92E913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366" y="2368187"/>
            <a:ext cx="9000000" cy="351614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783EF3F-CB12-47C9-BE6C-15FC282F9AC0}"/>
              </a:ext>
            </a:extLst>
          </p:cNvPr>
          <p:cNvSpPr/>
          <p:nvPr/>
        </p:nvSpPr>
        <p:spPr>
          <a:xfrm>
            <a:off x="6387153" y="4683457"/>
            <a:ext cx="11430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289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9373-892B-4B3F-8FFB-51F26BE8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/>
              <a:t>Perceptron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905FF-C19F-4FAB-9F3B-EFB463218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3021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D7FC-71FB-4050-8A09-57B722D1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6463E-8007-4435-8D9C-FE1D841BE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2400" dirty="0"/>
              <a:t>Model </a:t>
            </a:r>
            <a:r>
              <a:rPr lang="en-ID" sz="2400" dirty="0" err="1"/>
              <a:t>sederhana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i="1" dirty="0"/>
              <a:t>neuron</a:t>
            </a:r>
            <a:endParaRPr lang="en-ID" sz="2400" dirty="0"/>
          </a:p>
          <a:p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mengklasifikasi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tipe</a:t>
            </a:r>
            <a:r>
              <a:rPr lang="en-ID" sz="2400" dirty="0"/>
              <a:t> </a:t>
            </a:r>
            <a:r>
              <a:rPr lang="en-ID" sz="2400" dirty="0" err="1"/>
              <a:t>pola</a:t>
            </a:r>
            <a:r>
              <a:rPr lang="en-ID" sz="2400" dirty="0"/>
              <a:t> </a:t>
            </a:r>
            <a:r>
              <a:rPr lang="en-ID" sz="2400" dirty="0" err="1"/>
              <a:t>tertentu</a:t>
            </a:r>
            <a:r>
              <a:rPr lang="en-ID" sz="2400" dirty="0"/>
              <a:t> yang </a:t>
            </a:r>
            <a:r>
              <a:rPr lang="en-ID" sz="2400" dirty="0" err="1"/>
              <a:t>sering</a:t>
            </a:r>
            <a:r>
              <a:rPr lang="en-ID" sz="2400" dirty="0"/>
              <a:t> </a:t>
            </a:r>
            <a:r>
              <a:rPr lang="en-ID" sz="2400" dirty="0" err="1"/>
              <a:t>dikenal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pemisahan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linear</a:t>
            </a:r>
          </a:p>
        </p:txBody>
      </p:sp>
    </p:spTree>
    <p:extLst>
      <p:ext uri="{BB962C8B-B14F-4D97-AF65-F5344CB8AC3E}">
        <p14:creationId xmlns:p14="http://schemas.microsoft.com/office/powerpoint/2010/main" val="3796900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9F2A-1F00-48C7-8297-3DAEF9A1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/>
              <a:t>Perceptron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8D1B-163E-4CEC-8830-819A0F94F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i="1" dirty="0"/>
              <a:t>Neuron</a:t>
            </a:r>
            <a:r>
              <a:rPr lang="en-ID" sz="2400" dirty="0"/>
              <a:t>: </a:t>
            </a:r>
            <a:r>
              <a:rPr lang="en-ID" sz="2400" dirty="0" err="1"/>
              <a:t>Sel</a:t>
            </a:r>
            <a:r>
              <a:rPr lang="en-ID" sz="2400" dirty="0"/>
              <a:t> </a:t>
            </a:r>
            <a:r>
              <a:rPr lang="en-ID" sz="2400" dirty="0" err="1"/>
              <a:t>syaraf</a:t>
            </a:r>
            <a:r>
              <a:rPr lang="en-ID" sz="2400" dirty="0"/>
              <a:t> </a:t>
            </a:r>
            <a:r>
              <a:rPr lang="en-ID" sz="2400" dirty="0" err="1"/>
              <a:t>biologis</a:t>
            </a:r>
            <a:endParaRPr lang="en-ID" sz="2400" dirty="0"/>
          </a:p>
          <a:p>
            <a:r>
              <a:rPr lang="en-ID" sz="2400" i="1" dirty="0"/>
              <a:t>Perceptron</a:t>
            </a:r>
            <a:r>
              <a:rPr lang="en-ID" sz="2400" dirty="0"/>
              <a:t>: </a:t>
            </a:r>
            <a:r>
              <a:rPr lang="en-ID" sz="2400" dirty="0" err="1"/>
              <a:t>sel</a:t>
            </a:r>
            <a:r>
              <a:rPr lang="en-ID" sz="2400" dirty="0"/>
              <a:t> </a:t>
            </a:r>
            <a:r>
              <a:rPr lang="en-ID" sz="2400" dirty="0" err="1"/>
              <a:t>syaraf</a:t>
            </a:r>
            <a:r>
              <a:rPr lang="en-ID" sz="2400" dirty="0"/>
              <a:t> </a:t>
            </a:r>
            <a:r>
              <a:rPr lang="en-ID" sz="2400" dirty="0" err="1"/>
              <a:t>buatan</a:t>
            </a:r>
            <a:endParaRPr lang="en-ID" sz="2400" dirty="0"/>
          </a:p>
          <a:p>
            <a:pPr lvl="1"/>
            <a:r>
              <a:rPr lang="en-ID" sz="2000" i="1" dirty="0"/>
              <a:t>Input function</a:t>
            </a:r>
          </a:p>
          <a:p>
            <a:pPr lvl="1"/>
            <a:r>
              <a:rPr lang="en-ID" sz="2000" i="1" dirty="0"/>
              <a:t>Activation function </a:t>
            </a:r>
          </a:p>
          <a:p>
            <a:pPr lvl="1"/>
            <a:r>
              <a:rPr lang="en-ID" sz="2000" i="1" dirty="0"/>
              <a:t>Output </a:t>
            </a:r>
          </a:p>
        </p:txBody>
      </p:sp>
    </p:spTree>
    <p:extLst>
      <p:ext uri="{BB962C8B-B14F-4D97-AF65-F5344CB8AC3E}">
        <p14:creationId xmlns:p14="http://schemas.microsoft.com/office/powerpoint/2010/main" val="184009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DECB-299C-4429-B810-DE7FF4B5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Daftar 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EEE44-5168-4400-A9C6-5895AA3A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ID" sz="2400" dirty="0" err="1"/>
              <a:t>Definisi</a:t>
            </a:r>
            <a:r>
              <a:rPr lang="en-ID" sz="2400" dirty="0"/>
              <a:t> ANN</a:t>
            </a:r>
          </a:p>
          <a:p>
            <a:r>
              <a:rPr lang="en-ID" sz="2400" dirty="0"/>
              <a:t>Model </a:t>
            </a:r>
            <a:r>
              <a:rPr lang="en-ID" sz="2400" dirty="0" err="1"/>
              <a:t>Matematis</a:t>
            </a:r>
            <a:r>
              <a:rPr lang="en-ID" sz="2400" dirty="0"/>
              <a:t> </a:t>
            </a:r>
            <a:r>
              <a:rPr lang="en-ID" sz="2400" i="1" dirty="0"/>
              <a:t>Neuron</a:t>
            </a:r>
          </a:p>
          <a:p>
            <a:r>
              <a:rPr lang="en-ID" sz="2400" dirty="0" err="1"/>
              <a:t>Fungsi</a:t>
            </a:r>
            <a:r>
              <a:rPr lang="en-ID" sz="2400" dirty="0"/>
              <a:t> </a:t>
            </a:r>
            <a:r>
              <a:rPr lang="en-ID" sz="2400" dirty="0" err="1"/>
              <a:t>Aktivasi</a:t>
            </a:r>
            <a:endParaRPr lang="en-ID" sz="2400" dirty="0"/>
          </a:p>
          <a:p>
            <a:r>
              <a:rPr lang="en-ID" sz="2400" dirty="0" err="1"/>
              <a:t>Arsitektur</a:t>
            </a:r>
            <a:r>
              <a:rPr lang="en-ID" sz="2400" dirty="0"/>
              <a:t> ANN</a:t>
            </a:r>
          </a:p>
          <a:p>
            <a:r>
              <a:rPr lang="en-ID" sz="2400" dirty="0"/>
              <a:t>Proses </a:t>
            </a:r>
            <a:r>
              <a:rPr lang="en-ID" sz="2400" dirty="0" err="1"/>
              <a:t>Belajar</a:t>
            </a:r>
            <a:r>
              <a:rPr lang="en-ID" sz="2400" dirty="0"/>
              <a:t> (</a:t>
            </a:r>
            <a:r>
              <a:rPr lang="en-ID" sz="2400" i="1" dirty="0"/>
              <a:t>Learning Process</a:t>
            </a:r>
            <a:r>
              <a:rPr lang="en-ID" sz="2400" dirty="0"/>
              <a:t>)</a:t>
            </a:r>
            <a:endParaRPr lang="en-ID" sz="2400" i="1" dirty="0"/>
          </a:p>
          <a:p>
            <a:endParaRPr lang="en-ID" sz="2400" i="1" dirty="0"/>
          </a:p>
          <a:p>
            <a:r>
              <a:rPr lang="en-ID" sz="2400" i="1" dirty="0"/>
              <a:t>Perceptron</a:t>
            </a:r>
          </a:p>
          <a:p>
            <a:r>
              <a:rPr lang="en-ID" sz="2400" i="1" dirty="0"/>
              <a:t>Multi-Layer Perceptron</a:t>
            </a:r>
          </a:p>
          <a:p>
            <a:r>
              <a:rPr lang="en-ID" sz="2400" dirty="0"/>
              <a:t>ANN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i="1" dirty="0"/>
              <a:t>Supervised Learning</a:t>
            </a:r>
          </a:p>
          <a:p>
            <a:r>
              <a:rPr lang="en-ID" sz="2400" dirty="0" err="1"/>
              <a:t>Permasalahan</a:t>
            </a:r>
            <a:r>
              <a:rPr lang="en-ID" sz="2400" dirty="0"/>
              <a:t> </a:t>
            </a:r>
            <a:r>
              <a:rPr lang="en-ID" sz="2400" dirty="0" err="1"/>
              <a:t>pada</a:t>
            </a:r>
            <a:r>
              <a:rPr lang="en-ID" sz="2400" dirty="0"/>
              <a:t> </a:t>
            </a:r>
            <a:r>
              <a:rPr lang="en-ID" sz="2400" i="1" dirty="0"/>
              <a:t>Multi-Layer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2063497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7F97-8882-490D-9B76-23106AE1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/>
              <a:t>Perceptron</a:t>
            </a:r>
            <a:r>
              <a:rPr lang="en-ID" dirty="0"/>
              <a:t>: </a:t>
            </a:r>
            <a:r>
              <a:rPr lang="en-ID" i="1" dirty="0"/>
              <a:t>Model</a:t>
            </a:r>
            <a:r>
              <a:rPr lang="en-ID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3B8A67-DABE-4833-A418-EBC8B21B3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048" y="2507247"/>
            <a:ext cx="548922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59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5F96-A3DE-466C-B047-C1D7F3EC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/>
              <a:t>Perceptron</a:t>
            </a:r>
            <a:r>
              <a:rPr lang="en-ID" dirty="0"/>
              <a:t>: </a:t>
            </a:r>
            <a:r>
              <a:rPr lang="en-ID" i="1" dirty="0"/>
              <a:t>Signal-Flow Graph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D3FB0E-FD7E-4D47-B1AC-16182CD9A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9367" y="2531311"/>
            <a:ext cx="7253265" cy="3960000"/>
          </a:xfrm>
          <a:prstGeom prst="rect">
            <a:avLst/>
          </a:prstGeom>
        </p:spPr>
      </p:pic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2043F843-5AAD-4B01-BBBC-B7A4FDD3B6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858099"/>
              </p:ext>
            </p:extLst>
          </p:nvPr>
        </p:nvGraphicFramePr>
        <p:xfrm>
          <a:off x="7939869" y="4662609"/>
          <a:ext cx="18065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4" imgW="927100" imgH="431800" progId="Equation.3">
                  <p:embed/>
                </p:oleObj>
              </mc:Choice>
              <mc:Fallback>
                <p:oleObj name="Equation" r:id="rId4" imgW="927100" imgH="431800" progId="Equation.3">
                  <p:embed/>
                  <p:pic>
                    <p:nvPicPr>
                      <p:cNvPr id="176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9869" y="4662609"/>
                        <a:ext cx="18065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EDDFF2AA-D790-45EB-9A22-FE8C206E06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506969"/>
              </p:ext>
            </p:extLst>
          </p:nvPr>
        </p:nvGraphicFramePr>
        <p:xfrm>
          <a:off x="7916057" y="5500809"/>
          <a:ext cx="183038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6" imgW="927100" imgH="431800" progId="Equation.3">
                  <p:embed/>
                </p:oleObj>
              </mc:Choice>
              <mc:Fallback>
                <p:oleObj name="Equation" r:id="rId6" imgW="927100" imgH="431800" progId="Equation.3">
                  <p:embed/>
                  <p:pic>
                    <p:nvPicPr>
                      <p:cNvPr id="176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6057" y="5500809"/>
                        <a:ext cx="1830387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C3CBB07-1A9D-460B-937B-959D794C5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845" y="5740521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Decision boundary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</a:t>
            </a:r>
            <a:endParaRPr lang="id-ID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0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41AF-66C9-4B8C-995F-F97C48B0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/>
              <a:t>Perceptron</a:t>
            </a:r>
            <a:r>
              <a:rPr lang="en-ID" dirty="0"/>
              <a:t> (AND)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BFB504-2FA9-4326-A4FA-131AF3AB06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4953" y="2406731"/>
            <a:ext cx="3780000" cy="3477601"/>
          </a:xfrm>
          <a:prstGeom prst="rect">
            <a:avLst/>
          </a:prstGeom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82C980D-8FBB-4890-A275-7156DE04FED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5176203"/>
              </p:ext>
            </p:extLst>
          </p:nvPr>
        </p:nvGraphicFramePr>
        <p:xfrm>
          <a:off x="6208713" y="2603500"/>
          <a:ext cx="4860000" cy="25200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22698489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38929534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366668772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Input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4193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69343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85980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543944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254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C4D7A9-A312-425D-8A15-5C5ABFBBC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953" y="5884332"/>
            <a:ext cx="3276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x1 + x2 – 1,5 = 0</a:t>
            </a:r>
            <a:endParaRPr lang="id-ID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43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6F4C-FD31-4629-90E7-5DE97D60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/>
              <a:t>Perceptron</a:t>
            </a:r>
            <a:r>
              <a:rPr lang="en-ID" dirty="0"/>
              <a:t> (AND)</a:t>
            </a:r>
          </a:p>
        </p:txBody>
      </p:sp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id="{53BC0B92-0A4B-42D9-81D6-5227A19141C1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23927233"/>
              </p:ext>
            </p:extLst>
          </p:nvPr>
        </p:nvGraphicFramePr>
        <p:xfrm>
          <a:off x="6356301" y="3241580"/>
          <a:ext cx="5220000" cy="2641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Visio" r:id="rId3" imgW="3971980" imgH="2009777" progId="Visio.Drawing.11">
                  <p:embed/>
                </p:oleObj>
              </mc:Choice>
              <mc:Fallback>
                <p:oleObj name="Visio" r:id="rId3" imgW="3971980" imgH="2009777" progId="Visio.Drawing.11">
                  <p:embed/>
                  <p:pic>
                    <p:nvPicPr>
                      <p:cNvPr id="102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01" y="3241580"/>
                        <a:ext cx="5220000" cy="26413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82795E-DF50-4FDC-BE91-E33DCED990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1154953" y="3151847"/>
            <a:ext cx="5760000" cy="273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67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FC07-2122-40C7-AC89-ADD1E62F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/>
              <a:t>Perceptron</a:t>
            </a:r>
            <a:r>
              <a:rPr lang="en-ID" dirty="0"/>
              <a:t> (OR)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C9D7B932-C141-40B1-9D0B-2340A51079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4953" y="2347181"/>
            <a:ext cx="3780000" cy="3537151"/>
          </a:xfrm>
          <a:prstGeom prst="rect">
            <a:avLst/>
          </a:prstGeom>
        </p:spPr>
      </p:pic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DA59FBA1-27C0-488D-8F7F-BD4E99AB43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1260085"/>
              </p:ext>
            </p:extLst>
          </p:nvPr>
        </p:nvGraphicFramePr>
        <p:xfrm>
          <a:off x="6208713" y="2603500"/>
          <a:ext cx="4860000" cy="25200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374003306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15530827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742085158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Input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90624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20088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3828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591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3625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04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0E15-8681-4C26-AEFD-5885EA29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/>
              <a:t>Perceptron</a:t>
            </a:r>
            <a:r>
              <a:rPr lang="en-ID" dirty="0"/>
              <a:t> (OR)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0113CA-B7C9-4979-A429-A4DA7E7C2E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1131" y="3253308"/>
            <a:ext cx="5220000" cy="263102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413038-733C-4FA7-A136-34DAA7901D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54953" y="3153298"/>
            <a:ext cx="5760000" cy="273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37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EDB4-A4FA-439B-BCF5-57A9188A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/>
              <a:t>Perceptron</a:t>
            </a:r>
            <a:r>
              <a:rPr lang="en-ID" dirty="0"/>
              <a:t> (XOR)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3948C5-221C-4656-9FCC-AFD857B8C3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4953" y="2468032"/>
            <a:ext cx="3778867" cy="3416300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F4B4FAE-7AC1-494B-8B12-07402C4DE5F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315274"/>
              </p:ext>
            </p:extLst>
          </p:nvPr>
        </p:nvGraphicFramePr>
        <p:xfrm>
          <a:off x="6208713" y="2603500"/>
          <a:ext cx="4860000" cy="25200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31328050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70444516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4221776858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Input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99771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57347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45101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09375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9347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04BC73-07D5-423C-9BB7-4A3A39B1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2786" y="5884332"/>
            <a:ext cx="2743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x1 - x2 - 0,5 = 0</a:t>
            </a:r>
            <a:endParaRPr lang="id-ID" sz="24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8942C-ABE9-411C-A35A-47007FDE8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820" y="2603500"/>
            <a:ext cx="2667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x1 - x2 + 0,5 = 0</a:t>
            </a:r>
            <a:endParaRPr lang="id-ID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4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64DC-8B41-46B1-A830-268EB848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/>
              <a:t>Perceptron</a:t>
            </a:r>
            <a:r>
              <a:rPr lang="en-ID" dirty="0"/>
              <a:t> (XOR)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C3A2F2-C43C-4D5D-93B5-9FA60F53A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948" y="2468032"/>
            <a:ext cx="7590104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51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1BE8-C038-4496-BF71-BEBDB20F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/>
              <a:t>Perceptron</a:t>
            </a:r>
            <a:r>
              <a:rPr lang="en-ID" dirty="0"/>
              <a:t>: </a:t>
            </a:r>
            <a:r>
              <a:rPr lang="en-ID" dirty="0" err="1"/>
              <a:t>Contoh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56FF2B-3C2E-45E0-9775-B580B3F00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0833" y="2480670"/>
            <a:ext cx="3410334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05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FF99-006A-4898-928F-9E3760AA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/>
              <a:t>Multi-Layer Perceptron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4DAD2-BC5E-4E08-A8C7-EA2FC0A53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71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3B11-1FCD-4DA9-8BA7-00A4D3A8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Definisi</a:t>
            </a:r>
            <a:r>
              <a:rPr lang="en-ID" dirty="0"/>
              <a:t> ANN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971F4-63A4-4FFC-8941-9082E247F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023" y="2240177"/>
            <a:ext cx="4932091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76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21BB-0766-4A6D-8DDD-8BF2B1E3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/>
              <a:t>Multi-Layer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3483-F45A-43DE-9927-4F27CC221A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D" sz="2400" dirty="0" err="1"/>
              <a:t>Jaringan</a:t>
            </a:r>
            <a:r>
              <a:rPr lang="en-ID" sz="2400" dirty="0"/>
              <a:t> </a:t>
            </a:r>
            <a:r>
              <a:rPr lang="en-ID" sz="2400" dirty="0" err="1"/>
              <a:t>syaraf</a:t>
            </a:r>
            <a:r>
              <a:rPr lang="en-ID" sz="2400" dirty="0"/>
              <a:t> </a:t>
            </a:r>
            <a:r>
              <a:rPr lang="en-ID" sz="2400" dirty="0" err="1"/>
              <a:t>tiruan</a:t>
            </a:r>
            <a:r>
              <a:rPr lang="en-ID" sz="2400" dirty="0"/>
              <a:t> </a:t>
            </a:r>
            <a:r>
              <a:rPr lang="en-ID" sz="2400" i="1" dirty="0"/>
              <a:t>feed-forward</a:t>
            </a:r>
            <a:r>
              <a:rPr lang="en-ID" sz="2400" dirty="0"/>
              <a:t> yang </a:t>
            </a:r>
            <a:r>
              <a:rPr lang="en-ID" sz="2400" dirty="0" err="1"/>
              <a:t>terdiri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sejumlah</a:t>
            </a:r>
            <a:r>
              <a:rPr lang="en-ID" sz="2400" dirty="0"/>
              <a:t> </a:t>
            </a:r>
            <a:r>
              <a:rPr lang="en-ID" sz="2400" i="1" dirty="0"/>
              <a:t>neuron</a:t>
            </a:r>
            <a:r>
              <a:rPr lang="en-ID" sz="2400" dirty="0"/>
              <a:t> yang </a:t>
            </a:r>
            <a:r>
              <a:rPr lang="en-ID" sz="2400" dirty="0" err="1"/>
              <a:t>dihubungkan</a:t>
            </a:r>
            <a:r>
              <a:rPr lang="en-ID" sz="2400" dirty="0"/>
              <a:t> </a:t>
            </a:r>
            <a:r>
              <a:rPr lang="en-ID" sz="2400" dirty="0" err="1"/>
              <a:t>oleh</a:t>
            </a:r>
            <a:r>
              <a:rPr lang="en-ID" sz="2400" dirty="0"/>
              <a:t> </a:t>
            </a:r>
            <a:r>
              <a:rPr lang="en-ID" sz="2400" dirty="0" err="1"/>
              <a:t>bobot</a:t>
            </a:r>
            <a:r>
              <a:rPr lang="en-ID" sz="2400" dirty="0"/>
              <a:t> </a:t>
            </a:r>
            <a:r>
              <a:rPr lang="en-ID" sz="2400" dirty="0" err="1"/>
              <a:t>penghubung</a:t>
            </a:r>
            <a:endParaRPr lang="en-ID" sz="2400" dirty="0"/>
          </a:p>
          <a:p>
            <a:r>
              <a:rPr lang="en-ID" sz="2400" dirty="0" err="1"/>
              <a:t>Cocok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meyelesaikan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yang </a:t>
            </a:r>
            <a:r>
              <a:rPr lang="en-ID" sz="2400" dirty="0" err="1"/>
              <a:t>tidak</a:t>
            </a:r>
            <a:r>
              <a:rPr lang="en-ID" sz="2400" dirty="0"/>
              <a:t> linear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7FE4C7-389A-4F03-9E8E-AD5B083E7F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603500"/>
            <a:ext cx="42005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70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00C8-C8DE-42F5-9520-F7417CAF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/>
              <a:t>Multi-Layer Perceptron</a:t>
            </a:r>
            <a:r>
              <a:rPr lang="en-ID" dirty="0"/>
              <a:t>: </a:t>
            </a:r>
            <a:r>
              <a:rPr lang="en-ID" dirty="0" err="1"/>
              <a:t>Tahapan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FA29-DC24-4828-BFF6-981C868C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 err="1"/>
              <a:t>Identifikasi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endParaRPr lang="en-ID" sz="2400" dirty="0"/>
          </a:p>
          <a:p>
            <a:r>
              <a:rPr lang="en-ID" sz="2400" dirty="0" err="1"/>
              <a:t>Meyiapkan</a:t>
            </a:r>
            <a:r>
              <a:rPr lang="en-ID" sz="2400" dirty="0"/>
              <a:t> </a:t>
            </a:r>
            <a:r>
              <a:rPr lang="en-ID" sz="2400" i="1" dirty="0"/>
              <a:t>training</a:t>
            </a:r>
            <a:r>
              <a:rPr lang="en-ID" sz="2400" dirty="0"/>
              <a:t> </a:t>
            </a:r>
            <a:r>
              <a:rPr lang="en-ID" sz="2200" dirty="0"/>
              <a:t>data</a:t>
            </a:r>
            <a:r>
              <a:rPr lang="en-ID" sz="2400" dirty="0"/>
              <a:t> set</a:t>
            </a:r>
          </a:p>
          <a:p>
            <a:r>
              <a:rPr lang="en-ID" sz="2400" dirty="0" err="1"/>
              <a:t>Inisialisasi</a:t>
            </a:r>
            <a:r>
              <a:rPr lang="en-ID" sz="2400" dirty="0"/>
              <a:t> </a:t>
            </a:r>
            <a:r>
              <a:rPr lang="en-ID" sz="2400" dirty="0" err="1"/>
              <a:t>dan</a:t>
            </a:r>
            <a:r>
              <a:rPr lang="en-ID" sz="2400" dirty="0"/>
              <a:t> </a:t>
            </a:r>
            <a:r>
              <a:rPr lang="en-ID" sz="2400" dirty="0" err="1"/>
              <a:t>pembentukan</a:t>
            </a:r>
            <a:r>
              <a:rPr lang="en-ID" sz="2400" dirty="0"/>
              <a:t> </a:t>
            </a:r>
            <a:r>
              <a:rPr lang="en-ID" sz="2400" dirty="0" err="1"/>
              <a:t>jaringan</a:t>
            </a:r>
            <a:endParaRPr lang="en-ID" sz="2400" dirty="0"/>
          </a:p>
          <a:p>
            <a:r>
              <a:rPr lang="en-ID" sz="2400" dirty="0" err="1"/>
              <a:t>Simulasi</a:t>
            </a:r>
            <a:r>
              <a:rPr lang="en-ID" sz="2400" dirty="0"/>
              <a:t> </a:t>
            </a:r>
            <a:r>
              <a:rPr lang="en-ID" sz="2400" dirty="0" err="1"/>
              <a:t>jaringan</a:t>
            </a:r>
            <a:endParaRPr lang="en-ID" sz="2400" dirty="0"/>
          </a:p>
          <a:p>
            <a:r>
              <a:rPr lang="en-ID" sz="2400" dirty="0" err="1"/>
              <a:t>Pelatihan</a:t>
            </a:r>
            <a:r>
              <a:rPr lang="en-ID" sz="2400" dirty="0"/>
              <a:t>/</a:t>
            </a:r>
            <a:r>
              <a:rPr lang="en-ID" sz="2400" i="1" dirty="0"/>
              <a:t>training</a:t>
            </a:r>
            <a:r>
              <a:rPr lang="en-ID" sz="2400" dirty="0"/>
              <a:t> </a:t>
            </a:r>
            <a:r>
              <a:rPr lang="en-ID" sz="2400" dirty="0" err="1"/>
              <a:t>jaringan</a:t>
            </a:r>
            <a:endParaRPr lang="en-ID" sz="2400" dirty="0"/>
          </a:p>
          <a:p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jaringan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pengenalan</a:t>
            </a:r>
            <a:r>
              <a:rPr lang="en-ID" sz="2400" dirty="0"/>
              <a:t> </a:t>
            </a:r>
            <a:r>
              <a:rPr lang="en-ID" sz="2400" dirty="0" err="1"/>
              <a:t>pola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938311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5384-C8E8-48C9-A384-492E0D9F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/>
              <a:t>Multi-Layer Perceptron</a:t>
            </a:r>
            <a:r>
              <a:rPr lang="en-ID" dirty="0"/>
              <a:t>: </a:t>
            </a:r>
            <a:r>
              <a:rPr lang="en-ID" dirty="0" err="1"/>
              <a:t>Tanpa</a:t>
            </a:r>
            <a:r>
              <a:rPr lang="en-ID" dirty="0"/>
              <a:t> Bias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F5D755-4EDE-4A95-A227-6F309ECAF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000" y="2343321"/>
            <a:ext cx="5040000" cy="440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04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A470-4574-468D-B7BA-93E1222F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/>
              <a:t>Multi-Layer Perceptron</a:t>
            </a:r>
            <a:r>
              <a:rPr lang="en-ID" dirty="0"/>
              <a:t>: </a:t>
            </a:r>
            <a:r>
              <a:rPr lang="en-ID" dirty="0" err="1"/>
              <a:t>Dengan</a:t>
            </a:r>
            <a:r>
              <a:rPr lang="en-ID" dirty="0"/>
              <a:t> Bias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689EE7-9098-40EA-84BB-133A05983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000" y="2266616"/>
            <a:ext cx="5040000" cy="450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03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A470-4574-468D-B7BA-93E1222F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/>
              <a:t>Multi-Layer Perceptron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9DD79-A1A5-4F32-8A9F-6A495B9A3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2800" b="1" dirty="0" err="1">
                <a:solidFill>
                  <a:schemeClr val="tx1"/>
                </a:solidFill>
              </a:rPr>
              <a:t>Kelebihan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1C4E6-9B88-442B-A5B3-CC1EEDD6B4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D" sz="2400" dirty="0" err="1"/>
              <a:t>Mudah</a:t>
            </a:r>
            <a:r>
              <a:rPr lang="en-ID" sz="2400" dirty="0"/>
              <a:t> </a:t>
            </a:r>
            <a:r>
              <a:rPr lang="en-ID" sz="2400" dirty="0" err="1"/>
              <a:t>implementasi</a:t>
            </a:r>
            <a:endParaRPr lang="en-ID" sz="2400" dirty="0"/>
          </a:p>
          <a:p>
            <a:r>
              <a:rPr lang="en-ID" sz="2400" dirty="0" err="1"/>
              <a:t>Akurasi</a:t>
            </a:r>
            <a:r>
              <a:rPr lang="en-ID" sz="2400" dirty="0"/>
              <a:t> </a:t>
            </a:r>
            <a:r>
              <a:rPr lang="en-ID" sz="2400" dirty="0" err="1"/>
              <a:t>tinggi</a:t>
            </a:r>
            <a:endParaRPr lang="en-ID" sz="2400" dirty="0"/>
          </a:p>
          <a:p>
            <a:r>
              <a:rPr lang="en-ID" sz="2400" dirty="0" err="1"/>
              <a:t>Tahan</a:t>
            </a:r>
            <a:r>
              <a:rPr lang="en-ID" sz="2400" dirty="0"/>
              <a:t> </a:t>
            </a:r>
            <a:r>
              <a:rPr lang="en-ID" sz="2400" i="1" dirty="0"/>
              <a:t>noise</a:t>
            </a:r>
          </a:p>
          <a:p>
            <a:r>
              <a:rPr lang="en-ID" sz="2400" dirty="0" err="1"/>
              <a:t>Implementasi</a:t>
            </a:r>
            <a:r>
              <a:rPr lang="en-ID" sz="2400" dirty="0"/>
              <a:t> </a:t>
            </a:r>
            <a:r>
              <a:rPr lang="en-ID" sz="2400" i="1" dirty="0"/>
              <a:t>hardware</a:t>
            </a:r>
            <a:r>
              <a:rPr lang="en-ID" sz="2400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A90E6B-CCFB-4FE1-95D7-74B70CC2A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D" sz="2800" b="1" dirty="0" err="1">
                <a:solidFill>
                  <a:schemeClr val="tx1"/>
                </a:solidFill>
              </a:rPr>
              <a:t>Kekurangan</a:t>
            </a:r>
            <a:r>
              <a:rPr lang="en-ID" dirty="0"/>
              <a:t>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DB3FE8-F6D3-46E8-9247-0E38E34DAE5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D" sz="2400" dirty="0" err="1"/>
              <a:t>Waktu</a:t>
            </a:r>
            <a:r>
              <a:rPr lang="en-ID" sz="2400" dirty="0"/>
              <a:t> </a:t>
            </a:r>
            <a:r>
              <a:rPr lang="en-ID" sz="2400" i="1" dirty="0"/>
              <a:t>training</a:t>
            </a:r>
            <a:r>
              <a:rPr lang="en-ID" sz="2400" dirty="0"/>
              <a:t> lama</a:t>
            </a:r>
          </a:p>
          <a:p>
            <a:r>
              <a:rPr lang="en-ID" sz="2400" i="1" dirty="0"/>
              <a:t>Training</a:t>
            </a:r>
            <a:r>
              <a:rPr lang="en-ID" sz="2400" dirty="0"/>
              <a:t> </a:t>
            </a:r>
            <a:r>
              <a:rPr lang="en-ID" sz="2400" dirty="0" err="1"/>
              <a:t>ulang</a:t>
            </a:r>
            <a:endParaRPr lang="en-ID" sz="2400" dirty="0"/>
          </a:p>
          <a:p>
            <a:r>
              <a:rPr lang="en-ID" sz="2400" dirty="0" err="1"/>
              <a:t>Penalarannya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bisa</a:t>
            </a:r>
            <a:r>
              <a:rPr lang="en-ID" sz="2400" dirty="0"/>
              <a:t> di </a:t>
            </a:r>
            <a:r>
              <a:rPr lang="en-ID" sz="2400" dirty="0" err="1"/>
              <a:t>jelaskan</a:t>
            </a:r>
            <a:r>
              <a:rPr lang="en-ID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8965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4EA2-E36C-4F40-8E5B-EDC4068D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ANN </a:t>
            </a:r>
            <a:r>
              <a:rPr lang="en-ID" dirty="0" err="1"/>
              <a:t>dengan</a:t>
            </a:r>
            <a:br>
              <a:rPr lang="en-ID" dirty="0"/>
            </a:br>
            <a:r>
              <a:rPr lang="en-ID" i="1" dirty="0"/>
              <a:t>Supervised Learning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92971-1034-4C43-8796-AEF1103B5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6716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28D7-89FC-4B3C-BDA0-AF89625E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ANN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Supervised Learning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F2A3-760B-4AE6-9034-2A3DBE02D6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r>
              <a:rPr lang="en-ID" sz="2400" dirty="0" err="1"/>
              <a:t>Metode</a:t>
            </a:r>
            <a:r>
              <a:rPr lang="en-ID" sz="2400" dirty="0"/>
              <a:t> </a:t>
            </a:r>
            <a:r>
              <a:rPr lang="en-ID" sz="2400" dirty="0" err="1"/>
              <a:t>pembelajaran</a:t>
            </a:r>
            <a:r>
              <a:rPr lang="en-ID" sz="2400" dirty="0"/>
              <a:t> </a:t>
            </a:r>
            <a:r>
              <a:rPr lang="en-ID" sz="2400" dirty="0" err="1"/>
              <a:t>pada</a:t>
            </a:r>
            <a:r>
              <a:rPr lang="en-ID" sz="2400" dirty="0"/>
              <a:t> </a:t>
            </a:r>
            <a:r>
              <a:rPr lang="en-ID" sz="2400" dirty="0" err="1"/>
              <a:t>jaringan</a:t>
            </a:r>
            <a:r>
              <a:rPr lang="en-ID" sz="2400" dirty="0"/>
              <a:t> </a:t>
            </a:r>
            <a:r>
              <a:rPr lang="en-ID" sz="2400" dirty="0" err="1"/>
              <a:t>syaraf</a:t>
            </a:r>
            <a:r>
              <a:rPr lang="en-ID" sz="2400" dirty="0"/>
              <a:t> </a:t>
            </a:r>
            <a:r>
              <a:rPr lang="en-ID" sz="2400" dirty="0" err="1"/>
              <a:t>disebut</a:t>
            </a:r>
            <a:r>
              <a:rPr lang="en-ID" sz="2400" dirty="0"/>
              <a:t> </a:t>
            </a:r>
            <a:r>
              <a:rPr lang="en-ID" sz="2400" dirty="0" err="1"/>
              <a:t>terawasi</a:t>
            </a:r>
            <a:r>
              <a:rPr lang="en-ID" sz="2400" dirty="0"/>
              <a:t> </a:t>
            </a:r>
            <a:r>
              <a:rPr lang="en-ID" sz="2400" dirty="0" err="1"/>
              <a:t>jika</a:t>
            </a:r>
            <a:r>
              <a:rPr lang="en-ID" sz="2400" dirty="0"/>
              <a:t> </a:t>
            </a:r>
            <a:r>
              <a:rPr lang="en-ID" sz="2400" i="1" dirty="0"/>
              <a:t>output</a:t>
            </a:r>
            <a:r>
              <a:rPr lang="en-ID" sz="2400" dirty="0"/>
              <a:t> </a:t>
            </a:r>
            <a:r>
              <a:rPr lang="en-ID" sz="2400" dirty="0" err="1"/>
              <a:t>diharapkan</a:t>
            </a:r>
            <a:r>
              <a:rPr lang="en-ID" sz="2400" dirty="0"/>
              <a:t> </a:t>
            </a:r>
            <a:r>
              <a:rPr lang="en-ID" sz="2400" dirty="0" err="1"/>
              <a:t>telah</a:t>
            </a:r>
            <a:r>
              <a:rPr lang="en-ID" sz="2400" dirty="0"/>
              <a:t> </a:t>
            </a:r>
            <a:r>
              <a:rPr lang="en-ID" sz="2400" dirty="0" err="1"/>
              <a:t>diketahui</a:t>
            </a:r>
            <a:r>
              <a:rPr lang="en-ID" sz="2400" dirty="0"/>
              <a:t> </a:t>
            </a:r>
            <a:r>
              <a:rPr lang="en-ID" sz="2400" dirty="0" err="1"/>
              <a:t>sebelumnya</a:t>
            </a:r>
            <a:endParaRPr lang="en-ID" sz="2400" dirty="0"/>
          </a:p>
          <a:p>
            <a:r>
              <a:rPr lang="en-ID" sz="2400" dirty="0" err="1"/>
              <a:t>Contoh</a:t>
            </a:r>
            <a:r>
              <a:rPr lang="en-ID" sz="2400" dirty="0"/>
              <a:t>: </a:t>
            </a:r>
            <a:r>
              <a:rPr lang="en-ID" sz="2400" dirty="0" err="1"/>
              <a:t>operasi</a:t>
            </a:r>
            <a:r>
              <a:rPr lang="en-ID" sz="2400" dirty="0"/>
              <a:t> AND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57A998-446A-47A8-B3ED-9D98052A922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21315760"/>
              </p:ext>
            </p:extLst>
          </p:nvPr>
        </p:nvGraphicFramePr>
        <p:xfrm>
          <a:off x="6208713" y="2603500"/>
          <a:ext cx="4320000" cy="25200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38440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74188054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85105179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ID" i="1" dirty="0"/>
                        <a:t>Input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i="1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81952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15723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623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85075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634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1973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AC78-7A1A-48D2-88C3-D723F67A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677645"/>
            <a:ext cx="4539991" cy="2283824"/>
          </a:xfrm>
        </p:spPr>
        <p:txBody>
          <a:bodyPr/>
          <a:lstStyle/>
          <a:p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i="1" dirty="0"/>
              <a:t>Multi-Layer Perceptron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87CAC-7E27-435D-9ADE-E901EC431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21293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2E47-0CAC-4EF7-8A9B-EA264BDD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i="1" dirty="0"/>
              <a:t>Multi-Layer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FCE61-F8D5-4DE7-AB60-8C8C4D888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sz="2800" dirty="0" err="1"/>
              <a:t>Bagaimana</a:t>
            </a:r>
            <a:r>
              <a:rPr lang="en-ID" sz="2800" dirty="0"/>
              <a:t> </a:t>
            </a:r>
            <a:r>
              <a:rPr lang="en-ID" sz="2800" dirty="0" err="1"/>
              <a:t>struktur</a:t>
            </a:r>
            <a:r>
              <a:rPr lang="en-ID" sz="2800" dirty="0"/>
              <a:t> ANN yang optimal?</a:t>
            </a:r>
          </a:p>
          <a:p>
            <a:pPr lvl="1"/>
            <a:r>
              <a:rPr lang="en-ID" sz="2400" dirty="0" err="1"/>
              <a:t>Jumlah</a:t>
            </a:r>
            <a:r>
              <a:rPr lang="en-ID" sz="2400" dirty="0"/>
              <a:t> </a:t>
            </a:r>
            <a:r>
              <a:rPr lang="en-ID" sz="2400" i="1" dirty="0"/>
              <a:t>hidden layer</a:t>
            </a:r>
          </a:p>
          <a:p>
            <a:pPr lvl="1"/>
            <a:r>
              <a:rPr lang="en-ID" sz="2400" dirty="0" err="1"/>
              <a:t>Jumlah</a:t>
            </a:r>
            <a:r>
              <a:rPr lang="en-ID" sz="2400" dirty="0"/>
              <a:t> </a:t>
            </a:r>
            <a:r>
              <a:rPr lang="en-ID" sz="2400" i="1" dirty="0"/>
              <a:t>neuron</a:t>
            </a:r>
            <a:r>
              <a:rPr lang="en-ID" sz="2400" dirty="0"/>
              <a:t> </a:t>
            </a:r>
            <a:r>
              <a:rPr lang="en-ID" sz="2400" dirty="0" err="1"/>
              <a:t>pada</a:t>
            </a:r>
            <a:r>
              <a:rPr lang="en-ID" sz="2400" dirty="0"/>
              <a:t> </a:t>
            </a:r>
            <a:r>
              <a:rPr lang="en-ID" sz="2400" i="1" dirty="0"/>
              <a:t>hidden layer</a:t>
            </a:r>
          </a:p>
          <a:p>
            <a:pPr lvl="1"/>
            <a:r>
              <a:rPr lang="en-ID" sz="2400" dirty="0" err="1"/>
              <a:t>Jumlah</a:t>
            </a:r>
            <a:r>
              <a:rPr lang="en-ID" sz="2400" dirty="0"/>
              <a:t> </a:t>
            </a:r>
            <a:r>
              <a:rPr lang="en-ID" sz="2400" i="1" dirty="0"/>
              <a:t>neuron</a:t>
            </a:r>
            <a:r>
              <a:rPr lang="en-ID" sz="2400" dirty="0"/>
              <a:t> </a:t>
            </a:r>
            <a:r>
              <a:rPr lang="en-ID" sz="2400" dirty="0" err="1"/>
              <a:t>pada</a:t>
            </a:r>
            <a:r>
              <a:rPr lang="en-ID" sz="2400" dirty="0"/>
              <a:t> </a:t>
            </a:r>
            <a:r>
              <a:rPr lang="en-ID" sz="2400" i="1" dirty="0"/>
              <a:t>output layer</a:t>
            </a:r>
          </a:p>
          <a:p>
            <a:pPr lvl="1"/>
            <a:r>
              <a:rPr lang="en-ID" sz="2400" dirty="0" err="1"/>
              <a:t>Fungsi</a:t>
            </a:r>
            <a:r>
              <a:rPr lang="en-ID" sz="2400" dirty="0"/>
              <a:t> </a:t>
            </a:r>
            <a:r>
              <a:rPr lang="en-ID" sz="2400" dirty="0" err="1"/>
              <a:t>aktivasi</a:t>
            </a:r>
            <a:r>
              <a:rPr lang="en-ID" sz="2400" dirty="0"/>
              <a:t> yang optimal</a:t>
            </a:r>
          </a:p>
          <a:p>
            <a:r>
              <a:rPr lang="en-ID" sz="2800" dirty="0" err="1"/>
              <a:t>Berapa</a:t>
            </a:r>
            <a:r>
              <a:rPr lang="en-ID" sz="2800" dirty="0"/>
              <a:t> </a:t>
            </a:r>
            <a:r>
              <a:rPr lang="en-ID" sz="2800" dirty="0" err="1"/>
              <a:t>besarnya</a:t>
            </a:r>
            <a:r>
              <a:rPr lang="en-ID" sz="2800" dirty="0"/>
              <a:t> </a:t>
            </a:r>
            <a:r>
              <a:rPr lang="en-ID" sz="2800" i="1" dirty="0"/>
              <a:t>Learning Rate </a:t>
            </a:r>
            <a:r>
              <a:rPr lang="en-ID" sz="2800" dirty="0"/>
              <a:t>yang ideal?</a:t>
            </a:r>
          </a:p>
          <a:p>
            <a:r>
              <a:rPr lang="en-ID" sz="2800" dirty="0"/>
              <a:t>Kapan </a:t>
            </a:r>
            <a:r>
              <a:rPr lang="en-ID" sz="2800" dirty="0" err="1"/>
              <a:t>menghentikan</a:t>
            </a:r>
            <a:r>
              <a:rPr lang="en-ID" sz="2800" dirty="0"/>
              <a:t> </a:t>
            </a:r>
            <a:r>
              <a:rPr lang="en-ID" sz="2800" i="1" dirty="0"/>
              <a:t>Learning</a:t>
            </a:r>
            <a:r>
              <a:rPr lang="en-ID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0240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F31C-6204-45ED-9E3F-076A44A1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Permasalahan</a:t>
            </a:r>
            <a:r>
              <a:rPr lang="en-ID" dirty="0"/>
              <a:t>: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i="1" dirty="0"/>
              <a:t>Hidden 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370E39-87DD-4BF8-8032-08FDCD7D5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429" y="2316897"/>
            <a:ext cx="709714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2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E899-0C4A-456B-9DB2-A9824135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Definisi</a:t>
            </a:r>
            <a:r>
              <a:rPr lang="en-GB" dirty="0"/>
              <a:t> ANN (</a:t>
            </a:r>
            <a:r>
              <a:rPr lang="en-GB" dirty="0" err="1"/>
              <a:t>Jaringan</a:t>
            </a:r>
            <a:r>
              <a:rPr lang="en-GB" dirty="0"/>
              <a:t> </a:t>
            </a:r>
            <a:r>
              <a:rPr lang="en-GB" dirty="0" err="1"/>
              <a:t>Syaraf</a:t>
            </a:r>
            <a:r>
              <a:rPr lang="en-GB" dirty="0"/>
              <a:t> </a:t>
            </a:r>
            <a:r>
              <a:rPr lang="en-GB" dirty="0" err="1"/>
              <a:t>Tiruan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4961B-B042-4327-B675-39D76FC75A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JST </a:t>
            </a:r>
            <a:r>
              <a:rPr lang="en-GB" sz="2400" dirty="0" err="1"/>
              <a:t>merupakan</a:t>
            </a:r>
            <a:r>
              <a:rPr lang="en-GB" sz="2400" dirty="0"/>
              <a:t> </a:t>
            </a:r>
            <a:r>
              <a:rPr lang="en-GB" sz="2400" dirty="0" err="1"/>
              <a:t>suatu</a:t>
            </a:r>
            <a:r>
              <a:rPr lang="en-GB" sz="2400" dirty="0"/>
              <a:t> model </a:t>
            </a:r>
            <a:r>
              <a:rPr lang="en-GB" sz="2400" dirty="0" err="1"/>
              <a:t>kecerdasan</a:t>
            </a:r>
            <a:r>
              <a:rPr lang="en-GB" sz="2400" dirty="0"/>
              <a:t> yang </a:t>
            </a:r>
            <a:r>
              <a:rPr lang="en-GB" sz="2400" dirty="0" err="1"/>
              <a:t>diilhami</a:t>
            </a:r>
            <a:r>
              <a:rPr lang="en-GB" sz="2400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</a:t>
            </a:r>
            <a:r>
              <a:rPr lang="en-GB" sz="2400" dirty="0" err="1"/>
              <a:t>struktur</a:t>
            </a:r>
            <a:r>
              <a:rPr lang="en-GB" sz="2400" dirty="0"/>
              <a:t> </a:t>
            </a:r>
            <a:r>
              <a:rPr lang="en-GB" sz="2400" dirty="0" err="1"/>
              <a:t>otak</a:t>
            </a:r>
            <a:r>
              <a:rPr lang="en-GB" sz="2400" dirty="0"/>
              <a:t> </a:t>
            </a:r>
            <a:r>
              <a:rPr lang="en-GB" sz="2400" dirty="0" err="1"/>
              <a:t>manusia</a:t>
            </a:r>
            <a:r>
              <a:rPr lang="en-GB" sz="2400" dirty="0"/>
              <a:t> </a:t>
            </a:r>
            <a:r>
              <a:rPr lang="en-GB" sz="2400" dirty="0" err="1"/>
              <a:t>dan</a:t>
            </a:r>
            <a:r>
              <a:rPr lang="en-GB" sz="2400" dirty="0"/>
              <a:t> </a:t>
            </a:r>
            <a:r>
              <a:rPr lang="en-GB" sz="2400" dirty="0" err="1"/>
              <a:t>kemudian</a:t>
            </a:r>
            <a:r>
              <a:rPr lang="en-GB" sz="2400" dirty="0"/>
              <a:t> </a:t>
            </a:r>
            <a:r>
              <a:rPr lang="en-GB" sz="2400" dirty="0" err="1"/>
              <a:t>diimplementasikan</a:t>
            </a:r>
            <a:r>
              <a:rPr lang="en-GB" sz="2400" dirty="0"/>
              <a:t> </a:t>
            </a:r>
            <a:r>
              <a:rPr lang="en-GB" sz="2400" dirty="0" err="1"/>
              <a:t>menggunakan</a:t>
            </a:r>
            <a:r>
              <a:rPr lang="en-GB" sz="2400" dirty="0"/>
              <a:t> program </a:t>
            </a:r>
            <a:r>
              <a:rPr lang="en-GB" sz="2400" i="1" dirty="0"/>
              <a:t>computer</a:t>
            </a:r>
            <a:r>
              <a:rPr lang="en-GB" sz="2400" dirty="0"/>
              <a:t> yang </a:t>
            </a:r>
            <a:r>
              <a:rPr lang="en-GB" sz="2400" dirty="0" err="1"/>
              <a:t>mampu</a:t>
            </a:r>
            <a:r>
              <a:rPr lang="en-GB" sz="2400" dirty="0"/>
              <a:t> </a:t>
            </a:r>
            <a:r>
              <a:rPr lang="en-GB" sz="2400" dirty="0" err="1"/>
              <a:t>menyelesaikan</a:t>
            </a:r>
            <a:r>
              <a:rPr lang="en-GB" sz="2400" dirty="0"/>
              <a:t> </a:t>
            </a:r>
            <a:r>
              <a:rPr lang="en-GB" sz="2400" dirty="0" err="1"/>
              <a:t>sejumlah</a:t>
            </a:r>
            <a:r>
              <a:rPr lang="en-GB" sz="2400" dirty="0"/>
              <a:t> proses </a:t>
            </a:r>
            <a:r>
              <a:rPr lang="en-GB" sz="2400" dirty="0" err="1"/>
              <a:t>perhitungan</a:t>
            </a:r>
            <a:r>
              <a:rPr lang="en-GB" sz="2400" dirty="0"/>
              <a:t> </a:t>
            </a:r>
            <a:r>
              <a:rPr lang="en-GB" sz="2400" dirty="0" err="1"/>
              <a:t>selama</a:t>
            </a:r>
            <a:r>
              <a:rPr lang="en-GB" sz="2400" dirty="0"/>
              <a:t> proses </a:t>
            </a:r>
            <a:r>
              <a:rPr lang="en-GB" sz="2400" dirty="0" err="1"/>
              <a:t>pembelajaran</a:t>
            </a:r>
            <a:r>
              <a:rPr lang="en-GB" sz="2400" dirty="0"/>
              <a:t> </a:t>
            </a:r>
            <a:r>
              <a:rPr lang="en-GB" sz="2400" dirty="0" err="1"/>
              <a:t>berlangsung</a:t>
            </a:r>
            <a:endParaRPr lang="en-GB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56FA28-899F-479F-9272-2EDAD260A3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763336"/>
            <a:ext cx="4824412" cy="30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751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7B14-D71F-482F-8A36-8AEB0EE7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Permasalahan</a:t>
            </a:r>
            <a:r>
              <a:rPr lang="en-ID" dirty="0"/>
              <a:t>: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i="1" dirty="0"/>
              <a:t>Neuron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i="1" dirty="0"/>
              <a:t>Hidden Layer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E97253-4528-4A5E-BC40-AB0C7A66A4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1587" y="3429000"/>
            <a:ext cx="4824413" cy="199261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AAF8F4-EE50-4202-9A95-4E0E1391AC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330545"/>
            <a:ext cx="539019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039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B801-DBE9-4648-A181-0F3A3A73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Permasalahan</a:t>
            </a:r>
            <a:r>
              <a:rPr lang="en-ID" dirty="0"/>
              <a:t>: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i="1" dirty="0"/>
              <a:t>Neuron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i="1" dirty="0"/>
              <a:t>Output</a:t>
            </a:r>
            <a:r>
              <a:rPr lang="en-ID" dirty="0"/>
              <a:t> </a:t>
            </a:r>
            <a:r>
              <a:rPr lang="en-ID" i="1" dirty="0"/>
              <a:t>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7702A-EDC1-43E7-BD61-B350B76E2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 err="1"/>
              <a:t>Deterministik</a:t>
            </a:r>
            <a:r>
              <a:rPr lang="en-ID" sz="2400" dirty="0"/>
              <a:t>: </a:t>
            </a:r>
            <a:r>
              <a:rPr lang="en-ID" sz="2400" dirty="0" err="1"/>
              <a:t>mudah</a:t>
            </a:r>
            <a:r>
              <a:rPr lang="en-ID" sz="2400" dirty="0"/>
              <a:t> </a:t>
            </a:r>
            <a:r>
              <a:rPr lang="en-ID" sz="2400" dirty="0" err="1"/>
              <a:t>dihitung</a:t>
            </a:r>
            <a:r>
              <a:rPr lang="en-ID" sz="2400" dirty="0"/>
              <a:t> </a:t>
            </a:r>
            <a:r>
              <a:rPr lang="en-ID" sz="2400" dirty="0" err="1"/>
              <a:t>berdasarkan</a:t>
            </a:r>
            <a:r>
              <a:rPr lang="en-ID" sz="2400" dirty="0"/>
              <a:t> </a:t>
            </a:r>
            <a:r>
              <a:rPr lang="en-ID" sz="2400" dirty="0" err="1"/>
              <a:t>permasalahan</a:t>
            </a:r>
            <a:r>
              <a:rPr lang="en-ID" sz="2400" dirty="0"/>
              <a:t> yang </a:t>
            </a:r>
            <a:r>
              <a:rPr lang="en-ID" sz="2400" dirty="0" err="1"/>
              <a:t>dihadapi</a:t>
            </a:r>
            <a:endParaRPr lang="en-ID" sz="2400" dirty="0"/>
          </a:p>
          <a:p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pengenalan</a:t>
            </a:r>
            <a:r>
              <a:rPr lang="en-ID" sz="2400" dirty="0"/>
              <a:t> </a:t>
            </a:r>
            <a:r>
              <a:rPr lang="en-ID" sz="2400" dirty="0" err="1"/>
              <a:t>karakter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64 </a:t>
            </a:r>
            <a:r>
              <a:rPr lang="en-ID" sz="2400" dirty="0" err="1"/>
              <a:t>kelas</a:t>
            </a:r>
            <a:r>
              <a:rPr lang="en-ID" sz="2400" dirty="0"/>
              <a:t>: (‘a’, ‘b’, …, ‘z’, ‘A’, ‘B’, …, ‘Z’, ‘0’, ‘1’, …, ‘9’, ‘-’, ‘+’), </a:t>
            </a:r>
            <a:r>
              <a:rPr lang="en-ID" sz="2400" dirty="0" err="1"/>
              <a:t>perlu</a:t>
            </a:r>
            <a:r>
              <a:rPr lang="en-ID" sz="2400" dirty="0"/>
              <a:t> </a:t>
            </a:r>
            <a:r>
              <a:rPr lang="en-ID" sz="2400" dirty="0" err="1"/>
              <a:t>berapa</a:t>
            </a:r>
            <a:r>
              <a:rPr lang="en-ID" sz="2400" dirty="0"/>
              <a:t> output </a:t>
            </a:r>
            <a:r>
              <a:rPr lang="en-ID" sz="2400" i="1" dirty="0"/>
              <a:t>neuron</a:t>
            </a:r>
            <a:r>
              <a:rPr lang="en-ID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56613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B801-DBE9-4648-A181-0F3A3A73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Permasalahan</a:t>
            </a:r>
            <a:r>
              <a:rPr lang="en-ID" dirty="0"/>
              <a:t>: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i="1" dirty="0"/>
              <a:t>Neuron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i="1" dirty="0"/>
              <a:t>Output</a:t>
            </a:r>
            <a:r>
              <a:rPr lang="en-ID" dirty="0"/>
              <a:t> </a:t>
            </a:r>
            <a:r>
              <a:rPr lang="en-ID" i="1" dirty="0"/>
              <a:t>Layer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91866C-4EE8-4D54-917D-CD7F3DFEC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118" y="2316897"/>
            <a:ext cx="726776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495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B801-DBE9-4648-A181-0F3A3A73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Permasalahan</a:t>
            </a:r>
            <a:r>
              <a:rPr lang="en-ID" dirty="0"/>
              <a:t>: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i="1" dirty="0"/>
              <a:t>Neuron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i="1" dirty="0"/>
              <a:t>Output</a:t>
            </a:r>
            <a:r>
              <a:rPr lang="en-ID" dirty="0"/>
              <a:t> </a:t>
            </a:r>
            <a:r>
              <a:rPr lang="en-ID" i="1" dirty="0"/>
              <a:t>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866A9B-9654-48B4-A06F-B0F1030BB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118" y="2331554"/>
            <a:ext cx="726776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880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B801-DBE9-4648-A181-0F3A3A73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Permasalahan</a:t>
            </a:r>
            <a:r>
              <a:rPr lang="en-ID" dirty="0"/>
              <a:t>: </a:t>
            </a:r>
            <a:r>
              <a:rPr lang="en-ID" i="1" dirty="0"/>
              <a:t>Learning</a:t>
            </a:r>
            <a:r>
              <a:rPr lang="en-ID" dirty="0"/>
              <a:t> </a:t>
            </a:r>
            <a:r>
              <a:rPr lang="en-ID" i="1" dirty="0"/>
              <a:t>Rate </a:t>
            </a:r>
            <a:r>
              <a:rPr lang="en-ID" dirty="0" err="1"/>
              <a:t>Besar</a:t>
            </a:r>
            <a:r>
              <a:rPr lang="en-ID" i="1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A064B2-75CF-4FBA-9C32-EAEB0076E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420" y="2617148"/>
            <a:ext cx="813115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476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B801-DBE9-4648-A181-0F3A3A73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Permasalahan</a:t>
            </a:r>
            <a:r>
              <a:rPr lang="en-ID" dirty="0"/>
              <a:t>: </a:t>
            </a:r>
            <a:r>
              <a:rPr lang="en-ID" i="1" dirty="0"/>
              <a:t>Learning</a:t>
            </a:r>
            <a:r>
              <a:rPr lang="en-ID" dirty="0"/>
              <a:t> </a:t>
            </a:r>
            <a:r>
              <a:rPr lang="en-ID" i="1" dirty="0"/>
              <a:t>Rate</a:t>
            </a:r>
            <a:r>
              <a:rPr lang="en-ID" dirty="0"/>
              <a:t> Kecil</a:t>
            </a:r>
            <a:endParaRPr lang="en-ID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2F92CF-60C4-4614-935C-AA2023DC6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352" y="2617148"/>
            <a:ext cx="814329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793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B801-DBE9-4648-A181-0F3A3A73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Permasalahan</a:t>
            </a:r>
            <a:r>
              <a:rPr lang="en-ID" dirty="0"/>
              <a:t>: </a:t>
            </a:r>
            <a:r>
              <a:rPr lang="en-ID" dirty="0" err="1"/>
              <a:t>Menghentikan</a:t>
            </a:r>
            <a:r>
              <a:rPr lang="en-ID" dirty="0"/>
              <a:t> </a:t>
            </a:r>
            <a:r>
              <a:rPr lang="en-ID" i="1" dirty="0"/>
              <a:t>Learning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3E1D6B-0C3C-4D19-9E18-05271F665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139" y="2344192"/>
            <a:ext cx="797772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121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27A5-1EBF-4C7B-BB55-BE64CF05A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Terima</a:t>
            </a:r>
            <a:r>
              <a:rPr lang="en-ID" dirty="0"/>
              <a:t> Kasih </a:t>
            </a:r>
            <a:r>
              <a:rPr lang="en-ID" dirty="0">
                <a:sym typeface="Wingdings" panose="05000000000000000000" pitchFamily="2" charset="2"/>
              </a:rPr>
              <a:t>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0702F-9396-4E8A-B3C6-823D609F4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36857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6D0E-1523-47B9-A64C-2D402833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Referensi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DA29-B939-4852-B898-9BEE0DB4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781750" cy="376120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D" sz="1900" dirty="0">
                <a:solidFill>
                  <a:schemeClr val="tx1"/>
                </a:solidFill>
                <a:hlinkClick r:id="rId2"/>
              </a:rPr>
              <a:t>https://machine-learning-course.github.io/syllabus/#tugas-tugas</a:t>
            </a:r>
          </a:p>
          <a:p>
            <a:pPr algn="just"/>
            <a:r>
              <a:rPr lang="en-ID" sz="1900" dirty="0">
                <a:solidFill>
                  <a:schemeClr val="tx1"/>
                </a:solidFill>
                <a:hlinkClick r:id="rId2"/>
              </a:rPr>
              <a:t>https://id.wikipedia.org/wiki/Jaringan_saraf_tiruan</a:t>
            </a:r>
            <a:endParaRPr lang="en-ID" sz="1900" dirty="0">
              <a:solidFill>
                <a:schemeClr val="tx1"/>
              </a:solidFill>
            </a:endParaRPr>
          </a:p>
          <a:p>
            <a:pPr algn="just"/>
            <a:r>
              <a:rPr lang="en-ID" sz="1900" u="sng" dirty="0">
                <a:solidFill>
                  <a:srgbClr val="CBE77F"/>
                </a:solidFill>
              </a:rPr>
              <a:t>https://www.google.co.id/url?sa=t&amp;rct=j&amp;q=&amp;esrc=s&amp;source=web&amp;cd=3&amp;cad=rja&amp;ved=0CDoQFjAC&amp;url=http%3A%2F%2Fsutikno.blog.undip.ac.id%2Ffiles%2F2011%2F11%2F2-Fungsi-Aktivasi-dan-Perceptron.pdf&amp;ei=lAWJUb6nFMOHrAf83YHIAg&amp;usg=AFQjCNGSyeEPi6R6JhIwg7OU4nZmE25UmA&amp;sig2=CvfM6nPsgsqjUluUSe_g3Q&amp;bvm=bv.45960087,d.bmk</a:t>
            </a:r>
          </a:p>
          <a:p>
            <a:pPr algn="just"/>
            <a:r>
              <a:rPr lang="en-ID" sz="1900" dirty="0">
                <a:solidFill>
                  <a:schemeClr val="tx1"/>
                </a:solidFill>
                <a:hlinkClick r:id="rId3"/>
              </a:rPr>
              <a:t>http://lecturer.eepis-its.edu/~entin/Machine%20Learning/Minggu%2012/Minggu%2012%20Reinforcement%20Learning.pdf</a:t>
            </a:r>
            <a:endParaRPr lang="en-ID" sz="1900" dirty="0">
              <a:solidFill>
                <a:schemeClr val="tx1"/>
              </a:solidFill>
            </a:endParaRPr>
          </a:p>
          <a:p>
            <a:pPr algn="just"/>
            <a:r>
              <a:rPr lang="en-ID" sz="1900" dirty="0">
                <a:solidFill>
                  <a:schemeClr val="tx1"/>
                </a:solidFill>
                <a:hlinkClick r:id="rId4"/>
              </a:rPr>
              <a:t>https://www.slideshare.net/ipinggenetika/perceptron-15952283</a:t>
            </a:r>
            <a:r>
              <a:rPr lang="en-ID" sz="19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ID" sz="1900" dirty="0">
                <a:solidFill>
                  <a:schemeClr val="tx1"/>
                </a:solidFill>
                <a:hlinkClick r:id="rId5"/>
              </a:rPr>
              <a:t>http://ardianumam.web.ugm.ac.id/?p=</a:t>
            </a:r>
            <a:r>
              <a:rPr lang="en-ID" sz="1900">
                <a:solidFill>
                  <a:schemeClr val="tx1"/>
                </a:solidFill>
                <a:hlinkClick r:id="rId5"/>
              </a:rPr>
              <a:t>399</a:t>
            </a:r>
            <a:r>
              <a:rPr lang="en-ID" sz="190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ID" sz="1900">
                <a:solidFill>
                  <a:schemeClr val="tx1"/>
                </a:solidFill>
                <a:hlinkClick r:id="rId6"/>
              </a:rPr>
              <a:t>https://rezkal.wordpress.com/2013/01/17/jaringan-saraf-tiruan-artificial-neural-network/</a:t>
            </a:r>
            <a:endParaRPr lang="en-ID" sz="1900">
              <a:solidFill>
                <a:schemeClr val="tx1"/>
              </a:solidFill>
            </a:endParaRPr>
          </a:p>
          <a:p>
            <a:pPr algn="just"/>
            <a:r>
              <a:rPr lang="en-ID" sz="1900">
                <a:solidFill>
                  <a:schemeClr val="tx1"/>
                </a:solidFill>
                <a:hlinkClick r:id="rId7"/>
              </a:rPr>
              <a:t>https://www.youtube.com/watch?v=nhvgcUvze1g</a:t>
            </a:r>
            <a:endParaRPr lang="en-ID" sz="190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ID" sz="1900" dirty="0">
              <a:solidFill>
                <a:schemeClr val="tx1"/>
              </a:solidFill>
            </a:endParaRPr>
          </a:p>
          <a:p>
            <a:endParaRPr lang="en-ID" dirty="0">
              <a:solidFill>
                <a:srgbClr val="D6EC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2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13D9-E2E5-467B-8CDB-42CBE907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Model </a:t>
            </a:r>
            <a:r>
              <a:rPr lang="en-ID" dirty="0" err="1"/>
              <a:t>Matematis</a:t>
            </a:r>
            <a:r>
              <a:rPr lang="en-ID" dirty="0"/>
              <a:t> </a:t>
            </a:r>
            <a:r>
              <a:rPr lang="en-ID" i="1" dirty="0"/>
              <a:t>Neuron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87A10-9AF5-4774-A486-00634668F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040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D291-9026-4E7E-B89E-F8A87B33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Model </a:t>
            </a:r>
            <a:r>
              <a:rPr lang="en-ID" dirty="0" err="1"/>
              <a:t>Matematis</a:t>
            </a:r>
            <a:r>
              <a:rPr lang="en-ID" dirty="0"/>
              <a:t> </a:t>
            </a:r>
            <a:r>
              <a:rPr lang="en-ID" i="1" dirty="0"/>
              <a:t>Neuron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3E9C17D-DB4C-4ED0-9A93-A7D7DEB62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4705" y="2358189"/>
            <a:ext cx="6733674" cy="436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016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DF37-234C-41C6-8CAE-D3F2B456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Aktivasi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899A7-C7D5-41C9-854B-4AE979343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974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D291-9026-4E7E-B89E-F8A87B33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Aktivasi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CE789-F90E-4764-B59C-A07B4E4308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2400" i="1" dirty="0"/>
              <a:t>Hard Limit</a:t>
            </a:r>
          </a:p>
          <a:p>
            <a:pPr algn="just"/>
            <a:r>
              <a:rPr lang="en-GB" sz="2400" i="1" dirty="0"/>
              <a:t>Threshold</a:t>
            </a:r>
          </a:p>
          <a:p>
            <a:pPr algn="just"/>
            <a:r>
              <a:rPr lang="en-GB" sz="2400" i="1" dirty="0" err="1"/>
              <a:t>Symetric</a:t>
            </a:r>
            <a:r>
              <a:rPr lang="en-GB" sz="2400" i="1" dirty="0"/>
              <a:t> Hard Limit</a:t>
            </a:r>
          </a:p>
          <a:p>
            <a:pPr algn="just"/>
            <a:r>
              <a:rPr lang="en-GB" sz="2400" i="1" dirty="0"/>
              <a:t>Bipolar Threshold</a:t>
            </a:r>
          </a:p>
          <a:p>
            <a:pPr algn="just"/>
            <a:r>
              <a:rPr lang="en-GB" sz="2400" i="1" dirty="0"/>
              <a:t>Linear (Identity)</a:t>
            </a:r>
            <a:endParaRPr lang="en-ID" sz="2400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B52C7-EEDA-4B46-88D7-2AA380FAED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sz="2400" i="1" dirty="0"/>
              <a:t>Piecewise-Linear</a:t>
            </a:r>
          </a:p>
          <a:p>
            <a:r>
              <a:rPr lang="en-ID" sz="2400" i="1" dirty="0" err="1"/>
              <a:t>Symetric</a:t>
            </a:r>
            <a:r>
              <a:rPr lang="en-ID" sz="2400" i="1" dirty="0"/>
              <a:t> Piecewise-Linear</a:t>
            </a:r>
          </a:p>
          <a:p>
            <a:r>
              <a:rPr lang="en-ID" sz="2400" i="1" dirty="0"/>
              <a:t>Sigmoid </a:t>
            </a:r>
            <a:r>
              <a:rPr lang="en-ID" sz="2400" i="1" dirty="0" err="1"/>
              <a:t>atau</a:t>
            </a:r>
            <a:r>
              <a:rPr lang="en-ID" sz="2400" i="1" dirty="0"/>
              <a:t> Sigmoid </a:t>
            </a:r>
            <a:r>
              <a:rPr lang="en-ID" sz="2400" i="1" dirty="0" err="1"/>
              <a:t>Biner</a:t>
            </a:r>
            <a:endParaRPr lang="en-ID" sz="2400" i="1" dirty="0"/>
          </a:p>
          <a:p>
            <a:r>
              <a:rPr lang="en-ID" sz="2400" i="1" dirty="0"/>
              <a:t>Sigmoid </a:t>
            </a:r>
            <a:r>
              <a:rPr lang="en-ID" sz="2400" i="1" dirty="0" err="1"/>
              <a:t>Symetric</a:t>
            </a:r>
            <a:r>
              <a:rPr lang="en-ID" sz="2400" i="1" dirty="0"/>
              <a:t> (Bipolar)</a:t>
            </a:r>
          </a:p>
          <a:p>
            <a:r>
              <a:rPr lang="en-ID" sz="2400" i="1" dirty="0"/>
              <a:t>Radial Basis Function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7245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321</TotalTime>
  <Words>807</Words>
  <Application>Microsoft Office PowerPoint</Application>
  <PresentationFormat>Widescreen</PresentationFormat>
  <Paragraphs>190</Paragraphs>
  <Slides>58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Century Gothic</vt:lpstr>
      <vt:lpstr>Wingdings</vt:lpstr>
      <vt:lpstr>Wingdings 3</vt:lpstr>
      <vt:lpstr>Ion Boardroom</vt:lpstr>
      <vt:lpstr>Equation</vt:lpstr>
      <vt:lpstr>Visio</vt:lpstr>
      <vt:lpstr>Artificial Neural Networks –  Multi-Layer Perceptron dengan Backpropagation Learning</vt:lpstr>
      <vt:lpstr>Kelompok A </vt:lpstr>
      <vt:lpstr>Daftar Isi</vt:lpstr>
      <vt:lpstr>Definisi ANN</vt:lpstr>
      <vt:lpstr>Definisi ANN (Jaringan Syaraf Tiruan)</vt:lpstr>
      <vt:lpstr>Model Matematis Neuron</vt:lpstr>
      <vt:lpstr>Model Matematis Neuron</vt:lpstr>
      <vt:lpstr>Fungsi Aktivasi</vt:lpstr>
      <vt:lpstr>Fungsi Aktivasi</vt:lpstr>
      <vt:lpstr>Fungsi Aktivasi: Hard Limit</vt:lpstr>
      <vt:lpstr>Fungsi Aktivasi: Threshold</vt:lpstr>
      <vt:lpstr>Fungsi Aktivasi: Symetric Hard Limit</vt:lpstr>
      <vt:lpstr>Fungsi Aktivasi: Bipolar Threshold</vt:lpstr>
      <vt:lpstr>Fungsi Aktivasi: Linear (Identity)</vt:lpstr>
      <vt:lpstr>Fungsi Aktivasi: Piecewise-Linear</vt:lpstr>
      <vt:lpstr>Fungsi Aktivasi: Symetric Piecewise-Linear</vt:lpstr>
      <vt:lpstr>Fungsi Aktivasi: Sigmoid Biner</vt:lpstr>
      <vt:lpstr>Fungsi Aktivasi: Sigmoid Symetric</vt:lpstr>
      <vt:lpstr>Fungsi Aktivasi: Radial Basis Function</vt:lpstr>
      <vt:lpstr>Arsitektur ANN</vt:lpstr>
      <vt:lpstr>Arsitektur ANN</vt:lpstr>
      <vt:lpstr>Arsitektur ANN: Single-Layer Feedforward Networks</vt:lpstr>
      <vt:lpstr>Arsitektur ANN: Multi-Layer Feedforward Networks</vt:lpstr>
      <vt:lpstr>Arsitektur ANN: Recurrent Networks</vt:lpstr>
      <vt:lpstr>Proses Belajar  (Learning Process)</vt:lpstr>
      <vt:lpstr>Proses Belajar (Learning Process)</vt:lpstr>
      <vt:lpstr>Perceptron</vt:lpstr>
      <vt:lpstr>Perceptron</vt:lpstr>
      <vt:lpstr>Perceptron </vt:lpstr>
      <vt:lpstr>Perceptron: Model </vt:lpstr>
      <vt:lpstr>Perceptron: Signal-Flow Graph </vt:lpstr>
      <vt:lpstr>Perceptron (AND)</vt:lpstr>
      <vt:lpstr>Perceptron (AND)</vt:lpstr>
      <vt:lpstr>Perceptron (OR)</vt:lpstr>
      <vt:lpstr>Perceptron (OR)</vt:lpstr>
      <vt:lpstr>Perceptron (XOR)</vt:lpstr>
      <vt:lpstr>Perceptron (XOR)</vt:lpstr>
      <vt:lpstr>Perceptron: Contoh</vt:lpstr>
      <vt:lpstr>Multi-Layer Perceptron</vt:lpstr>
      <vt:lpstr>Multi-Layer Perceptron</vt:lpstr>
      <vt:lpstr>Multi-Layer Perceptron: Tahapan</vt:lpstr>
      <vt:lpstr>Multi-Layer Perceptron: Tanpa Bias</vt:lpstr>
      <vt:lpstr>Multi-Layer Perceptron: Dengan Bias</vt:lpstr>
      <vt:lpstr>Multi-Layer Perceptron</vt:lpstr>
      <vt:lpstr>ANN dengan Supervised Learning </vt:lpstr>
      <vt:lpstr>ANN dengan Supervised Learning </vt:lpstr>
      <vt:lpstr>Permasalahan pada Multi-Layer Perceptron</vt:lpstr>
      <vt:lpstr>Permasalahan pada Multi-Layer Perceptron</vt:lpstr>
      <vt:lpstr>Permasalahan: Jumlah Hidden Layer</vt:lpstr>
      <vt:lpstr>Permasalahan: Jumlah Neuron pada Hidden Layer</vt:lpstr>
      <vt:lpstr>Permasalahan: Jumlah Neuron pada Output Layer</vt:lpstr>
      <vt:lpstr>Permasalahan: Jumlah Neuron pada Output Layer</vt:lpstr>
      <vt:lpstr>Permasalahan: Jumlah Neuron pada Output Layer</vt:lpstr>
      <vt:lpstr>Permasalahan: Learning Rate Besar </vt:lpstr>
      <vt:lpstr>Permasalahan: Learning Rate Kecil</vt:lpstr>
      <vt:lpstr>Permasalahan: Menghentikan Learning</vt:lpstr>
      <vt:lpstr>Terima Kasih </vt:lpstr>
      <vt:lpstr>Referensi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 –  Multi-Layer Perceptron dengan Backpropagation Learning</dc:title>
  <dc:creator>Adnan Debulz</dc:creator>
  <cp:lastModifiedBy>Ran</cp:lastModifiedBy>
  <cp:revision>67</cp:revision>
  <dcterms:created xsi:type="dcterms:W3CDTF">2018-02-04T06:53:08Z</dcterms:created>
  <dcterms:modified xsi:type="dcterms:W3CDTF">2018-02-05T23:10:34Z</dcterms:modified>
</cp:coreProperties>
</file>