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55" r:id="rId3"/>
  </p:sldMasterIdLst>
  <p:notesMasterIdLst>
    <p:notesMasterId r:id="rId28"/>
  </p:notesMasterIdLst>
  <p:sldIdLst>
    <p:sldId id="261" r:id="rId4"/>
    <p:sldId id="328" r:id="rId5"/>
    <p:sldId id="371" r:id="rId6"/>
    <p:sldId id="271" r:id="rId7"/>
    <p:sldId id="262" r:id="rId8"/>
    <p:sldId id="274" r:id="rId9"/>
    <p:sldId id="361" r:id="rId10"/>
    <p:sldId id="380" r:id="rId11"/>
    <p:sldId id="381" r:id="rId12"/>
    <p:sldId id="382" r:id="rId13"/>
    <p:sldId id="383" r:id="rId14"/>
    <p:sldId id="384" r:id="rId15"/>
    <p:sldId id="367" r:id="rId16"/>
    <p:sldId id="368" r:id="rId17"/>
    <p:sldId id="369" r:id="rId18"/>
    <p:sldId id="373" r:id="rId19"/>
    <p:sldId id="374" r:id="rId20"/>
    <p:sldId id="372" r:id="rId21"/>
    <p:sldId id="360" r:id="rId22"/>
    <p:sldId id="377" r:id="rId23"/>
    <p:sldId id="376" r:id="rId24"/>
    <p:sldId id="378" r:id="rId25"/>
    <p:sldId id="379" r:id="rId26"/>
    <p:sldId id="350" r:id="rId27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4460" autoAdjust="0"/>
  </p:normalViewPr>
  <p:slideViewPr>
    <p:cSldViewPr snapToGrid="0">
      <p:cViewPr varScale="1">
        <p:scale>
          <a:sx n="41" d="100"/>
          <a:sy n="41" d="100"/>
        </p:scale>
        <p:origin x="1236" y="48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input layer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input </a:t>
            </a:r>
            <a:r>
              <a:rPr lang="en-US" dirty="0" err="1"/>
              <a:t>ditunjukkan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P,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vertikal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id-ID" dirty="0"/>
              <a:t> diatas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R x 1. Radial Basis Layer (RBF) </a:t>
            </a:r>
            <a:r>
              <a:rPr lang="en-US" dirty="0" err="1"/>
              <a:t>merupakan</a:t>
            </a:r>
            <a:r>
              <a:rPr lang="en-US" dirty="0"/>
              <a:t> hidden unit </a:t>
            </a:r>
            <a:r>
              <a:rPr lang="en-US" dirty="0" err="1"/>
              <a:t>dalam</a:t>
            </a:r>
            <a:r>
              <a:rPr lang="en-US" dirty="0"/>
              <a:t> PNN. </a:t>
            </a:r>
            <a:r>
              <a:rPr lang="en-US" dirty="0" err="1"/>
              <a:t>Dalam</a:t>
            </a:r>
            <a:r>
              <a:rPr lang="en-US" dirty="0"/>
              <a:t> radial basis layer,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input P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Weight (W)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/weight (W) yang </a:t>
            </a:r>
            <a:r>
              <a:rPr lang="en-US" dirty="0" err="1"/>
              <a:t>dikalkulasi</a:t>
            </a:r>
            <a:r>
              <a:rPr lang="en-US" dirty="0"/>
              <a:t>.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dot product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. </a:t>
            </a:r>
            <a:r>
              <a:rPr lang="en-US" dirty="0" err="1"/>
              <a:t>Diasumsikan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W </a:t>
            </a:r>
            <a:r>
              <a:rPr lang="en-US" dirty="0" err="1"/>
              <a:t>adalah</a:t>
            </a:r>
            <a:r>
              <a:rPr lang="en-US" dirty="0"/>
              <a:t> Q x R. Dot product </a:t>
            </a:r>
            <a:r>
              <a:rPr lang="en-US" dirty="0" err="1"/>
              <a:t>antara</a:t>
            </a:r>
            <a:r>
              <a:rPr lang="en-US" dirty="0"/>
              <a:t> p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ke-i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W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ke-i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||W−P||,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dimensinya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Q x 1, yang </a:t>
            </a:r>
            <a:r>
              <a:rPr lang="en-US" dirty="0" err="1"/>
              <a:t>ditunjukkan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. </a:t>
            </a:r>
            <a:r>
              <a:rPr lang="en-US" dirty="0" err="1"/>
              <a:t>Simbol</a:t>
            </a:r>
            <a:r>
              <a:rPr lang="en-US" dirty="0"/>
              <a:t> “-“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vektor</a:t>
            </a:r>
            <a:r>
              <a:rPr lang="en-US" dirty="0"/>
              <a:t> bias b </a:t>
            </a:r>
            <a:r>
              <a:rPr lang="en-US" dirty="0" err="1"/>
              <a:t>dikombinasi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||W−P||</a:t>
            </a:r>
          </a:p>
          <a:p>
            <a:endParaRPr lang="en-US" dirty="0"/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multiplikasi</a:t>
            </a:r>
            <a:r>
              <a:rPr lang="en-US" dirty="0"/>
              <a:t> element-by-element, yang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”.*”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2.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ditunjukkan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:</a:t>
            </a:r>
          </a:p>
          <a:p>
            <a:r>
              <a:rPr lang="en-US" dirty="0"/>
              <a:t>N = ||W-P||.*b</a:t>
            </a:r>
          </a:p>
          <a:p>
            <a:r>
              <a:rPr lang="en-US" dirty="0" err="1"/>
              <a:t>Dimana</a:t>
            </a:r>
            <a:r>
              <a:rPr lang="en-US" dirty="0"/>
              <a:t> b =</a:t>
            </a:r>
            <a:r>
              <a:rPr lang="id-ID" dirty="0"/>
              <a:t> </a:t>
            </a:r>
            <a:endParaRPr lang="en-US" dirty="0"/>
          </a:p>
          <a:p>
            <a:r>
              <a:rPr lang="en-US" dirty="0"/>
              <a:t>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konstan</a:t>
            </a:r>
            <a:r>
              <a:rPr lang="en-US" dirty="0"/>
              <a:t> spread </a:t>
            </a:r>
            <a:r>
              <a:rPr lang="en-US" dirty="0" err="1"/>
              <a:t>dari</a:t>
            </a:r>
            <a:r>
              <a:rPr lang="en-US" dirty="0"/>
              <a:t> PNN.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28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Pnn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kerjanya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ann</a:t>
            </a:r>
            <a:r>
              <a:rPr lang="en-US" dirty="0"/>
              <a:t> lain,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knn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similarity </a:t>
            </a:r>
            <a:r>
              <a:rPr lang="en-US" dirty="0" err="1"/>
              <a:t>setiap</a:t>
            </a:r>
            <a:r>
              <a:rPr lang="en-US" dirty="0"/>
              <a:t> data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kelasnya</a:t>
            </a:r>
            <a:r>
              <a:rPr lang="en-US" dirty="0"/>
              <a:t>,</a:t>
            </a:r>
          </a:p>
          <a:p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alurnya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sama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491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di loop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/label, </a:t>
            </a:r>
            <a:r>
              <a:rPr lang="en-US" dirty="0" err="1"/>
              <a:t>dalam</a:t>
            </a:r>
            <a:r>
              <a:rPr lang="en-US" dirty="0"/>
              <a:t> loop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696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Layer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menjumlahkan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class di layer </a:t>
            </a:r>
            <a:r>
              <a:rPr lang="en-US" dirty="0" err="1"/>
              <a:t>sebelumnya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270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09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91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sz="21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sz="21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Pengenalan</a:t>
            </a:r>
            <a:r>
              <a:rPr kumimoji="1" lang="en-US" sz="2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sz="21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Huruf</a:t>
            </a:r>
            <a:r>
              <a:rPr kumimoji="1" lang="en-US" sz="2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sz="21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Tulisan</a:t>
            </a:r>
            <a:r>
              <a:rPr kumimoji="1" lang="en-US" sz="2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sz="21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Tangan</a:t>
            </a:r>
            <a:r>
              <a:rPr kumimoji="1" lang="en-US" sz="2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sz="21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Berderau</a:t>
            </a:r>
            <a:r>
              <a:rPr kumimoji="1" lang="en-US" sz="2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sz="21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kumimoji="1" lang="en-US" sz="2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sz="21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Terskala</a:t>
            </a:r>
            <a:r>
              <a:rPr kumimoji="1" lang="en-US" sz="2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sz="21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Berbasis</a:t>
            </a:r>
            <a:r>
              <a:rPr kumimoji="1" lang="en-US" sz="2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sz="21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Ekstrasi</a:t>
            </a:r>
            <a:r>
              <a:rPr kumimoji="1" lang="en-US" sz="2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sz="21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Ciri</a:t>
            </a:r>
            <a:r>
              <a:rPr kumimoji="1" lang="en-US" sz="2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DCT </a:t>
            </a:r>
            <a:r>
              <a:rPr kumimoji="1" lang="en-US" sz="21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kumimoji="1" lang="en-US" sz="2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sz="21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Menggunakan</a:t>
            </a:r>
            <a:r>
              <a:rPr kumimoji="1" lang="en-US" sz="2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sz="21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Jaringan</a:t>
            </a:r>
            <a:r>
              <a:rPr kumimoji="1" lang="en-US" sz="2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sz="21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Syaraf</a:t>
            </a:r>
            <a:r>
              <a:rPr kumimoji="1" lang="en-US" sz="2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sz="21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Probabilistik</a:t>
            </a:r>
            <a:r>
              <a:rPr kumimoji="1" lang="en-US" sz="2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40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407196"/>
            <a:ext cx="4462687" cy="468052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4462687" y="2407196"/>
            <a:ext cx="8568950" cy="468052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3031638" y="2407196"/>
            <a:ext cx="5254774" cy="46805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2" y="7087716"/>
            <a:ext cx="4463523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463522" y="7087716"/>
            <a:ext cx="8568007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31637" y="7087716"/>
            <a:ext cx="5254774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6076328" y="3034060"/>
            <a:ext cx="2367069" cy="23670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0005897" y="3034059"/>
            <a:ext cx="2367069" cy="23670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13935465" y="3034058"/>
            <a:ext cx="2367069" cy="2367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143915" y="3034057"/>
            <a:ext cx="2367069" cy="23670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5923928" y="2932460"/>
            <a:ext cx="2367069" cy="23670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9853497" y="2932459"/>
            <a:ext cx="2367069" cy="23670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 userDrawn="1"/>
        </p:nvSpPr>
        <p:spPr>
          <a:xfrm>
            <a:off x="13783065" y="2932458"/>
            <a:ext cx="2367069" cy="23670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1991515" y="2932457"/>
            <a:ext cx="2367069" cy="2367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5994888" y="2983263"/>
            <a:ext cx="2367069" cy="2367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24457" y="2983262"/>
            <a:ext cx="2367069" cy="2367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3854025" y="2983261"/>
            <a:ext cx="2367069" cy="23670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062475" y="2983260"/>
            <a:ext cx="2367069" cy="2367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754393" y="3742768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683962" y="3742767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4613530" y="3742766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821980" y="3742765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404504" y="5501527"/>
            <a:ext cx="3683011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8817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625829" y="629361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307798" y="5499183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318687" y="6378536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556346" y="629127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243759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49204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9486863" y="629361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9720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17972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3417379" y="629361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7746028" y="2830860"/>
            <a:ext cx="2950599" cy="29505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2906466" y="2830859"/>
            <a:ext cx="2950599" cy="2950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585589" y="2830857"/>
            <a:ext cx="2950599" cy="29505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7593628" y="2729260"/>
            <a:ext cx="2950599" cy="29505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12754066" y="2729259"/>
            <a:ext cx="2950599" cy="29505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2433189" y="2729257"/>
            <a:ext cx="2950599" cy="29505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7664588" y="2780063"/>
            <a:ext cx="2950599" cy="29505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12825026" y="2780062"/>
            <a:ext cx="2950599" cy="2950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504149" y="2780060"/>
            <a:ext cx="2950599" cy="2950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644014" y="5856370"/>
            <a:ext cx="4635777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611086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2366057" y="66484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1600" y="5854026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4346" y="6733379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559317" y="664611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961877" y="5856370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59179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2714150" y="664845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57107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7736150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90122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8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889851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63546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1237588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01713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664732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1238774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1</a:t>
            </a:r>
            <a:endParaRPr kumimoji="1" lang="ja-JP" altLang="en-US" sz="36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4</a:t>
            </a:r>
            <a:endParaRPr kumimoji="1" lang="ja-JP" altLang="en-US" sz="36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6297509" y="673148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7923" y="3222046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465789" y="381494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904038" y="3097899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7923" y="3222046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1779" y="307803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2149865" y="3125836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7300185" y="634733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62" y="4280927"/>
            <a:ext cx="8732894" cy="386702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55077" y="409753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11061" y="3129723"/>
            <a:ext cx="8732894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81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4458345" y="3412627"/>
            <a:ext cx="4022085" cy="40220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2445722" y="6065022"/>
            <a:ext cx="2917180" cy="29171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69641" y="2792663"/>
            <a:ext cx="3079949" cy="30799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7175549" y="7260833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574220" y="616530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68041" y="2685392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379821" y="3328309"/>
            <a:ext cx="3976216" cy="3976216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2409803" y="6018154"/>
            <a:ext cx="2843075" cy="28430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03945" y="53164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2064474" y="5656588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6367929" y="785591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9163259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9279847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020638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706654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9163259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9279847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020638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06654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3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9664871" y="2437214"/>
            <a:ext cx="1756228" cy="17562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045031" y="5921829"/>
            <a:ext cx="1756228" cy="17562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9519784" y="3626742"/>
            <a:ext cx="8766629" cy="375377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96" y="651338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7271656"/>
            <a:ext cx="6086591" cy="211908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647831" y="2696964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9009" y="7467596"/>
            <a:ext cx="7762991" cy="163286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632513"/>
            <a:ext cx="8766629" cy="37537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540658" y="7173684"/>
            <a:ext cx="1008745" cy="10087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11165457" y="1867529"/>
            <a:ext cx="878114" cy="8781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6386286"/>
            <a:ext cx="8766630" cy="943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9519784" y="3531926"/>
            <a:ext cx="8766630" cy="94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711785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7216846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7115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71178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7117857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3293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197920" y="6482962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362903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52788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0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668053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6779524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667819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668053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668053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41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1" y="351033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74580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4451978"/>
            <a:ext cx="13938025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5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4684657" y="5560522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5706494" y="6515035"/>
            <a:ext cx="405980" cy="405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357412" y="2815601"/>
            <a:ext cx="4163054" cy="41630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6836" y="2898945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193527" y="2691454"/>
            <a:ext cx="4163054" cy="4163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29275" y="2815600"/>
            <a:ext cx="4044577" cy="404457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27840" y="2220419"/>
            <a:ext cx="565687" cy="5656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846" y="7178630"/>
            <a:ext cx="566336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99793" y="7802411"/>
            <a:ext cx="5147474" cy="573935"/>
          </a:xfrm>
        </p:spPr>
        <p:txBody>
          <a:bodyPr anchor="t">
            <a:noAutofit/>
          </a:bodyPr>
          <a:lstStyle>
            <a:lvl1pPr algn="ctr">
              <a:defRPr sz="2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185744" y="2506652"/>
            <a:ext cx="56279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12228" y="3386005"/>
            <a:ext cx="5586604" cy="217451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356244" y="329874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6356244" y="5763825"/>
            <a:ext cx="829194" cy="82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484144" y="5891725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356243" y="6831797"/>
            <a:ext cx="829194" cy="829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6484143" y="6959697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356244" y="7899770"/>
            <a:ext cx="829194" cy="829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6484144" y="8027670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185438" y="5818382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185438" y="6886354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185438" y="7954327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11978303" y="2503262"/>
            <a:ext cx="50614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2148803" y="329535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1968545" y="3606078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12099171" y="4206974"/>
            <a:ext cx="5138100" cy="430805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11968545" y="4912576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12099171" y="5513472"/>
            <a:ext cx="5138100" cy="430805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1968545" y="6219074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12099171" y="6819970"/>
            <a:ext cx="5138100" cy="430805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11968545" y="7525572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12099171" y="8126468"/>
            <a:ext cx="5138100" cy="430805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6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5533873"/>
            <a:ext cx="18286413" cy="13607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508" y="5533873"/>
            <a:ext cx="2871934" cy="13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438932" y="5533871"/>
            <a:ext cx="2847482" cy="13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290994" y="5533871"/>
            <a:ext cx="4160968" cy="13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047864" y="5533871"/>
            <a:ext cx="4160968" cy="13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886896" y="5533872"/>
            <a:ext cx="4160968" cy="13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573641" y="5297107"/>
            <a:ext cx="6096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6743064" y="5297107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928464" y="5297107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5108578" y="5297107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656175" y="453474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4304" y="3852575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4304" y="2428968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258261" y="37888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825598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773727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427684" y="73787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3727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10998" y="4512972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59127" y="3830803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959127" y="2407196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9613084" y="376711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4215755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63884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3817841" y="737871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63884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0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588794" y="5409182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922288"/>
            <a:ext cx="6273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88522" y="4473913"/>
            <a:ext cx="19069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1014991" y="3416303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908574" y="5735600"/>
            <a:ext cx="419097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1327671" y="5922288"/>
            <a:ext cx="254583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3836818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3436546" y="7365351"/>
            <a:ext cx="190693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4263015" y="8214680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 userDrawn="1"/>
        </p:nvSpPr>
        <p:spPr>
          <a:xfrm>
            <a:off x="4161415" y="5734608"/>
            <a:ext cx="419097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4580512" y="5921298"/>
            <a:ext cx="25458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7089659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6689387" y="4478235"/>
            <a:ext cx="19069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7515856" y="3420625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7420581" y="5735600"/>
            <a:ext cx="419097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7839678" y="5922288"/>
            <a:ext cx="254583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10348825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9948553" y="7365351"/>
            <a:ext cx="19069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10775022" y="821468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0673422" y="5734608"/>
            <a:ext cx="419097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1092519" y="5921298"/>
            <a:ext cx="254583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13601666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13201394" y="4478235"/>
            <a:ext cx="190693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14027863" y="3420625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13928051" y="5735600"/>
            <a:ext cx="419097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27671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4401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1477604" y="39285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91646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814278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821008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964211" y="392858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778253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24839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4331569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4474772" y="3928583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88814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580512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4587242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4730445" y="729080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19087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1096241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1102971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11246174" y="729080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10034816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14347147" y="5922286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3775955"/>
            <a:ext cx="18286412" cy="194786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7"/>
          <p:cNvSpPr/>
          <p:nvPr userDrawn="1"/>
        </p:nvSpPr>
        <p:spPr>
          <a:xfrm>
            <a:off x="8043640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3503785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7"/>
          <p:cNvSpPr/>
          <p:nvPr userDrawn="1"/>
        </p:nvSpPr>
        <p:spPr>
          <a:xfrm>
            <a:off x="10853552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6313697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7"/>
          <p:cNvSpPr/>
          <p:nvPr userDrawn="1"/>
        </p:nvSpPr>
        <p:spPr>
          <a:xfrm>
            <a:off x="13663464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9123609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6473376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11933521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7"/>
          <p:cNvSpPr/>
          <p:nvPr userDrawn="1"/>
        </p:nvSpPr>
        <p:spPr>
          <a:xfrm>
            <a:off x="5233728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693873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170289"/>
            <a:ext cx="16200313" cy="17559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2326" y="702627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3617978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6427890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9237802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12047714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808066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67441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4490186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7305959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10121732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1293750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139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59681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830737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01812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0972849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14543905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260350" y="6545040"/>
            <a:ext cx="3455988" cy="754062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3831239" y="6545040"/>
            <a:ext cx="3455988" cy="754062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14543905" y="6545040"/>
            <a:ext cx="3455988" cy="754062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10973017" y="6545040"/>
            <a:ext cx="3455988" cy="754062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7401960" y="6545040"/>
            <a:ext cx="3455988" cy="754062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7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2767236"/>
            <a:ext cx="7129368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 userDrawn="1"/>
        </p:nvSpPr>
        <p:spPr>
          <a:xfrm>
            <a:off x="1800000" y="384735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23427" y="2947255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3600000" y="5479537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 userDrawn="1"/>
        </p:nvSpPr>
        <p:spPr>
          <a:xfrm>
            <a:off x="5398214" y="7111718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800000" y="4399417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600000" y="6031598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398214" y="7663780"/>
            <a:ext cx="71293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222017" y="4579437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022217" y="6211618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24027" y="7843800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198990" y="2668427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599590" y="7570632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999190" y="4299864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845998" y="5932789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2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22" y="8477753"/>
            <a:ext cx="6677030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5" y="6645437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5" y="6645436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0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19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13686278" y="2980804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3686277" y="2980803"/>
            <a:ext cx="4600135" cy="720434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3" y="7365870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3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4647139" y="3701237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12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4" y="6645436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09" y="84777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594" y="48085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73723" y="6494220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55" y="7249864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251327" y="715245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2197" y="4668503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29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6159801" y="532673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564878" y="2829587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550810" y="3585231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0042482" y="348782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6035724" y="31390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3387886" y="5081591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960509" y="5197631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577553" y="5328330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763801" y="7024106"/>
            <a:ext cx="6003425" cy="908106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4000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2239641" y="12022006"/>
            <a:ext cx="1496309" cy="2535059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3174175" y="2465056"/>
            <a:ext cx="9872900" cy="731199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6108020" y="7273006"/>
            <a:ext cx="410308" cy="4103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 userDrawn="1"/>
        </p:nvSpPr>
        <p:spPr>
          <a:xfrm>
            <a:off x="11381060" y="3387977"/>
            <a:ext cx="410308" cy="410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36424" y="7140146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53468" y="7270845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8744540" y="5330491"/>
            <a:ext cx="410308" cy="410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608347" y="325511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225391" y="3385817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11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3410902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771792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61326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7493572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3200754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4563382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926010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7288638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9873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3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265226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8280234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2442119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380474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167375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6530003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876" y="7892631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2616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1165671" y="294313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1282259" y="305972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3178605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884782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9415504" y="294003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9532092" y="305662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72884" y="317550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8899" y="3881685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0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1246656" y="7912524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1246656" y="6547141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1246656" y="2450995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1246656" y="3816377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1246656" y="5181759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6057427" y="3947305"/>
            <a:ext cx="828000" cy="82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6057427" y="8043961"/>
            <a:ext cx="828000" cy="82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922703" y="2456986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922703" y="3822368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922703" y="5187750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22703" y="6553132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922703" y="7918515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1385199" y="2581923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1385199" y="3947305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1385199" y="8043452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1385199" y="5312687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1385199" y="6678069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680652" y="2723411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680652" y="8184940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80652" y="4088792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680652" y="5454174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680652" y="6819556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28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4364182"/>
            <a:ext cx="18288000" cy="2604654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492804" y="6636573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4958781" y="5060322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7424758" y="6111156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9890735" y="4534905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356712" y="5585739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4822689" y="4009488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9774395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619829" y="676359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5085806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017760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4949714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28986" y="749918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20329" y="825482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228249" y="815741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9317" y="416695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260660" y="285777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3668580" y="4136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80871" y="6987783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72214" y="7743427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180134" y="7646019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213061" y="371011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204404" y="240093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8612324" y="3679673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698970" y="644851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690313" y="720415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1098233" y="7106747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45015" y="3169429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136358" y="1860244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3544278" y="3138986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0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8911773" y="4274459"/>
            <a:ext cx="1748970" cy="174897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911771" y="4274458"/>
            <a:ext cx="1748970" cy="17489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8911773" y="2525488"/>
            <a:ext cx="1748970" cy="17489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8911773" y="6023429"/>
            <a:ext cx="1748970" cy="174897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8911774" y="6023428"/>
            <a:ext cx="1748970" cy="17489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10660744" y="6023429"/>
            <a:ext cx="1748970" cy="17489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7162800" y="6023430"/>
            <a:ext cx="1748970" cy="174897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/>
          <p:cNvSpPr/>
          <p:nvPr userDrawn="1"/>
        </p:nvSpPr>
        <p:spPr>
          <a:xfrm>
            <a:off x="7162802" y="6023431"/>
            <a:ext cx="1748970" cy="17489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7162800" y="7772401"/>
            <a:ext cx="1748970" cy="17489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7162798" y="4274460"/>
            <a:ext cx="1748970" cy="174897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7162797" y="4274462"/>
            <a:ext cx="1748970" cy="174897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5413827" y="4274460"/>
            <a:ext cx="1748970" cy="17489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9251837" y="5325560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9251837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8140363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8118169" y="5347754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897908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897908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285334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7285334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711541" y="4310738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711541" y="4898573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982905" y="7837714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982905" y="8425549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83667" y="6163369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69257" y="6751204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010870" y="2599783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496460" y="3187618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6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0798684" y="3330403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10798684" y="4707315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798684" y="6071701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798684" y="7436088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1572026" y="3048998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1572026" y="444316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572026" y="581860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572026" y="71945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2306" y="3021842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2306" y="6316961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8924620" y="4038600"/>
            <a:ext cx="137886" cy="6248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223905" y="3285719"/>
            <a:ext cx="137886" cy="70012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523189" y="4989169"/>
            <a:ext cx="137889" cy="52978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625334" y="7342910"/>
            <a:ext cx="137888" cy="29440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326050" y="5686379"/>
            <a:ext cx="136227" cy="4600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22476" y="6692619"/>
            <a:ext cx="137886" cy="3594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5841639" y="1306532"/>
            <a:ext cx="136802" cy="7502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121100" y="4475678"/>
            <a:ext cx="1163782" cy="11637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3694948" y="2772229"/>
            <a:ext cx="1163782" cy="1163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656659" y="6179128"/>
            <a:ext cx="1163782" cy="11637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5846539" y="5172888"/>
            <a:ext cx="1163782" cy="1163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3434874" y="3525108"/>
            <a:ext cx="1163782" cy="1163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14016765" y="6820669"/>
            <a:ext cx="1163782" cy="11637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6759255" y="3628311"/>
            <a:ext cx="136801" cy="6265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6957844" y="1018572"/>
            <a:ext cx="136800" cy="4671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11175710" y="1787510"/>
            <a:ext cx="136800" cy="4638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12127376" y="1885054"/>
            <a:ext cx="136800" cy="773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11349918" y="4609576"/>
            <a:ext cx="136800" cy="5585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9224992" y="3285719"/>
            <a:ext cx="136800" cy="13680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9524279" y="4989172"/>
            <a:ext cx="136800" cy="13680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9823564" y="6692618"/>
            <a:ext cx="136800" cy="13680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8325477" y="5686380"/>
            <a:ext cx="136800" cy="1368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8924620" y="4038599"/>
            <a:ext cx="136800" cy="13680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8626554" y="7334159"/>
            <a:ext cx="136800" cy="13680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3999721" y="3077002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739647" y="382988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425873" y="478045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2961432" y="648390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151312" y="547766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321538" y="712544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58730" y="2647019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856423" y="3460670"/>
            <a:ext cx="3770131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2294338" y="4352219"/>
            <a:ext cx="560275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292031" y="5165871"/>
            <a:ext cx="5618914" cy="916274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822748" y="6055668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20441" y="6869319"/>
            <a:ext cx="4173632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832866" y="3407702"/>
            <a:ext cx="3602008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822476" y="4175400"/>
            <a:ext cx="3612398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252364" y="5008647"/>
            <a:ext cx="5555810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236338" y="5776345"/>
            <a:ext cx="5571836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249294" y="6703262"/>
            <a:ext cx="3739229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0238508" y="7470960"/>
            <a:ext cx="3750015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250770" y="6029234"/>
            <a:ext cx="1669777" cy="1669777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365866" y="3696516"/>
            <a:ext cx="1669777" cy="1669777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65866" y="6029234"/>
            <a:ext cx="1669777" cy="1669777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250770" y="3696516"/>
            <a:ext cx="1669777" cy="1669777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8308318" y="7275425"/>
            <a:ext cx="1669777" cy="1669777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8308318" y="2478453"/>
            <a:ext cx="1669777" cy="1669777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390210" y="3959056"/>
            <a:ext cx="3505993" cy="3505993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3106455" y="2570241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106455" y="3325885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13251595" y="322847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3106455" y="4845306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106455" y="5600950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251595" y="550354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3106455" y="7120372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3106455" y="787601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3251595" y="777860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37849" y="2573429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17346" y="3329073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49291" y="3231665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37849" y="4848494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17346" y="5604138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149291" y="550673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37849" y="7123560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17346" y="7879204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149291" y="7781796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10116457" y="2590193"/>
            <a:ext cx="2832008" cy="588436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12317423" y="5048183"/>
            <a:ext cx="638443" cy="584694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5646057" y="7823200"/>
            <a:ext cx="2670629" cy="905959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5544457" y="5529943"/>
            <a:ext cx="1103086" cy="435428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5580743" y="3211286"/>
            <a:ext cx="1161143" cy="420914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11990522" y="7765143"/>
            <a:ext cx="957943" cy="190941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8823370" y="2961522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10896203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10896203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8823370" y="7787538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772410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772410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714991" y="4659086"/>
            <a:ext cx="2851409" cy="2162627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6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5160785"/>
            <a:ext cx="7773622" cy="2739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2421624"/>
            <a:ext cx="7773622" cy="273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0512792" y="5160783"/>
            <a:ext cx="7773621" cy="273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9713304" y="5561922"/>
            <a:ext cx="1936884" cy="193688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0512791" y="2421618"/>
            <a:ext cx="7773621" cy="2739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9713304" y="2822754"/>
            <a:ext cx="1936884" cy="19368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6638095" y="5561922"/>
            <a:ext cx="1936884" cy="193688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6638095" y="2822754"/>
            <a:ext cx="1936884" cy="19368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6805180" y="2822762"/>
            <a:ext cx="1936884" cy="1936884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6805180" y="2822762"/>
            <a:ext cx="1936884" cy="1936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9544349" y="2822760"/>
            <a:ext cx="1936884" cy="193688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9544349" y="2822760"/>
            <a:ext cx="1936884" cy="1936884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6805179" y="5561931"/>
            <a:ext cx="1936884" cy="1936884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6805179" y="5561931"/>
            <a:ext cx="1936884" cy="1936884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9544348" y="5561929"/>
            <a:ext cx="1936884" cy="1936884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9544348" y="5561929"/>
            <a:ext cx="1936884" cy="1936884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33871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9973040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7233872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9973041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626300" y="2538669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625965" y="5277830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12114295" y="2538668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12113960" y="5277829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2421624"/>
            <a:ext cx="526093" cy="2739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-1" y="5160792"/>
            <a:ext cx="526093" cy="2739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7760321" y="2421612"/>
            <a:ext cx="526093" cy="2739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7760320" y="5160780"/>
            <a:ext cx="526093" cy="2739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310" y="8292507"/>
            <a:ext cx="16200313" cy="10038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222326" y="814849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5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ドーナツ 8"/>
          <p:cNvSpPr/>
          <p:nvPr userDrawn="1"/>
        </p:nvSpPr>
        <p:spPr>
          <a:xfrm>
            <a:off x="6262886" y="2738663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9178776" y="273866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9021655" y="550607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6254245" y="5348952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6411365" y="258074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702537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776995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987902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6062360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716588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791046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7001953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6076411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168139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10444030" y="3322934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0448351" y="6688383"/>
            <a:ext cx="1350150" cy="135015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543924" y="6688383"/>
            <a:ext cx="1350150" cy="135015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6543924" y="3322934"/>
            <a:ext cx="1350150" cy="135015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2264623" y="362036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64623" y="688809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773406" y="6909096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2773406" y="361338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ドーナツ 7"/>
          <p:cNvSpPr/>
          <p:nvPr userDrawn="1"/>
        </p:nvSpPr>
        <p:spPr>
          <a:xfrm>
            <a:off x="3792577" y="2171314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7104309" y="3234519"/>
            <a:ext cx="4076208" cy="4184089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11180517" y="4465797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13204533" y="1975752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846870" y="2388725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14684992" y="4850808"/>
            <a:ext cx="3220870" cy="330611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812621" y="4863286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1701" y="7997587"/>
            <a:ext cx="8291216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9496" y="4912665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307106" y="3460117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358926" y="6152089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71559" y="3460117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635359" y="5538752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750838" y="3278442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223173" y="6117263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10813369" y="4561118"/>
            <a:ext cx="3291116" cy="3291116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2525080" y="2886529"/>
            <a:ext cx="831448" cy="8314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142825" y="2768886"/>
            <a:ext cx="1190374" cy="11903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79570" y="3093357"/>
            <a:ext cx="4125685" cy="4125685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4124098" y="2616195"/>
            <a:ext cx="3291116" cy="3291116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2815772" y="5090417"/>
            <a:ext cx="2616652" cy="2623462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738012" y="3283849"/>
            <a:ext cx="2616652" cy="2623462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5162214" y="4520290"/>
            <a:ext cx="2774041" cy="277404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12811809" y="2448869"/>
            <a:ext cx="3020781" cy="3020781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427655" y="5257626"/>
            <a:ext cx="1299369" cy="12993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6122252" y="5907310"/>
            <a:ext cx="1014526" cy="1014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1749073" y="2894039"/>
            <a:ext cx="1190374" cy="11903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6623653" y="3543536"/>
            <a:ext cx="415724" cy="4157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009954" y="2308815"/>
            <a:ext cx="824698" cy="8246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14322199" y="6669311"/>
            <a:ext cx="1044568" cy="10445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5574563" y="2608030"/>
            <a:ext cx="944436" cy="94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205254" y="3841537"/>
            <a:ext cx="678753" cy="67875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3562526" y="3468811"/>
            <a:ext cx="415724" cy="415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13832175" y="5972995"/>
            <a:ext cx="794593" cy="7945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2418475" y="6477963"/>
            <a:ext cx="794593" cy="7945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8716" y="408288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415214" y="4727551"/>
            <a:ext cx="3398155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421752" y="309335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238171" y="3738021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133022" y="5044936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949441" y="5689600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2815771" y="5994292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738012" y="4177230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2938327" y="3542461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5170125" y="5506194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99594" y="7997587"/>
            <a:ext cx="14674119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2814604"/>
            <a:ext cx="9664975" cy="3312368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8621438" y="3303070"/>
            <a:ext cx="9664975" cy="3312368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34889" y="3103641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65028" y="3605358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6111441"/>
            <a:ext cx="9701241" cy="11903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8581997" y="3199915"/>
            <a:ext cx="9704415" cy="11903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9466" y="6348582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0054379" y="6729738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35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2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7798236" y="3354576"/>
            <a:ext cx="2688353" cy="455463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6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0388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1165671" y="684112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1282259" y="695771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707659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7782775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7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6846952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6" y="6963540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082422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2" y="7788599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2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9371957" y="242347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9488545" y="254005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229336" y="265894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15352" y="336511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9371957" y="583851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9488545" y="595509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29336" y="607398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15352" y="678015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23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407196"/>
            <a:ext cx="18286412" cy="537246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8157264"/>
            <a:ext cx="16200313" cy="118993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801324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647543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5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982966" y="2407196"/>
            <a:ext cx="11303446" cy="46805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2407196"/>
            <a:ext cx="6982966" cy="4680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2767236"/>
            <a:ext cx="5400599" cy="4032448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4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90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0" Type="http://schemas.openxmlformats.org/officeDocument/2006/relationships/slideLayout" Target="../slideLayouts/slideLayout89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23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8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Relationship Id="rId22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0531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48" r:id="rId2"/>
    <p:sldLayoutId id="2147483675" r:id="rId3"/>
    <p:sldLayoutId id="2147483751" r:id="rId4"/>
    <p:sldLayoutId id="2147483676" r:id="rId5"/>
    <p:sldLayoutId id="2147483773" r:id="rId6"/>
    <p:sldLayoutId id="2147483752" r:id="rId7"/>
    <p:sldLayoutId id="2147483706" r:id="rId8"/>
    <p:sldLayoutId id="2147483660" r:id="rId9"/>
    <p:sldLayoutId id="2147483704" r:id="rId10"/>
    <p:sldLayoutId id="2147483671" r:id="rId11"/>
    <p:sldLayoutId id="2147483718" r:id="rId12"/>
    <p:sldLayoutId id="2147483680" r:id="rId13"/>
    <p:sldLayoutId id="2147483757" r:id="rId14"/>
    <p:sldLayoutId id="2147483691" r:id="rId15"/>
    <p:sldLayoutId id="2147483702" r:id="rId16"/>
    <p:sldLayoutId id="2147483750" r:id="rId17"/>
    <p:sldLayoutId id="2147483684" r:id="rId18"/>
    <p:sldLayoutId id="2147483749" r:id="rId19"/>
    <p:sldLayoutId id="2147483686" r:id="rId20"/>
    <p:sldLayoutId id="2147483689" r:id="rId21"/>
    <p:sldLayoutId id="2147483690" r:id="rId22"/>
    <p:sldLayoutId id="2147483682" r:id="rId23"/>
    <p:sldLayoutId id="2147483705" r:id="rId24"/>
    <p:sldLayoutId id="2147483710" r:id="rId25"/>
    <p:sldLayoutId id="2147483712" r:id="rId26"/>
    <p:sldLayoutId id="2147483713" r:id="rId27"/>
    <p:sldLayoutId id="2147483716" r:id="rId28"/>
    <p:sldLayoutId id="2147483715" r:id="rId29"/>
    <p:sldLayoutId id="2147483735" r:id="rId30"/>
    <p:sldLayoutId id="2147483719" r:id="rId31"/>
    <p:sldLayoutId id="2147483725" r:id="rId32"/>
    <p:sldLayoutId id="2147483726" r:id="rId33"/>
    <p:sldLayoutId id="2147483727" r:id="rId34"/>
    <p:sldLayoutId id="2147483728" r:id="rId35"/>
    <p:sldLayoutId id="2147483734" r:id="rId36"/>
    <p:sldLayoutId id="2147483753" r:id="rId37"/>
    <p:sldLayoutId id="2147483756" r:id="rId38"/>
    <p:sldLayoutId id="2147483758" r:id="rId39"/>
    <p:sldLayoutId id="2147483693" r:id="rId40"/>
    <p:sldLayoutId id="2147483714" r:id="rId41"/>
    <p:sldLayoutId id="2147483775" r:id="rId4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ypicons.com/" TargetMode="External"/><Relationship Id="rId3" Type="http://schemas.openxmlformats.org/officeDocument/2006/relationships/hyperlink" Target="http://dotcolon.net/font/route159/" TargetMode="External"/><Relationship Id="rId7" Type="http://schemas.openxmlformats.org/officeDocument/2006/relationships/hyperlink" Target="http://www.flaticon.com/packs/typicons" TargetMode="External"/><Relationship Id="rId2" Type="http://schemas.openxmlformats.org/officeDocument/2006/relationships/hyperlink" Target="http://thepopp.com/" TargetMode="External"/><Relationship Id="rId1" Type="http://schemas.openxmlformats.org/officeDocument/2006/relationships/slideLayout" Target="../slideLayouts/slideLayout72.xml"/><Relationship Id="rId6" Type="http://schemas.openxmlformats.org/officeDocument/2006/relationships/hyperlink" Target="http://fontawesome.io/" TargetMode="External"/><Relationship Id="rId5" Type="http://schemas.openxmlformats.org/officeDocument/2006/relationships/hyperlink" Target="http://www.flaticon.com/packs/font-awesome" TargetMode="External"/><Relationship Id="rId4" Type="http://schemas.openxmlformats.org/officeDocument/2006/relationships/hyperlink" Target="https://www.google.com/fonts/specimen/Open+San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i="1" dirty="0">
                <a:latin typeface="Adobe Caslon Pro Bold" panose="0205070206050A020403" pitchFamily="18" charset="0"/>
              </a:rPr>
              <a:t>Probabilistic Neural Network </a:t>
            </a:r>
            <a:r>
              <a:rPr lang="id-ID" dirty="0">
                <a:latin typeface="Adobe Caslon Pro Bold" panose="0205070206050A020403" pitchFamily="18" charset="0"/>
              </a:rPr>
              <a:t>(PNN)</a:t>
            </a:r>
            <a:endParaRPr kumimoji="1" lang="ja-JP" altLang="en-US" dirty="0">
              <a:latin typeface="Adobe Caslon Pro Bold" panose="0205070206050A020403" pitchFamily="18" charset="0"/>
            </a:endParaRPr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Jun Akizaki</a:t>
            </a:r>
            <a:br>
              <a:rPr kumimoji="1" lang="en-US" altLang="ja-JP" dirty="0"/>
            </a:br>
            <a:r>
              <a:rPr kumimoji="1" lang="en-US" altLang="ja-JP" dirty="0"/>
              <a:t>The Power of PowerPoint –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73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d-ID" altLang="ja-JP" dirty="0">
                <a:solidFill>
                  <a:schemeClr val="accent1"/>
                </a:solidFill>
                <a:latin typeface="Route 159 Bold" pitchFamily="50" charset="0"/>
              </a:rPr>
              <a:t>Arsitektur </a:t>
            </a:r>
            <a:r>
              <a:rPr lang="id-ID" altLang="ja-JP" dirty="0"/>
              <a:t>PNN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Long text only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A4D12A3-ADD9-4BB7-9E26-8DCCB3AA2A3F}"/>
              </a:ext>
            </a:extLst>
          </p:cNvPr>
          <p:cNvSpPr txBox="1">
            <a:spLocks/>
          </p:cNvSpPr>
          <p:nvPr/>
        </p:nvSpPr>
        <p:spPr>
          <a:xfrm>
            <a:off x="1143000" y="1862195"/>
            <a:ext cx="15155688" cy="180001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n-US" dirty="0"/>
              <a:t>Output Layer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2453A2C-2153-4D10-BEF6-6FE42AE016C1}"/>
              </a:ext>
            </a:extLst>
          </p:cNvPr>
          <p:cNvSpPr txBox="1">
            <a:spLocks/>
          </p:cNvSpPr>
          <p:nvPr/>
        </p:nvSpPr>
        <p:spPr>
          <a:xfrm>
            <a:off x="1143000" y="3273728"/>
            <a:ext cx="15155688" cy="5908775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the highest probability of class</a:t>
            </a:r>
          </a:p>
        </p:txBody>
      </p:sp>
      <p:pic>
        <p:nvPicPr>
          <p:cNvPr id="20" name="Picture 19" descr="../Screen%20Shot%202017-03-16%20at%2012.30.48%20AM.png">
            <a:extLst>
              <a:ext uri="{FF2B5EF4-FFF2-40B4-BE49-F238E27FC236}">
                <a16:creationId xmlns:a16="http://schemas.microsoft.com/office/drawing/2014/main" id="{03963C6E-B1BE-4718-A292-2FE0B2E7144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851" y="3984067"/>
            <a:ext cx="7907315" cy="519843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4D7178E-DE91-4732-9920-DFA78A892611}"/>
              </a:ext>
            </a:extLst>
          </p:cNvPr>
          <p:cNvSpPr/>
          <p:nvPr/>
        </p:nvSpPr>
        <p:spPr>
          <a:xfrm>
            <a:off x="11148646" y="4341232"/>
            <a:ext cx="842575" cy="4484106"/>
          </a:xfrm>
          <a:prstGeom prst="roundRect">
            <a:avLst/>
          </a:prstGeom>
          <a:noFill/>
          <a:ln w="762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69600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d-ID" altLang="ja-JP" dirty="0">
                <a:solidFill>
                  <a:schemeClr val="accent1"/>
                </a:solidFill>
                <a:latin typeface="Route 159 Bold" pitchFamily="50" charset="0"/>
              </a:rPr>
              <a:t>Arsitektur </a:t>
            </a:r>
            <a:r>
              <a:rPr lang="id-ID" altLang="ja-JP" dirty="0"/>
              <a:t>PNN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Long text only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11</a:t>
            </a:fld>
            <a:endParaRPr lang="ja-JP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1C1B89-D015-499D-BC90-A16D8B595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920" y="2047155"/>
            <a:ext cx="10743170" cy="576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92412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d-ID" altLang="ja-JP" dirty="0">
                <a:solidFill>
                  <a:schemeClr val="accent1"/>
                </a:solidFill>
                <a:latin typeface="Route 159 Bold" pitchFamily="50" charset="0"/>
              </a:rPr>
              <a:t>Arsitektur </a:t>
            </a:r>
            <a:r>
              <a:rPr lang="id-ID" altLang="ja-JP" dirty="0"/>
              <a:t>PNN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Long text only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12</a:t>
            </a:fld>
            <a:endParaRPr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54660-451A-4416-8AB5-CDF0EC4AB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84" y="2750302"/>
            <a:ext cx="7259967" cy="40138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8795AF-0BFA-4C39-815E-905768FF0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206" y="2750302"/>
            <a:ext cx="6972300" cy="3028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2A94E4-AA03-4762-AF18-5723C4622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84" y="7241693"/>
            <a:ext cx="13239962" cy="165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3077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Cara Kerja </a:t>
            </a:r>
            <a:r>
              <a:rPr lang="id-ID" altLang="ja-JP" i="1" dirty="0">
                <a:solidFill>
                  <a:schemeClr val="accent1"/>
                </a:solidFill>
                <a:latin typeface="Route 159 Bold" pitchFamily="50" charset="0"/>
              </a:rPr>
              <a:t>PNN</a:t>
            </a:r>
            <a:endParaRPr kumimoji="1" lang="ja-JP" altLang="en-US" i="1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d-ID" altLang="ja-JP" dirty="0"/>
              <a:t>Cara Keja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3600" dirty="0" err="1"/>
              <a:t>Jaringan</a:t>
            </a:r>
            <a:r>
              <a:rPr lang="en-US" sz="3600" dirty="0"/>
              <a:t> </a:t>
            </a:r>
            <a:r>
              <a:rPr lang="en-US" sz="3600" dirty="0" err="1"/>
              <a:t>syaraf</a:t>
            </a:r>
            <a:r>
              <a:rPr lang="en-US" sz="3600" dirty="0"/>
              <a:t> </a:t>
            </a:r>
            <a:r>
              <a:rPr lang="en-US" sz="3600" dirty="0" err="1"/>
              <a:t>probabilistik</a:t>
            </a:r>
            <a:r>
              <a:rPr lang="en-US" sz="3600" dirty="0"/>
              <a:t>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digunakan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menyelesaikan</a:t>
            </a:r>
            <a:r>
              <a:rPr lang="en-US" sz="3600" dirty="0"/>
              <a:t> </a:t>
            </a:r>
            <a:r>
              <a:rPr lang="en-US" sz="3600" dirty="0" err="1"/>
              <a:t>masalah</a:t>
            </a:r>
            <a:r>
              <a:rPr lang="en-US" sz="3600" dirty="0"/>
              <a:t> </a:t>
            </a:r>
            <a:r>
              <a:rPr lang="en-US" sz="3600" dirty="0" err="1"/>
              <a:t>klasifikasi</a:t>
            </a:r>
            <a:r>
              <a:rPr lang="en-US" sz="3600" dirty="0"/>
              <a:t>. </a:t>
            </a:r>
            <a:r>
              <a:rPr lang="en-US" sz="3600" dirty="0" err="1"/>
              <a:t>Misalkan</a:t>
            </a:r>
            <a:r>
              <a:rPr lang="en-US" sz="3600" dirty="0"/>
              <a:t> </a:t>
            </a:r>
            <a:r>
              <a:rPr lang="en-US" sz="3600" dirty="0" err="1"/>
              <a:t>terdapat</a:t>
            </a:r>
            <a:r>
              <a:rPr lang="en-US" sz="3600" dirty="0"/>
              <a:t> Q </a:t>
            </a:r>
            <a:r>
              <a:rPr lang="en-US" sz="3600" dirty="0" err="1"/>
              <a:t>pasangan</a:t>
            </a:r>
            <a:r>
              <a:rPr lang="en-US" sz="3600" dirty="0"/>
              <a:t> </a:t>
            </a:r>
            <a:r>
              <a:rPr lang="en-US" sz="3600" dirty="0" err="1"/>
              <a:t>vektor</a:t>
            </a:r>
            <a:r>
              <a:rPr lang="en-US" sz="3600" dirty="0"/>
              <a:t> input &amp; target, </a:t>
            </a:r>
            <a:r>
              <a:rPr lang="en-US" sz="3600" dirty="0" err="1"/>
              <a:t>dengan</a:t>
            </a:r>
            <a:r>
              <a:rPr lang="en-US" sz="3600" dirty="0"/>
              <a:t> target </a:t>
            </a:r>
            <a:r>
              <a:rPr lang="en-US" sz="3600" dirty="0" err="1"/>
              <a:t>terdiri-dari</a:t>
            </a:r>
            <a:r>
              <a:rPr lang="en-US" sz="3600" dirty="0"/>
              <a:t> K </a:t>
            </a:r>
            <a:r>
              <a:rPr lang="en-US" sz="3600" dirty="0" err="1"/>
              <a:t>elemen</a:t>
            </a:r>
            <a:r>
              <a:rPr lang="en-US" sz="3600" dirty="0"/>
              <a:t>, </a:t>
            </a:r>
            <a:r>
              <a:rPr lang="en-US" sz="3600" dirty="0" err="1"/>
              <a:t>maka</a:t>
            </a:r>
            <a:r>
              <a:rPr lang="en-US" sz="3600" dirty="0"/>
              <a:t> </a:t>
            </a:r>
            <a:r>
              <a:rPr lang="en-US" sz="3600" dirty="0" err="1"/>
              <a:t>pada</a:t>
            </a:r>
            <a:r>
              <a:rPr lang="en-US" sz="3600" dirty="0"/>
              <a:t> target, </a:t>
            </a:r>
            <a:r>
              <a:rPr lang="en-US" sz="3600" dirty="0" err="1"/>
              <a:t>satu</a:t>
            </a:r>
            <a:r>
              <a:rPr lang="en-US" sz="3600" dirty="0"/>
              <a:t> </a:t>
            </a:r>
            <a:r>
              <a:rPr lang="en-US" sz="3600" dirty="0" err="1"/>
              <a:t>elemen</a:t>
            </a:r>
            <a:r>
              <a:rPr lang="en-US" sz="3600" dirty="0"/>
              <a:t> </a:t>
            </a:r>
            <a:r>
              <a:rPr lang="en-US" sz="3600" dirty="0" err="1"/>
              <a:t>akan</a:t>
            </a:r>
            <a:r>
              <a:rPr lang="en-US" sz="3600" dirty="0"/>
              <a:t> </a:t>
            </a:r>
            <a:r>
              <a:rPr lang="en-US" sz="3600" dirty="0" err="1"/>
              <a:t>bernilai</a:t>
            </a:r>
            <a:r>
              <a:rPr lang="en-US" sz="3600" dirty="0"/>
              <a:t> 1,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elemen-elemen</a:t>
            </a:r>
            <a:r>
              <a:rPr lang="en-US" sz="3600" dirty="0"/>
              <a:t> </a:t>
            </a:r>
            <a:r>
              <a:rPr lang="en-US" sz="3600" dirty="0" err="1"/>
              <a:t>lainnya</a:t>
            </a:r>
            <a:r>
              <a:rPr lang="en-US" sz="3600" dirty="0"/>
              <a:t> </a:t>
            </a:r>
            <a:r>
              <a:rPr lang="en-US" sz="3600" dirty="0" err="1"/>
              <a:t>akan</a:t>
            </a:r>
            <a:r>
              <a:rPr lang="en-US" sz="3600" dirty="0"/>
              <a:t> </a:t>
            </a:r>
            <a:r>
              <a:rPr lang="en-US" sz="3600" dirty="0" err="1"/>
              <a:t>bernilai</a:t>
            </a:r>
            <a:r>
              <a:rPr lang="en-US" sz="3600" dirty="0"/>
              <a:t> 0. </a:t>
            </a:r>
            <a:r>
              <a:rPr lang="en-US" sz="3600" dirty="0" err="1"/>
              <a:t>Sehingga</a:t>
            </a:r>
            <a:r>
              <a:rPr lang="en-US" sz="3600" dirty="0"/>
              <a:t> </a:t>
            </a:r>
            <a:r>
              <a:rPr lang="en-US" sz="3600" dirty="0" err="1"/>
              <a:t>tiap-tiap</a:t>
            </a:r>
            <a:r>
              <a:rPr lang="en-US" sz="3600" dirty="0"/>
              <a:t> </a:t>
            </a:r>
            <a:r>
              <a:rPr lang="en-US" sz="3600" dirty="0" err="1"/>
              <a:t>vektor</a:t>
            </a:r>
            <a:r>
              <a:rPr lang="en-US" sz="3600" dirty="0"/>
              <a:t> input </a:t>
            </a:r>
            <a:r>
              <a:rPr lang="en-US" sz="3600" dirty="0" err="1"/>
              <a:t>akan</a:t>
            </a:r>
            <a:r>
              <a:rPr lang="en-US" sz="3600" dirty="0"/>
              <a:t> </a:t>
            </a:r>
            <a:r>
              <a:rPr lang="en-US" sz="3600" dirty="0" err="1"/>
              <a:t>berhubungan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1 </a:t>
            </a:r>
            <a:r>
              <a:rPr lang="en-US" sz="3600" dirty="0" err="1"/>
              <a:t>vektor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K </a:t>
            </a:r>
            <a:r>
              <a:rPr lang="en-US" sz="3600" dirty="0" err="1"/>
              <a:t>kelas</a:t>
            </a:r>
            <a:r>
              <a:rPr lang="en-US" sz="3600" dirty="0"/>
              <a:t>. 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71757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Cara Kerja </a:t>
            </a:r>
            <a:r>
              <a:rPr lang="id-ID" altLang="ja-JP" i="1" dirty="0">
                <a:solidFill>
                  <a:schemeClr val="accent1"/>
                </a:solidFill>
                <a:latin typeface="Route 159 Bold" pitchFamily="50" charset="0"/>
              </a:rPr>
              <a:t>PNN 1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/>
          </p:nvPr>
        </p:nvSpPr>
        <p:spPr>
          <a:xfrm>
            <a:off x="1078311" y="4320539"/>
            <a:ext cx="16072859" cy="3680461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/>
              <a:t>Bobot-bobot</a:t>
            </a:r>
            <a:r>
              <a:rPr lang="en-US" sz="2800" dirty="0"/>
              <a:t> input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lapisan</a:t>
            </a:r>
            <a:r>
              <a:rPr lang="en-US" sz="2800" dirty="0"/>
              <a:t> </a:t>
            </a:r>
            <a:r>
              <a:rPr lang="en-US" sz="2800" dirty="0" err="1"/>
              <a:t>pertama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bernilai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vektor</a:t>
            </a:r>
            <a:r>
              <a:rPr lang="en-US" sz="2800" dirty="0"/>
              <a:t> input, (</a:t>
            </a:r>
            <a:r>
              <a:rPr lang="en-US" sz="2800" dirty="0" err="1"/>
              <a:t>misal</a:t>
            </a:r>
            <a:r>
              <a:rPr lang="en-US" sz="2800" dirty="0"/>
              <a:t> : P). Output </a:t>
            </a:r>
            <a:r>
              <a:rPr lang="en-US" sz="2800" dirty="0" err="1"/>
              <a:t>lapisan</a:t>
            </a:r>
            <a:r>
              <a:rPr lang="en-US" sz="2800" dirty="0"/>
              <a:t> </a:t>
            </a:r>
            <a:r>
              <a:rPr lang="en-US" sz="2800" dirty="0" err="1"/>
              <a:t>pertama</a:t>
            </a:r>
            <a:r>
              <a:rPr lang="en-US" sz="2800" dirty="0"/>
              <a:t>, a1,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aktivasi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jarak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dirty="0" err="1"/>
              <a:t>vektor</a:t>
            </a:r>
            <a:r>
              <a:rPr lang="en-US" sz="2800" dirty="0"/>
              <a:t> input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bobot</a:t>
            </a:r>
            <a:r>
              <a:rPr lang="en-US" sz="2800" dirty="0"/>
              <a:t> input </a:t>
            </a:r>
            <a:r>
              <a:rPr lang="en-US" sz="2800" dirty="0" err="1"/>
              <a:t>dikalikan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bias. Nilai a1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mendekati</a:t>
            </a:r>
            <a:r>
              <a:rPr lang="en-US" sz="2800" dirty="0"/>
              <a:t> 1 </a:t>
            </a:r>
            <a:r>
              <a:rPr lang="en-US" sz="2800" dirty="0" err="1"/>
              <a:t>apabila</a:t>
            </a:r>
            <a:r>
              <a:rPr lang="en-US" sz="2800" dirty="0"/>
              <a:t> </a:t>
            </a:r>
            <a:r>
              <a:rPr lang="en-US" sz="2800" dirty="0" err="1"/>
              <a:t>vektor</a:t>
            </a:r>
            <a:r>
              <a:rPr lang="en-US" sz="2800" dirty="0"/>
              <a:t> input </a:t>
            </a:r>
            <a:r>
              <a:rPr lang="en-US" sz="2800" dirty="0" err="1"/>
              <a:t>mendekati</a:t>
            </a:r>
            <a:r>
              <a:rPr lang="en-US" sz="2800" dirty="0"/>
              <a:t> </a:t>
            </a:r>
            <a:r>
              <a:rPr lang="en-US" sz="2800" dirty="0" err="1"/>
              <a:t>vektor</a:t>
            </a:r>
            <a:r>
              <a:rPr lang="en-US" sz="2800" dirty="0"/>
              <a:t> </a:t>
            </a:r>
            <a:r>
              <a:rPr lang="en-US" sz="2800" dirty="0" err="1"/>
              <a:t>bobot</a:t>
            </a:r>
            <a:r>
              <a:rPr lang="en-US" sz="2800" dirty="0"/>
              <a:t>, (</a:t>
            </a:r>
            <a:r>
              <a:rPr lang="en-US" sz="2800" dirty="0" err="1"/>
              <a:t>jarak</a:t>
            </a:r>
            <a:r>
              <a:rPr lang="en-US" sz="2800" dirty="0"/>
              <a:t> </a:t>
            </a:r>
            <a:r>
              <a:rPr lang="en-US" sz="2800" dirty="0" err="1"/>
              <a:t>mendekati</a:t>
            </a:r>
            <a:r>
              <a:rPr lang="en-US" sz="2800" dirty="0"/>
              <a:t> 0). </a:t>
            </a:r>
            <a:r>
              <a:rPr lang="en-US" sz="2800" dirty="0" err="1"/>
              <a:t>Apabila</a:t>
            </a:r>
            <a:r>
              <a:rPr lang="en-US" sz="2800" dirty="0"/>
              <a:t> input </a:t>
            </a:r>
            <a:r>
              <a:rPr lang="en-US" sz="2800" dirty="0" err="1"/>
              <a:t>vektor</a:t>
            </a:r>
            <a:r>
              <a:rPr lang="en-US" sz="2800" dirty="0"/>
              <a:t> </a:t>
            </a:r>
            <a:r>
              <a:rPr lang="en-US" sz="2800" dirty="0" err="1"/>
              <a:t>dekat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bobot</a:t>
            </a:r>
            <a:r>
              <a:rPr lang="en-US" sz="2800" dirty="0"/>
              <a:t> input,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a1 yang </a:t>
            </a:r>
            <a:r>
              <a:rPr lang="en-US" sz="2800" dirty="0" err="1"/>
              <a:t>dekat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1. </a:t>
            </a:r>
            <a:r>
              <a:rPr lang="en-US" sz="2800" dirty="0" err="1"/>
              <a:t>Ouput</a:t>
            </a:r>
            <a:r>
              <a:rPr lang="en-US" sz="2800" dirty="0"/>
              <a:t> </a:t>
            </a:r>
            <a:r>
              <a:rPr lang="en-US" sz="2800" dirty="0" err="1"/>
              <a:t>lapisan</a:t>
            </a:r>
            <a:r>
              <a:rPr lang="en-US" sz="2800" dirty="0"/>
              <a:t> </a:t>
            </a:r>
            <a:r>
              <a:rPr lang="en-US" sz="2800" dirty="0" err="1"/>
              <a:t>pertama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input </a:t>
            </a:r>
            <a:r>
              <a:rPr lang="en-US" sz="2800" dirty="0" err="1"/>
              <a:t>bagi</a:t>
            </a:r>
            <a:r>
              <a:rPr lang="en-US" sz="2800" dirty="0"/>
              <a:t> </a:t>
            </a:r>
            <a:r>
              <a:rPr lang="en-US" sz="2800" dirty="0" err="1"/>
              <a:t>lapisan</a:t>
            </a:r>
            <a:r>
              <a:rPr lang="en-US" sz="2800" dirty="0"/>
              <a:t> output. </a:t>
            </a:r>
            <a:endParaRPr lang="en-US" sz="4800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6793634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Cara Kerja </a:t>
            </a:r>
            <a:r>
              <a:rPr lang="id-ID" altLang="ja-JP" i="1" dirty="0">
                <a:solidFill>
                  <a:schemeClr val="accent1"/>
                </a:solidFill>
                <a:latin typeface="Route 159 Bold" pitchFamily="50" charset="0"/>
              </a:rPr>
              <a:t>PNN 2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/>
          </p:nvPr>
        </p:nvSpPr>
        <p:spPr>
          <a:xfrm>
            <a:off x="1078311" y="4320539"/>
            <a:ext cx="16072859" cy="3680461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lapisan</a:t>
            </a:r>
            <a:r>
              <a:rPr lang="en-US" sz="2800" dirty="0"/>
              <a:t> output, </a:t>
            </a:r>
            <a:r>
              <a:rPr lang="en-US" sz="2800" dirty="0" err="1"/>
              <a:t>bobot-bobot</a:t>
            </a:r>
            <a:r>
              <a:rPr lang="en-US" sz="2800" dirty="0"/>
              <a:t> </a:t>
            </a:r>
            <a:r>
              <a:rPr lang="en-US" sz="2800" dirty="0" err="1"/>
              <a:t>lapisan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dibuat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vektor-vektor</a:t>
            </a:r>
            <a:r>
              <a:rPr lang="en-US" sz="2800" dirty="0"/>
              <a:t> target. </a:t>
            </a:r>
            <a:r>
              <a:rPr lang="en-US" sz="2800" dirty="0" err="1"/>
              <a:t>Tiap-tiap</a:t>
            </a:r>
            <a:r>
              <a:rPr lang="en-US" sz="2800" dirty="0"/>
              <a:t> </a:t>
            </a:r>
            <a:r>
              <a:rPr lang="en-US" sz="2800" dirty="0" err="1"/>
              <a:t>vektor</a:t>
            </a:r>
            <a:r>
              <a:rPr lang="en-US" sz="2800" dirty="0"/>
              <a:t> target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bernilai</a:t>
            </a:r>
            <a:r>
              <a:rPr lang="en-US" sz="2800" dirty="0"/>
              <a:t> 1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baris</a:t>
            </a:r>
            <a:r>
              <a:rPr lang="en-US" sz="2800" dirty="0"/>
              <a:t> yang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err="1"/>
              <a:t>berhubungan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vektor</a:t>
            </a:r>
            <a:r>
              <a:rPr lang="en-US" sz="2800" dirty="0"/>
              <a:t> input </a:t>
            </a:r>
            <a:r>
              <a:rPr lang="en-US" sz="2800" dirty="0" err="1"/>
              <a:t>tertentu</a:t>
            </a:r>
            <a:r>
              <a:rPr lang="en-US" sz="2800" dirty="0"/>
              <a:t>, yang </a:t>
            </a:r>
            <a:r>
              <a:rPr lang="en-US" sz="2800" dirty="0" err="1"/>
              <a:t>lainnya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bernilai</a:t>
            </a:r>
            <a:r>
              <a:rPr lang="en-US" sz="2800" dirty="0"/>
              <a:t> 0. Neuron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lapisan</a:t>
            </a:r>
            <a:r>
              <a:rPr lang="en-US" sz="2800" dirty="0"/>
              <a:t> output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menjumlahkan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perkalian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dirty="0" err="1"/>
              <a:t>bobot</a:t>
            </a:r>
            <a:r>
              <a:rPr lang="en-US" sz="2800" dirty="0"/>
              <a:t> output </a:t>
            </a:r>
            <a:r>
              <a:rPr lang="en-US" sz="2800" dirty="0" err="1"/>
              <a:t>dikalikan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a1 (n2). Output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bernilai</a:t>
            </a:r>
            <a:r>
              <a:rPr lang="en-US" sz="2800" dirty="0"/>
              <a:t> 1 </a:t>
            </a:r>
            <a:r>
              <a:rPr lang="en-US" sz="2800" dirty="0" err="1"/>
              <a:t>apabila</a:t>
            </a:r>
            <a:r>
              <a:rPr lang="en-US" sz="2800" dirty="0"/>
              <a:t> n2 </a:t>
            </a:r>
            <a:r>
              <a:rPr lang="en-US" sz="2800" dirty="0" err="1"/>
              <a:t>besar</a:t>
            </a:r>
            <a:r>
              <a:rPr lang="en-US" sz="2800" dirty="0"/>
              <a:t>, </a:t>
            </a:r>
            <a:r>
              <a:rPr lang="en-US" sz="2800" dirty="0" err="1"/>
              <a:t>sebaliknya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bernilai</a:t>
            </a:r>
            <a:r>
              <a:rPr lang="en-US" sz="2800" dirty="0"/>
              <a:t> 0 </a:t>
            </a:r>
            <a:r>
              <a:rPr lang="en-US" sz="2800" dirty="0" err="1"/>
              <a:t>jika</a:t>
            </a:r>
            <a:r>
              <a:rPr lang="en-US" sz="2800" dirty="0"/>
              <a:t> n2 </a:t>
            </a:r>
            <a:r>
              <a:rPr lang="en-US" sz="2800" dirty="0" err="1"/>
              <a:t>kecil</a:t>
            </a:r>
            <a:r>
              <a:rPr lang="en-US" sz="2800" dirty="0"/>
              <a:t>.</a:t>
            </a:r>
            <a:endParaRPr lang="en-US" sz="4800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23394959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Algoritma</a:t>
            </a:r>
            <a:r>
              <a:rPr lang="id-ID" b="1" dirty="0"/>
              <a:t> </a:t>
            </a:r>
            <a:r>
              <a:rPr lang="id-ID" altLang="ja-JP" dirty="0">
                <a:solidFill>
                  <a:schemeClr val="accent1"/>
                </a:solidFill>
                <a:latin typeface="Route 159 Bold" pitchFamily="50" charset="0"/>
              </a:rPr>
              <a:t>PNN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6 steps</a:t>
            </a:r>
            <a:endParaRPr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  <a:p>
            <a:r>
              <a:rPr lang="id-ID" dirty="0"/>
              <a:t>i</a:t>
            </a:r>
            <a:r>
              <a:rPr lang="en-US" dirty="0" err="1"/>
              <a:t>nisialisasi</a:t>
            </a:r>
            <a:r>
              <a:rPr lang="en-US" dirty="0"/>
              <a:t> 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4"/>
          </p:nvPr>
        </p:nvSpPr>
        <p:spPr>
          <a:xfrm>
            <a:off x="820329" y="8254825"/>
            <a:ext cx="4056201" cy="187534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inisialisasi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(</a:t>
            </a:r>
            <a:r>
              <a:rPr lang="en-US" i="1" dirty="0"/>
              <a:t>weight</a:t>
            </a:r>
            <a:r>
              <a:rPr lang="en-US" dirty="0"/>
              <a:t>)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radial basis layer </a:t>
            </a:r>
            <a:endParaRPr lang="id-ID" i="1" dirty="0"/>
          </a:p>
          <a:p>
            <a:r>
              <a:rPr lang="id-ID" i="1" dirty="0"/>
              <a:t>- 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inisialisasi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bias.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 err="1"/>
              <a:t>Menghitung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 (</a:t>
            </a:r>
            <a:r>
              <a:rPr lang="en-US" sz="2000" i="1" dirty="0"/>
              <a:t>distance</a:t>
            </a:r>
            <a:r>
              <a:rPr lang="en-US" sz="2000" dirty="0"/>
              <a:t>) </a:t>
            </a: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dari</a:t>
            </a:r>
            <a:r>
              <a:rPr lang="en-US" dirty="0"/>
              <a:t> data input (P)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(W). </a:t>
            </a:r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</a:t>
            </a: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8"/>
          </p:nvPr>
        </p:nvSpPr>
        <p:spPr>
          <a:xfrm>
            <a:off x="5772214" y="7743426"/>
            <a:ext cx="4056201" cy="1875341"/>
          </a:xfrm>
        </p:spPr>
        <p:txBody>
          <a:bodyPr/>
          <a:lstStyle/>
          <a:p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input (W-P),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radial basis </a:t>
            </a:r>
            <a:r>
              <a:rPr lang="en-US" dirty="0"/>
              <a:t>(</a:t>
            </a:r>
            <a:r>
              <a:rPr lang="en-US" dirty="0" err="1"/>
              <a:t>radbas</a:t>
            </a:r>
            <a:r>
              <a:rPr lang="en-US" dirty="0"/>
              <a:t>). </a:t>
            </a:r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nl-NL" sz="2000" dirty="0"/>
              <a:t>Mencari bobot baru dan bobot bias </a:t>
            </a: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yang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LMS </a:t>
            </a:r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competitive layer </a:t>
            </a:r>
            <a:endParaRPr lang="en-US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menghitung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. </a:t>
            </a:r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database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i="1" dirty="0"/>
              <a:t>file.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1137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ja-JP" dirty="0">
                <a:solidFill>
                  <a:schemeClr val="accent1"/>
                </a:solidFill>
                <a:latin typeface="Route 159 Bold" pitchFamily="50" charset="0"/>
              </a:rPr>
              <a:t>Recognition </a:t>
            </a:r>
            <a:r>
              <a:rPr lang="id-ID" b="1" dirty="0"/>
              <a:t>(Pengenalan)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6 steps</a:t>
            </a:r>
            <a:endParaRPr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id-ID" dirty="0"/>
              <a:t>engambil</a:t>
            </a:r>
            <a:endParaRPr 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4"/>
          </p:nvPr>
        </p:nvSpPr>
        <p:spPr>
          <a:xfrm>
            <a:off x="820329" y="8254825"/>
            <a:ext cx="4056201" cy="1875342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Mengambil</a:t>
            </a:r>
            <a:r>
              <a:rPr lang="en-US" dirty="0"/>
              <a:t> target,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database </a:t>
            </a:r>
            <a:endParaRPr 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Meneruskan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Meneruskan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input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hidden layer (radial basis layer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data input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. </a:t>
            </a:r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</a:t>
            </a: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8"/>
          </p:nvPr>
        </p:nvSpPr>
        <p:spPr>
          <a:xfrm>
            <a:off x="5772214" y="7743426"/>
            <a:ext cx="4056201" cy="1875341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 err="1"/>
              <a:t>Mencari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aktivasi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i="1" dirty="0"/>
              <a:t>radial basis </a:t>
            </a:r>
            <a:r>
              <a:rPr lang="en-US" sz="2400" dirty="0"/>
              <a:t>(</a:t>
            </a:r>
            <a:r>
              <a:rPr lang="en-US" sz="2400" dirty="0" err="1"/>
              <a:t>radbas</a:t>
            </a:r>
            <a:r>
              <a:rPr lang="en-US" sz="2400" dirty="0"/>
              <a:t>). </a:t>
            </a:r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id-ID" dirty="0"/>
              <a:t>enghitung</a:t>
            </a:r>
            <a:endParaRPr lang="nl-NL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 sz="2800" dirty="0"/>
          </a:p>
          <a:p>
            <a:r>
              <a:rPr lang="en-US" sz="2800" dirty="0" err="1"/>
              <a:t>Menghitung</a:t>
            </a:r>
            <a:r>
              <a:rPr lang="en-US" sz="2800" dirty="0"/>
              <a:t> </a:t>
            </a:r>
            <a:r>
              <a:rPr lang="en-US" sz="2800" i="1" dirty="0"/>
              <a:t>output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id-ID" dirty="0"/>
              <a:t>Membaningkan</a:t>
            </a:r>
            <a:endParaRPr lang="en-US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 err="1"/>
              <a:t>Membandingkan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i="1" dirty="0"/>
              <a:t>output </a:t>
            </a:r>
            <a:r>
              <a:rPr lang="en-US" sz="2400" dirty="0" err="1"/>
              <a:t>dengan</a:t>
            </a:r>
            <a:r>
              <a:rPr lang="en-US" sz="2400" dirty="0"/>
              <a:t> target. </a:t>
            </a:r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d-ID" dirty="0"/>
              <a:t>Tampilkan</a:t>
            </a:r>
            <a:endParaRPr 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 sz="2800" dirty="0"/>
          </a:p>
          <a:p>
            <a:r>
              <a:rPr lang="en-US" sz="2800" dirty="0" err="1"/>
              <a:t>Menampilkan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84801056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ja-JP" dirty="0">
                <a:solidFill>
                  <a:schemeClr val="accent1"/>
                </a:solidFill>
                <a:latin typeface="Route 159 Bold" pitchFamily="50" charset="0"/>
              </a:rPr>
              <a:t>Langkah-</a:t>
            </a:r>
            <a:r>
              <a:rPr lang="id-ID" altLang="ja-JP" dirty="0"/>
              <a:t>langkah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18</a:t>
            </a:fld>
            <a:endParaRPr lang="ja-JP" alt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988526A-80CA-4519-894E-A8F6C1FDB4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57"/>
          <a:stretch/>
        </p:blipFill>
        <p:spPr bwMode="auto">
          <a:xfrm>
            <a:off x="2788125" y="1668780"/>
            <a:ext cx="13276423" cy="831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6793315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id-ID" sz="2400" dirty="0"/>
              <a:t>PNN jauh lebih cepat dan lebih akurat daripada jaringan multilayer perceptron. 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id-ID" sz="2800" dirty="0"/>
              <a:t>Jaringan PNN relatif tidak sensitif terhadap outlier. </a:t>
            </a: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id-ID" sz="2800" dirty="0"/>
              <a:t>Jaringan PNN menghasilkan nilai prediksi probabilitas target yang akurat. 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d-ID" sz="2800" dirty="0"/>
              <a:t>Kemudahan yang diberikan untuk modifikasi jaringan, ketika dilakukan penambahan atau pengurangan data pelatihan (</a:t>
            </a:r>
            <a:r>
              <a:rPr lang="id-ID" sz="2800" i="1" dirty="0"/>
              <a:t>training</a:t>
            </a:r>
            <a:r>
              <a:rPr lang="id-ID" sz="2800" dirty="0"/>
              <a:t>) yang digunakan. 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400" dirty="0"/>
              <a:t>Kelebihan :</a:t>
            </a:r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6668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Sejarah</a:t>
            </a:r>
            <a:r>
              <a:rPr lang="en-US" altLang="ja-JP" dirty="0"/>
              <a:t> </a:t>
            </a:r>
            <a:r>
              <a:rPr lang="id-ID" altLang="ja-JP" i="1" dirty="0"/>
              <a:t>Probabilistic </a:t>
            </a:r>
            <a:r>
              <a:rPr lang="id-ID" altLang="ja-JP" i="1" dirty="0">
                <a:solidFill>
                  <a:schemeClr val="accent1"/>
                </a:solidFill>
                <a:latin typeface="Route 159 Bold" pitchFamily="50" charset="0"/>
              </a:rPr>
              <a:t>Neural Network</a:t>
            </a:r>
            <a:endParaRPr kumimoji="1" lang="ja-JP" altLang="en-US" i="1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One Column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d-ID" altLang="ja-JP" dirty="0"/>
              <a:t>PNN?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id-ID" sz="3200" dirty="0"/>
              <a:t>dikembangkan pertama kali oleh Donald F. Specht pada tahun 1988. </a:t>
            </a:r>
            <a:r>
              <a:rPr lang="id-ID" sz="3200" i="1" dirty="0"/>
              <a:t>Probabilistic Neural Network </a:t>
            </a:r>
            <a:r>
              <a:rPr lang="id-ID" sz="3200" dirty="0"/>
              <a:t>adalah suatu metode jaringan saraf tiruan (</a:t>
            </a:r>
            <a:r>
              <a:rPr lang="id-ID" sz="3200" i="1" dirty="0"/>
              <a:t>neural network</a:t>
            </a:r>
            <a:r>
              <a:rPr lang="id-ID" sz="3200" dirty="0"/>
              <a:t>) yang menggunakan pelatihan (</a:t>
            </a:r>
            <a:r>
              <a:rPr lang="id-ID" sz="3200" i="1" dirty="0"/>
              <a:t>training</a:t>
            </a:r>
            <a:r>
              <a:rPr lang="id-ID" sz="3200" dirty="0"/>
              <a:t>) </a:t>
            </a:r>
            <a:r>
              <a:rPr lang="id-ID" sz="3200" i="1" dirty="0"/>
              <a:t>supervised</a:t>
            </a:r>
            <a:endParaRPr lang="en-US" altLang="ja-JP" sz="3200" dirty="0"/>
          </a:p>
          <a:p>
            <a:pPr algn="just"/>
            <a:r>
              <a:rPr lang="id-ID" sz="3200" dirty="0"/>
              <a:t>PNN berasal dari jaringan Bayesian dan algoritma statistik bernama </a:t>
            </a:r>
            <a:r>
              <a:rPr lang="id-ID" sz="3200" i="1" dirty="0"/>
              <a:t>Kernel Fisher Discriminant Analysis</a:t>
            </a:r>
            <a:r>
              <a:rPr lang="id-ID" sz="3200" dirty="0"/>
              <a:t>.  PNN biasanya digunakan untuk masalah klasifikasi.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3602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id-ID" sz="2400" dirty="0"/>
              <a:t>PNN lebih lambat dari jaringan multilayer perceptron pada saat mengklasifikasikan kasus baru. 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id-ID" sz="2800" dirty="0"/>
              <a:t>Terjadinya peningkatan penggunaan ruang memori komputer, dan waktu komputasi, ketika pengunaan data pelatihan bertambah besar, karena semua data pelatihan harus dimasukkan ke dalam algoritma PNN </a:t>
            </a: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id-ID" sz="2800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id-ID" sz="2800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400" dirty="0"/>
              <a:t>Kekurangan :</a:t>
            </a:r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6231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 </a:t>
            </a:r>
            <a:r>
              <a:rPr kumimoji="1" lang="id-ID" altLang="ja-JP" dirty="0"/>
              <a:t>Contoh </a:t>
            </a:r>
            <a:r>
              <a:rPr kumimoji="1" lang="id-ID" altLang="ja-JP" dirty="0">
                <a:solidFill>
                  <a:schemeClr val="accent1"/>
                </a:solidFill>
                <a:latin typeface="Route 159 Bold" pitchFamily="50" charset="0"/>
              </a:rPr>
              <a:t>Penerapan PNN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Numeric list having 5 items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6"/>
          </p:nvPr>
        </p:nvSpPr>
        <p:spPr>
          <a:xfrm>
            <a:off x="9000876" y="1301655"/>
            <a:ext cx="8590438" cy="2423222"/>
          </a:xfrm>
        </p:spPr>
        <p:txBody>
          <a:bodyPr>
            <a:normAutofit fontScale="85000" lnSpcReduction="10000"/>
          </a:bodyPr>
          <a:lstStyle/>
          <a:p>
            <a:pPr algn="just"/>
            <a:endParaRPr lang="en-US" sz="3200" dirty="0"/>
          </a:p>
          <a:p>
            <a:pPr algn="just"/>
            <a:r>
              <a:rPr lang="en-US" sz="3200" dirty="0" err="1"/>
              <a:t>Penerapan</a:t>
            </a:r>
            <a:r>
              <a:rPr lang="en-US" sz="3200" dirty="0"/>
              <a:t> </a:t>
            </a:r>
            <a:r>
              <a:rPr lang="en-US" sz="3200" dirty="0" err="1"/>
              <a:t>jaringan</a:t>
            </a:r>
            <a:r>
              <a:rPr lang="en-US" sz="3200" dirty="0"/>
              <a:t> </a:t>
            </a:r>
            <a:r>
              <a:rPr lang="en-US" sz="3200" dirty="0" err="1"/>
              <a:t>syaraf</a:t>
            </a:r>
            <a:r>
              <a:rPr lang="en-US" sz="3200" dirty="0"/>
              <a:t> </a:t>
            </a:r>
            <a:r>
              <a:rPr lang="en-US" sz="3200" dirty="0" err="1"/>
              <a:t>tiruan</a:t>
            </a:r>
            <a:r>
              <a:rPr lang="en-US" sz="3200" dirty="0"/>
              <a:t> </a:t>
            </a:r>
            <a:r>
              <a:rPr lang="en-US" sz="3200" dirty="0" err="1"/>
              <a:t>probabilistik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transformasi</a:t>
            </a:r>
            <a:r>
              <a:rPr lang="en-US" sz="3200" dirty="0"/>
              <a:t> wavelet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mengkonversi</a:t>
            </a:r>
            <a:r>
              <a:rPr lang="en-US" sz="3200" dirty="0"/>
              <a:t> </a:t>
            </a:r>
            <a:r>
              <a:rPr lang="en-US" sz="3200" dirty="0" err="1"/>
              <a:t>sinyal</a:t>
            </a:r>
            <a:r>
              <a:rPr lang="en-US" sz="3200" dirty="0"/>
              <a:t> </a:t>
            </a:r>
            <a:r>
              <a:rPr lang="en-US" sz="3200" dirty="0" err="1"/>
              <a:t>suara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string </a:t>
            </a:r>
            <a:r>
              <a:rPr lang="en-US" sz="3200" dirty="0" err="1"/>
              <a:t>ucapan</a:t>
            </a:r>
            <a:r>
              <a:rPr lang="en-US" sz="3200" dirty="0"/>
              <a:t> </a:t>
            </a:r>
            <a:r>
              <a:rPr lang="en-US" sz="3200" dirty="0" err="1"/>
              <a:t>suku</a:t>
            </a:r>
            <a:r>
              <a:rPr lang="en-US" sz="3200" dirty="0"/>
              <a:t> kata </a:t>
            </a:r>
            <a:r>
              <a:rPr lang="en-US" sz="3200" dirty="0" err="1"/>
              <a:t>bahasa</a:t>
            </a:r>
            <a:r>
              <a:rPr lang="en-US" sz="3200" dirty="0"/>
              <a:t> Indonesia. 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0"/>
          </p:nvPr>
        </p:nvSpPr>
        <p:spPr>
          <a:xfrm>
            <a:off x="9000876" y="2731726"/>
            <a:ext cx="8590438" cy="2742981"/>
          </a:xfrm>
        </p:spPr>
        <p:txBody>
          <a:bodyPr>
            <a:normAutofit/>
          </a:bodyPr>
          <a:lstStyle/>
          <a:p>
            <a:pPr algn="just"/>
            <a:endParaRPr lang="en-US" sz="2400" dirty="0"/>
          </a:p>
          <a:p>
            <a:pPr algn="just"/>
            <a:r>
              <a:rPr lang="en-US" sz="2400" dirty="0" err="1"/>
              <a:t>Klasifikasi</a:t>
            </a:r>
            <a:r>
              <a:rPr lang="en-US" sz="2400" dirty="0"/>
              <a:t> </a:t>
            </a:r>
            <a:r>
              <a:rPr lang="en-US" sz="2400" dirty="0" err="1"/>
              <a:t>Penyakit</a:t>
            </a:r>
            <a:r>
              <a:rPr lang="en-US" sz="2400" dirty="0"/>
              <a:t> </a:t>
            </a:r>
            <a:r>
              <a:rPr lang="en-US" sz="2400" dirty="0" err="1"/>
              <a:t>Daun</a:t>
            </a:r>
            <a:r>
              <a:rPr lang="en-US" sz="2400" dirty="0"/>
              <a:t> </a:t>
            </a:r>
            <a:r>
              <a:rPr lang="en-US" sz="2400" dirty="0" err="1"/>
              <a:t>Teh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Transformasi</a:t>
            </a:r>
            <a:r>
              <a:rPr lang="en-US" sz="2400" dirty="0"/>
              <a:t> Wavelet &amp;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Syaraf</a:t>
            </a:r>
            <a:r>
              <a:rPr lang="en-US" sz="2400" dirty="0"/>
              <a:t> </a:t>
            </a:r>
            <a:r>
              <a:rPr lang="en-US" sz="2400" dirty="0" err="1"/>
              <a:t>Tiruan</a:t>
            </a:r>
            <a:r>
              <a:rPr lang="en-US" sz="2400" dirty="0"/>
              <a:t> Probabilistic (PNN) </a:t>
            </a:r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2"/>
          </p:nvPr>
        </p:nvSpPr>
        <p:spPr>
          <a:xfrm>
            <a:off x="9000876" y="4470896"/>
            <a:ext cx="8590438" cy="2059107"/>
          </a:xfrm>
        </p:spPr>
        <p:txBody>
          <a:bodyPr>
            <a:normAutofit/>
          </a:bodyPr>
          <a:lstStyle/>
          <a:p>
            <a:pPr algn="just"/>
            <a:endParaRPr lang="en-US" sz="2400" dirty="0"/>
          </a:p>
          <a:p>
            <a:pPr algn="just"/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Daun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Klasifikasi</a:t>
            </a:r>
            <a:r>
              <a:rPr lang="en-US" sz="2400" dirty="0"/>
              <a:t> </a:t>
            </a:r>
            <a:r>
              <a:rPr lang="en-US" sz="2400" dirty="0" err="1"/>
              <a:t>Tanaman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Syaraf</a:t>
            </a:r>
            <a:r>
              <a:rPr lang="en-US" sz="2400" dirty="0"/>
              <a:t> </a:t>
            </a:r>
            <a:r>
              <a:rPr lang="en-US" sz="2400" dirty="0" err="1"/>
              <a:t>Tiruan</a:t>
            </a:r>
            <a:r>
              <a:rPr lang="en-US" sz="2400" dirty="0"/>
              <a:t> </a:t>
            </a:r>
            <a:r>
              <a:rPr lang="en-US" sz="2400" dirty="0" err="1"/>
              <a:t>Probabilistik</a:t>
            </a:r>
            <a:r>
              <a:rPr lang="en-US" sz="2400" dirty="0"/>
              <a:t> </a:t>
            </a: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4"/>
          </p:nvPr>
        </p:nvSpPr>
        <p:spPr>
          <a:xfrm>
            <a:off x="9000876" y="5447203"/>
            <a:ext cx="8590438" cy="2658445"/>
          </a:xfrm>
        </p:spPr>
        <p:txBody>
          <a:bodyPr>
            <a:normAutofit/>
          </a:bodyPr>
          <a:lstStyle/>
          <a:p>
            <a:pPr algn="just"/>
            <a:endParaRPr lang="en-US" sz="2400" dirty="0"/>
          </a:p>
          <a:p>
            <a:pPr algn="just"/>
            <a:r>
              <a:rPr lang="en-US" sz="2400" dirty="0" err="1"/>
              <a:t>Peramalan</a:t>
            </a:r>
            <a:r>
              <a:rPr lang="en-US" sz="2400" dirty="0"/>
              <a:t> </a:t>
            </a:r>
            <a:r>
              <a:rPr lang="en-US" sz="2400" dirty="0" err="1"/>
              <a:t>Harga</a:t>
            </a:r>
            <a:r>
              <a:rPr lang="en-US" sz="2400" dirty="0"/>
              <a:t> </a:t>
            </a:r>
            <a:r>
              <a:rPr lang="en-US" sz="2400" dirty="0" err="1"/>
              <a:t>Saham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Syaraf</a:t>
            </a:r>
            <a:r>
              <a:rPr lang="en-US" sz="2400" dirty="0"/>
              <a:t> </a:t>
            </a:r>
            <a:r>
              <a:rPr lang="en-US" sz="2400" dirty="0" err="1"/>
              <a:t>Tiruan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Probabilistik</a:t>
            </a:r>
            <a:r>
              <a:rPr lang="en-US" sz="2400" dirty="0"/>
              <a:t> </a:t>
            </a:r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6"/>
          </p:nvPr>
        </p:nvSpPr>
        <p:spPr>
          <a:xfrm>
            <a:off x="9000876" y="6977819"/>
            <a:ext cx="8590438" cy="2169168"/>
          </a:xfrm>
        </p:spPr>
        <p:txBody>
          <a:bodyPr>
            <a:normAutofit/>
          </a:bodyPr>
          <a:lstStyle/>
          <a:p>
            <a:pPr algn="just"/>
            <a:endParaRPr lang="en-US" sz="2400" dirty="0"/>
          </a:p>
          <a:p>
            <a:pPr algn="just"/>
            <a:r>
              <a:rPr lang="en-US" sz="2400" dirty="0" err="1"/>
              <a:t>Pengenalan</a:t>
            </a:r>
            <a:r>
              <a:rPr lang="en-US" sz="2400" dirty="0"/>
              <a:t> Pola </a:t>
            </a:r>
            <a:r>
              <a:rPr lang="en-US" sz="2400" dirty="0" err="1"/>
              <a:t>Objek</a:t>
            </a:r>
            <a:r>
              <a:rPr lang="en-US" sz="2400" dirty="0"/>
              <a:t> 2D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Syaraf</a:t>
            </a:r>
            <a:r>
              <a:rPr lang="en-US" sz="2400" dirty="0"/>
              <a:t> </a:t>
            </a:r>
            <a:r>
              <a:rPr lang="en-US" sz="2400" dirty="0" err="1"/>
              <a:t>Tiruan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Model </a:t>
            </a:r>
            <a:r>
              <a:rPr lang="en-US" sz="2400" dirty="0" err="1"/>
              <a:t>Pendekatan</a:t>
            </a:r>
            <a:r>
              <a:rPr lang="en-US" sz="2400" dirty="0"/>
              <a:t> </a:t>
            </a:r>
            <a:r>
              <a:rPr lang="en-US" sz="2400" dirty="0" err="1"/>
              <a:t>Probabilistik</a:t>
            </a:r>
            <a:r>
              <a:rPr lang="en-US" sz="2400" dirty="0"/>
              <a:t> (PNN) </a:t>
            </a: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syaraf</a:t>
            </a:r>
            <a:r>
              <a:rPr lang="en-US" dirty="0"/>
              <a:t> </a:t>
            </a:r>
            <a:r>
              <a:rPr lang="en-US" dirty="0" err="1"/>
              <a:t>tiruan</a:t>
            </a:r>
            <a:r>
              <a:rPr lang="en-US" dirty="0"/>
              <a:t> </a:t>
            </a:r>
            <a:r>
              <a:rPr lang="en-US" dirty="0" err="1"/>
              <a:t>probabilistik</a:t>
            </a:r>
            <a:r>
              <a:rPr lang="en-US" dirty="0"/>
              <a:t> :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7889484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d-ID" altLang="ja-JP" dirty="0">
                <a:solidFill>
                  <a:schemeClr val="accent1"/>
                </a:solidFill>
                <a:latin typeface="Route 159 Bold" pitchFamily="50" charset="0"/>
              </a:rPr>
              <a:t>Kumpulan Rumus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22</a:t>
            </a:fld>
            <a:endParaRPr lang="ja-JP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E6FF6B4-115F-4A89-8B19-44D84C395C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724657"/>
              </p:ext>
            </p:extLst>
          </p:nvPr>
        </p:nvGraphicFramePr>
        <p:xfrm>
          <a:off x="1949642" y="3306798"/>
          <a:ext cx="6809236" cy="1836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3" imgW="1447172" imgH="393529" progId="Equation.3">
                  <p:embed/>
                </p:oleObj>
              </mc:Choice>
              <mc:Fallback>
                <p:oleObj r:id="rId3" imgW="1447172" imgH="393529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642" y="3306798"/>
                        <a:ext cx="6809236" cy="18367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97D5F06-057C-499F-9302-FAC2E0C812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909487"/>
              </p:ext>
            </p:extLst>
          </p:nvPr>
        </p:nvGraphicFramePr>
        <p:xfrm>
          <a:off x="2025842" y="4906998"/>
          <a:ext cx="12454584" cy="979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r:id="rId5" imgW="3390900" imgH="266700" progId="Equation.3">
                  <p:embed/>
                </p:oleObj>
              </mc:Choice>
              <mc:Fallback>
                <p:oleObj r:id="rId5" imgW="3390900" imgH="2667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842" y="4906998"/>
                        <a:ext cx="12454584" cy="9795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A1F4BE1-8AFD-497C-98A3-5F4E2790F1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207027"/>
              </p:ext>
            </p:extLst>
          </p:nvPr>
        </p:nvGraphicFramePr>
        <p:xfrm>
          <a:off x="2025842" y="6049998"/>
          <a:ext cx="12686057" cy="1836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r:id="rId7" imgW="2832100" imgH="406400" progId="Equation.3">
                  <p:embed/>
                </p:oleObj>
              </mc:Choice>
              <mc:Fallback>
                <p:oleObj r:id="rId7" imgW="2832100" imgH="4064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842" y="6049998"/>
                        <a:ext cx="12686057" cy="18367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99575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d-ID" altLang="ja-JP" dirty="0">
                <a:solidFill>
                  <a:schemeClr val="accent1"/>
                </a:solidFill>
                <a:latin typeface="Route 159 Bold" pitchFamily="50" charset="0"/>
              </a:rPr>
              <a:t>Kumpulan Rumus 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23</a:t>
            </a:fld>
            <a:endParaRPr lang="ja-JP" alt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E2B9E8D-8E0D-46B1-868A-56E12B2E03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930446"/>
              </p:ext>
            </p:extLst>
          </p:nvPr>
        </p:nvGraphicFramePr>
        <p:xfrm>
          <a:off x="2827020" y="3139440"/>
          <a:ext cx="5457866" cy="2004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r:id="rId3" imgW="1218671" imgH="444307" progId="Equation.3">
                  <p:embed/>
                </p:oleObj>
              </mc:Choice>
              <mc:Fallback>
                <p:oleObj r:id="rId3" imgW="1218671" imgH="444307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020" y="3139440"/>
                        <a:ext cx="5457866" cy="20040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9F8D6B4-247F-4B2B-A8E2-E9F3B8DAF4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484669"/>
              </p:ext>
            </p:extLst>
          </p:nvPr>
        </p:nvGraphicFramePr>
        <p:xfrm>
          <a:off x="2827019" y="5654040"/>
          <a:ext cx="5346481" cy="132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r:id="rId5" imgW="965200" imgH="241300" progId="Equation.3">
                  <p:embed/>
                </p:oleObj>
              </mc:Choice>
              <mc:Fallback>
                <p:oleObj r:id="rId5" imgW="965200" imgH="2413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019" y="5654040"/>
                        <a:ext cx="5346481" cy="1323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4511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Thank You for Watching!</a:t>
            </a:r>
            <a:endParaRPr kumimoji="1" lang="ja-JP" altLang="en-US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1366342" y="9175998"/>
            <a:ext cx="15553728" cy="864046"/>
          </a:xfrm>
        </p:spPr>
        <p:txBody>
          <a:bodyPr>
            <a:normAutofit fontScale="25000" lnSpcReduction="20000"/>
          </a:bodyPr>
          <a:lstStyle/>
          <a:p>
            <a:r>
              <a:rPr lang="en-US" altLang="ja-JP" dirty="0"/>
              <a:t>Jun Akizaki - </a:t>
            </a:r>
            <a:r>
              <a:rPr lang="en-US" altLang="ja-JP" dirty="0">
                <a:hlinkClick r:id="rId2"/>
              </a:rPr>
              <a:t>http://thepopp.com</a:t>
            </a:r>
            <a:endParaRPr lang="en-US" altLang="ja-JP" dirty="0"/>
          </a:p>
          <a:p>
            <a:r>
              <a:rPr lang="en-US" altLang="ja-JP" dirty="0"/>
              <a:t>Used Font: </a:t>
            </a:r>
            <a:r>
              <a:rPr lang="en-US" altLang="ja-JP" dirty="0">
                <a:hlinkClick r:id="rId3"/>
              </a:rPr>
              <a:t>Route 159 Family</a:t>
            </a:r>
            <a:r>
              <a:rPr lang="en-US" altLang="ja-JP" dirty="0"/>
              <a:t> &amp; </a:t>
            </a:r>
            <a:r>
              <a:rPr lang="en-US" altLang="ja-JP" dirty="0">
                <a:hlinkClick r:id="rId4"/>
              </a:rPr>
              <a:t>Open Sans Family</a:t>
            </a:r>
            <a:endParaRPr lang="en-US" altLang="ja-JP" dirty="0"/>
          </a:p>
          <a:p>
            <a:r>
              <a:rPr lang="en-US" altLang="ja-JP" dirty="0"/>
              <a:t>Icon: </a:t>
            </a:r>
            <a:r>
              <a:rPr lang="en-US" altLang="ja-JP" dirty="0">
                <a:hlinkClick r:id="rId5"/>
              </a:rPr>
              <a:t>Font Awesome</a:t>
            </a:r>
            <a:r>
              <a:rPr lang="en-US" altLang="ja-JP" dirty="0"/>
              <a:t>, the author is </a:t>
            </a:r>
            <a:r>
              <a:rPr lang="en-US" altLang="ja-JP" dirty="0">
                <a:hlinkClick r:id="rId6" tooltip="Font Awesome by Dave Gandy"/>
              </a:rPr>
              <a:t>Dave Gandy</a:t>
            </a:r>
            <a:r>
              <a:rPr lang="en-US" altLang="ja-JP" dirty="0"/>
              <a:t> (Changed the color by Photoshop)</a:t>
            </a:r>
            <a:br>
              <a:rPr lang="en-US" altLang="ja-JP" dirty="0"/>
            </a:br>
            <a:r>
              <a:rPr lang="en-US" altLang="ja-JP" dirty="0">
                <a:hlinkClick r:id="rId7"/>
              </a:rPr>
              <a:t>Typicons</a:t>
            </a:r>
            <a:r>
              <a:rPr lang="en-US" altLang="ja-JP" dirty="0"/>
              <a:t>, the author is </a:t>
            </a:r>
            <a:r>
              <a:rPr lang="en-US" altLang="ja-JP" dirty="0">
                <a:hlinkClick r:id="rId8"/>
              </a:rPr>
              <a:t>Stephen Hutchings</a:t>
            </a:r>
            <a:r>
              <a:rPr lang="en-US" altLang="ja-JP" dirty="0"/>
              <a:t> (Changed the color by Photoshop)</a:t>
            </a: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61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EE48A168-1654-43DA-8AAA-2ACA786AB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06" cy="10287000"/>
          </a:xfrm>
          <a:prstGeom prst="rect">
            <a:avLst/>
          </a:prstGeom>
        </p:spPr>
      </p:pic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altLang="ja-JP" sz="4400" dirty="0"/>
              <a:t>Lapisan</a:t>
            </a:r>
            <a:r>
              <a:rPr lang="en-US" altLang="ja-JP" sz="4400" dirty="0"/>
              <a:t> </a:t>
            </a:r>
            <a:r>
              <a:rPr lang="id-ID" altLang="ja-JP" sz="4400" dirty="0">
                <a:solidFill>
                  <a:schemeClr val="accent1"/>
                </a:solidFill>
                <a:latin typeface="Route 159 Bold" pitchFamily="50" charset="0"/>
              </a:rPr>
              <a:t>PNN</a:t>
            </a:r>
            <a:endParaRPr kumimoji="1" lang="ja-JP" altLang="en-US" sz="4400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i="1" dirty="0"/>
              <a:t>Input layer</a:t>
            </a:r>
            <a:endParaRPr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i="1" dirty="0"/>
              <a:t>Input layer </a:t>
            </a:r>
            <a:r>
              <a:rPr lang="en-US" dirty="0" err="1"/>
              <a:t>merupakan</a:t>
            </a:r>
            <a:r>
              <a:rPr lang="en-US" dirty="0"/>
              <a:t> layer data input </a:t>
            </a:r>
            <a:r>
              <a:rPr lang="en-US" dirty="0" err="1"/>
              <a:t>bagi</a:t>
            </a:r>
            <a:r>
              <a:rPr lang="en-US" dirty="0"/>
              <a:t> PNN. 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id-ID" i="1" dirty="0"/>
              <a:t>hidden</a:t>
            </a:r>
            <a:r>
              <a:rPr lang="en-US" i="1" dirty="0"/>
              <a:t> layer </a:t>
            </a:r>
            <a:endParaRPr 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layer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input layer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PNN. </a:t>
            </a: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i="1" dirty="0"/>
              <a:t>output layer</a:t>
            </a:r>
            <a:endParaRPr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layer </a:t>
            </a:r>
            <a:r>
              <a:rPr lang="en-US" dirty="0" err="1"/>
              <a:t>ini</a:t>
            </a:r>
            <a:r>
              <a:rPr lang="en-US" dirty="0"/>
              <a:t>, node output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i="1" dirty="0"/>
              <a:t>binary </a:t>
            </a:r>
            <a:r>
              <a:rPr lang="en-US" dirty="0"/>
              <a:t>yang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. 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2719407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d-ID" altLang="ja-JP" sz="4400" dirty="0"/>
              <a:t>Struktur </a:t>
            </a:r>
            <a:r>
              <a:rPr kumimoji="1" lang="en-US" altLang="ja-JP" sz="4400" dirty="0"/>
              <a:t> </a:t>
            </a:r>
            <a:r>
              <a:rPr lang="id-ID" altLang="ja-JP" sz="4400" dirty="0">
                <a:latin typeface="Route 159 Bold" pitchFamily="50" charset="0"/>
              </a:rPr>
              <a:t>Network PNN</a:t>
            </a:r>
            <a:endParaRPr kumimoji="1" lang="ja-JP" altLang="en-US" sz="4400" dirty="0">
              <a:latin typeface="Route 159 Bold" pitchFamily="50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/>
          </p:nvPr>
        </p:nvSpPr>
        <p:spPr>
          <a:xfrm>
            <a:off x="9258856" y="3886200"/>
            <a:ext cx="8417298" cy="484967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200" dirty="0" err="1"/>
              <a:t>Struktur</a:t>
            </a:r>
            <a:r>
              <a:rPr lang="en-US" sz="3200" dirty="0"/>
              <a:t> PNN </a:t>
            </a:r>
            <a:r>
              <a:rPr lang="en-US" sz="3200" dirty="0" err="1"/>
              <a:t>lebih</a:t>
            </a:r>
            <a:r>
              <a:rPr lang="en-US" sz="3200" dirty="0"/>
              <a:t> detail </a:t>
            </a:r>
            <a:r>
              <a:rPr lang="en-US" sz="3200" dirty="0" err="1"/>
              <a:t>terdiri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3 </a:t>
            </a:r>
            <a:r>
              <a:rPr lang="en-US" sz="3200" dirty="0" err="1"/>
              <a:t>bagian</a:t>
            </a:r>
            <a:r>
              <a:rPr lang="en-US" sz="3200" dirty="0"/>
              <a:t> </a:t>
            </a:r>
            <a:r>
              <a:rPr lang="en-US" sz="3200" dirty="0" err="1"/>
              <a:t>yaitu</a:t>
            </a:r>
            <a:r>
              <a:rPr lang="en-US" sz="3200" dirty="0"/>
              <a:t> </a:t>
            </a:r>
            <a:r>
              <a:rPr lang="en-US" sz="3200" i="1" dirty="0"/>
              <a:t>input layer, radial basis layer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i="1" dirty="0"/>
              <a:t>competitive layer </a:t>
            </a:r>
            <a:r>
              <a:rPr lang="en-US" sz="3200" dirty="0"/>
              <a:t>(Wu, 2007).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struktur</a:t>
            </a:r>
            <a:r>
              <a:rPr lang="en-US" sz="3200" dirty="0"/>
              <a:t> PNN </a:t>
            </a:r>
            <a:r>
              <a:rPr lang="en-US" sz="3200" dirty="0" err="1"/>
              <a:t>jenis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biasanya</a:t>
            </a:r>
            <a:r>
              <a:rPr lang="en-US" sz="3200" dirty="0"/>
              <a:t>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klasifikasi</a:t>
            </a:r>
            <a:r>
              <a:rPr lang="en-US" sz="3200" dirty="0"/>
              <a:t> </a:t>
            </a:r>
            <a:r>
              <a:rPr lang="en-US" sz="3200" dirty="0" err="1"/>
              <a:t>pengenalan</a:t>
            </a:r>
            <a:r>
              <a:rPr lang="en-US" sz="3200" dirty="0"/>
              <a:t> </a:t>
            </a:r>
            <a:r>
              <a:rPr lang="en-US" sz="3200" dirty="0" err="1"/>
              <a:t>struktur</a:t>
            </a:r>
            <a:r>
              <a:rPr lang="en-US" sz="3200" dirty="0"/>
              <a:t> </a:t>
            </a:r>
            <a:r>
              <a:rPr lang="en-US" sz="3200" dirty="0" err="1"/>
              <a:t>daun</a:t>
            </a:r>
            <a:r>
              <a:rPr lang="en-US" sz="3200" dirty="0"/>
              <a:t>. </a:t>
            </a:r>
            <a:r>
              <a:rPr lang="en-US" sz="3200" i="1" dirty="0"/>
              <a:t>Radial Basis Layer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evaluasi</a:t>
            </a:r>
            <a:r>
              <a:rPr lang="en-US" sz="3200" dirty="0"/>
              <a:t> </a:t>
            </a:r>
            <a:r>
              <a:rPr lang="en-US" sz="3200" dirty="0" err="1"/>
              <a:t>jarak</a:t>
            </a:r>
            <a:r>
              <a:rPr lang="en-US" sz="3200" dirty="0"/>
              <a:t> </a:t>
            </a:r>
            <a:r>
              <a:rPr lang="en-US" sz="3200" dirty="0" err="1"/>
              <a:t>vektor</a:t>
            </a:r>
            <a:r>
              <a:rPr lang="en-US" sz="3200" dirty="0"/>
              <a:t> </a:t>
            </a:r>
            <a:r>
              <a:rPr lang="en-US" sz="3200" dirty="0" err="1"/>
              <a:t>antara</a:t>
            </a:r>
            <a:r>
              <a:rPr lang="en-US" sz="3200" dirty="0"/>
              <a:t> </a:t>
            </a:r>
            <a:r>
              <a:rPr lang="en-US" sz="3200" dirty="0" err="1"/>
              <a:t>vektor</a:t>
            </a:r>
            <a:r>
              <a:rPr lang="en-US" sz="3200" dirty="0"/>
              <a:t> input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baris</a:t>
            </a:r>
            <a:r>
              <a:rPr lang="en-US" sz="3200" dirty="0"/>
              <a:t> </a:t>
            </a:r>
            <a:r>
              <a:rPr lang="en-US" sz="3200" i="1" dirty="0"/>
              <a:t>weight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matriks</a:t>
            </a:r>
            <a:r>
              <a:rPr lang="en-US" sz="3200" dirty="0"/>
              <a:t> </a:t>
            </a:r>
            <a:r>
              <a:rPr lang="en-US" sz="3200" dirty="0" err="1"/>
              <a:t>bobot</a:t>
            </a:r>
            <a:r>
              <a:rPr lang="en-US" sz="3200" dirty="0"/>
              <a:t> (</a:t>
            </a:r>
            <a:r>
              <a:rPr lang="en-US" sz="3200" i="1" dirty="0"/>
              <a:t>weight</a:t>
            </a:r>
            <a:r>
              <a:rPr lang="en-US" sz="3200" dirty="0"/>
              <a:t>). </a:t>
            </a:r>
            <a:r>
              <a:rPr lang="en-US" sz="3200" dirty="0" err="1"/>
              <a:t>Jarak</a:t>
            </a:r>
            <a:r>
              <a:rPr lang="en-US" sz="3200" dirty="0"/>
              <a:t> </a:t>
            </a:r>
            <a:r>
              <a:rPr lang="en-US" sz="3200" dirty="0" err="1"/>
              <a:t>tersebut</a:t>
            </a:r>
            <a:r>
              <a:rPr lang="en-US" sz="3200" dirty="0"/>
              <a:t> </a:t>
            </a:r>
            <a:r>
              <a:rPr lang="en-US" sz="3200" dirty="0" err="1"/>
              <a:t>diskala</a:t>
            </a:r>
            <a:r>
              <a:rPr lang="en-US" sz="3200" dirty="0"/>
              <a:t> </a:t>
            </a:r>
            <a:r>
              <a:rPr lang="en-US" sz="3200" dirty="0" err="1"/>
              <a:t>oleh</a:t>
            </a:r>
            <a:r>
              <a:rPr lang="en-US" sz="3200" dirty="0"/>
              <a:t> </a:t>
            </a:r>
            <a:r>
              <a:rPr lang="en-US" sz="3200" i="1" dirty="0"/>
              <a:t>radial basis function non </a:t>
            </a:r>
            <a:r>
              <a:rPr lang="en-US" sz="3200" i="1" dirty="0" err="1"/>
              <a:t>lineary</a:t>
            </a:r>
            <a:r>
              <a:rPr lang="en-US" sz="3200" dirty="0"/>
              <a:t>. 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3231252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ja-JP" dirty="0"/>
              <a:t>Struktur </a:t>
            </a:r>
            <a:r>
              <a:rPr lang="id-ID" altLang="ja-JP" dirty="0">
                <a:solidFill>
                  <a:schemeClr val="accent1"/>
                </a:solidFill>
                <a:latin typeface="Route 159 Bold" pitchFamily="50" charset="0"/>
              </a:rPr>
              <a:t>PNN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i="1" dirty="0"/>
              <a:t>competitive layer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pencarian</a:t>
            </a:r>
            <a:r>
              <a:rPr lang="en-US" sz="2800" dirty="0"/>
              <a:t> </a:t>
            </a:r>
            <a:r>
              <a:rPr lang="en-US" sz="2800" dirty="0" err="1"/>
              <a:t>jarak</a:t>
            </a:r>
            <a:r>
              <a:rPr lang="en-US" sz="2800" dirty="0"/>
              <a:t> </a:t>
            </a:r>
            <a:r>
              <a:rPr lang="en-US" sz="2800" dirty="0" err="1"/>
              <a:t>terpendek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menemukan</a:t>
            </a:r>
            <a:r>
              <a:rPr lang="en-US" sz="2800" dirty="0"/>
              <a:t> </a:t>
            </a:r>
            <a:r>
              <a:rPr lang="en-US" sz="2800" i="1" dirty="0"/>
              <a:t>training pattern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i="1" dirty="0"/>
              <a:t>input pattern </a:t>
            </a:r>
            <a:r>
              <a:rPr lang="en-US" sz="2800" dirty="0" err="1"/>
              <a:t>berdasarkan</a:t>
            </a:r>
            <a:r>
              <a:rPr lang="en-US" sz="2800" dirty="0"/>
              <a:t> </a:t>
            </a:r>
            <a:r>
              <a:rPr lang="en-US" sz="2800" dirty="0" err="1"/>
              <a:t>jaraknya</a:t>
            </a:r>
            <a:r>
              <a:rPr lang="en-US" sz="2800" dirty="0"/>
              <a:t>. </a:t>
            </a:r>
            <a:r>
              <a:rPr lang="en-US" sz="2800" dirty="0" err="1"/>
              <a:t>Berikut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PNN </a:t>
            </a:r>
            <a:r>
              <a:rPr lang="en-US" sz="2800" dirty="0" err="1"/>
              <a:t>lebih</a:t>
            </a:r>
            <a:r>
              <a:rPr lang="en-US" sz="2800" dirty="0"/>
              <a:t> detail yang </a:t>
            </a:r>
            <a:r>
              <a:rPr lang="en-US" sz="2800" dirty="0" err="1"/>
              <a:t>diilustrasikan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skema</a:t>
            </a:r>
            <a:r>
              <a:rPr lang="en-US" sz="2800" dirty="0"/>
              <a:t> d</a:t>
            </a:r>
            <a:r>
              <a:rPr lang="id-ID" sz="2800" dirty="0"/>
              <a:t>atas</a:t>
            </a:r>
            <a:r>
              <a:rPr lang="en-US" sz="2800" dirty="0"/>
              <a:t>:</a:t>
            </a:r>
            <a:r>
              <a:rPr lang="id-ID" sz="2800" dirty="0"/>
              <a:t> </a:t>
            </a:r>
            <a:endParaRPr lang="en-US" sz="2800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6"/>
          </p:nvPr>
        </p:nvSpPr>
        <p:spPr>
          <a:xfrm>
            <a:off x="1078310" y="2767236"/>
            <a:ext cx="5400599" cy="4032448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Struktur</a:t>
            </a:r>
            <a:r>
              <a:rPr lang="en-US" dirty="0"/>
              <a:t> PNN </a:t>
            </a:r>
            <a:r>
              <a:rPr lang="en-US" dirty="0" err="1"/>
              <a:t>lebih</a:t>
            </a:r>
            <a:r>
              <a:rPr lang="en-US" dirty="0"/>
              <a:t> detail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i="1" dirty="0"/>
              <a:t>input layer, radial basis layer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competitive layer </a:t>
            </a:r>
            <a:r>
              <a:rPr lang="en-US" dirty="0"/>
              <a:t>(Wu, 2007).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DAA3490-B269-4E8E-99E6-D25AA1C91D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6C26FE39-822C-4DB2-931E-18495E122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962" y="1647095"/>
            <a:ext cx="11476328" cy="574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4005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d-ID" altLang="ja-JP" dirty="0">
                <a:solidFill>
                  <a:schemeClr val="accent1"/>
                </a:solidFill>
                <a:latin typeface="Route 159 Bold" pitchFamily="50" charset="0"/>
              </a:rPr>
              <a:t>Arsitektur </a:t>
            </a:r>
            <a:r>
              <a:rPr lang="id-ID" altLang="ja-JP" dirty="0"/>
              <a:t>PNN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Long text only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6</a:t>
            </a:fld>
            <a:endParaRPr lang="ja-JP" alt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A7CCE72D-99B3-47A6-8FBE-565662DFE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368" y="2354132"/>
            <a:ext cx="11288195" cy="716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4180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d-ID" altLang="ja-JP" dirty="0">
                <a:solidFill>
                  <a:schemeClr val="accent1"/>
                </a:solidFill>
                <a:latin typeface="Route 159 Bold" pitchFamily="50" charset="0"/>
              </a:rPr>
              <a:t>Arsitektur </a:t>
            </a:r>
            <a:r>
              <a:rPr lang="id-ID" altLang="ja-JP" dirty="0"/>
              <a:t>PNN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Long text only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0660AAF-294F-4AFA-82DF-5EC90E0C1BC0}"/>
              </a:ext>
            </a:extLst>
          </p:cNvPr>
          <p:cNvSpPr txBox="1">
            <a:spLocks/>
          </p:cNvSpPr>
          <p:nvPr/>
        </p:nvSpPr>
        <p:spPr>
          <a:xfrm>
            <a:off x="1078310" y="2169535"/>
            <a:ext cx="10515600" cy="1325563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n-US"/>
              <a:t>Input Layer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49CD7A2-7280-457B-85D5-F1D3CA99D330}"/>
              </a:ext>
            </a:extLst>
          </p:cNvPr>
          <p:cNvSpPr txBox="1">
            <a:spLocks/>
          </p:cNvSpPr>
          <p:nvPr/>
        </p:nvSpPr>
        <p:spPr>
          <a:xfrm>
            <a:off x="1254369" y="3320397"/>
            <a:ext cx="10515600" cy="435133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Input the features of data points we wish to classify </a:t>
            </a:r>
          </a:p>
        </p:txBody>
      </p:sp>
      <p:pic>
        <p:nvPicPr>
          <p:cNvPr id="16" name="Picture 15" descr="../Screen%20Shot%202017-03-16%20at%2012.30.48%20AM.png">
            <a:extLst>
              <a:ext uri="{FF2B5EF4-FFF2-40B4-BE49-F238E27FC236}">
                <a16:creationId xmlns:a16="http://schemas.microsoft.com/office/drawing/2014/main" id="{8EF02157-AE5A-4008-900A-29F78ACE546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005" y="3839279"/>
            <a:ext cx="7691826" cy="54214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F28200-F8C9-4786-BD3F-623D1F8D17FB}"/>
              </a:ext>
            </a:extLst>
          </p:cNvPr>
          <p:cNvSpPr/>
          <p:nvPr/>
        </p:nvSpPr>
        <p:spPr>
          <a:xfrm>
            <a:off x="3845169" y="4183460"/>
            <a:ext cx="842575" cy="4484106"/>
          </a:xfrm>
          <a:prstGeom prst="roundRect">
            <a:avLst/>
          </a:prstGeom>
          <a:noFill/>
          <a:ln w="762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4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d-ID" altLang="ja-JP" dirty="0">
                <a:solidFill>
                  <a:schemeClr val="accent1"/>
                </a:solidFill>
                <a:latin typeface="Route 159 Bold" pitchFamily="50" charset="0"/>
              </a:rPr>
              <a:t>Arsitektur </a:t>
            </a:r>
            <a:r>
              <a:rPr lang="id-ID" altLang="ja-JP" dirty="0"/>
              <a:t>PNN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Long text only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48BAAE6-831A-43D7-A7D5-F16F17E8E804}"/>
              </a:ext>
            </a:extLst>
          </p:cNvPr>
          <p:cNvSpPr txBox="1">
            <a:spLocks/>
          </p:cNvSpPr>
          <p:nvPr/>
        </p:nvSpPr>
        <p:spPr>
          <a:xfrm>
            <a:off x="1518138" y="2140149"/>
            <a:ext cx="13393616" cy="1674405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n-US"/>
              <a:t>Pattern Layer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96F9A22-1E08-4175-A650-58936C81B9D6}"/>
              </a:ext>
            </a:extLst>
          </p:cNvPr>
          <p:cNvSpPr txBox="1">
            <a:spLocks/>
          </p:cNvSpPr>
          <p:nvPr/>
        </p:nvSpPr>
        <p:spPr>
          <a:xfrm>
            <a:off x="1518138" y="3600648"/>
            <a:ext cx="13393616" cy="5496459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For each class calculate similarity</a:t>
            </a:r>
            <a:endParaRPr lang="en-US" dirty="0"/>
          </a:p>
        </p:txBody>
      </p:sp>
      <p:pic>
        <p:nvPicPr>
          <p:cNvPr id="14" name="Picture 13" descr="../Screen%20Shot%202017-03-16%20at%2012.30.48%20AM.png">
            <a:extLst>
              <a:ext uri="{FF2B5EF4-FFF2-40B4-BE49-F238E27FC236}">
                <a16:creationId xmlns:a16="http://schemas.microsoft.com/office/drawing/2014/main" id="{B884605E-2A0D-4533-A753-4B37C63CAD3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338" y="3488903"/>
            <a:ext cx="6987974" cy="5097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../Screen%20Shot%202017-03-16%20at%2012.37.50%20AM.png">
            <a:extLst>
              <a:ext uri="{FF2B5EF4-FFF2-40B4-BE49-F238E27FC236}">
                <a16:creationId xmlns:a16="http://schemas.microsoft.com/office/drawing/2014/main" id="{A44A01DE-5B25-4500-93B5-F4D352571E2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103" y="4836517"/>
            <a:ext cx="4574253" cy="18075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30782F5-2A87-453E-A9FA-EE956BA7E00A}"/>
              </a:ext>
            </a:extLst>
          </p:cNvPr>
          <p:cNvSpPr/>
          <p:nvPr/>
        </p:nvSpPr>
        <p:spPr>
          <a:xfrm>
            <a:off x="8214946" y="3488902"/>
            <a:ext cx="842575" cy="5254997"/>
          </a:xfrm>
          <a:prstGeom prst="roundRect">
            <a:avLst/>
          </a:prstGeom>
          <a:noFill/>
          <a:ln w="762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411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d-ID" altLang="ja-JP" dirty="0">
                <a:solidFill>
                  <a:schemeClr val="accent1"/>
                </a:solidFill>
                <a:latin typeface="Route 159 Bold" pitchFamily="50" charset="0"/>
              </a:rPr>
              <a:t>Arsitektur </a:t>
            </a:r>
            <a:r>
              <a:rPr lang="id-ID" altLang="ja-JP" dirty="0"/>
              <a:t>PNN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Long text only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3D95798-7923-4486-9FB8-0AA0B772D008}"/>
              </a:ext>
            </a:extLst>
          </p:cNvPr>
          <p:cNvSpPr txBox="1">
            <a:spLocks/>
          </p:cNvSpPr>
          <p:nvPr/>
        </p:nvSpPr>
        <p:spPr>
          <a:xfrm>
            <a:off x="1307123" y="1648687"/>
            <a:ext cx="14349566" cy="2009856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n-US"/>
              <a:t>Summation Layer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23E0A51-ABE2-4A29-BBD3-894DFA4471C5}"/>
              </a:ext>
            </a:extLst>
          </p:cNvPr>
          <p:cNvSpPr txBox="1">
            <a:spLocks/>
          </p:cNvSpPr>
          <p:nvPr/>
        </p:nvSpPr>
        <p:spPr>
          <a:xfrm>
            <a:off x="1307123" y="3109187"/>
            <a:ext cx="14349566" cy="1530676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Sum up the calculated similarity </a:t>
            </a:r>
          </a:p>
          <a:p>
            <a:r>
              <a:rPr lang="en-US"/>
              <a:t>(for simplicity) for each class</a:t>
            </a:r>
            <a:endParaRPr lang="en-US" dirty="0"/>
          </a:p>
        </p:txBody>
      </p:sp>
      <p:pic>
        <p:nvPicPr>
          <p:cNvPr id="16" name="Picture 15" descr="../Screen%20Shot%202017-03-16%20at%2012.30.48%20AM.png">
            <a:extLst>
              <a:ext uri="{FF2B5EF4-FFF2-40B4-BE49-F238E27FC236}">
                <a16:creationId xmlns:a16="http://schemas.microsoft.com/office/drawing/2014/main" id="{3AD8E6A9-3645-459C-BB9A-235E7EA6563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229" y="2569169"/>
            <a:ext cx="7967061" cy="5633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../Screen%20Shot%202017-03-16%20at%2012.39.53%20AM.png">
            <a:extLst>
              <a:ext uri="{FF2B5EF4-FFF2-40B4-BE49-F238E27FC236}">
                <a16:creationId xmlns:a16="http://schemas.microsoft.com/office/drawing/2014/main" id="{708DD100-1679-409E-8C45-5BBBDFD7851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543" y="4639862"/>
            <a:ext cx="5190076" cy="220022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1FB81A-AB4A-4B29-B09D-E620A57FDA33}"/>
              </a:ext>
            </a:extLst>
          </p:cNvPr>
          <p:cNvSpPr txBox="1">
            <a:spLocks/>
          </p:cNvSpPr>
          <p:nvPr/>
        </p:nvSpPr>
        <p:spPr>
          <a:xfrm>
            <a:off x="1307123" y="7605230"/>
            <a:ext cx="14349566" cy="992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Lalu</a:t>
            </a:r>
            <a:r>
              <a:rPr lang="en-US" dirty="0"/>
              <a:t>,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di </a:t>
            </a:r>
            <a:r>
              <a:rPr lang="en-US" dirty="0" err="1"/>
              <a:t>setiap</a:t>
            </a:r>
            <a:r>
              <a:rPr lang="en-US" dirty="0"/>
              <a:t> class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F19DDA6-EC20-48D2-A5A2-A19A2D7BFE48}"/>
              </a:ext>
            </a:extLst>
          </p:cNvPr>
          <p:cNvSpPr/>
          <p:nvPr/>
        </p:nvSpPr>
        <p:spPr>
          <a:xfrm>
            <a:off x="12789876" y="3109187"/>
            <a:ext cx="842575" cy="4484106"/>
          </a:xfrm>
          <a:prstGeom prst="roundRect">
            <a:avLst/>
          </a:prstGeom>
          <a:noFill/>
          <a:ln w="762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29089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Vega - Header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15910</TotalTime>
  <Words>1384</Words>
  <Application>Microsoft Office PowerPoint</Application>
  <PresentationFormat>Custom</PresentationFormat>
  <Paragraphs>190</Paragraphs>
  <Slides>24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2" baseType="lpstr">
      <vt:lpstr>ＭＳ Ｐゴシック</vt:lpstr>
      <vt:lpstr>Adobe Caslon Pro Bold</vt:lpstr>
      <vt:lpstr>Arial</vt:lpstr>
      <vt:lpstr>Calibri</vt:lpstr>
      <vt:lpstr>Open Sans</vt:lpstr>
      <vt:lpstr>Open Sans Light</vt:lpstr>
      <vt:lpstr>Open Sans Semibold</vt:lpstr>
      <vt:lpstr>Route 159 Bold</vt:lpstr>
      <vt:lpstr>Route 159 Light</vt:lpstr>
      <vt:lpstr>Route 159 SemiBold</vt:lpstr>
      <vt:lpstr>Route 159 UltraLight</vt:lpstr>
      <vt:lpstr>Spica Neue</vt:lpstr>
      <vt:lpstr>Spica Neue Light</vt:lpstr>
      <vt:lpstr>Wingdings</vt:lpstr>
      <vt:lpstr>Vega - Header</vt:lpstr>
      <vt:lpstr>Vega - Footer Only</vt:lpstr>
      <vt:lpstr>Vega - Free</vt:lpstr>
      <vt:lpstr>Equation.3</vt:lpstr>
      <vt:lpstr>Probabilistic Neural Network (PNN)</vt:lpstr>
      <vt:lpstr>Sejarah Probabilistic Neural Network</vt:lpstr>
      <vt:lpstr>Lapisan PNN</vt:lpstr>
      <vt:lpstr>Struktur  Network PNN</vt:lpstr>
      <vt:lpstr>Struktur PNN</vt:lpstr>
      <vt:lpstr>Arsitektur PNN</vt:lpstr>
      <vt:lpstr>Arsitektur PNN</vt:lpstr>
      <vt:lpstr>Arsitektur PNN</vt:lpstr>
      <vt:lpstr>Arsitektur PNN</vt:lpstr>
      <vt:lpstr>Arsitektur PNN</vt:lpstr>
      <vt:lpstr>Arsitektur PNN</vt:lpstr>
      <vt:lpstr>Arsitektur PNN</vt:lpstr>
      <vt:lpstr>Cara Kerja PNN</vt:lpstr>
      <vt:lpstr>Cara Kerja PNN 1</vt:lpstr>
      <vt:lpstr>Cara Kerja PNN 2</vt:lpstr>
      <vt:lpstr>Algoritma PNN</vt:lpstr>
      <vt:lpstr>Recognition (Pengenalan)</vt:lpstr>
      <vt:lpstr>Langkah-langkah</vt:lpstr>
      <vt:lpstr>Kelebihan :</vt:lpstr>
      <vt:lpstr>Kekurangan :</vt:lpstr>
      <vt:lpstr>5 Contoh Penerapan PNN</vt:lpstr>
      <vt:lpstr>Kumpulan Rumus</vt:lpstr>
      <vt:lpstr>Kumpulan Rumus 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Alfian Yulianto</dc:creator>
  <cp:lastModifiedBy>camerashy</cp:lastModifiedBy>
  <cp:revision>376</cp:revision>
  <dcterms:created xsi:type="dcterms:W3CDTF">2015-09-05T11:42:45Z</dcterms:created>
  <dcterms:modified xsi:type="dcterms:W3CDTF">2018-02-12T15:37:49Z</dcterms:modified>
</cp:coreProperties>
</file>