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33" r:id="rId4"/>
    <p:sldId id="402" r:id="rId5"/>
    <p:sldId id="385" r:id="rId6"/>
    <p:sldId id="403" r:id="rId7"/>
    <p:sldId id="374" r:id="rId8"/>
    <p:sldId id="404" r:id="rId9"/>
    <p:sldId id="375" r:id="rId10"/>
    <p:sldId id="376" r:id="rId11"/>
    <p:sldId id="377" r:id="rId12"/>
    <p:sldId id="378" r:id="rId13"/>
    <p:sldId id="396" r:id="rId14"/>
    <p:sldId id="380" r:id="rId15"/>
    <p:sldId id="382" r:id="rId16"/>
    <p:sldId id="383" r:id="rId17"/>
    <p:sldId id="386" r:id="rId18"/>
    <p:sldId id="387" r:id="rId19"/>
    <p:sldId id="388" r:id="rId20"/>
    <p:sldId id="398" r:id="rId21"/>
    <p:sldId id="397" r:id="rId22"/>
    <p:sldId id="389" r:id="rId23"/>
    <p:sldId id="390" r:id="rId24"/>
    <p:sldId id="391" r:id="rId25"/>
    <p:sldId id="400" r:id="rId26"/>
    <p:sldId id="392" r:id="rId27"/>
    <p:sldId id="401" r:id="rId28"/>
    <p:sldId id="393" r:id="rId29"/>
    <p:sldId id="266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422C16"/>
    <a:srgbClr val="0C788E"/>
    <a:srgbClr val="025198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9476" autoAdjust="0"/>
  </p:normalViewPr>
  <p:slideViewPr>
    <p:cSldViewPr>
      <p:cViewPr varScale="1">
        <p:scale>
          <a:sx n="77" d="100"/>
          <a:sy n="77" d="100"/>
        </p:scale>
        <p:origin x="12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Master\%23UB_Project\%23Penelitian%202013\PPT%20Presentasi\Bentuk%20Visualisasi%20dat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Master\%23UB_Project\%23Penelitian%202013\PPT%20Presentasi\Bentuk%20Visualisasi%20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4762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D9-4560-BC71-24C4EB1F9CC0}"/>
            </c:ext>
          </c:extLst>
        </c:ser>
        <c:ser>
          <c:idx val="1"/>
          <c:order val="1"/>
          <c:tx>
            <c:v>KElas</c:v>
          </c:tx>
          <c:spPr>
            <a:ln w="47625">
              <a:noFill/>
            </a:ln>
          </c:spPr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21D9-4560-BC71-24C4EB1F9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72128"/>
        <c:axId val="70274432"/>
      </c:scatterChart>
      <c:valAx>
        <c:axId val="702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0274432"/>
        <c:crosses val="autoZero"/>
        <c:crossBetween val="midCat"/>
      </c:valAx>
      <c:valAx>
        <c:axId val="7027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02721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4762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42-4E4C-B25C-5B4E33AC1FB0}"/>
            </c:ext>
          </c:extLst>
        </c:ser>
        <c:ser>
          <c:idx val="1"/>
          <c:order val="1"/>
          <c:tx>
            <c:v>KElas</c:v>
          </c:tx>
          <c:spPr>
            <a:ln w="47625">
              <a:noFill/>
            </a:ln>
          </c:spPr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0D42-4E4C-B25C-5B4E33AC1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06944"/>
        <c:axId val="71108864"/>
      </c:scatterChart>
      <c:valAx>
        <c:axId val="7110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1108864"/>
        <c:crosses val="autoZero"/>
        <c:crossBetween val="midCat"/>
      </c:valAx>
      <c:valAx>
        <c:axId val="71108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11069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Kelas -1</c:v>
          </c:tx>
          <c:spPr>
            <a:ln w="28575">
              <a:noFill/>
            </a:ln>
          </c:spPr>
          <c:marker>
            <c:spPr>
              <a:noFill/>
            </c:spPr>
          </c:marker>
          <c:dPt>
            <c:idx val="1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DB3-40B8-BBAD-EE494AB85FF1}"/>
              </c:ext>
            </c:extLst>
          </c:dPt>
          <c:dPt>
            <c:idx val="2"/>
            <c:marker>
              <c:symbol val="diamond"/>
              <c:size val="15"/>
              <c:spPr>
                <a:solidFill>
                  <a:schemeClr val="accent1">
                    <a:lumMod val="90000"/>
                  </a:schemeClr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DB3-40B8-BBAD-EE494AB85FF1}"/>
              </c:ext>
            </c:extLst>
          </c:dPt>
          <c:dPt>
            <c:idx val="3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DB3-40B8-BBAD-EE494AB85FF1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DB3-40B8-BBAD-EE494AB85FF1}"/>
            </c:ext>
          </c:extLst>
        </c:ser>
        <c:ser>
          <c:idx val="1"/>
          <c:order val="1"/>
          <c:tx>
            <c:v>Kelas +1</c:v>
          </c:tx>
          <c:spPr>
            <a:ln w="28575">
              <a:noFill/>
            </a:ln>
          </c:spPr>
          <c:dPt>
            <c:idx val="0"/>
            <c:marker>
              <c:symbol val="square"/>
              <c:size val="11"/>
            </c:marker>
            <c:bubble3D val="0"/>
            <c:extLst>
              <c:ext xmlns:c16="http://schemas.microsoft.com/office/drawing/2014/chart" uri="{C3380CC4-5D6E-409C-BE32-E72D297353CC}">
                <c16:uniqueId val="{00000005-3DB3-40B8-BBAD-EE494AB85FF1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3DB3-40B8-BBAD-EE494AB85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830208"/>
        <c:axId val="78520704"/>
      </c:scatterChart>
      <c:valAx>
        <c:axId val="76830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x1</a:t>
                </a:r>
              </a:p>
            </c:rich>
          </c:tx>
          <c:layout>
            <c:manualLayout>
              <c:xMode val="edge"/>
              <c:yMode val="edge"/>
              <c:x val="0.72664238845144347"/>
              <c:y val="0.354199860680826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8520704"/>
        <c:crosses val="autoZero"/>
        <c:crossBetween val="midCat"/>
      </c:valAx>
      <c:valAx>
        <c:axId val="785207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x2</a:t>
                </a:r>
              </a:p>
            </c:rich>
          </c:tx>
          <c:layout>
            <c:manualLayout>
              <c:xMode val="edge"/>
              <c:yMode val="edge"/>
              <c:x val="0.44444444444444442"/>
              <c:y val="2.868145082948127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6830208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9097922134733156"/>
          <c:y val="0.3885961650627005"/>
          <c:w val="0.19235411198600175"/>
          <c:h val="0.19040026246719161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Kelas -1</c:v>
          </c:tx>
          <c:spPr>
            <a:ln w="28575">
              <a:noFill/>
            </a:ln>
          </c:spPr>
          <c:marker>
            <c:spPr>
              <a:noFill/>
            </c:spPr>
          </c:marker>
          <c:dPt>
            <c:idx val="1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A76-4022-A1AD-EC44F6EB32C5}"/>
              </c:ext>
            </c:extLst>
          </c:dPt>
          <c:dPt>
            <c:idx val="2"/>
            <c:marker>
              <c:symbol val="diamond"/>
              <c:size val="15"/>
              <c:spPr>
                <a:solidFill>
                  <a:schemeClr val="accent1">
                    <a:lumMod val="90000"/>
                  </a:schemeClr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A76-4022-A1AD-EC44F6EB32C5}"/>
              </c:ext>
            </c:extLst>
          </c:dPt>
          <c:dPt>
            <c:idx val="3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A76-4022-A1AD-EC44F6EB32C5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A76-4022-A1AD-EC44F6EB32C5}"/>
            </c:ext>
          </c:extLst>
        </c:ser>
        <c:ser>
          <c:idx val="1"/>
          <c:order val="1"/>
          <c:tx>
            <c:v>Kelas +1</c:v>
          </c:tx>
          <c:spPr>
            <a:ln w="28575">
              <a:noFill/>
            </a:ln>
          </c:spPr>
          <c:dPt>
            <c:idx val="0"/>
            <c:marker>
              <c:symbol val="square"/>
              <c:size val="11"/>
            </c:marker>
            <c:bubble3D val="0"/>
            <c:extLst>
              <c:ext xmlns:c16="http://schemas.microsoft.com/office/drawing/2014/chart" uri="{C3380CC4-5D6E-409C-BE32-E72D297353CC}">
                <c16:uniqueId val="{00000005-7A76-4022-A1AD-EC44F6EB32C5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7A76-4022-A1AD-EC44F6EB3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49824"/>
        <c:axId val="130307584"/>
      </c:scatterChart>
      <c:valAx>
        <c:axId val="1279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x1</a:t>
                </a:r>
              </a:p>
            </c:rich>
          </c:tx>
          <c:layout>
            <c:manualLayout>
              <c:xMode val="edge"/>
              <c:yMode val="edge"/>
              <c:x val="0.7238646106736657"/>
              <c:y val="0.372685185185185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0307584"/>
        <c:crosses val="autoZero"/>
        <c:crossBetween val="midCat"/>
      </c:valAx>
      <c:valAx>
        <c:axId val="1303075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x2</a:t>
                </a:r>
              </a:p>
            </c:rich>
          </c:tx>
          <c:layout>
            <c:manualLayout>
              <c:xMode val="edge"/>
              <c:yMode val="edge"/>
              <c:x val="0.44444444444444442"/>
              <c:y val="2.865740740740739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7949824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9097922134733156"/>
          <c:y val="0.3885961650627005"/>
          <c:w val="0.19235411198600175"/>
          <c:h val="0.19040026246719161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28569">
              <a:noFill/>
            </a:ln>
          </c:spPr>
          <c:dPt>
            <c:idx val="0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13E-4E8F-B6DB-0F9FDB6A06B9}"/>
              </c:ext>
            </c:extLst>
          </c:dPt>
          <c:dPt>
            <c:idx val="1"/>
            <c:marker>
              <c:symbol val="diamond"/>
              <c:size val="6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13E-4E8F-B6DB-0F9FDB6A06B9}"/>
              </c:ext>
            </c:extLst>
          </c:dPt>
          <c:dPt>
            <c:idx val="3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13E-4E8F-B6DB-0F9FDB6A06B9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13E-4E8F-B6DB-0F9FDB6A06B9}"/>
            </c:ext>
          </c:extLst>
        </c:ser>
        <c:ser>
          <c:idx val="1"/>
          <c:order val="1"/>
          <c:tx>
            <c:v>KElas</c:v>
          </c:tx>
          <c:spPr>
            <a:ln w="28569">
              <a:noFill/>
            </a:ln>
          </c:spPr>
          <c:marker>
            <c:symbol val="diamond"/>
            <c:size val="6"/>
            <c:spPr>
              <a:solidFill>
                <a:schemeClr val="accent1"/>
              </a:solidFill>
            </c:spPr>
          </c:marker>
          <c:dPt>
            <c:idx val="0"/>
            <c:marker>
              <c:spPr>
                <a:solidFill>
                  <a:schemeClr val="accent1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13E-4E8F-B6DB-0F9FDB6A06B9}"/>
              </c:ext>
            </c:extLst>
          </c:dPt>
          <c:xVal>
            <c:numRef>
              <c:f>Sheet1!$C$2:$C$5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413E-4E8F-B6DB-0F9FDB6A0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02016"/>
        <c:axId val="42503552"/>
      </c:scatterChart>
      <c:valAx>
        <c:axId val="4250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id-ID"/>
          </a:p>
        </c:txPr>
        <c:crossAx val="42503552"/>
        <c:crosses val="autoZero"/>
        <c:crossBetween val="midCat"/>
      </c:valAx>
      <c:valAx>
        <c:axId val="42503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2502016"/>
        <c:crosses val="autoZero"/>
        <c:crossBetween val="midCat"/>
      </c:valAx>
      <c:spPr>
        <a:noFill/>
        <a:ln w="25395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28554">
              <a:noFill/>
            </a:ln>
          </c:spPr>
          <c:dPt>
            <c:idx val="0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630-4C3A-9F27-84B12E80E5B9}"/>
              </c:ext>
            </c:extLst>
          </c:dPt>
          <c:dPt>
            <c:idx val="1"/>
            <c:marker>
              <c:symbol val="diamond"/>
              <c:size val="6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630-4C3A-9F27-84B12E80E5B9}"/>
              </c:ext>
            </c:extLst>
          </c:dPt>
          <c:dPt>
            <c:idx val="3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630-4C3A-9F27-84B12E80E5B9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630-4C3A-9F27-84B12E80E5B9}"/>
            </c:ext>
          </c:extLst>
        </c:ser>
        <c:ser>
          <c:idx val="1"/>
          <c:order val="1"/>
          <c:tx>
            <c:v>KElas</c:v>
          </c:tx>
          <c:spPr>
            <a:ln w="28554">
              <a:noFill/>
            </a:ln>
          </c:spPr>
          <c:marker>
            <c:symbol val="diamond"/>
            <c:size val="6"/>
            <c:spPr>
              <a:solidFill>
                <a:schemeClr val="accent1"/>
              </a:solidFill>
            </c:spPr>
          </c:marker>
          <c:dPt>
            <c:idx val="0"/>
            <c:marker>
              <c:spPr>
                <a:solidFill>
                  <a:schemeClr val="accent1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630-4C3A-9F27-84B12E80E5B9}"/>
              </c:ext>
            </c:extLst>
          </c:dPt>
          <c:xVal>
            <c:numRef>
              <c:f>Sheet1!$C$2:$C$5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0630-4C3A-9F27-84B12E80E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85408"/>
        <c:axId val="42791296"/>
      </c:scatterChart>
      <c:valAx>
        <c:axId val="4278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id-ID"/>
          </a:p>
        </c:txPr>
        <c:crossAx val="42791296"/>
        <c:crosses val="autoZero"/>
        <c:crossBetween val="midCat"/>
      </c:valAx>
      <c:valAx>
        <c:axId val="4279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2785408"/>
        <c:crosses val="autoZero"/>
        <c:crossBetween val="midCat"/>
      </c:valAx>
      <c:spPr>
        <a:noFill/>
        <a:ln w="25381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1.wmf"/><Relationship Id="rId1" Type="http://schemas.openxmlformats.org/officeDocument/2006/relationships/image" Target="../media/image37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8F808C0-0879-4892-B50E-1E89239C2F47}" type="datetimeFigureOut">
              <a:rPr lang="en-US"/>
              <a:pPr>
                <a:defRPr/>
              </a:pPr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F7FE866-D602-4F51-BC5A-FD7909140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/>
              <a:t>Additive Kernel yang digunakan di paper reference hanya diterapkan pada kasus dengan hyperplane Linier.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/>
              <a:t>Konsep Additive kernel adalah menambahkan beberapa hasil K(x,y) dari 2 kernel atau lebih.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0F222E-E1A3-45A6-BE63-E165550EF6FB}" type="slidenum">
              <a:rPr lang="en-US" smtClean="0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15CC42-D34B-4510-AC07-D87ED890FC5B}" type="slidenum">
              <a:rPr lang="en-US" smtClean="0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F0821-1FD9-4BD4-9F3F-F40EBFBC588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83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DA90-FE03-4A26-A66C-2956B39E72E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82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0555C-5786-4FC0-A966-6A2E74D051C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2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2" r="8450"/>
          <a:stretch>
            <a:fillRect/>
          </a:stretch>
        </p:blipFill>
        <p:spPr bwMode="auto">
          <a:xfrm>
            <a:off x="-1588" y="1098550"/>
            <a:ext cx="9144001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36"/>
          <a:stretch>
            <a:fillRect/>
          </a:stretch>
        </p:blipFill>
        <p:spPr bwMode="auto">
          <a:xfrm>
            <a:off x="-1588" y="19050"/>
            <a:ext cx="9144001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5"/>
          <a:stretch>
            <a:fillRect/>
          </a:stretch>
        </p:blipFill>
        <p:spPr bwMode="auto">
          <a:xfrm>
            <a:off x="7938" y="15875"/>
            <a:ext cx="91424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-2" r="80624" b="-882"/>
          <a:stretch>
            <a:fillRect/>
          </a:stretch>
        </p:blipFill>
        <p:spPr bwMode="auto">
          <a:xfrm>
            <a:off x="107950" y="260350"/>
            <a:ext cx="7080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D5439-56FD-4955-843E-2F66A55D0D3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32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DF628-FE75-4F1A-AC18-30208698EC4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4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77BAA-512C-4256-A4B3-69E2C0DDC88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61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F872F-384F-4E55-B4CC-78AEA11D7BC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09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2E985-F1DA-4A9F-81F3-4AFC38EC084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17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05C53-4520-473B-8F0B-810C957CE5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21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CE921-B092-4E13-98E2-707DF7FB45F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73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E3F16-3AC5-417F-A0DE-F8B0CC8448C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7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D568BDA-C7B6-44B3-86B9-A48050B3847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4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36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3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2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50.wmf"/><Relationship Id="rId3" Type="http://schemas.openxmlformats.org/officeDocument/2006/relationships/image" Target="../media/image33.pn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81013" y="3356992"/>
            <a:ext cx="6683375" cy="576262"/>
          </a:xfrm>
          <a:noFill/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1C1C1C"/>
                </a:solidFill>
              </a:rPr>
              <a:t>Support Vector Machine (SVM)</a:t>
            </a:r>
            <a:endParaRPr lang="es-ES" sz="2800" b="1" dirty="0">
              <a:solidFill>
                <a:srgbClr val="1C1C1C"/>
              </a:solidFill>
            </a:endParaRPr>
          </a:p>
        </p:txBody>
      </p:sp>
      <p:sp>
        <p:nvSpPr>
          <p:cNvPr id="3075" name="Rectangle 125"/>
          <p:cNvSpPr>
            <a:spLocks noChangeArrowheads="1"/>
          </p:cNvSpPr>
          <p:nvPr/>
        </p:nvSpPr>
        <p:spPr bwMode="auto">
          <a:xfrm>
            <a:off x="481013" y="3933254"/>
            <a:ext cx="5040312" cy="90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id-ID" b="1" dirty="0">
                <a:solidFill>
                  <a:srgbClr val="1C1C1C"/>
                </a:solidFill>
              </a:rPr>
              <a:t>Akbar Habib B.W.P	1301178198</a:t>
            </a:r>
          </a:p>
          <a:p>
            <a:r>
              <a:rPr lang="id-ID" b="1" dirty="0">
                <a:solidFill>
                  <a:srgbClr val="1C1C1C"/>
                </a:solidFill>
              </a:rPr>
              <a:t>Devi Oktaviani		1301178377</a:t>
            </a:r>
          </a:p>
          <a:p>
            <a:r>
              <a:rPr lang="id-ID" b="1" dirty="0">
                <a:solidFill>
                  <a:srgbClr val="1C1C1C"/>
                </a:solidFill>
              </a:rPr>
              <a:t>Muhammad Hanafiah	1301178552</a:t>
            </a:r>
            <a:endParaRPr lang="es-ES" b="1" dirty="0">
              <a:solidFill>
                <a:srgbClr val="1C1C1C"/>
              </a:solidFill>
            </a:endParaRPr>
          </a:p>
        </p:txBody>
      </p:sp>
      <p:sp>
        <p:nvSpPr>
          <p:cNvPr id="3076" name="Rectangle 110"/>
          <p:cNvSpPr txBox="1">
            <a:spLocks noChangeArrowheads="1"/>
          </p:cNvSpPr>
          <p:nvPr/>
        </p:nvSpPr>
        <p:spPr bwMode="auto">
          <a:xfrm>
            <a:off x="611188" y="230188"/>
            <a:ext cx="568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UY" sz="4000" b="1" dirty="0" err="1">
                <a:solidFill>
                  <a:schemeClr val="bg1"/>
                </a:solidFill>
              </a:rPr>
              <a:t>Pengenalan</a:t>
            </a:r>
            <a:r>
              <a:rPr lang="es-UY" sz="4000" b="1" dirty="0">
                <a:solidFill>
                  <a:schemeClr val="bg1"/>
                </a:solidFill>
              </a:rPr>
              <a:t> Pola/</a:t>
            </a:r>
          </a:p>
          <a:p>
            <a:pPr eaLnBrk="1" hangingPunct="1"/>
            <a:r>
              <a:rPr lang="es-ES" sz="4000" b="1" dirty="0" err="1">
                <a:solidFill>
                  <a:schemeClr val="bg1"/>
                </a:solidFill>
              </a:rPr>
              <a:t>Pattern</a:t>
            </a:r>
            <a:r>
              <a:rPr lang="es-ES" sz="4000" b="1" dirty="0">
                <a:solidFill>
                  <a:schemeClr val="bg1"/>
                </a:solidFill>
              </a:rPr>
              <a:t> </a:t>
            </a:r>
            <a:r>
              <a:rPr lang="es-ES" sz="4000" b="1" dirty="0" err="1">
                <a:solidFill>
                  <a:schemeClr val="bg1"/>
                </a:solidFill>
              </a:rPr>
              <a:t>Recognition</a:t>
            </a:r>
            <a:endParaRPr lang="es-E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Karakteristik SVM</a:t>
            </a:r>
            <a:endParaRPr lang="en-SG" sz="400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51520" y="1268413"/>
            <a:ext cx="8784976" cy="4857750"/>
          </a:xfrm>
        </p:spPr>
        <p:txBody>
          <a:bodyPr/>
          <a:lstStyle/>
          <a:p>
            <a:pPr algn="just"/>
            <a:r>
              <a:rPr lang="en-US" sz="2400" dirty="0" err="1"/>
              <a:t>Karakteristik</a:t>
            </a:r>
            <a:r>
              <a:rPr lang="en-US" sz="2400" dirty="0"/>
              <a:t> SVM :</a:t>
            </a:r>
          </a:p>
          <a:p>
            <a:pPr lvl="1" algn="just"/>
            <a:r>
              <a:rPr lang="en-US" sz="2400" dirty="0"/>
              <a:t>SVM </a:t>
            </a:r>
            <a:r>
              <a:rPr lang="en-US" sz="2400" dirty="0" err="1"/>
              <a:t>memerlukan</a:t>
            </a:r>
            <a:r>
              <a:rPr lang="en-US" sz="2400" dirty="0"/>
              <a:t> proses </a:t>
            </a:r>
            <a:r>
              <a:rPr lang="en-US" sz="2400" dirty="0" err="1"/>
              <a:t>pelatihan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support </a:t>
            </a:r>
            <a:r>
              <a:rPr lang="en-US" sz="2400" dirty="0" err="1"/>
              <a:t>vektor</a:t>
            </a:r>
            <a:r>
              <a:rPr lang="en-US" sz="2400" dirty="0"/>
              <a:t> yang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proses </a:t>
            </a:r>
            <a:r>
              <a:rPr lang="en-US" sz="2400" dirty="0" err="1"/>
              <a:t>prediksi</a:t>
            </a:r>
            <a:r>
              <a:rPr lang="en-US" sz="2400" dirty="0"/>
              <a:t>/testing.</a:t>
            </a:r>
          </a:p>
          <a:p>
            <a:pPr lvl="1" algn="just"/>
            <a:r>
              <a:rPr lang="en-US" sz="2400" dirty="0"/>
              <a:t>SVM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model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margin </a:t>
            </a:r>
            <a:r>
              <a:rPr lang="en-US" sz="2400" dirty="0" err="1"/>
              <a:t>maksimal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/>
              <a:t>SVM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data yang </a:t>
            </a: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/>
              <a:t>kelasnya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linier </a:t>
            </a:r>
            <a:r>
              <a:rPr lang="en-US" sz="2400" dirty="0" err="1"/>
              <a:t>maupun</a:t>
            </a:r>
            <a:r>
              <a:rPr lang="en-US" sz="2400" dirty="0"/>
              <a:t> non linier.</a:t>
            </a:r>
          </a:p>
          <a:p>
            <a:pPr lvl="1" algn="just"/>
            <a:r>
              <a:rPr lang="en-US" sz="2400" dirty="0"/>
              <a:t>SVM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dipengaruhi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 data yang </a:t>
            </a:r>
            <a:r>
              <a:rPr lang="en-US" sz="2400" dirty="0" err="1"/>
              <a:t>tinggi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proses </a:t>
            </a:r>
            <a:r>
              <a:rPr lang="en-US" sz="2400" dirty="0" err="1"/>
              <a:t>reduksi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 </a:t>
            </a:r>
            <a:r>
              <a:rPr lang="en-US" sz="2400" dirty="0" err="1"/>
              <a:t>didalamnya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Memori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SVM </a:t>
            </a:r>
            <a:r>
              <a:rPr lang="en-US" sz="2400" dirty="0" err="1"/>
              <a:t>dipengaruhi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data,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besarnya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 data.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SG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</a:t>
            </a:r>
            <a:endParaRPr lang="en-SG" sz="4000" b="1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>
              <a:defRPr/>
            </a:pPr>
            <a:r>
              <a:rPr lang="en-US" sz="2000" dirty="0" err="1"/>
              <a:t>Contoh</a:t>
            </a:r>
            <a:r>
              <a:rPr lang="en-US" sz="2000" dirty="0"/>
              <a:t> SVM Linier </a:t>
            </a:r>
            <a:r>
              <a:rPr lang="en-US" sz="2000" dirty="0" err="1"/>
              <a:t>pada</a:t>
            </a:r>
            <a:r>
              <a:rPr lang="en-US" sz="2000" dirty="0"/>
              <a:t> dataset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marL="0" indent="0" algn="just">
              <a:buFontTx/>
              <a:buNone/>
              <a:defRPr/>
            </a:pPr>
            <a:r>
              <a:rPr lang="en-US" sz="2000" dirty="0"/>
              <a:t>     </a:t>
            </a: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Hyperplanenya</a:t>
            </a:r>
            <a:r>
              <a:rPr lang="en-US" sz="2000" dirty="0"/>
              <a:t> !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Visualisasi</a:t>
            </a:r>
            <a:r>
              <a:rPr lang="en-US" sz="2000" dirty="0"/>
              <a:t> data :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0113" y="2133600"/>
          <a:ext cx="6551612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Kelas</a:t>
                      </a:r>
                      <a:r>
                        <a:rPr lang="en-US" dirty="0"/>
                        <a:t> (y)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(SV)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899592" y="4509120"/>
          <a:ext cx="5040560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5" r="26617" b="80936"/>
          <a:stretch>
            <a:fillRect/>
          </a:stretch>
        </p:blipFill>
        <p:spPr bwMode="auto">
          <a:xfrm>
            <a:off x="6156325" y="4443413"/>
            <a:ext cx="1557338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1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2"/>
            <a:ext cx="8229600" cy="5314949"/>
          </a:xfrm>
        </p:spPr>
        <p:txBody>
          <a:bodyPr/>
          <a:lstStyle/>
          <a:p>
            <a:pPr algn="just">
              <a:defRPr/>
            </a:pPr>
            <a:r>
              <a:rPr lang="en-US" sz="1800" dirty="0" err="1"/>
              <a:t>Contoh</a:t>
            </a:r>
            <a:r>
              <a:rPr lang="en-US" sz="1800" dirty="0"/>
              <a:t> SVM Linier :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lvl="1" algn="just">
              <a:defRPr/>
            </a:pP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(x</a:t>
            </a:r>
            <a:r>
              <a:rPr lang="en-US" sz="1800" baseline="-25000" dirty="0"/>
              <a:t>1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dirty="0"/>
              <a:t>), </a:t>
            </a:r>
            <a:r>
              <a:rPr lang="en-US" sz="1800" dirty="0" err="1"/>
              <a:t>maka</a:t>
            </a:r>
            <a:r>
              <a:rPr lang="en-US" sz="1800" dirty="0"/>
              <a:t> w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2 </a:t>
            </a:r>
            <a:r>
              <a:rPr lang="en-US" sz="1800" dirty="0" err="1"/>
              <a:t>fitur</a:t>
            </a:r>
            <a:r>
              <a:rPr lang="en-US" sz="1800" dirty="0"/>
              <a:t> (w</a:t>
            </a:r>
            <a:r>
              <a:rPr lang="en-US" sz="1800" baseline="-25000" dirty="0"/>
              <a:t>1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w</a:t>
            </a:r>
            <a:r>
              <a:rPr lang="en-US" sz="1800" baseline="-25000" dirty="0"/>
              <a:t>2</a:t>
            </a:r>
            <a:r>
              <a:rPr lang="en-US" sz="1800" dirty="0"/>
              <a:t>).</a:t>
            </a:r>
          </a:p>
          <a:p>
            <a:pPr lvl="1" algn="just">
              <a:defRPr/>
            </a:pPr>
            <a:r>
              <a:rPr lang="en-US" sz="1800" dirty="0" err="1"/>
              <a:t>Formulasi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:</a:t>
            </a:r>
          </a:p>
          <a:p>
            <a:pPr lvl="2" algn="just">
              <a:defRPr/>
            </a:pPr>
            <a:r>
              <a:rPr lang="en-US" sz="1800" dirty="0" err="1"/>
              <a:t>Meminimalkan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:</a:t>
            </a:r>
          </a:p>
          <a:p>
            <a:pPr marL="914400" lvl="2" indent="0" algn="just">
              <a:buFontTx/>
              <a:buNone/>
              <a:defRPr/>
            </a:pPr>
            <a:endParaRPr lang="en-US" sz="1800" dirty="0"/>
          </a:p>
          <a:p>
            <a:pPr lvl="2" algn="just">
              <a:defRPr/>
            </a:pPr>
            <a:r>
              <a:rPr lang="en-US" sz="1800" dirty="0" err="1"/>
              <a:t>Syarat</a:t>
            </a:r>
            <a:r>
              <a:rPr lang="en-US" sz="1800" dirty="0"/>
              <a:t> :</a:t>
            </a:r>
          </a:p>
          <a:p>
            <a:pPr marL="457200" lvl="1" indent="0" algn="just">
              <a:buNone/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SG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773238"/>
          <a:ext cx="209867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Kelas</a:t>
                      </a:r>
                      <a:r>
                        <a:rPr lang="en-US" dirty="0"/>
                        <a:t> (y)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19872" y="1628800"/>
          <a:ext cx="3744416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2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628775"/>
            <a:ext cx="1554162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7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7"/>
          <a:stretch>
            <a:fillRect/>
          </a:stretch>
        </p:blipFill>
        <p:spPr bwMode="auto">
          <a:xfrm>
            <a:off x="1600800" y="4786535"/>
            <a:ext cx="26289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311538-3412-45C5-B7FE-B4FD8107D43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664" y="5661248"/>
            <a:ext cx="4344972" cy="369332"/>
          </a:xfrm>
          <a:prstGeom prst="rect">
            <a:avLst/>
          </a:prstGeom>
          <a:blipFill rotWithShape="1">
            <a:blip r:embed="rId5"/>
            <a:stretch>
              <a:fillRect b="-8333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1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 algn="just">
              <a:defRPr/>
            </a:pP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(x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x</a:t>
            </a:r>
            <a:r>
              <a:rPr lang="en-US" sz="1600" baseline="-25000" dirty="0"/>
              <a:t>2</a:t>
            </a:r>
            <a:r>
              <a:rPr lang="en-US" sz="1600" dirty="0"/>
              <a:t>), </a:t>
            </a:r>
            <a:r>
              <a:rPr lang="en-US" sz="1600" dirty="0" err="1"/>
              <a:t>maka</a:t>
            </a:r>
            <a:r>
              <a:rPr lang="en-US" sz="1600" dirty="0"/>
              <a:t> w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2 </a:t>
            </a:r>
            <a:r>
              <a:rPr lang="en-US" sz="1600" dirty="0" err="1"/>
              <a:t>fitur</a:t>
            </a:r>
            <a:r>
              <a:rPr lang="en-US" sz="1600" dirty="0"/>
              <a:t> (w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w</a:t>
            </a:r>
            <a:r>
              <a:rPr lang="en-US" sz="1600" baseline="-25000" dirty="0"/>
              <a:t>2</a:t>
            </a:r>
            <a:r>
              <a:rPr lang="en-US" sz="1600" dirty="0"/>
              <a:t>).</a:t>
            </a:r>
          </a:p>
          <a:p>
            <a:pPr lvl="1" algn="just">
              <a:defRPr/>
            </a:pPr>
            <a:r>
              <a:rPr lang="en-US" sz="1600" dirty="0" err="1"/>
              <a:t>Formulasi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lvl="2" algn="just">
              <a:defRPr/>
            </a:pPr>
            <a:r>
              <a:rPr lang="en-US" sz="1600" dirty="0" err="1"/>
              <a:t>Meminimalkan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margin :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	</a:t>
            </a:r>
          </a:p>
          <a:p>
            <a:pPr lvl="2" algn="just">
              <a:defRPr/>
            </a:pPr>
            <a:r>
              <a:rPr lang="en-US" sz="1600" dirty="0" err="1"/>
              <a:t>Syarat</a:t>
            </a:r>
            <a:r>
              <a:rPr lang="en-US" sz="1600" dirty="0"/>
              <a:t> :</a:t>
            </a:r>
          </a:p>
          <a:p>
            <a:pPr lvl="2" algn="just">
              <a:defRPr/>
            </a:pPr>
            <a:endParaRPr lang="en-US" sz="1600" dirty="0"/>
          </a:p>
          <a:p>
            <a:pPr lvl="2" algn="just">
              <a:defRPr/>
            </a:pPr>
            <a:endParaRPr lang="en-US" sz="1600" dirty="0"/>
          </a:p>
          <a:p>
            <a:pPr lvl="2" algn="just"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3472" y="2169992"/>
            <a:ext cx="2792559" cy="61093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664" y="3140968"/>
            <a:ext cx="4378378" cy="646331"/>
          </a:xfrm>
          <a:prstGeom prst="rect">
            <a:avLst/>
          </a:prstGeom>
          <a:blipFill rotWithShape="1">
            <a:blip r:embed="rId3"/>
            <a:stretch>
              <a:fillRect b="-377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76287" y="3995772"/>
            <a:ext cx="5876352" cy="1754326"/>
          </a:xfrm>
          <a:prstGeom prst="rect">
            <a:avLst/>
          </a:prstGeom>
          <a:blipFill rotWithShape="1">
            <a:blip r:embed="rId4"/>
            <a:stretch>
              <a:fillRect l="-93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1957388"/>
            <a:ext cx="17716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1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-541338" y="1268413"/>
            <a:ext cx="6553201" cy="4968875"/>
          </a:xfrm>
        </p:spPr>
        <p:txBody>
          <a:bodyPr/>
          <a:lstStyle/>
          <a:p>
            <a:pPr marL="914400" lvl="2" indent="0">
              <a:buFontTx/>
              <a:buNone/>
              <a:defRPr/>
            </a:pP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lvl="2">
              <a:defRPr/>
            </a:pPr>
            <a:r>
              <a:rPr lang="en-US" sz="1600" dirty="0" err="1"/>
              <a:t>Menjumlahkan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(1) </a:t>
            </a:r>
            <a:r>
              <a:rPr lang="en-US" sz="1600" dirty="0" err="1"/>
              <a:t>dan</a:t>
            </a:r>
            <a:r>
              <a:rPr lang="en-US" sz="1600" dirty="0"/>
              <a:t> (2)  :</a:t>
            </a:r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</a:t>
            </a:r>
            <a:r>
              <a:rPr lang="en-US" sz="1600" dirty="0" err="1"/>
              <a:t>hyperplane</a:t>
            </a:r>
            <a:r>
              <a:rPr lang="en-US" sz="1600" dirty="0"/>
              <a:t>  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w</a:t>
            </a:r>
            <a:r>
              <a:rPr lang="en-US" sz="1600" baseline="-25000" dirty="0"/>
              <a:t>1</a:t>
            </a: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w</a:t>
            </a:r>
            <a:r>
              <a:rPr lang="en-US" sz="1600" baseline="-25000" dirty="0"/>
              <a:t>2</a:t>
            </a:r>
            <a:r>
              <a:rPr lang="en-US" sz="1600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 + b = 0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- 1 = 0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 = 1 -  x</a:t>
            </a:r>
            <a:r>
              <a:rPr lang="en-US" sz="1600" baseline="-25000" dirty="0"/>
              <a:t>1</a:t>
            </a:r>
          </a:p>
          <a:p>
            <a:pPr marL="914400" lvl="2" indent="0">
              <a:buFontTx/>
              <a:buNone/>
              <a:defRPr/>
            </a:pPr>
            <a:br>
              <a:rPr lang="en-US" sz="1600" dirty="0"/>
            </a:b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1628800"/>
            <a:ext cx="2450799" cy="1200329"/>
          </a:xfrm>
          <a:prstGeom prst="rect">
            <a:avLst/>
          </a:prstGeom>
          <a:blipFill rotWithShape="1">
            <a:blip r:embed="rId2"/>
            <a:stretch>
              <a:fillRect l="-2239" t="-2538" b="-710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3429000"/>
            <a:ext cx="2768707" cy="1477328"/>
          </a:xfrm>
          <a:prstGeom prst="rect">
            <a:avLst/>
          </a:prstGeom>
          <a:blipFill rotWithShape="1">
            <a:blip r:embed="rId3"/>
            <a:stretch>
              <a:fillRect l="-1982" r="-881" b="-537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635375" y="1628775"/>
            <a:ext cx="584358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defRPr/>
            </a:pPr>
            <a:r>
              <a:rPr lang="en-US" sz="1600" dirty="0" err="1"/>
              <a:t>Menjumlahkan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(1) </a:t>
            </a:r>
            <a:r>
              <a:rPr lang="en-US" sz="1600" dirty="0" err="1"/>
              <a:t>dan</a:t>
            </a:r>
            <a:r>
              <a:rPr lang="en-US" sz="1600" dirty="0"/>
              <a:t> (3)  :</a:t>
            </a:r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r>
              <a:rPr lang="en-US" sz="1600" dirty="0" err="1"/>
              <a:t>Menjumlahkan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(2) </a:t>
            </a:r>
            <a:r>
              <a:rPr lang="en-US" sz="1600" dirty="0" err="1"/>
              <a:t>dan</a:t>
            </a:r>
            <a:r>
              <a:rPr lang="en-US" sz="1600" dirty="0"/>
              <a:t> (3)  :</a:t>
            </a:r>
          </a:p>
          <a:p>
            <a:pPr marL="914400" lvl="2" indent="0">
              <a:buFontTx/>
              <a:buNone/>
              <a:defRPr/>
            </a:pPr>
            <a:br>
              <a:rPr lang="en-US" sz="1600" dirty="0"/>
            </a:b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sp>
        <p:nvSpPr>
          <p:cNvPr id="12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92080" y="1890698"/>
            <a:ext cx="2601994" cy="1754326"/>
          </a:xfrm>
          <a:prstGeom prst="rect">
            <a:avLst/>
          </a:prstGeom>
          <a:blipFill rotWithShape="1">
            <a:blip r:embed="rId4"/>
            <a:stretch>
              <a:fillRect l="-1874" r="-117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" name="Rectangle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75564" y="3645024"/>
            <a:ext cx="3268844" cy="1477328"/>
          </a:xfrm>
          <a:prstGeom prst="rect">
            <a:avLst/>
          </a:prstGeom>
          <a:blipFill rotWithShape="1">
            <a:blip r:embed="rId5"/>
            <a:stretch>
              <a:fillRect r="-933" b="-578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288" y="2997200"/>
            <a:ext cx="4176712" cy="2087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1628775"/>
            <a:ext cx="4176713" cy="172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357563"/>
            <a:ext cx="4176713" cy="172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1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-541338" y="1268413"/>
            <a:ext cx="7200901" cy="4968875"/>
          </a:xfrm>
        </p:spPr>
        <p:txBody>
          <a:bodyPr/>
          <a:lstStyle/>
          <a:p>
            <a:pPr marL="914400" lvl="2" indent="0">
              <a:buFontTx/>
              <a:buNone/>
              <a:defRPr/>
            </a:pPr>
            <a:r>
              <a:rPr lang="en-US" sz="1800" dirty="0" err="1"/>
              <a:t>Visualisasi</a:t>
            </a:r>
            <a:r>
              <a:rPr lang="en-US" sz="1800" dirty="0"/>
              <a:t> </a:t>
            </a:r>
            <a:r>
              <a:rPr lang="en-US" sz="1800" dirty="0" err="1"/>
              <a:t>garis</a:t>
            </a:r>
            <a:r>
              <a:rPr lang="en-US" sz="1800" dirty="0"/>
              <a:t> </a:t>
            </a:r>
            <a:r>
              <a:rPr lang="en-US" sz="1800" dirty="0" err="1"/>
              <a:t>hyperplane</a:t>
            </a:r>
            <a:r>
              <a:rPr lang="en-US" sz="1800" dirty="0"/>
              <a:t> (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klasifikasi</a:t>
            </a:r>
            <a:r>
              <a:rPr lang="en-US" sz="1800" dirty="0"/>
              <a:t>)  :</a:t>
            </a:r>
          </a:p>
          <a:p>
            <a:pPr marL="914400" lvl="2" indent="0">
              <a:buFontTx/>
              <a:buNone/>
              <a:defRPr/>
            </a:pPr>
            <a:r>
              <a:rPr lang="en-US" sz="1800" dirty="0"/>
              <a:t>w</a:t>
            </a:r>
            <a:r>
              <a:rPr lang="en-US" sz="1800" baseline="-25000" dirty="0"/>
              <a:t>1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w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b = 0</a:t>
            </a:r>
          </a:p>
          <a:p>
            <a:pPr marL="914400" lvl="2" indent="0">
              <a:buFontTx/>
              <a:buNone/>
              <a:defRPr/>
            </a:pP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x</a:t>
            </a:r>
            <a:r>
              <a:rPr lang="en-US" sz="1800" baseline="-25000" dirty="0"/>
              <a:t>2</a:t>
            </a:r>
            <a:r>
              <a:rPr lang="en-US" sz="1800" dirty="0"/>
              <a:t> - 1 = 0</a:t>
            </a:r>
          </a:p>
          <a:p>
            <a:pPr marL="914400" lvl="2" indent="0">
              <a:buFontTx/>
              <a:buNone/>
              <a:defRPr/>
            </a:pPr>
            <a:r>
              <a:rPr lang="en-US" sz="1800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= 1 -  x</a:t>
            </a:r>
            <a:r>
              <a:rPr lang="en-US" sz="1800" baseline="-25000" dirty="0"/>
              <a:t>1</a:t>
            </a:r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br>
              <a:rPr lang="en-US" sz="1600" dirty="0"/>
            </a:b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288" y="2708275"/>
          <a:ext cx="2736850" cy="222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 = 1 – x</a:t>
                      </a:r>
                      <a:r>
                        <a:rPr lang="en-US" sz="1800" baseline="-25000" dirty="0"/>
                        <a:t>1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-2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-1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363" name="Group 3"/>
          <p:cNvGrpSpPr>
            <a:grpSpLocks/>
          </p:cNvGrpSpPr>
          <p:nvPr/>
        </p:nvGrpSpPr>
        <p:grpSpPr bwMode="auto">
          <a:xfrm>
            <a:off x="3408363" y="1916113"/>
            <a:ext cx="5124450" cy="3384550"/>
            <a:chOff x="2009775" y="1743075"/>
            <a:chExt cx="5124450" cy="3384376"/>
          </a:xfrm>
        </p:grpSpPr>
        <p:graphicFrame>
          <p:nvGraphicFramePr>
            <p:cNvPr id="17" name="Chart 16"/>
            <p:cNvGraphicFramePr>
              <a:graphicFrameLocks/>
            </p:cNvGraphicFramePr>
            <p:nvPr/>
          </p:nvGraphicFramePr>
          <p:xfrm>
            <a:off x="2009775" y="237172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8" name="Straight Connector 17"/>
            <p:cNvCxnSpPr/>
            <p:nvPr/>
          </p:nvCxnSpPr>
          <p:spPr>
            <a:xfrm>
              <a:off x="2381250" y="1743075"/>
              <a:ext cx="4752975" cy="338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64" name="Rectangle 6"/>
          <p:cNvSpPr>
            <a:spLocks noChangeArrowheads="1"/>
          </p:cNvSpPr>
          <p:nvPr/>
        </p:nvSpPr>
        <p:spPr bwMode="auto">
          <a:xfrm>
            <a:off x="3132138" y="1747838"/>
            <a:ext cx="2055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ctr"/>
            <a:r>
              <a:rPr lang="en-US" sz="1600"/>
              <a:t>x</a:t>
            </a:r>
            <a:r>
              <a:rPr lang="en-US" sz="1600" baseline="-25000"/>
              <a:t>2</a:t>
            </a:r>
            <a:r>
              <a:rPr lang="en-US" sz="1600"/>
              <a:t> = 1 -  x</a:t>
            </a:r>
            <a:r>
              <a:rPr lang="en-US" sz="1600" baseline="-25000"/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1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-541338" y="1268413"/>
            <a:ext cx="7200901" cy="4968875"/>
          </a:xfrm>
        </p:spPr>
        <p:txBody>
          <a:bodyPr/>
          <a:lstStyle/>
          <a:p>
            <a:pPr marL="914400" lvl="2" indent="0">
              <a:buFontTx/>
              <a:buNone/>
              <a:defRPr/>
            </a:pPr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data </a:t>
            </a:r>
            <a:r>
              <a:rPr lang="en-US" sz="2000" dirty="0" err="1"/>
              <a:t>uji</a:t>
            </a:r>
            <a:r>
              <a:rPr lang="en-US" sz="2000" dirty="0"/>
              <a:t>/ data testing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marL="914400" lvl="2" indent="0">
              <a:buFontTx/>
              <a:buNone/>
              <a:defRPr/>
            </a:pPr>
            <a:r>
              <a:rPr lang="en-US" sz="2000" dirty="0"/>
              <a:t>  	</a:t>
            </a:r>
            <a:r>
              <a:rPr lang="en-US" sz="2000" dirty="0" err="1"/>
              <a:t>Diketahui</a:t>
            </a:r>
            <a:r>
              <a:rPr lang="en-US" sz="2000" dirty="0"/>
              <a:t> : f(x) = x</a:t>
            </a:r>
            <a:r>
              <a:rPr lang="en-US" sz="2000" baseline="-25000" dirty="0"/>
              <a:t>1</a:t>
            </a:r>
            <a:r>
              <a:rPr lang="en-US" sz="2000" dirty="0"/>
              <a:t> + x</a:t>
            </a:r>
            <a:r>
              <a:rPr lang="en-US" sz="2000" baseline="-25000" dirty="0"/>
              <a:t>2</a:t>
            </a:r>
            <a:r>
              <a:rPr lang="en-US" sz="2000" dirty="0"/>
              <a:t> – 1</a:t>
            </a:r>
          </a:p>
          <a:p>
            <a:pPr marL="914400" lvl="2" indent="0">
              <a:buFontTx/>
              <a:buNone/>
              <a:defRPr/>
            </a:pPr>
            <a:r>
              <a:rPr lang="en-US" sz="2000" dirty="0"/>
              <a:t> 	</a:t>
            </a:r>
            <a:r>
              <a:rPr lang="en-US" sz="2000" dirty="0" err="1"/>
              <a:t>Kelas</a:t>
            </a:r>
            <a:r>
              <a:rPr lang="en-US" sz="2000" dirty="0"/>
              <a:t> = sign(f(x))</a:t>
            </a:r>
          </a:p>
          <a:p>
            <a:pPr marL="914400" lvl="2" indent="0">
              <a:buFontTx/>
              <a:buNone/>
              <a:defRPr/>
            </a:pPr>
            <a:br>
              <a:rPr lang="en-US" sz="1600" dirty="0"/>
            </a:b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288" y="2644775"/>
          <a:ext cx="4176712" cy="29908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53">
                <a:tc rowSpan="2">
                  <a:txBody>
                    <a:bodyPr/>
                    <a:lstStyle/>
                    <a:p>
                      <a:r>
                        <a:rPr lang="en-US" sz="1400" baseline="0" dirty="0"/>
                        <a:t>No</a:t>
                      </a:r>
                    </a:p>
                  </a:txBody>
                  <a:tcPr marL="91445" marR="91445" marT="45704" marB="45704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Data </a:t>
                      </a:r>
                      <a:r>
                        <a:rPr lang="en-US" sz="1200" baseline="0" dirty="0" err="1"/>
                        <a:t>Uji</a:t>
                      </a:r>
                      <a:endParaRPr lang="en-US" sz="1200" baseline="0" dirty="0"/>
                    </a:p>
                  </a:txBody>
                  <a:tcPr marL="91445" marR="91445" marT="45704" marB="45704" anchor="ctr"/>
                </a:tc>
                <a:tc hMerge="1"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 marL="91445" marR="91445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/>
                        <a:t>Hasil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Klasifikasi</a:t>
                      </a:r>
                      <a:endParaRPr lang="en-US" sz="1200" baseline="0" dirty="0"/>
                    </a:p>
                  </a:txBody>
                  <a:tcPr marL="91445" marR="91445" marT="45704" marB="457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53">
                <a:tc vMerge="1"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 marL="91445" marR="91445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</a:p>
                  </a:txBody>
                  <a:tcPr marL="91445" marR="91445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</a:p>
                  </a:txBody>
                  <a:tcPr marL="91445" marR="91445" marT="45704" marB="4570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/>
                        <a:t>Kelas</a:t>
                      </a:r>
                      <a:r>
                        <a:rPr lang="en-US" sz="1200" baseline="0" dirty="0"/>
                        <a:t> = sign(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 </a:t>
                      </a:r>
                      <a:r>
                        <a:rPr lang="en-US" sz="1200" baseline="0" dirty="0"/>
                        <a:t>+ 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 </a:t>
                      </a:r>
                      <a:r>
                        <a:rPr lang="en-US" sz="1200" baseline="0" dirty="0"/>
                        <a:t> - 1)</a:t>
                      </a:r>
                      <a:endParaRPr lang="en-US" sz="1200" baseline="-25000" dirty="0"/>
                    </a:p>
                  </a:txBody>
                  <a:tcPr marL="91445" marR="91445" marT="45704" marB="457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sign (1  + 5 - 1) </a:t>
                      </a:r>
                      <a:r>
                        <a:rPr lang="en-US" sz="1800" dirty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/>
                        <a:t> +1</a:t>
                      </a:r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sign (-1 + 4 - 1) </a:t>
                      </a:r>
                      <a:r>
                        <a:rPr lang="en-US" sz="1800" dirty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/>
                        <a:t>+1</a:t>
                      </a:r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sign (0  + 7 - 1) </a:t>
                      </a:r>
                      <a:r>
                        <a:rPr lang="en-US" sz="1800" dirty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/>
                        <a:t> +1</a:t>
                      </a:r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sign (-9 + 0 - 1) </a:t>
                      </a:r>
                      <a:r>
                        <a:rPr lang="en-US" sz="1800" dirty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/>
                        <a:t>-1</a:t>
                      </a:r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sign (2   - 2 - 1)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=</a:t>
                      </a:r>
                      <a:r>
                        <a:rPr lang="en-US" sz="1800" dirty="0"/>
                        <a:t> -1</a:t>
                      </a:r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407" name="Group 3"/>
          <p:cNvGrpSpPr>
            <a:grpSpLocks/>
          </p:cNvGrpSpPr>
          <p:nvPr/>
        </p:nvGrpSpPr>
        <p:grpSpPr bwMode="auto">
          <a:xfrm>
            <a:off x="4500563" y="1997075"/>
            <a:ext cx="4572000" cy="3371850"/>
            <a:chOff x="2009775" y="1743075"/>
            <a:chExt cx="4572000" cy="3371850"/>
          </a:xfrm>
        </p:grpSpPr>
        <p:graphicFrame>
          <p:nvGraphicFramePr>
            <p:cNvPr id="17" name="Chart 16"/>
            <p:cNvGraphicFramePr>
              <a:graphicFrameLocks/>
            </p:cNvGraphicFramePr>
            <p:nvPr/>
          </p:nvGraphicFramePr>
          <p:xfrm>
            <a:off x="2009775" y="237172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8" name="Straight Connector 17"/>
            <p:cNvCxnSpPr/>
            <p:nvPr/>
          </p:nvCxnSpPr>
          <p:spPr>
            <a:xfrm>
              <a:off x="2381250" y="1743075"/>
              <a:ext cx="4105275" cy="2952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08" name="Rectangle 6"/>
          <p:cNvSpPr>
            <a:spLocks noChangeArrowheads="1"/>
          </p:cNvSpPr>
          <p:nvPr/>
        </p:nvSpPr>
        <p:spPr bwMode="auto">
          <a:xfrm>
            <a:off x="4187825" y="1831975"/>
            <a:ext cx="205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ctr"/>
            <a:r>
              <a:rPr lang="en-US" sz="1600"/>
              <a:t>x</a:t>
            </a:r>
            <a:r>
              <a:rPr lang="en-US" sz="1600" baseline="-25000"/>
              <a:t>2</a:t>
            </a:r>
            <a:r>
              <a:rPr lang="en-US" sz="1600"/>
              <a:t> = 1 -  x</a:t>
            </a:r>
            <a:r>
              <a:rPr lang="en-US" sz="1600" baseline="-25000"/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</a:t>
            </a:r>
            <a:endParaRPr lang="en-SG" sz="400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/>
            <a:r>
              <a:rPr lang="en-US" sz="2000"/>
              <a:t>Contoh SVM Non Linier pada dataset berikut 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Bentuk Visualisasi data 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SG" sz="20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773238"/>
          <a:ext cx="6985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Kelas</a:t>
                      </a:r>
                      <a:r>
                        <a:rPr lang="en-US" dirty="0"/>
                        <a:t> (y)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(SP)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Chart 4"/>
          <p:cNvGraphicFramePr>
            <a:graphicFrameLocks/>
          </p:cNvGraphicFramePr>
          <p:nvPr/>
        </p:nvGraphicFramePr>
        <p:xfrm>
          <a:off x="971550" y="4365625"/>
          <a:ext cx="5256213" cy="201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4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441825"/>
            <a:ext cx="1006475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/>
            <a:r>
              <a:rPr lang="en-US" sz="2000" dirty="0" err="1"/>
              <a:t>Contoh</a:t>
            </a:r>
            <a:r>
              <a:rPr lang="en-US" sz="2000" dirty="0"/>
              <a:t> SVM Non Linier 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lvl="1"/>
            <a:r>
              <a:rPr lang="en-US" sz="1800" dirty="0"/>
              <a:t>Karena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(x</a:t>
            </a:r>
            <a:r>
              <a:rPr lang="en-US" sz="1800" baseline="-25000" dirty="0"/>
              <a:t>1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dirty="0"/>
              <a:t>),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datanya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linear,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kernel. </a:t>
            </a:r>
            <a:r>
              <a:rPr lang="en-US" sz="1800" dirty="0" err="1"/>
              <a:t>Misal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kernel polynomial ordo 2, </a:t>
            </a:r>
            <a:r>
              <a:rPr lang="en-US" sz="1800" dirty="0" err="1"/>
              <a:t>yaitu</a:t>
            </a:r>
            <a:r>
              <a:rPr lang="en-US" sz="1800" dirty="0"/>
              <a:t> :</a:t>
            </a:r>
            <a:br>
              <a:rPr lang="en-US" sz="1800" dirty="0"/>
            </a:br>
            <a:r>
              <a:rPr lang="en-US" sz="1800" b="1" dirty="0"/>
              <a:t>K(</a:t>
            </a:r>
            <a:r>
              <a:rPr lang="en-US" sz="1800" b="1" dirty="0" err="1"/>
              <a:t>x,y</a:t>
            </a:r>
            <a:r>
              <a:rPr lang="en-US" sz="1800" b="1" dirty="0"/>
              <a:t>) = (</a:t>
            </a:r>
            <a:r>
              <a:rPr lang="en-US" sz="1800" b="1" dirty="0" err="1"/>
              <a:t>x.y</a:t>
            </a:r>
            <a:r>
              <a:rPr lang="en-US" sz="1800" b="1" dirty="0"/>
              <a:t> + c)</a:t>
            </a:r>
            <a:r>
              <a:rPr lang="en-US" sz="1800" b="1" baseline="30000" dirty="0"/>
              <a:t>d</a:t>
            </a:r>
            <a:r>
              <a:rPr lang="en-US" sz="1800" baseline="30000" dirty="0"/>
              <a:t> 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c = 1 </a:t>
            </a:r>
            <a:r>
              <a:rPr lang="en-US" sz="1800" dirty="0" err="1"/>
              <a:t>dan</a:t>
            </a:r>
            <a:r>
              <a:rPr lang="en-US" sz="1800" dirty="0"/>
              <a:t> d = 2. </a:t>
            </a:r>
          </a:p>
          <a:p>
            <a:pPr lvl="1"/>
            <a:r>
              <a:rPr lang="en-US" sz="1800" dirty="0" err="1"/>
              <a:t>Fungsi</a:t>
            </a:r>
            <a:r>
              <a:rPr lang="en-US" sz="1800" dirty="0"/>
              <a:t> kernel </a:t>
            </a:r>
            <a:r>
              <a:rPr lang="en-US" sz="1800" dirty="0" err="1"/>
              <a:t>dituliskan</a:t>
            </a:r>
            <a:r>
              <a:rPr lang="en-US" sz="1800" dirty="0"/>
              <a:t> </a:t>
            </a:r>
            <a:r>
              <a:rPr lang="en-US" sz="1800" dirty="0" err="1"/>
              <a:t>kembali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:</a:t>
            </a:r>
            <a:br>
              <a:rPr lang="en-US" sz="1800" dirty="0"/>
            </a:br>
            <a:r>
              <a:rPr lang="en-US" sz="1800" b="1" dirty="0"/>
              <a:t>K(</a:t>
            </a:r>
            <a:r>
              <a:rPr lang="en-US" sz="1800" b="1" dirty="0" err="1"/>
              <a:t>x,x</a:t>
            </a:r>
            <a:r>
              <a:rPr lang="en-US" sz="1800" b="1" baseline="-25000" dirty="0" err="1"/>
              <a:t>i</a:t>
            </a:r>
            <a:r>
              <a:rPr lang="en-US" sz="1800" b="1" dirty="0"/>
              <a:t>) = (</a:t>
            </a:r>
            <a:r>
              <a:rPr lang="en-US" sz="1800" b="1" dirty="0" err="1"/>
              <a:t>x</a:t>
            </a:r>
            <a:r>
              <a:rPr lang="en-US" sz="1800" b="1" baseline="30000" dirty="0" err="1"/>
              <a:t>T</a:t>
            </a:r>
            <a:r>
              <a:rPr lang="en-US" sz="1800" b="1" dirty="0" err="1"/>
              <a:t>.x</a:t>
            </a:r>
            <a:r>
              <a:rPr lang="en-US" sz="1800" b="1" baseline="-25000" dirty="0" err="1"/>
              <a:t>i</a:t>
            </a:r>
            <a:r>
              <a:rPr lang="en-US" sz="1800" b="1" dirty="0"/>
              <a:t> + 1)</a:t>
            </a:r>
            <a:r>
              <a:rPr lang="en-US" sz="1800" b="1" baseline="30000" dirty="0"/>
              <a:t>2</a:t>
            </a:r>
            <a:r>
              <a:rPr lang="en-US" sz="1800" b="1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matrik</a:t>
            </a:r>
            <a:r>
              <a:rPr lang="en-US" sz="1800" dirty="0"/>
              <a:t> kernel K :</a:t>
            </a:r>
            <a:br>
              <a:rPr lang="en-US" sz="1800" dirty="0"/>
            </a:br>
            <a:r>
              <a:rPr lang="en-US" sz="1800" b="1" dirty="0"/>
              <a:t>K(</a:t>
            </a:r>
            <a:r>
              <a:rPr lang="en-US" sz="1800" b="1" dirty="0" err="1"/>
              <a:t>x,x</a:t>
            </a:r>
            <a:r>
              <a:rPr lang="en-US" sz="1800" b="1" baseline="-25000" dirty="0" err="1"/>
              <a:t>i</a:t>
            </a:r>
            <a:r>
              <a:rPr lang="en-US" sz="1800" b="1" dirty="0"/>
              <a:t>) = ᶲ(x).ᶲ(x</a:t>
            </a:r>
            <a:r>
              <a:rPr lang="en-US" sz="1800" b="1" baseline="-25000" dirty="0"/>
              <a:t>i</a:t>
            </a:r>
            <a:r>
              <a:rPr lang="en-US" sz="1800" b="1" dirty="0"/>
              <a:t>)</a:t>
            </a:r>
            <a:endParaRPr lang="en-US" sz="1800" dirty="0"/>
          </a:p>
          <a:p>
            <a:pPr algn="just"/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773238"/>
          <a:ext cx="209867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Kelas</a:t>
                      </a:r>
                      <a:r>
                        <a:rPr lang="en-US" dirty="0"/>
                        <a:t> (y)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Chart 8"/>
          <p:cNvGraphicFramePr>
            <a:graphicFrameLocks/>
          </p:cNvGraphicFramePr>
          <p:nvPr/>
        </p:nvGraphicFramePr>
        <p:xfrm>
          <a:off x="3111500" y="1700213"/>
          <a:ext cx="4583113" cy="201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4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3" y="1819275"/>
            <a:ext cx="1006475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4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02488"/>
              </p:ext>
            </p:extLst>
          </p:nvPr>
        </p:nvGraphicFramePr>
        <p:xfrm>
          <a:off x="4355976" y="5157787"/>
          <a:ext cx="17748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5" imgW="1079032" imgH="444307" progId="Equation.3">
                  <p:embed/>
                </p:oleObj>
              </mc:Choice>
              <mc:Fallback>
                <p:oleObj name="Equation" r:id="rId5" imgW="1079032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157787"/>
                        <a:ext cx="17748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Fungsi</a:t>
            </a:r>
            <a:r>
              <a:rPr lang="en-US" sz="1600" dirty="0"/>
              <a:t> kernel </a:t>
            </a:r>
            <a:r>
              <a:rPr lang="en-US" sz="1600" dirty="0" err="1"/>
              <a:t>dituliskan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  <a:br>
              <a:rPr lang="en-US" sz="1600" dirty="0"/>
            </a:br>
            <a:r>
              <a:rPr lang="en-US" sz="1800" b="1" dirty="0"/>
              <a:t>K(</a:t>
            </a:r>
            <a:r>
              <a:rPr lang="en-US" sz="1800" b="1" dirty="0" err="1"/>
              <a:t>x,x</a:t>
            </a:r>
            <a:r>
              <a:rPr lang="en-US" sz="1800" b="1" baseline="-25000" dirty="0" err="1"/>
              <a:t>i</a:t>
            </a:r>
            <a:r>
              <a:rPr lang="en-US" sz="1800" b="1" dirty="0"/>
              <a:t>) = (</a:t>
            </a:r>
            <a:r>
              <a:rPr lang="en-US" sz="1800" b="1" dirty="0" err="1"/>
              <a:t>x</a:t>
            </a:r>
            <a:r>
              <a:rPr lang="en-US" sz="1800" b="1" baseline="30000" dirty="0" err="1"/>
              <a:t>T</a:t>
            </a:r>
            <a:r>
              <a:rPr lang="en-US" sz="1800" b="1" dirty="0" err="1"/>
              <a:t>.x</a:t>
            </a:r>
            <a:r>
              <a:rPr lang="en-US" sz="1800" b="1" baseline="-25000" dirty="0" err="1"/>
              <a:t>i</a:t>
            </a:r>
            <a:r>
              <a:rPr lang="en-US" sz="1800" b="1" dirty="0"/>
              <a:t> + 1)</a:t>
            </a:r>
            <a:r>
              <a:rPr lang="en-US" sz="1800" b="1" baseline="30000" dirty="0"/>
              <a:t>2</a:t>
            </a:r>
            <a:r>
              <a:rPr lang="en-US" sz="1800" b="1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endParaRPr lang="en-US" sz="2000" dirty="0"/>
          </a:p>
          <a:p>
            <a:pPr lvl="1">
              <a:defRPr/>
            </a:pP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matrik</a:t>
            </a:r>
            <a:r>
              <a:rPr lang="en-US" sz="1600" dirty="0"/>
              <a:t> kernel </a:t>
            </a:r>
            <a:r>
              <a:rPr lang="en-US" sz="1600" b="1" dirty="0"/>
              <a:t>K(</a:t>
            </a:r>
            <a:r>
              <a:rPr lang="en-US" sz="1600" b="1" dirty="0" err="1"/>
              <a:t>x,x</a:t>
            </a:r>
            <a:r>
              <a:rPr lang="en-US" sz="1600" b="1" baseline="-25000" dirty="0" err="1"/>
              <a:t>i</a:t>
            </a:r>
            <a:r>
              <a:rPr lang="en-US" sz="1600" b="1" dirty="0"/>
              <a:t>) = </a:t>
            </a:r>
            <a:r>
              <a:rPr lang="en-US" b="1" dirty="0"/>
              <a:t>ᶲ</a:t>
            </a:r>
            <a:r>
              <a:rPr lang="en-US" sz="1800" b="1" dirty="0"/>
              <a:t>(x).</a:t>
            </a:r>
            <a:r>
              <a:rPr lang="en-US" b="1" dirty="0"/>
              <a:t>ᶲ</a:t>
            </a:r>
            <a:r>
              <a:rPr lang="en-US" sz="1800" b="1" dirty="0"/>
              <a:t>(x</a:t>
            </a:r>
            <a:r>
              <a:rPr lang="en-US" sz="1800" b="1" baseline="-25000" dirty="0"/>
              <a:t>i</a:t>
            </a:r>
            <a:r>
              <a:rPr lang="en-US" sz="1800" b="1" dirty="0"/>
              <a:t>)</a:t>
            </a:r>
          </a:p>
          <a:p>
            <a:pPr lvl="1">
              <a:defRPr/>
            </a:pPr>
            <a:r>
              <a:rPr lang="en-US" sz="1800" dirty="0" err="1"/>
              <a:t>Misal</a:t>
            </a:r>
            <a:r>
              <a:rPr lang="en-US" sz="1800" dirty="0"/>
              <a:t>, </a:t>
            </a:r>
            <a:r>
              <a:rPr lang="en-US" sz="1800" dirty="0" err="1"/>
              <a:t>Menghitung</a:t>
            </a:r>
            <a:r>
              <a:rPr lang="en-US" sz="1800" dirty="0"/>
              <a:t> K(</a:t>
            </a:r>
            <a:r>
              <a:rPr lang="en-US" sz="1800" dirty="0" err="1"/>
              <a:t>u,z</a:t>
            </a:r>
            <a:r>
              <a:rPr lang="en-US" sz="1800" dirty="0"/>
              <a:t>) : </a:t>
            </a:r>
            <a:r>
              <a:rPr lang="en-US" sz="1800" dirty="0" err="1"/>
              <a:t>dengan</a:t>
            </a:r>
            <a:r>
              <a:rPr lang="en-US" sz="1800" dirty="0"/>
              <a:t> u=(1,1) </a:t>
            </a:r>
            <a:r>
              <a:rPr lang="en-US" sz="1800" dirty="0" err="1"/>
              <a:t>dan</a:t>
            </a:r>
            <a:r>
              <a:rPr lang="en-US" sz="1800" dirty="0"/>
              <a:t> z=(1,-1)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/>
              <a:t>    </a:t>
            </a:r>
            <a:r>
              <a:rPr lang="en-US" sz="1600" dirty="0"/>
              <a:t>k(</a:t>
            </a:r>
            <a:r>
              <a:rPr lang="en-US" sz="1200" dirty="0"/>
              <a:t>U</a:t>
            </a:r>
            <a:r>
              <a:rPr lang="en-US" sz="1400" dirty="0"/>
              <a:t>=(1,1),</a:t>
            </a:r>
            <a:r>
              <a:rPr lang="en-US" sz="1200" dirty="0"/>
              <a:t>Z</a:t>
            </a:r>
            <a:r>
              <a:rPr lang="en-US" sz="1400" dirty="0"/>
              <a:t>=(1,-1)</a:t>
            </a:r>
            <a:r>
              <a:rPr lang="en-US" sz="1600" dirty="0"/>
              <a:t>) </a:t>
            </a:r>
            <a:r>
              <a:rPr lang="en-US" sz="1400" dirty="0"/>
              <a:t>= (((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))+1)</a:t>
            </a:r>
            <a:r>
              <a:rPr lang="en-US" sz="1400" baseline="30000" dirty="0"/>
              <a:t>2</a:t>
            </a:r>
            <a:r>
              <a:rPr lang="en-US" sz="1400" dirty="0"/>
              <a:t> =</a:t>
            </a:r>
            <a:r>
              <a:rPr lang="en-US" sz="1600" dirty="0"/>
              <a:t> </a:t>
            </a:r>
            <a:r>
              <a:rPr lang="en-US" sz="1400" dirty="0"/>
              <a:t>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</a:t>
            </a:r>
            <a:r>
              <a:rPr lang="en-US" sz="1400" baseline="30000" dirty="0"/>
              <a:t>2</a:t>
            </a:r>
            <a:r>
              <a:rPr lang="en-US" sz="1400" dirty="0"/>
              <a:t>+2((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)).1 + 1</a:t>
            </a:r>
            <a:r>
              <a:rPr lang="en-US" sz="1400" baseline="30000" dirty="0"/>
              <a:t>2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1600" dirty="0"/>
              <a:t>=</a:t>
            </a:r>
            <a:r>
              <a:rPr lang="en-US" sz="1800" dirty="0"/>
              <a:t> </a:t>
            </a:r>
            <a:r>
              <a:rPr lang="en-US" sz="1600" dirty="0"/>
              <a:t>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 + 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 + 2(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 + 1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  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437" name="Object 2"/>
          <p:cNvGraphicFramePr>
            <a:graphicFrameLocks noChangeAspect="1"/>
          </p:cNvGraphicFramePr>
          <p:nvPr/>
        </p:nvGraphicFramePr>
        <p:xfrm>
          <a:off x="4237038" y="1411288"/>
          <a:ext cx="1774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4" imgW="1079032" imgH="444307" progId="Equation.3">
                  <p:embed/>
                </p:oleObj>
              </mc:Choice>
              <mc:Fallback>
                <p:oleObj name="Equation" r:id="rId4" imgW="1079032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411288"/>
                        <a:ext cx="1774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"/>
          <p:cNvGraphicFramePr>
            <a:graphicFrameLocks noChangeAspect="1"/>
          </p:cNvGraphicFramePr>
          <p:nvPr/>
        </p:nvGraphicFramePr>
        <p:xfrm>
          <a:off x="1258888" y="3463925"/>
          <a:ext cx="587057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6" imgW="3378200" imgH="2311400" progId="Equation.3">
                  <p:embed/>
                </p:oleObj>
              </mc:Choice>
              <mc:Fallback>
                <p:oleObj name="Equation" r:id="rId6" imgW="3378200" imgH="231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63925"/>
                        <a:ext cx="587057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647700"/>
          </a:xfrm>
        </p:spPr>
        <p:txBody>
          <a:bodyPr/>
          <a:lstStyle/>
          <a:p>
            <a:pPr eaLnBrk="1" hangingPunct="1"/>
            <a:r>
              <a:rPr lang="en-US"/>
              <a:t>Pokok Pembahasan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13338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800" dirty="0"/>
              <a:t>Support Vector Machine (SVM)</a:t>
            </a:r>
          </a:p>
          <a:p>
            <a:pPr marL="914400" lvl="1" indent="-514350" eaLnBrk="1" hangingPunct="1">
              <a:buFont typeface="Wingdings" pitchFamily="2" charset="2"/>
              <a:buChar char="ü"/>
            </a:pPr>
            <a:r>
              <a:rPr lang="en-US" dirty="0" err="1"/>
              <a:t>Pengertian</a:t>
            </a:r>
            <a:r>
              <a:rPr lang="en-US" dirty="0"/>
              <a:t> SVM</a:t>
            </a:r>
          </a:p>
          <a:p>
            <a:pPr marL="914400" lvl="1" indent="-514350" eaLnBrk="1" hangingPunct="1">
              <a:buFont typeface="Wingdings" pitchFamily="2" charset="2"/>
              <a:buChar char="ü"/>
            </a:pPr>
            <a:r>
              <a:rPr lang="en-US" dirty="0"/>
              <a:t>Model SVM</a:t>
            </a:r>
          </a:p>
          <a:p>
            <a:pPr marL="914400" lvl="1" indent="-514350" eaLnBrk="1" hangingPunct="1">
              <a:buFont typeface="Wingdings" pitchFamily="2" charset="2"/>
              <a:buChar char="ü"/>
            </a:pPr>
            <a:r>
              <a:rPr lang="en-US" dirty="0" err="1"/>
              <a:t>Visualisasi</a:t>
            </a:r>
            <a:r>
              <a:rPr lang="en-US" dirty="0"/>
              <a:t> SVM</a:t>
            </a:r>
          </a:p>
          <a:p>
            <a:pPr marL="914400" lvl="1" indent="-514350" eaLnBrk="1" hangingPunct="1">
              <a:buFont typeface="Wingdings" pitchFamily="2" charset="2"/>
              <a:buChar char="ü"/>
            </a:pPr>
            <a:r>
              <a:rPr lang="en-US" dirty="0" err="1"/>
              <a:t>Karakteristik</a:t>
            </a:r>
            <a:r>
              <a:rPr lang="en-US" dirty="0"/>
              <a:t> SVM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dirty="0"/>
              <a:t>Case Study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Fungsi</a:t>
            </a:r>
            <a:r>
              <a:rPr lang="en-US" sz="1600" dirty="0"/>
              <a:t> kernel </a:t>
            </a:r>
            <a:r>
              <a:rPr lang="en-US" sz="1600" dirty="0" err="1"/>
              <a:t>dituliskan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  <a:br>
              <a:rPr lang="en-US" sz="1600" dirty="0"/>
            </a:br>
            <a:r>
              <a:rPr lang="en-US" sz="1800" b="1" dirty="0"/>
              <a:t>K(</a:t>
            </a:r>
            <a:r>
              <a:rPr lang="en-US" sz="1800" b="1" dirty="0" err="1"/>
              <a:t>x,x</a:t>
            </a:r>
            <a:r>
              <a:rPr lang="en-US" sz="1800" b="1" baseline="-25000" dirty="0" err="1"/>
              <a:t>i</a:t>
            </a:r>
            <a:r>
              <a:rPr lang="en-US" sz="1800" b="1" dirty="0"/>
              <a:t>) = (</a:t>
            </a:r>
            <a:r>
              <a:rPr lang="en-US" sz="1800" b="1" dirty="0" err="1"/>
              <a:t>x</a:t>
            </a:r>
            <a:r>
              <a:rPr lang="en-US" sz="1800" b="1" baseline="30000" dirty="0" err="1"/>
              <a:t>T</a:t>
            </a:r>
            <a:r>
              <a:rPr lang="en-US" sz="1800" b="1" dirty="0" err="1"/>
              <a:t>.x</a:t>
            </a:r>
            <a:r>
              <a:rPr lang="en-US" sz="1800" b="1" baseline="-25000" dirty="0" err="1"/>
              <a:t>i</a:t>
            </a:r>
            <a:r>
              <a:rPr lang="en-US" sz="1800" b="1" dirty="0"/>
              <a:t> + 1)</a:t>
            </a:r>
            <a:r>
              <a:rPr lang="en-US" sz="1800" b="1" baseline="30000" dirty="0"/>
              <a:t>2</a:t>
            </a:r>
            <a:r>
              <a:rPr lang="en-US" sz="1800" b="1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endParaRPr lang="en-US" sz="2000" dirty="0"/>
          </a:p>
          <a:p>
            <a:pPr lvl="1">
              <a:defRPr/>
            </a:pP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matrik</a:t>
            </a:r>
            <a:r>
              <a:rPr lang="en-US" sz="1600" dirty="0"/>
              <a:t> kernel </a:t>
            </a:r>
            <a:r>
              <a:rPr lang="en-US" sz="1600" b="1" dirty="0"/>
              <a:t>K(</a:t>
            </a:r>
            <a:r>
              <a:rPr lang="en-US" sz="1600" b="1" dirty="0" err="1"/>
              <a:t>x,x</a:t>
            </a:r>
            <a:r>
              <a:rPr lang="en-US" sz="1600" b="1" baseline="-25000" dirty="0" err="1"/>
              <a:t>i</a:t>
            </a:r>
            <a:r>
              <a:rPr lang="en-US" sz="1600" b="1" dirty="0"/>
              <a:t>) = </a:t>
            </a:r>
            <a:r>
              <a:rPr lang="en-US" b="1" dirty="0"/>
              <a:t>ᶲ</a:t>
            </a:r>
            <a:r>
              <a:rPr lang="en-US" sz="1800" b="1" dirty="0"/>
              <a:t>(x).</a:t>
            </a:r>
            <a:r>
              <a:rPr lang="en-US" b="1" dirty="0"/>
              <a:t>ᶲ</a:t>
            </a:r>
            <a:r>
              <a:rPr lang="en-US" sz="1800" b="1" dirty="0"/>
              <a:t>(x</a:t>
            </a:r>
            <a:r>
              <a:rPr lang="en-US" sz="1800" b="1" baseline="-25000" dirty="0"/>
              <a:t>i</a:t>
            </a:r>
            <a:r>
              <a:rPr lang="en-US" sz="1800" b="1" dirty="0"/>
              <a:t>)</a:t>
            </a:r>
          </a:p>
          <a:p>
            <a:pPr lvl="1">
              <a:defRPr/>
            </a:pPr>
            <a:r>
              <a:rPr lang="en-US" sz="1800" dirty="0" err="1"/>
              <a:t>Misal</a:t>
            </a:r>
            <a:r>
              <a:rPr lang="en-US" sz="1800" dirty="0"/>
              <a:t>, </a:t>
            </a:r>
            <a:r>
              <a:rPr lang="en-US" sz="1800" dirty="0" err="1"/>
              <a:t>Menghitung</a:t>
            </a:r>
            <a:r>
              <a:rPr lang="en-US" sz="1800" dirty="0"/>
              <a:t> K(</a:t>
            </a:r>
            <a:r>
              <a:rPr lang="en-US" sz="1800" dirty="0" err="1"/>
              <a:t>u,z</a:t>
            </a:r>
            <a:r>
              <a:rPr lang="en-US" sz="1800" dirty="0"/>
              <a:t>) : </a:t>
            </a:r>
            <a:r>
              <a:rPr lang="en-US" sz="1800" dirty="0" err="1"/>
              <a:t>dengan</a:t>
            </a:r>
            <a:r>
              <a:rPr lang="en-US" sz="1800" dirty="0"/>
              <a:t> u=(1,1) </a:t>
            </a:r>
            <a:r>
              <a:rPr lang="en-US" sz="1800" dirty="0" err="1"/>
              <a:t>dan</a:t>
            </a:r>
            <a:r>
              <a:rPr lang="en-US" sz="1800" dirty="0"/>
              <a:t> z=(1,-1)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/>
              <a:t>    </a:t>
            </a:r>
            <a:r>
              <a:rPr lang="en-US" sz="1600" dirty="0"/>
              <a:t>k(</a:t>
            </a:r>
            <a:r>
              <a:rPr lang="en-US" sz="1200" dirty="0"/>
              <a:t>U</a:t>
            </a:r>
            <a:r>
              <a:rPr lang="en-US" sz="1400" dirty="0"/>
              <a:t>=(1,1),</a:t>
            </a:r>
            <a:r>
              <a:rPr lang="en-US" sz="1200" dirty="0"/>
              <a:t>Z</a:t>
            </a:r>
            <a:r>
              <a:rPr lang="en-US" sz="1400" dirty="0"/>
              <a:t>=(1,-1)</a:t>
            </a:r>
            <a:r>
              <a:rPr lang="en-US" sz="1600" dirty="0"/>
              <a:t>) </a:t>
            </a:r>
            <a:r>
              <a:rPr lang="en-US" sz="1400" dirty="0"/>
              <a:t>= (((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))+1)</a:t>
            </a:r>
            <a:r>
              <a:rPr lang="en-US" sz="1400" baseline="30000" dirty="0"/>
              <a:t>2</a:t>
            </a:r>
            <a:r>
              <a:rPr lang="en-US" sz="1400" dirty="0"/>
              <a:t> =</a:t>
            </a:r>
            <a:r>
              <a:rPr lang="en-US" sz="1600" dirty="0"/>
              <a:t> </a:t>
            </a:r>
            <a:r>
              <a:rPr lang="en-US" sz="1400" dirty="0"/>
              <a:t>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</a:t>
            </a:r>
            <a:r>
              <a:rPr lang="en-US" sz="1400" baseline="30000" dirty="0"/>
              <a:t>2</a:t>
            </a:r>
            <a:r>
              <a:rPr lang="en-US" sz="1400" dirty="0"/>
              <a:t>+2((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)).1 + 1</a:t>
            </a:r>
            <a:r>
              <a:rPr lang="en-US" sz="1400" baseline="30000" dirty="0"/>
              <a:t>2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1600" dirty="0"/>
              <a:t>=</a:t>
            </a:r>
            <a:r>
              <a:rPr lang="en-US" sz="1800" dirty="0"/>
              <a:t> </a:t>
            </a:r>
            <a:r>
              <a:rPr lang="en-US" sz="1600" dirty="0"/>
              <a:t>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 + 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 + 2(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 + 1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  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4237038" y="1411288"/>
          <a:ext cx="1774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4" imgW="1079032" imgH="444307" progId="Equation.3">
                  <p:embed/>
                </p:oleObj>
              </mc:Choice>
              <mc:Fallback>
                <p:oleObj name="Equation" r:id="rId4" imgW="1079032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411288"/>
                        <a:ext cx="1774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"/>
          <p:cNvGraphicFramePr>
            <a:graphicFrameLocks noChangeAspect="1"/>
          </p:cNvGraphicFramePr>
          <p:nvPr/>
        </p:nvGraphicFramePr>
        <p:xfrm>
          <a:off x="1258888" y="3463925"/>
          <a:ext cx="587057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6" imgW="3378200" imgH="2311400" progId="Equation.3">
                  <p:embed/>
                </p:oleObj>
              </mc:Choice>
              <mc:Fallback>
                <p:oleObj name="Equation" r:id="rId6" imgW="3378200" imgH="231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63925"/>
                        <a:ext cx="587057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800" dirty="0" err="1"/>
              <a:t>Misal</a:t>
            </a:r>
            <a:r>
              <a:rPr lang="en-US" sz="1800" dirty="0"/>
              <a:t>, </a:t>
            </a:r>
            <a:r>
              <a:rPr lang="en-US" sz="1800" dirty="0" err="1"/>
              <a:t>Menghitung</a:t>
            </a:r>
            <a:r>
              <a:rPr lang="en-US" sz="1800" dirty="0"/>
              <a:t> K(</a:t>
            </a:r>
            <a:r>
              <a:rPr lang="en-US" sz="1800" dirty="0" err="1"/>
              <a:t>u,z</a:t>
            </a:r>
            <a:r>
              <a:rPr lang="en-US" sz="1800" dirty="0"/>
              <a:t>) : </a:t>
            </a:r>
            <a:r>
              <a:rPr lang="en-US" sz="1800" dirty="0" err="1"/>
              <a:t>dengan</a:t>
            </a:r>
            <a:r>
              <a:rPr lang="en-US" sz="1800" dirty="0"/>
              <a:t> u=(1,1) </a:t>
            </a:r>
            <a:r>
              <a:rPr lang="en-US" sz="1800" dirty="0" err="1"/>
              <a:t>dan</a:t>
            </a:r>
            <a:r>
              <a:rPr lang="en-US" sz="1800" dirty="0"/>
              <a:t> z=(1,-1)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/>
              <a:t>    </a:t>
            </a:r>
            <a:r>
              <a:rPr lang="en-US" sz="1600" dirty="0"/>
              <a:t>k(</a:t>
            </a:r>
            <a:r>
              <a:rPr lang="en-US" sz="1200" dirty="0"/>
              <a:t>U</a:t>
            </a:r>
            <a:r>
              <a:rPr lang="en-US" sz="1400" dirty="0"/>
              <a:t>=(1,1),</a:t>
            </a:r>
            <a:r>
              <a:rPr lang="en-US" sz="1200" dirty="0"/>
              <a:t>Z</a:t>
            </a:r>
            <a:r>
              <a:rPr lang="en-US" sz="1400" dirty="0"/>
              <a:t>=(1,-1)</a:t>
            </a:r>
            <a:r>
              <a:rPr lang="en-US" sz="1600" dirty="0"/>
              <a:t>) </a:t>
            </a:r>
            <a:r>
              <a:rPr lang="en-US" sz="1400" dirty="0"/>
              <a:t>= (((</a:t>
            </a:r>
            <a:r>
              <a:rPr lang="en-US" sz="1200" dirty="0"/>
              <a:t>1</a:t>
            </a:r>
            <a:r>
              <a:rPr lang="en-US" sz="1400" dirty="0"/>
              <a:t>.</a:t>
            </a:r>
            <a:r>
              <a:rPr lang="en-US" sz="1200" dirty="0"/>
              <a:t>1</a:t>
            </a:r>
            <a:r>
              <a:rPr lang="en-US" sz="1400" dirty="0"/>
              <a:t>)+(</a:t>
            </a:r>
            <a:r>
              <a:rPr lang="en-US" sz="1200" dirty="0"/>
              <a:t>1</a:t>
            </a:r>
            <a:r>
              <a:rPr lang="en-US" sz="1400" dirty="0"/>
              <a:t>.(-1)))+1)</a:t>
            </a:r>
            <a:r>
              <a:rPr lang="en-US" sz="1400" baseline="30000" dirty="0"/>
              <a:t>2</a:t>
            </a:r>
            <a:r>
              <a:rPr lang="en-US" sz="1400" dirty="0"/>
              <a:t> =</a:t>
            </a:r>
            <a:r>
              <a:rPr lang="en-US" sz="1600" dirty="0"/>
              <a:t> </a:t>
            </a:r>
            <a:r>
              <a:rPr lang="en-US" sz="1400" dirty="0"/>
              <a:t>((</a:t>
            </a:r>
            <a:r>
              <a:rPr lang="en-US" sz="1200" dirty="0"/>
              <a:t>1</a:t>
            </a:r>
            <a:r>
              <a:rPr lang="en-US" sz="1400" dirty="0"/>
              <a:t>.</a:t>
            </a:r>
            <a:r>
              <a:rPr lang="en-US" sz="1200" dirty="0"/>
              <a:t>1</a:t>
            </a:r>
            <a:r>
              <a:rPr lang="en-US" sz="1400" dirty="0"/>
              <a:t>)+(</a:t>
            </a:r>
            <a:r>
              <a:rPr lang="en-US" sz="1200" dirty="0"/>
              <a:t>1</a:t>
            </a:r>
            <a:r>
              <a:rPr lang="en-US" sz="1400" dirty="0"/>
              <a:t>.(-</a:t>
            </a:r>
            <a:r>
              <a:rPr lang="en-US" sz="1200" dirty="0"/>
              <a:t>1)</a:t>
            </a:r>
            <a:r>
              <a:rPr lang="en-US" sz="1400" dirty="0"/>
              <a:t>))</a:t>
            </a:r>
            <a:r>
              <a:rPr lang="en-US" sz="1400" baseline="30000" dirty="0"/>
              <a:t>2</a:t>
            </a:r>
            <a:r>
              <a:rPr lang="en-US" sz="1400" dirty="0"/>
              <a:t>+2((</a:t>
            </a:r>
            <a:r>
              <a:rPr lang="en-US" sz="1200" dirty="0"/>
              <a:t>1</a:t>
            </a:r>
            <a:r>
              <a:rPr lang="en-US" sz="1400" dirty="0"/>
              <a:t>.</a:t>
            </a:r>
            <a:r>
              <a:rPr lang="en-US" sz="1200" dirty="0"/>
              <a:t>1</a:t>
            </a:r>
            <a:r>
              <a:rPr lang="en-US" sz="1400" dirty="0"/>
              <a:t>)+(</a:t>
            </a:r>
            <a:r>
              <a:rPr lang="en-US" sz="1200" dirty="0"/>
              <a:t>1</a:t>
            </a:r>
            <a:r>
              <a:rPr lang="en-US" sz="1400" dirty="0"/>
              <a:t>.(-</a:t>
            </a:r>
            <a:r>
              <a:rPr lang="en-US" sz="1200" dirty="0"/>
              <a:t>1)</a:t>
            </a:r>
            <a:r>
              <a:rPr lang="en-US" sz="1400" dirty="0"/>
              <a:t>)).1 + 1</a:t>
            </a:r>
            <a:r>
              <a:rPr lang="en-US" sz="1400" baseline="30000" dirty="0"/>
              <a:t>2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1600" dirty="0"/>
              <a:t>=</a:t>
            </a:r>
            <a:r>
              <a:rPr lang="en-US" sz="1800" dirty="0"/>
              <a:t> </a:t>
            </a:r>
            <a:r>
              <a:rPr lang="en-US" sz="1600" dirty="0"/>
              <a:t>(</a:t>
            </a:r>
            <a:r>
              <a:rPr lang="en-US" sz="1400" dirty="0"/>
              <a:t>1</a:t>
            </a:r>
            <a:r>
              <a:rPr lang="en-US" sz="1600" dirty="0"/>
              <a:t>.</a:t>
            </a:r>
            <a:r>
              <a:rPr lang="en-US" sz="1400" dirty="0"/>
              <a:t>1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1</a:t>
            </a:r>
            <a:r>
              <a:rPr lang="en-US" sz="1600" dirty="0"/>
              <a:t>.</a:t>
            </a:r>
            <a:r>
              <a:rPr lang="en-US" sz="1400" dirty="0"/>
              <a:t>1</a:t>
            </a:r>
            <a:r>
              <a:rPr lang="en-US" sz="1600" dirty="0"/>
              <a:t>)(</a:t>
            </a:r>
            <a:r>
              <a:rPr lang="en-US" sz="1400" dirty="0"/>
              <a:t>1</a:t>
            </a:r>
            <a:r>
              <a:rPr lang="en-US" sz="1600" dirty="0"/>
              <a:t>.(-</a:t>
            </a:r>
            <a:r>
              <a:rPr lang="en-US" sz="1400" dirty="0"/>
              <a:t>1)</a:t>
            </a:r>
            <a:r>
              <a:rPr lang="en-US" sz="1600" dirty="0"/>
              <a:t>) + (</a:t>
            </a:r>
            <a:r>
              <a:rPr lang="en-US" sz="1400" dirty="0"/>
              <a:t>1</a:t>
            </a:r>
            <a:r>
              <a:rPr lang="en-US" sz="1600" dirty="0"/>
              <a:t>.(-</a:t>
            </a:r>
            <a:r>
              <a:rPr lang="en-US" sz="1400" dirty="0"/>
              <a:t>1)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1</a:t>
            </a:r>
            <a:r>
              <a:rPr lang="en-US" sz="1600" dirty="0"/>
              <a:t>.</a:t>
            </a:r>
            <a:r>
              <a:rPr lang="en-US" sz="1400" dirty="0"/>
              <a:t>1</a:t>
            </a:r>
            <a:r>
              <a:rPr lang="en-US" sz="1600" dirty="0"/>
              <a:t>) + 2(</a:t>
            </a:r>
            <a:r>
              <a:rPr lang="en-US" sz="1400" dirty="0"/>
              <a:t>1</a:t>
            </a:r>
            <a:r>
              <a:rPr lang="en-US" sz="1600" dirty="0"/>
              <a:t>.(-</a:t>
            </a:r>
            <a:r>
              <a:rPr lang="en-US" sz="1400" dirty="0"/>
              <a:t>1)</a:t>
            </a:r>
            <a:r>
              <a:rPr lang="en-US" sz="1600" dirty="0"/>
              <a:t>) + 1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= 1 - 2 + 1 + 2 - 2 + 1 = 1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  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153988" y="2889250"/>
          <a:ext cx="895985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3" imgW="5156200" imgH="2311400" progId="Equation.3">
                  <p:embed/>
                </p:oleObj>
              </mc:Choice>
              <mc:Fallback>
                <p:oleObj name="Equation" r:id="rId3" imgW="5156200" imgH="231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889250"/>
                        <a:ext cx="895985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matrik</a:t>
            </a:r>
            <a:r>
              <a:rPr lang="en-US" sz="1600" dirty="0"/>
              <a:t> kernel </a:t>
            </a:r>
            <a:r>
              <a:rPr lang="en-US" sz="1600" b="1" dirty="0">
                <a:solidFill>
                  <a:srgbClr val="000000"/>
                </a:solidFill>
                <a:ea typeface="+mn-ea"/>
              </a:rPr>
              <a:t>K(</a:t>
            </a:r>
            <a:r>
              <a:rPr lang="en-US" sz="1600" b="1" dirty="0" err="1">
                <a:solidFill>
                  <a:srgbClr val="000000"/>
                </a:solidFill>
                <a:ea typeface="+mn-ea"/>
              </a:rPr>
              <a:t>x,x</a:t>
            </a:r>
            <a:r>
              <a:rPr lang="en-US" sz="1600" b="1" baseline="-25000" dirty="0" err="1">
                <a:solidFill>
                  <a:srgbClr val="000000"/>
                </a:solidFill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ea typeface="+mn-ea"/>
              </a:rPr>
              <a:t>) = 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ᶲ</a:t>
            </a:r>
            <a:r>
              <a:rPr lang="en-US" sz="1600" b="1" dirty="0">
                <a:solidFill>
                  <a:srgbClr val="000000"/>
                </a:solidFill>
                <a:ea typeface="+mn-ea"/>
              </a:rPr>
              <a:t>(x).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ᶲ</a:t>
            </a:r>
            <a:r>
              <a:rPr lang="en-US" sz="1600" b="1" dirty="0">
                <a:solidFill>
                  <a:srgbClr val="000000"/>
                </a:solidFill>
                <a:ea typeface="+mn-ea"/>
              </a:rPr>
              <a:t>(x</a:t>
            </a:r>
            <a:r>
              <a:rPr lang="en-US" sz="1600" b="1" baseline="-25000" dirty="0">
                <a:solidFill>
                  <a:srgbClr val="000000"/>
                </a:solidFill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ea typeface="+mn-ea"/>
              </a:rPr>
              <a:t>)</a:t>
            </a:r>
            <a:endParaRPr lang="en-SG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4925" y="1773238"/>
          <a:ext cx="5618163" cy="45101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5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x</a:t>
                      </a:r>
                      <a:r>
                        <a:rPr lang="en-US" sz="1400" b="0" i="0" baseline="-25000" dirty="0"/>
                        <a:t>1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x</a:t>
                      </a:r>
                      <a:r>
                        <a:rPr lang="en-US" sz="1400" b="0" i="0" baseline="-25000" dirty="0"/>
                        <a:t>1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/>
                        <a:t>K(1,1) = (x</a:t>
                      </a:r>
                      <a:r>
                        <a:rPr lang="en-US" sz="1400" b="0" i="0" baseline="-25000" dirty="0"/>
                        <a:t>1</a:t>
                      </a:r>
                      <a:r>
                        <a:rPr lang="en-US" sz="1400" b="0" i="0" dirty="0"/>
                        <a:t>.x</a:t>
                      </a:r>
                      <a:r>
                        <a:rPr lang="en-US" sz="1400" b="0" i="0" baseline="-25000" dirty="0"/>
                        <a:t>1</a:t>
                      </a:r>
                      <a:r>
                        <a:rPr lang="en-US" sz="1400" b="0" i="0" dirty="0"/>
                        <a:t> + 1)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(1.1 + 1.1 +1)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3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baseline="0" dirty="0"/>
                        <a:t> = 9</a:t>
                      </a:r>
                      <a:endParaRPr lang="en-US" sz="14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x</a:t>
                      </a:r>
                      <a:r>
                        <a:rPr lang="en-US" sz="1400" b="0" i="0" baseline="-25000" dirty="0"/>
                        <a:t>2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/>
                        <a:t>K(1,2) = (x</a:t>
                      </a:r>
                      <a:r>
                        <a:rPr lang="en-US" sz="1400" b="0" i="0" baseline="-25000" dirty="0"/>
                        <a:t>1</a:t>
                      </a:r>
                      <a:r>
                        <a:rPr lang="en-US" sz="1400" b="0" i="0" dirty="0"/>
                        <a:t>.x</a:t>
                      </a:r>
                      <a:r>
                        <a:rPr lang="en-US" sz="1400" b="0" i="0" baseline="-25000" dirty="0"/>
                        <a:t>2</a:t>
                      </a:r>
                      <a:r>
                        <a:rPr lang="en-US" sz="1400" b="0" i="0" dirty="0"/>
                        <a:t> + 1)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(1.1 + 1.(-1) +1)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1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baseline="0" dirty="0"/>
                        <a:t> = 1</a:t>
                      </a:r>
                      <a:endParaRPr lang="en-US" sz="14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x</a:t>
                      </a:r>
                      <a:r>
                        <a:rPr lang="en-US" sz="1400" b="0" i="0" baseline="-25000" dirty="0"/>
                        <a:t>3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/>
                        <a:t>K(1,3) = (x</a:t>
                      </a:r>
                      <a:r>
                        <a:rPr lang="en-US" sz="1400" b="0" i="0" baseline="-25000" dirty="0"/>
                        <a:t>1</a:t>
                      </a:r>
                      <a:r>
                        <a:rPr lang="en-US" sz="1400" b="0" i="0" dirty="0"/>
                        <a:t>.x</a:t>
                      </a:r>
                      <a:r>
                        <a:rPr lang="en-US" sz="1400" b="0" i="0" baseline="-25000" dirty="0"/>
                        <a:t>3</a:t>
                      </a:r>
                      <a:r>
                        <a:rPr lang="en-US" sz="1400" b="0" i="0" dirty="0"/>
                        <a:t> + 1)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(1.(-1) + 1.1 +1)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1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baseline="0" dirty="0"/>
                        <a:t> = 1</a:t>
                      </a:r>
                      <a:endParaRPr lang="en-US" sz="14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x</a:t>
                      </a:r>
                      <a:r>
                        <a:rPr lang="en-US" sz="1400" b="0" i="0" baseline="-25000" dirty="0"/>
                        <a:t>4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/>
                        <a:t>K(1,4) = (x</a:t>
                      </a:r>
                      <a:r>
                        <a:rPr lang="en-US" sz="1400" b="0" i="0" baseline="-25000" dirty="0"/>
                        <a:t>1</a:t>
                      </a:r>
                      <a:r>
                        <a:rPr lang="en-US" sz="1400" b="0" i="0" dirty="0"/>
                        <a:t>.x</a:t>
                      </a:r>
                      <a:r>
                        <a:rPr lang="en-US" sz="1400" b="0" i="0" baseline="-25000" dirty="0"/>
                        <a:t>4</a:t>
                      </a:r>
                      <a:r>
                        <a:rPr lang="en-US" sz="1400" b="0" i="0" dirty="0"/>
                        <a:t> + 1)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(1.(-1) + 1.(-1) +1)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(-1)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baseline="0" dirty="0"/>
                        <a:t> = 1</a:t>
                      </a:r>
                      <a:endParaRPr lang="en-US" sz="14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2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1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/>
                        <a:t>K(2,1) = (x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1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(1.1 + (-1).1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2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K(2,2) = (x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(1.1 + (-1).(-1)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3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9</a:t>
                      </a:r>
                      <a:endParaRPr lang="en-US" sz="12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3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K(2,3) = (x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(1.(-1) + (-1).1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4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K(2,4) = (x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(1.(-1) + (-1).(-1)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3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1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/>
                        <a:t>K(3,1) = (x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1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((-1).1 + 1.1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2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K(3,2) = (x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((-1).1 + 1.(-1)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3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K(3,3) = (x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((-1).(-1) + 1.1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3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9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4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K(3,4) = (x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((-1).(-1) + 1.(-1)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4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1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/>
                        <a:t>K(4,1) = (x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1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((-1).1 + (-1).1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2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K(4,2) = (x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((-1).1 + (-1).(-1)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3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K(4,3) = (x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((-1).(-1) + (-1).1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4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K(4,4) = (x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((-1).(-1) + (-1).(-1)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3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9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215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68413"/>
            <a:ext cx="8229600" cy="4857750"/>
          </a:xfrm>
          <a:blipFill rotWithShape="1">
            <a:blip r:embed="rId2"/>
            <a:stretch>
              <a:fillRect t="-376" b="-715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25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60" name="Rectangle 98"/>
          <p:cNvSpPr>
            <a:spLocks noChangeArrowheads="1"/>
          </p:cNvSpPr>
          <p:nvPr/>
        </p:nvSpPr>
        <p:spPr bwMode="auto">
          <a:xfrm>
            <a:off x="395288" y="5661025"/>
            <a:ext cx="8734425" cy="7889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/>
          </a:p>
        </p:txBody>
      </p:sp>
      <p:sp>
        <p:nvSpPr>
          <p:cNvPr id="2" name="Rectangle 1"/>
          <p:cNvSpPr/>
          <p:nvPr/>
        </p:nvSpPr>
        <p:spPr>
          <a:xfrm>
            <a:off x="2089820" y="2234008"/>
            <a:ext cx="756084" cy="61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03422"/>
              </p:ext>
            </p:extLst>
          </p:nvPr>
        </p:nvGraphicFramePr>
        <p:xfrm>
          <a:off x="2195736" y="1700808"/>
          <a:ext cx="2376488" cy="14636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9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9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9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9</a:t>
                      </a:r>
                    </a:p>
                  </a:txBody>
                  <a:tcPr marL="91449" marR="91449" marT="45740" marB="457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dirty="0" err="1"/>
              <a:t>Contoh</a:t>
            </a:r>
            <a:r>
              <a:rPr lang="en-US" sz="4000" dirty="0"/>
              <a:t> </a:t>
            </a:r>
            <a:r>
              <a:rPr lang="en-US" sz="4000" dirty="0" err="1"/>
              <a:t>Studi</a:t>
            </a:r>
            <a:r>
              <a:rPr lang="en-US" sz="4000" dirty="0"/>
              <a:t> </a:t>
            </a:r>
            <a:r>
              <a:rPr lang="en-US" sz="4000" dirty="0" err="1"/>
              <a:t>Kasus</a:t>
            </a:r>
            <a:r>
              <a:rPr lang="en-US" sz="4000" dirty="0"/>
              <a:t> 2 (Cont.)</a:t>
            </a:r>
            <a:endParaRPr lang="en-SG" sz="4000" dirty="0"/>
          </a:p>
        </p:txBody>
      </p:sp>
      <p:sp>
        <p:nvSpPr>
          <p:cNvPr id="819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68413"/>
            <a:ext cx="8229600" cy="4857750"/>
          </a:xfrm>
          <a:blipFill rotWithShape="1">
            <a:blip r:embed="rId3"/>
            <a:stretch>
              <a:fillRect t="-37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3556" name="Object 1"/>
          <p:cNvGraphicFramePr>
            <a:graphicFrameLocks noChangeAspect="1"/>
          </p:cNvGraphicFramePr>
          <p:nvPr/>
        </p:nvGraphicFramePr>
        <p:xfrm>
          <a:off x="1692275" y="3013075"/>
          <a:ext cx="33845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8" name="Equation" r:id="rId4" imgW="2273300" imgH="431800" progId="Equation.3">
                  <p:embed/>
                </p:oleObj>
              </mc:Choice>
              <mc:Fallback>
                <p:oleObj name="Equation" r:id="rId4" imgW="22733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13075"/>
                        <a:ext cx="33845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28726"/>
              </p:ext>
            </p:extLst>
          </p:nvPr>
        </p:nvGraphicFramePr>
        <p:xfrm>
          <a:off x="3392264" y="4954588"/>
          <a:ext cx="3556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9" name="Equation" r:id="rId7" imgW="2501640" imgH="507960" progId="Equation.3">
                  <p:embed/>
                </p:oleObj>
              </mc:Choice>
              <mc:Fallback>
                <p:oleObj name="Equation" r:id="rId7" imgW="250164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264" y="4954588"/>
                        <a:ext cx="3556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753264"/>
              </p:ext>
            </p:extLst>
          </p:nvPr>
        </p:nvGraphicFramePr>
        <p:xfrm>
          <a:off x="1280840" y="5517232"/>
          <a:ext cx="5124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0" name="Equation" r:id="rId9" imgW="3606480" imgH="457200" progId="Equation.3">
                  <p:embed/>
                </p:oleObj>
              </mc:Choice>
              <mc:Fallback>
                <p:oleObj name="Equation" r:id="rId9" imgW="36064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840" y="5517232"/>
                        <a:ext cx="51244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1185664" y="5949280"/>
            <a:ext cx="65546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1600" dirty="0" err="1">
                <a:solidFill>
                  <a:schemeClr val="tx1"/>
                </a:solidFill>
              </a:rPr>
              <a:t>dimana</a:t>
            </a:r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adalah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nilai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dimensi</a:t>
            </a:r>
            <a:r>
              <a:rPr lang="en-US" sz="1600" dirty="0">
                <a:solidFill>
                  <a:schemeClr val="tx1"/>
                </a:solidFill>
              </a:rPr>
              <a:t> ke-1 </a:t>
            </a:r>
            <a:r>
              <a:rPr lang="en-US" sz="1600" dirty="0" err="1">
                <a:solidFill>
                  <a:schemeClr val="tx1"/>
                </a:solidFill>
              </a:rPr>
              <a:t>pada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-i.</a:t>
            </a:r>
            <a:endParaRPr lang="en-SG" sz="1600" dirty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15172"/>
              </p:ext>
            </p:extLst>
          </p:nvPr>
        </p:nvGraphicFramePr>
        <p:xfrm>
          <a:off x="2032794" y="6165304"/>
          <a:ext cx="2349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1" name="Equation" r:id="rId11" imgW="164880" imgH="253800" progId="Equation.3">
                  <p:embed/>
                </p:oleObj>
              </mc:Choice>
              <mc:Fallback>
                <p:oleObj name="Equation" r:id="rId11" imgW="16488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794" y="6165304"/>
                        <a:ext cx="2349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dirty="0" err="1"/>
              <a:t>Contoh</a:t>
            </a:r>
            <a:r>
              <a:rPr lang="en-US" sz="4000" dirty="0"/>
              <a:t> </a:t>
            </a:r>
            <a:r>
              <a:rPr lang="en-US" sz="4000" dirty="0" err="1"/>
              <a:t>Studi</a:t>
            </a:r>
            <a:r>
              <a:rPr lang="en-US" sz="4000" dirty="0"/>
              <a:t> </a:t>
            </a:r>
            <a:r>
              <a:rPr lang="en-US" sz="4000" dirty="0" err="1"/>
              <a:t>Kasus</a:t>
            </a:r>
            <a:r>
              <a:rPr lang="en-US" sz="4000" dirty="0"/>
              <a:t> 2 (Cont.)</a:t>
            </a:r>
            <a:endParaRPr lang="en-SG" sz="4000" dirty="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54636"/>
              </p:ext>
            </p:extLst>
          </p:nvPr>
        </p:nvGraphicFramePr>
        <p:xfrm>
          <a:off x="3275856" y="1124744"/>
          <a:ext cx="3556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3" name="Equation" r:id="rId4" imgW="2501640" imgH="507960" progId="Equation.3">
                  <p:embed/>
                </p:oleObj>
              </mc:Choice>
              <mc:Fallback>
                <p:oleObj name="Equation" r:id="rId4" imgW="25016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24744"/>
                        <a:ext cx="3556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775456"/>
              </p:ext>
            </p:extLst>
          </p:nvPr>
        </p:nvGraphicFramePr>
        <p:xfrm>
          <a:off x="1183432" y="1687388"/>
          <a:ext cx="5124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4" name="Equation" r:id="rId6" imgW="3606480" imgH="457200" progId="Equation.3">
                  <p:embed/>
                </p:oleObj>
              </mc:Choice>
              <mc:Fallback>
                <p:oleObj name="Equation" r:id="rId6" imgW="360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32" y="1687388"/>
                        <a:ext cx="51244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1088256" y="2119436"/>
            <a:ext cx="65546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1600" dirty="0" err="1">
                <a:solidFill>
                  <a:schemeClr val="tx1"/>
                </a:solidFill>
              </a:rPr>
              <a:t>dimana</a:t>
            </a:r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adalah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nilai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dimensi</a:t>
            </a:r>
            <a:r>
              <a:rPr lang="en-US" sz="1600" dirty="0">
                <a:solidFill>
                  <a:schemeClr val="tx1"/>
                </a:solidFill>
              </a:rPr>
              <a:t> ke-1 </a:t>
            </a:r>
            <a:r>
              <a:rPr lang="en-US" sz="1600" dirty="0" err="1">
                <a:solidFill>
                  <a:schemeClr val="tx1"/>
                </a:solidFill>
              </a:rPr>
              <a:t>pada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-i.</a:t>
            </a:r>
            <a:endParaRPr lang="en-SG" sz="1600" dirty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99887"/>
              </p:ext>
            </p:extLst>
          </p:nvPr>
        </p:nvGraphicFramePr>
        <p:xfrm>
          <a:off x="1907704" y="2335460"/>
          <a:ext cx="2349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5" name="Equation" r:id="rId8" imgW="164880" imgH="253800" progId="Equation.3">
                  <p:embed/>
                </p:oleObj>
              </mc:Choice>
              <mc:Fallback>
                <p:oleObj name="Equation" r:id="rId8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335460"/>
                        <a:ext cx="2349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 bwMode="auto">
          <a:xfrm>
            <a:off x="899592" y="1052736"/>
            <a:ext cx="3456384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SG" sz="3200" dirty="0">
                <a:solidFill>
                  <a:schemeClr val="tx1"/>
                </a:solidFill>
              </a:rPr>
              <a:t>-</a:t>
            </a:r>
            <a:r>
              <a:rPr lang="en-SG" sz="1600" dirty="0">
                <a:solidFill>
                  <a:schemeClr val="tx1"/>
                </a:solidFill>
              </a:rPr>
              <a:t> </a:t>
            </a:r>
            <a:r>
              <a:rPr lang="en-SG" sz="1600" dirty="0" err="1">
                <a:solidFill>
                  <a:schemeClr val="tx1"/>
                </a:solidFill>
              </a:rPr>
              <a:t>Hitung</a:t>
            </a:r>
            <a:r>
              <a:rPr lang="en-SG" sz="1600" dirty="0">
                <a:solidFill>
                  <a:schemeClr val="tx1"/>
                </a:solidFill>
              </a:rPr>
              <a:t> </a:t>
            </a:r>
            <a:r>
              <a:rPr lang="en-SG" sz="1600" dirty="0" err="1">
                <a:solidFill>
                  <a:schemeClr val="tx1"/>
                </a:solidFill>
              </a:rPr>
              <a:t>nilai</a:t>
            </a:r>
            <a:r>
              <a:rPr lang="en-SG" sz="1600" dirty="0">
                <a:solidFill>
                  <a:schemeClr val="tx1"/>
                </a:solidFill>
              </a:rPr>
              <a:t> w </a:t>
            </a:r>
            <a:r>
              <a:rPr lang="en-SG" sz="1600" dirty="0" err="1">
                <a:solidFill>
                  <a:schemeClr val="tx1"/>
                </a:solidFill>
              </a:rPr>
              <a:t>dan</a:t>
            </a:r>
            <a:r>
              <a:rPr lang="en-SG" sz="1600" dirty="0">
                <a:solidFill>
                  <a:schemeClr val="tx1"/>
                </a:solidFill>
              </a:rPr>
              <a:t> b 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42960"/>
              </p:ext>
            </p:extLst>
          </p:nvPr>
        </p:nvGraphicFramePr>
        <p:xfrm>
          <a:off x="1011238" y="2674938"/>
          <a:ext cx="8107362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6" name="Equation" r:id="rId10" imgW="5702040" imgH="2361960" progId="Equation.3">
                  <p:embed/>
                </p:oleObj>
              </mc:Choice>
              <mc:Fallback>
                <p:oleObj name="Equation" r:id="rId10" imgW="5702040" imgH="236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674938"/>
                        <a:ext cx="8107362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745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Misalkan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Max </a:t>
            </a:r>
            <a:r>
              <a:rPr lang="en-US" sz="1600" dirty="0" err="1"/>
              <a:t>Ld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l-GR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el-GR" sz="1600" dirty="0"/>
              <a:t>α</a:t>
            </a:r>
            <a:r>
              <a:rPr lang="en-US" sz="1600" baseline="-25000" dirty="0"/>
              <a:t>2 </a:t>
            </a:r>
            <a:r>
              <a:rPr lang="en-US" sz="1600" dirty="0"/>
              <a:t>= </a:t>
            </a:r>
            <a:r>
              <a:rPr lang="el-GR" sz="1600" dirty="0"/>
              <a:t>α</a:t>
            </a:r>
            <a:r>
              <a:rPr lang="en-US" sz="1600" baseline="-25000" dirty="0"/>
              <a:t>3 </a:t>
            </a:r>
            <a:r>
              <a:rPr lang="en-US" sz="1600" dirty="0"/>
              <a:t>= </a:t>
            </a:r>
            <a:r>
              <a:rPr lang="el-GR" sz="1600" dirty="0"/>
              <a:t>α</a:t>
            </a:r>
            <a:r>
              <a:rPr lang="en-US" sz="1600" baseline="-25000" dirty="0"/>
              <a:t>4 </a:t>
            </a:r>
            <a:r>
              <a:rPr lang="en-US" sz="1600" dirty="0"/>
              <a:t>= 0.125. 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Ld</a:t>
            </a:r>
            <a:r>
              <a:rPr lang="en-US" sz="1600" dirty="0"/>
              <a:t> = 0.25.</a:t>
            </a:r>
          </a:p>
          <a:p>
            <a:pPr lvl="1">
              <a:defRPr/>
            </a:pP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w </a:t>
            </a:r>
            <a:r>
              <a:rPr lang="en-US" sz="1600" dirty="0" err="1"/>
              <a:t>dan</a:t>
            </a:r>
            <a:r>
              <a:rPr lang="en-US" sz="1600" dirty="0"/>
              <a:t> b :</a:t>
            </a:r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Pilih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Support Vector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“+1” </a:t>
            </a:r>
            <a:r>
              <a:rPr lang="en-US" sz="1600" dirty="0" err="1"/>
              <a:t>dan</a:t>
            </a:r>
            <a:r>
              <a:rPr lang="en-US" sz="1600" dirty="0"/>
              <a:t> “-1”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b. </a:t>
            </a:r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04516"/>
              </p:ext>
            </p:extLst>
          </p:nvPr>
        </p:nvGraphicFramePr>
        <p:xfrm>
          <a:off x="1835696" y="1700808"/>
          <a:ext cx="262096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Equation" r:id="rId4" imgW="1701720" imgH="1371600" progId="Equation.3">
                  <p:embed/>
                </p:oleObj>
              </mc:Choice>
              <mc:Fallback>
                <p:oleObj name="Equation" r:id="rId4" imgW="170172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700808"/>
                        <a:ext cx="2620963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298647"/>
              </p:ext>
            </p:extLst>
          </p:nvPr>
        </p:nvGraphicFramePr>
        <p:xfrm>
          <a:off x="1365250" y="3929063"/>
          <a:ext cx="687863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quation" r:id="rId6" imgW="3695400" imgH="1396800" progId="Equation.3">
                  <p:embed/>
                </p:oleObj>
              </mc:Choice>
              <mc:Fallback>
                <p:oleObj name="Equation" r:id="rId6" imgW="369540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929063"/>
                        <a:ext cx="687863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Misalkan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Max </a:t>
            </a:r>
            <a:r>
              <a:rPr lang="en-US" sz="1600" dirty="0" err="1"/>
              <a:t>Ld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l-GR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el-GR" sz="1600" dirty="0"/>
              <a:t>α</a:t>
            </a:r>
            <a:r>
              <a:rPr lang="en-US" sz="1600" baseline="-25000" dirty="0"/>
              <a:t>2 </a:t>
            </a:r>
            <a:r>
              <a:rPr lang="en-US" sz="1600" dirty="0"/>
              <a:t>= </a:t>
            </a:r>
            <a:r>
              <a:rPr lang="el-GR" sz="1600" dirty="0"/>
              <a:t>α</a:t>
            </a:r>
            <a:r>
              <a:rPr lang="en-US" sz="1600" baseline="-25000" dirty="0"/>
              <a:t>3 </a:t>
            </a:r>
            <a:r>
              <a:rPr lang="en-US" sz="1600" dirty="0"/>
              <a:t>= </a:t>
            </a:r>
            <a:r>
              <a:rPr lang="el-GR" sz="1600" dirty="0"/>
              <a:t>α</a:t>
            </a:r>
            <a:r>
              <a:rPr lang="en-US" sz="1600" baseline="-25000" dirty="0"/>
              <a:t>4 </a:t>
            </a:r>
            <a:r>
              <a:rPr lang="en-US" sz="1600" dirty="0"/>
              <a:t>= 0.125. 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Ld</a:t>
            </a:r>
            <a:r>
              <a:rPr lang="en-US" sz="1600" dirty="0"/>
              <a:t> = 0.25.</a:t>
            </a:r>
          </a:p>
          <a:p>
            <a:pPr lvl="1">
              <a:defRPr/>
            </a:pP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w </a:t>
            </a:r>
            <a:r>
              <a:rPr lang="en-US" sz="1600" dirty="0" err="1"/>
              <a:t>dan</a:t>
            </a:r>
            <a:r>
              <a:rPr lang="en-US" sz="1600" dirty="0"/>
              <a:t> b :</a:t>
            </a:r>
          </a:p>
          <a:p>
            <a:pPr lvl="1"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Pilih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Support Vector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“+1” </a:t>
            </a:r>
            <a:r>
              <a:rPr lang="en-US" sz="1600" dirty="0" err="1"/>
              <a:t>dan</a:t>
            </a:r>
            <a:r>
              <a:rPr lang="en-US" sz="1600" dirty="0"/>
              <a:t> “-1”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b. </a:t>
            </a:r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91942"/>
              </p:ext>
            </p:extLst>
          </p:nvPr>
        </p:nvGraphicFramePr>
        <p:xfrm>
          <a:off x="384050" y="2912070"/>
          <a:ext cx="8580438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4" imgW="4609800" imgH="1828800" progId="Equation.3">
                  <p:embed/>
                </p:oleObj>
              </mc:Choice>
              <mc:Fallback>
                <p:oleObj name="Equation" r:id="rId4" imgW="46098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50" y="2912070"/>
                        <a:ext cx="8580438" cy="339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833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w </a:t>
            </a:r>
            <a:r>
              <a:rPr lang="en-US" sz="1600" dirty="0" err="1"/>
              <a:t>dan</a:t>
            </a:r>
            <a:r>
              <a:rPr lang="en-US" sz="1600" dirty="0"/>
              <a:t> b :</a:t>
            </a:r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Maka</a:t>
            </a:r>
            <a:r>
              <a:rPr lang="en-US" sz="1600" dirty="0"/>
              <a:t> model SVM </a:t>
            </a:r>
            <a:r>
              <a:rPr lang="en-US" sz="1600" dirty="0" err="1"/>
              <a:t>siap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proses </a:t>
            </a:r>
            <a:r>
              <a:rPr lang="en-US" sz="1600" dirty="0" err="1"/>
              <a:t>klasifikasi</a:t>
            </a:r>
            <a:r>
              <a:rPr lang="en-US" sz="1600" dirty="0"/>
              <a:t>.</a:t>
            </a:r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Misalkan</a:t>
            </a:r>
            <a:r>
              <a:rPr lang="en-US" sz="1600" dirty="0"/>
              <a:t> data </a:t>
            </a:r>
            <a:r>
              <a:rPr lang="en-US" sz="1600" dirty="0" err="1"/>
              <a:t>uji</a:t>
            </a:r>
            <a:r>
              <a:rPr lang="en-US" sz="1600" dirty="0"/>
              <a:t>/ data test </a:t>
            </a:r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r>
              <a:rPr lang="en-US" sz="1600" dirty="0"/>
              <a:t> = (1,5)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b="1" dirty="0"/>
              <a:t>K(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i</a:t>
            </a:r>
            <a:r>
              <a:rPr lang="en-US" sz="1600" b="1" dirty="0" err="1"/>
              <a:t>,x</a:t>
            </a:r>
            <a:r>
              <a:rPr lang="en-US" sz="1600" b="1" baseline="-25000" dirty="0" err="1"/>
              <a:t>t</a:t>
            </a:r>
            <a:r>
              <a:rPr lang="en-US" sz="1600" b="1" dirty="0"/>
              <a:t>) = </a:t>
            </a:r>
            <a:r>
              <a:rPr lang="en-US" sz="2400" b="1" dirty="0"/>
              <a:t>ᶲ</a:t>
            </a:r>
            <a:r>
              <a:rPr lang="en-US" sz="1600" b="1" dirty="0"/>
              <a:t>(x</a:t>
            </a:r>
            <a:r>
              <a:rPr lang="en-US" sz="1600" b="1" baseline="-25000" dirty="0"/>
              <a:t>i</a:t>
            </a:r>
            <a:r>
              <a:rPr lang="en-US" sz="1600" b="1" dirty="0"/>
              <a:t>).</a:t>
            </a:r>
            <a:r>
              <a:rPr lang="en-US" sz="2400" b="1" dirty="0"/>
              <a:t>ᶲ</a:t>
            </a:r>
            <a:r>
              <a:rPr lang="en-US" sz="1600" b="1" dirty="0"/>
              <a:t>(</a:t>
            </a:r>
            <a:r>
              <a:rPr lang="en-US" sz="1800" b="1" dirty="0" err="1"/>
              <a:t>x</a:t>
            </a:r>
            <a:r>
              <a:rPr lang="en-US" sz="1600" b="1" baseline="-25000" dirty="0" err="1"/>
              <a:t>t</a:t>
            </a:r>
            <a:r>
              <a:rPr lang="en-US" sz="1600" b="1" dirty="0"/>
              <a:t>)</a:t>
            </a:r>
            <a:r>
              <a:rPr lang="en-US" sz="1600" dirty="0"/>
              <a:t> </a:t>
            </a:r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35425"/>
              </p:ext>
            </p:extLst>
          </p:nvPr>
        </p:nvGraphicFramePr>
        <p:xfrm>
          <a:off x="1330797" y="1639565"/>
          <a:ext cx="1296987" cy="11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1" name="Equation" r:id="rId4" imgW="787320" imgH="1371600" progId="Equation.3">
                  <p:embed/>
                </p:oleObj>
              </mc:Choice>
              <mc:Fallback>
                <p:oleObj name="Equation" r:id="rId4" imgW="787320" imgH="137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797" y="1639565"/>
                        <a:ext cx="1296987" cy="11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59329"/>
              </p:ext>
            </p:extLst>
          </p:nvPr>
        </p:nvGraphicFramePr>
        <p:xfrm>
          <a:off x="2771800" y="2060848"/>
          <a:ext cx="6397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2" name="Equation" r:id="rId6" imgW="342603" imgH="177646" progId="Equation.3">
                  <p:embed/>
                </p:oleObj>
              </mc:Choice>
              <mc:Fallback>
                <p:oleObj name="Equation" r:id="rId6" imgW="342603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060848"/>
                        <a:ext cx="6397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50568"/>
              </p:ext>
            </p:extLst>
          </p:nvPr>
        </p:nvGraphicFramePr>
        <p:xfrm>
          <a:off x="1355725" y="2997200"/>
          <a:ext cx="62404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3" name="Equation" r:id="rId8" imgW="3352680" imgH="457200" progId="Equation.3">
                  <p:embed/>
                </p:oleObj>
              </mc:Choice>
              <mc:Fallback>
                <p:oleObj name="Equation" r:id="rId8" imgW="335268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997200"/>
                        <a:ext cx="62404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15134"/>
              </p:ext>
            </p:extLst>
          </p:nvPr>
        </p:nvGraphicFramePr>
        <p:xfrm>
          <a:off x="827584" y="4077072"/>
          <a:ext cx="7658373" cy="14630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568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b="0" i="0" dirty="0" err="1"/>
                        <a:t>x</a:t>
                      </a:r>
                      <a:r>
                        <a:rPr lang="en-US" sz="1600" b="0" i="0" baseline="-25000" dirty="0" err="1"/>
                        <a:t>t</a:t>
                      </a:r>
                      <a:r>
                        <a:rPr lang="en-US" sz="1600" b="0" i="0" baseline="0" dirty="0"/>
                        <a:t>=(1,5)</a:t>
                      </a:r>
                      <a:endParaRPr lang="en-US" sz="1600" b="0" i="0" baseline="-2500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x</a:t>
                      </a:r>
                      <a:r>
                        <a:rPr lang="en-US" sz="1800" b="0" i="0" baseline="-25000" dirty="0"/>
                        <a:t>1</a:t>
                      </a:r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/>
                        <a:t>K(1,t) = (x</a:t>
                      </a:r>
                      <a:r>
                        <a:rPr lang="en-US" sz="1600" b="0" i="0" baseline="-25000" dirty="0"/>
                        <a:t>1</a:t>
                      </a:r>
                      <a:r>
                        <a:rPr lang="en-US" sz="1600" b="0" i="0" dirty="0"/>
                        <a:t>.x</a:t>
                      </a:r>
                      <a:r>
                        <a:rPr lang="en-US" sz="1600" b="0" i="0" baseline="-25000" dirty="0"/>
                        <a:t>t</a:t>
                      </a:r>
                      <a:r>
                        <a:rPr lang="en-US" sz="1600" b="0" i="0" dirty="0"/>
                        <a:t> + 1)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(1.1 + 5.1 +1)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7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baseline="0" dirty="0"/>
                        <a:t> = 49</a:t>
                      </a:r>
                      <a:endParaRPr lang="en-US" sz="1600" b="0" i="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/>
                        <a:t>(-0.125)(49)</a:t>
                      </a:r>
                    </a:p>
                  </a:txBody>
                  <a:tcPr marL="91432" marR="91432"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x</a:t>
                      </a:r>
                      <a:r>
                        <a:rPr lang="en-US" sz="1800" b="0" i="0" baseline="-25000" dirty="0"/>
                        <a:t>2</a:t>
                      </a:r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K(2,t) = (x</a:t>
                      </a:r>
                      <a:r>
                        <a:rPr lang="en-US" sz="1600" b="0" i="0" baseline="-25000" dirty="0"/>
                        <a:t>2</a:t>
                      </a:r>
                      <a:r>
                        <a:rPr lang="en-US" sz="1600" b="0" i="0" dirty="0"/>
                        <a:t>.x</a:t>
                      </a:r>
                      <a:r>
                        <a:rPr lang="en-US" sz="1600" b="0" i="0" baseline="-25000" dirty="0"/>
                        <a:t>t</a:t>
                      </a:r>
                      <a:r>
                        <a:rPr lang="en-US" sz="1600" b="0" i="0" dirty="0"/>
                        <a:t> + 1)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(1.1 + 5.(-1) +1)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3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baseline="0" dirty="0"/>
                        <a:t> = 9</a:t>
                      </a:r>
                      <a:endParaRPr lang="en-US" sz="1600" b="0" i="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(0.125)(9)</a:t>
                      </a:r>
                    </a:p>
                  </a:txBody>
                  <a:tcPr marL="91432" marR="91432"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x</a:t>
                      </a:r>
                      <a:r>
                        <a:rPr lang="en-US" sz="1800" b="0" i="0" baseline="-25000" dirty="0"/>
                        <a:t>3</a:t>
                      </a:r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K(3,t) = (x</a:t>
                      </a:r>
                      <a:r>
                        <a:rPr lang="en-US" sz="1600" b="0" i="0" baseline="-25000" dirty="0"/>
                        <a:t>3</a:t>
                      </a:r>
                      <a:r>
                        <a:rPr lang="en-US" sz="1600" b="0" i="0" dirty="0"/>
                        <a:t>.x</a:t>
                      </a:r>
                      <a:r>
                        <a:rPr lang="en-US" sz="1600" b="0" i="0" baseline="-25000" dirty="0"/>
                        <a:t>t</a:t>
                      </a:r>
                      <a:r>
                        <a:rPr lang="en-US" sz="1600" b="0" i="0" dirty="0"/>
                        <a:t> + 1)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(1.(-1) + 5.1 +1)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5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baseline="0" dirty="0"/>
                        <a:t> = 25</a:t>
                      </a:r>
                      <a:endParaRPr lang="en-US" sz="1600" b="0" i="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(0.125)(25)</a:t>
                      </a:r>
                    </a:p>
                  </a:txBody>
                  <a:tcPr marL="91432" marR="91432"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x</a:t>
                      </a:r>
                      <a:r>
                        <a:rPr lang="en-US" sz="1800" b="0" i="0" baseline="-25000" dirty="0"/>
                        <a:t>4</a:t>
                      </a:r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K(4,t) = (x</a:t>
                      </a:r>
                      <a:r>
                        <a:rPr lang="en-US" sz="1600" b="0" i="0" baseline="-25000" dirty="0"/>
                        <a:t>4</a:t>
                      </a:r>
                      <a:r>
                        <a:rPr lang="en-US" sz="1600" b="0" i="0" dirty="0"/>
                        <a:t>.x</a:t>
                      </a:r>
                      <a:r>
                        <a:rPr lang="en-US" sz="1600" b="0" i="0" baseline="-25000" dirty="0"/>
                        <a:t>t</a:t>
                      </a:r>
                      <a:r>
                        <a:rPr lang="en-US" sz="1600" b="0" i="0" dirty="0"/>
                        <a:t> + 1)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(1.(-1) + 5.(-1) +1)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(-5)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baseline="0" dirty="0"/>
                        <a:t> = 25</a:t>
                      </a:r>
                      <a:endParaRPr lang="en-US" sz="1600" b="0" i="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(-0.125)(25)</a:t>
                      </a:r>
                    </a:p>
                  </a:txBody>
                  <a:tcPr marL="91432" marR="91432"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8400"/>
              </p:ext>
            </p:extLst>
          </p:nvPr>
        </p:nvGraphicFramePr>
        <p:xfrm>
          <a:off x="780976" y="5883299"/>
          <a:ext cx="8110289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4" name="Equation" r:id="rId10" imgW="5397480" imgH="228600" progId="Equation.3">
                  <p:embed/>
                </p:oleObj>
              </mc:Choice>
              <mc:Fallback>
                <p:oleObj name="Equation" r:id="rId10" imgW="53974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76" y="5883299"/>
                        <a:ext cx="8110289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88403"/>
              </p:ext>
            </p:extLst>
          </p:nvPr>
        </p:nvGraphicFramePr>
        <p:xfrm>
          <a:off x="4283968" y="1916832"/>
          <a:ext cx="2695724" cy="644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5" name="Equation" r:id="rId12" imgW="2298600" imgH="660240" progId="Equation.3">
                  <p:embed/>
                </p:oleObj>
              </mc:Choice>
              <mc:Fallback>
                <p:oleObj name="Equation" r:id="rId12" imgW="2298600" imgH="660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916832"/>
                        <a:ext cx="2695724" cy="64493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7020272" y="2367794"/>
            <a:ext cx="1368152" cy="1637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54180" y="4030464"/>
            <a:ext cx="14402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 bwMode="auto">
          <a:xfrm>
            <a:off x="696268" y="6009531"/>
            <a:ext cx="65546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1600" dirty="0" err="1">
                <a:solidFill>
                  <a:schemeClr val="tx1"/>
                </a:solidFill>
              </a:rPr>
              <a:t>Jadi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t</a:t>
            </a:r>
            <a:r>
              <a:rPr lang="en-US" sz="1600" baseline="-25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(1,5) </a:t>
            </a:r>
            <a:r>
              <a:rPr lang="en-US" sz="1600" dirty="0" err="1">
                <a:solidFill>
                  <a:schemeClr val="tx1"/>
                </a:solidFill>
              </a:rPr>
              <a:t>tersebut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masuk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kelas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negatif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32972" y="5563840"/>
            <a:ext cx="14402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8433817" y="5339308"/>
            <a:ext cx="504056" cy="41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7442001" y="5529932"/>
            <a:ext cx="504056" cy="41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-5</a:t>
            </a:r>
            <a:endParaRPr lang="en-SG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288" y="3789363"/>
            <a:ext cx="5059362" cy="544512"/>
          </a:xfrm>
          <a:noFill/>
        </p:spPr>
        <p:txBody>
          <a:bodyPr/>
          <a:lstStyle/>
          <a:p>
            <a:pPr algn="l" eaLnBrk="1" hangingPunct="1"/>
            <a:r>
              <a:rPr lang="id-ID" b="1" dirty="0">
                <a:solidFill>
                  <a:srgbClr val="1C1C1C"/>
                </a:solidFill>
              </a:rPr>
              <a:t>Terima Kasih</a:t>
            </a:r>
            <a:endParaRPr lang="es-ES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dirty="0"/>
              <a:t>Support Vector Machine</a:t>
            </a:r>
            <a:endParaRPr lang="en-SG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Support Vector Machine (SVM)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hyperplane </a:t>
            </a:r>
            <a:r>
              <a:rPr lang="en-US" sz="2400" dirty="0" err="1"/>
              <a:t>terbaik</a:t>
            </a:r>
            <a:r>
              <a:rPr lang="en-US" sz="2400" dirty="0"/>
              <a:t> yang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pemisah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data.</a:t>
            </a:r>
            <a:r>
              <a:rPr lang="id-ID" dirty="0"/>
              <a:t> </a:t>
            </a:r>
          </a:p>
          <a:p>
            <a:pPr algn="just" eaLnBrk="1" hangingPunct="1">
              <a:defRPr/>
            </a:pPr>
            <a:r>
              <a:rPr lang="en-US" sz="2400" dirty="0"/>
              <a:t>Ide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SVM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memaksimalkan</a:t>
            </a:r>
            <a:r>
              <a:rPr lang="en-US" sz="2400" dirty="0"/>
              <a:t> margin, yang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pemisah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data.</a:t>
            </a:r>
          </a:p>
          <a:p>
            <a:pPr algn="just" eaLnBrk="1" hangingPunct="1">
              <a:defRPr/>
            </a:pPr>
            <a:r>
              <a:rPr lang="en-US" sz="2400" dirty="0"/>
              <a:t>SVM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dataset yang </a:t>
            </a:r>
            <a:r>
              <a:rPr lang="en-US" sz="2400" dirty="0" err="1"/>
              <a:t>berdimensi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kernel </a:t>
            </a:r>
            <a:r>
              <a:rPr lang="en-US" sz="2400" dirty="0" err="1"/>
              <a:t>trik</a:t>
            </a:r>
            <a:r>
              <a:rPr lang="en-US" sz="2400" dirty="0"/>
              <a:t>.</a:t>
            </a:r>
          </a:p>
          <a:p>
            <a:pPr algn="just" eaLnBrk="1" hangingPunct="1">
              <a:defRPr/>
            </a:pPr>
            <a:r>
              <a:rPr lang="en-US" sz="2400" dirty="0"/>
              <a:t>SVM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data </a:t>
            </a:r>
            <a:r>
              <a:rPr lang="en-US" sz="2400" dirty="0" err="1"/>
              <a:t>terpilih</a:t>
            </a:r>
            <a:r>
              <a:rPr lang="en-US" sz="2400" dirty="0"/>
              <a:t> yang </a:t>
            </a:r>
            <a:r>
              <a:rPr lang="en-US" sz="2400" dirty="0" err="1"/>
              <a:t>berkontribusi</a:t>
            </a:r>
            <a:r>
              <a:rPr lang="en-US" sz="2400" dirty="0"/>
              <a:t> (Support Vector)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model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dirty="0" err="1"/>
              <a:t>klasifikasi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B717-DA18-4D4F-91BC-EC784BBC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  <a:r>
              <a:rPr lang="id-ID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A515-4723-4475-8AC8-73E1F986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88032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/>
              <a:t>Macam-Macam</a:t>
            </a:r>
            <a:r>
              <a:rPr lang="en-US" sz="2800" dirty="0"/>
              <a:t> Training </a:t>
            </a:r>
            <a:r>
              <a:rPr lang="en-US" sz="2800" dirty="0" err="1"/>
              <a:t>untuk</a:t>
            </a:r>
            <a:r>
              <a:rPr lang="en-US" sz="2800" dirty="0"/>
              <a:t> SVM :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/>
              <a:t>Chunking (Quadratic Programming).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/>
              <a:t>Osuna (</a:t>
            </a:r>
            <a:r>
              <a:rPr lang="en-US" dirty="0" err="1"/>
              <a:t>Dekomposisi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/>
              <a:t>Sequential Minimum </a:t>
            </a:r>
            <a:r>
              <a:rPr lang="en-US" dirty="0" err="1"/>
              <a:t>Optimation</a:t>
            </a:r>
            <a:r>
              <a:rPr lang="en-US" dirty="0"/>
              <a:t> (SMO).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/>
              <a:t>Least Square (LS)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14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dirty="0"/>
              <a:t>Model SVM</a:t>
            </a:r>
            <a:endParaRPr lang="en-SG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857403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/>
              <a:t>Titik</a:t>
            </a:r>
            <a:r>
              <a:rPr lang="en-US" sz="2800" dirty="0"/>
              <a:t> data : x</a:t>
            </a:r>
            <a:r>
              <a:rPr lang="en-US" sz="2800" baseline="-25000" dirty="0"/>
              <a:t>i</a:t>
            </a:r>
            <a:r>
              <a:rPr lang="en-US" sz="2800" dirty="0"/>
              <a:t> = {x</a:t>
            </a:r>
            <a:r>
              <a:rPr lang="en-US" sz="2800" baseline="-25000" dirty="0"/>
              <a:t>1</a:t>
            </a:r>
            <a:r>
              <a:rPr lang="en-US" sz="2800" dirty="0"/>
              <a:t>,x</a:t>
            </a:r>
            <a:r>
              <a:rPr lang="en-US" sz="2800" baseline="-25000" dirty="0"/>
              <a:t>2</a:t>
            </a:r>
            <a:r>
              <a:rPr lang="en-US" sz="2800" dirty="0"/>
              <a:t>,….,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} </a:t>
            </a:r>
            <a:r>
              <a:rPr lang="el-GR" sz="2800" dirty="0"/>
              <a:t>ϵ</a:t>
            </a:r>
            <a:r>
              <a:rPr lang="en-US" sz="2800" dirty="0"/>
              <a:t>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endParaRPr lang="en-US" sz="2800" baseline="30000" dirty="0"/>
          </a:p>
          <a:p>
            <a:pPr algn="just" eaLnBrk="1" hangingPunct="1">
              <a:defRPr/>
            </a:pPr>
            <a:r>
              <a:rPr lang="en-US" sz="2800" dirty="0" err="1">
                <a:latin typeface="+mj-lt"/>
              </a:rPr>
              <a:t>Kelas</a:t>
            </a:r>
            <a:r>
              <a:rPr lang="en-US" sz="2800" dirty="0">
                <a:latin typeface="+mj-lt"/>
              </a:rPr>
              <a:t> data : </a:t>
            </a:r>
            <a:r>
              <a:rPr lang="en-US" sz="2800" dirty="0" err="1">
                <a:latin typeface="+mj-lt"/>
              </a:rPr>
              <a:t>y</a:t>
            </a:r>
            <a:r>
              <a:rPr lang="en-US" sz="2800" baseline="-250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l-GR" sz="2800" dirty="0"/>
              <a:t>ϵ</a:t>
            </a:r>
            <a:r>
              <a:rPr lang="en-US" sz="2800" dirty="0"/>
              <a:t> {-1,+1}</a:t>
            </a:r>
            <a:endParaRPr lang="en-US" sz="2800" dirty="0">
              <a:latin typeface="+mj-lt"/>
            </a:endParaRPr>
          </a:p>
          <a:p>
            <a:pPr algn="just" eaLnBrk="1" hangingPunct="1">
              <a:defRPr/>
            </a:pPr>
            <a:r>
              <a:rPr lang="en-US" sz="2800" dirty="0" err="1">
                <a:latin typeface="+mj-lt"/>
              </a:rPr>
              <a:t>Pasangan</a:t>
            </a:r>
            <a:r>
              <a:rPr lang="en-US" sz="2800" dirty="0">
                <a:latin typeface="+mj-lt"/>
              </a:rPr>
              <a:t> data </a:t>
            </a:r>
            <a:r>
              <a:rPr lang="en-US" sz="2800" dirty="0" err="1">
                <a:latin typeface="+mj-lt"/>
              </a:rPr>
              <a:t>dan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kelas</a:t>
            </a:r>
            <a:r>
              <a:rPr lang="en-US" sz="2800" dirty="0">
                <a:latin typeface="+mj-lt"/>
              </a:rPr>
              <a:t> : </a:t>
            </a:r>
            <a:endParaRPr lang="en-US" sz="2800" baseline="-25000" dirty="0">
              <a:latin typeface="+mj-lt"/>
            </a:endParaRPr>
          </a:p>
          <a:p>
            <a:pPr marL="0" indent="0" algn="just" eaLnBrk="1" hangingPunct="1">
              <a:buNone/>
              <a:defRPr/>
            </a:pPr>
            <a:endParaRPr lang="id-ID" sz="2800" dirty="0">
              <a:latin typeface="+mj-lt"/>
            </a:endParaRPr>
          </a:p>
          <a:p>
            <a:pPr algn="just" eaLnBrk="1" hangingPunct="1">
              <a:defRPr/>
            </a:pPr>
            <a:r>
              <a:rPr lang="en-US" sz="2800" dirty="0" err="1">
                <a:latin typeface="+mj-lt"/>
              </a:rPr>
              <a:t>Maksimalkan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fungsi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berikut</a:t>
            </a:r>
            <a:r>
              <a:rPr lang="en-US" sz="2800" dirty="0">
                <a:latin typeface="+mj-lt"/>
              </a:rPr>
              <a:t> :</a:t>
            </a:r>
          </a:p>
          <a:p>
            <a:pPr algn="just" eaLnBrk="1" hangingPunct="1">
              <a:defRPr/>
            </a:pPr>
            <a:endParaRPr lang="en-US" sz="2800" dirty="0">
              <a:latin typeface="+mj-lt"/>
            </a:endParaRPr>
          </a:p>
          <a:p>
            <a:pPr algn="just" eaLnBrk="1" hangingPunct="1">
              <a:defRPr/>
            </a:pPr>
            <a:endParaRPr lang="en-US" sz="2800" dirty="0">
              <a:latin typeface="+mj-lt"/>
            </a:endParaRPr>
          </a:p>
          <a:p>
            <a:pPr marL="457200" lvl="1" indent="0" algn="just" eaLnBrk="1" hangingPunct="1">
              <a:buFontTx/>
              <a:buNone/>
              <a:defRPr/>
            </a:pPr>
            <a:endParaRPr lang="en-US" dirty="0">
              <a:latin typeface="+mj-lt"/>
            </a:endParaRPr>
          </a:p>
        </p:txBody>
      </p:sp>
      <p:graphicFrame>
        <p:nvGraphicFramePr>
          <p:cNvPr id="61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640075"/>
              </p:ext>
            </p:extLst>
          </p:nvPr>
        </p:nvGraphicFramePr>
        <p:xfrm>
          <a:off x="779768" y="3861048"/>
          <a:ext cx="73818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3" imgW="4533900" imgH="444500" progId="Equation.3">
                  <p:embed/>
                </p:oleObj>
              </mc:Choice>
              <mc:Fallback>
                <p:oleObj name="Equation" r:id="rId3" imgW="45339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68" y="3861048"/>
                        <a:ext cx="73818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51446"/>
              </p:ext>
            </p:extLst>
          </p:nvPr>
        </p:nvGraphicFramePr>
        <p:xfrm>
          <a:off x="846807" y="2813496"/>
          <a:ext cx="12049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5" imgW="647419" imgH="253890" progId="Equation.3">
                  <p:embed/>
                </p:oleObj>
              </mc:Choice>
              <mc:Fallback>
                <p:oleObj name="Equation" r:id="rId5" imgW="647419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807" y="2813496"/>
                        <a:ext cx="12049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6691-E9D2-4EE1-8E33-0E484253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SVM</a:t>
            </a:r>
            <a:r>
              <a:rPr lang="id-ID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A5EC-E3FD-4410-A148-1CCD026F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1460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w </a:t>
            </a:r>
            <a:r>
              <a:rPr lang="en-US" sz="2000" dirty="0" err="1"/>
              <a:t>dan</a:t>
            </a:r>
            <a:r>
              <a:rPr lang="en-US" sz="2000" dirty="0"/>
              <a:t> b :</a:t>
            </a:r>
          </a:p>
          <a:p>
            <a:pPr algn="just" eaLnBrk="1" hangingPunct="1">
              <a:defRPr/>
            </a:pPr>
            <a:endParaRPr lang="en-US" sz="2000" dirty="0"/>
          </a:p>
          <a:p>
            <a:pPr algn="just" eaLnBrk="1" hangingPunct="1">
              <a:defRPr/>
            </a:pPr>
            <a:endParaRPr lang="en-US" sz="2000" dirty="0"/>
          </a:p>
          <a:p>
            <a:pPr algn="just" eaLnBrk="1" hangingPunct="1">
              <a:defRPr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sign(f(x)) :</a:t>
            </a:r>
          </a:p>
          <a:p>
            <a:pPr algn="just" eaLnBrk="1" hangingPunct="1">
              <a:defRPr/>
            </a:pPr>
            <a:endParaRPr lang="en-US" sz="2000" dirty="0"/>
          </a:p>
          <a:p>
            <a:pPr algn="just" eaLnBrk="1" hangingPunct="1">
              <a:defRPr/>
            </a:pPr>
            <a:endParaRPr lang="en-US" sz="2000" dirty="0"/>
          </a:p>
          <a:p>
            <a:pPr marL="0" indent="0" algn="just" eaLnBrk="1" hangingPunct="1">
              <a:buFontTx/>
              <a:buNone/>
              <a:defRPr/>
            </a:pPr>
            <a:r>
              <a:rPr lang="en-US" sz="2000" i="1" dirty="0" err="1"/>
              <a:t>Keterangan</a:t>
            </a:r>
            <a:r>
              <a:rPr lang="en-US" sz="2000" i="1" dirty="0"/>
              <a:t> : </a:t>
            </a:r>
            <a:endParaRPr lang="id-ID" sz="2000" i="1" dirty="0"/>
          </a:p>
          <a:p>
            <a:pPr algn="just" eaLnBrk="1" hangingPunct="1">
              <a:buFontTx/>
              <a:buChar char="-"/>
              <a:defRPr/>
            </a:pPr>
            <a:r>
              <a:rPr lang="en-US" sz="2000" dirty="0"/>
              <a:t>N (</a:t>
            </a:r>
            <a:r>
              <a:rPr lang="en-US" sz="2000" dirty="0" err="1"/>
              <a:t>banyaknya</a:t>
            </a:r>
            <a:r>
              <a:rPr lang="en-US" sz="2000" dirty="0"/>
              <a:t> data), </a:t>
            </a:r>
            <a:endParaRPr lang="id-ID" sz="2000" dirty="0"/>
          </a:p>
          <a:p>
            <a:pPr algn="just" eaLnBrk="1" hangingPunct="1">
              <a:buFontTx/>
              <a:buChar char="-"/>
              <a:defRPr/>
            </a:pPr>
            <a:r>
              <a:rPr lang="en-US" sz="2000" dirty="0"/>
              <a:t>n (</a:t>
            </a:r>
            <a:r>
              <a:rPr lang="en-US" sz="2000" dirty="0" err="1"/>
              <a:t>dimensi</a:t>
            </a:r>
            <a:r>
              <a:rPr lang="en-US" sz="2000" dirty="0"/>
              <a:t> data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banyaknya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), </a:t>
            </a:r>
            <a:endParaRPr lang="id-ID" sz="2000" dirty="0"/>
          </a:p>
          <a:p>
            <a:pPr algn="just" eaLnBrk="1" hangingPunct="1">
              <a:buFontTx/>
              <a:buChar char="-"/>
              <a:defRPr/>
            </a:pPr>
            <a:r>
              <a:rPr lang="en-US" sz="2000" dirty="0" err="1"/>
              <a:t>Ld</a:t>
            </a:r>
            <a:r>
              <a:rPr lang="en-US" sz="2000" dirty="0"/>
              <a:t> (</a:t>
            </a:r>
            <a:r>
              <a:rPr lang="en-US" sz="2000" dirty="0" err="1"/>
              <a:t>Dualitas</a:t>
            </a:r>
            <a:r>
              <a:rPr lang="en-US" sz="2000" dirty="0"/>
              <a:t> Lagrange </a:t>
            </a:r>
            <a:r>
              <a:rPr lang="en-US" sz="2000" dirty="0" err="1"/>
              <a:t>Multipier</a:t>
            </a:r>
            <a:r>
              <a:rPr lang="en-US" sz="2000" dirty="0"/>
              <a:t>), </a:t>
            </a:r>
            <a:endParaRPr lang="id-ID" sz="2000" dirty="0"/>
          </a:p>
          <a:p>
            <a:pPr algn="just" eaLnBrk="1" hangingPunct="1">
              <a:buFontTx/>
              <a:buChar char="-"/>
              <a:defRPr/>
            </a:pP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 (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data), </a:t>
            </a:r>
            <a:endParaRPr lang="id-ID" sz="2000" dirty="0"/>
          </a:p>
          <a:p>
            <a:pPr algn="just" eaLnBrk="1" hangingPunct="1">
              <a:buFontTx/>
              <a:buChar char="-"/>
              <a:defRPr/>
            </a:pPr>
            <a:r>
              <a:rPr lang="en-US" sz="2000" dirty="0"/>
              <a:t>C (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konstanta</a:t>
            </a:r>
            <a:r>
              <a:rPr lang="en-US" sz="2000" dirty="0"/>
              <a:t>), </a:t>
            </a:r>
            <a:endParaRPr lang="id-ID" sz="2000" dirty="0"/>
          </a:p>
          <a:p>
            <a:pPr algn="just" eaLnBrk="1" hangingPunct="1">
              <a:buFontTx/>
              <a:buChar char="-"/>
              <a:defRPr/>
            </a:pPr>
            <a:r>
              <a:rPr lang="en-US" sz="2000" dirty="0"/>
              <a:t>m(</a:t>
            </a:r>
            <a:r>
              <a:rPr lang="en-US" sz="2000" dirty="0" err="1"/>
              <a:t>jumlah</a:t>
            </a:r>
            <a:r>
              <a:rPr lang="en-US" sz="2000" dirty="0"/>
              <a:t> support vector/</a:t>
            </a:r>
            <a:r>
              <a:rPr lang="en-US" sz="2000" dirty="0" err="1"/>
              <a:t>titik</a:t>
            </a:r>
            <a:r>
              <a:rPr lang="en-US" sz="2000" dirty="0"/>
              <a:t> data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/>
              <a:t>&gt; 0), </a:t>
            </a:r>
            <a:endParaRPr lang="id-ID" sz="2000" dirty="0"/>
          </a:p>
          <a:p>
            <a:pPr algn="just" eaLnBrk="1" hangingPunct="1">
              <a:buFontTx/>
              <a:buChar char="-"/>
              <a:defRPr/>
            </a:pPr>
            <a:r>
              <a:rPr lang="en-US" sz="2000" dirty="0"/>
              <a:t>K(</a:t>
            </a:r>
            <a:r>
              <a:rPr lang="en-US" sz="2000" dirty="0" err="1"/>
              <a:t>x,x</a:t>
            </a:r>
            <a:r>
              <a:rPr lang="en-US" sz="2000" baseline="-25000" dirty="0" err="1"/>
              <a:t>i</a:t>
            </a:r>
            <a:r>
              <a:rPr lang="en-US" sz="2000" dirty="0"/>
              <a:t>) (</a:t>
            </a:r>
            <a:r>
              <a:rPr lang="en-US" sz="2000" dirty="0" err="1"/>
              <a:t>fungsi</a:t>
            </a:r>
            <a:r>
              <a:rPr lang="en-US" sz="2000" dirty="0"/>
              <a:t> kernel).</a:t>
            </a:r>
            <a:endParaRPr lang="en-US" sz="2000" baseline="-25000" dirty="0"/>
          </a:p>
          <a:p>
            <a:pPr marL="457200" lvl="1" indent="0" algn="just" eaLnBrk="1" hangingPunct="1">
              <a:buFontTx/>
              <a:buNone/>
              <a:defRPr/>
            </a:pPr>
            <a:endParaRPr lang="en-US" sz="2000" dirty="0"/>
          </a:p>
          <a:p>
            <a:endParaRPr lang="id-ID" sz="200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6AA4E792-C10A-4EB4-9348-6F3661E31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527151"/>
              </p:ext>
            </p:extLst>
          </p:nvPr>
        </p:nvGraphicFramePr>
        <p:xfrm>
          <a:off x="871538" y="2636837"/>
          <a:ext cx="57546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3" imgW="3136900" imgH="431800" progId="Equation.3">
                  <p:embed/>
                </p:oleObj>
              </mc:Choice>
              <mc:Fallback>
                <p:oleObj name="Equation" r:id="rId3" imgW="3136900" imgH="431800" progId="Equation.3">
                  <p:embed/>
                  <p:pic>
                    <p:nvPicPr>
                      <p:cNvPr id="61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636837"/>
                        <a:ext cx="57546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AEE9337-7E62-4B4E-A62B-F263E4E1A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789377"/>
              </p:ext>
            </p:extLst>
          </p:nvPr>
        </p:nvGraphicFramePr>
        <p:xfrm>
          <a:off x="827088" y="1547738"/>
          <a:ext cx="15843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5" imgW="850531" imgH="431613" progId="Equation.3">
                  <p:embed/>
                </p:oleObj>
              </mc:Choice>
              <mc:Fallback>
                <p:oleObj name="Equation" r:id="rId5" imgW="850531" imgH="431613" progId="Equation.3">
                  <p:embed/>
                  <p:pic>
                    <p:nvPicPr>
                      <p:cNvPr id="61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47738"/>
                        <a:ext cx="15843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79301D3-5BF9-495F-B2C2-D1DFFA58C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438424"/>
              </p:ext>
            </p:extLst>
          </p:nvPr>
        </p:nvGraphicFramePr>
        <p:xfrm>
          <a:off x="2555875" y="1557337"/>
          <a:ext cx="236378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7" imgW="1269449" imgH="393529" progId="Equation.3">
                  <p:embed/>
                </p:oleObj>
              </mc:Choice>
              <mc:Fallback>
                <p:oleObj name="Equation" r:id="rId7" imgW="1269449" imgH="393529" progId="Equation.3">
                  <p:embed/>
                  <p:pic>
                    <p:nvPicPr>
                      <p:cNvPr id="61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57337"/>
                        <a:ext cx="236378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02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dirty="0"/>
              <a:t>Model SVM (Cont.)</a:t>
            </a:r>
            <a:endParaRPr lang="en-SG" sz="4000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>
              <a:defRPr/>
            </a:pP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Kernel Support Vector Machine (SVM) :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marL="0" indent="0" algn="just">
              <a:buFontTx/>
              <a:buNone/>
              <a:defRPr/>
            </a:pPr>
            <a:endParaRPr lang="en-US" sz="1800" dirty="0"/>
          </a:p>
          <a:p>
            <a:pPr marL="0" indent="0" algn="just">
              <a:buFontTx/>
              <a:buNone/>
              <a:defRPr/>
            </a:pP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73342"/>
              </p:ext>
            </p:extLst>
          </p:nvPr>
        </p:nvGraphicFramePr>
        <p:xfrm>
          <a:off x="909935" y="2204864"/>
          <a:ext cx="7776865" cy="3269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Nama</a:t>
                      </a:r>
                      <a:r>
                        <a:rPr lang="en-US" dirty="0"/>
                        <a:t>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Definisi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Fungsi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= </a:t>
                      </a:r>
                      <a:r>
                        <a:rPr lang="en-US" dirty="0" err="1"/>
                        <a:t>x.y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Polinomial</a:t>
                      </a:r>
                      <a:r>
                        <a:rPr lang="en-US" dirty="0"/>
                        <a:t> of</a:t>
                      </a:r>
                      <a:r>
                        <a:rPr lang="en-US" baseline="0" dirty="0"/>
                        <a:t> degree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= (</a:t>
                      </a:r>
                      <a:r>
                        <a:rPr lang="en-US" dirty="0" err="1"/>
                        <a:t>x.y</a:t>
                      </a:r>
                      <a:r>
                        <a:rPr lang="en-US" dirty="0"/>
                        <a:t>)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Polinomial</a:t>
                      </a:r>
                      <a:r>
                        <a:rPr lang="en-US" dirty="0"/>
                        <a:t> of</a:t>
                      </a:r>
                      <a:r>
                        <a:rPr lang="en-US" baseline="0" dirty="0"/>
                        <a:t> degree up to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= (</a:t>
                      </a:r>
                      <a:r>
                        <a:rPr lang="en-US" dirty="0" err="1"/>
                        <a:t>x.y</a:t>
                      </a:r>
                      <a:r>
                        <a:rPr lang="en-US" dirty="0"/>
                        <a:t> + c)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3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Gaussian</a:t>
                      </a:r>
                      <a:r>
                        <a:rPr lang="en-US" baseline="0" dirty="0"/>
                        <a:t> 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225301" r="-175" b="-39036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Sigmoid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Tangen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Hiperbolik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442623" r="-175" b="-431148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79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 Multi </a:t>
                      </a:r>
                      <a:r>
                        <a:rPr lang="en-US" dirty="0" err="1"/>
                        <a:t>Kuadratik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376136" r="-175" b="-19886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686885" r="-175" b="-18688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2646-46D7-4B51-AA78-2AC959C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SVM (Cont.</a:t>
            </a:r>
            <a:r>
              <a:rPr lang="id-ID" dirty="0"/>
              <a:t>2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3157-B602-4B54-89A4-88989FC2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641379"/>
          </a:xfrm>
        </p:spPr>
        <p:txBody>
          <a:bodyPr/>
          <a:lstStyle/>
          <a:p>
            <a:pPr algn="just">
              <a:defRPr/>
            </a:pPr>
            <a:r>
              <a:rPr lang="en-US" dirty="0"/>
              <a:t>Kernel Linier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diklasifikasi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/hyperplane.</a:t>
            </a:r>
          </a:p>
          <a:p>
            <a:pPr algn="just">
              <a:defRPr/>
            </a:pPr>
            <a:r>
              <a:rPr lang="en-US" dirty="0"/>
              <a:t>Kernel non-Linier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data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lengkung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(Kernel </a:t>
            </a:r>
            <a:r>
              <a:rPr lang="en-US" dirty="0" err="1"/>
              <a:t>Trik</a:t>
            </a:r>
            <a:r>
              <a:rPr lang="en-US" dirty="0"/>
              <a:t>, No.2 </a:t>
            </a:r>
            <a:r>
              <a:rPr lang="en-US" dirty="0" err="1"/>
              <a:t>sampai</a:t>
            </a:r>
            <a:r>
              <a:rPr lang="en-US" dirty="0"/>
              <a:t> 6).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897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68313" y="1282700"/>
            <a:ext cx="8229600" cy="4857750"/>
          </a:xfrm>
        </p:spPr>
        <p:txBody>
          <a:bodyPr/>
          <a:lstStyle/>
          <a:p>
            <a:pPr algn="just"/>
            <a:r>
              <a:rPr lang="en-US" sz="2400"/>
              <a:t>Linier Kernel :</a:t>
            </a:r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Non-Linier Kernel :</a:t>
            </a:r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SG" sz="2000"/>
          </a:p>
        </p:txBody>
      </p:sp>
      <p:sp>
        <p:nvSpPr>
          <p:cNvPr id="8195" name="Rectangle 97"/>
          <p:cNvSpPr>
            <a:spLocks noChangeArrowheads="1"/>
          </p:cNvSpPr>
          <p:nvPr/>
        </p:nvSpPr>
        <p:spPr bwMode="auto">
          <a:xfrm>
            <a:off x="5337175" y="2617788"/>
            <a:ext cx="2259013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/>
              <a:t>   Support Vector kelas -1</a:t>
            </a:r>
          </a:p>
          <a:p>
            <a:r>
              <a:rPr lang="en-US" sz="1400"/>
              <a:t>   Support Vector kelas +1</a:t>
            </a:r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Visualisasi SVM</a:t>
            </a:r>
            <a:endParaRPr lang="en-SG" sz="4000"/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2" t="35243" r="26379" b="21875"/>
          <a:stretch>
            <a:fillRect/>
          </a:stretch>
        </p:blipFill>
        <p:spPr bwMode="auto">
          <a:xfrm>
            <a:off x="827088" y="4797425"/>
            <a:ext cx="3673475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432050" y="1725613"/>
            <a:ext cx="0" cy="256698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03350" y="3448050"/>
            <a:ext cx="270192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90750" y="2724150"/>
            <a:ext cx="71438" cy="714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5" name="Oval 14"/>
          <p:cNvSpPr/>
          <p:nvPr/>
        </p:nvSpPr>
        <p:spPr>
          <a:xfrm>
            <a:off x="2725738" y="3551238"/>
            <a:ext cx="73025" cy="714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6" name="Oval 15"/>
          <p:cNvSpPr/>
          <p:nvPr/>
        </p:nvSpPr>
        <p:spPr>
          <a:xfrm>
            <a:off x="2314575" y="2936875"/>
            <a:ext cx="71438" cy="714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5" name="Oval 24"/>
          <p:cNvSpPr/>
          <p:nvPr/>
        </p:nvSpPr>
        <p:spPr>
          <a:xfrm>
            <a:off x="3595688" y="2965450"/>
            <a:ext cx="73025" cy="7143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432050" y="3289300"/>
            <a:ext cx="461963" cy="15875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03525" y="2152650"/>
            <a:ext cx="762000" cy="198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27363" y="1871663"/>
            <a:ext cx="839787" cy="22240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84425" y="1924050"/>
            <a:ext cx="839788" cy="22240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00350" y="2809875"/>
            <a:ext cx="557213" cy="21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Rectangle 7"/>
          <p:cNvSpPr>
            <a:spLocks noChangeArrowheads="1"/>
          </p:cNvSpPr>
          <p:nvPr/>
        </p:nvSpPr>
        <p:spPr bwMode="auto">
          <a:xfrm>
            <a:off x="900113" y="2152650"/>
            <a:ext cx="122713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(w.x) + b = -1</a:t>
            </a:r>
          </a:p>
        </p:txBody>
      </p:sp>
      <p:sp>
        <p:nvSpPr>
          <p:cNvPr id="8210" name="Rectangle 28"/>
          <p:cNvSpPr>
            <a:spLocks noChangeArrowheads="1"/>
          </p:cNvSpPr>
          <p:nvPr/>
        </p:nvSpPr>
        <p:spPr bwMode="auto">
          <a:xfrm>
            <a:off x="3468688" y="1831975"/>
            <a:ext cx="127317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(w.x) + b = +1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184525" y="1998663"/>
            <a:ext cx="261938" cy="2317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24075" y="2306638"/>
            <a:ext cx="484188" cy="19685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3" name="Rectangle 34"/>
          <p:cNvSpPr>
            <a:spLocks noChangeArrowheads="1"/>
          </p:cNvSpPr>
          <p:nvPr/>
        </p:nvSpPr>
        <p:spPr bwMode="auto">
          <a:xfrm>
            <a:off x="4084638" y="4121150"/>
            <a:ext cx="11684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(w.x) + b = 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06775" y="3711575"/>
            <a:ext cx="1262063" cy="3841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Rectangle 39"/>
          <p:cNvSpPr>
            <a:spLocks noChangeArrowheads="1"/>
          </p:cNvSpPr>
          <p:nvPr/>
        </p:nvSpPr>
        <p:spPr bwMode="auto">
          <a:xfrm>
            <a:off x="2451100" y="3121025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w</a:t>
            </a:r>
          </a:p>
        </p:txBody>
      </p:sp>
      <p:sp>
        <p:nvSpPr>
          <p:cNvPr id="8216" name="Rectangle 40"/>
          <p:cNvSpPr>
            <a:spLocks noChangeArrowheads="1"/>
          </p:cNvSpPr>
          <p:nvPr/>
        </p:nvSpPr>
        <p:spPr bwMode="auto">
          <a:xfrm>
            <a:off x="3702050" y="2601913"/>
            <a:ext cx="681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y = +1</a:t>
            </a:r>
          </a:p>
        </p:txBody>
      </p:sp>
      <p:sp>
        <p:nvSpPr>
          <p:cNvPr id="8217" name="Rectangle 41"/>
          <p:cNvSpPr>
            <a:spLocks noChangeArrowheads="1"/>
          </p:cNvSpPr>
          <p:nvPr/>
        </p:nvSpPr>
        <p:spPr bwMode="auto">
          <a:xfrm>
            <a:off x="1643063" y="30464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y = -1</a:t>
            </a:r>
          </a:p>
        </p:txBody>
      </p:sp>
      <p:sp>
        <p:nvSpPr>
          <p:cNvPr id="8218" name="Rectangle 42"/>
          <p:cNvSpPr>
            <a:spLocks noChangeArrowheads="1"/>
          </p:cNvSpPr>
          <p:nvPr/>
        </p:nvSpPr>
        <p:spPr bwMode="auto">
          <a:xfrm rot="-1274190">
            <a:off x="2430463" y="1873250"/>
            <a:ext cx="6159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100"/>
              <a:t>margin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87613" y="2003425"/>
            <a:ext cx="574675" cy="22542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3" idx="1"/>
          </p:cNvCxnSpPr>
          <p:nvPr/>
        </p:nvCxnSpPr>
        <p:spPr>
          <a:xfrm>
            <a:off x="3516313" y="2525713"/>
            <a:ext cx="344487" cy="482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" idx="6"/>
          </p:cNvCxnSpPr>
          <p:nvPr/>
        </p:nvCxnSpPr>
        <p:spPr>
          <a:xfrm>
            <a:off x="2273300" y="2760663"/>
            <a:ext cx="466725" cy="444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4"/>
          </p:cNvCxnSpPr>
          <p:nvPr/>
        </p:nvCxnSpPr>
        <p:spPr>
          <a:xfrm>
            <a:off x="2346325" y="3783013"/>
            <a:ext cx="715963" cy="1079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4"/>
            <a:endCxn id="14" idx="4"/>
          </p:cNvCxnSpPr>
          <p:nvPr/>
        </p:nvCxnSpPr>
        <p:spPr>
          <a:xfrm>
            <a:off x="2225675" y="2795588"/>
            <a:ext cx="120650" cy="987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371850" y="2514600"/>
            <a:ext cx="133350" cy="325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4" idx="4"/>
          </p:cNvCxnSpPr>
          <p:nvPr/>
        </p:nvCxnSpPr>
        <p:spPr>
          <a:xfrm flipH="1">
            <a:off x="3673475" y="3038475"/>
            <a:ext cx="214313" cy="2873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84550" y="2806700"/>
            <a:ext cx="300038" cy="5191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62338" y="2489200"/>
            <a:ext cx="73025" cy="7143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3" name="Oval 22"/>
          <p:cNvSpPr/>
          <p:nvPr/>
        </p:nvSpPr>
        <p:spPr>
          <a:xfrm>
            <a:off x="3851275" y="2997200"/>
            <a:ext cx="73025" cy="7143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4" name="Oval 23"/>
          <p:cNvSpPr/>
          <p:nvPr/>
        </p:nvSpPr>
        <p:spPr>
          <a:xfrm>
            <a:off x="3636963" y="3254375"/>
            <a:ext cx="73025" cy="7143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0" name="Oval 9"/>
          <p:cNvSpPr/>
          <p:nvPr/>
        </p:nvSpPr>
        <p:spPr>
          <a:xfrm>
            <a:off x="3335338" y="2768600"/>
            <a:ext cx="73025" cy="714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" name="Oval 1"/>
          <p:cNvSpPr/>
          <p:nvPr/>
        </p:nvSpPr>
        <p:spPr>
          <a:xfrm>
            <a:off x="2668588" y="276860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9" name="Oval 8"/>
          <p:cNvSpPr/>
          <p:nvPr/>
        </p:nvSpPr>
        <p:spPr>
          <a:xfrm>
            <a:off x="3084513" y="3860800"/>
            <a:ext cx="71437" cy="73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4" name="Oval 13"/>
          <p:cNvSpPr/>
          <p:nvPr/>
        </p:nvSpPr>
        <p:spPr>
          <a:xfrm>
            <a:off x="2311400" y="3711575"/>
            <a:ext cx="71438" cy="714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grpSp>
        <p:nvGrpSpPr>
          <p:cNvPr id="8234" name="Group 46"/>
          <p:cNvGrpSpPr>
            <a:grpSpLocks/>
          </p:cNvGrpSpPr>
          <p:nvPr/>
        </p:nvGrpSpPr>
        <p:grpSpPr bwMode="auto">
          <a:xfrm>
            <a:off x="2973388" y="2955925"/>
            <a:ext cx="146050" cy="112713"/>
            <a:chOff x="2469480" y="2994819"/>
            <a:chExt cx="145926" cy="113063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577338" y="2994819"/>
              <a:ext cx="38068" cy="113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469480" y="2996412"/>
              <a:ext cx="111031" cy="47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235" name="Object 48"/>
          <p:cNvGraphicFramePr>
            <a:graphicFrameLocks noChangeAspect="1"/>
          </p:cNvGraphicFramePr>
          <p:nvPr/>
        </p:nvGraphicFramePr>
        <p:xfrm>
          <a:off x="5384800" y="1679575"/>
          <a:ext cx="25209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0" name="Equation" r:id="rId4" imgW="1714500" imgH="482600" progId="Equation.3">
                  <p:embed/>
                </p:oleObj>
              </mc:Choice>
              <mc:Fallback>
                <p:oleObj name="Equation" r:id="rId4" imgW="1714500" imgH="482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679575"/>
                        <a:ext cx="25209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6" name="Rectangle 91"/>
          <p:cNvSpPr>
            <a:spLocks noChangeArrowheads="1"/>
          </p:cNvSpPr>
          <p:nvPr/>
        </p:nvSpPr>
        <p:spPr bwMode="auto">
          <a:xfrm rot="4123085">
            <a:off x="2585244" y="2361406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100"/>
              <a:t>Hyperplane</a:t>
            </a:r>
          </a:p>
        </p:txBody>
      </p:sp>
      <p:sp>
        <p:nvSpPr>
          <p:cNvPr id="96" name="Oval 95"/>
          <p:cNvSpPr/>
          <p:nvPr/>
        </p:nvSpPr>
        <p:spPr>
          <a:xfrm>
            <a:off x="5426075" y="275590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97" name="Oval 96"/>
          <p:cNvSpPr/>
          <p:nvPr/>
        </p:nvSpPr>
        <p:spPr>
          <a:xfrm>
            <a:off x="5422900" y="2997200"/>
            <a:ext cx="73025" cy="714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8239" name="Rectangle 98"/>
          <p:cNvSpPr>
            <a:spLocks noChangeArrowheads="1"/>
          </p:cNvSpPr>
          <p:nvPr/>
        </p:nvSpPr>
        <p:spPr bwMode="auto">
          <a:xfrm>
            <a:off x="5337175" y="1616075"/>
            <a:ext cx="2619375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 sz="1400"/>
          </a:p>
        </p:txBody>
      </p:sp>
      <p:sp>
        <p:nvSpPr>
          <p:cNvPr id="8240" name="Rectangle 97"/>
          <p:cNvSpPr>
            <a:spLocks noChangeArrowheads="1"/>
          </p:cNvSpPr>
          <p:nvPr/>
        </p:nvSpPr>
        <p:spPr bwMode="auto">
          <a:xfrm>
            <a:off x="5337175" y="3305175"/>
            <a:ext cx="3411538" cy="1814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/>
              <a:t>   Jarak titik (x</a:t>
            </a:r>
            <a:r>
              <a:rPr lang="en-US" sz="1400" baseline="-25000"/>
              <a:t>i</a:t>
            </a:r>
            <a:r>
              <a:rPr lang="en-US" sz="1400"/>
              <a:t>) ke Hyperplane :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51" name="Oval 50"/>
          <p:cNvSpPr/>
          <p:nvPr/>
        </p:nvSpPr>
        <p:spPr>
          <a:xfrm>
            <a:off x="5435600" y="3429000"/>
            <a:ext cx="73025" cy="7143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8242" name="Object 2"/>
          <p:cNvGraphicFramePr>
            <a:graphicFrameLocks noChangeAspect="1"/>
          </p:cNvGraphicFramePr>
          <p:nvPr/>
        </p:nvGraphicFramePr>
        <p:xfrm>
          <a:off x="5535613" y="3679825"/>
          <a:ext cx="3006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" name="Equation" r:id="rId6" imgW="2044700" imgH="444500" progId="Equation.3">
                  <p:embed/>
                </p:oleObj>
              </mc:Choice>
              <mc:Fallback>
                <p:oleObj name="Equation" r:id="rId6" imgW="2044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3679825"/>
                        <a:ext cx="30067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" name="Object 7"/>
          <p:cNvGraphicFramePr>
            <a:graphicFrameLocks noChangeAspect="1"/>
          </p:cNvGraphicFramePr>
          <p:nvPr/>
        </p:nvGraphicFramePr>
        <p:xfrm>
          <a:off x="5521325" y="4437063"/>
          <a:ext cx="25209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" name="Equation" r:id="rId8" imgW="1714500" imgH="444500" progId="Equation.3">
                  <p:embed/>
                </p:oleObj>
              </mc:Choice>
              <mc:Fallback>
                <p:oleObj name="Equation" r:id="rId8" imgW="17145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4437063"/>
                        <a:ext cx="25209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tretch>
            <a:fillRect l="-1327" b="-6250"/>
          </a:stretch>
        </a:blipFill>
      </a:spPr>
      <a:bodyPr rtlCol="0" anchor="ctr"/>
      <a:lstStyle>
        <a:defPPr algn="ctr">
          <a:defRPr>
            <a:noFill/>
          </a:defRPr>
        </a:defPPr>
      </a:lstStyle>
    </a:sp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9B1DC2-FDF7-43F4-ABBE-323F3B6D719F}">
  <we:reference id="f12c312d-282a-4734-8843-05915fdfef0b" version="3.9.11.1" store="EXCatalog" storeType="EXCatalog"/>
  <we:alternateReferences>
    <we:reference id="WA104178141" version="3.9.11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16996</TotalTime>
  <Words>2125</Words>
  <Application>Microsoft Office PowerPoint</Application>
  <PresentationFormat>On-screen Show (4:3)</PresentationFormat>
  <Paragraphs>572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Wingdings</vt:lpstr>
      <vt:lpstr>Diseño predeterminado</vt:lpstr>
      <vt:lpstr>Equation</vt:lpstr>
      <vt:lpstr>Support Vector Machine (SVM)</vt:lpstr>
      <vt:lpstr>Pokok Pembahasan</vt:lpstr>
      <vt:lpstr>Support Vector Machine</vt:lpstr>
      <vt:lpstr>Support Vector Machine(2)</vt:lpstr>
      <vt:lpstr>Model SVM</vt:lpstr>
      <vt:lpstr>Model SVM(2)</vt:lpstr>
      <vt:lpstr>Model SVM (Cont.)</vt:lpstr>
      <vt:lpstr>Model SVM (Cont.2)</vt:lpstr>
      <vt:lpstr>Visualisasi SVM</vt:lpstr>
      <vt:lpstr>Karakteristik SVM</vt:lpstr>
      <vt:lpstr>Contoh Studi Kasus</vt:lpstr>
      <vt:lpstr>Contoh Studi Kasus 1 (Cont.)</vt:lpstr>
      <vt:lpstr>Contoh Studi Kasus 1 (Cont.)</vt:lpstr>
      <vt:lpstr>Contoh Studi Kasus 1 (Cont.)</vt:lpstr>
      <vt:lpstr>Contoh Studi Kasus 1 (Cont.)</vt:lpstr>
      <vt:lpstr>Contoh Studi Kasus 1 (Cont.)</vt:lpstr>
      <vt:lpstr>Contoh Studi Kasus 2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Terima Kasih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(SVM)</dc:title>
  <dc:creator>Imam Cholissodin</dc:creator>
  <cp:keywords>Pengenalan Pola</cp:keywords>
  <cp:lastModifiedBy>DEVI</cp:lastModifiedBy>
  <cp:revision>2093</cp:revision>
  <dcterms:created xsi:type="dcterms:W3CDTF">2010-05-23T14:28:12Z</dcterms:created>
  <dcterms:modified xsi:type="dcterms:W3CDTF">2018-02-19T15:07:27Z</dcterms:modified>
</cp:coreProperties>
</file>