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82" r:id="rId6"/>
    <p:sldId id="283" r:id="rId7"/>
    <p:sldId id="276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81" r:id="rId17"/>
    <p:sldId id="292" r:id="rId18"/>
    <p:sldId id="293" r:id="rId19"/>
    <p:sldId id="294" r:id="rId20"/>
    <p:sldId id="296" r:id="rId21"/>
    <p:sldId id="297" r:id="rId22"/>
    <p:sldId id="295" r:id="rId23"/>
    <p:sldId id="298" r:id="rId24"/>
    <p:sldId id="299" r:id="rId25"/>
    <p:sldId id="300" r:id="rId26"/>
    <p:sldId id="30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3/27/2018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https://socs.binus.ac.id/2017/03/09/clustering/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65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https://socs.binus.ac.id/2017/03/09/clustering/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33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https://socs.binus.ac.id/2017/03/09/clustering/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58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https://socs.binus.ac.id/2017/03/09/clustering/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9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68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3/27/2018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2" y="1498601"/>
            <a:ext cx="7614717" cy="3298825"/>
          </a:xfrm>
        </p:spPr>
        <p:txBody>
          <a:bodyPr/>
          <a:lstStyle/>
          <a:p>
            <a:pPr algn="ctr"/>
            <a:r>
              <a:rPr lang="id-ID" dirty="0"/>
              <a:t>Partitional Base Clustering </a:t>
            </a:r>
            <a:br>
              <a:rPr lang="id-ID" dirty="0"/>
            </a:br>
            <a:r>
              <a:rPr lang="id-ID" dirty="0"/>
              <a:t>&amp;</a:t>
            </a:r>
            <a:br>
              <a:rPr lang="id-ID" dirty="0"/>
            </a:br>
            <a:r>
              <a:rPr lang="id-ID" dirty="0"/>
              <a:t> Hierarchial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	</a:t>
            </a:r>
            <a:r>
              <a:rPr lang="id-ID" sz="2600" dirty="0"/>
              <a:t>Laily Dwi Angaraini (1301178513)</a:t>
            </a:r>
          </a:p>
          <a:p>
            <a:r>
              <a:rPr lang="id-ID" sz="2600" dirty="0"/>
              <a:t>	Tiara Fitri Berlian       (</a:t>
            </a:r>
            <a:r>
              <a:rPr lang="id-ID" sz="2600" dirty="0" smtClean="0"/>
              <a:t>1301178543)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Partitional Clustering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15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/>
              <a:t>Dalam penerapan algoritma </a:t>
            </a:r>
            <a:r>
              <a:rPr lang="id-ID" sz="1800" i="1" dirty="0"/>
              <a:t>k</a:t>
            </a:r>
            <a:r>
              <a:rPr lang="id-ID" sz="1800" dirty="0"/>
              <a:t>-Means, jika </a:t>
            </a:r>
          </a:p>
          <a:p>
            <a:pPr marL="0" indent="0">
              <a:buNone/>
            </a:pPr>
            <a:r>
              <a:rPr lang="id-ID" sz="1800" dirty="0"/>
              <a:t>Diberikan sekumpulan data </a:t>
            </a:r>
          </a:p>
          <a:p>
            <a:pPr marL="0" indent="0">
              <a:buNone/>
            </a:pPr>
            <a:r>
              <a:rPr lang="id-ID" sz="1800" i="1" dirty="0"/>
              <a:t>	X </a:t>
            </a:r>
            <a:r>
              <a:rPr lang="id-ID" sz="1800" dirty="0"/>
              <a:t>= {x</a:t>
            </a:r>
            <a:r>
              <a:rPr lang="id-ID" sz="1800" baseline="-25000" dirty="0"/>
              <a:t>1</a:t>
            </a:r>
            <a:r>
              <a:rPr lang="id-ID" sz="1800" dirty="0"/>
              <a:t>, x</a:t>
            </a:r>
            <a:r>
              <a:rPr lang="id-ID" sz="1800" baseline="-25000" dirty="0"/>
              <a:t>2</a:t>
            </a:r>
            <a:r>
              <a:rPr lang="id-ID" sz="1800" dirty="0"/>
              <a:t>, …,x</a:t>
            </a:r>
            <a:r>
              <a:rPr lang="id-ID" sz="1800" baseline="-25000" dirty="0"/>
              <a:t>n</a:t>
            </a:r>
            <a:r>
              <a:rPr lang="id-ID" sz="1800" dirty="0"/>
              <a:t>} </a:t>
            </a:r>
          </a:p>
          <a:p>
            <a:pPr marL="0" indent="0">
              <a:buNone/>
            </a:pPr>
            <a:r>
              <a:rPr lang="id-ID" sz="1800" dirty="0"/>
              <a:t>dimana </a:t>
            </a:r>
          </a:p>
          <a:p>
            <a:pPr marL="0" indent="0">
              <a:buNone/>
            </a:pPr>
            <a:r>
              <a:rPr lang="id-ID" sz="1800" dirty="0"/>
              <a:t>	xi = (x</a:t>
            </a:r>
            <a:r>
              <a:rPr lang="id-ID" sz="1800" baseline="-25000" dirty="0"/>
              <a:t>i1</a:t>
            </a:r>
            <a:r>
              <a:rPr lang="id-ID" sz="1800" dirty="0"/>
              <a:t>, x</a:t>
            </a:r>
            <a:r>
              <a:rPr lang="id-ID" sz="1800" baseline="-25000" dirty="0"/>
              <a:t>i2</a:t>
            </a:r>
            <a:r>
              <a:rPr lang="id-ID" sz="1800" dirty="0"/>
              <a:t>, …, x</a:t>
            </a:r>
            <a:r>
              <a:rPr lang="id-ID" sz="1800" baseline="-25000" dirty="0"/>
              <a:t>in</a:t>
            </a:r>
            <a:r>
              <a:rPr lang="id-ID" sz="1800" dirty="0"/>
              <a:t>) (System dalam ruang real </a:t>
            </a:r>
            <a:r>
              <a:rPr lang="id-ID" sz="1800" i="1" dirty="0"/>
              <a:t>Rn)</a:t>
            </a:r>
            <a:r>
              <a:rPr lang="id-ID" sz="1800" dirty="0"/>
              <a:t>, </a:t>
            </a:r>
          </a:p>
          <a:p>
            <a:pPr marL="0" indent="0">
              <a:buNone/>
            </a:pPr>
            <a:r>
              <a:rPr lang="id-ID" sz="1800" dirty="0"/>
              <a:t>Algoritma </a:t>
            </a:r>
            <a:r>
              <a:rPr lang="id-ID" sz="1800" i="1" dirty="0"/>
              <a:t>k</a:t>
            </a:r>
            <a:r>
              <a:rPr lang="id-ID" sz="1800" dirty="0"/>
              <a:t>-Means akan menyusun partisi </a:t>
            </a:r>
            <a:r>
              <a:rPr lang="id-ID" sz="1800" i="1" dirty="0"/>
              <a:t>X </a:t>
            </a:r>
            <a:r>
              <a:rPr lang="id-ID" sz="1800" dirty="0"/>
              <a:t>dalam sejumlah </a:t>
            </a:r>
            <a:r>
              <a:rPr lang="id-ID" sz="1800" i="1" dirty="0"/>
              <a:t>k cluster </a:t>
            </a:r>
            <a:r>
              <a:rPr lang="id-ID" sz="1800" dirty="0"/>
              <a:t>(a priori). Setiap</a:t>
            </a:r>
            <a:r>
              <a:rPr lang="id-ID" sz="1800" i="1" dirty="0"/>
              <a:t> cluster </a:t>
            </a:r>
            <a:r>
              <a:rPr lang="id-ID" sz="1800" dirty="0"/>
              <a:t>memiliki titik tengah (</a:t>
            </a:r>
            <a:r>
              <a:rPr lang="id-ID" sz="1800" i="1" dirty="0"/>
              <a:t>centroid) (</a:t>
            </a:r>
            <a:r>
              <a:rPr lang="id-ID" sz="1800" dirty="0"/>
              <a:t>nilai rata rata (</a:t>
            </a:r>
            <a:r>
              <a:rPr lang="id-ID" sz="1800" i="1" dirty="0"/>
              <a:t>mean) </a:t>
            </a:r>
            <a:r>
              <a:rPr lang="id-ID" sz="1800" dirty="0"/>
              <a:t>dari data-data dalam</a:t>
            </a:r>
            <a:r>
              <a:rPr lang="id-ID" sz="1800" i="1" dirty="0"/>
              <a:t> cluster </a:t>
            </a:r>
            <a:r>
              <a:rPr lang="id-ID" sz="1800" dirty="0"/>
              <a:t>tersebut)</a:t>
            </a:r>
          </a:p>
          <a:p>
            <a:pPr marL="0" indent="0">
              <a:buNone/>
            </a:pPr>
            <a:r>
              <a:rPr lang="id-ID" sz="1800" dirty="0"/>
              <a:t>Tahapan awal, memilih secara acak </a:t>
            </a:r>
            <a:r>
              <a:rPr lang="id-ID" sz="1800" i="1" dirty="0"/>
              <a:t>k </a:t>
            </a:r>
            <a:r>
              <a:rPr lang="id-ID" sz="1800" dirty="0"/>
              <a:t>buah obyek sebagai </a:t>
            </a:r>
            <a:r>
              <a:rPr lang="id-ID" sz="1800" i="1" dirty="0"/>
              <a:t>centroid </a:t>
            </a:r>
            <a:r>
              <a:rPr lang="id-ID" sz="1800" dirty="0"/>
              <a:t>dalam data. </a:t>
            </a:r>
          </a:p>
          <a:p>
            <a:pPr marL="0" indent="0">
              <a:buNone/>
            </a:pPr>
            <a:r>
              <a:rPr lang="id-ID" sz="1800" dirty="0"/>
              <a:t>Kemudian, jarak antara obyek dan </a:t>
            </a:r>
            <a:r>
              <a:rPr lang="id-ID" sz="1800" i="1" dirty="0"/>
              <a:t>centroid</a:t>
            </a:r>
            <a:r>
              <a:rPr lang="id-ID" sz="1800" dirty="0"/>
              <a:t> dihitung menggunakan </a:t>
            </a:r>
            <a:r>
              <a:rPr lang="id-ID" sz="1800" i="1" dirty="0"/>
              <a:t>Euclidian distance</a:t>
            </a:r>
            <a:r>
              <a:rPr lang="id-ID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98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Partitional Clustering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15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/>
              <a:t>Secara </a:t>
            </a:r>
            <a:r>
              <a:rPr lang="id-ID" sz="1800" i="1" dirty="0"/>
              <a:t>iterative</a:t>
            </a:r>
            <a:r>
              <a:rPr lang="id-ID" sz="1800" dirty="0"/>
              <a:t> meningkatkan variasi nilai dalam dalam tiap tiap</a:t>
            </a:r>
            <a:r>
              <a:rPr lang="id-ID" sz="1800" i="1" dirty="0"/>
              <a:t> cluster </a:t>
            </a:r>
            <a:r>
              <a:rPr lang="id-ID" sz="1800" dirty="0"/>
              <a:t>dimana obyek selanjutnya ditempatkan dalam kelompok yang terdekat, dihitung dari titik tengah klaster. </a:t>
            </a:r>
          </a:p>
          <a:p>
            <a:pPr marL="0" indent="0">
              <a:buNone/>
            </a:pPr>
            <a:r>
              <a:rPr lang="id-ID" sz="1800" dirty="0"/>
              <a:t>Titik tengah baru ditentukan bila semua data telah ditempatkan dalam</a:t>
            </a:r>
            <a:r>
              <a:rPr lang="id-ID" sz="1800" i="1" dirty="0"/>
              <a:t> cluster </a:t>
            </a:r>
            <a:r>
              <a:rPr lang="id-ID" sz="1800" dirty="0"/>
              <a:t>terdekat. </a:t>
            </a:r>
          </a:p>
          <a:p>
            <a:pPr marL="0" indent="0">
              <a:buNone/>
            </a:pPr>
            <a:r>
              <a:rPr lang="id-ID" sz="1800" dirty="0"/>
              <a:t>Proses penentuan titik tengah dan penempatan data dalam</a:t>
            </a:r>
            <a:r>
              <a:rPr lang="id-ID" sz="1800" i="1" dirty="0"/>
              <a:t> cluster </a:t>
            </a:r>
            <a:r>
              <a:rPr lang="id-ID" sz="1800" dirty="0"/>
              <a:t>diulangi sampai nilai titik tengah dari semua</a:t>
            </a:r>
            <a:r>
              <a:rPr lang="id-ID" sz="1800" i="1" dirty="0"/>
              <a:t> cluster </a:t>
            </a:r>
            <a:r>
              <a:rPr lang="id-ID" sz="1800" dirty="0"/>
              <a:t>yang terbentuk tidak berubah lagi. </a:t>
            </a:r>
          </a:p>
        </p:txBody>
      </p:sp>
    </p:spTree>
    <p:extLst>
      <p:ext uri="{BB962C8B-B14F-4D97-AF65-F5344CB8AC3E}">
        <p14:creationId xmlns:p14="http://schemas.microsoft.com/office/powerpoint/2010/main" val="39230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Langkah-lang Partitional Clustering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15620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id-ID" sz="2200" dirty="0"/>
              <a:t>Tentukan berapa banyak</a:t>
            </a:r>
            <a:r>
              <a:rPr lang="id-ID" sz="2200" i="1" dirty="0"/>
              <a:t> cluster </a:t>
            </a:r>
            <a:r>
              <a:rPr lang="id-ID" sz="2200" dirty="0"/>
              <a:t>k dari dataset yang akan dibagi.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200" dirty="0"/>
              <a:t>Tetapkan secara acak data k menjadi pusat awal lokasi klaster.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200" dirty="0"/>
              <a:t>Untuk masing-masing data, temukan pusat</a:t>
            </a:r>
            <a:r>
              <a:rPr lang="id-ID" sz="2200" i="1" dirty="0"/>
              <a:t> cluster </a:t>
            </a:r>
            <a:r>
              <a:rPr lang="id-ID" sz="2200" dirty="0"/>
              <a:t>terdekat. Dengan demikian berarti masing-masing pusat</a:t>
            </a:r>
            <a:r>
              <a:rPr lang="id-ID" sz="2200" i="1" dirty="0"/>
              <a:t> cluster </a:t>
            </a:r>
            <a:r>
              <a:rPr lang="id-ID" sz="2200" dirty="0"/>
              <a:t>memiliki sebuah subset dari dataset, sehingga mewakili bagian dari dataset. Oleh karena itu, telah terbentuk</a:t>
            </a:r>
            <a:r>
              <a:rPr lang="id-ID" sz="2200" i="1" dirty="0"/>
              <a:t> cluster </a:t>
            </a:r>
            <a:r>
              <a:rPr lang="id-ID" sz="2200" dirty="0"/>
              <a:t>k: C1, C2, C3, …, Ck 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200" dirty="0"/>
              <a:t>Untuk masing-masing</a:t>
            </a:r>
            <a:r>
              <a:rPr lang="id-ID" sz="2200" i="1" dirty="0"/>
              <a:t> cluster </a:t>
            </a:r>
            <a:r>
              <a:rPr lang="id-ID" sz="2200" dirty="0"/>
              <a:t>k, temukan pusat luasan klaster, dan perbarui lokasi dari masing-masing  pusat</a:t>
            </a:r>
            <a:r>
              <a:rPr lang="id-ID" sz="2200" i="1" dirty="0"/>
              <a:t> cluster </a:t>
            </a:r>
            <a:r>
              <a:rPr lang="id-ID" sz="2200" dirty="0"/>
              <a:t>ke nilai baru dari  pusat luasan.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sz="2200" dirty="0"/>
              <a:t>Ulangi langkah ke-3 dan ke-5 hingga data-data pada tiap</a:t>
            </a:r>
            <a:r>
              <a:rPr lang="id-ID" sz="2200" i="1" dirty="0"/>
              <a:t> cluster </a:t>
            </a:r>
            <a:r>
              <a:rPr lang="id-ID" sz="2200" dirty="0"/>
              <a:t>menjadi terpusat atau selesai.</a:t>
            </a:r>
          </a:p>
        </p:txBody>
      </p:sp>
    </p:spTree>
    <p:extLst>
      <p:ext uri="{BB962C8B-B14F-4D97-AF65-F5344CB8AC3E}">
        <p14:creationId xmlns:p14="http://schemas.microsoft.com/office/powerpoint/2010/main" val="26774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Partitional K-Means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06D5-0ECA-4083-A66D-EB06A0CD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23" y="2492896"/>
            <a:ext cx="8401978" cy="21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916832"/>
            <a:ext cx="10157354" cy="1397000"/>
          </a:xfrm>
        </p:spPr>
        <p:txBody>
          <a:bodyPr/>
          <a:lstStyle/>
          <a:p>
            <a:pPr algn="ctr"/>
            <a:r>
              <a:rPr lang="id-ID" dirty="0"/>
              <a:t>Hierarchial Clustering??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Hierarchial Clustering??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Dikelompokkan melalui suatu bagan yang berupa hirarki</a:t>
            </a:r>
          </a:p>
          <a:p>
            <a:r>
              <a:rPr lang="id-ID" dirty="0"/>
              <a:t>Terdapat penggabungan dua grup yang terdekat disetiap iterasinya ataupun pembagian dari seluruh set data kedalam </a:t>
            </a:r>
            <a:r>
              <a:rPr lang="id-ID" i="1" dirty="0"/>
              <a:t>cluster.</a:t>
            </a:r>
          </a:p>
          <a:p>
            <a:r>
              <a:rPr lang="nn-NO" dirty="0"/>
              <a:t>mengelompokkan data yang mirip dalam hirarki yang sama dan yang tidak mirip di hirarki yang agak </a:t>
            </a:r>
            <a:r>
              <a:rPr lang="nn-NO" dirty="0" smtClean="0"/>
              <a:t>jauh</a:t>
            </a:r>
            <a:endParaRPr lang="id-ID" dirty="0" smtClean="0"/>
          </a:p>
          <a:p>
            <a:r>
              <a:rPr lang="id-ID" dirty="0" smtClean="0"/>
              <a:t>Salah satu strategi pengelompokannya yaitu agglomerative hierarchial clustering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94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Langkah – langkah Hierarchial </a:t>
            </a:r>
            <a:r>
              <a:rPr lang="id-ID" dirty="0" smtClean="0"/>
              <a:t>Clustering??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id-ID" dirty="0" smtClean="0"/>
              <a:t>Hitung matrik jarak antar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id-ID" dirty="0" smtClean="0"/>
              <a:t>Gabungkan</a:t>
            </a:r>
            <a:r>
              <a:rPr lang="id-ID" dirty="0"/>
              <a:t> </a:t>
            </a:r>
            <a:r>
              <a:rPr lang="id-ID" i="1" dirty="0" smtClean="0"/>
              <a:t>dua kelompok terdekat berdasarkan parameter kedekatan yang ditentukan.</a:t>
            </a:r>
            <a:endParaRPr lang="id-ID" i="1" dirty="0"/>
          </a:p>
          <a:p>
            <a:pPr marL="457200" indent="-457200" fontAlgn="base">
              <a:buFont typeface="+mj-lt"/>
              <a:buAutoNum type="arabicPeriod"/>
            </a:pPr>
            <a:r>
              <a:rPr lang="id-ID" dirty="0" smtClean="0"/>
              <a:t>Perbarui matrik jarak antar data untuk mempresentasikan kedekatan diantara kelompok baru dan kelompok yang masih tersisa</a:t>
            </a:r>
            <a:endParaRPr lang="id-ID" i="1" dirty="0"/>
          </a:p>
          <a:p>
            <a:pPr marL="457200" indent="-457200" fontAlgn="base">
              <a:buFont typeface="+mj-lt"/>
              <a:buAutoNum type="arabicPeriod"/>
            </a:pPr>
            <a:r>
              <a:rPr lang="id-ID" dirty="0"/>
              <a:t>Ulangi </a:t>
            </a:r>
            <a:r>
              <a:rPr lang="id-ID" dirty="0" smtClean="0"/>
              <a:t>langkah 2 dan 3 hingga hanya satu kelompok yang tersisa</a:t>
            </a:r>
          </a:p>
          <a:p>
            <a:pPr fontAlgn="base"/>
            <a:r>
              <a:rPr lang="id-ID" dirty="0" smtClean="0"/>
              <a:t>Beberapa metode pengelompokan agglomerative yaitu single linkage, complete linkage, dan average linkage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Membentuk Matrik Jarak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Manhattan Distance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996952"/>
            <a:ext cx="3984122" cy="21751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Euclidian Distance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1" y="2996952"/>
            <a:ext cx="4820211" cy="2175123"/>
          </a:xfrm>
        </p:spPr>
      </p:pic>
    </p:spTree>
    <p:extLst>
      <p:ext uri="{BB962C8B-B14F-4D97-AF65-F5344CB8AC3E}">
        <p14:creationId xmlns:p14="http://schemas.microsoft.com/office/powerpoint/2010/main" val="27316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Hierarchial Clustering??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934399"/>
            <a:ext cx="4973041" cy="512064"/>
          </a:xfrm>
        </p:spPr>
        <p:txBody>
          <a:bodyPr/>
          <a:lstStyle/>
          <a:p>
            <a:r>
              <a:rPr lang="id-ID" dirty="0"/>
              <a:t>S</a:t>
            </a:r>
            <a:r>
              <a:rPr lang="id-ID" i="1" dirty="0"/>
              <a:t>ingle </a:t>
            </a:r>
            <a:r>
              <a:rPr lang="id-ID" i="1" dirty="0" smtClean="0"/>
              <a:t>Linkage</a:t>
            </a:r>
            <a:endParaRPr lang="id-ID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595219"/>
            <a:ext cx="3888432" cy="13378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2051" y="1954363"/>
            <a:ext cx="4973041" cy="512064"/>
          </a:xfrm>
        </p:spPr>
        <p:txBody>
          <a:bodyPr/>
          <a:lstStyle/>
          <a:p>
            <a:r>
              <a:rPr lang="id-ID" dirty="0" smtClean="0"/>
              <a:t>Average </a:t>
            </a:r>
            <a:r>
              <a:rPr lang="id-ID" i="1" dirty="0"/>
              <a:t>Linkage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52" y="4797152"/>
            <a:ext cx="3979963" cy="1296144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197868" y="4213080"/>
            <a:ext cx="4973041" cy="51206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Complate</a:t>
            </a:r>
            <a:r>
              <a:rPr lang="id-ID" i="1" dirty="0" smtClean="0"/>
              <a:t> Linkage</a:t>
            </a:r>
            <a:endParaRPr lang="id-ID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50" y="2595219"/>
            <a:ext cx="3820913" cy="13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Contoh??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132856"/>
            <a:ext cx="4608512" cy="307858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82" y="2060848"/>
            <a:ext cx="4964227" cy="3078584"/>
          </a:xfrm>
        </p:spPr>
      </p:pic>
    </p:spTree>
    <p:extLst>
      <p:ext uri="{BB962C8B-B14F-4D97-AF65-F5344CB8AC3E}">
        <p14:creationId xmlns:p14="http://schemas.microsoft.com/office/powerpoint/2010/main" val="38639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916832"/>
            <a:ext cx="10157354" cy="1397000"/>
          </a:xfrm>
        </p:spPr>
        <p:txBody>
          <a:bodyPr/>
          <a:lstStyle/>
          <a:p>
            <a:pPr algn="ctr"/>
            <a:r>
              <a:rPr lang="id-ID" dirty="0"/>
              <a:t>Clustering???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92560"/>
          </a:xfrm>
        </p:spPr>
        <p:txBody>
          <a:bodyPr>
            <a:normAutofit/>
          </a:bodyPr>
          <a:lstStyle/>
          <a:p>
            <a:r>
              <a:rPr lang="pt-BR" sz="2800" dirty="0"/>
              <a:t>Menghitung Jarak Pada Semua Pasangan dua </a:t>
            </a:r>
            <a:r>
              <a:rPr lang="pt-BR" sz="2800" dirty="0" smtClean="0"/>
              <a:t>data</a:t>
            </a:r>
            <a:r>
              <a:rPr lang="id-ID" sz="2800" dirty="0" smtClean="0"/>
              <a:t> menggunakan persamaan Manhattan Distance</a:t>
            </a:r>
            <a:endParaRPr lang="id-ID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916832"/>
            <a:ext cx="5040560" cy="36004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117309" y="1412776"/>
            <a:ext cx="4977104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Data1</a:t>
            </a:r>
            <a:r>
              <a:rPr lang="id-ID" sz="1600" dirty="0"/>
              <a:t>, </a:t>
            </a:r>
            <a:r>
              <a:rPr lang="id-ID" sz="1600" i="1" dirty="0"/>
              <a:t>Data1</a:t>
            </a:r>
            <a:r>
              <a:rPr lang="id-ID" sz="1600" dirty="0"/>
              <a:t>) = |1-1| + |1-1| = </a:t>
            </a:r>
            <a:r>
              <a:rPr lang="id-ID" sz="1600" dirty="0" smtClean="0"/>
              <a:t>0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Data1</a:t>
            </a:r>
            <a:r>
              <a:rPr lang="id-ID" sz="1600" dirty="0"/>
              <a:t>, </a:t>
            </a:r>
            <a:r>
              <a:rPr lang="id-ID" sz="1600" i="1" dirty="0"/>
              <a:t>Data2</a:t>
            </a:r>
            <a:r>
              <a:rPr lang="id-ID" sz="1600" dirty="0"/>
              <a:t>) = |1-4| + |1-1| = 3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Data1</a:t>
            </a:r>
            <a:r>
              <a:rPr lang="id-ID" sz="1600" dirty="0"/>
              <a:t>, </a:t>
            </a:r>
            <a:r>
              <a:rPr lang="id-ID" sz="1600" i="1" dirty="0"/>
              <a:t>Data3</a:t>
            </a:r>
            <a:r>
              <a:rPr lang="id-ID" sz="1600" dirty="0"/>
              <a:t>) = |1-1| + |1-2| = 1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Data1</a:t>
            </a:r>
            <a:r>
              <a:rPr lang="id-ID" sz="1600" dirty="0"/>
              <a:t>, </a:t>
            </a:r>
            <a:r>
              <a:rPr lang="id-ID" sz="1600" i="1" dirty="0"/>
              <a:t>Data4</a:t>
            </a:r>
            <a:r>
              <a:rPr lang="id-ID" sz="1600" dirty="0"/>
              <a:t>) = |1-3| + |1-4| = 5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Data1</a:t>
            </a:r>
            <a:r>
              <a:rPr lang="id-ID" sz="1600" dirty="0"/>
              <a:t>, </a:t>
            </a:r>
            <a:r>
              <a:rPr lang="id-ID" sz="1600" i="1" dirty="0"/>
              <a:t>Data5</a:t>
            </a:r>
            <a:r>
              <a:rPr lang="id-ID" sz="1600" dirty="0"/>
              <a:t>) = |1-5| + |1-4| = 7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Data2,</a:t>
            </a:r>
            <a:r>
              <a:rPr lang="id-ID" sz="1600" dirty="0"/>
              <a:t> </a:t>
            </a:r>
            <a:r>
              <a:rPr lang="id-ID" sz="1600" i="1" dirty="0"/>
              <a:t>Data3</a:t>
            </a:r>
            <a:r>
              <a:rPr lang="id-ID" sz="1600" dirty="0"/>
              <a:t>) = |4-1| + |1-2| = 4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Data2</a:t>
            </a:r>
            <a:r>
              <a:rPr lang="id-ID" sz="1600" dirty="0"/>
              <a:t>, </a:t>
            </a:r>
            <a:r>
              <a:rPr lang="id-ID" sz="1600" i="1" dirty="0"/>
              <a:t>Data4</a:t>
            </a:r>
            <a:r>
              <a:rPr lang="id-ID" sz="1600" dirty="0"/>
              <a:t>) = |4-3| + |1-4| = 4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Data2</a:t>
            </a:r>
            <a:r>
              <a:rPr lang="id-ID" sz="1600" dirty="0"/>
              <a:t>, </a:t>
            </a:r>
            <a:r>
              <a:rPr lang="id-ID" sz="1600" i="1" dirty="0"/>
              <a:t>Data5</a:t>
            </a:r>
            <a:r>
              <a:rPr lang="id-ID" sz="1600" dirty="0"/>
              <a:t>) = |4-5| + |1-4| = 4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Data3</a:t>
            </a:r>
            <a:r>
              <a:rPr lang="id-ID" sz="1600" dirty="0"/>
              <a:t>, </a:t>
            </a:r>
            <a:r>
              <a:rPr lang="id-ID" sz="1600" i="1" dirty="0"/>
              <a:t>Data4</a:t>
            </a:r>
            <a:r>
              <a:rPr lang="id-ID" sz="1600" dirty="0"/>
              <a:t>) = |1-3| + |2-4| = 4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Data3</a:t>
            </a:r>
            <a:r>
              <a:rPr lang="id-ID" sz="1600" dirty="0"/>
              <a:t>, </a:t>
            </a:r>
            <a:r>
              <a:rPr lang="id-ID" sz="1600" i="1" dirty="0"/>
              <a:t>Data5</a:t>
            </a:r>
            <a:r>
              <a:rPr lang="id-ID" sz="1600" dirty="0"/>
              <a:t>) = |1-5| + |2-4| = 6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/>
              <a:t>D</a:t>
            </a:r>
            <a:r>
              <a:rPr lang="id-ID" sz="1600" i="1" baseline="-25000" dirty="0"/>
              <a:t>man</a:t>
            </a:r>
            <a:r>
              <a:rPr lang="id-ID" sz="1600" dirty="0"/>
              <a:t> (</a:t>
            </a:r>
            <a:r>
              <a:rPr lang="id-ID" sz="1600" i="1" dirty="0"/>
              <a:t>Data4</a:t>
            </a:r>
            <a:r>
              <a:rPr lang="id-ID" sz="1600" dirty="0"/>
              <a:t>, </a:t>
            </a:r>
            <a:r>
              <a:rPr lang="id-ID" sz="1600" i="1" dirty="0"/>
              <a:t>Data5</a:t>
            </a:r>
            <a:r>
              <a:rPr lang="id-ID" sz="1600" dirty="0"/>
              <a:t>) = |3-5| + |4-4| =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7302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19463"/>
          </a:xfrm>
        </p:spPr>
        <p:txBody>
          <a:bodyPr/>
          <a:lstStyle/>
          <a:p>
            <a:r>
              <a:rPr lang="id-ID" dirty="0" smtClean="0"/>
              <a:t>Contoh Metode Single Linkage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d-ID" dirty="0"/>
              <a:t>Dengan memperlakukan data sebagai kelompok, </a:t>
            </a:r>
            <a:r>
              <a:rPr lang="id-ID" dirty="0" smtClean="0"/>
              <a:t>selanjutnya </a:t>
            </a:r>
            <a:r>
              <a:rPr lang="id-ID" dirty="0"/>
              <a:t>pilih jarak dua kelompok yang terkecil.</a:t>
            </a:r>
          </a:p>
          <a:p>
            <a:pPr fontAlgn="base"/>
            <a:r>
              <a:rPr lang="id-ID" dirty="0"/>
              <a:t>min(D</a:t>
            </a:r>
            <a:r>
              <a:rPr lang="id-ID" i="1" baseline="-25000" dirty="0"/>
              <a:t>man</a:t>
            </a:r>
            <a:r>
              <a:rPr lang="id-ID" dirty="0"/>
              <a:t>) = min(d</a:t>
            </a:r>
            <a:r>
              <a:rPr lang="id-ID" i="1" baseline="-25000" dirty="0"/>
              <a:t>13</a:t>
            </a:r>
            <a:r>
              <a:rPr lang="id-ID" dirty="0"/>
              <a:t>) = 1</a:t>
            </a:r>
          </a:p>
          <a:p>
            <a:pPr fontAlgn="base"/>
            <a:r>
              <a:rPr lang="id-ID" dirty="0"/>
              <a:t>Terpilih kelompok 1 dan 3, sehingga kedua kelompok ini digabungkan.</a:t>
            </a:r>
          </a:p>
          <a:p>
            <a:pPr fontAlgn="base"/>
            <a:r>
              <a:rPr lang="id-ID" dirty="0"/>
              <a:t>Menghitung jarak antar kelompok (1 dan 3) dengan kelompok lain yang tersisa, yaitu 2, 4 dan 5.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(13)2</a:t>
            </a:r>
            <a:r>
              <a:rPr lang="id-ID" dirty="0"/>
              <a:t> = min {d</a:t>
            </a:r>
            <a:r>
              <a:rPr lang="id-ID" baseline="-25000" dirty="0"/>
              <a:t>12 </a:t>
            </a:r>
            <a:r>
              <a:rPr lang="id-ID" dirty="0"/>
              <a:t>, d</a:t>
            </a:r>
            <a:r>
              <a:rPr lang="id-ID" baseline="-25000" dirty="0"/>
              <a:t>32</a:t>
            </a:r>
            <a:r>
              <a:rPr lang="id-ID" dirty="0"/>
              <a:t>} = min {3,4} = 3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(13)4</a:t>
            </a:r>
            <a:r>
              <a:rPr lang="id-ID" dirty="0"/>
              <a:t> = min {d</a:t>
            </a:r>
            <a:r>
              <a:rPr lang="id-ID" baseline="-25000" dirty="0"/>
              <a:t>14 </a:t>
            </a:r>
            <a:r>
              <a:rPr lang="id-ID" dirty="0"/>
              <a:t>, d</a:t>
            </a:r>
            <a:r>
              <a:rPr lang="id-ID" baseline="-25000" dirty="0"/>
              <a:t>34</a:t>
            </a:r>
            <a:r>
              <a:rPr lang="id-ID" dirty="0"/>
              <a:t>} = min {5,4} = 4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72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id-ID" dirty="0"/>
              <a:t>Metode Complete </a:t>
            </a:r>
            <a:r>
              <a:rPr lang="id-ID" dirty="0" smtClean="0"/>
              <a:t>Linkage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Dengan memperlakukan data sebagai kelompok, </a:t>
            </a:r>
            <a:r>
              <a:rPr lang="id-ID" dirty="0" smtClean="0"/>
              <a:t>selanjutnya </a:t>
            </a:r>
            <a:r>
              <a:rPr lang="id-ID" dirty="0"/>
              <a:t>pilih jarak dua kelompok yang terkecil</a:t>
            </a:r>
            <a:r>
              <a:rPr lang="id-ID" dirty="0" smtClean="0"/>
              <a:t>.</a:t>
            </a:r>
          </a:p>
          <a:p>
            <a:pPr fontAlgn="base"/>
            <a:r>
              <a:rPr lang="id-ID" dirty="0"/>
              <a:t>min(D</a:t>
            </a:r>
            <a:r>
              <a:rPr lang="id-ID" i="1" baseline="-25000" dirty="0"/>
              <a:t>man</a:t>
            </a:r>
            <a:r>
              <a:rPr lang="id-ID" dirty="0"/>
              <a:t>) = min(d</a:t>
            </a:r>
            <a:r>
              <a:rPr lang="id-ID" baseline="-25000" dirty="0"/>
              <a:t>13</a:t>
            </a:r>
            <a:r>
              <a:rPr lang="id-ID" dirty="0"/>
              <a:t>) = 1</a:t>
            </a:r>
          </a:p>
          <a:p>
            <a:pPr fontAlgn="base"/>
            <a:r>
              <a:rPr lang="id-ID" dirty="0"/>
              <a:t>Terpilih kelompok 1 dan 3, sehingga kedua kelompok ini digabungkan.</a:t>
            </a:r>
          </a:p>
          <a:p>
            <a:pPr fontAlgn="base"/>
            <a:r>
              <a:rPr lang="id-ID" dirty="0"/>
              <a:t>Menghitung jarak antar kelompok (1 dan 3) dengan kelompok lain yang tersisa, yaitu 2, 4 dan 5.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(13)2</a:t>
            </a:r>
            <a:r>
              <a:rPr lang="id-ID" dirty="0"/>
              <a:t> = max {d</a:t>
            </a:r>
            <a:r>
              <a:rPr lang="id-ID" baseline="-25000" dirty="0"/>
              <a:t>12 </a:t>
            </a:r>
            <a:r>
              <a:rPr lang="id-ID" dirty="0"/>
              <a:t>, d</a:t>
            </a:r>
            <a:r>
              <a:rPr lang="id-ID" baseline="-25000" dirty="0"/>
              <a:t>32</a:t>
            </a:r>
            <a:r>
              <a:rPr lang="id-ID" dirty="0"/>
              <a:t>} = max {3,4} = 4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(13)4</a:t>
            </a:r>
            <a:r>
              <a:rPr lang="id-ID" dirty="0"/>
              <a:t> = max {d</a:t>
            </a:r>
            <a:r>
              <a:rPr lang="id-ID" baseline="-25000" dirty="0"/>
              <a:t>14 </a:t>
            </a:r>
            <a:r>
              <a:rPr lang="id-ID" dirty="0"/>
              <a:t>, d</a:t>
            </a:r>
            <a:r>
              <a:rPr lang="id-ID" baseline="-25000" dirty="0"/>
              <a:t>34</a:t>
            </a:r>
            <a:r>
              <a:rPr lang="id-ID" dirty="0"/>
              <a:t>} = max {5,4} = 5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(13)5</a:t>
            </a:r>
            <a:r>
              <a:rPr lang="id-ID" dirty="0"/>
              <a:t> = max {d</a:t>
            </a:r>
            <a:r>
              <a:rPr lang="id-ID" baseline="-25000" dirty="0"/>
              <a:t>15 </a:t>
            </a:r>
            <a:r>
              <a:rPr lang="id-ID" dirty="0"/>
              <a:t>, d</a:t>
            </a:r>
            <a:r>
              <a:rPr lang="id-ID" baseline="-25000" dirty="0"/>
              <a:t>35</a:t>
            </a:r>
            <a:r>
              <a:rPr lang="id-ID" dirty="0"/>
              <a:t>} = max {7,6} = </a:t>
            </a:r>
            <a:r>
              <a:rPr lang="id-ID" dirty="0" smtClean="0"/>
              <a:t>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71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id-ID" dirty="0"/>
              <a:t>Metode Average </a:t>
            </a:r>
            <a:r>
              <a:rPr lang="id-ID" dirty="0" smtClean="0"/>
              <a:t>Linkage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Dengan memperlakukan data sebagai kelompok, selanjutnya </a:t>
            </a:r>
            <a:r>
              <a:rPr lang="id-ID" dirty="0" smtClean="0"/>
              <a:t>pilih </a:t>
            </a:r>
            <a:r>
              <a:rPr lang="id-ID" dirty="0"/>
              <a:t>jarak dua kelompok yang terkecil</a:t>
            </a:r>
            <a:r>
              <a:rPr lang="id-ID" dirty="0" smtClean="0"/>
              <a:t>.</a:t>
            </a:r>
          </a:p>
          <a:p>
            <a:pPr fontAlgn="base"/>
            <a:r>
              <a:rPr lang="id-ID" dirty="0"/>
              <a:t>min(D</a:t>
            </a:r>
            <a:r>
              <a:rPr lang="id-ID" i="1" baseline="-25000" dirty="0"/>
              <a:t>man</a:t>
            </a:r>
            <a:r>
              <a:rPr lang="id-ID" dirty="0"/>
              <a:t>) = min(d</a:t>
            </a:r>
            <a:r>
              <a:rPr lang="id-ID" baseline="-25000" dirty="0"/>
              <a:t>13</a:t>
            </a:r>
            <a:r>
              <a:rPr lang="id-ID" dirty="0"/>
              <a:t>) = 1</a:t>
            </a:r>
          </a:p>
          <a:p>
            <a:pPr fontAlgn="base"/>
            <a:r>
              <a:rPr lang="id-ID" dirty="0"/>
              <a:t>Terpilih kelompok 1 dan 3, sehingga kedua kelompok ini digabungkan.</a:t>
            </a:r>
          </a:p>
          <a:p>
            <a:pPr fontAlgn="base"/>
            <a:r>
              <a:rPr lang="id-ID" dirty="0"/>
              <a:t>Menghitung jarak antar kelompok (1 dan 3) dengan kelompok lain yang tersisa, yaitu 2, 4 dan 5.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(13)2</a:t>
            </a:r>
            <a:r>
              <a:rPr lang="id-ID" dirty="0"/>
              <a:t> = average {d</a:t>
            </a:r>
            <a:r>
              <a:rPr lang="id-ID" baseline="-25000" dirty="0"/>
              <a:t>12 </a:t>
            </a:r>
            <a:r>
              <a:rPr lang="id-ID" dirty="0"/>
              <a:t>, d</a:t>
            </a:r>
            <a:r>
              <a:rPr lang="id-ID" baseline="-25000" dirty="0"/>
              <a:t>32</a:t>
            </a:r>
            <a:r>
              <a:rPr lang="id-ID" dirty="0"/>
              <a:t>} = average {3,4} = (3+4) / 2 = 3.5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(13)4</a:t>
            </a:r>
            <a:r>
              <a:rPr lang="id-ID" dirty="0"/>
              <a:t> = average {d</a:t>
            </a:r>
            <a:r>
              <a:rPr lang="id-ID" baseline="-25000" dirty="0"/>
              <a:t>14 </a:t>
            </a:r>
            <a:r>
              <a:rPr lang="id-ID" dirty="0"/>
              <a:t>, d</a:t>
            </a:r>
            <a:r>
              <a:rPr lang="id-ID" baseline="-25000" dirty="0"/>
              <a:t>34</a:t>
            </a:r>
            <a:r>
              <a:rPr lang="id-ID" dirty="0"/>
              <a:t>} = average {5,4} = (5+4) / 2 = 4.5</a:t>
            </a:r>
          </a:p>
          <a:p>
            <a:pPr fontAlgn="base"/>
            <a:r>
              <a:rPr lang="id-ID" dirty="0"/>
              <a:t>d</a:t>
            </a:r>
            <a:r>
              <a:rPr lang="id-ID" baseline="-25000" dirty="0"/>
              <a:t>(13)5</a:t>
            </a:r>
            <a:r>
              <a:rPr lang="id-ID" dirty="0"/>
              <a:t> = average {d</a:t>
            </a:r>
            <a:r>
              <a:rPr lang="id-ID" baseline="-25000" dirty="0"/>
              <a:t>15 </a:t>
            </a:r>
            <a:r>
              <a:rPr lang="id-ID" dirty="0"/>
              <a:t>, d</a:t>
            </a:r>
            <a:r>
              <a:rPr lang="id-ID" baseline="-25000" dirty="0"/>
              <a:t>35</a:t>
            </a:r>
            <a:r>
              <a:rPr lang="id-ID" dirty="0"/>
              <a:t>} = average {7,6} = (7+6) / 2 = </a:t>
            </a:r>
            <a:r>
              <a:rPr lang="id-ID" dirty="0" smtClean="0"/>
              <a:t>6.5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41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916832"/>
            <a:ext cx="10157354" cy="1397000"/>
          </a:xfrm>
        </p:spPr>
        <p:txBody>
          <a:bodyPr/>
          <a:lstStyle/>
          <a:p>
            <a:pPr algn="ctr"/>
            <a:r>
              <a:rPr lang="id-ID" dirty="0"/>
              <a:t>Partitional Base Clustering??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Partitional Base Clustering??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Pengelompokan data kedalam sejumlah cluster tanpa adanya struktur hirarki antara satu dan yang lainnya.</a:t>
            </a:r>
          </a:p>
          <a:p>
            <a:r>
              <a:rPr lang="id-ID" dirty="0"/>
              <a:t>Setiap cluster memiliki titik pusat cluster (centroid) untuk meminimumkan jarak (dissimilarity) dari seluruh data ke pusat cluster masing-masing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Partitional Clustering??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01D36F-C8B6-4074-BFDE-372271756937}"/>
              </a:ext>
            </a:extLst>
          </p:cNvPr>
          <p:cNvSpPr/>
          <p:nvPr/>
        </p:nvSpPr>
        <p:spPr>
          <a:xfrm>
            <a:off x="914162" y="1556792"/>
            <a:ext cx="229993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K-Means</a:t>
            </a:r>
          </a:p>
          <a:p>
            <a:r>
              <a:rPr lang="id-ID" dirty="0"/>
              <a:t>Fuzzy K-Means</a:t>
            </a:r>
          </a:p>
          <a:p>
            <a:r>
              <a:rPr lang="id-ID" dirty="0"/>
              <a:t>Mixture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916832"/>
            <a:ext cx="10157354" cy="1397000"/>
          </a:xfrm>
        </p:spPr>
        <p:txBody>
          <a:bodyPr/>
          <a:lstStyle/>
          <a:p>
            <a:pPr algn="ctr"/>
            <a:r>
              <a:rPr lang="id-ID" dirty="0"/>
              <a:t>Partitional Clustering K-Means??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Partitional Clustering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Diusulkan oleh MacQueen (1967)</a:t>
            </a:r>
          </a:p>
          <a:p>
            <a:r>
              <a:rPr lang="id-ID" dirty="0"/>
              <a:t>Berbasis titik pusat (centroid)</a:t>
            </a:r>
          </a:p>
          <a:p>
            <a:r>
              <a:rPr lang="id-ID" dirty="0"/>
              <a:t>Sederhana dan umum</a:t>
            </a:r>
          </a:p>
          <a:p>
            <a:r>
              <a:rPr lang="id-ID" dirty="0"/>
              <a:t>Kemampuan mengelompokkan data dalam jumlah yang besar dengan waktu komputasi yang cepat dan efisien</a:t>
            </a:r>
          </a:p>
          <a:p>
            <a:r>
              <a:rPr lang="id-ID" dirty="0"/>
              <a:t>Dikembangkan oleh Hartigan dan Wong (1975) dengan tujuan untuk dapat membagi M data point dalam N dimensi kedalam sejumlah </a:t>
            </a:r>
            <a:r>
              <a:rPr lang="id-ID" i="1" dirty="0"/>
              <a:t>k cluster</a:t>
            </a:r>
          </a:p>
          <a:p>
            <a:r>
              <a:rPr lang="id-ID" dirty="0"/>
              <a:t>Proses klastering dilakukan dengan meminimalkan jarak sum </a:t>
            </a:r>
            <a:r>
              <a:rPr lang="id-ID" i="1" dirty="0"/>
              <a:t>squares</a:t>
            </a:r>
            <a:r>
              <a:rPr lang="id-ID" dirty="0"/>
              <a:t> antara data dengan masing masing pusat</a:t>
            </a:r>
            <a:r>
              <a:rPr lang="id-ID" i="1" dirty="0"/>
              <a:t>cluster </a:t>
            </a:r>
            <a:r>
              <a:rPr lang="id-ID" dirty="0"/>
              <a:t>(centroid-based).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Parameter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Jumlah Cluster K</a:t>
            </a:r>
          </a:p>
          <a:p>
            <a:r>
              <a:rPr lang="id-ID" dirty="0"/>
              <a:t>Inisialisasi karakter</a:t>
            </a:r>
          </a:p>
          <a:p>
            <a:r>
              <a:rPr lang="id-ID" dirty="0"/>
              <a:t>Jarak system</a:t>
            </a:r>
          </a:p>
        </p:txBody>
      </p:sp>
    </p:spTree>
    <p:extLst>
      <p:ext uri="{BB962C8B-B14F-4D97-AF65-F5344CB8AC3E}">
        <p14:creationId xmlns:p14="http://schemas.microsoft.com/office/powerpoint/2010/main" val="26910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Partitional Clustering K-Means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Inisialisasi berbeda = Clustering yang berbeda</a:t>
            </a:r>
          </a:p>
          <a:p>
            <a:pPr algn="just"/>
            <a:r>
              <a:rPr lang="id-ID" dirty="0"/>
              <a:t>Secara prinsip hanya mengelompokan data menuju </a:t>
            </a:r>
            <a:r>
              <a:rPr lang="id-ID" i="1" dirty="0"/>
              <a:t>local minimal</a:t>
            </a:r>
            <a:r>
              <a:rPr lang="id-ID" dirty="0"/>
              <a:t>. Salah satu cara untuk mengatasi </a:t>
            </a:r>
            <a:r>
              <a:rPr lang="id-ID" i="1" dirty="0"/>
              <a:t>local minima</a:t>
            </a:r>
            <a:r>
              <a:rPr lang="id-ID" dirty="0"/>
              <a:t> adalah dengan mengimplementasikan algoritma </a:t>
            </a:r>
            <a:r>
              <a:rPr lang="id-ID" i="1" dirty="0"/>
              <a:t>k</a:t>
            </a:r>
            <a:r>
              <a:rPr lang="id-ID" dirty="0"/>
              <a:t>-Means, untuk K yang diberikan, dengan beberapa nilai initial partisi yang berbeda dan selanjutnya dipilih partisi dengan kesalahan kuadrat terkecil </a:t>
            </a:r>
          </a:p>
        </p:txBody>
      </p:sp>
    </p:spTree>
    <p:extLst>
      <p:ext uri="{BB962C8B-B14F-4D97-AF65-F5344CB8AC3E}">
        <p14:creationId xmlns:p14="http://schemas.microsoft.com/office/powerpoint/2010/main" val="14216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100</TotalTime>
  <Words>432</Words>
  <Application>Microsoft Office PowerPoint</Application>
  <PresentationFormat>Custom</PresentationFormat>
  <Paragraphs>101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Books 16x9</vt:lpstr>
      <vt:lpstr>Partitional Base Clustering  &amp;  Hierarchial Clustering</vt:lpstr>
      <vt:lpstr>Clustering???</vt:lpstr>
      <vt:lpstr>Partitional Base Clustering??</vt:lpstr>
      <vt:lpstr>Partitional Base Clustering??</vt:lpstr>
      <vt:lpstr>Metode Partitional Clustering??</vt:lpstr>
      <vt:lpstr>Partitional Clustering K-Means??</vt:lpstr>
      <vt:lpstr>Partitional Clustering K-Means</vt:lpstr>
      <vt:lpstr>Parameter K-Means</vt:lpstr>
      <vt:lpstr>Partitional Clustering K-Means</vt:lpstr>
      <vt:lpstr>Partitional Clustering K-Means</vt:lpstr>
      <vt:lpstr>Partitional Clustering K-Means</vt:lpstr>
      <vt:lpstr>Langkah-lang Partitional Clustering K-Means</vt:lpstr>
      <vt:lpstr>Proses Partitional K-Means</vt:lpstr>
      <vt:lpstr>Hierarchial Clustering??</vt:lpstr>
      <vt:lpstr>Hierarchial Clustering??</vt:lpstr>
      <vt:lpstr>Langkah – langkah Hierarchial Clustering??</vt:lpstr>
      <vt:lpstr>Membentuk Matrik Jarak</vt:lpstr>
      <vt:lpstr>Metode Hierarchial Clustering??</vt:lpstr>
      <vt:lpstr>Contoh??</vt:lpstr>
      <vt:lpstr>Menghitung Jarak Pada Semua Pasangan dua data menggunakan persamaan Manhattan Distance</vt:lpstr>
      <vt:lpstr>Contoh Metode Single Linkage</vt:lpstr>
      <vt:lpstr>Contoh Metode Complete Linkage</vt:lpstr>
      <vt:lpstr>Contoh Metode Average Linkage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LDAngga</dc:creator>
  <cp:lastModifiedBy>USER</cp:lastModifiedBy>
  <cp:revision>14</cp:revision>
  <dcterms:created xsi:type="dcterms:W3CDTF">2018-03-27T00:16:10Z</dcterms:created>
  <dcterms:modified xsi:type="dcterms:W3CDTF">2018-03-27T02:06:23Z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