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3" r:id="rId7"/>
    <p:sldId id="284" r:id="rId8"/>
    <p:sldId id="285" r:id="rId9"/>
    <p:sldId id="264" r:id="rId10"/>
    <p:sldId id="273" r:id="rId11"/>
    <p:sldId id="286" r:id="rId12"/>
    <p:sldId id="287" r:id="rId13"/>
    <p:sldId id="288" r:id="rId14"/>
    <p:sldId id="280" r:id="rId15"/>
  </p:sldIdLst>
  <p:sldSz cx="9144000" cy="6858000" type="screen4x3"/>
  <p:notesSz cx="6858000" cy="9144000"/>
  <p:embeddedFontLst>
    <p:embeddedFont>
      <p:font typeface="Raleway" panose="020B0503030101060003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Homemade Apple" panose="02000000000000000000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DE5D94-8CD2-4C8F-B47D-423DA930F6CD}">
  <a:tblStyle styleId="{F5DE5D94-8CD2-4C8F-B47D-423DA930F6C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00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884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19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948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54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125" y="0"/>
            <a:ext cx="9144000" cy="6873300"/>
          </a:xfrm>
          <a:prstGeom prst="rect">
            <a:avLst/>
          </a:prstGeom>
          <a:solidFill>
            <a:srgbClr val="021526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63700" y="250350"/>
            <a:ext cx="8616600" cy="6357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899300" y="2655750"/>
            <a:ext cx="5345400" cy="154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Raleway"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125" y="0"/>
            <a:ext cx="9144000" cy="6873300"/>
          </a:xfrm>
          <a:prstGeom prst="rect">
            <a:avLst/>
          </a:prstGeom>
          <a:solidFill>
            <a:srgbClr val="021526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63700" y="250350"/>
            <a:ext cx="8616600" cy="6357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501200" y="1730125"/>
            <a:ext cx="61415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aleway"/>
              <a:defRPr sz="30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buSzPct val="100000"/>
              <a:buFont typeface="Raleway"/>
              <a:defRPr sz="30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buSzPct val="100000"/>
              <a:buFont typeface="Raleway"/>
              <a:defRPr sz="30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buSzPct val="100000"/>
              <a:buFont typeface="Raleway"/>
              <a:defRPr sz="30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buSzPct val="100000"/>
              <a:buFont typeface="Raleway"/>
              <a:defRPr sz="30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buSzPct val="100000"/>
              <a:buFont typeface="Raleway"/>
              <a:defRPr sz="30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buSzPct val="100000"/>
              <a:buFont typeface="Raleway"/>
              <a:defRPr sz="30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buSzPct val="100000"/>
              <a:buFont typeface="Raleway"/>
              <a:defRPr sz="30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buSzPct val="100000"/>
              <a:buFont typeface="Raleway"/>
              <a:defRPr sz="3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01200" y="3405746"/>
            <a:ext cx="6141599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buFont typeface="Homemade Apple"/>
              <a:buNone/>
              <a:defRPr sz="1800"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buSzPct val="100000"/>
              <a:buFont typeface="Homemade Apple"/>
              <a:buNone/>
              <a:defRPr sz="1800"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buSzPct val="100000"/>
              <a:buFont typeface="Homemade Apple"/>
              <a:buNone/>
              <a:defRPr sz="1800"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buFont typeface="Homemade Apple"/>
              <a:buNone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25" y="0"/>
            <a:ext cx="9144000" cy="6873300"/>
          </a:xfrm>
          <a:prstGeom prst="rect">
            <a:avLst/>
          </a:prstGeom>
          <a:solidFill>
            <a:srgbClr val="021526">
              <a:alpha val="15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63700" y="250350"/>
            <a:ext cx="8616600" cy="6357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3989770" y="2012475"/>
            <a:ext cx="1164458" cy="9173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20124D">
                    <a:alpha val="28459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43400" y="2465700"/>
            <a:ext cx="5857199" cy="389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buSzPct val="100000"/>
              <a:buFont typeface="Homemade Apple"/>
              <a:defRPr sz="2400"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buFont typeface="Homemade Apple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buSzPct val="100000"/>
              <a:buFont typeface="Homemade Apple"/>
              <a:defRPr sz="2400"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buSzPct val="100000"/>
              <a:buFont typeface="Homemade Apple"/>
              <a:defRPr sz="2400"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buSzPct val="100000"/>
              <a:buFont typeface="Homemade Apple"/>
              <a:defRPr sz="2400"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buSzPct val="100000"/>
              <a:buFont typeface="Homemade Apple"/>
              <a:defRPr sz="2400"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buSzPct val="100000"/>
              <a:buFont typeface="Homemade Apple"/>
              <a:defRPr sz="2400"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buSzPct val="100000"/>
              <a:buFont typeface="Homemade Apple"/>
              <a:defRPr sz="2400"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25" y="0"/>
            <a:ext cx="9144000" cy="6873300"/>
          </a:xfrm>
          <a:prstGeom prst="rect">
            <a:avLst/>
          </a:prstGeom>
          <a:solidFill>
            <a:srgbClr val="021526">
              <a:alpha val="3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263700" y="250350"/>
            <a:ext cx="8616600" cy="6357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82850" y="274650"/>
            <a:ext cx="7578299" cy="1544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146000" y="1819625"/>
            <a:ext cx="6851999" cy="4319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-125" y="0"/>
            <a:ext cx="9144000" cy="6873300"/>
          </a:xfrm>
          <a:prstGeom prst="rect">
            <a:avLst/>
          </a:prstGeom>
          <a:solidFill>
            <a:srgbClr val="021526">
              <a:alpha val="3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63700" y="250350"/>
            <a:ext cx="8616600" cy="6357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82850" y="274650"/>
            <a:ext cx="7578299" cy="1544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50521" y="1819650"/>
            <a:ext cx="3418500" cy="4748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74978" y="1819650"/>
            <a:ext cx="3418500" cy="4748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-125" y="0"/>
            <a:ext cx="9144000" cy="6873300"/>
          </a:xfrm>
          <a:prstGeom prst="rect">
            <a:avLst/>
          </a:prstGeom>
          <a:solidFill>
            <a:srgbClr val="021526">
              <a:alpha val="3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263700" y="250350"/>
            <a:ext cx="8616600" cy="6357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82850" y="274650"/>
            <a:ext cx="7578299" cy="1544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06500" y="1819650"/>
            <a:ext cx="2491800" cy="4396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326101" y="1819650"/>
            <a:ext cx="2491800" cy="4396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5945703" y="1819650"/>
            <a:ext cx="2491800" cy="4396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125" y="0"/>
            <a:ext cx="9144000" cy="6873300"/>
          </a:xfrm>
          <a:prstGeom prst="rect">
            <a:avLst/>
          </a:prstGeom>
          <a:solidFill>
            <a:srgbClr val="021526">
              <a:alpha val="3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63700" y="250350"/>
            <a:ext cx="8616600" cy="6357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2850" y="274650"/>
            <a:ext cx="7578299" cy="154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2850" y="1819625"/>
            <a:ext cx="7578299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✘"/>
              <a:defRPr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1899300" y="2655750"/>
            <a:ext cx="5345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SELF-ORGANIZING (KOHONEN’S) MAPS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782850" y="274650"/>
            <a:ext cx="7578299" cy="154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>
                <a:latin typeface="Raleway" panose="020B0503030101060003" pitchFamily="34" charset="0"/>
              </a:rPr>
              <a:t>3 </a:t>
            </a:r>
            <a:r>
              <a:rPr lang="en-US" sz="3600" dirty="0" err="1">
                <a:latin typeface="Raleway" panose="020B0503030101060003" pitchFamily="34" charset="0"/>
              </a:rPr>
              <a:t>Komponen</a:t>
            </a:r>
            <a:r>
              <a:rPr lang="en-US" sz="3600" dirty="0">
                <a:latin typeface="Raleway" panose="020B0503030101060003" pitchFamily="34" charset="0"/>
              </a:rPr>
              <a:t> </a:t>
            </a:r>
            <a:r>
              <a:rPr lang="en-US" sz="3600" dirty="0" err="1">
                <a:latin typeface="Raleway" panose="020B0503030101060003" pitchFamily="34" charset="0"/>
              </a:rPr>
              <a:t>Penting</a:t>
            </a:r>
            <a:r>
              <a:rPr lang="en-US" sz="3600" dirty="0">
                <a:latin typeface="Raleway" panose="020B0503030101060003" pitchFamily="34" charset="0"/>
              </a:rPr>
              <a:t> SOM</a:t>
            </a:r>
            <a:endParaRPr lang="en" sz="3600" dirty="0">
              <a:latin typeface="Raleway" panose="020B0503030101060003" pitchFamily="34" charset="0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402000" y="2144515"/>
            <a:ext cx="2476288" cy="19833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/>
              <a:t>Cooperation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/>
              <a:t>Neuron </a:t>
            </a:r>
            <a:r>
              <a:rPr lang="en-US" sz="1400" dirty="0" err="1"/>
              <a:t>pemenang</a:t>
            </a:r>
            <a:r>
              <a:rPr lang="en-US" sz="1400" dirty="0"/>
              <a:t> </a:t>
            </a:r>
            <a:r>
              <a:rPr lang="en-US" sz="1400" dirty="0" err="1"/>
              <a:t>menetukan</a:t>
            </a:r>
            <a:r>
              <a:rPr lang="en-US" sz="1400" dirty="0"/>
              <a:t> </a:t>
            </a:r>
            <a:r>
              <a:rPr lang="en-US" sz="1400" dirty="0" err="1"/>
              <a:t>lokasi</a:t>
            </a:r>
            <a:r>
              <a:rPr lang="en-US" sz="1400" dirty="0"/>
              <a:t> </a:t>
            </a:r>
            <a:r>
              <a:rPr lang="en-US" sz="1400" dirty="0" err="1"/>
              <a:t>spasial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</a:t>
            </a:r>
            <a:r>
              <a:rPr lang="en-US" sz="1400" dirty="0" err="1"/>
              <a:t>topologi</a:t>
            </a:r>
            <a:r>
              <a:rPr lang="en-US" sz="1400" dirty="0"/>
              <a:t> </a:t>
            </a:r>
            <a:r>
              <a:rPr lang="en-US" sz="1400" i="1" dirty="0"/>
              <a:t>excited neuron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memberi</a:t>
            </a:r>
            <a:r>
              <a:rPr lang="en-US" sz="1400" dirty="0"/>
              <a:t> </a:t>
            </a:r>
            <a:r>
              <a:rPr lang="en-US" sz="1400" dirty="0" err="1"/>
              <a:t>dasar</a:t>
            </a:r>
            <a:r>
              <a:rPr lang="en-US" sz="1400" dirty="0"/>
              <a:t> </a:t>
            </a:r>
            <a:r>
              <a:rPr lang="en-US" sz="1400" dirty="0" err="1"/>
              <a:t>kerjasama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neuron.</a:t>
            </a:r>
            <a:endParaRPr lang="en" sz="1400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6021147" y="2144515"/>
            <a:ext cx="2476288" cy="27148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/>
              <a:t>Synaptic Adaptation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i="1" dirty="0"/>
              <a:t>Exited </a:t>
            </a:r>
            <a:r>
              <a:rPr lang="en-US" sz="1400" dirty="0"/>
              <a:t>neuron </a:t>
            </a:r>
            <a:r>
              <a:rPr lang="en-US" sz="1400" dirty="0" err="1"/>
              <a:t>menurunkan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fungsik</a:t>
            </a:r>
            <a:r>
              <a:rPr lang="en-US" sz="1400" dirty="0"/>
              <a:t> </a:t>
            </a:r>
            <a:r>
              <a:rPr lang="en-US" sz="1400" dirty="0" err="1"/>
              <a:t>diskriminan</a:t>
            </a:r>
            <a:r>
              <a:rPr lang="en-US" sz="1400" dirty="0"/>
              <a:t> yang </a:t>
            </a:r>
            <a:r>
              <a:rPr lang="en-US" sz="1400" dirty="0" err="1"/>
              <a:t>berkaitan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i="1" dirty="0"/>
              <a:t>input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penyesuaian</a:t>
            </a:r>
            <a:r>
              <a:rPr lang="en-US" sz="1400" dirty="0"/>
              <a:t> </a:t>
            </a:r>
            <a:r>
              <a:rPr lang="en-US" sz="1400" dirty="0" err="1"/>
              <a:t>bobot</a:t>
            </a:r>
            <a:r>
              <a:rPr lang="en-US" sz="1400" dirty="0"/>
              <a:t>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respon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neuron </a:t>
            </a:r>
            <a:r>
              <a:rPr lang="en-US" sz="1400" dirty="0" err="1"/>
              <a:t>pemenang</a:t>
            </a:r>
            <a:r>
              <a:rPr lang="en-US" sz="1400" dirty="0"/>
              <a:t> </a:t>
            </a:r>
            <a:r>
              <a:rPr lang="en-US" sz="1400" dirty="0" err="1"/>
              <a:t>keaplikasi</a:t>
            </a:r>
            <a:r>
              <a:rPr lang="en-US" sz="1400" dirty="0"/>
              <a:t> </a:t>
            </a:r>
            <a:r>
              <a:rPr lang="en-US" sz="1400" dirty="0" err="1"/>
              <a:t>berikutnya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i="1" dirty="0"/>
              <a:t>input yang </a:t>
            </a:r>
            <a:r>
              <a:rPr lang="en-US" sz="1400" i="1" dirty="0" err="1"/>
              <a:t>sama</a:t>
            </a:r>
            <a:r>
              <a:rPr lang="en-US" sz="1400" i="1" dirty="0"/>
              <a:t> </a:t>
            </a:r>
            <a:r>
              <a:rPr lang="en-US" sz="1400" i="1" dirty="0" err="1"/>
              <a:t>akan</a:t>
            </a:r>
            <a:r>
              <a:rPr lang="en-US" sz="1400" i="1" dirty="0"/>
              <a:t> </a:t>
            </a:r>
            <a:r>
              <a:rPr lang="en-US" sz="1400" i="1" dirty="0" err="1"/>
              <a:t>meningkat</a:t>
            </a:r>
            <a:endParaRPr lang="en" sz="1400" i="1" dirty="0"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438070" y="2203256"/>
            <a:ext cx="2827644" cy="208136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/>
              <a:t>Competition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pola</a:t>
            </a:r>
            <a:r>
              <a:rPr lang="en-US" sz="1400" dirty="0"/>
              <a:t> </a:t>
            </a:r>
            <a:r>
              <a:rPr lang="en-US" sz="1400" i="1" dirty="0"/>
              <a:t>input,</a:t>
            </a:r>
            <a:r>
              <a:rPr lang="en-US" sz="1400" dirty="0"/>
              <a:t> neuron </a:t>
            </a:r>
            <a:r>
              <a:rPr lang="en-US" sz="1400" dirty="0" err="1"/>
              <a:t>menghitung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masing-masing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diskriminan</a:t>
            </a:r>
            <a:r>
              <a:rPr lang="en-US" sz="1400" dirty="0"/>
              <a:t> yang </a:t>
            </a:r>
            <a:r>
              <a:rPr lang="en-US" sz="1400" dirty="0" err="1"/>
              <a:t>memberi</a:t>
            </a:r>
            <a:r>
              <a:rPr lang="en-US" sz="1400" dirty="0"/>
              <a:t> </a:t>
            </a:r>
            <a:r>
              <a:rPr lang="en-US" sz="1400" dirty="0" err="1"/>
              <a:t>dasar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kompetisi</a:t>
            </a:r>
            <a:r>
              <a:rPr lang="en-US" sz="1400" dirty="0"/>
              <a:t>. Neuron </a:t>
            </a:r>
            <a:r>
              <a:rPr lang="en-US" sz="1400" dirty="0" err="1"/>
              <a:t>tertentu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terkecil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diskriminan</a:t>
            </a:r>
            <a:r>
              <a:rPr lang="en-US" sz="1400" dirty="0"/>
              <a:t> </a:t>
            </a:r>
            <a:r>
              <a:rPr lang="en-US" sz="1400" dirty="0" err="1"/>
              <a:t>dinyatakan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pemenang</a:t>
            </a:r>
            <a:endParaRPr sz="1400" dirty="0"/>
          </a:p>
        </p:txBody>
      </p:sp>
      <p:sp>
        <p:nvSpPr>
          <p:cNvPr id="189" name="Shape 189"/>
          <p:cNvSpPr/>
          <p:nvPr/>
        </p:nvSpPr>
        <p:spPr>
          <a:xfrm>
            <a:off x="7086451" y="1788427"/>
            <a:ext cx="345680" cy="414829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565283" y="1984522"/>
            <a:ext cx="573217" cy="319986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393926" y="1906179"/>
            <a:ext cx="492436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782850" y="274650"/>
            <a:ext cx="7578299" cy="154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err="1">
                <a:latin typeface="Raleway" panose="020B0503030101060003" pitchFamily="34" charset="0"/>
              </a:rPr>
              <a:t>Algoritma</a:t>
            </a:r>
            <a:r>
              <a:rPr lang="en-US" sz="3600" dirty="0">
                <a:latin typeface="Raleway" panose="020B0503030101060003" pitchFamily="34" charset="0"/>
              </a:rPr>
              <a:t> SOM</a:t>
            </a:r>
            <a:endParaRPr lang="en" sz="3600" dirty="0">
              <a:latin typeface="Raleway" panose="020B0503030101060003" pitchFamily="34" charset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281315" y="2203256"/>
            <a:ext cx="4066398" cy="30933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/>
              <a:t>1. Competition</a:t>
            </a:r>
          </a:p>
          <a:p>
            <a:pPr algn="ctr">
              <a:buNone/>
            </a:pP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Simpul</a:t>
            </a:r>
            <a:r>
              <a:rPr lang="en-US" sz="1400" dirty="0"/>
              <a:t> output </a:t>
            </a:r>
            <a:r>
              <a:rPr lang="en-US" b="1" dirty="0"/>
              <a:t>j</a:t>
            </a:r>
            <a:r>
              <a:rPr lang="en-US" sz="1400" dirty="0"/>
              <a:t>, </a:t>
            </a:r>
            <a:r>
              <a:rPr lang="en-US" sz="1400" dirty="0" err="1"/>
              <a:t>dihitung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 </a:t>
            </a:r>
            <a:r>
              <a:rPr lang="en-US" b="1" dirty="0"/>
              <a:t>D(x, </a:t>
            </a:r>
            <a:r>
              <a:rPr lang="en-US" b="1" dirty="0" err="1"/>
              <a:t>w</a:t>
            </a:r>
            <a:r>
              <a:rPr lang="en-US" b="1" baseline="-25000" dirty="0" err="1"/>
              <a:t>i</a:t>
            </a:r>
            <a:r>
              <a:rPr lang="en-US" b="1" dirty="0"/>
              <a:t>)</a:t>
            </a:r>
            <a:r>
              <a:rPr lang="en-US" sz="1400" b="1" dirty="0"/>
              <a:t> </a:t>
            </a:r>
            <a:r>
              <a:rPr lang="en-US" sz="1400" dirty="0"/>
              <a:t>yang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jarak</a:t>
            </a:r>
            <a:r>
              <a:rPr lang="en-US" sz="1400" dirty="0"/>
              <a:t> Euclidian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b="1" dirty="0"/>
              <a:t>x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b="1" dirty="0" err="1"/>
              <a:t>w</a:t>
            </a:r>
            <a:r>
              <a:rPr lang="en-US" b="1" baseline="-25000" dirty="0" err="1"/>
              <a:t>i</a:t>
            </a:r>
            <a:r>
              <a:rPr lang="en-US" sz="1400" dirty="0"/>
              <a:t>.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didefinisikan</a:t>
            </a:r>
            <a:r>
              <a:rPr lang="en-US" sz="1400" dirty="0"/>
              <a:t> </a:t>
            </a:r>
            <a:r>
              <a:rPr lang="en-US" sz="1400" dirty="0" err="1"/>
              <a:t>sebagaimana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b="1" dirty="0"/>
              <a:t>x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vector </a:t>
            </a:r>
            <a:r>
              <a:rPr lang="en-US" sz="1400" dirty="0" err="1"/>
              <a:t>dari</a:t>
            </a:r>
            <a:r>
              <a:rPr lang="en-US" sz="1400" dirty="0"/>
              <a:t> node input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b="1" dirty="0"/>
              <a:t>Wm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vector </a:t>
            </a:r>
            <a:r>
              <a:rPr lang="en-US" sz="1400" dirty="0" err="1"/>
              <a:t>bobot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node neuron </a:t>
            </a:r>
            <a:r>
              <a:rPr lang="en-US" sz="1400" dirty="0" err="1"/>
              <a:t>ke</a:t>
            </a:r>
            <a:r>
              <a:rPr lang="en-US" sz="1400" dirty="0"/>
              <a:t>-</a:t>
            </a:r>
            <a:r>
              <a:rPr lang="en-US" b="1" dirty="0"/>
              <a:t>m</a:t>
            </a:r>
            <a:r>
              <a:rPr lang="en-US" sz="1400" dirty="0"/>
              <a:t>.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E168D72C-4E19-4359-87CD-9DA425B0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629073"/>
            <a:ext cx="3685752" cy="1924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47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354047" y="345056"/>
            <a:ext cx="8435906" cy="63490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2. Update </a:t>
            </a:r>
            <a:r>
              <a:rPr lang="en-US" b="1" dirty="0" err="1"/>
              <a:t>Bobot</a:t>
            </a:r>
            <a:endParaRPr lang="en-US" b="1" dirty="0"/>
          </a:p>
          <a:p>
            <a:pPr marL="0" indent="0">
              <a:buNone/>
            </a:pPr>
            <a:r>
              <a:rPr lang="en-US" sz="1400" dirty="0"/>
              <a:t>Setelah </a:t>
            </a:r>
            <a:r>
              <a:rPr lang="en-US" sz="1400" dirty="0" err="1"/>
              <a:t>mendapat</a:t>
            </a:r>
            <a:r>
              <a:rPr lang="en-US" sz="1400" dirty="0"/>
              <a:t> </a:t>
            </a:r>
            <a:r>
              <a:rPr lang="en-US" sz="1400" dirty="0" err="1"/>
              <a:t>jarak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tiap-tiap</a:t>
            </a:r>
            <a:r>
              <a:rPr lang="en-US" sz="1400" dirty="0"/>
              <a:t> vector input </a:t>
            </a:r>
            <a:r>
              <a:rPr lang="en-US" sz="1400" dirty="0" err="1"/>
              <a:t>ke</a:t>
            </a:r>
            <a:r>
              <a:rPr lang="en-US" sz="1400" dirty="0"/>
              <a:t> vector </a:t>
            </a:r>
            <a:r>
              <a:rPr lang="en-US" sz="1400" dirty="0" err="1"/>
              <a:t>bobot</a:t>
            </a:r>
            <a:r>
              <a:rPr lang="en-US" sz="1400" dirty="0"/>
              <a:t>, </a:t>
            </a:r>
            <a:r>
              <a:rPr lang="en-US" sz="1400" dirty="0" err="1"/>
              <a:t>pilih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jarak</a:t>
            </a:r>
            <a:r>
              <a:rPr lang="en-US" sz="1400" dirty="0"/>
              <a:t> yang minimum </a:t>
            </a:r>
            <a:r>
              <a:rPr lang="en-US" sz="1400" dirty="0" err="1"/>
              <a:t>sebagai</a:t>
            </a:r>
            <a:r>
              <a:rPr lang="en-US" sz="1400" dirty="0"/>
              <a:t> neuron </a:t>
            </a:r>
            <a:r>
              <a:rPr lang="en-US" sz="1400" dirty="0" err="1"/>
              <a:t>pemenang.Setiap</a:t>
            </a:r>
            <a:r>
              <a:rPr lang="en-US" sz="1400" dirty="0"/>
              <a:t> neuron </a:t>
            </a:r>
            <a:r>
              <a:rPr lang="en-US" sz="1400" dirty="0" err="1"/>
              <a:t>pemenang</a:t>
            </a:r>
            <a:r>
              <a:rPr lang="en-US" sz="1400" dirty="0"/>
              <a:t> </a:t>
            </a:r>
            <a:r>
              <a:rPr lang="en-US" sz="1400" dirty="0" err="1"/>
              <a:t>beserta</a:t>
            </a:r>
            <a:r>
              <a:rPr lang="en-US" sz="1400" dirty="0"/>
              <a:t> </a:t>
            </a:r>
            <a:r>
              <a:rPr lang="en-US" sz="1400" dirty="0" err="1"/>
              <a:t>tetangganya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proses </a:t>
            </a:r>
            <a:r>
              <a:rPr lang="en-US" sz="1400" dirty="0" err="1"/>
              <a:t>adaptasi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memperbaharui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bobot</a:t>
            </a:r>
            <a:r>
              <a:rPr lang="en-US" sz="1400" dirty="0"/>
              <a:t> </a:t>
            </a:r>
            <a:r>
              <a:rPr lang="en-US" sz="1400" dirty="0" err="1"/>
              <a:t>dimana</a:t>
            </a:r>
            <a:r>
              <a:rPr lang="en-US" sz="1400" dirty="0"/>
              <a:t> h(t)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node </a:t>
            </a:r>
            <a:r>
              <a:rPr lang="en-US" sz="1400" dirty="0" err="1"/>
              <a:t>tetangga</a:t>
            </a:r>
            <a:r>
              <a:rPr lang="en-US" sz="1400" dirty="0"/>
              <a:t> (neighborhood function) </a:t>
            </a:r>
            <a:r>
              <a:rPr lang="en-US" sz="1400" dirty="0" err="1"/>
              <a:t>dan</a:t>
            </a:r>
            <a:r>
              <a:rPr lang="en-US" sz="1400" dirty="0"/>
              <a:t> t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iterasi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 err="1"/>
              <a:t>Fungsi</a:t>
            </a:r>
            <a:r>
              <a:rPr lang="en-US" sz="1400" dirty="0"/>
              <a:t> node </a:t>
            </a:r>
            <a:r>
              <a:rPr lang="en-US" sz="1400" dirty="0" err="1"/>
              <a:t>tetangga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Gauss (</a:t>
            </a:r>
            <a:r>
              <a:rPr lang="en-US" sz="1400" dirty="0" err="1"/>
              <a:t>Kohonen</a:t>
            </a:r>
            <a:r>
              <a:rPr lang="en-US" sz="1400" dirty="0"/>
              <a:t> et al,2001) </a:t>
            </a:r>
            <a:r>
              <a:rPr lang="en-US" sz="1400" dirty="0" err="1"/>
              <a:t>dengan</a:t>
            </a:r>
            <a:r>
              <a:rPr lang="en-US" sz="1400" dirty="0"/>
              <a:t> formula 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Dimana</a:t>
            </a:r>
            <a:r>
              <a:rPr lang="en-US" sz="1400" dirty="0"/>
              <a:t>         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laju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biasa</a:t>
            </a:r>
            <a:r>
              <a:rPr lang="en-US" sz="1400" dirty="0"/>
              <a:t> </a:t>
            </a:r>
            <a:r>
              <a:rPr lang="en-US" sz="1400" dirty="0" err="1"/>
              <a:t>disebut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alpha. </a:t>
            </a:r>
            <a:r>
              <a:rPr lang="en-US" sz="1400" dirty="0" err="1"/>
              <a:t>Laju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r>
              <a:rPr lang="en-US" sz="1400" dirty="0"/>
              <a:t> </a:t>
            </a:r>
            <a:r>
              <a:rPr lang="en-US" sz="1400" dirty="0" err="1"/>
              <a:t>penurunan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seiring</a:t>
            </a:r>
            <a:r>
              <a:rPr lang="en-US" sz="1400" dirty="0"/>
              <a:t>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(</a:t>
            </a:r>
            <a:r>
              <a:rPr lang="en-US" sz="1400" dirty="0" err="1"/>
              <a:t>Fausettt</a:t>
            </a:r>
            <a:r>
              <a:rPr lang="en-US" sz="1400" dirty="0"/>
              <a:t> 1993)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jarak</a:t>
            </a:r>
            <a:r>
              <a:rPr lang="en-US" sz="1400" dirty="0"/>
              <a:t> </a:t>
            </a:r>
            <a:r>
              <a:rPr lang="en-US" sz="1400" dirty="0" err="1"/>
              <a:t>kuadrat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neuron </a:t>
            </a:r>
            <a:r>
              <a:rPr lang="en-US" sz="1400" dirty="0" err="1"/>
              <a:t>ke</a:t>
            </a:r>
            <a:r>
              <a:rPr lang="en-US" sz="1400" dirty="0"/>
              <a:t>-I </a:t>
            </a:r>
            <a:r>
              <a:rPr lang="en-US" sz="1400" dirty="0" err="1"/>
              <a:t>dengan</a:t>
            </a:r>
            <a:r>
              <a:rPr lang="en-US" sz="1400" dirty="0"/>
              <a:t> neuron </a:t>
            </a:r>
            <a:r>
              <a:rPr lang="en-US" sz="1400" dirty="0" err="1"/>
              <a:t>pemenang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grid </a:t>
            </a:r>
            <a:r>
              <a:rPr lang="en-US" sz="1400" dirty="0" err="1"/>
              <a:t>dan</a:t>
            </a:r>
            <a:r>
              <a:rPr lang="en-US" sz="1400" dirty="0"/>
              <a:t>       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lebar</a:t>
            </a:r>
            <a:r>
              <a:rPr lang="en-US" sz="1400" dirty="0"/>
              <a:t> </a:t>
            </a:r>
            <a:r>
              <a:rPr lang="en-US" sz="1400" dirty="0" err="1"/>
              <a:t>tetangga</a:t>
            </a:r>
            <a:r>
              <a:rPr lang="en-US" sz="1400" dirty="0"/>
              <a:t>. Nilai </a:t>
            </a:r>
            <a:r>
              <a:rPr lang="en-US" sz="1400" dirty="0" err="1"/>
              <a:t>laju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diperoleh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Dimana</a:t>
            </a:r>
            <a:r>
              <a:rPr lang="en-US" sz="1400" dirty="0"/>
              <a:t>      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awal</a:t>
            </a:r>
            <a:r>
              <a:rPr lang="en-US" sz="1400" dirty="0"/>
              <a:t> </a:t>
            </a:r>
            <a:r>
              <a:rPr lang="en-US" sz="1400" dirty="0" err="1"/>
              <a:t>laju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         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iterasi</a:t>
            </a:r>
            <a:r>
              <a:rPr lang="en-US" sz="1400" dirty="0"/>
              <a:t> </a:t>
            </a:r>
            <a:r>
              <a:rPr lang="en-US" sz="1400" dirty="0" err="1"/>
              <a:t>maksimum</a:t>
            </a:r>
            <a:r>
              <a:rPr lang="en-US" sz="1400" dirty="0"/>
              <a:t>.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lebar</a:t>
            </a:r>
            <a:r>
              <a:rPr lang="en-US" sz="1400" dirty="0"/>
              <a:t> </a:t>
            </a:r>
            <a:r>
              <a:rPr lang="en-US" sz="1400" dirty="0" err="1"/>
              <a:t>tetangga</a:t>
            </a:r>
            <a:r>
              <a:rPr lang="en-US" sz="1400" dirty="0"/>
              <a:t> </a:t>
            </a:r>
            <a:r>
              <a:rPr lang="en-US" sz="1400" dirty="0" err="1"/>
              <a:t>didapat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lebar</a:t>
            </a:r>
            <a:r>
              <a:rPr lang="en-US" sz="1400" dirty="0"/>
              <a:t> </a:t>
            </a:r>
            <a:r>
              <a:rPr lang="en-US" sz="1400" dirty="0" err="1"/>
              <a:t>tetangga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berkurang</a:t>
            </a:r>
            <a:r>
              <a:rPr lang="en-US" sz="1400" dirty="0"/>
              <a:t> </a:t>
            </a:r>
            <a:r>
              <a:rPr lang="en-US" sz="1400" dirty="0" err="1"/>
              <a:t>seiring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t </a:t>
            </a:r>
            <a:r>
              <a:rPr lang="en-US" sz="1400" dirty="0" err="1"/>
              <a:t>langkah</a:t>
            </a:r>
            <a:r>
              <a:rPr lang="en-US" sz="1400" dirty="0"/>
              <a:t> </a:t>
            </a:r>
            <a:r>
              <a:rPr lang="en-US" sz="1400" dirty="0" err="1"/>
              <a:t>pembelajaran</a:t>
            </a:r>
            <a:r>
              <a:rPr lang="en-US" sz="1400" dirty="0"/>
              <a:t>.     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awal</a:t>
            </a:r>
            <a:r>
              <a:rPr lang="en-US" sz="1400" dirty="0"/>
              <a:t> </a:t>
            </a:r>
            <a:r>
              <a:rPr lang="en-US" sz="1400" dirty="0" err="1"/>
              <a:t>lebar</a:t>
            </a:r>
            <a:r>
              <a:rPr lang="en-US" sz="1400" dirty="0"/>
              <a:t> </a:t>
            </a:r>
            <a:r>
              <a:rPr lang="en-US" sz="1400" dirty="0" err="1"/>
              <a:t>tetangga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      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terakhir</a:t>
            </a:r>
            <a:r>
              <a:rPr lang="en-US" sz="1400" dirty="0"/>
              <a:t> </a:t>
            </a:r>
            <a:r>
              <a:rPr lang="en-US" sz="1400" dirty="0" err="1"/>
              <a:t>lebar</a:t>
            </a:r>
            <a:r>
              <a:rPr lang="en-US" sz="1400" dirty="0"/>
              <a:t> </a:t>
            </a:r>
            <a:r>
              <a:rPr lang="en-US" sz="1400" dirty="0" err="1"/>
              <a:t>tetangga</a:t>
            </a:r>
            <a:r>
              <a:rPr lang="en-US" sz="14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7E4F8-381D-4DA6-963C-AF4C1699E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18"/>
          <a:stretch/>
        </p:blipFill>
        <p:spPr>
          <a:xfrm>
            <a:off x="3105150" y="1923391"/>
            <a:ext cx="2933700" cy="7181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7369FB-0CBC-421F-AF57-177F1794E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81" y="2807686"/>
            <a:ext cx="381000" cy="215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2AC519-DB5F-4619-95DC-B12B2D20B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75" y="3291371"/>
            <a:ext cx="670194" cy="21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25F9EA-472E-405B-BB68-28E652773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591" y="3244319"/>
            <a:ext cx="397595" cy="2752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9D5900-3AA9-42E6-904C-95160EAB9D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6334" y="3857111"/>
            <a:ext cx="2222500" cy="596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11A4D0-C8E6-47C7-AB4F-4F3CBCB734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9334" y="4950718"/>
            <a:ext cx="2349500" cy="787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6AB672-AFFB-492A-8F82-26301F24F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681" y="4574755"/>
            <a:ext cx="266700" cy="215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CB5467-E361-4203-91B2-464A72D78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9967" y="4566239"/>
            <a:ext cx="393700" cy="215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CCDDAB-72F7-4A9B-A555-F48EFF811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26" y="5809242"/>
            <a:ext cx="330200" cy="228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D6517C-CD68-4C75-B0EB-57695A545E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3850" y="6107882"/>
            <a:ext cx="241300" cy="33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6BF5FC-90C1-493D-84DB-CAB8A2FA78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65862" y="5796542"/>
            <a:ext cx="2286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5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1431985" y="3429000"/>
            <a:ext cx="7389967" cy="17295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/>
              <a:t>4. </a:t>
            </a:r>
            <a:r>
              <a:rPr lang="en-US" sz="2000" dirty="0" err="1"/>
              <a:t>Hentikan</a:t>
            </a:r>
            <a:r>
              <a:rPr lang="en-US" sz="2000" dirty="0"/>
              <a:t> </a:t>
            </a:r>
            <a:r>
              <a:rPr lang="en-US" sz="2000" dirty="0" err="1"/>
              <a:t>perlakuan</a:t>
            </a:r>
            <a:r>
              <a:rPr lang="en-US" sz="2000" dirty="0"/>
              <a:t> : </a:t>
            </a:r>
            <a:r>
              <a:rPr lang="en-US" sz="2000" dirty="0" err="1"/>
              <a:t>perlakuan</a:t>
            </a:r>
            <a:r>
              <a:rPr lang="en-US" sz="2000" dirty="0"/>
              <a:t> </a:t>
            </a:r>
            <a:r>
              <a:rPr lang="en-US" sz="2000" dirty="0" err="1"/>
              <a:t>dihentikan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pemberhentian</a:t>
            </a:r>
            <a:r>
              <a:rPr lang="en-US" sz="2000" dirty="0"/>
              <a:t> </a:t>
            </a:r>
            <a:r>
              <a:rPr lang="en-US" sz="2000" dirty="0" err="1"/>
              <a:t>dicapai</a:t>
            </a:r>
            <a:r>
              <a:rPr lang="en-US" sz="2000" dirty="0"/>
              <a:t>. </a:t>
            </a:r>
            <a:r>
              <a:rPr lang="en-US" sz="2000" dirty="0" err="1"/>
              <a:t>Kriteria</a:t>
            </a:r>
            <a:r>
              <a:rPr lang="en-US" sz="2000" dirty="0"/>
              <a:t> </a:t>
            </a:r>
            <a:r>
              <a:rPr lang="en-US" sz="2000" dirty="0" err="1"/>
              <a:t>pemberhentian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proses training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bayaknya</a:t>
            </a:r>
            <a:r>
              <a:rPr lang="en-US" sz="2000" dirty="0"/>
              <a:t> </a:t>
            </a:r>
            <a:r>
              <a:rPr lang="en-US" sz="2000" dirty="0" err="1"/>
              <a:t>iterasi</a:t>
            </a:r>
            <a:r>
              <a:rPr lang="en-US" sz="2000" dirty="0"/>
              <a:t>, </a:t>
            </a:r>
            <a:r>
              <a:rPr lang="en-US" sz="2000" dirty="0" err="1"/>
              <a:t>nilai</a:t>
            </a:r>
            <a:r>
              <a:rPr lang="en-US" sz="2000" dirty="0"/>
              <a:t> minimum error, </a:t>
            </a:r>
            <a:r>
              <a:rPr lang="en-US" sz="2000" dirty="0" err="1"/>
              <a:t>nilai</a:t>
            </a:r>
            <a:r>
              <a:rPr lang="en-US" sz="2000" dirty="0"/>
              <a:t> alpha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lebar</a:t>
            </a:r>
            <a:r>
              <a:rPr lang="en-US" sz="2000" dirty="0"/>
              <a:t> </a:t>
            </a:r>
            <a:r>
              <a:rPr lang="en-US" sz="2000" dirty="0" err="1"/>
              <a:t>tetangga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Shape 188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522600" y="926546"/>
                <a:ext cx="7389967" cy="2196216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buNone/>
                </a:pPr>
                <a:r>
                  <a:rPr lang="en-US" sz="2000" dirty="0"/>
                  <a:t>3. </a:t>
                </a:r>
                <a:r>
                  <a:rPr lang="en-US" sz="2000" dirty="0" err="1"/>
                  <a:t>Perbaharui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dilakukan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perubahan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nilai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rumus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perubahan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laju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pembelajaran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perubahan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lebar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tetangga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seperti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terdapat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diatas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88" name="Shape 18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xfrm>
                <a:off x="522600" y="926546"/>
                <a:ext cx="7389967" cy="2196216"/>
              </a:xfrm>
              <a:prstGeom prst="rect">
                <a:avLst/>
              </a:prstGeom>
              <a:blipFill>
                <a:blip r:embed="rId3"/>
                <a:stretch>
                  <a:fillRect l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4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920873" y="1499601"/>
            <a:ext cx="7578299" cy="154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credits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267417" y="3686718"/>
            <a:ext cx="8609163" cy="871817"/>
          </a:xfrm>
          <a:prstGeom prst="rect">
            <a:avLst/>
          </a:prstGeom>
          <a:solidFill>
            <a:schemeClr val="bg1">
              <a:lumMod val="75000"/>
              <a:alpha val="66000"/>
            </a:schemeClr>
          </a:solidFill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/>
              <a:t>Special thanks to all the pe</a:t>
            </a:r>
            <a:r>
              <a:rPr lang="en-US" sz="2000" dirty="0" err="1"/>
              <a:t>rson</a:t>
            </a:r>
            <a:r>
              <a:rPr lang="en" sz="2000" dirty="0"/>
              <a:t> who</a:t>
            </a:r>
            <a:r>
              <a:rPr lang="en-US" sz="2000" dirty="0"/>
              <a:t> give attention to this imperfect presentation.</a:t>
            </a:r>
            <a:endParaRPr lang="e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/>
              <a:t>Hello!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4294967295"/>
          </p:nvPr>
        </p:nvSpPr>
        <p:spPr>
          <a:xfrm>
            <a:off x="685800" y="1500750"/>
            <a:ext cx="65937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000" dirty="0" err="1"/>
              <a:t>Achmad</a:t>
            </a:r>
            <a:r>
              <a:rPr lang="en-US" sz="2000" dirty="0"/>
              <a:t> </a:t>
            </a:r>
            <a:r>
              <a:rPr lang="en-US" sz="2000" dirty="0" err="1"/>
              <a:t>Irsyad</a:t>
            </a:r>
            <a:r>
              <a:rPr lang="en-US" sz="2000" dirty="0"/>
              <a:t>		1301178333</a:t>
            </a:r>
          </a:p>
          <a:p>
            <a:pPr>
              <a:buNone/>
            </a:pPr>
            <a:r>
              <a:rPr lang="en-US" sz="2000" dirty="0"/>
              <a:t>Amelia </a:t>
            </a:r>
            <a:r>
              <a:rPr lang="en-US" sz="2000" dirty="0" err="1"/>
              <a:t>Shabrina</a:t>
            </a:r>
            <a:r>
              <a:rPr lang="en-US" sz="2000" dirty="0"/>
              <a:t> 	1301178483</a:t>
            </a:r>
          </a:p>
          <a:p>
            <a:pPr>
              <a:buNone/>
            </a:pPr>
            <a:r>
              <a:rPr lang="en-US" sz="2000" dirty="0" err="1"/>
              <a:t>Hadi</a:t>
            </a:r>
            <a:r>
              <a:rPr lang="en-US" sz="2000" dirty="0"/>
              <a:t> </a:t>
            </a:r>
            <a:r>
              <a:rPr lang="en-US" sz="2000" dirty="0" err="1"/>
              <a:t>Kurniawan</a:t>
            </a:r>
            <a:r>
              <a:rPr lang="en-US" sz="2000" dirty="0"/>
              <a:t> </a:t>
            </a:r>
            <a:r>
              <a:rPr lang="en-US" sz="2000" dirty="0" err="1"/>
              <a:t>Sidiq</a:t>
            </a:r>
            <a:r>
              <a:rPr lang="en-US" sz="2000" dirty="0"/>
              <a:t>	1301178422</a:t>
            </a:r>
            <a:endParaRPr lang="en" sz="2000"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4294967295"/>
          </p:nvPr>
        </p:nvSpPr>
        <p:spPr>
          <a:xfrm>
            <a:off x="4523350" y="3285875"/>
            <a:ext cx="3834300" cy="2712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 sz="2400" dirty="0"/>
              <a:t>We are</a:t>
            </a:r>
            <a:r>
              <a:rPr lang="en" sz="2400" dirty="0"/>
              <a:t> here to give presentations. </a:t>
            </a:r>
          </a:p>
          <a:p>
            <a:pPr lvl="0" algn="r" rtl="0">
              <a:spcBef>
                <a:spcPts val="0"/>
              </a:spcBef>
              <a:buNone/>
            </a:pPr>
            <a:endParaRPr sz="2400" dirty="0"/>
          </a:p>
          <a:p>
            <a:pPr lvl="0" algn="r" rtl="0">
              <a:spcBef>
                <a:spcPts val="0"/>
              </a:spcBef>
              <a:buNone/>
            </a:pPr>
            <a:r>
              <a:rPr lang="en" sz="2400" dirty="0"/>
              <a:t>Hope you </a:t>
            </a:r>
            <a:r>
              <a:rPr lang="en-US" sz="2400" dirty="0"/>
              <a:t>guys </a:t>
            </a:r>
            <a:r>
              <a:rPr lang="en" sz="2400" dirty="0"/>
              <a:t>enjoy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1639223" y="2420239"/>
            <a:ext cx="61415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Pendahuluan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6">
            <a:extLst>
              <a:ext uri="{FF2B5EF4-FFF2-40B4-BE49-F238E27FC236}">
                <a16:creationId xmlns:a16="http://schemas.microsoft.com/office/drawing/2014/main" id="{1870C47D-FD9F-4B25-A134-EDA77048D57D}"/>
              </a:ext>
            </a:extLst>
          </p:cNvPr>
          <p:cNvSpPr txBox="1">
            <a:spLocks/>
          </p:cNvSpPr>
          <p:nvPr/>
        </p:nvSpPr>
        <p:spPr>
          <a:xfrm>
            <a:off x="1501200" y="1730125"/>
            <a:ext cx="61415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7D4E7-5AED-4FBF-845B-834754A3A922}"/>
              </a:ext>
            </a:extLst>
          </p:cNvPr>
          <p:cNvSpPr/>
          <p:nvPr/>
        </p:nvSpPr>
        <p:spPr>
          <a:xfrm>
            <a:off x="1968753" y="4554640"/>
            <a:ext cx="6900928" cy="1477328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Metode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pembelajaran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digunakan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SOM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adalah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tanpa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bimbingan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dari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suatu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data input-target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atau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 </a:t>
            </a:r>
            <a:r>
              <a:rPr lang="en-ID" sz="1800" i="1" dirty="0">
                <a:solidFill>
                  <a:schemeClr val="bg1"/>
                </a:solidFill>
                <a:latin typeface="Raleway" panose="020B0503030101060003" pitchFamily="34" charset="0"/>
              </a:rPr>
              <a:t>unsupervised learning 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yang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mengasumsikan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sebuah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topologi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terstruktur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menjadian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unit-unit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kelas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/</a:t>
            </a:r>
            <a:r>
              <a:rPr lang="en-ID" sz="1800" i="1" dirty="0">
                <a:solidFill>
                  <a:schemeClr val="bg1"/>
                </a:solidFill>
                <a:latin typeface="Raleway" panose="020B0503030101060003" pitchFamily="34" charset="0"/>
              </a:rPr>
              <a:t>cluster 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(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Kohonen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, 1989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dan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aleway" panose="020B0503030101060003" pitchFamily="34" charset="0"/>
              </a:rPr>
              <a:t>Fausett</a:t>
            </a:r>
            <a:r>
              <a:rPr lang="en-ID" sz="1800" dirty="0">
                <a:solidFill>
                  <a:schemeClr val="bg1"/>
                </a:solidFill>
                <a:latin typeface="Raleway" panose="020B0503030101060003" pitchFamily="34" charset="0"/>
              </a:rPr>
              <a:t>, 1993).</a:t>
            </a:r>
            <a:endParaRPr lang="en-US" sz="18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A7BBA-958B-46A5-8900-1C6928B6B7A7}"/>
              </a:ext>
            </a:extLst>
          </p:cNvPr>
          <p:cNvSpPr/>
          <p:nvPr/>
        </p:nvSpPr>
        <p:spPr>
          <a:xfrm>
            <a:off x="274321" y="2503375"/>
            <a:ext cx="8595360" cy="1477328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SOM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merupakan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salah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satu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teknik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dalam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 </a:t>
            </a:r>
            <a:r>
              <a:rPr lang="en-ID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Neural Network 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yang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bertujuan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melakukan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visualisasi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data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cara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mengurangi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dimensi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data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melalui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penggunaan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 </a:t>
            </a:r>
            <a:r>
              <a:rPr lang="en-ID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self-organizing neural networks 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sehingga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manusia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dapat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mengerti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 </a:t>
            </a:r>
            <a:r>
              <a:rPr lang="en-ID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high-dimensional 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data yang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dipetakan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dalam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bentuk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 </a:t>
            </a:r>
            <a:r>
              <a:rPr lang="en-ID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low-dimensional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 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7277A-FD38-4769-8F42-FAC842F971D1}"/>
              </a:ext>
            </a:extLst>
          </p:cNvPr>
          <p:cNvSpPr/>
          <p:nvPr/>
        </p:nvSpPr>
        <p:spPr>
          <a:xfrm>
            <a:off x="274318" y="729109"/>
            <a:ext cx="4615134" cy="1200329"/>
          </a:xfrm>
          <a:prstGeom prst="rect">
            <a:avLst/>
          </a:prstGeom>
          <a:solidFill>
            <a:schemeClr val="tx1">
              <a:lumMod val="50000"/>
              <a:lumOff val="5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ID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Self-Organizing Map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 (SOM)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atau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sering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disebut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 </a:t>
            </a:r>
            <a:r>
              <a:rPr lang="en-ID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topology-preserving map 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pertama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kali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diperkenalkan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oleh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Teuvo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Kohonen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pada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tahun</a:t>
            </a:r>
            <a:r>
              <a:rPr lang="en-ID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503030101060003" pitchFamily="34" charset="0"/>
              </a:rPr>
              <a:t> 1996.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-726300" y="244146"/>
            <a:ext cx="7578299" cy="154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u="sng" dirty="0" err="1">
                <a:solidFill>
                  <a:schemeClr val="tx1"/>
                </a:solidFill>
                <a:latin typeface="Raleway" panose="020B0503030101060003" pitchFamily="34" charset="0"/>
              </a:rPr>
              <a:t>Arsitektur</a:t>
            </a:r>
            <a:r>
              <a:rPr lang="en-US" sz="6000" u="sng" dirty="0">
                <a:solidFill>
                  <a:schemeClr val="tx1"/>
                </a:solidFill>
                <a:latin typeface="Raleway" panose="020B0503030101060003" pitchFamily="34" charset="0"/>
              </a:rPr>
              <a:t> SOM</a:t>
            </a:r>
            <a:endParaRPr lang="en" sz="6000" u="sng" dirty="0">
              <a:solidFill>
                <a:schemeClr val="tx1"/>
              </a:solidFill>
              <a:latin typeface="Raleway" panose="020B0503030101060003" pitchFamily="34" charset="0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32360" y="1517330"/>
            <a:ext cx="2730489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D" sz="1600" dirty="0" err="1">
                <a:solidFill>
                  <a:schemeClr val="tx1"/>
                </a:solidFill>
              </a:rPr>
              <a:t>Jaringan</a:t>
            </a:r>
            <a:r>
              <a:rPr lang="en-ID" sz="1600" dirty="0">
                <a:solidFill>
                  <a:schemeClr val="tx1"/>
                </a:solidFill>
              </a:rPr>
              <a:t> yang </a:t>
            </a:r>
            <a:r>
              <a:rPr lang="en-ID" sz="1600" dirty="0" err="1">
                <a:solidFill>
                  <a:schemeClr val="tx1"/>
                </a:solidFill>
              </a:rPr>
              <a:t>terdiri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dari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dua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lapisan</a:t>
            </a:r>
            <a:r>
              <a:rPr lang="en-ID" sz="1600" dirty="0">
                <a:solidFill>
                  <a:schemeClr val="tx1"/>
                </a:solidFill>
              </a:rPr>
              <a:t> (layer), </a:t>
            </a:r>
            <a:r>
              <a:rPr lang="en-ID" sz="1600" dirty="0" err="1">
                <a:solidFill>
                  <a:schemeClr val="tx1"/>
                </a:solidFill>
              </a:rPr>
              <a:t>yaitu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lapisan</a:t>
            </a:r>
            <a:r>
              <a:rPr lang="en-ID" sz="1600" dirty="0">
                <a:solidFill>
                  <a:schemeClr val="tx1"/>
                </a:solidFill>
              </a:rPr>
              <a:t> input </a:t>
            </a:r>
            <a:r>
              <a:rPr lang="en-ID" sz="1600" dirty="0" err="1">
                <a:solidFill>
                  <a:schemeClr val="tx1"/>
                </a:solidFill>
              </a:rPr>
              <a:t>dan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lapisan</a:t>
            </a:r>
            <a:r>
              <a:rPr lang="en-ID" sz="1600" dirty="0">
                <a:solidFill>
                  <a:schemeClr val="tx1"/>
                </a:solidFill>
              </a:rPr>
              <a:t> output. </a:t>
            </a:r>
            <a:r>
              <a:rPr lang="en-ID" sz="1600" dirty="0" err="1">
                <a:solidFill>
                  <a:schemeClr val="tx1"/>
                </a:solidFill>
              </a:rPr>
              <a:t>Setiap</a:t>
            </a:r>
            <a:r>
              <a:rPr lang="en-ID" sz="1600" dirty="0">
                <a:solidFill>
                  <a:schemeClr val="tx1"/>
                </a:solidFill>
              </a:rPr>
              <a:t> </a:t>
            </a:r>
            <a:r>
              <a:rPr lang="en-ID" sz="1600" i="1" dirty="0">
                <a:solidFill>
                  <a:schemeClr val="tx1"/>
                </a:solidFill>
              </a:rPr>
              <a:t>neuron </a:t>
            </a:r>
            <a:r>
              <a:rPr lang="en-ID" sz="1600" dirty="0" err="1">
                <a:solidFill>
                  <a:schemeClr val="tx1"/>
                </a:solidFill>
              </a:rPr>
              <a:t>dalam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lapisan</a:t>
            </a:r>
            <a:r>
              <a:rPr lang="en-ID" sz="1600" dirty="0">
                <a:solidFill>
                  <a:schemeClr val="tx1"/>
                </a:solidFill>
              </a:rPr>
              <a:t> </a:t>
            </a:r>
            <a:r>
              <a:rPr lang="en-ID" sz="1600" i="1" dirty="0">
                <a:solidFill>
                  <a:schemeClr val="tx1"/>
                </a:solidFill>
              </a:rPr>
              <a:t>input </a:t>
            </a:r>
            <a:r>
              <a:rPr lang="en-ID" sz="1600" dirty="0" err="1">
                <a:solidFill>
                  <a:schemeClr val="tx1"/>
                </a:solidFill>
              </a:rPr>
              <a:t>terhubung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dengan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setiap</a:t>
            </a:r>
            <a:r>
              <a:rPr lang="en-ID" sz="1600" dirty="0">
                <a:solidFill>
                  <a:schemeClr val="tx1"/>
                </a:solidFill>
              </a:rPr>
              <a:t> </a:t>
            </a:r>
            <a:r>
              <a:rPr lang="en-ID" sz="1600" i="1" dirty="0">
                <a:solidFill>
                  <a:schemeClr val="tx1"/>
                </a:solidFill>
              </a:rPr>
              <a:t>neuron </a:t>
            </a:r>
            <a:r>
              <a:rPr lang="en-ID" sz="1600" dirty="0" err="1">
                <a:solidFill>
                  <a:schemeClr val="tx1"/>
                </a:solidFill>
              </a:rPr>
              <a:t>pada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lapisan</a:t>
            </a:r>
            <a:r>
              <a:rPr lang="en-ID" sz="1600" dirty="0">
                <a:solidFill>
                  <a:schemeClr val="tx1"/>
                </a:solidFill>
              </a:rPr>
              <a:t> </a:t>
            </a:r>
            <a:r>
              <a:rPr lang="en-ID" sz="1600" i="1" dirty="0">
                <a:solidFill>
                  <a:schemeClr val="tx1"/>
                </a:solidFill>
              </a:rPr>
              <a:t>output</a:t>
            </a:r>
            <a:r>
              <a:rPr lang="en-ID" sz="1600" dirty="0">
                <a:solidFill>
                  <a:schemeClr val="tx1"/>
                </a:solidFill>
              </a:rPr>
              <a:t>. </a:t>
            </a:r>
            <a:r>
              <a:rPr lang="en-ID" sz="1600" dirty="0" err="1">
                <a:solidFill>
                  <a:schemeClr val="tx1"/>
                </a:solidFill>
              </a:rPr>
              <a:t>Setiap</a:t>
            </a:r>
            <a:r>
              <a:rPr lang="en-ID" sz="1600" dirty="0">
                <a:solidFill>
                  <a:schemeClr val="tx1"/>
                </a:solidFill>
              </a:rPr>
              <a:t> </a:t>
            </a:r>
            <a:r>
              <a:rPr lang="en-ID" sz="1600" i="1" dirty="0">
                <a:solidFill>
                  <a:schemeClr val="tx1"/>
                </a:solidFill>
              </a:rPr>
              <a:t>neuron </a:t>
            </a:r>
            <a:r>
              <a:rPr lang="en-ID" sz="1600" dirty="0" err="1">
                <a:solidFill>
                  <a:schemeClr val="tx1"/>
                </a:solidFill>
              </a:rPr>
              <a:t>dalam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lapisan</a:t>
            </a:r>
            <a:r>
              <a:rPr lang="en-ID" sz="1600" dirty="0">
                <a:solidFill>
                  <a:schemeClr val="tx1"/>
                </a:solidFill>
              </a:rPr>
              <a:t> </a:t>
            </a:r>
            <a:r>
              <a:rPr lang="en-ID" sz="1600" i="1" dirty="0">
                <a:solidFill>
                  <a:schemeClr val="tx1"/>
                </a:solidFill>
              </a:rPr>
              <a:t>output </a:t>
            </a:r>
            <a:r>
              <a:rPr lang="en-ID" sz="1600" dirty="0" err="1">
                <a:solidFill>
                  <a:schemeClr val="tx1"/>
                </a:solidFill>
              </a:rPr>
              <a:t>merepresentasikan</a:t>
            </a:r>
            <a:r>
              <a:rPr lang="en-ID" sz="1600" dirty="0">
                <a:solidFill>
                  <a:schemeClr val="tx1"/>
                </a:solidFill>
              </a:rPr>
              <a:t> </a:t>
            </a:r>
            <a:r>
              <a:rPr lang="en-ID" sz="1600" dirty="0" err="1">
                <a:solidFill>
                  <a:schemeClr val="tx1"/>
                </a:solidFill>
              </a:rPr>
              <a:t>kelas</a:t>
            </a:r>
            <a:r>
              <a:rPr lang="en-ID" sz="1600" dirty="0">
                <a:solidFill>
                  <a:schemeClr val="tx1"/>
                </a:solidFill>
              </a:rPr>
              <a:t> (</a:t>
            </a:r>
            <a:r>
              <a:rPr lang="en-ID" sz="1600" i="1" dirty="0">
                <a:solidFill>
                  <a:schemeClr val="tx1"/>
                </a:solidFill>
              </a:rPr>
              <a:t>cluster </a:t>
            </a:r>
            <a:r>
              <a:rPr lang="en-ID" sz="1600" dirty="0">
                <a:solidFill>
                  <a:schemeClr val="tx1"/>
                </a:solidFill>
              </a:rPr>
              <a:t>)</a:t>
            </a:r>
            <a:r>
              <a:rPr lang="en-ID" sz="1600" dirty="0" err="1">
                <a:solidFill>
                  <a:schemeClr val="tx1"/>
                </a:solidFill>
              </a:rPr>
              <a:t>dari</a:t>
            </a:r>
            <a:r>
              <a:rPr lang="en-ID" sz="1600" dirty="0">
                <a:solidFill>
                  <a:schemeClr val="tx1"/>
                </a:solidFill>
              </a:rPr>
              <a:t> </a:t>
            </a:r>
            <a:r>
              <a:rPr lang="en-ID" sz="1600" i="1" dirty="0">
                <a:solidFill>
                  <a:schemeClr val="tx1"/>
                </a:solidFill>
              </a:rPr>
              <a:t>input</a:t>
            </a:r>
            <a:r>
              <a:rPr lang="en-ID" sz="1600" dirty="0">
                <a:solidFill>
                  <a:schemeClr val="tx1"/>
                </a:solidFill>
              </a:rPr>
              <a:t> yang </a:t>
            </a:r>
            <a:r>
              <a:rPr lang="en-ID" sz="1600" dirty="0" err="1">
                <a:solidFill>
                  <a:schemeClr val="tx1"/>
                </a:solidFill>
              </a:rPr>
              <a:t>diberikan</a:t>
            </a:r>
            <a:r>
              <a:rPr lang="en-ID" sz="1600" dirty="0">
                <a:solidFill>
                  <a:schemeClr val="tx1"/>
                </a:solidFill>
              </a:rPr>
              <a:t>.</a:t>
            </a:r>
            <a:endParaRPr lang="en-ID" sz="2000" dirty="0">
              <a:solidFill>
                <a:schemeClr val="tx1"/>
              </a:solidFill>
            </a:endParaRPr>
          </a:p>
          <a:p>
            <a:pPr lvl="0">
              <a:buNone/>
            </a:pPr>
            <a:endParaRPr lang="en" sz="1600" dirty="0">
              <a:solidFill>
                <a:schemeClr val="tx1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3D15BBD-DA44-4FB4-9210-79C36F7B3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4198452" y="1417861"/>
            <a:ext cx="4945548" cy="2394451"/>
          </a:xfrm>
          <a:prstGeom prst="rect">
            <a:avLst/>
          </a:prstGeom>
        </p:spPr>
      </p:pic>
      <p:pic>
        <p:nvPicPr>
          <p:cNvPr id="5" name="Picture 4" descr="C:\courses\cpsc533\sofm.gif">
            <a:extLst>
              <a:ext uri="{FF2B5EF4-FFF2-40B4-BE49-F238E27FC236}">
                <a16:creationId xmlns:a16="http://schemas.microsoft.com/office/drawing/2014/main" id="{5B5C55C4-C7F4-40AF-9E1D-B231AE86F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8452" y="3998767"/>
            <a:ext cx="4945548" cy="2615087"/>
          </a:xfrm>
          <a:prstGeom prst="rect">
            <a:avLst/>
          </a:prstGeom>
          <a:solidFill>
            <a:schemeClr val="bg1">
              <a:alpha val="44000"/>
            </a:schemeClr>
          </a:solidFill>
          <a:ex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32937" y="577447"/>
            <a:ext cx="3418500" cy="47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Topologi SOM</a:t>
            </a:r>
          </a:p>
          <a:p>
            <a:pPr>
              <a:buNone/>
            </a:pPr>
            <a:r>
              <a:rPr lang="en-ID" sz="1800" dirty="0"/>
              <a:t>SOM </a:t>
            </a:r>
            <a:r>
              <a:rPr lang="en-ID" sz="1800" dirty="0" err="1"/>
              <a:t>memiliki</a:t>
            </a:r>
            <a:r>
              <a:rPr lang="en-ID" sz="1800" dirty="0"/>
              <a:t> 3 </a:t>
            </a:r>
            <a:r>
              <a:rPr lang="en-ID" sz="1800" dirty="0" err="1"/>
              <a:t>jenis</a:t>
            </a:r>
            <a:r>
              <a:rPr lang="en-ID" sz="1800" dirty="0"/>
              <a:t> </a:t>
            </a:r>
            <a:r>
              <a:rPr lang="en-ID" sz="1800" dirty="0" err="1"/>
              <a:t>topologi</a:t>
            </a:r>
            <a:r>
              <a:rPr lang="en-ID" sz="1800" dirty="0"/>
              <a:t> </a:t>
            </a:r>
            <a:r>
              <a:rPr lang="en-ID" sz="1800" dirty="0" err="1"/>
              <a:t>hubungan</a:t>
            </a:r>
            <a:r>
              <a:rPr lang="en-ID" sz="1800" dirty="0"/>
              <a:t> </a:t>
            </a:r>
            <a:r>
              <a:rPr lang="en-ID" sz="1800" dirty="0" err="1"/>
              <a:t>ketetanggaan</a:t>
            </a:r>
            <a:r>
              <a:rPr lang="en-ID" sz="1800" dirty="0"/>
              <a:t> (</a:t>
            </a:r>
            <a:r>
              <a:rPr lang="en-ID" sz="1800" dirty="0" err="1"/>
              <a:t>neighborhood</a:t>
            </a:r>
            <a:r>
              <a:rPr lang="en-ID" sz="1800" dirty="0"/>
              <a:t>) </a:t>
            </a:r>
            <a:r>
              <a:rPr lang="en-ID" sz="1800" dirty="0" err="1"/>
              <a:t>yaitu</a:t>
            </a:r>
            <a:r>
              <a:rPr lang="en-ID" sz="1800" dirty="0"/>
              <a:t> 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4332898" y="1054950"/>
            <a:ext cx="4072207" cy="47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-ID" b="1" dirty="0"/>
              <a:t>Linear array</a:t>
            </a:r>
          </a:p>
          <a:p>
            <a:pPr>
              <a:buNone/>
            </a:pPr>
            <a:r>
              <a:rPr lang="en-ID" sz="1800" dirty="0" err="1"/>
              <a:t>Topologi</a:t>
            </a:r>
            <a:r>
              <a:rPr lang="en-ID" sz="1800" dirty="0"/>
              <a:t> linear </a:t>
            </a:r>
            <a:r>
              <a:rPr lang="en-ID" sz="1800" dirty="0" err="1"/>
              <a:t>aray</a:t>
            </a:r>
            <a:r>
              <a:rPr lang="en-ID" sz="1800" dirty="0"/>
              <a:t> </a:t>
            </a:r>
            <a:r>
              <a:rPr lang="en-ID" sz="1800" dirty="0" err="1"/>
              <a:t>menunjukkan</a:t>
            </a:r>
            <a:r>
              <a:rPr lang="en-ID" sz="1800" i="1" dirty="0"/>
              <a:t> cluster unit</a:t>
            </a:r>
            <a:r>
              <a:rPr lang="en-ID" sz="1800" dirty="0"/>
              <a:t> yang </a:t>
            </a:r>
            <a:r>
              <a:rPr lang="en-ID" sz="1800" dirty="0" err="1"/>
              <a:t>tersusun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linear. </a:t>
            </a:r>
            <a:r>
              <a:rPr lang="en-ID" sz="1800" i="1" dirty="0"/>
              <a:t>Cluster unit</a:t>
            </a:r>
            <a:r>
              <a:rPr lang="en-ID" sz="1800" dirty="0"/>
              <a:t> yang </a:t>
            </a:r>
            <a:r>
              <a:rPr lang="en-ID" sz="1800" dirty="0" err="1"/>
              <a:t>menjadi</a:t>
            </a:r>
            <a:r>
              <a:rPr lang="en-ID" sz="1800" dirty="0"/>
              <a:t> </a:t>
            </a:r>
            <a:r>
              <a:rPr lang="en-ID" sz="1800" dirty="0" err="1"/>
              <a:t>pemenang</a:t>
            </a:r>
            <a:r>
              <a:rPr lang="en-ID" sz="1800" dirty="0"/>
              <a:t> [#]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unit </a:t>
            </a:r>
            <a:r>
              <a:rPr lang="en-ID" sz="1800" dirty="0" err="1"/>
              <a:t>tetangga</a:t>
            </a:r>
            <a:r>
              <a:rPr lang="en-ID" sz="1800" dirty="0"/>
              <a:t> (</a:t>
            </a:r>
            <a:r>
              <a:rPr lang="en-ID" sz="1800" i="1" dirty="0"/>
              <a:t>neighbour</a:t>
            </a:r>
            <a:r>
              <a:rPr lang="en-ID" sz="1800" dirty="0"/>
              <a:t>) yang </a:t>
            </a:r>
            <a:r>
              <a:rPr lang="en-ID" sz="1800" dirty="0" err="1"/>
              <a:t>berjarak</a:t>
            </a:r>
            <a:r>
              <a:rPr lang="en-ID" sz="1800" dirty="0"/>
              <a:t> 1 (R = 1),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mempunyai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unit </a:t>
            </a:r>
            <a:r>
              <a:rPr lang="en-ID" sz="1800" dirty="0" err="1"/>
              <a:t>tetangga</a:t>
            </a:r>
            <a:r>
              <a:rPr lang="en-ID" sz="1800" dirty="0"/>
              <a:t> yang </a:t>
            </a:r>
            <a:r>
              <a:rPr lang="en-ID" sz="1800" dirty="0" err="1"/>
              <a:t>berjarak</a:t>
            </a:r>
            <a:r>
              <a:rPr lang="en-ID" sz="1800" dirty="0"/>
              <a:t> 2 (R = 2).</a:t>
            </a:r>
            <a:endParaRPr lang="en-US" sz="1800" dirty="0"/>
          </a:p>
          <a:p>
            <a:pPr lvl="0">
              <a:spcBef>
                <a:spcPts val="0"/>
              </a:spcBef>
              <a:buNone/>
            </a:pPr>
            <a:endParaRPr lang="en" sz="1600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56766EEB-E16E-44D5-923A-BE9D27D5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137" y="4987983"/>
            <a:ext cx="3581429" cy="828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92550" y="537365"/>
            <a:ext cx="4072207" cy="47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D" b="1" dirty="0"/>
              <a:t>Rectangular</a:t>
            </a:r>
          </a:p>
          <a:p>
            <a:pPr>
              <a:buNone/>
            </a:pPr>
            <a:r>
              <a:rPr lang="en-ID" sz="1800" i="1" dirty="0"/>
              <a:t>Rectangular grid 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topologi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i="1" dirty="0"/>
              <a:t> cluster unit </a:t>
            </a:r>
            <a:r>
              <a:rPr lang="en-ID" sz="1800" dirty="0" err="1"/>
              <a:t>dua</a:t>
            </a:r>
            <a:r>
              <a:rPr lang="en-ID" sz="1800" dirty="0"/>
              <a:t> </a:t>
            </a:r>
            <a:r>
              <a:rPr lang="en-ID" sz="1800" dirty="0" err="1"/>
              <a:t>dimensi</a:t>
            </a:r>
            <a:r>
              <a:rPr lang="en-ID" sz="1800" dirty="0"/>
              <a:t>. Unit </a:t>
            </a:r>
            <a:r>
              <a:rPr lang="en-ID" sz="1800" dirty="0" err="1"/>
              <a:t>tetangga</a:t>
            </a:r>
            <a:r>
              <a:rPr lang="en-ID" sz="1800" dirty="0"/>
              <a:t> (</a:t>
            </a:r>
            <a:r>
              <a:rPr lang="en-ID" sz="1800" i="1" dirty="0"/>
              <a:t>neighbour</a:t>
            </a:r>
            <a:r>
              <a:rPr lang="en-ID" sz="1800" dirty="0"/>
              <a:t>) </a:t>
            </a:r>
            <a:r>
              <a:rPr lang="en-ID" sz="1800" dirty="0" err="1"/>
              <a:t>dari</a:t>
            </a:r>
            <a:r>
              <a:rPr lang="en-ID" sz="1800" dirty="0"/>
              <a:t> unit </a:t>
            </a:r>
            <a:r>
              <a:rPr lang="en-ID" sz="1800" dirty="0" err="1"/>
              <a:t>pemenang</a:t>
            </a:r>
            <a:r>
              <a:rPr lang="en-ID" sz="1800" dirty="0"/>
              <a:t> </a:t>
            </a:r>
            <a:r>
              <a:rPr lang="en-ID" sz="1800" dirty="0" err="1"/>
              <a:t>membentuk</a:t>
            </a:r>
            <a:r>
              <a:rPr lang="en-ID" sz="1800" dirty="0"/>
              <a:t> </a:t>
            </a:r>
            <a:r>
              <a:rPr lang="en-ID" sz="1800" dirty="0" err="1"/>
              <a:t>bujur</a:t>
            </a:r>
            <a:r>
              <a:rPr lang="en-ID" sz="1800" dirty="0"/>
              <a:t> </a:t>
            </a:r>
            <a:r>
              <a:rPr lang="en-ID" sz="1800" dirty="0" err="1"/>
              <a:t>sangkar</a:t>
            </a:r>
            <a:r>
              <a:rPr lang="en-ID" sz="1800" dirty="0"/>
              <a:t>. Unit </a:t>
            </a:r>
            <a:r>
              <a:rPr lang="en-ID" sz="1800" dirty="0" err="1"/>
              <a:t>pemenang</a:t>
            </a:r>
            <a:r>
              <a:rPr lang="en-ID" sz="1800" dirty="0"/>
              <a:t> [#] </a:t>
            </a:r>
            <a:r>
              <a:rPr lang="en-ID" sz="1800" dirty="0" err="1"/>
              <a:t>memiliki</a:t>
            </a:r>
            <a:r>
              <a:rPr lang="en-ID" sz="1800" dirty="0"/>
              <a:t> 8 </a:t>
            </a:r>
            <a:r>
              <a:rPr lang="en-ID" sz="1800" i="1" dirty="0"/>
              <a:t>neighbour </a:t>
            </a:r>
            <a:r>
              <a:rPr lang="en-ID" sz="1800" dirty="0" err="1"/>
              <a:t>berjarak</a:t>
            </a:r>
            <a:r>
              <a:rPr lang="en-ID" sz="1800" dirty="0"/>
              <a:t> 1 (R=1) </a:t>
            </a:r>
            <a:r>
              <a:rPr lang="en-ID" sz="1800" dirty="0" err="1"/>
              <a:t>dan</a:t>
            </a:r>
            <a:r>
              <a:rPr lang="en-ID" sz="1800" dirty="0"/>
              <a:t> 16 </a:t>
            </a:r>
            <a:r>
              <a:rPr lang="en-ID" sz="1800" i="1" dirty="0"/>
              <a:t>neighbour </a:t>
            </a:r>
            <a:r>
              <a:rPr lang="en-ID" sz="1800" dirty="0" err="1"/>
              <a:t>berjarak</a:t>
            </a:r>
            <a:r>
              <a:rPr lang="en-ID" sz="1800" dirty="0"/>
              <a:t> 2 (R=2).</a:t>
            </a:r>
            <a:endParaRPr lang="en-US" sz="18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47BD66F3-E677-4ABF-9833-AD4BBC51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28" y="2911415"/>
            <a:ext cx="27940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87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92550" y="1054950"/>
            <a:ext cx="7600820" cy="474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ID" b="1" dirty="0" err="1"/>
              <a:t>Heksagonal</a:t>
            </a:r>
            <a:r>
              <a:rPr lang="en-ID" b="1" dirty="0"/>
              <a:t> grid.</a:t>
            </a:r>
          </a:p>
          <a:p>
            <a:pPr>
              <a:buNone/>
            </a:pPr>
            <a:r>
              <a:rPr lang="en-ID" sz="1800" dirty="0" err="1"/>
              <a:t>Topologi</a:t>
            </a:r>
            <a:r>
              <a:rPr lang="en-ID" sz="1800" dirty="0"/>
              <a:t> </a:t>
            </a:r>
            <a:r>
              <a:rPr lang="en-ID" sz="1800" dirty="0" err="1"/>
              <a:t>heksagonal</a:t>
            </a:r>
            <a:r>
              <a:rPr lang="en-ID" sz="1800" dirty="0"/>
              <a:t> grid, unit </a:t>
            </a:r>
            <a:r>
              <a:rPr lang="en-ID" sz="1800" dirty="0" err="1"/>
              <a:t>tetangga</a:t>
            </a:r>
            <a:r>
              <a:rPr lang="en-ID" sz="1800" dirty="0"/>
              <a:t> (</a:t>
            </a:r>
            <a:r>
              <a:rPr lang="en-ID" sz="1800" i="1" dirty="0"/>
              <a:t>neighbour</a:t>
            </a:r>
            <a:r>
              <a:rPr lang="en-ID" sz="1800" dirty="0"/>
              <a:t>) yang </a:t>
            </a:r>
            <a:r>
              <a:rPr lang="en-ID" sz="1800" dirty="0" err="1"/>
              <a:t>berjarak</a:t>
            </a:r>
            <a:r>
              <a:rPr lang="en-ID" sz="1800" dirty="0"/>
              <a:t> 1 (R=1) </a:t>
            </a:r>
            <a:r>
              <a:rPr lang="en-ID" sz="1800" dirty="0" err="1"/>
              <a:t>dari</a:t>
            </a:r>
            <a:r>
              <a:rPr lang="en-ID" sz="1800" dirty="0"/>
              <a:t> unit </a:t>
            </a:r>
            <a:r>
              <a:rPr lang="en-ID" sz="1800" dirty="0" err="1"/>
              <a:t>pemenang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6 </a:t>
            </a:r>
            <a:r>
              <a:rPr lang="en-ID" sz="1800" dirty="0" err="1"/>
              <a:t>dan</a:t>
            </a:r>
            <a:r>
              <a:rPr lang="en-ID" sz="1800" dirty="0"/>
              <a:t> yang </a:t>
            </a:r>
            <a:r>
              <a:rPr lang="en-ID" sz="1800" dirty="0" err="1"/>
              <a:t>berjarak</a:t>
            </a:r>
            <a:r>
              <a:rPr lang="en-ID" sz="1800" dirty="0"/>
              <a:t> 2 (R=2) </a:t>
            </a:r>
            <a:r>
              <a:rPr lang="en-ID" sz="1800" dirty="0" err="1"/>
              <a:t>adalah</a:t>
            </a:r>
            <a:r>
              <a:rPr lang="en-ID" sz="1800" dirty="0"/>
              <a:t> 12.</a:t>
            </a:r>
            <a:endParaRPr lang="en-US" sz="1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7FFED6A-76E4-4DD6-984E-8F90E5BA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270" y="3287413"/>
            <a:ext cx="2705100" cy="241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95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6274" y="645941"/>
            <a:ext cx="7654533" cy="439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Cara Kerja SOM</a:t>
            </a:r>
          </a:p>
          <a:p>
            <a:pPr lvl="0"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b="1" dirty="0"/>
              <a:t>(x)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i="1" dirty="0"/>
              <a:t>input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b="1" dirty="0"/>
              <a:t>(x)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i="1" dirty="0"/>
              <a:t>output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b="1" dirty="0"/>
              <a:t>(I)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i="1" dirty="0"/>
              <a:t>output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tuang</a:t>
            </a:r>
            <a:r>
              <a:rPr lang="en-US" i="1" dirty="0"/>
              <a:t> input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ID" sz="2000" b="1" dirty="0" err="1"/>
              <a:t>w</a:t>
            </a:r>
            <a:r>
              <a:rPr lang="en-ID" sz="2000" b="1" baseline="-25000" dirty="0" err="1"/>
              <a:t>I</a:t>
            </a:r>
            <a:r>
              <a:rPr lang="en-ID" sz="2000" b="1" baseline="-25000" dirty="0"/>
              <a:t>(x)</a:t>
            </a:r>
            <a:r>
              <a:rPr lang="en-ID" sz="2000" b="1" dirty="0"/>
              <a:t>.</a:t>
            </a:r>
            <a:endParaRPr lang="en" b="1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5A55BB21-165F-4809-9344-8C9431AD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2844040"/>
            <a:ext cx="6809117" cy="3276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rand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545</Words>
  <Application>Microsoft Office PowerPoint</Application>
  <PresentationFormat>On-screen Show (4:3)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Raleway</vt:lpstr>
      <vt:lpstr>Cambria Math</vt:lpstr>
      <vt:lpstr>Arial</vt:lpstr>
      <vt:lpstr>Homemade Apple</vt:lpstr>
      <vt:lpstr>Miranda template</vt:lpstr>
      <vt:lpstr>SELF-ORGANIZING (KOHONEN’S) MAPS</vt:lpstr>
      <vt:lpstr>Hello!</vt:lpstr>
      <vt:lpstr>1. Pendahuluan</vt:lpstr>
      <vt:lpstr>PowerPoint Presentation</vt:lpstr>
      <vt:lpstr>Arsitektur SOM</vt:lpstr>
      <vt:lpstr>PowerPoint Presentation</vt:lpstr>
      <vt:lpstr>PowerPoint Presentation</vt:lpstr>
      <vt:lpstr>PowerPoint Presentation</vt:lpstr>
      <vt:lpstr>PowerPoint Presentation</vt:lpstr>
      <vt:lpstr>3 Komponen Penting SOM</vt:lpstr>
      <vt:lpstr>Algoritma SOM</vt:lpstr>
      <vt:lpstr>PowerPoint Presentation</vt:lpstr>
      <vt:lpstr>PowerPoint Presentation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SELF-ORGANIZING (KOHONEN’S) MAPS</dc:title>
  <dc:creator>ASUS</dc:creator>
  <cp:lastModifiedBy>ASUS</cp:lastModifiedBy>
  <cp:revision>12</cp:revision>
  <dcterms:modified xsi:type="dcterms:W3CDTF">2018-04-03T05:04:28Z</dcterms:modified>
</cp:coreProperties>
</file>