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8" r:id="rId6"/>
    <p:sldId id="260" r:id="rId7"/>
    <p:sldId id="261" r:id="rId8"/>
    <p:sldId id="262" r:id="rId9"/>
    <p:sldId id="264" r:id="rId10"/>
    <p:sldId id="265" r:id="rId11"/>
    <p:sldId id="266" r:id="rId12"/>
    <p:sldId id="267" r:id="rId13"/>
    <p:sldId id="263" r:id="rId14"/>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zaldi R Blackblood" initials="RRB" lastIdx="1" clrIdx="0">
    <p:extLst>
      <p:ext uri="{19B8F6BF-5375-455C-9EA6-DF929625EA0E}">
        <p15:presenceInfo xmlns:p15="http://schemas.microsoft.com/office/powerpoint/2012/main" userId="Rizaldi R Blackbloo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6154F6E-1C1F-4080-9769-F677213D270E}" type="datetimeFigureOut">
              <a:rPr lang="id-ID" smtClean="0"/>
              <a:t>23/04/2018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0BB3C05-7106-4FBC-B96B-AA6F577E9C23}" type="slidenum">
              <a:rPr lang="id-ID" smtClean="0"/>
              <a:t>‹#›</a:t>
            </a:fld>
            <a:endParaRPr lang="id-ID"/>
          </a:p>
        </p:txBody>
      </p:sp>
    </p:spTree>
    <p:extLst>
      <p:ext uri="{BB962C8B-B14F-4D97-AF65-F5344CB8AC3E}">
        <p14:creationId xmlns:p14="http://schemas.microsoft.com/office/powerpoint/2010/main" val="426082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154F6E-1C1F-4080-9769-F677213D270E}" type="datetimeFigureOut">
              <a:rPr lang="id-ID" smtClean="0"/>
              <a:t>23/04/2018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0BB3C05-7106-4FBC-B96B-AA6F577E9C23}" type="slidenum">
              <a:rPr lang="id-ID" smtClean="0"/>
              <a:t>‹#›</a:t>
            </a:fld>
            <a:endParaRPr lang="id-ID"/>
          </a:p>
        </p:txBody>
      </p:sp>
    </p:spTree>
    <p:extLst>
      <p:ext uri="{BB962C8B-B14F-4D97-AF65-F5344CB8AC3E}">
        <p14:creationId xmlns:p14="http://schemas.microsoft.com/office/powerpoint/2010/main" val="2957961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154F6E-1C1F-4080-9769-F677213D270E}" type="datetimeFigureOut">
              <a:rPr lang="id-ID" smtClean="0"/>
              <a:t>23/04/2018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0BB3C05-7106-4FBC-B96B-AA6F577E9C23}" type="slidenum">
              <a:rPr lang="id-ID" smtClean="0"/>
              <a:t>‹#›</a:t>
            </a:fld>
            <a:endParaRPr lang="id-ID"/>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83236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154F6E-1C1F-4080-9769-F677213D270E}" type="datetimeFigureOut">
              <a:rPr lang="id-ID" smtClean="0"/>
              <a:t>23/04/2018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0BB3C05-7106-4FBC-B96B-AA6F577E9C23}" type="slidenum">
              <a:rPr lang="id-ID" smtClean="0"/>
              <a:t>‹#›</a:t>
            </a:fld>
            <a:endParaRPr lang="id-ID"/>
          </a:p>
        </p:txBody>
      </p:sp>
    </p:spTree>
    <p:extLst>
      <p:ext uri="{BB962C8B-B14F-4D97-AF65-F5344CB8AC3E}">
        <p14:creationId xmlns:p14="http://schemas.microsoft.com/office/powerpoint/2010/main" val="3098647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154F6E-1C1F-4080-9769-F677213D270E}" type="datetimeFigureOut">
              <a:rPr lang="id-ID" smtClean="0"/>
              <a:t>23/04/2018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0BB3C05-7106-4FBC-B96B-AA6F577E9C23}" type="slidenum">
              <a:rPr lang="id-ID" smtClean="0"/>
              <a:t>‹#›</a:t>
            </a:fld>
            <a:endParaRPr lang="id-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81722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154F6E-1C1F-4080-9769-F677213D270E}" type="datetimeFigureOut">
              <a:rPr lang="id-ID" smtClean="0"/>
              <a:t>23/04/2018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0BB3C05-7106-4FBC-B96B-AA6F577E9C23}" type="slidenum">
              <a:rPr lang="id-ID" smtClean="0"/>
              <a:t>‹#›</a:t>
            </a:fld>
            <a:endParaRPr lang="id-ID"/>
          </a:p>
        </p:txBody>
      </p:sp>
    </p:spTree>
    <p:extLst>
      <p:ext uri="{BB962C8B-B14F-4D97-AF65-F5344CB8AC3E}">
        <p14:creationId xmlns:p14="http://schemas.microsoft.com/office/powerpoint/2010/main" val="2843599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154F6E-1C1F-4080-9769-F677213D270E}" type="datetimeFigureOut">
              <a:rPr lang="id-ID" smtClean="0"/>
              <a:t>23/04/2018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0BB3C05-7106-4FBC-B96B-AA6F577E9C23}" type="slidenum">
              <a:rPr lang="id-ID" smtClean="0"/>
              <a:t>‹#›</a:t>
            </a:fld>
            <a:endParaRPr lang="id-ID"/>
          </a:p>
        </p:txBody>
      </p:sp>
    </p:spTree>
    <p:extLst>
      <p:ext uri="{BB962C8B-B14F-4D97-AF65-F5344CB8AC3E}">
        <p14:creationId xmlns:p14="http://schemas.microsoft.com/office/powerpoint/2010/main" val="4230255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154F6E-1C1F-4080-9769-F677213D270E}" type="datetimeFigureOut">
              <a:rPr lang="id-ID" smtClean="0"/>
              <a:t>23/04/2018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0BB3C05-7106-4FBC-B96B-AA6F577E9C23}" type="slidenum">
              <a:rPr lang="id-ID" smtClean="0"/>
              <a:t>‹#›</a:t>
            </a:fld>
            <a:endParaRPr lang="id-ID"/>
          </a:p>
        </p:txBody>
      </p:sp>
    </p:spTree>
    <p:extLst>
      <p:ext uri="{BB962C8B-B14F-4D97-AF65-F5344CB8AC3E}">
        <p14:creationId xmlns:p14="http://schemas.microsoft.com/office/powerpoint/2010/main" val="706843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154F6E-1C1F-4080-9769-F677213D270E}" type="datetimeFigureOut">
              <a:rPr lang="id-ID" smtClean="0"/>
              <a:t>23/04/2018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0BB3C05-7106-4FBC-B96B-AA6F577E9C23}" type="slidenum">
              <a:rPr lang="id-ID" smtClean="0"/>
              <a:t>‹#›</a:t>
            </a:fld>
            <a:endParaRPr lang="id-ID"/>
          </a:p>
        </p:txBody>
      </p:sp>
    </p:spTree>
    <p:extLst>
      <p:ext uri="{BB962C8B-B14F-4D97-AF65-F5344CB8AC3E}">
        <p14:creationId xmlns:p14="http://schemas.microsoft.com/office/powerpoint/2010/main" val="101922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154F6E-1C1F-4080-9769-F677213D270E}" type="datetimeFigureOut">
              <a:rPr lang="id-ID" smtClean="0"/>
              <a:t>23/04/2018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0BB3C05-7106-4FBC-B96B-AA6F577E9C23}" type="slidenum">
              <a:rPr lang="id-ID" smtClean="0"/>
              <a:t>‹#›</a:t>
            </a:fld>
            <a:endParaRPr lang="id-ID"/>
          </a:p>
        </p:txBody>
      </p:sp>
    </p:spTree>
    <p:extLst>
      <p:ext uri="{BB962C8B-B14F-4D97-AF65-F5344CB8AC3E}">
        <p14:creationId xmlns:p14="http://schemas.microsoft.com/office/powerpoint/2010/main" val="2640956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6154F6E-1C1F-4080-9769-F677213D270E}" type="datetimeFigureOut">
              <a:rPr lang="id-ID" smtClean="0"/>
              <a:t>23/04/2018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0BB3C05-7106-4FBC-B96B-AA6F577E9C23}" type="slidenum">
              <a:rPr lang="id-ID" smtClean="0"/>
              <a:t>‹#›</a:t>
            </a:fld>
            <a:endParaRPr lang="id-ID"/>
          </a:p>
        </p:txBody>
      </p:sp>
    </p:spTree>
    <p:extLst>
      <p:ext uri="{BB962C8B-B14F-4D97-AF65-F5344CB8AC3E}">
        <p14:creationId xmlns:p14="http://schemas.microsoft.com/office/powerpoint/2010/main" val="474684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6154F6E-1C1F-4080-9769-F677213D270E}" type="datetimeFigureOut">
              <a:rPr lang="id-ID" smtClean="0"/>
              <a:t>23/04/2018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0BB3C05-7106-4FBC-B96B-AA6F577E9C23}" type="slidenum">
              <a:rPr lang="id-ID" smtClean="0"/>
              <a:t>‹#›</a:t>
            </a:fld>
            <a:endParaRPr lang="id-ID"/>
          </a:p>
        </p:txBody>
      </p:sp>
    </p:spTree>
    <p:extLst>
      <p:ext uri="{BB962C8B-B14F-4D97-AF65-F5344CB8AC3E}">
        <p14:creationId xmlns:p14="http://schemas.microsoft.com/office/powerpoint/2010/main" val="2190888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6154F6E-1C1F-4080-9769-F677213D270E}" type="datetimeFigureOut">
              <a:rPr lang="id-ID" smtClean="0"/>
              <a:t>23/04/2018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0BB3C05-7106-4FBC-B96B-AA6F577E9C23}" type="slidenum">
              <a:rPr lang="id-ID" smtClean="0"/>
              <a:t>‹#›</a:t>
            </a:fld>
            <a:endParaRPr lang="id-ID"/>
          </a:p>
        </p:txBody>
      </p:sp>
    </p:spTree>
    <p:extLst>
      <p:ext uri="{BB962C8B-B14F-4D97-AF65-F5344CB8AC3E}">
        <p14:creationId xmlns:p14="http://schemas.microsoft.com/office/powerpoint/2010/main" val="1748427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154F6E-1C1F-4080-9769-F677213D270E}" type="datetimeFigureOut">
              <a:rPr lang="id-ID" smtClean="0"/>
              <a:t>23/04/2018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0BB3C05-7106-4FBC-B96B-AA6F577E9C23}" type="slidenum">
              <a:rPr lang="id-ID" smtClean="0"/>
              <a:t>‹#›</a:t>
            </a:fld>
            <a:endParaRPr lang="id-ID"/>
          </a:p>
        </p:txBody>
      </p:sp>
    </p:spTree>
    <p:extLst>
      <p:ext uri="{BB962C8B-B14F-4D97-AF65-F5344CB8AC3E}">
        <p14:creationId xmlns:p14="http://schemas.microsoft.com/office/powerpoint/2010/main" val="4207056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154F6E-1C1F-4080-9769-F677213D270E}" type="datetimeFigureOut">
              <a:rPr lang="id-ID" smtClean="0"/>
              <a:t>23/04/2018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0BB3C05-7106-4FBC-B96B-AA6F577E9C23}" type="slidenum">
              <a:rPr lang="id-ID" smtClean="0"/>
              <a:t>‹#›</a:t>
            </a:fld>
            <a:endParaRPr lang="id-ID"/>
          </a:p>
        </p:txBody>
      </p:sp>
    </p:spTree>
    <p:extLst>
      <p:ext uri="{BB962C8B-B14F-4D97-AF65-F5344CB8AC3E}">
        <p14:creationId xmlns:p14="http://schemas.microsoft.com/office/powerpoint/2010/main" val="471612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154F6E-1C1F-4080-9769-F677213D270E}" type="datetimeFigureOut">
              <a:rPr lang="id-ID" smtClean="0"/>
              <a:t>23/04/2018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0BB3C05-7106-4FBC-B96B-AA6F577E9C23}" type="slidenum">
              <a:rPr lang="id-ID" smtClean="0"/>
              <a:t>‹#›</a:t>
            </a:fld>
            <a:endParaRPr lang="id-ID"/>
          </a:p>
        </p:txBody>
      </p:sp>
    </p:spTree>
    <p:extLst>
      <p:ext uri="{BB962C8B-B14F-4D97-AF65-F5344CB8AC3E}">
        <p14:creationId xmlns:p14="http://schemas.microsoft.com/office/powerpoint/2010/main" val="2403075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6154F6E-1C1F-4080-9769-F677213D270E}" type="datetimeFigureOut">
              <a:rPr lang="id-ID" smtClean="0"/>
              <a:t>23/04/2018</a:t>
            </a:fld>
            <a:endParaRPr lang="id-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0BB3C05-7106-4FBC-B96B-AA6F577E9C23}" type="slidenum">
              <a:rPr lang="id-ID" smtClean="0"/>
              <a:t>‹#›</a:t>
            </a:fld>
            <a:endParaRPr lang="id-ID"/>
          </a:p>
        </p:txBody>
      </p:sp>
    </p:spTree>
    <p:extLst>
      <p:ext uri="{BB962C8B-B14F-4D97-AF65-F5344CB8AC3E}">
        <p14:creationId xmlns:p14="http://schemas.microsoft.com/office/powerpoint/2010/main" val="25568612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owardsdatascience.com/ensemble-methods-in-machine-learning-what-are-they-and-why-use-them-68ec3f9fef5f" TargetMode="External"/><Relationship Id="rId2" Type="http://schemas.openxmlformats.org/officeDocument/2006/relationships/hyperlink" Target="https://www.youtube.com/channel/UCBVCi5JbYmfG3q5MEuoWdOw"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B63D6-D6F1-409D-A9AE-6B72BCB25348}"/>
              </a:ext>
            </a:extLst>
          </p:cNvPr>
          <p:cNvSpPr>
            <a:spLocks noGrp="1"/>
          </p:cNvSpPr>
          <p:nvPr>
            <p:ph type="ctrTitle"/>
          </p:nvPr>
        </p:nvSpPr>
        <p:spPr>
          <a:xfrm>
            <a:off x="1507067" y="1451497"/>
            <a:ext cx="7766936" cy="1646302"/>
          </a:xfrm>
        </p:spPr>
        <p:txBody>
          <a:bodyPr/>
          <a:lstStyle/>
          <a:p>
            <a:r>
              <a:rPr lang="id-ID" dirty="0"/>
              <a:t>Ensemble Methods</a:t>
            </a:r>
          </a:p>
        </p:txBody>
      </p:sp>
      <p:sp>
        <p:nvSpPr>
          <p:cNvPr id="3" name="Subtitle 2">
            <a:extLst>
              <a:ext uri="{FF2B5EF4-FFF2-40B4-BE49-F238E27FC236}">
                <a16:creationId xmlns:a16="http://schemas.microsoft.com/office/drawing/2014/main" xmlns="" id="{CFECC516-3EAD-4ED8-9CF4-87ECF0C8A66C}"/>
              </a:ext>
            </a:extLst>
          </p:cNvPr>
          <p:cNvSpPr>
            <a:spLocks noGrp="1"/>
          </p:cNvSpPr>
          <p:nvPr>
            <p:ph type="subTitle" idx="1"/>
          </p:nvPr>
        </p:nvSpPr>
        <p:spPr>
          <a:xfrm>
            <a:off x="1507067" y="4050833"/>
            <a:ext cx="7766936" cy="1886328"/>
          </a:xfrm>
        </p:spPr>
        <p:txBody>
          <a:bodyPr>
            <a:normAutofit fontScale="25000" lnSpcReduction="20000"/>
          </a:bodyPr>
          <a:lstStyle/>
          <a:p>
            <a:r>
              <a:rPr lang="id-ID" sz="11200" dirty="0"/>
              <a:t>Bagging and Boosting</a:t>
            </a:r>
          </a:p>
          <a:p>
            <a:endParaRPr lang="id-ID" sz="11200" dirty="0"/>
          </a:p>
          <a:p>
            <a:r>
              <a:rPr lang="id-ID" sz="11200" dirty="0"/>
              <a:t>Nur Ghaniaviyanto R 1301178530</a:t>
            </a:r>
          </a:p>
          <a:p>
            <a:r>
              <a:rPr lang="id-ID" sz="11200" dirty="0"/>
              <a:t>Rizaldi Ramdlani P 1301178467</a:t>
            </a:r>
          </a:p>
          <a:p>
            <a:endParaRPr lang="id-ID" dirty="0"/>
          </a:p>
          <a:p>
            <a:endParaRPr lang="id-ID" dirty="0"/>
          </a:p>
        </p:txBody>
      </p:sp>
    </p:spTree>
    <p:extLst>
      <p:ext uri="{BB962C8B-B14F-4D97-AF65-F5344CB8AC3E}">
        <p14:creationId xmlns:p14="http://schemas.microsoft.com/office/powerpoint/2010/main" val="736398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4EEEA6-7961-4592-A3D9-FF113F4C8E5A}"/>
              </a:ext>
            </a:extLst>
          </p:cNvPr>
          <p:cNvSpPr>
            <a:spLocks noGrp="1"/>
          </p:cNvSpPr>
          <p:nvPr>
            <p:ph type="title"/>
          </p:nvPr>
        </p:nvSpPr>
        <p:spPr/>
        <p:txBody>
          <a:bodyPr/>
          <a:lstStyle/>
          <a:p>
            <a:r>
              <a:rPr lang="id-ID" b="1" i="1" dirty="0"/>
              <a:t>Where </a:t>
            </a:r>
            <a:r>
              <a:rPr lang="id-ID" i="1" dirty="0"/>
              <a:t>and </a:t>
            </a:r>
            <a:r>
              <a:rPr lang="id-ID" b="1" i="1" dirty="0"/>
              <a:t>Why </a:t>
            </a:r>
            <a:r>
              <a:rPr lang="id-ID" i="1" dirty="0"/>
              <a:t>to use it?</a:t>
            </a:r>
          </a:p>
        </p:txBody>
      </p:sp>
      <p:sp>
        <p:nvSpPr>
          <p:cNvPr id="3" name="Content Placeholder 2">
            <a:extLst>
              <a:ext uri="{FF2B5EF4-FFF2-40B4-BE49-F238E27FC236}">
                <a16:creationId xmlns:a16="http://schemas.microsoft.com/office/drawing/2014/main" xmlns="" id="{D2E26D78-057C-408A-8980-A4B246AE1C6B}"/>
              </a:ext>
            </a:extLst>
          </p:cNvPr>
          <p:cNvSpPr>
            <a:spLocks noGrp="1"/>
          </p:cNvSpPr>
          <p:nvPr>
            <p:ph idx="1"/>
          </p:nvPr>
        </p:nvSpPr>
        <p:spPr/>
        <p:txBody>
          <a:bodyPr>
            <a:normAutofit lnSpcReduction="10000"/>
          </a:bodyPr>
          <a:lstStyle/>
          <a:p>
            <a:r>
              <a:rPr lang="id-ID" dirty="0"/>
              <a:t>Methode ensemble bagging and boosting ini digunakan untuk meningkatkan akurasi dari hasil pelatihan</a:t>
            </a:r>
          </a:p>
          <a:p>
            <a:r>
              <a:rPr lang="id-ID" dirty="0"/>
              <a:t>Methode ini bisa digunakan diberbagai bidang seperti finansial dalam urusan memprediksi pergerakan harga pasar saham, dalam hal menentukan kecenderungan pembelian produk oleh pelanggan online shop</a:t>
            </a:r>
          </a:p>
          <a:p>
            <a:r>
              <a:rPr lang="id-ID" dirty="0"/>
              <a:t>Perusahaan-perusahaan raksasa digital menggunakan machine learning dalam berbagai hal, salah satunya adalah dalam bidang periklanan untuk menentukan iklan mana yang cocok ditampilkan untuk seorang pengguna. Methode yang digunakan untuk membuat prediksi tersebut bisa bermacam-macam dan tidak hanya satu.</a:t>
            </a:r>
          </a:p>
          <a:p>
            <a:r>
              <a:rPr lang="id-ID" dirty="0"/>
              <a:t>Sehingga bisa dikatakan metode ensemble ini adalah metode yang penerapannya paling dekat dengan masalah yang ada dalam kehidupan langsung.</a:t>
            </a:r>
          </a:p>
        </p:txBody>
      </p:sp>
    </p:spTree>
    <p:extLst>
      <p:ext uri="{BB962C8B-B14F-4D97-AF65-F5344CB8AC3E}">
        <p14:creationId xmlns:p14="http://schemas.microsoft.com/office/powerpoint/2010/main" val="1522094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Kriteria Metode </a:t>
            </a:r>
            <a:r>
              <a:rPr lang="nl-NL" i="1" dirty="0"/>
              <a:t>Bagging </a:t>
            </a:r>
            <a:r>
              <a:rPr lang="nl-NL" dirty="0"/>
              <a:t>dan </a:t>
            </a:r>
            <a:r>
              <a:rPr lang="nl-NL" i="1" dirty="0"/>
              <a:t>Boosting</a:t>
            </a:r>
            <a:endParaRPr lang="id-ID" dirty="0"/>
          </a:p>
        </p:txBody>
      </p:sp>
      <p:pic>
        <p:nvPicPr>
          <p:cNvPr id="4" name="Content Placeholder 3"/>
          <p:cNvPicPr>
            <a:picLocks noGrp="1" noChangeAspect="1"/>
          </p:cNvPicPr>
          <p:nvPr>
            <p:ph idx="1"/>
          </p:nvPr>
        </p:nvPicPr>
        <p:blipFill>
          <a:blip r:embed="rId2"/>
          <a:stretch>
            <a:fillRect/>
          </a:stretch>
        </p:blipFill>
        <p:spPr>
          <a:xfrm>
            <a:off x="677334" y="1712890"/>
            <a:ext cx="8596668" cy="4468969"/>
          </a:xfrm>
          <a:prstGeom prst="rect">
            <a:avLst/>
          </a:prstGeom>
        </p:spPr>
      </p:pic>
    </p:spTree>
    <p:extLst>
      <p:ext uri="{BB962C8B-B14F-4D97-AF65-F5344CB8AC3E}">
        <p14:creationId xmlns:p14="http://schemas.microsoft.com/office/powerpoint/2010/main" val="530789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Contoh Penerapan</a:t>
            </a:r>
          </a:p>
        </p:txBody>
      </p:sp>
      <p:sp>
        <p:nvSpPr>
          <p:cNvPr id="3" name="Content Placeholder 2"/>
          <p:cNvSpPr>
            <a:spLocks noGrp="1"/>
          </p:cNvSpPr>
          <p:nvPr>
            <p:ph idx="1"/>
          </p:nvPr>
        </p:nvSpPr>
        <p:spPr/>
        <p:txBody>
          <a:bodyPr>
            <a:normAutofit/>
          </a:bodyPr>
          <a:lstStyle/>
          <a:p>
            <a:pPr algn="just"/>
            <a:r>
              <a:rPr lang="id-ID" sz="2500" dirty="0">
                <a:latin typeface="Arabic Typesetting" panose="03020402040406030203" pitchFamily="66" charset="-78"/>
                <a:cs typeface="Arabic Typesetting" panose="03020402040406030203" pitchFamily="66" charset="-78"/>
              </a:rPr>
              <a:t>Penerapan teknik bagging pada algoritma klasifikasi untuk mengatasi ketidakseimbangan kelas dataset medis</a:t>
            </a:r>
          </a:p>
          <a:p>
            <a:pPr marL="82296" indent="0" algn="just">
              <a:buNone/>
            </a:pPr>
            <a:r>
              <a:rPr lang="id-ID" sz="2500" dirty="0">
                <a:latin typeface="Arabic Typesetting" panose="03020402040406030203" pitchFamily="66" charset="-78"/>
                <a:cs typeface="Arabic Typesetting" panose="03020402040406030203" pitchFamily="66" charset="-78"/>
              </a:rPr>
              <a:t>(Teknik bagging diterapkan pada beberapa algoritma classifier naïve bayes, decision tree dan k-nearest neighbour untuk menyelesaikan masalah ketidakseimbangan kelas pada lima dataset medis).</a:t>
            </a:r>
          </a:p>
          <a:p>
            <a:pPr algn="just"/>
            <a:r>
              <a:rPr lang="id-ID" sz="2500" dirty="0">
                <a:latin typeface="Arabic Typesetting" panose="03020402040406030203" pitchFamily="66" charset="-78"/>
                <a:cs typeface="Arabic Typesetting" panose="03020402040406030203" pitchFamily="66" charset="-78"/>
              </a:rPr>
              <a:t>Penerapan bagging untuk memperbaiki hasil prediksi nasabah perusahaan asuransi X.</a:t>
            </a:r>
          </a:p>
          <a:p>
            <a:pPr algn="just"/>
            <a:r>
              <a:rPr lang="id-ID" sz="2500" dirty="0">
                <a:latin typeface="Arabic Typesetting" panose="03020402040406030203" pitchFamily="66" charset="-78"/>
                <a:cs typeface="Arabic Typesetting" panose="03020402040406030203" pitchFamily="66" charset="-78"/>
              </a:rPr>
              <a:t>Boosting Neural Network dan Boosting Cart Pada Klasifikasi Diabetes Militus Tipe II</a:t>
            </a:r>
          </a:p>
          <a:p>
            <a:endParaRPr lang="id-ID" sz="2500" dirty="0"/>
          </a:p>
        </p:txBody>
      </p:sp>
    </p:spTree>
    <p:extLst>
      <p:ext uri="{BB962C8B-B14F-4D97-AF65-F5344CB8AC3E}">
        <p14:creationId xmlns:p14="http://schemas.microsoft.com/office/powerpoint/2010/main" val="3150327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BAB138-DB62-412D-B27B-1FACEDFDE66C}"/>
              </a:ext>
            </a:extLst>
          </p:cNvPr>
          <p:cNvSpPr>
            <a:spLocks noGrp="1"/>
          </p:cNvSpPr>
          <p:nvPr>
            <p:ph type="title"/>
          </p:nvPr>
        </p:nvSpPr>
        <p:spPr/>
        <p:txBody>
          <a:bodyPr/>
          <a:lstStyle/>
          <a:p>
            <a:r>
              <a:rPr lang="id-ID" dirty="0"/>
              <a:t>Referensi</a:t>
            </a:r>
          </a:p>
        </p:txBody>
      </p:sp>
      <p:sp>
        <p:nvSpPr>
          <p:cNvPr id="3" name="Content Placeholder 2">
            <a:extLst>
              <a:ext uri="{FF2B5EF4-FFF2-40B4-BE49-F238E27FC236}">
                <a16:creationId xmlns:a16="http://schemas.microsoft.com/office/drawing/2014/main" xmlns="" id="{876A5B6A-FBFD-44D5-9148-F09F12611FB5}"/>
              </a:ext>
            </a:extLst>
          </p:cNvPr>
          <p:cNvSpPr>
            <a:spLocks noGrp="1"/>
          </p:cNvSpPr>
          <p:nvPr>
            <p:ph idx="1"/>
          </p:nvPr>
        </p:nvSpPr>
        <p:spPr/>
        <p:txBody>
          <a:bodyPr/>
          <a:lstStyle/>
          <a:p>
            <a:r>
              <a:rPr lang="en-GB" dirty="0"/>
              <a:t>Zhou </a:t>
            </a:r>
            <a:r>
              <a:rPr lang="en-GB" dirty="0" err="1"/>
              <a:t>Zhi</a:t>
            </a:r>
            <a:r>
              <a:rPr lang="en-GB" dirty="0"/>
              <a:t>-Hua (2012). Ensemble Methods: Foundations and Algorithms. Chapman and Hall/CRC</a:t>
            </a:r>
            <a:endParaRPr lang="id-ID" dirty="0"/>
          </a:p>
          <a:p>
            <a:r>
              <a:rPr lang="id-ID" dirty="0">
                <a:hlinkClick r:id="rId2"/>
              </a:rPr>
              <a:t>https://www.youtube.com/channel/UCBVCi5JbYmfG3q5MEuoWdOw</a:t>
            </a:r>
            <a:r>
              <a:rPr lang="id-ID" dirty="0"/>
              <a:t> : Udacity Youtube Chanel</a:t>
            </a:r>
          </a:p>
          <a:p>
            <a:r>
              <a:rPr lang="id-ID" dirty="0">
                <a:hlinkClick r:id="rId3"/>
              </a:rPr>
              <a:t>https://towardsdatascience.com/ensemble-methods-in-machine-learning-what-are-they-and-why-use-them-68ec3f9fef5f</a:t>
            </a:r>
            <a:endParaRPr lang="id-ID" dirty="0"/>
          </a:p>
        </p:txBody>
      </p:sp>
    </p:spTree>
    <p:extLst>
      <p:ext uri="{BB962C8B-B14F-4D97-AF65-F5344CB8AC3E}">
        <p14:creationId xmlns:p14="http://schemas.microsoft.com/office/powerpoint/2010/main" val="1420460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2031C2-446C-47B8-B48E-4B71587700CA}"/>
              </a:ext>
            </a:extLst>
          </p:cNvPr>
          <p:cNvSpPr>
            <a:spLocks noGrp="1"/>
          </p:cNvSpPr>
          <p:nvPr>
            <p:ph type="title"/>
          </p:nvPr>
        </p:nvSpPr>
        <p:spPr/>
        <p:txBody>
          <a:bodyPr/>
          <a:lstStyle/>
          <a:p>
            <a:r>
              <a:rPr lang="id-ID" dirty="0"/>
              <a:t>Apa itu metode Ensemble</a:t>
            </a:r>
          </a:p>
        </p:txBody>
      </p:sp>
      <p:sp>
        <p:nvSpPr>
          <p:cNvPr id="3" name="Content Placeholder 2">
            <a:extLst>
              <a:ext uri="{FF2B5EF4-FFF2-40B4-BE49-F238E27FC236}">
                <a16:creationId xmlns:a16="http://schemas.microsoft.com/office/drawing/2014/main" xmlns="" id="{1539534E-B758-4E53-9F6E-AAA13519DB8A}"/>
              </a:ext>
            </a:extLst>
          </p:cNvPr>
          <p:cNvSpPr>
            <a:spLocks noGrp="1"/>
          </p:cNvSpPr>
          <p:nvPr>
            <p:ph idx="1"/>
          </p:nvPr>
        </p:nvSpPr>
        <p:spPr/>
        <p:txBody>
          <a:bodyPr>
            <a:normAutofit/>
          </a:bodyPr>
          <a:lstStyle/>
          <a:p>
            <a:r>
              <a:rPr lang="id-ID" sz="2000" dirty="0"/>
              <a:t>Methode ensemble adalah metode yang menggabungkan beberapa model pembelajaran </a:t>
            </a:r>
            <a:r>
              <a:rPr lang="id-ID" sz="2000" i="1" dirty="0"/>
              <a:t>Machine Learning</a:t>
            </a:r>
            <a:r>
              <a:rPr lang="id-ID" sz="2000" dirty="0"/>
              <a:t> </a:t>
            </a:r>
          </a:p>
          <a:p>
            <a:r>
              <a:rPr lang="id-ID" sz="2000" dirty="0"/>
              <a:t>Metode ini digunakan untuk meningkatkan akurasi dari model pelatihan </a:t>
            </a:r>
            <a:r>
              <a:rPr lang="id-ID" sz="2000" i="1" dirty="0"/>
              <a:t>Machine Learning</a:t>
            </a:r>
          </a:p>
          <a:p>
            <a:r>
              <a:rPr lang="id-ID" sz="2000" dirty="0"/>
              <a:t>Selain menggabungkan model pembelajaran yang berbeda metode ensemble pun dapat melatih beberapa data set dengan model yang sama</a:t>
            </a:r>
          </a:p>
          <a:p>
            <a:r>
              <a:rPr lang="id-ID" sz="2000" dirty="0"/>
              <a:t>Dengan kata lain metode ensemble adalah metode yang bersifat </a:t>
            </a:r>
            <a:r>
              <a:rPr lang="id-ID" sz="2000" i="1" dirty="0"/>
              <a:t>Hybrid</a:t>
            </a:r>
          </a:p>
        </p:txBody>
      </p:sp>
    </p:spTree>
    <p:extLst>
      <p:ext uri="{BB962C8B-B14F-4D97-AF65-F5344CB8AC3E}">
        <p14:creationId xmlns:p14="http://schemas.microsoft.com/office/powerpoint/2010/main" val="3442265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3DBF93-5DD7-46FD-A98B-D45966BEB13A}"/>
              </a:ext>
            </a:extLst>
          </p:cNvPr>
          <p:cNvSpPr>
            <a:spLocks noGrp="1"/>
          </p:cNvSpPr>
          <p:nvPr>
            <p:ph type="title"/>
          </p:nvPr>
        </p:nvSpPr>
        <p:spPr/>
        <p:txBody>
          <a:bodyPr/>
          <a:lstStyle/>
          <a:p>
            <a:r>
              <a:rPr lang="id-ID" dirty="0"/>
              <a:t>Tipe/Model Metod Ensemble</a:t>
            </a:r>
          </a:p>
        </p:txBody>
      </p:sp>
      <p:sp>
        <p:nvSpPr>
          <p:cNvPr id="3" name="Content Placeholder 2">
            <a:extLst>
              <a:ext uri="{FF2B5EF4-FFF2-40B4-BE49-F238E27FC236}">
                <a16:creationId xmlns:a16="http://schemas.microsoft.com/office/drawing/2014/main" xmlns="" id="{7C265A45-051B-4872-93AC-C477C8C4CDBD}"/>
              </a:ext>
            </a:extLst>
          </p:cNvPr>
          <p:cNvSpPr>
            <a:spLocks noGrp="1"/>
          </p:cNvSpPr>
          <p:nvPr>
            <p:ph idx="1"/>
          </p:nvPr>
        </p:nvSpPr>
        <p:spPr/>
        <p:txBody>
          <a:bodyPr>
            <a:normAutofit/>
          </a:bodyPr>
          <a:lstStyle/>
          <a:p>
            <a:r>
              <a:rPr lang="id-ID" sz="2000" dirty="0"/>
              <a:t>Stacking</a:t>
            </a:r>
          </a:p>
          <a:p>
            <a:r>
              <a:rPr lang="id-ID" sz="2000" b="1" dirty="0">
                <a:solidFill>
                  <a:srgbClr val="FF0000"/>
                </a:solidFill>
              </a:rPr>
              <a:t>Bagging</a:t>
            </a:r>
          </a:p>
          <a:p>
            <a:r>
              <a:rPr lang="id-ID" sz="2000" b="1" dirty="0">
                <a:solidFill>
                  <a:srgbClr val="FF0000"/>
                </a:solidFill>
              </a:rPr>
              <a:t>Boosting</a:t>
            </a:r>
          </a:p>
          <a:p>
            <a:r>
              <a:rPr lang="id-ID" sz="2000" dirty="0"/>
              <a:t>Rainforest</a:t>
            </a:r>
          </a:p>
          <a:p>
            <a:r>
              <a:rPr lang="id-ID" sz="2000" dirty="0"/>
              <a:t>Gradient Tree Boosting</a:t>
            </a:r>
          </a:p>
          <a:p>
            <a:r>
              <a:rPr lang="id-ID" sz="2000" dirty="0"/>
              <a:t>Dan lain-lain</a:t>
            </a:r>
          </a:p>
        </p:txBody>
      </p:sp>
    </p:spTree>
    <p:extLst>
      <p:ext uri="{BB962C8B-B14F-4D97-AF65-F5344CB8AC3E}">
        <p14:creationId xmlns:p14="http://schemas.microsoft.com/office/powerpoint/2010/main" val="1911483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4F36A5-A647-4C04-A3D0-E4236D1BD7DD}"/>
              </a:ext>
            </a:extLst>
          </p:cNvPr>
          <p:cNvSpPr>
            <a:spLocks noGrp="1"/>
          </p:cNvSpPr>
          <p:nvPr>
            <p:ph type="title"/>
          </p:nvPr>
        </p:nvSpPr>
        <p:spPr/>
        <p:txBody>
          <a:bodyPr/>
          <a:lstStyle/>
          <a:p>
            <a:r>
              <a:rPr lang="id-ID" dirty="0"/>
              <a:t>Apa itu bagging</a:t>
            </a:r>
          </a:p>
        </p:txBody>
      </p:sp>
      <p:sp>
        <p:nvSpPr>
          <p:cNvPr id="3" name="Content Placeholder 2">
            <a:extLst>
              <a:ext uri="{FF2B5EF4-FFF2-40B4-BE49-F238E27FC236}">
                <a16:creationId xmlns:a16="http://schemas.microsoft.com/office/drawing/2014/main" xmlns="" id="{0FC49FAE-87E6-42E9-AE9F-D8B7652D876E}"/>
              </a:ext>
            </a:extLst>
          </p:cNvPr>
          <p:cNvSpPr>
            <a:spLocks noGrp="1"/>
          </p:cNvSpPr>
          <p:nvPr>
            <p:ph idx="1"/>
          </p:nvPr>
        </p:nvSpPr>
        <p:spPr/>
        <p:txBody>
          <a:bodyPr/>
          <a:lstStyle/>
          <a:p>
            <a:r>
              <a:rPr lang="id-ID" dirty="0"/>
              <a:t>Methode ensemble yang dieksekusi secara </a:t>
            </a:r>
            <a:r>
              <a:rPr lang="id-ID" b="1" dirty="0"/>
              <a:t>parallel</a:t>
            </a:r>
          </a:p>
          <a:p>
            <a:r>
              <a:rPr lang="id-ID" dirty="0"/>
              <a:t>Secara acak memilih data latih untuk kemudian dimasukkan kedalam kantong (</a:t>
            </a:r>
            <a:r>
              <a:rPr lang="id-ID" i="1" dirty="0"/>
              <a:t>bag</a:t>
            </a:r>
            <a:r>
              <a:rPr lang="id-ID" dirty="0"/>
              <a:t>)</a:t>
            </a:r>
          </a:p>
          <a:p>
            <a:r>
              <a:rPr lang="id-ID" dirty="0"/>
              <a:t>Ukuran data per masing-masing kantong tidak boleh lebih dari ukuran data latih (n = 60% x data latih )</a:t>
            </a:r>
          </a:p>
          <a:p>
            <a:r>
              <a:rPr lang="id-ID" dirty="0"/>
              <a:t>Masing-masing kantong data dilatih menggunakan model pelatihan yang sama</a:t>
            </a:r>
          </a:p>
          <a:p>
            <a:r>
              <a:rPr lang="id-ID" dirty="0"/>
              <a:t>Hasil latih dari ke semua kantong di gabung dan didapat hasil dari bagging ensemble(                             )</a:t>
            </a:r>
          </a:p>
        </p:txBody>
      </p:sp>
      <p:pic>
        <p:nvPicPr>
          <p:cNvPr id="5" name="Picture 4">
            <a:extLst>
              <a:ext uri="{FF2B5EF4-FFF2-40B4-BE49-F238E27FC236}">
                <a16:creationId xmlns:a16="http://schemas.microsoft.com/office/drawing/2014/main" xmlns="" id="{935225FA-612B-4035-9CB7-CB0BEF4C09B4}"/>
              </a:ext>
            </a:extLst>
          </p:cNvPr>
          <p:cNvPicPr>
            <a:picLocks noChangeAspect="1"/>
          </p:cNvPicPr>
          <p:nvPr/>
        </p:nvPicPr>
        <p:blipFill>
          <a:blip r:embed="rId2"/>
          <a:stretch>
            <a:fillRect/>
          </a:stretch>
        </p:blipFill>
        <p:spPr>
          <a:xfrm>
            <a:off x="4160353" y="5688218"/>
            <a:ext cx="2077315" cy="706287"/>
          </a:xfrm>
          <a:prstGeom prst="rect">
            <a:avLst/>
          </a:prstGeom>
        </p:spPr>
      </p:pic>
    </p:spTree>
    <p:extLst>
      <p:ext uri="{BB962C8B-B14F-4D97-AF65-F5344CB8AC3E}">
        <p14:creationId xmlns:p14="http://schemas.microsoft.com/office/powerpoint/2010/main" val="2021418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a:t>
            </a:r>
            <a:endParaRPr lang="id-ID" dirty="0"/>
          </a:p>
        </p:txBody>
      </p:sp>
      <p:sp>
        <p:nvSpPr>
          <p:cNvPr id="3" name="Content Placeholder 2"/>
          <p:cNvSpPr>
            <a:spLocks noGrp="1"/>
          </p:cNvSpPr>
          <p:nvPr>
            <p:ph idx="1"/>
          </p:nvPr>
        </p:nvSpPr>
        <p:spPr/>
        <p:txBody>
          <a:bodyPr>
            <a:noAutofit/>
          </a:bodyPr>
          <a:lstStyle/>
          <a:p>
            <a:pPr marL="82296" indent="0" algn="just">
              <a:buNone/>
            </a:pPr>
            <a:r>
              <a:rPr lang="id-ID" sz="2400" dirty="0">
                <a:latin typeface="Arabic Typesetting" panose="03020402040406030203" pitchFamily="66" charset="-78"/>
                <a:cs typeface="Arabic Typesetting" panose="03020402040406030203" pitchFamily="66" charset="-78"/>
              </a:rPr>
              <a:t>Bagging merupakan metode yang dapat memperbaiki hasil dari algoritma klasifikasi machine learning (Breimann, 1994).</a:t>
            </a:r>
          </a:p>
          <a:p>
            <a:pPr marL="82296" indent="0" algn="just">
              <a:buNone/>
            </a:pPr>
            <a:r>
              <a:rPr lang="id-ID" sz="2400" dirty="0">
                <a:latin typeface="Arabic Typesetting" panose="03020402040406030203" pitchFamily="66" charset="-78"/>
                <a:cs typeface="Arabic Typesetting" panose="03020402040406030203" pitchFamily="66" charset="-78"/>
              </a:rPr>
              <a:t>Metode ini diformulasikan oleh Leo Breiman dan nama tersebut disimpulkan dari phrase “Bootstrap Aggregating” (Breimann, 1994).</a:t>
            </a:r>
          </a:p>
          <a:p>
            <a:pPr marL="82296" indent="0" algn="just">
              <a:buNone/>
            </a:pPr>
            <a:r>
              <a:rPr lang="id-ID" sz="2400" dirty="0">
                <a:latin typeface="Arabic Typesetting" panose="03020402040406030203" pitchFamily="66" charset="-78"/>
                <a:cs typeface="Arabic Typesetting" panose="03020402040406030203" pitchFamily="66" charset="-78"/>
              </a:rPr>
              <a:t>Bagging merupakan salah satu </a:t>
            </a:r>
            <a:r>
              <a:rPr lang="nn-NO" sz="2400" dirty="0">
                <a:latin typeface="Arabic Typesetting" panose="03020402040406030203" pitchFamily="66" charset="-78"/>
                <a:cs typeface="Arabic Typesetting" panose="03020402040406030203" pitchFamily="66" charset="-78"/>
              </a:rPr>
              <a:t>metode yang berdasar pada </a:t>
            </a:r>
            <a:r>
              <a:rPr lang="nn-NO" sz="2400" i="1" dirty="0">
                <a:latin typeface="Arabic Typesetting" panose="03020402040406030203" pitchFamily="66" charset="-78"/>
                <a:cs typeface="Arabic Typesetting" panose="03020402040406030203" pitchFamily="66" charset="-78"/>
              </a:rPr>
              <a:t>ensemble method</a:t>
            </a:r>
            <a:r>
              <a:rPr lang="nn-NO" sz="2400" dirty="0">
                <a:latin typeface="Arabic Typesetting" panose="03020402040406030203" pitchFamily="66" charset="-78"/>
                <a:cs typeface="Arabic Typesetting" panose="03020402040406030203" pitchFamily="66" charset="-78"/>
              </a:rPr>
              <a:t>, oleh</a:t>
            </a:r>
            <a:r>
              <a:rPr lang="id-ID" sz="2400" dirty="0">
                <a:latin typeface="Arabic Typesetting" panose="03020402040406030203" pitchFamily="66" charset="-78"/>
                <a:cs typeface="Arabic Typesetting" panose="03020402040406030203" pitchFamily="66" charset="-78"/>
              </a:rPr>
              <a:t> </a:t>
            </a:r>
            <a:r>
              <a:rPr lang="pt-BR" sz="2400" dirty="0">
                <a:latin typeface="Arabic Typesetting" panose="03020402040406030203" pitchFamily="66" charset="-78"/>
                <a:cs typeface="Arabic Typesetting" panose="03020402040406030203" pitchFamily="66" charset="-78"/>
              </a:rPr>
              <a:t>karena itu secara umum tahap-tahap pada metode</a:t>
            </a:r>
            <a:r>
              <a:rPr lang="id-ID" sz="2400" dirty="0">
                <a:latin typeface="Arabic Typesetting" panose="03020402040406030203" pitchFamily="66" charset="-78"/>
                <a:cs typeface="Arabic Typesetting" panose="03020402040406030203" pitchFamily="66" charset="-78"/>
              </a:rPr>
              <a:t> bagging dapat dilihat pada gambar yang telah dijelaskan tadi. Ada beberapa hal penting dalam metode ini yaitu :</a:t>
            </a:r>
          </a:p>
          <a:p>
            <a:pPr marL="82296" indent="0" algn="just">
              <a:buNone/>
            </a:pPr>
            <a:r>
              <a:rPr lang="id-ID" sz="2400" dirty="0">
                <a:latin typeface="Arabic Typesetting" panose="03020402040406030203" pitchFamily="66" charset="-78"/>
                <a:cs typeface="Arabic Typesetting" panose="03020402040406030203" pitchFamily="66" charset="-78"/>
              </a:rPr>
              <a:t>A. Pendistribusian data (</a:t>
            </a:r>
            <a:r>
              <a:rPr lang="id-ID" sz="2400" i="1" dirty="0">
                <a:latin typeface="Arabic Typesetting" panose="03020402040406030203" pitchFamily="66" charset="-78"/>
                <a:cs typeface="Arabic Typesetting" panose="03020402040406030203" pitchFamily="66" charset="-78"/>
              </a:rPr>
              <a:t>bootstrap</a:t>
            </a:r>
            <a:r>
              <a:rPr lang="id-ID" sz="2400" dirty="0">
                <a:latin typeface="Arabic Typesetting" panose="03020402040406030203" pitchFamily="66" charset="-78"/>
                <a:cs typeface="Arabic Typesetting" panose="03020402040406030203" pitchFamily="66" charset="-78"/>
              </a:rPr>
              <a:t>) dibuat dengan menggunakan </a:t>
            </a:r>
            <a:r>
              <a:rPr lang="id-ID" sz="2400" i="1" dirty="0">
                <a:latin typeface="Arabic Typesetting" panose="03020402040406030203" pitchFamily="66" charset="-78"/>
                <a:cs typeface="Arabic Typesetting" panose="03020402040406030203" pitchFamily="66" charset="-78"/>
              </a:rPr>
              <a:t>sampling with replacement.</a:t>
            </a:r>
          </a:p>
          <a:p>
            <a:pPr marL="82296" indent="0" algn="just">
              <a:buNone/>
            </a:pPr>
            <a:r>
              <a:rPr lang="id-ID" sz="2400" i="1" dirty="0">
                <a:latin typeface="Arabic Typesetting" panose="03020402040406030203" pitchFamily="66" charset="-78"/>
                <a:cs typeface="Arabic Typesetting" panose="03020402040406030203" pitchFamily="66" charset="-78"/>
              </a:rPr>
              <a:t>B.  </a:t>
            </a:r>
            <a:r>
              <a:rPr lang="id-ID" sz="2400" dirty="0">
                <a:latin typeface="Arabic Typesetting" panose="03020402040406030203" pitchFamily="66" charset="-78"/>
                <a:cs typeface="Arabic Typesetting" panose="03020402040406030203" pitchFamily="66" charset="-78"/>
              </a:rPr>
              <a:t>Membangun classifier pada setiap </a:t>
            </a:r>
            <a:r>
              <a:rPr lang="id-ID" sz="2400" i="1" dirty="0">
                <a:latin typeface="Arabic Typesetting" panose="03020402040406030203" pitchFamily="66" charset="-78"/>
                <a:cs typeface="Arabic Typesetting" panose="03020402040406030203" pitchFamily="66" charset="-78"/>
              </a:rPr>
              <a:t>bootstrap sample.</a:t>
            </a:r>
            <a:endParaRPr lang="en-US" sz="2400" dirty="0">
              <a:latin typeface="Arabic Typesetting" panose="03020402040406030203" pitchFamily="66" charset="-78"/>
              <a:cs typeface="Arabic Typesetting" panose="03020402040406030203" pitchFamily="66" charset="-78"/>
            </a:endParaRPr>
          </a:p>
          <a:p>
            <a:endParaRPr lang="id-ID" sz="2400" dirty="0"/>
          </a:p>
        </p:txBody>
      </p:sp>
    </p:spTree>
    <p:extLst>
      <p:ext uri="{BB962C8B-B14F-4D97-AF65-F5344CB8AC3E}">
        <p14:creationId xmlns:p14="http://schemas.microsoft.com/office/powerpoint/2010/main" val="2863676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D8CC5E-5013-4751-B257-FB3D16A6B785}"/>
              </a:ext>
            </a:extLst>
          </p:cNvPr>
          <p:cNvSpPr>
            <a:spLocks noGrp="1"/>
          </p:cNvSpPr>
          <p:nvPr>
            <p:ph type="title"/>
          </p:nvPr>
        </p:nvSpPr>
        <p:spPr/>
        <p:txBody>
          <a:bodyPr/>
          <a:lstStyle/>
          <a:p>
            <a:r>
              <a:rPr lang="id-ID" dirty="0"/>
              <a:t>Contoh dari bagging</a:t>
            </a:r>
          </a:p>
        </p:txBody>
      </p:sp>
      <p:pic>
        <p:nvPicPr>
          <p:cNvPr id="4" name="Picture 3">
            <a:extLst>
              <a:ext uri="{FF2B5EF4-FFF2-40B4-BE49-F238E27FC236}">
                <a16:creationId xmlns:a16="http://schemas.microsoft.com/office/drawing/2014/main" xmlns="" id="{D1D2AF65-220E-4F57-BD61-A594A62522F0}"/>
              </a:ext>
            </a:extLst>
          </p:cNvPr>
          <p:cNvPicPr>
            <a:picLocks noChangeAspect="1"/>
          </p:cNvPicPr>
          <p:nvPr/>
        </p:nvPicPr>
        <p:blipFill>
          <a:blip r:embed="rId2"/>
          <a:stretch>
            <a:fillRect/>
          </a:stretch>
        </p:blipFill>
        <p:spPr>
          <a:xfrm>
            <a:off x="838199" y="1369831"/>
            <a:ext cx="3923002" cy="2336958"/>
          </a:xfrm>
          <a:prstGeom prst="rect">
            <a:avLst/>
          </a:prstGeom>
        </p:spPr>
      </p:pic>
      <p:pic>
        <p:nvPicPr>
          <p:cNvPr id="5" name="Picture 4">
            <a:extLst>
              <a:ext uri="{FF2B5EF4-FFF2-40B4-BE49-F238E27FC236}">
                <a16:creationId xmlns:a16="http://schemas.microsoft.com/office/drawing/2014/main" xmlns="" id="{AF016700-4C41-428C-BA26-9913A83BB0FF}"/>
              </a:ext>
            </a:extLst>
          </p:cNvPr>
          <p:cNvPicPr>
            <a:picLocks noChangeAspect="1"/>
          </p:cNvPicPr>
          <p:nvPr/>
        </p:nvPicPr>
        <p:blipFill>
          <a:blip r:embed="rId3"/>
          <a:stretch>
            <a:fillRect/>
          </a:stretch>
        </p:blipFill>
        <p:spPr>
          <a:xfrm>
            <a:off x="6421583" y="1466132"/>
            <a:ext cx="3923002" cy="2148816"/>
          </a:xfrm>
          <a:prstGeom prst="rect">
            <a:avLst/>
          </a:prstGeom>
        </p:spPr>
      </p:pic>
      <p:sp>
        <p:nvSpPr>
          <p:cNvPr id="6" name="TextBox 5">
            <a:extLst>
              <a:ext uri="{FF2B5EF4-FFF2-40B4-BE49-F238E27FC236}">
                <a16:creationId xmlns:a16="http://schemas.microsoft.com/office/drawing/2014/main" xmlns="" id="{C9FAD79A-147E-4D44-AF8E-8A2B3C71277A}"/>
              </a:ext>
            </a:extLst>
          </p:cNvPr>
          <p:cNvSpPr txBox="1"/>
          <p:nvPr/>
        </p:nvSpPr>
        <p:spPr>
          <a:xfrm>
            <a:off x="2091782" y="3755263"/>
            <a:ext cx="1415837" cy="369332"/>
          </a:xfrm>
          <a:prstGeom prst="rect">
            <a:avLst/>
          </a:prstGeom>
          <a:noFill/>
        </p:spPr>
        <p:txBody>
          <a:bodyPr wrap="none" rtlCol="0">
            <a:spAutoFit/>
          </a:bodyPr>
          <a:lstStyle/>
          <a:p>
            <a:r>
              <a:rPr lang="id-ID" dirty="0"/>
              <a:t>Data Training</a:t>
            </a:r>
          </a:p>
        </p:txBody>
      </p:sp>
      <p:sp>
        <p:nvSpPr>
          <p:cNvPr id="7" name="TextBox 6">
            <a:extLst>
              <a:ext uri="{FF2B5EF4-FFF2-40B4-BE49-F238E27FC236}">
                <a16:creationId xmlns:a16="http://schemas.microsoft.com/office/drawing/2014/main" xmlns="" id="{49D30F20-6049-4B30-ADF3-D065FFFDB4E6}"/>
              </a:ext>
            </a:extLst>
          </p:cNvPr>
          <p:cNvSpPr txBox="1"/>
          <p:nvPr/>
        </p:nvSpPr>
        <p:spPr>
          <a:xfrm>
            <a:off x="7716728" y="3755263"/>
            <a:ext cx="1860253" cy="369332"/>
          </a:xfrm>
          <a:prstGeom prst="rect">
            <a:avLst/>
          </a:prstGeom>
          <a:noFill/>
        </p:spPr>
        <p:txBody>
          <a:bodyPr wrap="none" rtlCol="0">
            <a:spAutoFit/>
          </a:bodyPr>
          <a:lstStyle/>
          <a:p>
            <a:r>
              <a:rPr lang="id-ID" dirty="0"/>
              <a:t>Data Bag Pertama</a:t>
            </a:r>
          </a:p>
        </p:txBody>
      </p:sp>
      <p:pic>
        <p:nvPicPr>
          <p:cNvPr id="8" name="Picture 7">
            <a:extLst>
              <a:ext uri="{FF2B5EF4-FFF2-40B4-BE49-F238E27FC236}">
                <a16:creationId xmlns:a16="http://schemas.microsoft.com/office/drawing/2014/main" xmlns="" id="{844E0AA1-C4B6-4606-AA56-8D597A211C55}"/>
              </a:ext>
            </a:extLst>
          </p:cNvPr>
          <p:cNvPicPr>
            <a:picLocks noChangeAspect="1"/>
          </p:cNvPicPr>
          <p:nvPr/>
        </p:nvPicPr>
        <p:blipFill>
          <a:blip r:embed="rId4"/>
          <a:stretch>
            <a:fillRect/>
          </a:stretch>
        </p:blipFill>
        <p:spPr>
          <a:xfrm>
            <a:off x="838199" y="4058392"/>
            <a:ext cx="3972971" cy="2122165"/>
          </a:xfrm>
          <a:prstGeom prst="rect">
            <a:avLst/>
          </a:prstGeom>
        </p:spPr>
      </p:pic>
      <p:sp>
        <p:nvSpPr>
          <p:cNvPr id="9" name="TextBox 8">
            <a:extLst>
              <a:ext uri="{FF2B5EF4-FFF2-40B4-BE49-F238E27FC236}">
                <a16:creationId xmlns:a16="http://schemas.microsoft.com/office/drawing/2014/main" xmlns="" id="{D3571056-752D-4F2B-A5DD-04924DAE1797}"/>
              </a:ext>
            </a:extLst>
          </p:cNvPr>
          <p:cNvSpPr txBox="1"/>
          <p:nvPr/>
        </p:nvSpPr>
        <p:spPr>
          <a:xfrm>
            <a:off x="838199" y="6083106"/>
            <a:ext cx="3923002" cy="646331"/>
          </a:xfrm>
          <a:prstGeom prst="rect">
            <a:avLst/>
          </a:prstGeom>
          <a:noFill/>
        </p:spPr>
        <p:txBody>
          <a:bodyPr wrap="square" rtlCol="0">
            <a:spAutoFit/>
          </a:bodyPr>
          <a:lstStyle/>
          <a:p>
            <a:r>
              <a:rPr lang="id-ID" dirty="0"/>
              <a:t>Model dari data pertama setelah dilatih menggunakan KNN</a:t>
            </a:r>
          </a:p>
        </p:txBody>
      </p:sp>
      <p:pic>
        <p:nvPicPr>
          <p:cNvPr id="10" name="Picture 9">
            <a:extLst>
              <a:ext uri="{FF2B5EF4-FFF2-40B4-BE49-F238E27FC236}">
                <a16:creationId xmlns:a16="http://schemas.microsoft.com/office/drawing/2014/main" xmlns="" id="{28FD24A0-C908-41D5-A238-C13DD6778547}"/>
              </a:ext>
            </a:extLst>
          </p:cNvPr>
          <p:cNvPicPr>
            <a:picLocks noChangeAspect="1"/>
          </p:cNvPicPr>
          <p:nvPr/>
        </p:nvPicPr>
        <p:blipFill>
          <a:blip r:embed="rId5"/>
          <a:stretch>
            <a:fillRect/>
          </a:stretch>
        </p:blipFill>
        <p:spPr>
          <a:xfrm>
            <a:off x="6421583" y="4124595"/>
            <a:ext cx="3932238" cy="1805150"/>
          </a:xfrm>
          <a:prstGeom prst="rect">
            <a:avLst/>
          </a:prstGeom>
        </p:spPr>
      </p:pic>
      <p:sp>
        <p:nvSpPr>
          <p:cNvPr id="11" name="TextBox 10">
            <a:extLst>
              <a:ext uri="{FF2B5EF4-FFF2-40B4-BE49-F238E27FC236}">
                <a16:creationId xmlns:a16="http://schemas.microsoft.com/office/drawing/2014/main" xmlns="" id="{E0513082-3DA6-463E-B40C-64B7E9072594}"/>
              </a:ext>
            </a:extLst>
          </p:cNvPr>
          <p:cNvSpPr txBox="1"/>
          <p:nvPr/>
        </p:nvSpPr>
        <p:spPr>
          <a:xfrm>
            <a:off x="6421583" y="6049816"/>
            <a:ext cx="3923002" cy="369332"/>
          </a:xfrm>
          <a:prstGeom prst="rect">
            <a:avLst/>
          </a:prstGeom>
          <a:noFill/>
        </p:spPr>
        <p:txBody>
          <a:bodyPr wrap="square" rtlCol="0">
            <a:spAutoFit/>
          </a:bodyPr>
          <a:lstStyle/>
          <a:p>
            <a:r>
              <a:rPr lang="id-ID" dirty="0"/>
              <a:t>Didapat model kedua dari bag ke 2</a:t>
            </a:r>
          </a:p>
        </p:txBody>
      </p:sp>
    </p:spTree>
    <p:extLst>
      <p:ext uri="{BB962C8B-B14F-4D97-AF65-F5344CB8AC3E}">
        <p14:creationId xmlns:p14="http://schemas.microsoft.com/office/powerpoint/2010/main" val="612090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B28BA55D-0EFE-4506-809F-F56D008BAC45}"/>
              </a:ext>
            </a:extLst>
          </p:cNvPr>
          <p:cNvPicPr>
            <a:picLocks noChangeAspect="1"/>
          </p:cNvPicPr>
          <p:nvPr/>
        </p:nvPicPr>
        <p:blipFill>
          <a:blip r:embed="rId2"/>
          <a:stretch>
            <a:fillRect/>
          </a:stretch>
        </p:blipFill>
        <p:spPr>
          <a:xfrm>
            <a:off x="393556" y="889474"/>
            <a:ext cx="5075852" cy="2172381"/>
          </a:xfrm>
          <a:prstGeom prst="rect">
            <a:avLst/>
          </a:prstGeom>
        </p:spPr>
      </p:pic>
      <p:sp>
        <p:nvSpPr>
          <p:cNvPr id="5" name="TextBox 4">
            <a:extLst>
              <a:ext uri="{FF2B5EF4-FFF2-40B4-BE49-F238E27FC236}">
                <a16:creationId xmlns:a16="http://schemas.microsoft.com/office/drawing/2014/main" xmlns="" id="{1DF22F64-0D98-4FD4-B065-DD7E4C2BEFEE}"/>
              </a:ext>
            </a:extLst>
          </p:cNvPr>
          <p:cNvSpPr txBox="1"/>
          <p:nvPr/>
        </p:nvSpPr>
        <p:spPr>
          <a:xfrm>
            <a:off x="900316" y="3075710"/>
            <a:ext cx="4062331" cy="369332"/>
          </a:xfrm>
          <a:prstGeom prst="rect">
            <a:avLst/>
          </a:prstGeom>
          <a:noFill/>
        </p:spPr>
        <p:txBody>
          <a:bodyPr wrap="none" rtlCol="0">
            <a:spAutoFit/>
          </a:bodyPr>
          <a:lstStyle/>
          <a:p>
            <a:r>
              <a:rPr lang="id-ID" dirty="0"/>
              <a:t>Hasil ensemble dari 2 model dari dua bag</a:t>
            </a:r>
          </a:p>
        </p:txBody>
      </p:sp>
      <p:pic>
        <p:nvPicPr>
          <p:cNvPr id="6" name="Picture 5">
            <a:extLst>
              <a:ext uri="{FF2B5EF4-FFF2-40B4-BE49-F238E27FC236}">
                <a16:creationId xmlns:a16="http://schemas.microsoft.com/office/drawing/2014/main" xmlns="" id="{E8B1A107-9CA3-4D31-B63E-C59F87508848}"/>
              </a:ext>
            </a:extLst>
          </p:cNvPr>
          <p:cNvPicPr>
            <a:picLocks noChangeAspect="1"/>
          </p:cNvPicPr>
          <p:nvPr/>
        </p:nvPicPr>
        <p:blipFill rotWithShape="1">
          <a:blip r:embed="rId3"/>
          <a:srcRect t="5578"/>
          <a:stretch/>
        </p:blipFill>
        <p:spPr>
          <a:xfrm>
            <a:off x="6096000" y="610276"/>
            <a:ext cx="5200217" cy="2451579"/>
          </a:xfrm>
          <a:prstGeom prst="rect">
            <a:avLst/>
          </a:prstGeom>
        </p:spPr>
      </p:pic>
      <p:sp>
        <p:nvSpPr>
          <p:cNvPr id="7" name="TextBox 6">
            <a:extLst>
              <a:ext uri="{FF2B5EF4-FFF2-40B4-BE49-F238E27FC236}">
                <a16:creationId xmlns:a16="http://schemas.microsoft.com/office/drawing/2014/main" xmlns="" id="{F2FFF53E-0A2F-476A-8C08-6993F139D734}"/>
              </a:ext>
            </a:extLst>
          </p:cNvPr>
          <p:cNvSpPr txBox="1"/>
          <p:nvPr/>
        </p:nvSpPr>
        <p:spPr>
          <a:xfrm>
            <a:off x="7141291" y="3061855"/>
            <a:ext cx="3109634" cy="369332"/>
          </a:xfrm>
          <a:prstGeom prst="rect">
            <a:avLst/>
          </a:prstGeom>
          <a:noFill/>
        </p:spPr>
        <p:txBody>
          <a:bodyPr wrap="none" rtlCol="0">
            <a:spAutoFit/>
          </a:bodyPr>
          <a:lstStyle/>
          <a:p>
            <a:r>
              <a:rPr lang="id-ID" dirty="0"/>
              <a:t>Model jika bag semakin banyak</a:t>
            </a:r>
          </a:p>
        </p:txBody>
      </p:sp>
      <p:pic>
        <p:nvPicPr>
          <p:cNvPr id="8" name="Picture 7">
            <a:extLst>
              <a:ext uri="{FF2B5EF4-FFF2-40B4-BE49-F238E27FC236}">
                <a16:creationId xmlns:a16="http://schemas.microsoft.com/office/drawing/2014/main" xmlns="" id="{895256E0-82DD-4A96-99A5-3A4A65C8F04F}"/>
              </a:ext>
            </a:extLst>
          </p:cNvPr>
          <p:cNvPicPr>
            <a:picLocks noChangeAspect="1"/>
          </p:cNvPicPr>
          <p:nvPr/>
        </p:nvPicPr>
        <p:blipFill>
          <a:blip r:embed="rId4"/>
          <a:stretch>
            <a:fillRect/>
          </a:stretch>
        </p:blipFill>
        <p:spPr>
          <a:xfrm>
            <a:off x="3446751" y="3709917"/>
            <a:ext cx="5298498" cy="2258609"/>
          </a:xfrm>
          <a:prstGeom prst="rect">
            <a:avLst/>
          </a:prstGeom>
        </p:spPr>
      </p:pic>
      <p:sp>
        <p:nvSpPr>
          <p:cNvPr id="9" name="TextBox 8">
            <a:extLst>
              <a:ext uri="{FF2B5EF4-FFF2-40B4-BE49-F238E27FC236}">
                <a16:creationId xmlns:a16="http://schemas.microsoft.com/office/drawing/2014/main" xmlns="" id="{9A89A14B-CF43-4790-AB00-69C42729F9A3}"/>
              </a:ext>
            </a:extLst>
          </p:cNvPr>
          <p:cNvSpPr txBox="1"/>
          <p:nvPr/>
        </p:nvSpPr>
        <p:spPr>
          <a:xfrm>
            <a:off x="4541183" y="5968526"/>
            <a:ext cx="2587568" cy="369332"/>
          </a:xfrm>
          <a:prstGeom prst="rect">
            <a:avLst/>
          </a:prstGeom>
          <a:noFill/>
        </p:spPr>
        <p:txBody>
          <a:bodyPr wrap="none" rtlCol="0">
            <a:spAutoFit/>
          </a:bodyPr>
          <a:lstStyle/>
          <a:p>
            <a:r>
              <a:rPr lang="id-ID" dirty="0"/>
              <a:t>Hasil ensemble dari 5 bag</a:t>
            </a:r>
          </a:p>
        </p:txBody>
      </p:sp>
    </p:spTree>
    <p:extLst>
      <p:ext uri="{BB962C8B-B14F-4D97-AF65-F5344CB8AC3E}">
        <p14:creationId xmlns:p14="http://schemas.microsoft.com/office/powerpoint/2010/main" val="2473080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4AF1A5-5CDB-42E0-9639-90F85943BF37}"/>
              </a:ext>
            </a:extLst>
          </p:cNvPr>
          <p:cNvSpPr>
            <a:spLocks noGrp="1"/>
          </p:cNvSpPr>
          <p:nvPr>
            <p:ph type="title"/>
          </p:nvPr>
        </p:nvSpPr>
        <p:spPr/>
        <p:txBody>
          <a:bodyPr/>
          <a:lstStyle/>
          <a:p>
            <a:r>
              <a:rPr lang="id-ID" dirty="0"/>
              <a:t>Apa itu Boosting</a:t>
            </a:r>
          </a:p>
        </p:txBody>
      </p:sp>
      <p:sp>
        <p:nvSpPr>
          <p:cNvPr id="3" name="Content Placeholder 2">
            <a:extLst>
              <a:ext uri="{FF2B5EF4-FFF2-40B4-BE49-F238E27FC236}">
                <a16:creationId xmlns:a16="http://schemas.microsoft.com/office/drawing/2014/main" xmlns="" id="{881FD741-AB2A-4DE0-B1F1-04245C9D3FC9}"/>
              </a:ext>
            </a:extLst>
          </p:cNvPr>
          <p:cNvSpPr>
            <a:spLocks noGrp="1"/>
          </p:cNvSpPr>
          <p:nvPr>
            <p:ph idx="1"/>
          </p:nvPr>
        </p:nvSpPr>
        <p:spPr>
          <a:xfrm>
            <a:off x="838200" y="1825625"/>
            <a:ext cx="10515600" cy="959139"/>
          </a:xfrm>
        </p:spPr>
        <p:txBody>
          <a:bodyPr/>
          <a:lstStyle/>
          <a:p>
            <a:pPr marL="0" indent="0" algn="ctr">
              <a:buNone/>
            </a:pPr>
            <a:r>
              <a:rPr lang="id-ID" dirty="0"/>
              <a:t>“</a:t>
            </a:r>
            <a:r>
              <a:rPr lang="en-GB" dirty="0"/>
              <a:t>family of machine learning algorithms that convert weak learners to strong ones</a:t>
            </a:r>
            <a:r>
              <a:rPr lang="id-ID" dirty="0"/>
              <a:t>”</a:t>
            </a:r>
          </a:p>
        </p:txBody>
      </p:sp>
      <p:sp>
        <p:nvSpPr>
          <p:cNvPr id="5" name="Content Placeholder 2">
            <a:extLst>
              <a:ext uri="{FF2B5EF4-FFF2-40B4-BE49-F238E27FC236}">
                <a16:creationId xmlns:a16="http://schemas.microsoft.com/office/drawing/2014/main" xmlns="" id="{BD7F6419-CBBA-4931-BA5D-FF3C71BC9D0F}"/>
              </a:ext>
            </a:extLst>
          </p:cNvPr>
          <p:cNvSpPr txBox="1">
            <a:spLocks/>
          </p:cNvSpPr>
          <p:nvPr/>
        </p:nvSpPr>
        <p:spPr>
          <a:xfrm>
            <a:off x="838200" y="3114098"/>
            <a:ext cx="10515600" cy="337877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id-ID" dirty="0"/>
              <a:t>Boosting hampir sama seperti bagging, namun bekerja secara sequensial</a:t>
            </a:r>
          </a:p>
          <a:p>
            <a:pPr algn="just"/>
            <a:r>
              <a:rPr lang="id-ID" dirty="0"/>
              <a:t>Boosting mengambil data latih secara acak dan melatihnya menjadi model.</a:t>
            </a:r>
          </a:p>
          <a:p>
            <a:pPr algn="just"/>
            <a:r>
              <a:rPr lang="id-ID" dirty="0"/>
              <a:t>Model hasil latih digunakan untuk melatih data latih secara keseluruhan</a:t>
            </a:r>
          </a:p>
          <a:p>
            <a:pPr algn="just"/>
            <a:r>
              <a:rPr lang="id-ID" dirty="0"/>
              <a:t>Jika terdapat error pada hasil latih dari data latih maka data tersebut akan dikembalikan ke himpunan data latih namun diberi </a:t>
            </a:r>
            <a:r>
              <a:rPr lang="id-ID" i="1" dirty="0"/>
              <a:t>weights.</a:t>
            </a:r>
          </a:p>
          <a:p>
            <a:pPr algn="just"/>
            <a:r>
              <a:rPr lang="id-ID" dirty="0"/>
              <a:t>Hal yang sama dilakukan pada bag ke dua namun kebanyakan data yang diambil adalah data yang memiliki weights yang besar</a:t>
            </a:r>
          </a:p>
          <a:p>
            <a:pPr algn="just"/>
            <a:r>
              <a:rPr lang="id-ID" dirty="0"/>
              <a:t>Semakin banyak bag atau iterasi yang dilalui boosting maka tingkat error akan semakin minim dan model akan semakin akurat dan kuat</a:t>
            </a:r>
          </a:p>
          <a:p>
            <a:pPr algn="just"/>
            <a:endParaRPr lang="id-ID" dirty="0"/>
          </a:p>
        </p:txBody>
      </p:sp>
    </p:spTree>
    <p:extLst>
      <p:ext uri="{BB962C8B-B14F-4D97-AF65-F5344CB8AC3E}">
        <p14:creationId xmlns:p14="http://schemas.microsoft.com/office/powerpoint/2010/main" val="1552980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D9425F-13F8-4F98-90ED-6DA0CA6FA3A8}"/>
              </a:ext>
            </a:extLst>
          </p:cNvPr>
          <p:cNvSpPr>
            <a:spLocks noGrp="1"/>
          </p:cNvSpPr>
          <p:nvPr>
            <p:ph type="title"/>
          </p:nvPr>
        </p:nvSpPr>
        <p:spPr/>
        <p:txBody>
          <a:bodyPr/>
          <a:lstStyle/>
          <a:p>
            <a:r>
              <a:rPr lang="id-ID" dirty="0"/>
              <a:t>Contoh Boosting</a:t>
            </a:r>
          </a:p>
        </p:txBody>
      </p:sp>
      <p:pic>
        <p:nvPicPr>
          <p:cNvPr id="4" name="Picture 3">
            <a:extLst>
              <a:ext uri="{FF2B5EF4-FFF2-40B4-BE49-F238E27FC236}">
                <a16:creationId xmlns:a16="http://schemas.microsoft.com/office/drawing/2014/main" xmlns="" id="{B3D4DB26-3EE5-43B5-A195-A619214E3E4F}"/>
              </a:ext>
            </a:extLst>
          </p:cNvPr>
          <p:cNvPicPr>
            <a:picLocks noChangeAspect="1"/>
          </p:cNvPicPr>
          <p:nvPr/>
        </p:nvPicPr>
        <p:blipFill>
          <a:blip r:embed="rId2"/>
          <a:stretch>
            <a:fillRect/>
          </a:stretch>
        </p:blipFill>
        <p:spPr>
          <a:xfrm>
            <a:off x="973282" y="1562966"/>
            <a:ext cx="1763030" cy="2108489"/>
          </a:xfrm>
          <a:prstGeom prst="rect">
            <a:avLst/>
          </a:prstGeom>
        </p:spPr>
      </p:pic>
      <p:sp>
        <p:nvSpPr>
          <p:cNvPr id="5" name="TextBox 4">
            <a:extLst>
              <a:ext uri="{FF2B5EF4-FFF2-40B4-BE49-F238E27FC236}">
                <a16:creationId xmlns:a16="http://schemas.microsoft.com/office/drawing/2014/main" xmlns="" id="{DEE495A4-541E-4EA3-8175-35130E7466C7}"/>
              </a:ext>
            </a:extLst>
          </p:cNvPr>
          <p:cNvSpPr txBox="1"/>
          <p:nvPr/>
        </p:nvSpPr>
        <p:spPr>
          <a:xfrm>
            <a:off x="3565052" y="3893126"/>
            <a:ext cx="1839190" cy="954107"/>
          </a:xfrm>
          <a:prstGeom prst="rect">
            <a:avLst/>
          </a:prstGeom>
          <a:noFill/>
        </p:spPr>
        <p:txBody>
          <a:bodyPr wrap="square" rtlCol="0">
            <a:spAutoFit/>
          </a:bodyPr>
          <a:lstStyle/>
          <a:p>
            <a:pPr algn="ctr"/>
            <a:r>
              <a:rPr lang="id-ID" sz="1400" dirty="0"/>
              <a:t>Melatih data dalam bag dan menguji data latih menggunakan model tersebut</a:t>
            </a:r>
          </a:p>
        </p:txBody>
      </p:sp>
      <p:pic>
        <p:nvPicPr>
          <p:cNvPr id="6" name="Picture 5">
            <a:extLst>
              <a:ext uri="{FF2B5EF4-FFF2-40B4-BE49-F238E27FC236}">
                <a16:creationId xmlns:a16="http://schemas.microsoft.com/office/drawing/2014/main" xmlns="" id="{9F20EF0F-015D-4893-B748-632EC2994EE0}"/>
              </a:ext>
            </a:extLst>
          </p:cNvPr>
          <p:cNvPicPr>
            <a:picLocks noChangeAspect="1"/>
          </p:cNvPicPr>
          <p:nvPr/>
        </p:nvPicPr>
        <p:blipFill>
          <a:blip r:embed="rId3"/>
          <a:stretch>
            <a:fillRect/>
          </a:stretch>
        </p:blipFill>
        <p:spPr>
          <a:xfrm>
            <a:off x="3605646" y="1562965"/>
            <a:ext cx="1798596" cy="2108489"/>
          </a:xfrm>
          <a:prstGeom prst="rect">
            <a:avLst/>
          </a:prstGeom>
        </p:spPr>
      </p:pic>
      <p:sp>
        <p:nvSpPr>
          <p:cNvPr id="7" name="TextBox 6">
            <a:extLst>
              <a:ext uri="{FF2B5EF4-FFF2-40B4-BE49-F238E27FC236}">
                <a16:creationId xmlns:a16="http://schemas.microsoft.com/office/drawing/2014/main" xmlns="" id="{1B7B4D75-5009-45D2-80F0-BDA3CAD71A57}"/>
              </a:ext>
            </a:extLst>
          </p:cNvPr>
          <p:cNvSpPr txBox="1"/>
          <p:nvPr/>
        </p:nvSpPr>
        <p:spPr>
          <a:xfrm>
            <a:off x="1049522" y="3976254"/>
            <a:ext cx="1839190" cy="738664"/>
          </a:xfrm>
          <a:prstGeom prst="rect">
            <a:avLst/>
          </a:prstGeom>
          <a:noFill/>
        </p:spPr>
        <p:txBody>
          <a:bodyPr wrap="square" rtlCol="0">
            <a:spAutoFit/>
          </a:bodyPr>
          <a:lstStyle/>
          <a:p>
            <a:pPr algn="ctr"/>
            <a:r>
              <a:rPr lang="id-ID" sz="1400" dirty="0"/>
              <a:t>Memasukan data secara acak ke dalam bag</a:t>
            </a:r>
          </a:p>
        </p:txBody>
      </p:sp>
      <p:pic>
        <p:nvPicPr>
          <p:cNvPr id="8" name="Picture 7">
            <a:extLst>
              <a:ext uri="{FF2B5EF4-FFF2-40B4-BE49-F238E27FC236}">
                <a16:creationId xmlns:a16="http://schemas.microsoft.com/office/drawing/2014/main" xmlns="" id="{83B77252-7499-4902-A6BE-326105D326E0}"/>
              </a:ext>
            </a:extLst>
          </p:cNvPr>
          <p:cNvPicPr>
            <a:picLocks noChangeAspect="1"/>
          </p:cNvPicPr>
          <p:nvPr/>
        </p:nvPicPr>
        <p:blipFill>
          <a:blip r:embed="rId4"/>
          <a:stretch>
            <a:fillRect/>
          </a:stretch>
        </p:blipFill>
        <p:spPr>
          <a:xfrm>
            <a:off x="6096000" y="1562964"/>
            <a:ext cx="1981713" cy="2108489"/>
          </a:xfrm>
          <a:prstGeom prst="rect">
            <a:avLst/>
          </a:prstGeom>
        </p:spPr>
      </p:pic>
      <p:sp>
        <p:nvSpPr>
          <p:cNvPr id="9" name="TextBox 8">
            <a:extLst>
              <a:ext uri="{FF2B5EF4-FFF2-40B4-BE49-F238E27FC236}">
                <a16:creationId xmlns:a16="http://schemas.microsoft.com/office/drawing/2014/main" xmlns="" id="{D12004C8-69D8-42E2-A143-8776820610F1}"/>
              </a:ext>
            </a:extLst>
          </p:cNvPr>
          <p:cNvSpPr txBox="1"/>
          <p:nvPr/>
        </p:nvSpPr>
        <p:spPr>
          <a:xfrm>
            <a:off x="6080582" y="3915185"/>
            <a:ext cx="1839190" cy="738664"/>
          </a:xfrm>
          <a:prstGeom prst="rect">
            <a:avLst/>
          </a:prstGeom>
          <a:noFill/>
        </p:spPr>
        <p:txBody>
          <a:bodyPr wrap="square" rtlCol="0">
            <a:spAutoFit/>
          </a:bodyPr>
          <a:lstStyle/>
          <a:p>
            <a:pPr algn="ctr"/>
            <a:r>
              <a:rPr lang="id-ID" sz="1400" dirty="0"/>
              <a:t>Mengembalikan data latih dengan error yg signifikan</a:t>
            </a:r>
          </a:p>
        </p:txBody>
      </p:sp>
      <p:pic>
        <p:nvPicPr>
          <p:cNvPr id="10" name="Picture 9">
            <a:extLst>
              <a:ext uri="{FF2B5EF4-FFF2-40B4-BE49-F238E27FC236}">
                <a16:creationId xmlns:a16="http://schemas.microsoft.com/office/drawing/2014/main" xmlns="" id="{C4A4FC76-AA63-4540-832B-82E407278CF0}"/>
              </a:ext>
            </a:extLst>
          </p:cNvPr>
          <p:cNvPicPr>
            <a:picLocks noChangeAspect="1"/>
          </p:cNvPicPr>
          <p:nvPr/>
        </p:nvPicPr>
        <p:blipFill>
          <a:blip r:embed="rId5"/>
          <a:stretch>
            <a:fillRect/>
          </a:stretch>
        </p:blipFill>
        <p:spPr>
          <a:xfrm>
            <a:off x="8381507" y="1562964"/>
            <a:ext cx="2972293" cy="2115416"/>
          </a:xfrm>
          <a:prstGeom prst="rect">
            <a:avLst/>
          </a:prstGeom>
        </p:spPr>
      </p:pic>
      <p:sp>
        <p:nvSpPr>
          <p:cNvPr id="11" name="TextBox 10">
            <a:extLst>
              <a:ext uri="{FF2B5EF4-FFF2-40B4-BE49-F238E27FC236}">
                <a16:creationId xmlns:a16="http://schemas.microsoft.com/office/drawing/2014/main" xmlns="" id="{C2739F6E-BF15-407E-8F3C-36662DF43F85}"/>
              </a:ext>
            </a:extLst>
          </p:cNvPr>
          <p:cNvSpPr txBox="1"/>
          <p:nvPr/>
        </p:nvSpPr>
        <p:spPr>
          <a:xfrm>
            <a:off x="8596112" y="3893126"/>
            <a:ext cx="2546366" cy="1169551"/>
          </a:xfrm>
          <a:prstGeom prst="rect">
            <a:avLst/>
          </a:prstGeom>
          <a:noFill/>
        </p:spPr>
        <p:txBody>
          <a:bodyPr wrap="square" rtlCol="0">
            <a:spAutoFit/>
          </a:bodyPr>
          <a:lstStyle/>
          <a:p>
            <a:pPr algn="ctr"/>
            <a:r>
              <a:rPr lang="id-ID" sz="1400" dirty="0"/>
              <a:t>Memilih data secara acak untuk iterasi selanjutnya, data dengan weight yang besar harus dimasukan lebih banyak dari data lainnya   </a:t>
            </a:r>
          </a:p>
        </p:txBody>
      </p:sp>
      <p:sp>
        <p:nvSpPr>
          <p:cNvPr id="12" name="TextBox 11">
            <a:extLst>
              <a:ext uri="{FF2B5EF4-FFF2-40B4-BE49-F238E27FC236}">
                <a16:creationId xmlns:a16="http://schemas.microsoft.com/office/drawing/2014/main" xmlns="" id="{88508ACF-0E61-4E73-9A09-560A447DF217}"/>
              </a:ext>
            </a:extLst>
          </p:cNvPr>
          <p:cNvSpPr txBox="1"/>
          <p:nvPr/>
        </p:nvSpPr>
        <p:spPr>
          <a:xfrm>
            <a:off x="2609236" y="5367476"/>
            <a:ext cx="6942691" cy="646331"/>
          </a:xfrm>
          <a:prstGeom prst="rect">
            <a:avLst/>
          </a:prstGeom>
          <a:noFill/>
        </p:spPr>
        <p:txBody>
          <a:bodyPr wrap="square" rtlCol="0">
            <a:spAutoFit/>
          </a:bodyPr>
          <a:lstStyle/>
          <a:p>
            <a:pPr algn="ctr"/>
            <a:r>
              <a:rPr lang="id-ID" dirty="0"/>
              <a:t>Hal ini dilakukan berkali-kali sampai m perulangan hingga membentuk model yang kuat, dengan tingkat error yang minim</a:t>
            </a:r>
          </a:p>
        </p:txBody>
      </p:sp>
    </p:spTree>
    <p:extLst>
      <p:ext uri="{BB962C8B-B14F-4D97-AF65-F5344CB8AC3E}">
        <p14:creationId xmlns:p14="http://schemas.microsoft.com/office/powerpoint/2010/main" val="9168591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132</TotalTime>
  <Words>666</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Arabic Typesetting</vt:lpstr>
      <vt:lpstr>Arial</vt:lpstr>
      <vt:lpstr>Trebuchet MS</vt:lpstr>
      <vt:lpstr>Wingdings 3</vt:lpstr>
      <vt:lpstr>Facet</vt:lpstr>
      <vt:lpstr>Ensemble Methods</vt:lpstr>
      <vt:lpstr>Apa itu metode Ensemble</vt:lpstr>
      <vt:lpstr>Tipe/Model Metod Ensemble</vt:lpstr>
      <vt:lpstr>Apa itu bagging</vt:lpstr>
      <vt:lpstr>Cont.</vt:lpstr>
      <vt:lpstr>Contoh dari bagging</vt:lpstr>
      <vt:lpstr>PowerPoint Presentation</vt:lpstr>
      <vt:lpstr>Apa itu Boosting</vt:lpstr>
      <vt:lpstr>Contoh Boosting</vt:lpstr>
      <vt:lpstr>Where and Why to use it?</vt:lpstr>
      <vt:lpstr>Kriteria Metode Bagging dan Boosting</vt:lpstr>
      <vt:lpstr>Contoh Penerapan</vt:lpstr>
      <vt:lpstr>Referensi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Rizaldi R Blackblood</dc:creator>
  <cp:lastModifiedBy>Nur Ghani</cp:lastModifiedBy>
  <cp:revision>16</cp:revision>
  <dcterms:created xsi:type="dcterms:W3CDTF">2018-04-23T04:02:33Z</dcterms:created>
  <dcterms:modified xsi:type="dcterms:W3CDTF">2018-04-23T12:15:55Z</dcterms:modified>
</cp:coreProperties>
</file>