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-8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9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9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007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89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39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65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51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46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5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3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2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7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3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8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5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6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4066A93-9587-4439-B0CF-E6BBBB3AC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748339"/>
            <a:ext cx="8915399" cy="1348381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Clustering &amp; Proximity Measure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FC81DD26-FD7F-43E7-A1FA-0F300988B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429001"/>
            <a:ext cx="8915399" cy="2474662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Fauzi</a:t>
            </a:r>
            <a:r>
              <a:rPr lang="en-US" dirty="0">
                <a:solidFill>
                  <a:schemeClr val="tx1"/>
                </a:solidFill>
              </a:rPr>
              <a:t> M. </a:t>
            </a:r>
            <a:r>
              <a:rPr lang="en-US" dirty="0" err="1">
                <a:solidFill>
                  <a:schemeClr val="tx1"/>
                </a:solidFill>
              </a:rPr>
              <a:t>Alfath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M. </a:t>
            </a:r>
            <a:r>
              <a:rPr lang="en-US" dirty="0" err="1">
                <a:solidFill>
                  <a:schemeClr val="tx1"/>
                </a:solidFill>
              </a:rPr>
              <a:t>Ridho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Rahmadinanto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Maulana </a:t>
            </a:r>
            <a:r>
              <a:rPr lang="en-US" dirty="0" err="1">
                <a:solidFill>
                  <a:schemeClr val="tx1"/>
                </a:solidFill>
              </a:rPr>
              <a:t>Safrizal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Norhadi</a:t>
            </a:r>
            <a:endParaRPr lang="id-ID" dirty="0" smtClean="0">
              <a:solidFill>
                <a:schemeClr val="tx1"/>
              </a:solidFill>
            </a:endParaRPr>
          </a:p>
          <a:p>
            <a:endParaRPr lang="id-ID" dirty="0">
              <a:solidFill>
                <a:schemeClr val="tx1"/>
              </a:solidFill>
            </a:endParaRPr>
          </a:p>
          <a:p>
            <a:r>
              <a:rPr lang="id-ID" dirty="0" smtClean="0">
                <a:solidFill>
                  <a:schemeClr val="tx1"/>
                </a:solidFill>
              </a:rPr>
              <a:t>IF-39-02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3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E02B2D-D632-44C3-B32B-A8462A0B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KONSEP DASAR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2C6421-D8FC-48D8-BB91-4E648F9CE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512453"/>
            <a:ext cx="8915400" cy="18330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</a:rPr>
              <a:t>Clustering juga </a:t>
            </a:r>
            <a:r>
              <a:rPr lang="en-US" sz="3200" dirty="0" err="1">
                <a:solidFill>
                  <a:schemeClr val="tx1"/>
                </a:solidFill>
              </a:rPr>
              <a:t>disebut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sebagai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analisis</a:t>
            </a:r>
            <a:r>
              <a:rPr lang="en-US" sz="3200" dirty="0">
                <a:solidFill>
                  <a:schemeClr val="tx1"/>
                </a:solidFill>
              </a:rPr>
              <a:t>  </a:t>
            </a:r>
            <a:r>
              <a:rPr lang="en-US" sz="3200" dirty="0" err="1">
                <a:solidFill>
                  <a:schemeClr val="tx1"/>
                </a:solidFill>
              </a:rPr>
              <a:t>klaster</a:t>
            </a:r>
            <a:r>
              <a:rPr lang="en-US" sz="3200" dirty="0">
                <a:solidFill>
                  <a:schemeClr val="tx1"/>
                </a:solidFill>
              </a:rPr>
              <a:t>, </a:t>
            </a:r>
            <a:r>
              <a:rPr lang="en-US" sz="3200" dirty="0" err="1">
                <a:solidFill>
                  <a:schemeClr val="tx1"/>
                </a:solidFill>
              </a:rPr>
              <a:t>analisis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segmentasi</a:t>
            </a:r>
            <a:r>
              <a:rPr lang="en-US" sz="3200" dirty="0">
                <a:solidFill>
                  <a:schemeClr val="tx1"/>
                </a:solidFill>
              </a:rPr>
              <a:t>, </a:t>
            </a:r>
            <a:r>
              <a:rPr lang="en-US" sz="3200" dirty="0" err="1">
                <a:solidFill>
                  <a:schemeClr val="tx1"/>
                </a:solidFill>
              </a:rPr>
              <a:t>analisis</a:t>
            </a:r>
            <a:r>
              <a:rPr lang="en-US" sz="3200" dirty="0">
                <a:solidFill>
                  <a:schemeClr val="tx1"/>
                </a:solidFill>
              </a:rPr>
              <a:t>  </a:t>
            </a:r>
            <a:r>
              <a:rPr lang="en-US" sz="3200" dirty="0" err="1">
                <a:solidFill>
                  <a:schemeClr val="tx1"/>
                </a:solidFill>
              </a:rPr>
              <a:t>taxonomi</a:t>
            </a:r>
            <a:r>
              <a:rPr lang="en-US" sz="3200" dirty="0">
                <a:solidFill>
                  <a:schemeClr val="tx1"/>
                </a:solidFill>
              </a:rPr>
              <a:t>, </a:t>
            </a:r>
            <a:r>
              <a:rPr lang="en-US" sz="3200" dirty="0" err="1">
                <a:solidFill>
                  <a:schemeClr val="tx1"/>
                </a:solidFill>
              </a:rPr>
              <a:t>atau</a:t>
            </a:r>
            <a:r>
              <a:rPr lang="en-US" sz="3200" dirty="0">
                <a:solidFill>
                  <a:schemeClr val="tx1"/>
                </a:solidFill>
              </a:rPr>
              <a:t> unsupervised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5846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619FCE-D117-4A9F-9CCD-4CBAB1ED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TUJUAN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2DA689-E7D9-470A-BEEE-9E73DDB9C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err="1">
                <a:solidFill>
                  <a:schemeClr val="tx1"/>
                </a:solidFill>
              </a:rPr>
              <a:t>Tujuan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dari</a:t>
            </a:r>
            <a:r>
              <a:rPr lang="en-US" sz="3200" dirty="0">
                <a:solidFill>
                  <a:schemeClr val="tx1"/>
                </a:solidFill>
              </a:rPr>
              <a:t> clustering </a:t>
            </a:r>
            <a:r>
              <a:rPr lang="en-US" sz="3200" dirty="0" err="1">
                <a:solidFill>
                  <a:schemeClr val="tx1"/>
                </a:solidFill>
              </a:rPr>
              <a:t>adalah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mengelompokkan</a:t>
            </a:r>
            <a:r>
              <a:rPr lang="en-US" sz="3200" dirty="0">
                <a:solidFill>
                  <a:schemeClr val="tx1"/>
                </a:solidFill>
              </a:rPr>
              <a:t> data yang </a:t>
            </a:r>
            <a:r>
              <a:rPr lang="en-US" sz="3200" dirty="0" err="1">
                <a:solidFill>
                  <a:schemeClr val="tx1"/>
                </a:solidFill>
              </a:rPr>
              <a:t>memiliki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kesamaan</a:t>
            </a:r>
            <a:r>
              <a:rPr lang="en-US" sz="3200" dirty="0">
                <a:solidFill>
                  <a:schemeClr val="tx1"/>
                </a:solidFill>
              </a:rPr>
              <a:t>  </a:t>
            </a:r>
            <a:r>
              <a:rPr lang="en-US" sz="3200" dirty="0" err="1">
                <a:solidFill>
                  <a:schemeClr val="tx1"/>
                </a:solidFill>
              </a:rPr>
              <a:t>ciri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dan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memisahkan</a:t>
            </a:r>
            <a:r>
              <a:rPr lang="en-US" sz="3200" dirty="0">
                <a:solidFill>
                  <a:schemeClr val="tx1"/>
                </a:solidFill>
              </a:rPr>
              <a:t> data </a:t>
            </a:r>
            <a:r>
              <a:rPr lang="en-US" sz="3200" dirty="0" err="1">
                <a:solidFill>
                  <a:schemeClr val="tx1"/>
                </a:solidFill>
              </a:rPr>
              <a:t>ke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dalam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klaster</a:t>
            </a:r>
            <a:r>
              <a:rPr lang="en-US" sz="3200" dirty="0">
                <a:solidFill>
                  <a:schemeClr val="tx1"/>
                </a:solidFill>
              </a:rPr>
              <a:t> yang </a:t>
            </a:r>
            <a:r>
              <a:rPr lang="en-US" sz="3200" dirty="0" err="1">
                <a:solidFill>
                  <a:schemeClr val="tx1"/>
                </a:solidFill>
              </a:rPr>
              <a:t>berbeda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untuk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objek-objek</a:t>
            </a:r>
            <a:r>
              <a:rPr lang="en-US" sz="3200" dirty="0">
                <a:solidFill>
                  <a:schemeClr val="tx1"/>
                </a:solidFill>
              </a:rPr>
              <a:t> yang </a:t>
            </a:r>
            <a:r>
              <a:rPr lang="en-US" sz="3200" dirty="0" err="1">
                <a:solidFill>
                  <a:schemeClr val="tx1"/>
                </a:solidFill>
              </a:rPr>
              <a:t>memiliki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ciri</a:t>
            </a:r>
            <a:r>
              <a:rPr lang="en-US" sz="3200" dirty="0">
                <a:solidFill>
                  <a:schemeClr val="tx1"/>
                </a:solidFill>
              </a:rPr>
              <a:t>  yang </a:t>
            </a:r>
            <a:r>
              <a:rPr lang="en-US" sz="3200" dirty="0" err="1">
                <a:solidFill>
                  <a:schemeClr val="tx1"/>
                </a:solidFill>
              </a:rPr>
              <a:t>berbeda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67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636C4-8910-404A-A31B-5F8FAE44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Proximity Measure </a:t>
            </a:r>
            <a:r>
              <a:rPr lang="en-US" dirty="0" err="1"/>
              <a:t>antar</a:t>
            </a:r>
            <a:r>
              <a:rPr lang="en-US" dirty="0"/>
              <a:t>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49FA45-B7B1-4C1B-A206-C1F9D15E3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Link</a:t>
            </a:r>
          </a:p>
          <a:p>
            <a:r>
              <a:rPr lang="en-US" dirty="0"/>
              <a:t>Complete Link</a:t>
            </a:r>
          </a:p>
          <a:p>
            <a:r>
              <a:rPr lang="en-US" dirty="0"/>
              <a:t>Group Average</a:t>
            </a:r>
          </a:p>
          <a:p>
            <a:r>
              <a:rPr lang="en-US" dirty="0"/>
              <a:t>Centroid Based</a:t>
            </a:r>
          </a:p>
        </p:txBody>
      </p:sp>
    </p:spTree>
    <p:extLst>
      <p:ext uri="{BB962C8B-B14F-4D97-AF65-F5344CB8AC3E}">
        <p14:creationId xmlns:p14="http://schemas.microsoft.com/office/powerpoint/2010/main" val="321693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24B3DC-0994-4B65-9425-0AC37728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1EC525-90EA-4D0E-B68B-6029123AC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614" y="1571224"/>
            <a:ext cx="9092485" cy="400532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Input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single linkage </a:t>
            </a:r>
            <a:r>
              <a:rPr lang="en-US" dirty="0" err="1">
                <a:solidFill>
                  <a:schemeClr val="tx1"/>
                </a:solidFill>
              </a:rPr>
              <a:t>bisa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berujud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jarak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similarities </a:t>
            </a:r>
            <a:r>
              <a:rPr lang="en-US" dirty="0" err="1">
                <a:solidFill>
                  <a:schemeClr val="tx1"/>
                </a:solidFill>
              </a:rPr>
              <a:t>antara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pasangan-pasangan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objek-objek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Kelompok-kelompok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dibentuk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entities </a:t>
            </a:r>
            <a:r>
              <a:rPr lang="en-US" dirty="0" err="1">
                <a:solidFill>
                  <a:schemeClr val="tx1"/>
                </a:solidFill>
              </a:rPr>
              <a:t>individu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menggabungkan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jarak</a:t>
            </a:r>
            <a:r>
              <a:rPr lang="en-US" dirty="0">
                <a:solidFill>
                  <a:schemeClr val="tx1"/>
                </a:solidFill>
              </a:rPr>
              <a:t> paling </a:t>
            </a:r>
            <a:r>
              <a:rPr lang="en-US" dirty="0" err="1">
                <a:solidFill>
                  <a:schemeClr val="tx1"/>
                </a:solidFill>
              </a:rPr>
              <a:t>pendek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similarities (</a:t>
            </a:r>
            <a:r>
              <a:rPr lang="en-US" dirty="0" err="1">
                <a:solidFill>
                  <a:schemeClr val="tx1"/>
                </a:solidFill>
              </a:rPr>
              <a:t>kemiripan</a:t>
            </a:r>
            <a:r>
              <a:rPr lang="en-US" dirty="0">
                <a:solidFill>
                  <a:schemeClr val="tx1"/>
                </a:solidFill>
              </a:rPr>
              <a:t>) yang paling </a:t>
            </a:r>
            <a:r>
              <a:rPr lang="en-US" dirty="0" err="1">
                <a:solidFill>
                  <a:schemeClr val="tx1"/>
                </a:solidFill>
              </a:rPr>
              <a:t>besar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awalnya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menemukan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jarak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terpendek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/>
              <a:t>D </a:t>
            </a:r>
            <a:r>
              <a:rPr lang="en-US" dirty="0"/>
              <a:t>= {</a:t>
            </a:r>
            <a:r>
              <a:rPr lang="en-US" i="1" dirty="0" err="1"/>
              <a:t>d</a:t>
            </a:r>
            <a:r>
              <a:rPr lang="en-US" i="1" baseline="-25000" dirty="0" err="1"/>
              <a:t>ik</a:t>
            </a:r>
            <a:r>
              <a:rPr lang="en-US" dirty="0"/>
              <a:t>}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menggabungkan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objek-objek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bersesuaian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misalnya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 ,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mendapatkan</a:t>
            </a:r>
            <a:r>
              <a:rPr lang="en-US" dirty="0">
                <a:solidFill>
                  <a:schemeClr val="tx1"/>
                </a:solidFill>
              </a:rPr>
              <a:t> cluster (</a:t>
            </a:r>
            <a:r>
              <a:rPr lang="en-US" i="1" dirty="0">
                <a:solidFill>
                  <a:schemeClr val="tx1"/>
                </a:solidFill>
              </a:rPr>
              <a:t>UV</a:t>
            </a:r>
            <a:r>
              <a:rPr lang="en-US" dirty="0">
                <a:solidFill>
                  <a:schemeClr val="tx1"/>
                </a:solidFill>
              </a:rPr>
              <a:t>). </a:t>
            </a:r>
            <a:r>
              <a:rPr lang="en-US" dirty="0" err="1">
                <a:solidFill>
                  <a:schemeClr val="tx1"/>
                </a:solidFill>
              </a:rPr>
              <a:t>Jarak-jarak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antara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i="1" dirty="0">
                <a:solidFill>
                  <a:schemeClr val="tx1"/>
                </a:solidFill>
              </a:rPr>
              <a:t>UV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cluster </a:t>
            </a:r>
            <a:r>
              <a:rPr lang="en-US" i="1" dirty="0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yang lain </a:t>
            </a:r>
            <a:r>
              <a:rPr lang="en-US" dirty="0" err="1">
                <a:solidFill>
                  <a:schemeClr val="tx1"/>
                </a:solidFill>
              </a:rPr>
              <a:t>dihitung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cara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US" b="1" i="1" dirty="0"/>
              <a:t>d</a:t>
            </a:r>
            <a:r>
              <a:rPr lang="en-US" b="1" i="1" baseline="-25000" dirty="0"/>
              <a:t>(UV)W</a:t>
            </a:r>
            <a:r>
              <a:rPr lang="en-US" b="1" i="1" dirty="0"/>
              <a:t> = min { </a:t>
            </a:r>
            <a:r>
              <a:rPr lang="en-US" b="1" i="1" dirty="0" err="1"/>
              <a:t>d</a:t>
            </a:r>
            <a:r>
              <a:rPr lang="en-US" b="1" i="1" baseline="-25000" dirty="0" err="1"/>
              <a:t>UW</a:t>
            </a:r>
            <a:r>
              <a:rPr lang="en-US" b="1" i="1" baseline="-25000" dirty="0"/>
              <a:t> </a:t>
            </a:r>
            <a:r>
              <a:rPr lang="en-US" b="1" i="1" dirty="0"/>
              <a:t>, </a:t>
            </a:r>
            <a:r>
              <a:rPr lang="en-US" b="1" i="1" dirty="0" err="1"/>
              <a:t>d</a:t>
            </a:r>
            <a:r>
              <a:rPr lang="en-US" b="1" i="1" baseline="-25000" dirty="0" err="1"/>
              <a:t>VW</a:t>
            </a:r>
            <a:r>
              <a:rPr lang="en-US" b="1" i="1" baseline="-25000" dirty="0"/>
              <a:t> </a:t>
            </a:r>
            <a:r>
              <a:rPr lang="en-US" b="1" i="1" dirty="0"/>
              <a:t>}                                                 (1)</a:t>
            </a:r>
            <a:endParaRPr lang="en-US" b="1" i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Di </a:t>
            </a:r>
            <a:r>
              <a:rPr lang="en-US" dirty="0" err="1">
                <a:solidFill>
                  <a:schemeClr val="tx1"/>
                </a:solidFill>
              </a:rPr>
              <a:t>sini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besaran-besaran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 err="1"/>
              <a:t>d</a:t>
            </a:r>
            <a:r>
              <a:rPr lang="en-US" i="1" baseline="-25000" dirty="0" err="1"/>
              <a:t>UW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 err="1"/>
              <a:t>d</a:t>
            </a:r>
            <a:r>
              <a:rPr lang="en-US" i="1" baseline="-25000" dirty="0" err="1"/>
              <a:t>VW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berturut-turut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jarak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terpendek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antara</a:t>
            </a:r>
            <a:r>
              <a:rPr lang="en-US" dirty="0">
                <a:solidFill>
                  <a:schemeClr val="tx1"/>
                </a:solidFill>
              </a:rPr>
              <a:t> cluster-cluster </a:t>
            </a:r>
            <a:r>
              <a:rPr lang="en-US" i="1" dirty="0">
                <a:solidFill>
                  <a:schemeClr val="tx1"/>
                </a:solidFill>
              </a:rPr>
              <a:t>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juga cluster-cluster </a:t>
            </a:r>
            <a:r>
              <a:rPr lang="en-US" i="1" dirty="0">
                <a:solidFill>
                  <a:schemeClr val="tx1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909" y="5104342"/>
            <a:ext cx="2502958" cy="141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37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24B3DC-0994-4B65-9425-0AC37728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Complete-Link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1EC525-90EA-4D0E-B68B-6029123AC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614" y="1571224"/>
            <a:ext cx="9092485" cy="3232596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Complete linkage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kepastian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item-item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cluster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jarak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paling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jauh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similaritas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terkecil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lain.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aglomerative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umumnya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dimulai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entri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matriks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 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 {</a:t>
            </a:r>
            <a:r>
              <a:rPr lang="en-US" i="1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ik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menggabungkan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objek-objek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bersesuaian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misalnya</a:t>
            </a: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cluster (</a:t>
            </a:r>
            <a:r>
              <a:rPr lang="en-US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UV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Jarak-jarak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cluster (</a:t>
            </a:r>
            <a:r>
              <a:rPr lang="en-US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UV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cluster </a:t>
            </a:r>
            <a:r>
              <a:rPr lang="en-US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 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yang lain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dihitung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endParaRPr lang="en-US" sz="14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07000"/>
              </a:lnSpc>
              <a:spcBef>
                <a:spcPts val="0"/>
              </a:spcBef>
              <a:buNone/>
            </a:pPr>
            <a:r>
              <a:rPr lang="en-US" b="1" i="1" dirty="0">
                <a:solidFill>
                  <a:schemeClr val="tx1"/>
                </a:solidFill>
              </a:rPr>
              <a:t>d</a:t>
            </a:r>
            <a:r>
              <a:rPr lang="en-US" b="1" i="1" baseline="-25000" dirty="0">
                <a:solidFill>
                  <a:schemeClr val="tx1"/>
                </a:solidFill>
              </a:rPr>
              <a:t>(UV)W</a:t>
            </a:r>
            <a:r>
              <a:rPr lang="en-US" b="1" i="1" dirty="0">
                <a:solidFill>
                  <a:schemeClr val="tx1"/>
                </a:solidFill>
              </a:rPr>
              <a:t> = </a:t>
            </a:r>
            <a:r>
              <a:rPr lang="en-US" b="1" i="1" dirty="0" err="1">
                <a:solidFill>
                  <a:schemeClr val="tx1"/>
                </a:solidFill>
              </a:rPr>
              <a:t>maks</a:t>
            </a:r>
            <a:r>
              <a:rPr lang="en-US" b="1" i="1" dirty="0">
                <a:solidFill>
                  <a:schemeClr val="tx1"/>
                </a:solidFill>
              </a:rPr>
              <a:t> { </a:t>
            </a:r>
            <a:r>
              <a:rPr lang="en-US" b="1" i="1" dirty="0" err="1">
                <a:solidFill>
                  <a:schemeClr val="tx1"/>
                </a:solidFill>
              </a:rPr>
              <a:t>d</a:t>
            </a:r>
            <a:r>
              <a:rPr lang="en-US" b="1" i="1" baseline="-25000" dirty="0" err="1">
                <a:solidFill>
                  <a:schemeClr val="tx1"/>
                </a:solidFill>
              </a:rPr>
              <a:t>UW</a:t>
            </a:r>
            <a:r>
              <a:rPr lang="en-US" b="1" i="1" baseline="-25000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, </a:t>
            </a:r>
            <a:r>
              <a:rPr lang="en-US" b="1" i="1" dirty="0" err="1">
                <a:solidFill>
                  <a:schemeClr val="tx1"/>
                </a:solidFill>
              </a:rPr>
              <a:t>d</a:t>
            </a:r>
            <a:r>
              <a:rPr lang="en-US" b="1" i="1" baseline="-25000" dirty="0" err="1">
                <a:solidFill>
                  <a:schemeClr val="tx1"/>
                </a:solidFill>
              </a:rPr>
              <a:t>VW</a:t>
            </a:r>
            <a:r>
              <a:rPr lang="en-US" b="1" i="1" baseline="-25000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}                                                 (2)</a:t>
            </a:r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sini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besaran-besaran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UW</a:t>
            </a:r>
            <a:r>
              <a:rPr lang="en-US" sz="1050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VW</a:t>
            </a:r>
            <a:r>
              <a:rPr lang="en-US" sz="1050" i="1" baseline="-25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berturut-turut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jarak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tetangga</a:t>
            </a: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terdekat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cluster-cluster </a:t>
            </a:r>
            <a:r>
              <a:rPr lang="en-US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juga cluster-cluster </a:t>
            </a:r>
            <a:r>
              <a:rPr lang="en-US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217" y="4609571"/>
            <a:ext cx="2609784" cy="158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06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24B3DC-0994-4B65-9425-0AC37728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1EC525-90EA-4D0E-B68B-6029123AC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614" y="1571224"/>
            <a:ext cx="9092485" cy="4662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Average linkage </a:t>
            </a:r>
            <a:r>
              <a:rPr lang="en-US" dirty="0" err="1">
                <a:solidFill>
                  <a:schemeClr val="tx1"/>
                </a:solidFill>
              </a:rPr>
              <a:t>memperlakukan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jarak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antara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dua</a:t>
            </a:r>
            <a:r>
              <a:rPr lang="en-US" dirty="0">
                <a:solidFill>
                  <a:schemeClr val="tx1"/>
                </a:solidFill>
              </a:rPr>
              <a:t> cluster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jarak</a:t>
            </a:r>
            <a:r>
              <a:rPr lang="en-US" dirty="0">
                <a:solidFill>
                  <a:schemeClr val="tx1"/>
                </a:solidFill>
              </a:rPr>
              <a:t> rata-rata </a:t>
            </a:r>
            <a:r>
              <a:rPr lang="en-US" dirty="0" err="1">
                <a:solidFill>
                  <a:schemeClr val="tx1"/>
                </a:solidFill>
              </a:rPr>
              <a:t>antara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semua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pasangan</a:t>
            </a:r>
            <a:r>
              <a:rPr lang="en-US" dirty="0">
                <a:solidFill>
                  <a:schemeClr val="tx1"/>
                </a:solidFill>
              </a:rPr>
              <a:t> item-item di mana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anggota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kepunyaan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tiap</a:t>
            </a:r>
            <a:r>
              <a:rPr lang="en-US" dirty="0">
                <a:solidFill>
                  <a:schemeClr val="tx1"/>
                </a:solidFill>
              </a:rPr>
              <a:t> cluster. </a:t>
            </a:r>
            <a:r>
              <a:rPr lang="en-US" dirty="0" err="1">
                <a:solidFill>
                  <a:schemeClr val="tx1"/>
                </a:solidFill>
              </a:rPr>
              <a:t>Mulai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matriks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jarak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D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i="1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ik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memperoleh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objek-objek</a:t>
            </a:r>
            <a:r>
              <a:rPr lang="en-US" dirty="0">
                <a:solidFill>
                  <a:schemeClr val="tx1"/>
                </a:solidFill>
              </a:rPr>
              <a:t> paling </a:t>
            </a:r>
            <a:r>
              <a:rPr lang="en-US" dirty="0" err="1">
                <a:solidFill>
                  <a:schemeClr val="tx1"/>
                </a:solidFill>
              </a:rPr>
              <a:t>dekat</a:t>
            </a:r>
            <a:r>
              <a:rPr lang="en-US" dirty="0">
                <a:solidFill>
                  <a:schemeClr val="tx1"/>
                </a:solidFill>
              </a:rPr>
              <a:t> ( paling </a:t>
            </a:r>
            <a:r>
              <a:rPr lang="en-US" dirty="0" err="1">
                <a:solidFill>
                  <a:schemeClr val="tx1"/>
                </a:solidFill>
              </a:rPr>
              <a:t>mirip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misalnya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U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V 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Objek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objek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digabungkan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membentuk</a:t>
            </a:r>
            <a:r>
              <a:rPr lang="en-US" dirty="0">
                <a:solidFill>
                  <a:schemeClr val="tx1"/>
                </a:solidFill>
              </a:rPr>
              <a:t> cluster (</a:t>
            </a:r>
            <a:r>
              <a:rPr lang="en-US" i="1" dirty="0">
                <a:solidFill>
                  <a:schemeClr val="tx1"/>
                </a:solidFill>
              </a:rPr>
              <a:t>UV</a:t>
            </a:r>
            <a:r>
              <a:rPr lang="en-US" dirty="0">
                <a:solidFill>
                  <a:schemeClr val="tx1"/>
                </a:solidFill>
              </a:rPr>
              <a:t>). </a:t>
            </a:r>
            <a:r>
              <a:rPr lang="en-US" dirty="0" err="1">
                <a:solidFill>
                  <a:schemeClr val="tx1"/>
                </a:solidFill>
              </a:rPr>
              <a:t>Jarak-jarak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antara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chemeClr val="tx1"/>
                </a:solidFill>
              </a:rPr>
              <a:t>UV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cluster W yang lain </a:t>
            </a:r>
            <a:r>
              <a:rPr lang="en-US" dirty="0" err="1">
                <a:solidFill>
                  <a:schemeClr val="tx1"/>
                </a:solidFill>
              </a:rPr>
              <a:t>ditentukan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endParaRPr lang="en-US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di mana </a:t>
            </a:r>
            <a:r>
              <a:rPr lang="en-US" i="1" dirty="0" err="1">
                <a:solidFill>
                  <a:schemeClr val="tx1"/>
                </a:solidFill>
              </a:rPr>
              <a:t>dik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jarak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antara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objek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cluster (</a:t>
            </a:r>
            <a:r>
              <a:rPr lang="en-US" i="1" dirty="0">
                <a:solidFill>
                  <a:schemeClr val="tx1"/>
                </a:solidFill>
              </a:rPr>
              <a:t>UV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objek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k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cluster </a:t>
            </a:r>
            <a:r>
              <a:rPr lang="en-US" i="1" dirty="0">
                <a:solidFill>
                  <a:schemeClr val="tx1"/>
                </a:solidFill>
              </a:rPr>
              <a:t>W 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UV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W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berturut-turut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banyaknya</a:t>
            </a:r>
            <a:r>
              <a:rPr lang="en-US" dirty="0">
                <a:solidFill>
                  <a:schemeClr val="tx1"/>
                </a:solidFill>
              </a:rPr>
              <a:t> item-item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cluster (</a:t>
            </a:r>
            <a:r>
              <a:rPr lang="en-US" i="1" dirty="0">
                <a:solidFill>
                  <a:schemeClr val="tx1"/>
                </a:solidFill>
              </a:rPr>
              <a:t>UV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1C26AE4-6E91-4E26-BE7A-9C86ADF8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270" y="3446053"/>
            <a:ext cx="2557462" cy="1263838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109" y="3454520"/>
            <a:ext cx="2911748" cy="1066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01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Centroid Based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Jarak antar centroids (means) dari kedua cluster.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242" y="3024187"/>
            <a:ext cx="39052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330" y="4214813"/>
            <a:ext cx="3039933" cy="139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3762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174</TotalTime>
  <Words>406</Words>
  <Application>Microsoft Office PowerPoint</Application>
  <PresentationFormat>Custom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Clustering &amp; Proximity Measure</vt:lpstr>
      <vt:lpstr>KONSEP DASAR</vt:lpstr>
      <vt:lpstr>TUJUAN</vt:lpstr>
      <vt:lpstr>Proximity Measure antar Cluster</vt:lpstr>
      <vt:lpstr>Single-Link</vt:lpstr>
      <vt:lpstr>Complete-Link</vt:lpstr>
      <vt:lpstr>Average Group</vt:lpstr>
      <vt:lpstr>Centroid Based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&amp; Proximity Measure</dc:title>
  <dc:creator>User</dc:creator>
  <cp:lastModifiedBy>fauzimalfath</cp:lastModifiedBy>
  <cp:revision>8</cp:revision>
  <dcterms:created xsi:type="dcterms:W3CDTF">2018-03-19T11:17:31Z</dcterms:created>
  <dcterms:modified xsi:type="dcterms:W3CDTF">2018-03-20T07:09:19Z</dcterms:modified>
</cp:coreProperties>
</file>