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14D9A2-F5D7-44F5-90BC-A0A32519CD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2"/>
            <p14:sldId id="273"/>
          </p14:sldIdLst>
        </p14:section>
        <p14:section name="Studi Kasus" id="{C1CE616A-612E-4CE5-AF33-AA0539579BB6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7B9C-B7CF-4B3B-A745-802C46A58D3D}" type="datetimeFigureOut">
              <a:rPr lang="id-ID" smtClean="0"/>
              <a:t>27/03/2018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EFED-85BD-410F-8C67-8355CEB06A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335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20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26199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21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65421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22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50964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23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431185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6480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25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2040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26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0749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27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25094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28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27505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711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1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28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10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C432-38D4-4436-ADDB-D4BACD5EF1CE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F998-C59C-4725-BC1B-5C0F12DAF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49178"/>
            <a:ext cx="9448800" cy="1825096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4274"/>
            <a:ext cx="9448800" cy="184596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Oleh</a:t>
            </a:r>
            <a:r>
              <a:rPr lang="en-US" dirty="0"/>
              <a:t> :</a:t>
            </a:r>
          </a:p>
          <a:p>
            <a:pPr marL="342900" indent="-342900">
              <a:buFontTx/>
              <a:buChar char="-"/>
            </a:pPr>
            <a:r>
              <a:rPr lang="en-US" dirty="0"/>
              <a:t>Ari </a:t>
            </a:r>
            <a:r>
              <a:rPr lang="en-US" dirty="0" err="1"/>
              <a:t>Fahrezi</a:t>
            </a:r>
            <a:r>
              <a:rPr lang="en-US" dirty="0"/>
              <a:t> as Team Manager</a:t>
            </a:r>
          </a:p>
          <a:p>
            <a:pPr marL="342900" indent="-342900">
              <a:buFontTx/>
              <a:buChar char="-"/>
            </a:pPr>
            <a:r>
              <a:rPr lang="en-US" dirty="0"/>
              <a:t>Muhammad </a:t>
            </a:r>
            <a:r>
              <a:rPr lang="en-US" dirty="0" err="1"/>
              <a:t>Nur</a:t>
            </a:r>
            <a:r>
              <a:rPr lang="en-US" dirty="0"/>
              <a:t> as Team Support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Rizaldi</a:t>
            </a:r>
            <a:r>
              <a:rPr lang="en-US" dirty="0"/>
              <a:t> Yusuf as Team Support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Rizka</a:t>
            </a:r>
            <a:r>
              <a:rPr lang="en-US" dirty="0"/>
              <a:t> </a:t>
            </a:r>
            <a:r>
              <a:rPr lang="en-US" dirty="0" err="1"/>
              <a:t>Ainur</a:t>
            </a:r>
            <a:r>
              <a:rPr lang="en-US" dirty="0"/>
              <a:t> </a:t>
            </a:r>
            <a:r>
              <a:rPr lang="en-US" dirty="0" err="1"/>
              <a:t>Rofiq</a:t>
            </a:r>
            <a:r>
              <a:rPr lang="en-US" dirty="0"/>
              <a:t> as Team Support</a:t>
            </a:r>
          </a:p>
        </p:txBody>
      </p:sp>
    </p:spTree>
    <p:extLst>
      <p:ext uri="{BB962C8B-B14F-4D97-AF65-F5344CB8AC3E}">
        <p14:creationId xmlns:p14="http://schemas.microsoft.com/office/powerpoint/2010/main" val="163722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i="1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i="1" dirty="0" err="1"/>
              <a:t>partitional</a:t>
            </a:r>
            <a:r>
              <a:rPr lang="en-US" sz="2400" i="1" dirty="0"/>
              <a:t> clustering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err="1"/>
              <a:t>Setiap</a:t>
            </a:r>
            <a:r>
              <a:rPr lang="en-US" sz="2400" dirty="0"/>
              <a:t> cluster </a:t>
            </a:r>
            <a:r>
              <a:rPr lang="en-US" sz="2400" dirty="0" err="1"/>
              <a:t>diasosiasikan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sentroid</a:t>
            </a: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di </a:t>
            </a:r>
            <a:r>
              <a:rPr lang="en-US" sz="2400" dirty="0" err="1"/>
              <a:t>tandai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cluster 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sentroid</a:t>
            </a:r>
            <a:r>
              <a:rPr lang="en-US" sz="2400" dirty="0"/>
              <a:t> </a:t>
            </a:r>
            <a:r>
              <a:rPr lang="en-US" sz="2400" dirty="0" err="1"/>
              <a:t>terdekat</a:t>
            </a: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K </a:t>
            </a:r>
            <a:r>
              <a:rPr lang="en-US" sz="2400" dirty="0" err="1"/>
              <a:t>menandakan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cluster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terbentuk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i="1" dirty="0"/>
              <a:t>Clustering: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cluster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centroid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random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rata-rata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centroid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menggunakna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Euclidean distance.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Mengelompokkan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terdekat</a:t>
            </a:r>
            <a:r>
              <a:rPr lang="id-ID" sz="2000" dirty="0"/>
              <a:t>, kemudian hitung mean tiap cluster dan jadikan centroid baru.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centroid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cluster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berpindah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cluster lain.</a:t>
            </a:r>
          </a:p>
          <a:p>
            <a:pPr algn="just"/>
            <a:endParaRPr lang="id-ID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i="1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id-ID" sz="2400" b="1" dirty="0"/>
              <a:t>Algoritma Agglomerative Hierarchical Clustering </a:t>
            </a:r>
            <a:r>
              <a:rPr lang="id-ID" sz="2400" dirty="0"/>
              <a:t>:</a:t>
            </a:r>
            <a:br>
              <a:rPr lang="id-ID" sz="2400" dirty="0"/>
            </a:br>
            <a:r>
              <a:rPr lang="id-ID" sz="2400" dirty="0"/>
              <a:t>1. Hitung Matrik Jarak antar data.</a:t>
            </a:r>
            <a:br>
              <a:rPr lang="id-ID" sz="2400" dirty="0"/>
            </a:br>
            <a:r>
              <a:rPr lang="id-ID" sz="2400" dirty="0"/>
              <a:t>2. Ulangi langkah 3 dan 4 higga hanya satu kelompok yang tersisa.</a:t>
            </a:r>
            <a:br>
              <a:rPr lang="id-ID" sz="2400" dirty="0"/>
            </a:br>
            <a:r>
              <a:rPr lang="id-ID" sz="2400" dirty="0"/>
              <a:t>3. Gabungkan dua kelompok terdekat berdasarkan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pengelompokan</a:t>
            </a:r>
            <a:r>
              <a:rPr lang="en-US" sz="2400" dirty="0"/>
              <a:t> ( </a:t>
            </a:r>
            <a:r>
              <a:rPr lang="en-US" sz="2400" i="1" dirty="0"/>
              <a:t>Single Linkage, Complete Linkage, Average Linkage)</a:t>
            </a:r>
            <a:br>
              <a:rPr lang="id-ID" sz="2400" dirty="0"/>
            </a:br>
            <a:r>
              <a:rPr lang="id-ID" sz="2400" dirty="0"/>
              <a:t>4. Perbarui Matrik Jarak antar data untuk merepresentasikan kedekatan</a:t>
            </a:r>
            <a:r>
              <a:rPr lang="en-US" sz="2400" dirty="0"/>
              <a:t> </a:t>
            </a:r>
            <a:r>
              <a:rPr lang="id-ID" sz="2400" dirty="0"/>
              <a:t>diantara kelompok baru dan kelompok yang masih tersisa.</a:t>
            </a:r>
            <a:br>
              <a:rPr lang="id-ID" sz="2400" dirty="0"/>
            </a:br>
            <a:r>
              <a:rPr lang="id-ID" sz="2400" dirty="0"/>
              <a:t>5. Selesai </a:t>
            </a:r>
            <a:br>
              <a:rPr lang="id-ID" sz="2400" dirty="0"/>
            </a:br>
            <a:endParaRPr lang="en-US" sz="2400" dirty="0"/>
          </a:p>
          <a:p>
            <a:endParaRPr lang="id-ID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>
                <a:latin typeface="Arial" panose="020B0604020202020204" pitchFamily="34" charset="0"/>
                <a:cs typeface="Arial" panose="020B0604020202020204" pitchFamily="34" charset="0"/>
              </a:rPr>
              <a:t>Pengelompokan</a:t>
            </a: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>
                <a:latin typeface="Arial" panose="020B0604020202020204" pitchFamily="34" charset="0"/>
                <a:cs typeface="Arial" panose="020B0604020202020204" pitchFamily="34" charset="0"/>
              </a:rPr>
              <a:t>Aglomeratif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hierarki</a:t>
            </a:r>
            <a:r>
              <a:rPr lang="en-US" dirty="0"/>
              <a:t> </a:t>
            </a:r>
            <a:r>
              <a:rPr lang="en-US" dirty="0" err="1"/>
              <a:t>Aglomeratif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d-ID" dirty="0"/>
              <a:t>Single Linkage (Jarak Terdekat) </a:t>
            </a:r>
            <a:br>
              <a:rPr lang="id-ID" dirty="0"/>
            </a:br>
            <a:r>
              <a:rPr lang="en-US" dirty="0"/>
              <a:t>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Complete Linkage (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Terjauh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Average Linkage (</a:t>
            </a:r>
            <a:r>
              <a:rPr lang="en-US" dirty="0" err="1"/>
              <a:t>Jarak</a:t>
            </a:r>
            <a:r>
              <a:rPr lang="en-US" dirty="0"/>
              <a:t> rata-rata)</a:t>
            </a:r>
          </a:p>
          <a:p>
            <a:endParaRPr lang="en-US" dirty="0"/>
          </a:p>
          <a:p>
            <a:endParaRPr lang="id-ID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C5427-A405-42D8-9817-D67929AA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3189002"/>
            <a:ext cx="2737840" cy="391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B5AC7-574F-438A-9395-2E4317BC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60" y="4391553"/>
            <a:ext cx="2806165" cy="366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C1DF0-E7D0-4FA8-BF32-819C387C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635" y="5618694"/>
            <a:ext cx="3282916" cy="4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2231" y="3348335"/>
            <a:ext cx="2678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DANKE!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25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id-ID" dirty="0"/>
              <a:t> K-Means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7AD40-528A-47B9-A21B-745FDAAE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89" y="2395537"/>
            <a:ext cx="4942985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4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72825-DE70-460D-98E0-8113AB90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94" y="5631426"/>
            <a:ext cx="4493011" cy="699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945C94-1F60-4E68-937A-DC4CBCDB7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94" y="2260930"/>
            <a:ext cx="4258122" cy="23379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5ABBF5-5A0A-457F-80D1-C04EA45CF5FA}"/>
              </a:ext>
            </a:extLst>
          </p:cNvPr>
          <p:cNvSpPr/>
          <p:nvPr/>
        </p:nvSpPr>
        <p:spPr>
          <a:xfrm>
            <a:off x="366002" y="1777612"/>
            <a:ext cx="431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cluster</a:t>
            </a:r>
            <a:r>
              <a:rPr lang="id-ID" dirty="0"/>
              <a:t>, k = 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57AFD-4DE3-44AA-9C53-7E6D31CE83A9}"/>
              </a:ext>
            </a:extLst>
          </p:cNvPr>
          <p:cNvSpPr/>
          <p:nvPr/>
        </p:nvSpPr>
        <p:spPr>
          <a:xfrm>
            <a:off x="819705" y="4792006"/>
            <a:ext cx="9176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centroid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random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id-ID" dirty="0"/>
              <a:t>menggunakan data terendah dan data tertinggi 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4281FA-C295-403F-9B66-E32F5B280950}"/>
              </a:ext>
            </a:extLst>
          </p:cNvPr>
          <p:cNvSpPr txBox="1">
            <a:spLocks/>
          </p:cNvSpPr>
          <p:nvPr/>
        </p:nvSpPr>
        <p:spPr>
          <a:xfrm>
            <a:off x="2648505" y="773149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Penyelesaian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9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534F2-C14E-468C-B8ED-CE5B15BA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centroid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. </a:t>
            </a:r>
            <a:r>
              <a:rPr lang="id-ID" sz="2400" dirty="0"/>
              <a:t>Menggunakan rumus Ecludien distance space atau Manhattan/City Block distance space. Disini menggunakan Manhattan.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87DCA-0C40-4ECE-A0AC-87F251BF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94" y="3350429"/>
            <a:ext cx="4354435" cy="2581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7236F6-65A2-417D-85F8-57FE2BFBE8E8}"/>
              </a:ext>
            </a:extLst>
          </p:cNvPr>
          <p:cNvSpPr txBox="1"/>
          <p:nvPr/>
        </p:nvSpPr>
        <p:spPr>
          <a:xfrm>
            <a:off x="1180729" y="3273040"/>
            <a:ext cx="64436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/>
              <a:t>Perhitungan Jarak untuk record</a:t>
            </a:r>
            <a:br>
              <a:rPr lang="id-ID" sz="1400" b="1" dirty="0"/>
            </a:br>
            <a:r>
              <a:rPr lang="id-ID" sz="1400" b="1" dirty="0"/>
              <a:t>Jarak Cluster 1 untuk record 1 = |1.0-1.0|+|1.0-1.0|=0.0</a:t>
            </a:r>
            <a:br>
              <a:rPr lang="id-ID" sz="1400" b="1" dirty="0"/>
            </a:br>
            <a:r>
              <a:rPr lang="id-ID" sz="1400" b="1" dirty="0"/>
              <a:t>Jarak Cluster 2 untuk record 1 = |1.0-8.0|+|1.0-7.0|=|-7.0|+|-6.0|=13.0</a:t>
            </a:r>
            <a:br>
              <a:rPr lang="id-ID" sz="1400" b="1" dirty="0"/>
            </a:br>
            <a:r>
              <a:rPr lang="id-ID" sz="1400" b="1" dirty="0"/>
              <a:t>Jarak Cluster 1 untuk record 2 = |2.5-1.0|+|2.0-1.0|=2.5</a:t>
            </a:r>
            <a:br>
              <a:rPr lang="id-ID" sz="1400" b="1" dirty="0"/>
            </a:br>
            <a:r>
              <a:rPr lang="id-ID" sz="1400" b="1" dirty="0"/>
              <a:t>Jarak Cluster 2 untuk record 2 = |2.5-8.0|+|2.0-7.0|=|-5.5|+|-5.0|=10.5</a:t>
            </a:r>
            <a:br>
              <a:rPr lang="id-ID" sz="1400" b="1" dirty="0"/>
            </a:br>
            <a:r>
              <a:rPr lang="id-ID" sz="1400" b="1" dirty="0"/>
              <a:t>Jarak Cluster 1 untuk record 3 = |3.0-1.0|+|5.5-1.0|=6.5</a:t>
            </a:r>
            <a:br>
              <a:rPr lang="id-ID" sz="1400" b="1" dirty="0"/>
            </a:br>
            <a:r>
              <a:rPr lang="id-ID" sz="1400" b="1" dirty="0"/>
              <a:t>Jarak Cluster 2 untuk record 3 = |3.0-8.0|+|5.5-7.0|=|-5.0|+|1.5|=6.5</a:t>
            </a:r>
            <a:br>
              <a:rPr lang="id-ID" sz="1400" b="1" dirty="0"/>
            </a:br>
            <a:r>
              <a:rPr lang="id-ID" sz="1400" b="1" dirty="0"/>
              <a:t>Jarak Cluster 1 untuk record 4 = |8.0-1.0|+|7.0-1.0|=13.0</a:t>
            </a:r>
            <a:br>
              <a:rPr lang="id-ID" sz="1400" b="1" dirty="0"/>
            </a:br>
            <a:r>
              <a:rPr lang="id-ID" sz="1400" b="1" dirty="0"/>
              <a:t>Jarak Cluster 2 untuk record 4 = |8.0-8.0|+|7.0-7.0|=0.0</a:t>
            </a:r>
            <a:br>
              <a:rPr lang="id-ID" sz="1400" b="1" dirty="0"/>
            </a:br>
            <a:r>
              <a:rPr lang="id-ID" sz="1400" b="1" dirty="0"/>
              <a:t>Jarak Cluster 1 untuk record 5 = |4.0-1.0|+|4.0-1.0|=6.0</a:t>
            </a:r>
            <a:br>
              <a:rPr lang="id-ID" sz="1400" b="1" dirty="0"/>
            </a:br>
            <a:r>
              <a:rPr lang="id-ID" sz="1400" b="1" dirty="0"/>
              <a:t>Jarak Cluster 2 untuk record 5 = |4.0-8.0|+|4.0-7.0|=7.0</a:t>
            </a:r>
            <a:br>
              <a:rPr lang="id-ID" sz="1400" b="1" dirty="0"/>
            </a:br>
            <a:r>
              <a:rPr lang="id-ID" sz="1400" b="1" dirty="0"/>
              <a:t>Jarak Cluster 1 untuk record 6 = |6.0-1.0|+|5.0-1.0|=9.0</a:t>
            </a:r>
            <a:br>
              <a:rPr lang="id-ID" sz="1400" b="1" dirty="0"/>
            </a:br>
            <a:r>
              <a:rPr lang="id-ID" sz="1400" b="1" dirty="0"/>
              <a:t>Jarak Cluster 2 untuk record 6 = |6.0-8.0|+|5.0-7.0|=4.0</a:t>
            </a:r>
          </a:p>
        </p:txBody>
      </p:sp>
    </p:spTree>
    <p:extLst>
      <p:ext uri="{BB962C8B-B14F-4D97-AF65-F5344CB8AC3E}">
        <p14:creationId xmlns:p14="http://schemas.microsoft.com/office/powerpoint/2010/main" val="220014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077" y="407094"/>
            <a:ext cx="8610600" cy="1293028"/>
          </a:xfrm>
        </p:spPr>
        <p:txBody>
          <a:bodyPr/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534F2-C14E-468C-B8ED-CE5B15BA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76670"/>
            <a:ext cx="10820400" cy="85724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000" dirty="0" err="1"/>
              <a:t>Mengelompokkan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terdekat</a:t>
            </a:r>
            <a:r>
              <a:rPr lang="id-ID" sz="2000" dirty="0"/>
              <a:t>, kemudian hitung mean tiap cluster dan jadikan centroid baru.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C6C61-8F43-48F2-9443-E36791FA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01" y="2107215"/>
            <a:ext cx="3996891" cy="1966724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F3F6E62F-647B-4C6A-9A58-257653B7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47" y="5861337"/>
            <a:ext cx="4019788" cy="58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FDF61-C8AA-42B3-821F-C00961ADBCA7}"/>
              </a:ext>
            </a:extLst>
          </p:cNvPr>
          <p:cNvSpPr txBox="1"/>
          <p:nvPr/>
        </p:nvSpPr>
        <p:spPr>
          <a:xfrm>
            <a:off x="1182748" y="4065638"/>
            <a:ext cx="882805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id-ID" sz="1600" dirty="0">
                <a:latin typeface="Arial" panose="020B0604020202020204" pitchFamily="34" charset="0"/>
              </a:rPr>
              <a:t>Centroid Cluster 1  (menghitung rata-rata untuk cluster 1 yaitu record ke 1,2,3 dan 5)</a:t>
            </a:r>
            <a:br>
              <a:rPr lang="id-ID" altLang="id-ID" sz="1600" dirty="0">
                <a:latin typeface="Arial" panose="020B0604020202020204" pitchFamily="34" charset="0"/>
              </a:rPr>
            </a:br>
            <a:r>
              <a:rPr lang="id-ID" altLang="id-ID" sz="1600" dirty="0">
                <a:latin typeface="Arial" panose="020B0604020202020204" pitchFamily="34" charset="0"/>
              </a:rPr>
              <a:t>=average(1.0+2.5+3.0+4.0)=2.6</a:t>
            </a:r>
            <a:br>
              <a:rPr lang="id-ID" altLang="id-ID" sz="1600" dirty="0">
                <a:latin typeface="Arial" panose="020B0604020202020204" pitchFamily="34" charset="0"/>
              </a:rPr>
            </a:br>
            <a:r>
              <a:rPr lang="id-ID" altLang="id-ID" sz="1600" dirty="0">
                <a:latin typeface="Arial" panose="020B0604020202020204" pitchFamily="34" charset="0"/>
              </a:rPr>
              <a:t>=average(1.0+2.0+5.5+4.0)=3.1</a:t>
            </a:r>
            <a:br>
              <a:rPr lang="id-ID" altLang="id-ID" sz="1600" dirty="0">
                <a:latin typeface="Arial" panose="020B0604020202020204" pitchFamily="34" charset="0"/>
              </a:rPr>
            </a:br>
            <a:r>
              <a:rPr lang="id-ID" altLang="id-ID" sz="1600" dirty="0">
                <a:latin typeface="Arial" panose="020B0604020202020204" pitchFamily="34" charset="0"/>
              </a:rPr>
              <a:t>Centroid Cluster 2  (menghitung rata-rata untuk cluster 2 yaitu record ke 4 dan 6)</a:t>
            </a:r>
            <a:br>
              <a:rPr lang="id-ID" altLang="id-ID" sz="1600" dirty="0">
                <a:latin typeface="Arial" panose="020B0604020202020204" pitchFamily="34" charset="0"/>
              </a:rPr>
            </a:br>
            <a:r>
              <a:rPr lang="id-ID" altLang="id-ID" sz="1600" dirty="0">
                <a:latin typeface="Arial" panose="020B0604020202020204" pitchFamily="34" charset="0"/>
              </a:rPr>
              <a:t>=average(8.0+6.0)=7.0</a:t>
            </a:r>
            <a:br>
              <a:rPr lang="id-ID" altLang="id-ID" sz="1600" dirty="0">
                <a:latin typeface="Arial" panose="020B0604020202020204" pitchFamily="34" charset="0"/>
              </a:rPr>
            </a:br>
            <a:r>
              <a:rPr lang="id-ID" altLang="id-ID" sz="1600" dirty="0">
                <a:latin typeface="Arial" panose="020B0604020202020204" pitchFamily="34" charset="0"/>
              </a:rPr>
              <a:t>=average(7.0+5.0)=6.0</a:t>
            </a:r>
            <a:br>
              <a:rPr lang="id-ID" altLang="id-ID" sz="1600" dirty="0">
                <a:latin typeface="Arial" panose="020B0604020202020204" pitchFamily="34" charset="0"/>
              </a:rPr>
            </a:br>
            <a:r>
              <a:rPr lang="id-ID" altLang="id-ID" sz="1600" dirty="0">
                <a:latin typeface="Arial" panose="020B0604020202020204" pitchFamily="34" charset="0"/>
              </a:rPr>
              <a:t>Jadi Centroid nya adalah sebagai berikut</a:t>
            </a:r>
            <a:br>
              <a:rPr lang="id-ID" altLang="id-ID" dirty="0">
                <a:latin typeface="Arial" panose="020B0604020202020204" pitchFamily="34" charset="0"/>
              </a:rPr>
            </a:br>
            <a:r>
              <a:rPr lang="id-ID" altLang="id-ID" dirty="0">
                <a:latin typeface="Arial" panose="020B0604020202020204" pitchFamily="34" charset="0"/>
              </a:rPr>
              <a:t>  </a:t>
            </a:r>
            <a:r>
              <a:rPr lang="id-ID" altLang="id-ID" sz="1900" dirty="0">
                <a:latin typeface="Arial" panose="020B0604020202020204" pitchFamily="34" charset="0"/>
              </a:rPr>
              <a:t> </a:t>
            </a:r>
            <a:endParaRPr lang="id-ID" altLang="id-ID" dirty="0">
              <a:latin typeface="Arial" panose="020B0604020202020204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66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857AFD-4DE3-44AA-9C53-7E6D31CE83A9}"/>
              </a:ext>
            </a:extLst>
          </p:cNvPr>
          <p:cNvSpPr/>
          <p:nvPr/>
        </p:nvSpPr>
        <p:spPr>
          <a:xfrm>
            <a:off x="737409" y="1838494"/>
            <a:ext cx="9176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centroid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cluster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cluster lain.</a:t>
            </a:r>
            <a:r>
              <a:rPr lang="id-ID" dirty="0"/>
              <a:t> Dengan perhitungan yang sama, maka didapatkan hasil iterasi 2.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4281FA-C295-403F-9B66-E32F5B280950}"/>
              </a:ext>
            </a:extLst>
          </p:cNvPr>
          <p:cNvSpPr txBox="1">
            <a:spLocks/>
          </p:cNvSpPr>
          <p:nvPr/>
        </p:nvSpPr>
        <p:spPr>
          <a:xfrm>
            <a:off x="2648505" y="773149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Penyelesaian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46AC4-5112-454E-8E2F-4C0A61E3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48" y="2840411"/>
            <a:ext cx="5625480" cy="21288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6A7691-93D6-45A8-83EF-62EA418249F1}"/>
              </a:ext>
            </a:extLst>
          </p:cNvPr>
          <p:cNvSpPr/>
          <p:nvPr/>
        </p:nvSpPr>
        <p:spPr>
          <a:xfrm>
            <a:off x="1113836" y="4969249"/>
            <a:ext cx="9630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Karena keanggotaan data pada Cluster 1 dan Cluster 2 tidak berubah, maka centroid tetap sehingga looping atau perhitungan berhenti. Jadi hasil pengklusteran adalah Cluster 1 adalah data ke 1,2,3, dan 5 sedangkan Cluster 2 data 4 dan 6</a:t>
            </a:r>
          </a:p>
        </p:txBody>
      </p:sp>
    </p:spTree>
    <p:extLst>
      <p:ext uri="{BB962C8B-B14F-4D97-AF65-F5344CB8AC3E}">
        <p14:creationId xmlns:p14="http://schemas.microsoft.com/office/powerpoint/2010/main" val="29875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i="1" dirty="0"/>
              <a:t>unsupervised learning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</a:t>
            </a:r>
            <a:r>
              <a:rPr lang="en-US" sz="2400" i="1" dirty="0"/>
              <a:t>learning. Cluster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mengelompokkan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data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kemiripan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dikelompokkan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:a16="http://schemas.microsoft.com/office/drawing/2014/main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914401"/>
            <a:ext cx="8401050" cy="838199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CONTOH STUDI KASUS</a:t>
            </a:r>
            <a:r>
              <a:rPr lang="id-ID" b="1" dirty="0"/>
              <a:t> AHC</a:t>
            </a:r>
            <a:br>
              <a:rPr lang="en-US" b="1" dirty="0"/>
            </a:br>
            <a:endParaRPr lang="id-ID" altLang="id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88323-C7AE-4E7F-87A1-68BCF6E9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24" y="1845243"/>
            <a:ext cx="4086002" cy="2100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33CAA-5403-4A1F-95A9-237323E6F166}"/>
              </a:ext>
            </a:extLst>
          </p:cNvPr>
          <p:cNvSpPr txBox="1"/>
          <p:nvPr/>
        </p:nvSpPr>
        <p:spPr>
          <a:xfrm>
            <a:off x="1905000" y="3880630"/>
            <a:ext cx="840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id-ID" dirty="0"/>
              <a:t>Kelompokkan dataset tersebut dengan</a:t>
            </a:r>
            <a:r>
              <a:rPr lang="en-US" dirty="0"/>
              <a:t> </a:t>
            </a:r>
            <a:r>
              <a:rPr lang="id-ID" dirty="0"/>
              <a:t>menggunakan metode AHC (Single</a:t>
            </a:r>
            <a:r>
              <a:rPr lang="en-US" dirty="0"/>
              <a:t> </a:t>
            </a:r>
            <a:r>
              <a:rPr lang="id-ID" dirty="0"/>
              <a:t>Linkage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Manhattan!</a:t>
            </a:r>
          </a:p>
          <a:p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2062606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:a16="http://schemas.microsoft.com/office/drawing/2014/main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533401"/>
            <a:ext cx="8458200" cy="121919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CONTOH STUDI KASUS </a:t>
            </a:r>
            <a:endParaRPr lang="id-ID" alt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5E7F-C997-46B8-B239-19C20495BADD}"/>
              </a:ext>
            </a:extLst>
          </p:cNvPr>
          <p:cNvSpPr txBox="1"/>
          <p:nvPr/>
        </p:nvSpPr>
        <p:spPr>
          <a:xfrm>
            <a:off x="2133600" y="1905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0761F-86A8-440A-8BA8-B2F05769C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06251"/>
            <a:ext cx="7592696" cy="33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565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:a16="http://schemas.microsoft.com/office/drawing/2014/main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533401"/>
            <a:ext cx="8458200" cy="121919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CONTOH STUDI KASUS </a:t>
            </a:r>
            <a:endParaRPr lang="id-ID" altLang="id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0B9F6-0773-4BE2-91EA-1D6FE7856F99}"/>
              </a:ext>
            </a:extLst>
          </p:cNvPr>
          <p:cNvSpPr txBox="1"/>
          <p:nvPr/>
        </p:nvSpPr>
        <p:spPr>
          <a:xfrm>
            <a:off x="2076450" y="1960234"/>
            <a:ext cx="80581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br>
              <a:rPr lang="id-ID" sz="2000" dirty="0"/>
            </a:br>
            <a:br>
              <a:rPr lang="id-ID" sz="2000" dirty="0"/>
            </a:br>
            <a:endParaRPr lang="id-ID" sz="2000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F44D4-672F-4255-ABE1-36E47F3E1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42" y="1960235"/>
            <a:ext cx="4490416" cy="23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19520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:a16="http://schemas.microsoft.com/office/drawing/2014/main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299" y="1465556"/>
            <a:ext cx="8458200" cy="1219199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id-ID" altLang="id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ACEFA-4258-4D22-9F7C-F83922A5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51" y="1313155"/>
            <a:ext cx="898009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053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EB70C3-6F00-403E-A5C7-688DB88DC35B}"/>
              </a:ext>
            </a:extLst>
          </p:cNvPr>
          <p:cNvSpPr txBox="1"/>
          <p:nvPr/>
        </p:nvSpPr>
        <p:spPr>
          <a:xfrm>
            <a:off x="2300287" y="1095652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id-ID" dirty="0"/>
              <a:t>(1 dan 3) dengan kelompok lain yang</a:t>
            </a:r>
            <a:br>
              <a:rPr lang="id-ID" dirty="0"/>
            </a:br>
            <a:r>
              <a:rPr lang="id-ID" dirty="0"/>
              <a:t>tersisa, yaitu 2, 4 dan 5. </a:t>
            </a:r>
            <a:br>
              <a:rPr lang="id-ID" dirty="0"/>
            </a:br>
            <a:endParaRPr lang="en-US" dirty="0"/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65660-A692-41BA-9F60-427B08FD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9" y="1857652"/>
            <a:ext cx="3333750" cy="11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E1BBD-1BA7-4CE7-ADE1-369B74E21955}"/>
              </a:ext>
            </a:extLst>
          </p:cNvPr>
          <p:cNvSpPr txBox="1"/>
          <p:nvPr/>
        </p:nvSpPr>
        <p:spPr>
          <a:xfrm>
            <a:off x="2300287" y="3153053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/>
              <a:t>Dengan menghapus baris-baris dan kolom-kolom matrik jarak yang</a:t>
            </a:r>
            <a:r>
              <a:rPr lang="en-US" dirty="0"/>
              <a:t> </a:t>
            </a:r>
            <a:r>
              <a:rPr lang="id-ID" dirty="0"/>
              <a:t>bersesuaian dengan kelompok 1 dan 3, serta menambahkan baris dan</a:t>
            </a:r>
            <a:r>
              <a:rPr lang="en-US" dirty="0"/>
              <a:t> </a:t>
            </a:r>
            <a:r>
              <a:rPr lang="id-ID" dirty="0"/>
              <a:t>kolom untuk kelompok (13) </a:t>
            </a:r>
            <a:br>
              <a:rPr lang="id-ID" dirty="0"/>
            </a:b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4FEA1-D070-448D-955F-DDB792CB5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3" y="4179238"/>
            <a:ext cx="6105525" cy="1123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6E14F2-42A8-4F24-BCB5-6DDE15BBB5DC}"/>
              </a:ext>
            </a:extLst>
          </p:cNvPr>
          <p:cNvSpPr txBox="1"/>
          <p:nvPr/>
        </p:nvSpPr>
        <p:spPr>
          <a:xfrm>
            <a:off x="2595563" y="5379567"/>
            <a:ext cx="64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Selanjuttnya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terkecil</a:t>
            </a:r>
            <a:r>
              <a:rPr lang="en-US" dirty="0"/>
              <a:t>. </a:t>
            </a:r>
            <a:endParaRPr lang="id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88C606-F2B4-4912-8365-7EFA010E6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285" y="5796805"/>
            <a:ext cx="3342715" cy="5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997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BE1BBD-1BA7-4CE7-ADE1-369B74E21955}"/>
              </a:ext>
            </a:extLst>
          </p:cNvPr>
          <p:cNvSpPr txBox="1"/>
          <p:nvPr/>
        </p:nvSpPr>
        <p:spPr>
          <a:xfrm>
            <a:off x="2300287" y="353479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br>
              <a:rPr lang="id-ID" dirty="0"/>
            </a:b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51EC5-A9DB-433C-A22A-699046B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88" y="1553594"/>
            <a:ext cx="8375823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6726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BE1BBD-1BA7-4CE7-ADE1-369B74E21955}"/>
              </a:ext>
            </a:extLst>
          </p:cNvPr>
          <p:cNvSpPr txBox="1"/>
          <p:nvPr/>
        </p:nvSpPr>
        <p:spPr>
          <a:xfrm>
            <a:off x="2525697" y="3605815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br>
              <a:rPr lang="id-ID" dirty="0"/>
            </a:b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93AD8-F306-42FD-B2C9-3C87B3FF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97" y="1396014"/>
            <a:ext cx="8001000" cy="50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65204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BE1BBD-1BA7-4CE7-ADE1-369B74E21955}"/>
              </a:ext>
            </a:extLst>
          </p:cNvPr>
          <p:cNvSpPr txBox="1"/>
          <p:nvPr/>
        </p:nvSpPr>
        <p:spPr>
          <a:xfrm>
            <a:off x="2481309" y="353479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br>
              <a:rPr lang="id-ID" dirty="0"/>
            </a:b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29778-1F2F-4E26-9577-06F9416E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910" y="1401192"/>
            <a:ext cx="852018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8809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BE1BBD-1BA7-4CE7-ADE1-369B74E21955}"/>
              </a:ext>
            </a:extLst>
          </p:cNvPr>
          <p:cNvSpPr txBox="1"/>
          <p:nvPr/>
        </p:nvSpPr>
        <p:spPr>
          <a:xfrm>
            <a:off x="2428043" y="360581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br>
              <a:rPr lang="id-ID" dirty="0"/>
            </a:br>
            <a:endParaRPr lang="id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A8603E-6F68-4BE5-AD5C-37BFE29E0D35}"/>
              </a:ext>
            </a:extLst>
          </p:cNvPr>
          <p:cNvSpPr txBox="1"/>
          <p:nvPr/>
        </p:nvSpPr>
        <p:spPr>
          <a:xfrm>
            <a:off x="2047043" y="1396015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/>
              <a:t>Menghapus baris dan kolom matrik yang bersesuaian dengan kelompok</a:t>
            </a:r>
            <a:br>
              <a:rPr lang="id-ID" dirty="0"/>
            </a:br>
            <a:r>
              <a:rPr lang="id-ID" dirty="0"/>
              <a:t>(13) dan 2, serta menambahkan baris dan kolom untuk kelompok (132)</a:t>
            </a:r>
            <a:r>
              <a:rPr lang="en-US" dirty="0"/>
              <a:t>.</a:t>
            </a:r>
          </a:p>
          <a:p>
            <a:r>
              <a:rPr lang="id-ID" dirty="0"/>
              <a:t> </a:t>
            </a:r>
            <a:br>
              <a:rPr lang="id-ID" dirty="0"/>
            </a:b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A722A-2D1A-4748-8E41-E0B5692F5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60" y="2186767"/>
            <a:ext cx="8116991" cy="1323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B2F17-5FC5-4159-BFF0-DE74D2C5976F}"/>
              </a:ext>
            </a:extLst>
          </p:cNvPr>
          <p:cNvSpPr txBox="1"/>
          <p:nvPr/>
        </p:nvSpPr>
        <p:spPr>
          <a:xfrm>
            <a:off x="1991851" y="3651981"/>
            <a:ext cx="8463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Jadi kelompok (132) dan (45) digabung untuk menjadi kelompok tunggal</a:t>
            </a:r>
            <a:r>
              <a:rPr lang="en-US" dirty="0"/>
              <a:t> </a:t>
            </a:r>
            <a:r>
              <a:rPr lang="id-ID" dirty="0"/>
              <a:t>dari lima data, yaitu kelompok (13245) dengan jarak terdekat 4. Berikut</a:t>
            </a:r>
            <a:br>
              <a:rPr lang="id-ID" dirty="0"/>
            </a:br>
            <a:r>
              <a:rPr lang="id-ID" dirty="0"/>
              <a:t>Dendogram Hasil Metode Single Linkage : </a:t>
            </a:r>
            <a:br>
              <a:rPr lang="id-ID" dirty="0"/>
            </a:b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CD8B2-B53E-489B-A9C0-E991CC2EB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53" y="4501645"/>
            <a:ext cx="4648200" cy="19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0508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Semakin besar tingkat kemiripan/</a:t>
            </a:r>
            <a:r>
              <a:rPr lang="id-ID" sz="2400" i="1" dirty="0"/>
              <a:t>similarity </a:t>
            </a:r>
            <a:r>
              <a:rPr lang="id-ID" sz="2400" dirty="0"/>
              <a:t>(atau homogenitas) di dalam satu</a:t>
            </a:r>
            <a:r>
              <a:rPr lang="en-US" sz="2400" dirty="0"/>
              <a:t> </a:t>
            </a:r>
            <a:r>
              <a:rPr lang="id-ID" sz="2400" dirty="0"/>
              <a:t>grup dan semakin besar tingkat perbedaan diantara grup, maka semakin baik</a:t>
            </a:r>
            <a:r>
              <a:rPr lang="en-US" sz="2400" dirty="0"/>
              <a:t> </a:t>
            </a:r>
            <a:r>
              <a:rPr lang="id-ID" sz="2400" dirty="0"/>
              <a:t>(atau lebih berbeda) </a:t>
            </a:r>
            <a:r>
              <a:rPr lang="id-ID" sz="2400" i="1" dirty="0"/>
              <a:t>clustering </a:t>
            </a:r>
            <a:r>
              <a:rPr lang="id-ID" sz="2400" dirty="0"/>
              <a:t>tersebut.</a:t>
            </a:r>
            <a:br>
              <a:rPr lang="id-ID" sz="2400" dirty="0"/>
            </a:b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72586" y="2291933"/>
            <a:ext cx="1565189" cy="98030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01181" y="3794348"/>
            <a:ext cx="115330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53581" y="3946748"/>
            <a:ext cx="115330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32987" y="4140337"/>
            <a:ext cx="115330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90652" y="3753159"/>
            <a:ext cx="115330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01181" y="4008532"/>
            <a:ext cx="115330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3052" y="3905559"/>
            <a:ext cx="115330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05981" y="4078554"/>
            <a:ext cx="115330" cy="123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41690" y="3468953"/>
            <a:ext cx="984421" cy="1033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29765" y="2313351"/>
            <a:ext cx="0" cy="2189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64576" y="4502802"/>
            <a:ext cx="1573427" cy="906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8003" y="4502802"/>
            <a:ext cx="22983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19012" y="3197454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77319" y="3347570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76677" y="3420475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34342" y="3033297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81941" y="3601501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61409" y="3224002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78915" y="3424594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27931" y="4453131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988260" y="4513905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76725" y="4859628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03590" y="4317373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810425" y="4736060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48061" y="4601864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32731" y="4737337"/>
            <a:ext cx="115330" cy="123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226158" y="2928922"/>
            <a:ext cx="906573" cy="8831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34342" y="4202122"/>
            <a:ext cx="861784" cy="923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735204" y="3621067"/>
            <a:ext cx="267989" cy="760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172211" y="3582415"/>
            <a:ext cx="392634" cy="2407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780433" y="2844239"/>
            <a:ext cx="1565189" cy="98030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98420" y="2392680"/>
            <a:ext cx="1349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Intra-cluster distances are minimized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78043" y="2942664"/>
            <a:ext cx="1349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Intra-cluster distances are maximized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383280" y="3272236"/>
            <a:ext cx="985248" cy="430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876739" y="3757419"/>
            <a:ext cx="921348" cy="23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41270" y="3147060"/>
            <a:ext cx="2948940" cy="1127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6286500" y="3139440"/>
            <a:ext cx="2948940" cy="1127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2758440" y="3168600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Partional</a:t>
            </a:r>
            <a:r>
              <a:rPr lang="en-US" sz="2800" dirty="0"/>
              <a:t> Clustering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503670" y="3168600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Hierarchiecal</a:t>
            </a:r>
            <a:r>
              <a:rPr lang="en-US" sz="2800" dirty="0"/>
              <a:t> Clustering</a:t>
            </a:r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>
          <a:xfrm>
            <a:off x="4960620" y="5387340"/>
            <a:ext cx="1828800" cy="5257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5189220" y="5465564"/>
            <a:ext cx="148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</a:t>
            </a:r>
          </a:p>
        </p:txBody>
      </p:sp>
    </p:spTree>
    <p:extLst>
      <p:ext uri="{BB962C8B-B14F-4D97-AF65-F5344CB8AC3E}">
        <p14:creationId xmlns:p14="http://schemas.microsoft.com/office/powerpoint/2010/main" val="32577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Partional</a:t>
            </a:r>
            <a:r>
              <a:rPr lang="en-US" dirty="0"/>
              <a:t>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58CA0-7665-4C76-8921-720DE57B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160" y="2057401"/>
            <a:ext cx="5246370" cy="3393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" y="5451316"/>
            <a:ext cx="1010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sub-</a:t>
            </a:r>
            <a:r>
              <a:rPr lang="en-US" dirty="0" err="1"/>
              <a:t>himpunan</a:t>
            </a:r>
            <a:r>
              <a:rPr lang="en-US" dirty="0"/>
              <a:t> (cluster) yang </a:t>
            </a:r>
            <a:r>
              <a:rPr lang="en-US" dirty="0" err="1"/>
              <a:t>tidak</a:t>
            </a:r>
            <a:r>
              <a:rPr lang="en-US" dirty="0"/>
              <a:t> overlap,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data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cluster.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683240" y="6195060"/>
            <a:ext cx="1226820" cy="480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9460" y="625042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2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E4C169-8E2B-4FD5-BA3C-48502E6A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760" y="1877257"/>
            <a:ext cx="5608320" cy="3757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" y="5824385"/>
            <a:ext cx="1010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cluster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subcluster</a:t>
            </a:r>
            <a:r>
              <a:rPr lang="en-US" dirty="0"/>
              <a:t>. </a:t>
            </a:r>
            <a:r>
              <a:rPr lang="en-US" dirty="0" err="1"/>
              <a:t>Himpunan</a:t>
            </a:r>
            <a:r>
              <a:rPr lang="en-US" dirty="0"/>
              <a:t> cluster </a:t>
            </a:r>
            <a:r>
              <a:rPr lang="en-US" dirty="0" err="1"/>
              <a:t>besarang</a:t>
            </a:r>
            <a:r>
              <a:rPr lang="en-US" dirty="0"/>
              <a:t> yang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tree.</a:t>
            </a:r>
            <a:endParaRPr lang="id-ID" i="1" dirty="0"/>
          </a:p>
        </p:txBody>
      </p:sp>
      <p:sp>
        <p:nvSpPr>
          <p:cNvPr id="6" name="Rounded Rectangle 5"/>
          <p:cNvSpPr/>
          <p:nvPr/>
        </p:nvSpPr>
        <p:spPr>
          <a:xfrm>
            <a:off x="10683240" y="6195060"/>
            <a:ext cx="1226820" cy="4800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19460" y="625042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SIMILARITY AND DISSIMILARITY BETWEEN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kemiripan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ketidakmiripan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6768A-70A1-4C47-ADC5-AB9BA950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3435669"/>
            <a:ext cx="6781800" cy="1401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160" y="4924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q=1,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Manhattan distance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33810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SIMILARITY AND DISSIMILARITY BETWEEN 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err="1"/>
                  <a:t>Jika</a:t>
                </a:r>
                <a:r>
                  <a:rPr lang="en-US" sz="2400" dirty="0"/>
                  <a:t> q=2,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jarak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tersebut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diukur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Euclidean distance</a:t>
                </a:r>
                <a:endParaRPr lang="id-ID" sz="2400" dirty="0"/>
              </a:p>
              <a:p>
                <a:pPr marL="285750" indent="-285750"/>
                <a:endParaRPr lang="en-US" sz="2400" dirty="0">
                  <a:cs typeface="Arial" panose="020B0604020202020204" pitchFamily="34" charset="0"/>
                </a:endParaRPr>
              </a:p>
              <a:p>
                <a:pPr marL="285750" indent="-285750"/>
                <a:endParaRPr lang="en-US" sz="2400" dirty="0">
                  <a:cs typeface="Arial" panose="020B0604020202020204" pitchFamily="34" charset="0"/>
                </a:endParaRPr>
              </a:p>
              <a:p>
                <a:pPr marL="285750" indent="-285750"/>
                <a:endParaRPr lang="en-US" sz="2400" dirty="0">
                  <a:cs typeface="Arial" panose="020B0604020202020204" pitchFamily="34" charset="0"/>
                </a:endParaRPr>
              </a:p>
              <a:p>
                <a:pPr marL="285750" indent="-285750"/>
                <a:endParaRPr lang="en-US" sz="2400" dirty="0">
                  <a:cs typeface="Arial" panose="020B0604020202020204" pitchFamily="34" charset="0"/>
                </a:endParaRPr>
              </a:p>
              <a:p>
                <a:pPr marL="285750" indent="-285750"/>
                <a:r>
                  <a:rPr lang="en-US" sz="2400" dirty="0">
                    <a:cs typeface="Arial" panose="020B0604020202020204" pitchFamily="34" charset="0"/>
                  </a:rPr>
                  <a:t>d(</a:t>
                </a:r>
                <a:r>
                  <a:rPr lang="en-US" sz="2400" dirty="0" err="1">
                    <a:cs typeface="Arial" panose="020B0604020202020204" pitchFamily="34" charset="0"/>
                  </a:rPr>
                  <a:t>i,j</a:t>
                </a:r>
                <a:r>
                  <a:rPr lang="en-US" sz="2400" dirty="0"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/>
                <a:r>
                  <a:rPr lang="en-US" sz="2400" dirty="0">
                    <a:cs typeface="Arial" panose="020B0604020202020204" pitchFamily="34" charset="0"/>
                  </a:rPr>
                  <a:t>d(</a:t>
                </a:r>
                <a:r>
                  <a:rPr lang="en-US" sz="2400" dirty="0" err="1">
                    <a:cs typeface="Arial" panose="020B0604020202020204" pitchFamily="34" charset="0"/>
                  </a:rPr>
                  <a:t>i,j</a:t>
                </a:r>
                <a:r>
                  <a:rPr lang="en-US" sz="2400" dirty="0">
                    <a:cs typeface="Arial" panose="020B0604020202020204" pitchFamily="34" charset="0"/>
                  </a:rPr>
                  <a:t>) = 0</a:t>
                </a:r>
              </a:p>
              <a:p>
                <a:pPr marL="285750" indent="-285750"/>
                <a:r>
                  <a:rPr lang="en-US" sz="2400" dirty="0">
                    <a:cs typeface="Arial" panose="020B0604020202020204" pitchFamily="34" charset="0"/>
                  </a:rPr>
                  <a:t>d(</a:t>
                </a:r>
                <a:r>
                  <a:rPr lang="en-US" sz="2400" dirty="0" err="1">
                    <a:cs typeface="Arial" panose="020B0604020202020204" pitchFamily="34" charset="0"/>
                  </a:rPr>
                  <a:t>i,j</a:t>
                </a:r>
                <a:r>
                  <a:rPr lang="en-US" sz="2400" dirty="0">
                    <a:cs typeface="Arial" panose="020B0604020202020204" pitchFamily="34" charset="0"/>
                  </a:rPr>
                  <a:t>)=d(</a:t>
                </a:r>
                <a:r>
                  <a:rPr lang="en-US" sz="2400" dirty="0" err="1">
                    <a:cs typeface="Arial" panose="020B0604020202020204" pitchFamily="34" charset="0"/>
                  </a:rPr>
                  <a:t>j,i</a:t>
                </a:r>
                <a:r>
                  <a:rPr lang="en-US" sz="2400" dirty="0">
                    <a:cs typeface="Arial" panose="020B0604020202020204" pitchFamily="34" charset="0"/>
                  </a:rPr>
                  <a:t>)</a:t>
                </a:r>
                <a:endParaRPr lang="id-ID" sz="2400" dirty="0"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B6B533-7AEE-4A02-8F04-429AEA6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250458"/>
            <a:ext cx="5715753" cy="7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0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290</TotalTime>
  <Words>617</Words>
  <Application>Microsoft Office PowerPoint</Application>
  <PresentationFormat>Widescreen</PresentationFormat>
  <Paragraphs>99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Courier New</vt:lpstr>
      <vt:lpstr>Wingdings</vt:lpstr>
      <vt:lpstr>Vapor Trail</vt:lpstr>
      <vt:lpstr>Clustering</vt:lpstr>
      <vt:lpstr>Apa itu?</vt:lpstr>
      <vt:lpstr>Selain itu,</vt:lpstr>
      <vt:lpstr>PowerPoint Presentation</vt:lpstr>
      <vt:lpstr>Tipe-Tipe Clustering</vt:lpstr>
      <vt:lpstr>Partional clustering</vt:lpstr>
      <vt:lpstr>HIERARCHICAL CLUSTERING</vt:lpstr>
      <vt:lpstr>SIMILARITY AND DISSIMILARITY BETWEEN OBJECTS</vt:lpstr>
      <vt:lpstr>SIMILARITY AND DISSIMILARITY BETWEEN OBJECTS</vt:lpstr>
      <vt:lpstr>K-MEANS CLUSTERING</vt:lpstr>
      <vt:lpstr>Algoritma Clustering</vt:lpstr>
      <vt:lpstr>HIERARCHICAL CLUSTERING</vt:lpstr>
      <vt:lpstr>Metode Pengelompokan Hierarki Aglomeratif</vt:lpstr>
      <vt:lpstr>PowerPoint Presentation</vt:lpstr>
      <vt:lpstr>Studi Kasus K-Means</vt:lpstr>
      <vt:lpstr>PowerPoint Presentation</vt:lpstr>
      <vt:lpstr>Penyelesaian</vt:lpstr>
      <vt:lpstr>Penyelesaian</vt:lpstr>
      <vt:lpstr>PowerPoint Presentation</vt:lpstr>
      <vt:lpstr>CONTOH STUDI KASUS AHC </vt:lpstr>
      <vt:lpstr>CONTOH STUDI KASUS </vt:lpstr>
      <vt:lpstr>CONTOH STUDI KASUS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bakmiayam</dc:creator>
  <cp:lastModifiedBy>aree</cp:lastModifiedBy>
  <cp:revision>23</cp:revision>
  <dcterms:created xsi:type="dcterms:W3CDTF">2018-03-26T14:44:17Z</dcterms:created>
  <dcterms:modified xsi:type="dcterms:W3CDTF">2018-03-27T06:09:54Z</dcterms:modified>
</cp:coreProperties>
</file>