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1" y="2614574"/>
            <a:ext cx="8755087" cy="2252309"/>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598621" y="4854247"/>
            <a:ext cx="8755087" cy="814427"/>
          </a:xfrm>
          <a:noFill/>
        </p:spPr>
        <p:txBody>
          <a:bodyPr>
            <a:normAutofit/>
          </a:bodyPr>
          <a:lstStyle>
            <a:lvl1pPr marL="0" indent="0" algn="l">
              <a:buNone/>
              <a:defRPr sz="3733" b="0" i="0">
                <a:solidFill>
                  <a:srgbClr val="FFDC47"/>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5FFFC2-9BE6-4BFD-A8A0-925F16A61A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376899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FFFC2-9BE6-4BFD-A8A0-925F16A61AC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217312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FFFC2-9BE6-4BFD-A8A0-925F16A61A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1412324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FFFC2-9BE6-4BFD-A8A0-925F16A61A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B1DB-15B7-4FE7-AA59-54699E11430B}" type="slidenum">
              <a:rPr lang="en-US" smtClean="0"/>
              <a:t>‹#›</a:t>
            </a:fld>
            <a:endParaRPr lang="en-US"/>
          </a:p>
        </p:txBody>
      </p:sp>
      <p:pic>
        <p:nvPicPr>
          <p:cNvPr id="7" name="Picture 6"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077967" y="5261461"/>
            <a:ext cx="1901741" cy="68462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96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DC47"/>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596541"/>
            <a:ext cx="10994760" cy="4682948"/>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5FFFC2-9BE6-4BFD-A8A0-925F16A61A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99563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227" y="578507"/>
            <a:ext cx="7940660" cy="763525"/>
          </a:xfrm>
        </p:spPr>
        <p:txBody>
          <a:bodyPr>
            <a:normAutofit/>
          </a:bodyPr>
          <a:lstStyle>
            <a:lvl1pPr algn="l">
              <a:defRPr sz="4800">
                <a:solidFill>
                  <a:srgbClr val="FFDC47"/>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802227"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5FFFC2-9BE6-4BFD-A8A0-925F16A61A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370005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FFFC2-9BE6-4BFD-A8A0-925F16A61AC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179734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FFFC2-9BE6-4BFD-A8A0-925F16A61AC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61096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l">
              <a:defRPr sz="4800" baseline="0">
                <a:solidFill>
                  <a:srgbClr val="FFDC47"/>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5FFFC2-9BE6-4BFD-A8A0-925F16A61AC6}"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355211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FFFC2-9BE6-4BFD-A8A0-925F16A61AC6}"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8820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FFFC2-9BE6-4BFD-A8A0-925F16A61AC6}"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48567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FFFC2-9BE6-4BFD-A8A0-925F16A61AC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8B1DB-15B7-4FE7-AA59-54699E11430B}" type="slidenum">
              <a:rPr lang="en-US" smtClean="0"/>
              <a:t>‹#›</a:t>
            </a:fld>
            <a:endParaRPr lang="en-US"/>
          </a:p>
        </p:txBody>
      </p:sp>
    </p:spTree>
    <p:extLst>
      <p:ext uri="{BB962C8B-B14F-4D97-AF65-F5344CB8AC3E}">
        <p14:creationId xmlns:p14="http://schemas.microsoft.com/office/powerpoint/2010/main" val="389298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B5FFFC2-9BE6-4BFD-A8A0-925F16A61AC6}" type="datetimeFigureOut">
              <a:rPr lang="en-US" smtClean="0"/>
              <a:t>4/10/2018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6F8B1DB-15B7-4FE7-AA59-54699E11430B}" type="slidenum">
              <a:rPr lang="en-US" smtClean="0"/>
              <a:t>‹#›</a:t>
            </a:fld>
            <a:endParaRPr lang="en-US"/>
          </a:p>
        </p:txBody>
      </p:sp>
    </p:spTree>
    <p:extLst>
      <p:ext uri="{BB962C8B-B14F-4D97-AF65-F5344CB8AC3E}">
        <p14:creationId xmlns:p14="http://schemas.microsoft.com/office/powerpoint/2010/main" val="300093728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9093" y="1841679"/>
            <a:ext cx="6757116" cy="1543564"/>
          </a:xfrm>
        </p:spPr>
        <p:txBody>
          <a:bodyPr>
            <a:noAutofit/>
          </a:bodyPr>
          <a:lstStyle/>
          <a:p>
            <a:pPr algn="l"/>
            <a:r>
              <a:rPr lang="en-US" sz="6000" b="1" dirty="0" smtClean="0">
                <a:latin typeface="Times New Roman" panose="02020603050405020304" pitchFamily="18" charset="0"/>
                <a:cs typeface="Times New Roman" panose="02020603050405020304" pitchFamily="18" charset="0"/>
              </a:rPr>
              <a:t>Reinforcement</a:t>
            </a:r>
            <a:br>
              <a:rPr lang="en-US" sz="6000" b="1" dirty="0" smtClean="0">
                <a:latin typeface="Times New Roman" panose="02020603050405020304" pitchFamily="18" charset="0"/>
                <a:cs typeface="Times New Roman" panose="02020603050405020304" pitchFamily="18" charset="0"/>
              </a:rPr>
            </a:br>
            <a:r>
              <a:rPr lang="en-US" sz="6000" b="1" dirty="0" smtClean="0">
                <a:latin typeface="Times New Roman" panose="02020603050405020304" pitchFamily="18" charset="0"/>
                <a:cs typeface="Times New Roman" panose="02020603050405020304" pitchFamily="18" charset="0"/>
              </a:rPr>
              <a:t>Learning</a:t>
            </a:r>
            <a:endParaRPr lang="en-US" sz="6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4699" y="4220223"/>
            <a:ext cx="7216462" cy="2038909"/>
          </a:xfrm>
        </p:spPr>
        <p:txBody>
          <a:bodyPr>
            <a:normAutofit/>
          </a:bodyPr>
          <a:lstStyle/>
          <a:p>
            <a:pPr algn="l"/>
            <a:r>
              <a:rPr lang="en-US" sz="2400" dirty="0" err="1" smtClean="0">
                <a:solidFill>
                  <a:schemeClr val="bg1"/>
                </a:solidFill>
                <a:latin typeface="SimSun" pitchFamily="2" charset="-122"/>
                <a:ea typeface="SimSun" pitchFamily="2" charset="-122"/>
                <a:cs typeface="Times New Roman" panose="02020603050405020304" pitchFamily="18" charset="0"/>
              </a:rPr>
              <a:t>Anggota</a:t>
            </a:r>
            <a:r>
              <a:rPr lang="en-US" sz="2400" dirty="0" smtClean="0">
                <a:solidFill>
                  <a:schemeClr val="bg1"/>
                </a:solidFill>
                <a:latin typeface="SimSun" pitchFamily="2" charset="-122"/>
                <a:ea typeface="SimSun" pitchFamily="2" charset="-122"/>
                <a:cs typeface="Times New Roman" panose="02020603050405020304" pitchFamily="18" charset="0"/>
              </a:rPr>
              <a:t> </a:t>
            </a:r>
            <a:r>
              <a:rPr lang="en-US" sz="2400" dirty="0" err="1" smtClean="0">
                <a:solidFill>
                  <a:schemeClr val="bg1"/>
                </a:solidFill>
                <a:latin typeface="SimSun" pitchFamily="2" charset="-122"/>
                <a:ea typeface="SimSun" pitchFamily="2" charset="-122"/>
                <a:cs typeface="Times New Roman" panose="02020603050405020304" pitchFamily="18" charset="0"/>
              </a:rPr>
              <a:t>Kelompok</a:t>
            </a:r>
            <a:r>
              <a:rPr lang="en-US" sz="2400" dirty="0" smtClean="0">
                <a:solidFill>
                  <a:schemeClr val="bg1"/>
                </a:solidFill>
                <a:latin typeface="SimSun" pitchFamily="2" charset="-122"/>
                <a:ea typeface="SimSun" pitchFamily="2" charset="-122"/>
                <a:cs typeface="Times New Roman" panose="02020603050405020304" pitchFamily="18" charset="0"/>
              </a:rPr>
              <a:t> :</a:t>
            </a:r>
          </a:p>
          <a:p>
            <a:pPr marL="457200" indent="-457200" algn="l">
              <a:buFont typeface="+mj-lt"/>
              <a:buAutoNum type="arabicPeriod"/>
            </a:pPr>
            <a:r>
              <a:rPr lang="en-US" sz="2400" dirty="0" err="1" smtClean="0">
                <a:solidFill>
                  <a:schemeClr val="bg1"/>
                </a:solidFill>
                <a:latin typeface="SimSun" pitchFamily="2" charset="-122"/>
                <a:ea typeface="SimSun" pitchFamily="2" charset="-122"/>
                <a:cs typeface="Times New Roman" panose="02020603050405020304" pitchFamily="18" charset="0"/>
              </a:rPr>
              <a:t>Nadira</a:t>
            </a:r>
            <a:r>
              <a:rPr lang="en-US" sz="2400" dirty="0" smtClean="0">
                <a:solidFill>
                  <a:schemeClr val="bg1"/>
                </a:solidFill>
                <a:latin typeface="SimSun" pitchFamily="2" charset="-122"/>
                <a:ea typeface="SimSun" pitchFamily="2" charset="-122"/>
                <a:cs typeface="Times New Roman" panose="02020603050405020304" pitchFamily="18" charset="0"/>
              </a:rPr>
              <a:t> </a:t>
            </a:r>
            <a:r>
              <a:rPr lang="en-US" sz="2400" dirty="0" err="1" smtClean="0">
                <a:solidFill>
                  <a:schemeClr val="bg1"/>
                </a:solidFill>
                <a:latin typeface="SimSun" pitchFamily="2" charset="-122"/>
                <a:ea typeface="SimSun" pitchFamily="2" charset="-122"/>
                <a:cs typeface="Times New Roman" panose="02020603050405020304" pitchFamily="18" charset="0"/>
              </a:rPr>
              <a:t>Andina</a:t>
            </a:r>
            <a:r>
              <a:rPr lang="en-US" sz="2400" dirty="0" smtClean="0">
                <a:solidFill>
                  <a:schemeClr val="bg1"/>
                </a:solidFill>
                <a:latin typeface="SimSun" pitchFamily="2" charset="-122"/>
                <a:ea typeface="SimSun" pitchFamily="2" charset="-122"/>
                <a:cs typeface="Times New Roman" panose="02020603050405020304" pitchFamily="18" charset="0"/>
              </a:rPr>
              <a:t> P		(1301154464)</a:t>
            </a:r>
          </a:p>
          <a:p>
            <a:pPr marL="457200" indent="-457200" algn="l">
              <a:buFont typeface="+mj-lt"/>
              <a:buAutoNum type="arabicPeriod"/>
            </a:pPr>
            <a:r>
              <a:rPr lang="en-US" sz="2400" dirty="0" smtClean="0">
                <a:solidFill>
                  <a:schemeClr val="bg1"/>
                </a:solidFill>
                <a:latin typeface="SimSun" pitchFamily="2" charset="-122"/>
                <a:ea typeface="SimSun" pitchFamily="2" charset="-122"/>
                <a:cs typeface="Times New Roman" panose="02020603050405020304" pitchFamily="18" charset="0"/>
              </a:rPr>
              <a:t>Mia </a:t>
            </a:r>
            <a:r>
              <a:rPr lang="en-US" sz="2400" dirty="0" err="1" smtClean="0">
                <a:solidFill>
                  <a:schemeClr val="bg1"/>
                </a:solidFill>
                <a:latin typeface="SimSun" pitchFamily="2" charset="-122"/>
                <a:ea typeface="SimSun" pitchFamily="2" charset="-122"/>
                <a:cs typeface="Times New Roman" panose="02020603050405020304" pitchFamily="18" charset="0"/>
              </a:rPr>
              <a:t>Rahma</a:t>
            </a:r>
            <a:r>
              <a:rPr lang="en-US" sz="2400" dirty="0" smtClean="0">
                <a:solidFill>
                  <a:schemeClr val="bg1"/>
                </a:solidFill>
                <a:latin typeface="SimSun" pitchFamily="2" charset="-122"/>
                <a:ea typeface="SimSun" pitchFamily="2" charset="-122"/>
                <a:cs typeface="Times New Roman" panose="02020603050405020304" pitchFamily="18" charset="0"/>
              </a:rPr>
              <a:t> </a:t>
            </a:r>
            <a:r>
              <a:rPr lang="en-US" sz="2400" dirty="0" err="1" smtClean="0">
                <a:solidFill>
                  <a:schemeClr val="bg1"/>
                </a:solidFill>
                <a:latin typeface="SimSun" pitchFamily="2" charset="-122"/>
                <a:ea typeface="SimSun" pitchFamily="2" charset="-122"/>
                <a:cs typeface="Times New Roman" panose="02020603050405020304" pitchFamily="18" charset="0"/>
              </a:rPr>
              <a:t>Herlianty</a:t>
            </a:r>
            <a:r>
              <a:rPr lang="en-US" sz="2400" dirty="0" smtClean="0">
                <a:solidFill>
                  <a:schemeClr val="bg1"/>
                </a:solidFill>
                <a:latin typeface="SimSun" pitchFamily="2" charset="-122"/>
                <a:ea typeface="SimSun" pitchFamily="2" charset="-122"/>
                <a:cs typeface="Times New Roman" panose="02020603050405020304" pitchFamily="18" charset="0"/>
              </a:rPr>
              <a:t>		(1301154520)</a:t>
            </a:r>
          </a:p>
          <a:p>
            <a:pPr marL="457200" indent="-457200" algn="l">
              <a:buFont typeface="+mj-lt"/>
              <a:buAutoNum type="arabicPeriod"/>
            </a:pPr>
            <a:r>
              <a:rPr lang="en-US" sz="2400" dirty="0" err="1" smtClean="0">
                <a:solidFill>
                  <a:schemeClr val="bg1"/>
                </a:solidFill>
                <a:latin typeface="SimSun" pitchFamily="2" charset="-122"/>
                <a:ea typeface="SimSun" pitchFamily="2" charset="-122"/>
                <a:cs typeface="Times New Roman" panose="02020603050405020304" pitchFamily="18" charset="0"/>
              </a:rPr>
              <a:t>Fauziah</a:t>
            </a:r>
            <a:r>
              <a:rPr lang="en-US" sz="2400" dirty="0" smtClean="0">
                <a:solidFill>
                  <a:schemeClr val="bg1"/>
                </a:solidFill>
                <a:latin typeface="SimSun" pitchFamily="2" charset="-122"/>
                <a:ea typeface="SimSun" pitchFamily="2" charset="-122"/>
                <a:cs typeface="Times New Roman" panose="02020603050405020304" pitchFamily="18" charset="0"/>
              </a:rPr>
              <a:t> </a:t>
            </a:r>
            <a:r>
              <a:rPr lang="en-US" sz="2400" dirty="0" err="1" smtClean="0">
                <a:solidFill>
                  <a:schemeClr val="bg1"/>
                </a:solidFill>
                <a:latin typeface="SimSun" pitchFamily="2" charset="-122"/>
                <a:ea typeface="SimSun" pitchFamily="2" charset="-122"/>
                <a:cs typeface="Times New Roman" panose="02020603050405020304" pitchFamily="18" charset="0"/>
              </a:rPr>
              <a:t>Fadlillah</a:t>
            </a:r>
            <a:r>
              <a:rPr lang="en-US" sz="2400" dirty="0" smtClean="0">
                <a:solidFill>
                  <a:schemeClr val="bg1"/>
                </a:solidFill>
                <a:latin typeface="SimSun" pitchFamily="2" charset="-122"/>
                <a:ea typeface="SimSun" pitchFamily="2" charset="-122"/>
                <a:cs typeface="Times New Roman" panose="02020603050405020304" pitchFamily="18" charset="0"/>
              </a:rPr>
              <a:t> R		(1301154534)</a:t>
            </a:r>
            <a:endParaRPr lang="en-US" sz="2400" dirty="0">
              <a:solidFill>
                <a:schemeClr val="bg1"/>
              </a:solidFill>
              <a:latin typeface="SimSun" pitchFamily="2" charset="-122"/>
              <a:ea typeface="SimSun" pitchFamily="2" charset="-122"/>
              <a:cs typeface="Times New Roman" panose="02020603050405020304" pitchFamily="18" charset="0"/>
            </a:endParaRPr>
          </a:p>
        </p:txBody>
      </p:sp>
    </p:spTree>
    <p:extLst>
      <p:ext uri="{BB962C8B-B14F-4D97-AF65-F5344CB8AC3E}">
        <p14:creationId xmlns:p14="http://schemas.microsoft.com/office/powerpoint/2010/main" val="77035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fontAlgn="base">
              <a:buNone/>
            </a:pPr>
            <a:r>
              <a:rPr lang="id-ID" sz="1800" dirty="0">
                <a:latin typeface="Times New Roman" pitchFamily="18" charset="0"/>
                <a:cs typeface="Times New Roman" pitchFamily="18" charset="0"/>
              </a:rPr>
              <a:t>Probabilitas pada bulan kedua yang diperoleh memiliki nilai yang sama dengan matriks transisi pada baris pertama. Tentu saja demikian, karena perhitungan yang dilakukan adalah matriks pada bulan pertama dengan matriks transisi yang dibentuk dari data probabilitas pada bulan kedua.</a:t>
            </a:r>
          </a:p>
          <a:p>
            <a:pPr marL="0" indent="0" fontAlgn="base">
              <a:buNone/>
            </a:pPr>
            <a:r>
              <a:rPr lang="id-ID" sz="1800" dirty="0">
                <a:latin typeface="Times New Roman" pitchFamily="18" charset="0"/>
                <a:cs typeface="Times New Roman" pitchFamily="18" charset="0"/>
              </a:rPr>
              <a:t>Kemudian, untuk menghitung probabilitas pada bulan ketiga adalah dengan mengoperasikan perkalian matriks antara matriks probabilitas bulan kedua dengan matriks transisinya. Sehingga diperoleh:</a:t>
            </a:r>
          </a:p>
          <a:p>
            <a:pPr marL="0" indent="0" fontAlgn="base">
              <a:buNone/>
            </a:pPr>
            <a:endParaRPr lang="id-ID" sz="1800" dirty="0" smtClean="0">
              <a:latin typeface="Times New Roman" pitchFamily="18" charset="0"/>
              <a:cs typeface="Times New Roman" pitchFamily="18" charset="0"/>
            </a:endParaRPr>
          </a:p>
          <a:p>
            <a:pPr marL="0" indent="0" fontAlgn="base">
              <a:buNone/>
            </a:pPr>
            <a:endParaRPr lang="id-ID" sz="1800" dirty="0">
              <a:latin typeface="Times New Roman" pitchFamily="18" charset="0"/>
              <a:cs typeface="Times New Roman" pitchFamily="18" charset="0"/>
            </a:endParaRPr>
          </a:p>
          <a:p>
            <a:pPr marL="0" indent="0" fontAlgn="base">
              <a:buNone/>
            </a:pPr>
            <a:endParaRPr lang="id-ID" sz="1800" dirty="0" smtClean="0">
              <a:latin typeface="Times New Roman" pitchFamily="18" charset="0"/>
              <a:cs typeface="Times New Roman" pitchFamily="18" charset="0"/>
            </a:endParaRPr>
          </a:p>
          <a:p>
            <a:pPr marL="0" indent="0" fontAlgn="base">
              <a:buNone/>
            </a:pPr>
            <a:endParaRPr lang="id-ID" sz="1800" dirty="0">
              <a:latin typeface="Times New Roman" pitchFamily="18" charset="0"/>
              <a:cs typeface="Times New Roman" pitchFamily="18" charset="0"/>
            </a:endParaRPr>
          </a:p>
          <a:p>
            <a:pPr marL="0" indent="0" fontAlgn="base">
              <a:buNone/>
            </a:pPr>
            <a:endParaRPr lang="id-ID" sz="1800" dirty="0" smtClean="0">
              <a:latin typeface="Times New Roman" pitchFamily="18" charset="0"/>
              <a:cs typeface="Times New Roman" pitchFamily="18" charset="0"/>
            </a:endParaRPr>
          </a:p>
          <a:p>
            <a:pPr marL="0" indent="0" fontAlgn="base">
              <a:buNone/>
            </a:pPr>
            <a:endParaRPr lang="id-ID" sz="1800" dirty="0">
              <a:latin typeface="Times New Roman" pitchFamily="18" charset="0"/>
              <a:cs typeface="Times New Roman" pitchFamily="18" charset="0"/>
            </a:endParaRPr>
          </a:p>
          <a:p>
            <a:pPr marL="0" indent="0" fontAlgn="base">
              <a:buNone/>
            </a:pPr>
            <a:r>
              <a:rPr lang="id-ID" sz="1800" dirty="0">
                <a:latin typeface="Times New Roman" pitchFamily="18" charset="0"/>
                <a:cs typeface="Times New Roman" pitchFamily="18" charset="0"/>
              </a:rPr>
              <a:t>Jadi diperoleh probabilitas bulan ketiga, apabila pada bulan pertama memilih di toko “Serba”, untuk toserba “Serba” adalah 0.653, dan toserba “Ada” adalah 0.347.</a:t>
            </a:r>
          </a:p>
          <a:p>
            <a:pPr marL="0" indent="0">
              <a:buNone/>
            </a:pPr>
            <a:endParaRPr lang="id-ID" sz="18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369" y="3215693"/>
            <a:ext cx="3381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51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fontAlgn="base">
              <a:buNone/>
            </a:pPr>
            <a:r>
              <a:rPr lang="id-ID" sz="2500" dirty="0" smtClean="0">
                <a:latin typeface="Times New Roman" pitchFamily="18" charset="0"/>
                <a:cs typeface="Times New Roman" pitchFamily="18" charset="0"/>
              </a:rPr>
              <a:t>3. Apabila </a:t>
            </a:r>
            <a:r>
              <a:rPr lang="id-ID" sz="2500" dirty="0">
                <a:latin typeface="Times New Roman" pitchFamily="18" charset="0"/>
                <a:cs typeface="Times New Roman" pitchFamily="18" charset="0"/>
              </a:rPr>
              <a:t>pada bulan pertama, keluarga tersebut memilih untuk berbelanja di toko “Ada” artinya keluarga tersebut pasti memilih untuk berbelanja di toko “Ada”, jadi probabilitas keluarga tersebut datang ke toserba “Ada” adalah 1, dan probabilitas keluarga tersebut datang ke toserba “Serba” adalah 0.</a:t>
            </a:r>
          </a:p>
          <a:p>
            <a:pPr marL="0" indent="0" fontAlgn="base">
              <a:buNone/>
            </a:pPr>
            <a:r>
              <a:rPr lang="id-ID" sz="2500" dirty="0">
                <a:latin typeface="Times New Roman" pitchFamily="18" charset="0"/>
                <a:cs typeface="Times New Roman" pitchFamily="18" charset="0"/>
              </a:rPr>
              <a:t>Sehingga matriks probabilitas untuk bulan pertama adalah: [1 0]</a:t>
            </a:r>
          </a:p>
          <a:p>
            <a:pPr marL="0" indent="0" fontAlgn="base">
              <a:buNone/>
            </a:pPr>
            <a:r>
              <a:rPr lang="id-ID" sz="2500" dirty="0">
                <a:latin typeface="Times New Roman" pitchFamily="18" charset="0"/>
                <a:cs typeface="Times New Roman" pitchFamily="18" charset="0"/>
              </a:rPr>
              <a:t>Apabila dilakukan perkalian antara matriks </a:t>
            </a:r>
            <a:r>
              <a:rPr lang="id-ID" sz="2500" dirty="0" smtClean="0">
                <a:latin typeface="Times New Roman" pitchFamily="18" charset="0"/>
                <a:cs typeface="Times New Roman" pitchFamily="18" charset="0"/>
              </a:rPr>
              <a:t>probabilitas </a:t>
            </a:r>
            <a:r>
              <a:rPr lang="id-ID" sz="2500" dirty="0">
                <a:latin typeface="Times New Roman" pitchFamily="18" charset="0"/>
                <a:cs typeface="Times New Roman" pitchFamily="18" charset="0"/>
              </a:rPr>
              <a:t>pada bulan pertama dengan matriks </a:t>
            </a:r>
            <a:r>
              <a:rPr lang="id-ID" sz="2500" dirty="0" smtClean="0">
                <a:latin typeface="Times New Roman" pitchFamily="18" charset="0"/>
                <a:cs typeface="Times New Roman" pitchFamily="18" charset="0"/>
              </a:rPr>
              <a:t>transisi </a:t>
            </a:r>
            <a:r>
              <a:rPr lang="id-ID" sz="2500" dirty="0">
                <a:latin typeface="Times New Roman" pitchFamily="18" charset="0"/>
                <a:cs typeface="Times New Roman" pitchFamily="18" charset="0"/>
              </a:rPr>
              <a:t>pada kasus ini maka akan diperoleh data</a:t>
            </a:r>
            <a:r>
              <a:rPr lang="id-ID" sz="2500" dirty="0" smtClean="0">
                <a:latin typeface="Times New Roman" pitchFamily="18" charset="0"/>
                <a:cs typeface="Times New Roman" pitchFamily="18" charset="0"/>
              </a:rPr>
              <a:t>:</a:t>
            </a:r>
          </a:p>
          <a:p>
            <a:pPr marL="0" indent="0" fontAlgn="base">
              <a:buNone/>
            </a:pPr>
            <a:endParaRPr lang="id-ID" sz="25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080" y="4548189"/>
            <a:ext cx="4239442" cy="189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04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pPr marL="0" indent="0">
              <a:buNone/>
            </a:pPr>
            <a:r>
              <a:rPr lang="sv-SE" sz="3200" dirty="0">
                <a:latin typeface="Times New Roman" pitchFamily="18" charset="0"/>
                <a:cs typeface="Times New Roman" pitchFamily="18" charset="0"/>
              </a:rPr>
              <a:t>Sedangkan </a:t>
            </a:r>
            <a:r>
              <a:rPr lang="sv-SE" sz="3200" dirty="0" smtClean="0">
                <a:latin typeface="Times New Roman" pitchFamily="18" charset="0"/>
                <a:cs typeface="Times New Roman" pitchFamily="18" charset="0"/>
              </a:rPr>
              <a:t>untuk </a:t>
            </a:r>
            <a:r>
              <a:rPr lang="sv-SE" sz="3200" dirty="0">
                <a:latin typeface="Times New Roman" pitchFamily="18" charset="0"/>
                <a:cs typeface="Times New Roman" pitchFamily="18" charset="0"/>
              </a:rPr>
              <a:t>probabilitas bulan </a:t>
            </a:r>
            <a:r>
              <a:rPr lang="sv-SE" sz="3200" dirty="0" smtClean="0">
                <a:latin typeface="Times New Roman" pitchFamily="18" charset="0"/>
                <a:cs typeface="Times New Roman" pitchFamily="18" charset="0"/>
              </a:rPr>
              <a:t>ketiga:</a:t>
            </a:r>
            <a:endParaRPr lang="id-ID" sz="3200" dirty="0" smtClean="0">
              <a:latin typeface="Times New Roman" pitchFamily="18" charset="0"/>
              <a:cs typeface="Times New Roman" pitchFamily="18" charset="0"/>
            </a:endParaRPr>
          </a:p>
          <a:p>
            <a:pPr marL="0" indent="0">
              <a:buNone/>
            </a:pPr>
            <a:endParaRPr lang="id-ID" sz="3200" dirty="0" smtClean="0">
              <a:latin typeface="Times New Roman" pitchFamily="18" charset="0"/>
              <a:cs typeface="Times New Roman" pitchFamily="18" charset="0"/>
            </a:endParaRPr>
          </a:p>
          <a:p>
            <a:pPr marL="0" indent="0">
              <a:buNone/>
            </a:pPr>
            <a:endParaRPr lang="id-ID" sz="3200" dirty="0">
              <a:latin typeface="Times New Roman" pitchFamily="18" charset="0"/>
              <a:cs typeface="Times New Roman" pitchFamily="18" charset="0"/>
            </a:endParaRPr>
          </a:p>
          <a:p>
            <a:pPr marL="0" indent="0">
              <a:buNone/>
            </a:pPr>
            <a:endParaRPr lang="id-ID" sz="3200" dirty="0" smtClean="0">
              <a:latin typeface="Times New Roman" pitchFamily="18" charset="0"/>
              <a:cs typeface="Times New Roman" pitchFamily="18" charset="0"/>
            </a:endParaRPr>
          </a:p>
          <a:p>
            <a:pPr marL="0" indent="0">
              <a:buNone/>
            </a:pPr>
            <a:endParaRPr lang="id-ID" sz="3200" dirty="0" smtClean="0">
              <a:latin typeface="Times New Roman" pitchFamily="18" charset="0"/>
              <a:cs typeface="Times New Roman" pitchFamily="18" charset="0"/>
            </a:endParaRPr>
          </a:p>
          <a:p>
            <a:pPr marL="0" indent="0">
              <a:buNone/>
            </a:pPr>
            <a:endParaRPr lang="id-ID" sz="3200" dirty="0">
              <a:latin typeface="Times New Roman" pitchFamily="18" charset="0"/>
              <a:cs typeface="Times New Roman" pitchFamily="18" charset="0"/>
            </a:endParaRPr>
          </a:p>
          <a:p>
            <a:pPr marL="0" indent="0">
              <a:buNone/>
            </a:pPr>
            <a:r>
              <a:rPr lang="id-ID" sz="3200" dirty="0">
                <a:latin typeface="Times New Roman" pitchFamily="18" charset="0"/>
                <a:cs typeface="Times New Roman" pitchFamily="18" charset="0"/>
              </a:rPr>
              <a:t>Jadi diperoleh probabilitas bulan ketiga, apabila pada bulan pertama memilih di toko “Ada”, untuk toserba “Serba” adalah 0.651, dan toserba “Ada” adalah 0.349</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795" y="2218922"/>
            <a:ext cx="4606450" cy="255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26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dirty="0" smtClean="0">
                <a:latin typeface="Times New Roman" pitchFamily="18" charset="0"/>
                <a:cs typeface="Times New Roman" pitchFamily="18" charset="0"/>
              </a:rPr>
              <a:t>4. Menghitung </a:t>
            </a:r>
            <a:r>
              <a:rPr lang="id-ID" dirty="0">
                <a:latin typeface="Times New Roman" pitchFamily="18" charset="0"/>
                <a:cs typeface="Times New Roman" pitchFamily="18" charset="0"/>
              </a:rPr>
              <a:t>probabilitas keadaan tetap bisa dilakukan dengan melakukan operasi perhitungan persamaan sebagai </a:t>
            </a:r>
            <a:r>
              <a:rPr lang="id-ID" dirty="0" smtClean="0">
                <a:latin typeface="Times New Roman" pitchFamily="18" charset="0"/>
                <a:cs typeface="Times New Roman" pitchFamily="18" charset="0"/>
              </a:rPr>
              <a:t>berikut:</a:t>
            </a:r>
          </a:p>
          <a:p>
            <a:pPr marL="0" indent="0">
              <a:buNone/>
            </a:pPr>
            <a:endParaRPr lang="id-ID" dirty="0" smtClean="0"/>
          </a:p>
          <a:p>
            <a:pPr marL="0" indent="0">
              <a:buNone/>
            </a:pPr>
            <a:endParaRPr lang="id-ID" dirty="0"/>
          </a:p>
          <a:p>
            <a:pPr marL="0" indent="0">
              <a:buNone/>
            </a:pPr>
            <a:endParaRPr lang="id-ID"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110" y="3429000"/>
            <a:ext cx="32956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56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Autofit/>
          </a:bodyPr>
          <a:lstStyle/>
          <a:p>
            <a:pPr marL="0" indent="0" algn="just" fontAlgn="base">
              <a:buNone/>
            </a:pPr>
            <a:r>
              <a:rPr lang="id-ID" sz="2400" dirty="0">
                <a:latin typeface="Times New Roman" pitchFamily="18" charset="0"/>
                <a:cs typeface="Times New Roman" pitchFamily="18" charset="0"/>
              </a:rPr>
              <a:t>Persamaan 1</a:t>
            </a:r>
            <a:r>
              <a:rPr lang="id-ID" sz="2400" dirty="0" smtClean="0">
                <a:latin typeface="Times New Roman" pitchFamily="18" charset="0"/>
                <a:cs typeface="Times New Roman" pitchFamily="18" charset="0"/>
              </a:rPr>
              <a:t>: </a:t>
            </a:r>
            <a:endParaRPr lang="id-ID" sz="2400" dirty="0">
              <a:latin typeface="Times New Roman" pitchFamily="18" charset="0"/>
              <a:cs typeface="Times New Roman" pitchFamily="18" charset="0"/>
            </a:endParaRPr>
          </a:p>
          <a:p>
            <a:pPr marL="0" indent="0" algn="just" fontAlgn="base">
              <a:buNone/>
            </a:pPr>
            <a:endParaRPr lang="id-ID" sz="2400" dirty="0">
              <a:latin typeface="Times New Roman" pitchFamily="18" charset="0"/>
              <a:cs typeface="Times New Roman" pitchFamily="18" charset="0"/>
            </a:endParaRPr>
          </a:p>
          <a:p>
            <a:pPr marL="0" indent="0" algn="just" fontAlgn="base">
              <a:buNone/>
            </a:pPr>
            <a:r>
              <a:rPr lang="id-ID" sz="2400" dirty="0" smtClean="0">
                <a:latin typeface="Times New Roman" pitchFamily="18" charset="0"/>
                <a:cs typeface="Times New Roman" pitchFamily="18" charset="0"/>
              </a:rPr>
              <a:t>Persamaan </a:t>
            </a:r>
            <a:r>
              <a:rPr lang="id-ID" sz="2400" dirty="0">
                <a:latin typeface="Times New Roman" pitchFamily="18" charset="0"/>
                <a:cs typeface="Times New Roman" pitchFamily="18" charset="0"/>
              </a:rPr>
              <a:t>2:</a:t>
            </a:r>
          </a:p>
          <a:p>
            <a:pPr marL="0" indent="0" algn="just" fontAlgn="base">
              <a:buNone/>
            </a:pPr>
            <a:endParaRPr lang="id-ID" sz="2400" dirty="0">
              <a:latin typeface="Times New Roman" pitchFamily="18" charset="0"/>
              <a:cs typeface="Times New Roman" pitchFamily="18" charset="0"/>
            </a:endParaRPr>
          </a:p>
          <a:p>
            <a:pPr marL="0" indent="0" algn="just" fontAlgn="base">
              <a:buNone/>
            </a:pPr>
            <a:r>
              <a:rPr lang="id-ID" sz="2400" dirty="0" smtClean="0">
                <a:latin typeface="Times New Roman" pitchFamily="18" charset="0"/>
                <a:cs typeface="Times New Roman" pitchFamily="18" charset="0"/>
              </a:rPr>
              <a:t>Karena </a:t>
            </a:r>
            <a:r>
              <a:rPr lang="id-ID" sz="2400" dirty="0">
                <a:latin typeface="Times New Roman" pitchFamily="18" charset="0"/>
                <a:cs typeface="Times New Roman" pitchFamily="18" charset="0"/>
              </a:rPr>
              <a:t>jumlah probabilitas adalah satu maka Persamaan 3</a:t>
            </a:r>
            <a:r>
              <a:rPr lang="id-ID" sz="2400" dirty="0" smtClean="0">
                <a:latin typeface="Times New Roman" pitchFamily="18" charset="0"/>
                <a:cs typeface="Times New Roman" pitchFamily="18" charset="0"/>
              </a:rPr>
              <a:t>:</a:t>
            </a:r>
          </a:p>
          <a:p>
            <a:pPr marL="0" indent="0" algn="just" fontAlgn="base">
              <a:buNone/>
            </a:pPr>
            <a:endParaRPr lang="id-ID" sz="2400" dirty="0">
              <a:latin typeface="Times New Roman" pitchFamily="18" charset="0"/>
              <a:cs typeface="Times New Roman" pitchFamily="18" charset="0"/>
            </a:endParaRPr>
          </a:p>
          <a:p>
            <a:pPr marL="0" indent="0" algn="just" fontAlgn="base">
              <a:buNone/>
            </a:pPr>
            <a:r>
              <a:rPr lang="id-ID" sz="2400" dirty="0">
                <a:latin typeface="Times New Roman" pitchFamily="18" charset="0"/>
                <a:cs typeface="Times New Roman" pitchFamily="18" charset="0"/>
              </a:rPr>
              <a:t>Dari ketiga persamaan tersebut, kita substitusikan sehingga nilai probabilitas S dan A akan diperoleh. Probabilitas yang kita peroleh itulah yang merupakan probabilitas keadaan </a:t>
            </a:r>
            <a:r>
              <a:rPr lang="id-ID" sz="2400" dirty="0" smtClean="0">
                <a:latin typeface="Times New Roman" pitchFamily="18" charset="0"/>
                <a:cs typeface="Times New Roman" pitchFamily="18" charset="0"/>
              </a:rPr>
              <a:t>tetap.</a:t>
            </a:r>
          </a:p>
          <a:p>
            <a:pPr marL="0" indent="0" algn="just" fontAlgn="base">
              <a:buNone/>
            </a:pPr>
            <a:r>
              <a:rPr lang="id-ID" sz="2400" dirty="0" smtClean="0">
                <a:latin typeface="Times New Roman" pitchFamily="18" charset="0"/>
                <a:cs typeface="Times New Roman" pitchFamily="18" charset="0"/>
              </a:rPr>
              <a:t>Dari </a:t>
            </a:r>
            <a:r>
              <a:rPr lang="id-ID" sz="2400" dirty="0">
                <a:latin typeface="Times New Roman" pitchFamily="18" charset="0"/>
                <a:cs typeface="Times New Roman" pitchFamily="18" charset="0"/>
              </a:rPr>
              <a:t>persamaan 3, maka bisa dikonversikan </a:t>
            </a:r>
            <a:r>
              <a:rPr lang="id-ID" sz="2400" dirty="0" smtClean="0">
                <a:latin typeface="Times New Roman" pitchFamily="18" charset="0"/>
                <a:cs typeface="Times New Roman" pitchFamily="18" charset="0"/>
              </a:rPr>
              <a:t>menjadi </a:t>
            </a:r>
          </a:p>
          <a:p>
            <a:pPr marL="0" indent="0" algn="just" fontAlgn="base">
              <a:buNone/>
            </a:pPr>
            <a:endParaRPr lang="id-ID" sz="2400" dirty="0" smtClean="0">
              <a:latin typeface="Times New Roman" pitchFamily="18" charset="0"/>
              <a:cs typeface="Times New Roman" pitchFamily="18" charset="0"/>
            </a:endParaRPr>
          </a:p>
          <a:p>
            <a:pPr marL="0" indent="0" algn="just" fontAlgn="base">
              <a:buNone/>
            </a:pPr>
            <a:endParaRPr lang="id-ID" sz="2400" dirty="0">
              <a:latin typeface="Times New Roman" pitchFamily="18" charset="0"/>
              <a:cs typeface="Times New Roman" pitchFamily="18" charset="0"/>
            </a:endParaRPr>
          </a:p>
          <a:p>
            <a:pPr marL="0" indent="0" algn="just">
              <a:buNone/>
            </a:pPr>
            <a:endParaRPr lang="id-ID" sz="24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245" y="1505152"/>
            <a:ext cx="2713631" cy="78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721" y="2440549"/>
            <a:ext cx="2548677" cy="75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3319" y="3316314"/>
            <a:ext cx="1826186" cy="73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286" y="5314481"/>
            <a:ext cx="1903693" cy="97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65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buNone/>
            </a:pPr>
            <a:r>
              <a:rPr lang="id-ID" sz="2800" dirty="0">
                <a:latin typeface="Times New Roman" pitchFamily="18" charset="0"/>
                <a:cs typeface="Times New Roman" pitchFamily="18" charset="0"/>
              </a:rPr>
              <a:t>Substitusikan ke persamaan 1</a:t>
            </a:r>
            <a:r>
              <a:rPr lang="id-ID" sz="2800" dirty="0" smtClean="0">
                <a:latin typeface="Times New Roman" pitchFamily="18" charset="0"/>
                <a:cs typeface="Times New Roman" pitchFamily="18" charset="0"/>
              </a:rPr>
              <a:t>:</a:t>
            </a:r>
          </a:p>
          <a:p>
            <a:pPr marL="0" indent="0">
              <a:buNone/>
            </a:pPr>
            <a:endParaRPr lang="id-ID" sz="28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383" y="2617563"/>
            <a:ext cx="4215148" cy="25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5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buNone/>
            </a:pPr>
            <a:r>
              <a:rPr lang="id-ID" sz="2800" dirty="0">
                <a:latin typeface="Times New Roman" pitchFamily="18" charset="0"/>
                <a:cs typeface="Times New Roman" pitchFamily="18" charset="0"/>
              </a:rPr>
              <a:t>Substitusikan hasil nilai S </a:t>
            </a:r>
            <a:r>
              <a:rPr lang="id-ID" sz="2800" dirty="0" smtClean="0">
                <a:latin typeface="Times New Roman" pitchFamily="18" charset="0"/>
                <a:cs typeface="Times New Roman" pitchFamily="18" charset="0"/>
              </a:rPr>
              <a:t>tersebut </a:t>
            </a:r>
            <a:r>
              <a:rPr lang="id-ID" sz="2800" dirty="0">
                <a:latin typeface="Times New Roman" pitchFamily="18" charset="0"/>
                <a:cs typeface="Times New Roman" pitchFamily="18" charset="0"/>
              </a:rPr>
              <a:t>ke dalam persamaan 2</a:t>
            </a:r>
            <a:r>
              <a:rPr lang="id-ID" sz="2800" dirty="0" smtClean="0">
                <a:latin typeface="Times New Roman" pitchFamily="18" charset="0"/>
                <a:cs typeface="Times New Roman" pitchFamily="18" charset="0"/>
              </a:rPr>
              <a:t>:</a:t>
            </a:r>
          </a:p>
          <a:p>
            <a:pPr marL="0" indent="0">
              <a:buNone/>
            </a:pPr>
            <a:endParaRPr lang="id-ID" sz="2800" dirty="0">
              <a:latin typeface="Times New Roman" pitchFamily="18" charset="0"/>
              <a:cs typeface="Times New Roman" pitchFamily="18" charset="0"/>
            </a:endParaRPr>
          </a:p>
          <a:p>
            <a:pPr marL="0" indent="0">
              <a:buNone/>
            </a:pPr>
            <a:endParaRPr lang="id-ID" sz="2800" dirty="0" smtClean="0">
              <a:latin typeface="Times New Roman" pitchFamily="18" charset="0"/>
              <a:cs typeface="Times New Roman" pitchFamily="18" charset="0"/>
            </a:endParaRPr>
          </a:p>
          <a:p>
            <a:pPr marL="0" indent="0">
              <a:buNone/>
            </a:pPr>
            <a:endParaRPr lang="id-ID" sz="2800" dirty="0">
              <a:latin typeface="Times New Roman" pitchFamily="18" charset="0"/>
              <a:cs typeface="Times New Roman" pitchFamily="18" charset="0"/>
            </a:endParaRPr>
          </a:p>
          <a:p>
            <a:pPr marL="0" indent="0">
              <a:buNone/>
            </a:pPr>
            <a:endParaRPr lang="id-ID" sz="2800" dirty="0" smtClean="0">
              <a:latin typeface="Times New Roman" pitchFamily="18" charset="0"/>
              <a:cs typeface="Times New Roman" pitchFamily="18" charset="0"/>
            </a:endParaRPr>
          </a:p>
          <a:p>
            <a:pPr marL="0" indent="0">
              <a:buNone/>
            </a:pPr>
            <a:endParaRPr lang="id-ID" sz="2800" dirty="0">
              <a:latin typeface="Times New Roman" pitchFamily="18" charset="0"/>
              <a:cs typeface="Times New Roman" pitchFamily="18" charset="0"/>
            </a:endParaRPr>
          </a:p>
          <a:p>
            <a:pPr marL="0" indent="0" fontAlgn="base">
              <a:buNone/>
            </a:pPr>
            <a:r>
              <a:rPr lang="id-ID" sz="2800" dirty="0">
                <a:latin typeface="Times New Roman" pitchFamily="18" charset="0"/>
                <a:cs typeface="Times New Roman" pitchFamily="18" charset="0"/>
              </a:rPr>
              <a:t>Jadi probabilitas keadaan tetap (steady state) nya adalah:</a:t>
            </a:r>
          </a:p>
          <a:p>
            <a:pPr fontAlgn="base"/>
            <a:r>
              <a:rPr lang="id-ID" sz="2800" dirty="0">
                <a:latin typeface="Times New Roman" pitchFamily="18" charset="0"/>
                <a:cs typeface="Times New Roman" pitchFamily="18" charset="0"/>
              </a:rPr>
              <a:t>Toserba “Serba” = 0.652</a:t>
            </a:r>
          </a:p>
          <a:p>
            <a:pPr fontAlgn="base"/>
            <a:r>
              <a:rPr lang="id-ID" sz="2800" dirty="0" smtClean="0">
                <a:latin typeface="Times New Roman" pitchFamily="18" charset="0"/>
                <a:cs typeface="Times New Roman" pitchFamily="18" charset="0"/>
              </a:rPr>
              <a:t>Toserba </a:t>
            </a:r>
            <a:r>
              <a:rPr lang="id-ID" sz="2800" dirty="0">
                <a:latin typeface="Times New Roman" pitchFamily="18" charset="0"/>
                <a:cs typeface="Times New Roman" pitchFamily="18" charset="0"/>
              </a:rPr>
              <a:t>“Ada” = 0.348</a:t>
            </a:r>
          </a:p>
          <a:p>
            <a:pPr marL="0" indent="0">
              <a:buNone/>
            </a:pPr>
            <a:endParaRPr lang="id-ID" sz="2800" dirty="0" smtClean="0">
              <a:latin typeface="Times New Roman" pitchFamily="18" charset="0"/>
              <a:cs typeface="Times New Roman" pitchFamily="18" charset="0"/>
            </a:endParaRPr>
          </a:p>
          <a:p>
            <a:pPr marL="0" indent="0">
              <a:buNone/>
            </a:pPr>
            <a:endParaRPr lang="id-ID" sz="28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721" y="2309878"/>
            <a:ext cx="3299004" cy="21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50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buNone/>
            </a:pPr>
            <a:r>
              <a:rPr lang="id-ID" sz="2800" dirty="0" smtClean="0">
                <a:latin typeface="Times New Roman" pitchFamily="18" charset="0"/>
                <a:cs typeface="Times New Roman" pitchFamily="18" charset="0"/>
              </a:rPr>
              <a:t>5. Jumlah </a:t>
            </a:r>
            <a:r>
              <a:rPr lang="id-ID" sz="2800" dirty="0">
                <a:latin typeface="Times New Roman" pitchFamily="18" charset="0"/>
                <a:cs typeface="Times New Roman" pitchFamily="18" charset="0"/>
              </a:rPr>
              <a:t>perkiraan pelanggan dalam jangka panjang bisa dihitung dengan mengalikan probabilitas keadaan tetap dengan jumlah </a:t>
            </a:r>
            <a:r>
              <a:rPr lang="id-ID" sz="2800" dirty="0" smtClean="0">
                <a:latin typeface="Times New Roman" pitchFamily="18" charset="0"/>
                <a:cs typeface="Times New Roman" pitchFamily="18" charset="0"/>
              </a:rPr>
              <a:t>total pelanggannya</a:t>
            </a:r>
          </a:p>
          <a:p>
            <a:pPr marL="0" indent="0">
              <a:buNone/>
            </a:pPr>
            <a:endParaRPr lang="id-ID" sz="2800" dirty="0">
              <a:latin typeface="Times New Roman" pitchFamily="18" charset="0"/>
              <a:cs typeface="Times New Roman" pitchFamily="18" charset="0"/>
            </a:endParaRPr>
          </a:p>
          <a:p>
            <a:pPr fontAlgn="base"/>
            <a:r>
              <a:rPr lang="es-ES" sz="2800" dirty="0" err="1">
                <a:latin typeface="Times New Roman" pitchFamily="18" charset="0"/>
                <a:cs typeface="Times New Roman" pitchFamily="18" charset="0"/>
              </a:rPr>
              <a:t>Toserba</a:t>
            </a:r>
            <a:r>
              <a:rPr lang="es-ES" sz="2800" dirty="0">
                <a:latin typeface="Times New Roman" pitchFamily="18" charset="0"/>
                <a:cs typeface="Times New Roman" pitchFamily="18" charset="0"/>
              </a:rPr>
              <a:t> “Serba” = 0.652 * 1000 = 652 </a:t>
            </a:r>
            <a:r>
              <a:rPr lang="es-ES" sz="2800" dirty="0" err="1">
                <a:latin typeface="Times New Roman" pitchFamily="18" charset="0"/>
                <a:cs typeface="Times New Roman" pitchFamily="18" charset="0"/>
              </a:rPr>
              <a:t>pelanggan</a:t>
            </a:r>
            <a:endParaRPr lang="es-ES" sz="2800" dirty="0">
              <a:latin typeface="Times New Roman" pitchFamily="18" charset="0"/>
              <a:cs typeface="Times New Roman" pitchFamily="18" charset="0"/>
            </a:endParaRPr>
          </a:p>
          <a:p>
            <a:pPr fontAlgn="base"/>
            <a:r>
              <a:rPr lang="es-ES" sz="2800" dirty="0" err="1">
                <a:latin typeface="Times New Roman" pitchFamily="18" charset="0"/>
                <a:cs typeface="Times New Roman" pitchFamily="18" charset="0"/>
              </a:rPr>
              <a:t>Toserba</a:t>
            </a:r>
            <a:r>
              <a:rPr lang="es-ES" sz="2800" dirty="0">
                <a:latin typeface="Times New Roman" pitchFamily="18" charset="0"/>
                <a:cs typeface="Times New Roman" pitchFamily="18" charset="0"/>
              </a:rPr>
              <a:t> “Ada” = 0.348 * 1000 = 348 </a:t>
            </a:r>
            <a:r>
              <a:rPr lang="es-ES" sz="2800" dirty="0" err="1">
                <a:latin typeface="Times New Roman" pitchFamily="18" charset="0"/>
                <a:cs typeface="Times New Roman" pitchFamily="18" charset="0"/>
              </a:rPr>
              <a:t>pelanggan</a:t>
            </a:r>
            <a:endParaRPr lang="es-ES" sz="2800" dirty="0">
              <a:latin typeface="Times New Roman" pitchFamily="18" charset="0"/>
              <a:cs typeface="Times New Roman" pitchFamily="18" charset="0"/>
            </a:endParaRPr>
          </a:p>
          <a:p>
            <a:pPr marL="0" indent="0">
              <a:buNone/>
            </a:pP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1657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266" y="2735755"/>
            <a:ext cx="8130861" cy="2358267"/>
          </a:xfrm>
          <a:prstGeom prst="rect">
            <a:avLst/>
          </a:prstGeom>
        </p:spPr>
      </p:pic>
    </p:spTree>
    <p:extLst>
      <p:ext uri="{BB962C8B-B14F-4D97-AF65-F5344CB8AC3E}">
        <p14:creationId xmlns:p14="http://schemas.microsoft.com/office/powerpoint/2010/main" val="1551001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778"/>
            <a:ext cx="10994760" cy="1189327"/>
          </a:xfrm>
        </p:spPr>
        <p:txBody>
          <a:bodyPr>
            <a:normAutofit/>
          </a:bodyPr>
          <a:lstStyle/>
          <a:p>
            <a:r>
              <a:rPr lang="id-ID" sz="3600" dirty="0">
                <a:solidFill>
                  <a:srgbClr val="FFFF00"/>
                </a:solidFill>
                <a:latin typeface="Times New Roman" pitchFamily="18" charset="0"/>
                <a:cs typeface="Times New Roman" pitchFamily="18" charset="0"/>
              </a:rPr>
              <a:t>Jenis-jenis Pembelajaran Mesin</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0275" y="1900237"/>
            <a:ext cx="779145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24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4" name="Content Placeholder 3"/>
          <p:cNvSpPr>
            <a:spLocks noGrp="1"/>
          </p:cNvSpPr>
          <p:nvPr>
            <p:ph idx="1"/>
          </p:nvPr>
        </p:nvSpPr>
        <p:spPr>
          <a:xfrm>
            <a:off x="2640169" y="2304878"/>
            <a:ext cx="7134896" cy="3104249"/>
          </a:xfrm>
          <a:prstGeom prst="cloudCallout">
            <a:avLst/>
          </a:prstGeom>
        </p:spPr>
        <p:style>
          <a:lnRef idx="1">
            <a:schemeClr val="accent3"/>
          </a:lnRef>
          <a:fillRef idx="3">
            <a:schemeClr val="accent3"/>
          </a:fillRef>
          <a:effectRef idx="2">
            <a:schemeClr val="accent3"/>
          </a:effectRef>
          <a:fontRef idx="minor">
            <a:schemeClr val="lt1"/>
          </a:fontRef>
        </p:style>
        <p:txBody>
          <a:bodyPr rtlCol="0" anchor="ctr"/>
          <a:lstStyle/>
          <a:p>
            <a:pPr marL="0" indent="0" algn="ctr">
              <a:buNone/>
            </a:pPr>
            <a:r>
              <a:rPr lang="id-ID" sz="4000" dirty="0" smtClean="0">
                <a:solidFill>
                  <a:schemeClr val="bg1"/>
                </a:solidFill>
                <a:latin typeface="Arial Rounded MT Bold" pitchFamily="34" charset="0"/>
              </a:rPr>
              <a:t>Apa itu Reinfocement Learning ?</a:t>
            </a:r>
            <a:endParaRPr lang="id-ID" sz="5400" dirty="0">
              <a:solidFill>
                <a:schemeClr val="bg1"/>
              </a:solidFill>
              <a:latin typeface="Arial Rounded MT Bold" pitchFamily="34" charset="0"/>
            </a:endParaRPr>
          </a:p>
        </p:txBody>
      </p:sp>
    </p:spTree>
    <p:extLst>
      <p:ext uri="{BB962C8B-B14F-4D97-AF65-F5344CB8AC3E}">
        <p14:creationId xmlns:p14="http://schemas.microsoft.com/office/powerpoint/2010/main" val="49859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07" y="119779"/>
            <a:ext cx="10994760" cy="1189327"/>
          </a:xfrm>
        </p:spPr>
        <p:txBody>
          <a:bodyPr/>
          <a:lstStyle/>
          <a:p>
            <a:r>
              <a:rPr lang="id-ID" dirty="0">
                <a:solidFill>
                  <a:srgbClr val="FFFF00"/>
                </a:solidFill>
                <a:latin typeface="Times New Roman" pitchFamily="18" charset="0"/>
                <a:cs typeface="Times New Roman" pitchFamily="18" charset="0"/>
              </a:rPr>
              <a:t>Pengertian </a:t>
            </a:r>
            <a:r>
              <a:rPr lang="id-ID" dirty="0" smtClean="0">
                <a:solidFill>
                  <a:srgbClr val="FFFF00"/>
                </a:solidFill>
                <a:latin typeface="Times New Roman" pitchFamily="18" charset="0"/>
                <a:cs typeface="Times New Roman" pitchFamily="18" charset="0"/>
              </a:rPr>
              <a:t>RL</a:t>
            </a:r>
            <a:endParaRPr lang="id-ID"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759854" y="1725247"/>
            <a:ext cx="5821251" cy="2173916"/>
          </a:xfrm>
        </p:spPr>
        <p:txBody>
          <a:bodyPr>
            <a:normAutofit fontScale="85000" lnSpcReduction="10000"/>
          </a:bodyPr>
          <a:lstStyle/>
          <a:p>
            <a:pPr marL="0" indent="0" algn="just">
              <a:buNone/>
            </a:pPr>
            <a:r>
              <a:rPr lang="id-ID" sz="2800" dirty="0" smtClean="0">
                <a:latin typeface="Times New Roman" pitchFamily="18" charset="0"/>
                <a:cs typeface="Times New Roman" pitchFamily="18" charset="0"/>
              </a:rPr>
              <a:t>Reinforcement Learning (RL) merupakan contoh </a:t>
            </a:r>
            <a:r>
              <a:rPr lang="id-ID" sz="2800" dirty="0">
                <a:latin typeface="Times New Roman" pitchFamily="18" charset="0"/>
                <a:cs typeface="Times New Roman" pitchFamily="18" charset="0"/>
              </a:rPr>
              <a:t> pembelajaran mesin dimana </a:t>
            </a:r>
            <a:r>
              <a:rPr lang="id-ID" sz="2800" dirty="0" smtClean="0">
                <a:latin typeface="Times New Roman" pitchFamily="18" charset="0"/>
                <a:cs typeface="Times New Roman" pitchFamily="18" charset="0"/>
              </a:rPr>
              <a:t>mesin/ perangkat lunak </a:t>
            </a:r>
            <a:r>
              <a:rPr lang="id-ID" sz="2800" dirty="0">
                <a:latin typeface="Times New Roman" pitchFamily="18" charset="0"/>
                <a:cs typeface="Times New Roman" pitchFamily="18" charset="0"/>
              </a:rPr>
              <a:t>dilatih untuk mengambil keputusan spesifik berdasarkan kebutuhan bisnis dengan tujuan utama untuk memaksimalkan efisiensi (kinerja</a:t>
            </a:r>
            <a:r>
              <a:rPr lang="id-ID" sz="2800" dirty="0" smtClean="0">
                <a:latin typeface="Times New Roman" pitchFamily="18" charset="0"/>
                <a:cs typeface="Times New Roman" pitchFamily="18" charset="0"/>
              </a:rPr>
              <a:t>) .</a:t>
            </a:r>
            <a:endParaRPr lang="id-ID" sz="2800"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681" y="1581843"/>
            <a:ext cx="4236121" cy="275520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038046" y="4495193"/>
            <a:ext cx="5821251" cy="2173916"/>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just"/>
            <a:endParaRPr lang="id-ID" dirty="0"/>
          </a:p>
        </p:txBody>
      </p:sp>
      <p:sp>
        <p:nvSpPr>
          <p:cNvPr id="6" name="Content Placeholder 2"/>
          <p:cNvSpPr txBox="1">
            <a:spLocks/>
          </p:cNvSpPr>
          <p:nvPr/>
        </p:nvSpPr>
        <p:spPr>
          <a:xfrm>
            <a:off x="1752553" y="4337045"/>
            <a:ext cx="7352809" cy="1999361"/>
          </a:xfrm>
          <a:prstGeom prst="rect">
            <a:avLst/>
          </a:prstGeom>
        </p:spPr>
        <p:txBody>
          <a:bodyPr vert="horz" lIns="91440" tIns="45720" rIns="91440" bIns="45720" rtlCol="0">
            <a:normAutofit fontScale="92500" lnSpcReduction="10000"/>
          </a:bodyPr>
          <a:lstStyle>
            <a:lvl1pPr marL="457189" indent="-457189"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just" fontAlgn="base">
              <a:buNone/>
            </a:pPr>
            <a:r>
              <a:rPr lang="id-ID" sz="2400" dirty="0" smtClean="0">
                <a:latin typeface="Times New Roman" pitchFamily="18" charset="0"/>
                <a:cs typeface="Times New Roman" pitchFamily="18" charset="0"/>
              </a:rPr>
              <a:t>	Mesin/perangkat </a:t>
            </a:r>
            <a:r>
              <a:rPr lang="id-ID" sz="2400" dirty="0">
                <a:latin typeface="Times New Roman" pitchFamily="18" charset="0"/>
                <a:cs typeface="Times New Roman" pitchFamily="18" charset="0"/>
              </a:rPr>
              <a:t>lunak melatih dirinya secara terus menerus berdasarkan lingkungan yang dipengaruhinya, dan menerapkan pengetahuan yang diperkaya untuk memecahkan masalah bisnis. Proses belajar yang terus-menerus ini memastikan lebih sedikit keterlibatan manusia sehingga akan banyak menghemat waktu.</a:t>
            </a:r>
          </a:p>
          <a:p>
            <a:pPr algn="just"/>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34579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55" y="209930"/>
            <a:ext cx="5758699" cy="1189327"/>
          </a:xfrm>
        </p:spPr>
        <p:txBody>
          <a:bodyPr>
            <a:normAutofit/>
          </a:bodyPr>
          <a:lstStyle/>
          <a:p>
            <a:r>
              <a:rPr lang="id-ID" sz="4000" dirty="0" smtClean="0">
                <a:solidFill>
                  <a:srgbClr val="FFFF00"/>
                </a:solidFill>
                <a:latin typeface="Times New Roman" pitchFamily="18" charset="0"/>
                <a:cs typeface="Times New Roman" pitchFamily="18" charset="0"/>
              </a:rPr>
              <a:t>Markov Decision Process</a:t>
            </a:r>
            <a:endParaRPr lang="id-ID" sz="4000" dirty="0">
              <a:solidFill>
                <a:srgbClr val="FFFF0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clrChange>
              <a:clrFrom>
                <a:srgbClr val="484848">
                  <a:alpha val="5490"/>
                </a:srgbClr>
              </a:clrFrom>
              <a:clrTo>
                <a:srgbClr val="484848">
                  <a:alpha val="0"/>
                </a:srgbClr>
              </a:clrTo>
            </a:clrChange>
            <a:extLst>
              <a:ext uri="{28A0092B-C50C-407E-A947-70E740481C1C}">
                <a14:useLocalDpi xmlns:a14="http://schemas.microsoft.com/office/drawing/2010/main" val="0"/>
              </a:ext>
            </a:extLst>
          </a:blip>
          <a:stretch>
            <a:fillRect/>
          </a:stretch>
        </p:blipFill>
        <p:spPr>
          <a:xfrm>
            <a:off x="7689179" y="1021895"/>
            <a:ext cx="4683125" cy="4683125"/>
          </a:xfrm>
        </p:spPr>
      </p:pic>
      <p:sp>
        <p:nvSpPr>
          <p:cNvPr id="6" name="Content Placeholder 2"/>
          <p:cNvSpPr txBox="1">
            <a:spLocks/>
          </p:cNvSpPr>
          <p:nvPr/>
        </p:nvSpPr>
        <p:spPr>
          <a:xfrm rot="507365">
            <a:off x="8393032" y="3181639"/>
            <a:ext cx="2746961" cy="1647784"/>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fontAlgn="base">
              <a:buNone/>
            </a:pPr>
            <a:r>
              <a:rPr lang="id-ID" sz="2000" dirty="0">
                <a:latin typeface="+mj-lt"/>
              </a:rPr>
              <a:t>Contoh algoritma yang digunakan dalam RL adalah </a:t>
            </a:r>
            <a:r>
              <a:rPr lang="id-ID" sz="2000" b="1" dirty="0">
                <a:latin typeface="+mj-lt"/>
              </a:rPr>
              <a:t>Markov Decision Process</a:t>
            </a:r>
            <a:r>
              <a:rPr lang="id-ID" sz="2000" b="1" dirty="0" smtClean="0">
                <a:latin typeface="+mj-lt"/>
              </a:rPr>
              <a:t>. </a:t>
            </a:r>
            <a:r>
              <a:rPr lang="id-ID" sz="2000" dirty="0">
                <a:latin typeface="+mj-lt"/>
                <a:cs typeface="Times New Roman" panose="02020603050405020304" pitchFamily="18" charset="0"/>
              </a:rPr>
              <a:t>Algoritma MDP ini lebih sering digunakan untuk planning bukan untuk memprediksi seperti </a:t>
            </a:r>
            <a:r>
              <a:rPr lang="id-ID" sz="2000" dirty="0" smtClean="0">
                <a:latin typeface="+mj-lt"/>
                <a:cs typeface="Times New Roman" panose="02020603050405020304" pitchFamily="18" charset="0"/>
              </a:rPr>
              <a:t> pada regresi</a:t>
            </a:r>
            <a:r>
              <a:rPr lang="id-ID"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fontAlgn="base">
              <a:buNone/>
            </a:pPr>
            <a:endParaRPr lang="id-ID" sz="2000" b="1" dirty="0"/>
          </a:p>
          <a:p>
            <a:pPr algn="just"/>
            <a:endParaRPr lang="id-ID" dirty="0"/>
          </a:p>
        </p:txBody>
      </p:sp>
      <p:sp>
        <p:nvSpPr>
          <p:cNvPr id="7" name="Content Placeholder 2"/>
          <p:cNvSpPr txBox="1">
            <a:spLocks/>
          </p:cNvSpPr>
          <p:nvPr/>
        </p:nvSpPr>
        <p:spPr>
          <a:xfrm>
            <a:off x="373152" y="2846194"/>
            <a:ext cx="7444324" cy="3651179"/>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id-ID" sz="2000" i="1" dirty="0" smtClean="0"/>
              <a:t>States : </a:t>
            </a:r>
            <a:r>
              <a:rPr lang="id-ID" sz="2000" dirty="0"/>
              <a:t> </a:t>
            </a:r>
            <a:r>
              <a:rPr lang="id-ID" sz="2000" dirty="0" smtClean="0"/>
              <a:t>Sebuah keadaan/ kondisi dari suatu proses. contohnya seperti </a:t>
            </a:r>
            <a:r>
              <a:rPr lang="id-ID" sz="2000" b="1" dirty="0" smtClean="0"/>
              <a:t>pintu terbuka </a:t>
            </a:r>
            <a:r>
              <a:rPr lang="id-ID" sz="2000" dirty="0" smtClean="0"/>
              <a:t>dan </a:t>
            </a:r>
            <a:r>
              <a:rPr lang="id-ID" sz="2000" b="1" dirty="0" smtClean="0"/>
              <a:t>pintu tertutup</a:t>
            </a:r>
            <a:endParaRPr lang="id-ID" sz="2000" b="1" i="1" dirty="0" smtClean="0"/>
          </a:p>
          <a:p>
            <a:r>
              <a:rPr lang="id-ID" sz="2000" i="1" dirty="0" smtClean="0"/>
              <a:t>Actions : </a:t>
            </a:r>
            <a:r>
              <a:rPr lang="id-ID" sz="2000" dirty="0"/>
              <a:t>S</a:t>
            </a:r>
            <a:r>
              <a:rPr lang="id-ID" sz="2000" dirty="0" smtClean="0"/>
              <a:t>uatu </a:t>
            </a:r>
            <a:r>
              <a:rPr lang="id-ID" sz="2000" dirty="0"/>
              <a:t>sikap yang </a:t>
            </a:r>
            <a:r>
              <a:rPr lang="id-ID" sz="2000" dirty="0" smtClean="0"/>
              <a:t>untuk mewujudkannya dibutuhkan tindakan, contohnya seperti </a:t>
            </a:r>
            <a:r>
              <a:rPr lang="id-ID" sz="2000" b="1" dirty="0" smtClean="0"/>
              <a:t>membuka pintu </a:t>
            </a:r>
            <a:r>
              <a:rPr lang="id-ID" sz="2000" dirty="0" smtClean="0"/>
              <a:t>dan </a:t>
            </a:r>
            <a:r>
              <a:rPr lang="id-ID" sz="2000" b="1" dirty="0" smtClean="0"/>
              <a:t>menutup pintu</a:t>
            </a:r>
            <a:endParaRPr lang="id-ID" sz="2000" i="1" dirty="0" smtClean="0"/>
          </a:p>
          <a:p>
            <a:r>
              <a:rPr lang="id-ID" sz="2000" i="1" dirty="0" smtClean="0"/>
              <a:t>Transition </a:t>
            </a:r>
            <a:r>
              <a:rPr lang="id-ID" sz="2000" i="1" dirty="0"/>
              <a:t>probabilities </a:t>
            </a:r>
            <a:r>
              <a:rPr lang="id-ID" sz="2000" i="1" dirty="0" smtClean="0"/>
              <a:t>: </a:t>
            </a:r>
            <a:r>
              <a:rPr lang="id-ID" sz="2000" dirty="0"/>
              <a:t>P</a:t>
            </a:r>
            <a:r>
              <a:rPr lang="id-ID" sz="2000" dirty="0" smtClean="0"/>
              <a:t>eluang transisi dari suatu kondisi ke kondisi yang lain, contohnya seperti pintu terbuka apabila pintu tersebut dibuka.  </a:t>
            </a:r>
            <a:endParaRPr lang="id-ID" sz="2000" i="1" dirty="0" smtClean="0"/>
          </a:p>
          <a:p>
            <a:r>
              <a:rPr lang="id-ID" sz="2000" i="1" dirty="0" smtClean="0"/>
              <a:t>Rewards </a:t>
            </a:r>
            <a:endParaRPr lang="en-US" sz="20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992" y="1913683"/>
            <a:ext cx="3747912" cy="90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2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900"/>
            <a:ext cx="10994760" cy="1189327"/>
          </a:xfrm>
        </p:spPr>
        <p:txBody>
          <a:bodyPr/>
          <a:lstStyle/>
          <a:p>
            <a:r>
              <a:rPr lang="id-ID" dirty="0" smtClean="0">
                <a:effectLst/>
                <a:latin typeface="Times New Roman" pitchFamily="18" charset="0"/>
                <a:cs typeface="Times New Roman" pitchFamily="18" charset="0"/>
              </a:rPr>
              <a:t>Studi Kasus </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fontAlgn="base">
              <a:buNone/>
            </a:pPr>
            <a:r>
              <a:rPr lang="id-ID" sz="2400" dirty="0" smtClean="0">
                <a:latin typeface="Times New Roman" pitchFamily="18" charset="0"/>
                <a:cs typeface="Times New Roman" pitchFamily="18" charset="0"/>
              </a:rPr>
              <a:t>	Suatu </a:t>
            </a:r>
            <a:r>
              <a:rPr lang="id-ID" sz="2400" dirty="0">
                <a:latin typeface="Times New Roman" pitchFamily="18" charset="0"/>
                <a:cs typeface="Times New Roman" pitchFamily="18" charset="0"/>
              </a:rPr>
              <a:t>survei dilakukan di sebuah wilayah di kota Jakarta. Diketahui bahwa wilayah tersebut terdiri dari 1000 keluarga. Dari survei tersebut, diperoleh data bahwa 600 keluarga merupakan pelanggan toserba ‘Serba’ dan 400 keluarga merupakan pelanggan toserba ‘Ada’. Pada bulan itu, diketahui bahwa </a:t>
            </a:r>
            <a:r>
              <a:rPr lang="id-ID" sz="2400" dirty="0" smtClean="0">
                <a:latin typeface="Times New Roman" pitchFamily="18" charset="0"/>
                <a:cs typeface="Times New Roman" pitchFamily="18" charset="0"/>
              </a:rPr>
              <a:t>:</a:t>
            </a:r>
          </a:p>
          <a:p>
            <a:pPr marL="0" indent="0" fontAlgn="base">
              <a:buNone/>
            </a:pPr>
            <a:endParaRPr lang="id-ID" sz="2400" dirty="0">
              <a:latin typeface="Times New Roman" pitchFamily="18" charset="0"/>
              <a:cs typeface="Times New Roman" pitchFamily="18" charset="0"/>
            </a:endParaRPr>
          </a:p>
          <a:p>
            <a:pPr fontAlgn="base"/>
            <a:r>
              <a:rPr lang="id-ID" sz="2400" dirty="0">
                <a:latin typeface="Times New Roman" pitchFamily="18" charset="0"/>
                <a:cs typeface="Times New Roman" pitchFamily="18" charset="0"/>
              </a:rPr>
              <a:t>Dari 600 keluarga pelanggan toserba ‘Serba’ diperoleh data bahwa 400 keluarga tetap berbelanja di toserba ‘Serba’ dan 200 lainnya berbelanja di toserba ‘Ada’.</a:t>
            </a:r>
          </a:p>
          <a:p>
            <a:pPr fontAlgn="base"/>
            <a:r>
              <a:rPr lang="id-ID" sz="2400" dirty="0">
                <a:latin typeface="Times New Roman" pitchFamily="18" charset="0"/>
                <a:cs typeface="Times New Roman" pitchFamily="18" charset="0"/>
              </a:rPr>
              <a:t>Dari 400 keluarga pelanggan toserba ‘Ada’ dinyatakan bahwa 150 keluarga tetap berbelanja di toserba ‘Ada’. Sedang 250 lainnya berbelanja di toserba ‘Serba’.</a:t>
            </a:r>
          </a:p>
          <a:p>
            <a:pPr marL="0" indent="0">
              <a:buNone/>
            </a:pP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41417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119779"/>
            <a:ext cx="5280338" cy="1189327"/>
          </a:xfrm>
        </p:spPr>
        <p:txBody>
          <a:bodyPr/>
          <a:lstStyle/>
          <a:p>
            <a:r>
              <a:rPr lang="id-ID" dirty="0" smtClean="0">
                <a:latin typeface="Times New Roman" pitchFamily="18" charset="0"/>
                <a:cs typeface="Times New Roman" pitchFamily="18" charset="0"/>
              </a:rPr>
              <a:t>Soal :</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742950" indent="-742950" fontAlgn="base">
              <a:buFont typeface="+mj-lt"/>
              <a:buAutoNum type="arabicPeriod"/>
            </a:pPr>
            <a:r>
              <a:rPr lang="id-ID" sz="2400" dirty="0">
                <a:latin typeface="Times New Roman" pitchFamily="18" charset="0"/>
                <a:cs typeface="Times New Roman" pitchFamily="18" charset="0"/>
              </a:rPr>
              <a:t>Matriks probabilitas transisi untuk permasalahan di atas!</a:t>
            </a:r>
          </a:p>
          <a:p>
            <a:pPr marL="742950" indent="-742950" fontAlgn="base">
              <a:buFont typeface="+mj-lt"/>
              <a:buAutoNum type="arabicPeriod"/>
            </a:pPr>
            <a:r>
              <a:rPr lang="id-ID" sz="2400" dirty="0">
                <a:latin typeface="Times New Roman" pitchFamily="18" charset="0"/>
                <a:cs typeface="Times New Roman" pitchFamily="18" charset="0"/>
              </a:rPr>
              <a:t>Probabilitas untuk toko “Serba” dan “Ada” pada bulan ketiga apabila pada bulan pertama keluarga tersebut memilih untuk berbelanja di toko “Serba”</a:t>
            </a:r>
          </a:p>
          <a:p>
            <a:pPr marL="742950" indent="-742950" fontAlgn="base">
              <a:buFont typeface="+mj-lt"/>
              <a:buAutoNum type="arabicPeriod"/>
            </a:pPr>
            <a:r>
              <a:rPr lang="id-ID" sz="2400" dirty="0">
                <a:latin typeface="Times New Roman" pitchFamily="18" charset="0"/>
                <a:cs typeface="Times New Roman" pitchFamily="18" charset="0"/>
              </a:rPr>
              <a:t>Probabilitas untuk toko “Serba” dan “Ada” pada bulan ketiga apabila pada bulan pertama keluarga tersebut memilih untuk berbelanja di toko “Ada”</a:t>
            </a:r>
          </a:p>
          <a:p>
            <a:pPr marL="742950" indent="-742950" fontAlgn="base">
              <a:buFont typeface="+mj-lt"/>
              <a:buAutoNum type="arabicPeriod"/>
            </a:pPr>
            <a:r>
              <a:rPr lang="id-ID" sz="2400" dirty="0">
                <a:latin typeface="Times New Roman" pitchFamily="18" charset="0"/>
                <a:cs typeface="Times New Roman" pitchFamily="18" charset="0"/>
              </a:rPr>
              <a:t>Nilai probabilitas pelanggan dalam keadaan tetap!</a:t>
            </a:r>
          </a:p>
          <a:p>
            <a:pPr marL="742950" indent="-742950" fontAlgn="base">
              <a:buFont typeface="+mj-lt"/>
              <a:buAutoNum type="arabicPeriod"/>
            </a:pPr>
            <a:r>
              <a:rPr lang="id-ID" sz="2400" dirty="0">
                <a:latin typeface="Times New Roman" pitchFamily="18" charset="0"/>
                <a:cs typeface="Times New Roman" pitchFamily="18" charset="0"/>
              </a:rPr>
              <a:t>Jumlah perkiraan pelanggan dalam jangka panjang untuk masing-masing toserba tersebut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171044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8" y="64395"/>
            <a:ext cx="4997003" cy="1189327"/>
          </a:xfrm>
        </p:spPr>
        <p:txBody>
          <a:bodyPr/>
          <a:lstStyle/>
          <a:p>
            <a:r>
              <a:rPr lang="id-ID" dirty="0" smtClean="0">
                <a:latin typeface="Times New Roman" pitchFamily="18" charset="0"/>
                <a:cs typeface="Times New Roman" pitchFamily="18" charset="0"/>
              </a:rPr>
              <a:t>Penyelesaian</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indent="0" algn="just" fontAlgn="base">
              <a:buNone/>
            </a:pPr>
            <a:r>
              <a:rPr lang="id-ID" dirty="0" smtClean="0">
                <a:latin typeface="Times New Roman" pitchFamily="18" charset="0"/>
                <a:cs typeface="Times New Roman" pitchFamily="18" charset="0"/>
              </a:rPr>
              <a:t>1. Langkah </a:t>
            </a:r>
            <a:r>
              <a:rPr lang="id-ID" dirty="0">
                <a:latin typeface="Times New Roman" pitchFamily="18" charset="0"/>
                <a:cs typeface="Times New Roman" pitchFamily="18" charset="0"/>
              </a:rPr>
              <a:t>pertama yang perlu dilakukan untuk menyelesaikan seluruh pertanyaan di atas adalah dengan menentukan matriks transisi untuk menghitung nilai probabilitas</a:t>
            </a:r>
          </a:p>
          <a:p>
            <a:pPr lvl="1" algn="just" fontAlgn="base"/>
            <a:r>
              <a:rPr lang="id-ID" dirty="0">
                <a:latin typeface="Times New Roman" pitchFamily="18" charset="0"/>
                <a:cs typeface="Times New Roman" pitchFamily="18" charset="0"/>
              </a:rPr>
              <a:t>Probabilitas bulan pertama “Serba” dan bulan kedua “Serba” = 400/600 = 0.667</a:t>
            </a:r>
          </a:p>
          <a:p>
            <a:pPr lvl="1" algn="just" fontAlgn="base"/>
            <a:r>
              <a:rPr lang="id-ID" dirty="0">
                <a:latin typeface="Times New Roman" pitchFamily="18" charset="0"/>
                <a:cs typeface="Times New Roman" pitchFamily="18" charset="0"/>
              </a:rPr>
              <a:t>Probabilitas bulan pertama “Serba” dan bulan kedua “Ada” = 200/600 = 0.333</a:t>
            </a:r>
          </a:p>
          <a:p>
            <a:pPr lvl="1" algn="just" fontAlgn="base"/>
            <a:r>
              <a:rPr lang="id-ID" dirty="0">
                <a:latin typeface="Times New Roman" pitchFamily="18" charset="0"/>
                <a:cs typeface="Times New Roman" pitchFamily="18" charset="0"/>
              </a:rPr>
              <a:t>Probabilitas bulan pertama “Ada” dan bulan kedua “Serba” = 250/400 = 0.625</a:t>
            </a:r>
          </a:p>
          <a:p>
            <a:pPr lvl="1" algn="just" fontAlgn="base"/>
            <a:r>
              <a:rPr lang="id-ID" dirty="0">
                <a:latin typeface="Times New Roman" pitchFamily="18" charset="0"/>
                <a:cs typeface="Times New Roman" pitchFamily="18" charset="0"/>
              </a:rPr>
              <a:t>Probabilitas bulan pertama “Ada” dan bulan kedua </a:t>
            </a:r>
            <a:r>
              <a:rPr lang="id-ID" dirty="0" smtClean="0">
                <a:latin typeface="Times New Roman" pitchFamily="18" charset="0"/>
                <a:cs typeface="Times New Roman" pitchFamily="18" charset="0"/>
              </a:rPr>
              <a:t>“</a:t>
            </a:r>
            <a:r>
              <a:rPr lang="en-US" smtClean="0">
                <a:latin typeface="Times New Roman" pitchFamily="18" charset="0"/>
                <a:cs typeface="Times New Roman" pitchFamily="18" charset="0"/>
              </a:rPr>
              <a:t>Ada</a:t>
            </a:r>
            <a:r>
              <a:rPr lang="id-ID" smtClean="0">
                <a:latin typeface="Times New Roman" pitchFamily="18" charset="0"/>
                <a:cs typeface="Times New Roman" pitchFamily="18" charset="0"/>
              </a:rPr>
              <a:t>” </a:t>
            </a:r>
            <a:r>
              <a:rPr lang="id-ID" dirty="0">
                <a:latin typeface="Times New Roman" pitchFamily="18" charset="0"/>
                <a:cs typeface="Times New Roman" pitchFamily="18" charset="0"/>
              </a:rPr>
              <a:t>= 150/400 = </a:t>
            </a:r>
            <a:r>
              <a:rPr lang="id-ID" dirty="0" smtClean="0">
                <a:latin typeface="Times New Roman" pitchFamily="18" charset="0"/>
                <a:cs typeface="Times New Roman" pitchFamily="18" charset="0"/>
              </a:rPr>
              <a:t>0.375</a:t>
            </a:r>
          </a:p>
          <a:p>
            <a:pPr marL="609585" lvl="1" indent="0" fontAlgn="base">
              <a:buNone/>
            </a:pPr>
            <a:endParaRPr lang="id-ID" dirty="0">
              <a:latin typeface="Times New Roman" pitchFamily="18" charset="0"/>
              <a:cs typeface="Times New Roman" pitchFamily="18" charset="0"/>
            </a:endParaRPr>
          </a:p>
          <a:p>
            <a:pPr marL="609585" lvl="1" indent="0" fontAlgn="base">
              <a:buNone/>
            </a:pPr>
            <a:r>
              <a:rPr lang="id-ID" dirty="0">
                <a:latin typeface="Times New Roman" pitchFamily="18" charset="0"/>
                <a:cs typeface="Times New Roman" pitchFamily="18" charset="0"/>
              </a:rPr>
              <a:t>Sehingga matriks transisi yang diperoleh </a:t>
            </a:r>
            <a:r>
              <a:rPr lang="id-ID" dirty="0" smtClean="0">
                <a:latin typeface="Times New Roman" pitchFamily="18" charset="0"/>
                <a:cs typeface="Times New Roman" pitchFamily="18" charset="0"/>
              </a:rPr>
              <a:t>adalah</a:t>
            </a:r>
            <a:endParaRPr lang="id-ID" dirty="0">
              <a:latin typeface="Times New Roman" pitchFamily="18" charset="0"/>
              <a:cs typeface="Times New Roman" pitchFamily="18" charset="0"/>
            </a:endParaRPr>
          </a:p>
          <a:p>
            <a:pPr marL="609585" lvl="1" indent="0" fontAlgn="base">
              <a:buNone/>
            </a:pPr>
            <a:endParaRPr lang="id-ID" dirty="0">
              <a:latin typeface="Times New Roman" pitchFamily="18" charset="0"/>
              <a:cs typeface="Times New Roman" pitchFamily="18" charset="0"/>
            </a:endParaRPr>
          </a:p>
          <a:p>
            <a:pPr marL="0" indent="0">
              <a:buNone/>
            </a:pPr>
            <a:endParaRPr lang="id-ID"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701" y="4525046"/>
            <a:ext cx="3334197" cy="154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0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lgn="just" fontAlgn="base">
              <a:buNone/>
            </a:pPr>
            <a:r>
              <a:rPr lang="id-ID" sz="2400" dirty="0" smtClean="0">
                <a:latin typeface="Times New Roman" pitchFamily="18" charset="0"/>
                <a:cs typeface="Times New Roman" pitchFamily="18" charset="0"/>
              </a:rPr>
              <a:t>2. Apabila </a:t>
            </a:r>
            <a:r>
              <a:rPr lang="id-ID" sz="2400" dirty="0">
                <a:latin typeface="Times New Roman" pitchFamily="18" charset="0"/>
                <a:cs typeface="Times New Roman" pitchFamily="18" charset="0"/>
              </a:rPr>
              <a:t>pada bulan pertama, keluarga tersebut memilih untuk berbelanja di toko “Serba” artinya keluarga tersebut pasti memilih untuk berbelanja di toko “Serba”, jadi probabilitas keluarga tersebut datang ke toserba “Serba” adalah 1, dan probabilitas keluarga tersebut datang ke toserba “Ada” adalah 0.</a:t>
            </a:r>
          </a:p>
          <a:p>
            <a:pPr marL="0" indent="0" algn="just" fontAlgn="base">
              <a:buNone/>
            </a:pPr>
            <a:r>
              <a:rPr lang="id-ID" sz="2400" dirty="0" smtClean="0">
                <a:latin typeface="Times New Roman" pitchFamily="18" charset="0"/>
                <a:cs typeface="Times New Roman" pitchFamily="18" charset="0"/>
              </a:rPr>
              <a:t>Sehingga </a:t>
            </a:r>
            <a:r>
              <a:rPr lang="id-ID" sz="2400" dirty="0">
                <a:latin typeface="Times New Roman" pitchFamily="18" charset="0"/>
                <a:cs typeface="Times New Roman" pitchFamily="18" charset="0"/>
              </a:rPr>
              <a:t>matriks probabilitas untuk bulan pertama adalah [ 1   </a:t>
            </a:r>
            <a:r>
              <a:rPr lang="id-ID" sz="2400" dirty="0" smtClean="0">
                <a:latin typeface="Times New Roman" pitchFamily="18" charset="0"/>
                <a:cs typeface="Times New Roman" pitchFamily="18" charset="0"/>
              </a:rPr>
              <a:t>0]</a:t>
            </a:r>
          </a:p>
          <a:p>
            <a:pPr marL="0" indent="0" algn="just" fontAlgn="base">
              <a:buNone/>
            </a:pPr>
            <a:r>
              <a:rPr lang="id-ID" sz="2400" dirty="0" smtClean="0">
                <a:latin typeface="Times New Roman" pitchFamily="18" charset="0"/>
                <a:cs typeface="Times New Roman" pitchFamily="18" charset="0"/>
              </a:rPr>
              <a:t>Apabila </a:t>
            </a:r>
            <a:r>
              <a:rPr lang="id-ID" sz="2400" dirty="0">
                <a:latin typeface="Times New Roman" pitchFamily="18" charset="0"/>
                <a:cs typeface="Times New Roman" pitchFamily="18" charset="0"/>
              </a:rPr>
              <a:t>dilakukan perkalian antara matriks probabilitas pada bulan pertama dengan matriks transisi pada kasus ini maka akan diperoleh data</a:t>
            </a:r>
            <a:r>
              <a:rPr lang="id-ID" sz="2400" dirty="0" smtClean="0">
                <a:latin typeface="Times New Roman" pitchFamily="18" charset="0"/>
                <a:cs typeface="Times New Roman" pitchFamily="18" charset="0"/>
              </a:rPr>
              <a:t>:</a:t>
            </a:r>
          </a:p>
          <a:p>
            <a:pPr marL="0" indent="0" fontAlgn="base">
              <a:buNone/>
            </a:pPr>
            <a:endParaRPr lang="id-ID" dirty="0" smtClean="0">
              <a:latin typeface="Times New Roman" pitchFamily="18" charset="0"/>
              <a:cs typeface="Times New Roman" pitchFamily="18" charset="0"/>
            </a:endParaRPr>
          </a:p>
          <a:p>
            <a:pPr marL="0" indent="0" fontAlgn="base">
              <a:buNone/>
            </a:pPr>
            <a:r>
              <a:rPr lang="id-ID" dirty="0">
                <a:latin typeface="Times New Roman" pitchFamily="18" charset="0"/>
                <a:cs typeface="Times New Roman" pitchFamily="18" charset="0"/>
              </a:rPr>
              <a:t> </a:t>
            </a:r>
          </a:p>
          <a:p>
            <a:pPr marL="0" indent="0">
              <a:buNone/>
            </a:pPr>
            <a:endParaRPr lang="id-ID"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116" y="4461926"/>
            <a:ext cx="32861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43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0350-globalization-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160350-globalization-template-16x9</Template>
  <TotalTime>555</TotalTime>
  <Words>719</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SimSun</vt:lpstr>
      <vt:lpstr>Arial</vt:lpstr>
      <vt:lpstr>Arial Rounded MT Bold</vt:lpstr>
      <vt:lpstr>Calibri</vt:lpstr>
      <vt:lpstr>Times New Roman</vt:lpstr>
      <vt:lpstr>160350-globalization-template-16x9</vt:lpstr>
      <vt:lpstr>Reinforcement Learning</vt:lpstr>
      <vt:lpstr>Jenis-jenis Pembelajaran Mesin</vt:lpstr>
      <vt:lpstr>PowerPoint Presentation</vt:lpstr>
      <vt:lpstr>Pengertian RL</vt:lpstr>
      <vt:lpstr>Markov Decision Process</vt:lpstr>
      <vt:lpstr>Studi Kasus </vt:lpstr>
      <vt:lpstr>Soal :</vt:lpstr>
      <vt:lpstr>Penyelesaian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USER</dc:creator>
  <cp:lastModifiedBy>USER</cp:lastModifiedBy>
  <cp:revision>74</cp:revision>
  <dcterms:created xsi:type="dcterms:W3CDTF">2018-04-02T11:50:17Z</dcterms:created>
  <dcterms:modified xsi:type="dcterms:W3CDTF">2018-04-10T04:42:31Z</dcterms:modified>
</cp:coreProperties>
</file>