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69" r:id="rId4"/>
    <p:sldId id="266" r:id="rId5"/>
    <p:sldId id="267" r:id="rId6"/>
    <p:sldId id="270" r:id="rId7"/>
    <p:sldId id="271" r:id="rId8"/>
    <p:sldId id="268" r:id="rId9"/>
    <p:sldId id="273" r:id="rId10"/>
    <p:sldId id="272" r:id="rId11"/>
    <p:sldId id="275" r:id="rId12"/>
    <p:sldId id="274" r:id="rId13"/>
    <p:sldId id="277" r:id="rId14"/>
    <p:sldId id="278" r:id="rId15"/>
    <p:sldId id="27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853FC6-EE39-459C-A778-F2657F77E272}">
          <p14:sldIdLst>
            <p14:sldId id="256"/>
            <p14:sldId id="276"/>
            <p14:sldId id="269"/>
            <p14:sldId id="266"/>
            <p14:sldId id="267"/>
            <p14:sldId id="270"/>
            <p14:sldId id="271"/>
            <p14:sldId id="268"/>
            <p14:sldId id="273"/>
            <p14:sldId id="272"/>
            <p14:sldId id="275"/>
            <p14:sldId id="274"/>
            <p14:sldId id="277"/>
            <p14:sldId id="278"/>
            <p14:sldId id="279"/>
          </p14:sldIdLst>
        </p14:section>
        <p14:section name="Get Office Mix" id="{32B75562-62DF-4F48-B02C-00B552FEB3B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E6E6E6"/>
    <a:srgbClr val="FF6400"/>
    <a:srgbClr val="EBEBEB"/>
    <a:srgbClr val="DBDBDB"/>
    <a:srgbClr val="E1E1E1"/>
    <a:srgbClr val="DEDEDE"/>
    <a:srgbClr val="FF4C05"/>
    <a:srgbClr val="F5F5F5"/>
    <a:srgbClr val="EB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92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pengkondisian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if,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37770" y="2338905"/>
            <a:ext cx="105156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895512" y="5369912"/>
            <a:ext cx="2648757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4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3935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923" y="34160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51931" y="1812940"/>
            <a:ext cx="772668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254950" y="262784"/>
            <a:ext cx="11682101" cy="2077107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156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679" y="352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19" y="2354538"/>
            <a:ext cx="10515600" cy="354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 txBox="1">
            <a:spLocks/>
          </p:cNvSpPr>
          <p:nvPr userDrawn="1"/>
        </p:nvSpPr>
        <p:spPr>
          <a:xfrm>
            <a:off x="564664" y="1796817"/>
            <a:ext cx="5206795" cy="67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700" b="0" dirty="0" smtClean="0">
                <a:latin typeface="Segoe UI Semibold"/>
                <a:cs typeface="Segoe UI Semibold"/>
              </a:rPr>
              <a:t>Click to edit Master text styles</a:t>
            </a:r>
            <a:endParaRPr lang="en-US" sz="17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689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52" r:id="rId3"/>
    <p:sldLayoutId id="2147483668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7770" y="1193856"/>
            <a:ext cx="10515600" cy="160319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800" dirty="0" smtClean="0"/>
              <a:t>Machine Learning</a:t>
            </a:r>
            <a:br>
              <a:rPr lang="en-US" sz="5800" dirty="0" smtClean="0"/>
            </a:b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3600" dirty="0" smtClean="0"/>
              <a:t>Reinforcement Learning : </a:t>
            </a:r>
            <a:br>
              <a:rPr lang="en-US" sz="3600" dirty="0" smtClean="0"/>
            </a:br>
            <a:r>
              <a:rPr lang="en-US" sz="3600" dirty="0" smtClean="0"/>
              <a:t>Value Iteration and Policy Iteration, Q Learning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37770" y="5164428"/>
            <a:ext cx="3151650" cy="105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1" y="5275871"/>
            <a:ext cx="2437168" cy="8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0799" y="2487853"/>
            <a:ext cx="9936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“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lalunya</a:t>
            </a:r>
            <a:r>
              <a:rPr lang="en-US" sz="2400" dirty="0" smtClean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memang</a:t>
            </a:r>
            <a:r>
              <a:rPr lang="en-US" sz="2400" dirty="0"/>
              <a:t> </a:t>
            </a:r>
            <a:r>
              <a:rPr lang="en-US" sz="2400" dirty="0" err="1"/>
              <a:t>benar-benar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perbuatan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 smtClean="0"/>
              <a:t>.” #</a:t>
            </a:r>
            <a:r>
              <a:rPr lang="en-US" sz="2400" dirty="0" err="1"/>
              <a:t>e</a:t>
            </a:r>
            <a:r>
              <a:rPr lang="en-US" sz="2400" dirty="0" err="1" smtClean="0"/>
              <a:t>aaa</a:t>
            </a:r>
            <a:r>
              <a:rPr lang="en-US" sz="2400" dirty="0" smtClean="0"/>
              <a:t> ~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6844" y="4822047"/>
            <a:ext cx="7872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Proses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b="1" dirty="0" smtClean="0"/>
              <a:t> </a:t>
            </a:r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exploration</a:t>
            </a:r>
            <a:r>
              <a:rPr lang="en-US" sz="3600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1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340" y="2839546"/>
            <a:ext cx="99364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“</a:t>
            </a:r>
            <a:r>
              <a:rPr lang="en-US" sz="2400" i="1" dirty="0" err="1" smtClean="0"/>
              <a:t>Namun</a:t>
            </a:r>
            <a:r>
              <a:rPr lang="en-US" sz="2400" i="1" dirty="0" smtClean="0"/>
              <a:t> </a:t>
            </a:r>
            <a:r>
              <a:rPr lang="en-US" sz="2400" i="1" dirty="0" err="1"/>
              <a:t>sebaliknya</a:t>
            </a:r>
            <a:r>
              <a:rPr lang="en-US" sz="2400" i="1" dirty="0"/>
              <a:t>, </a:t>
            </a:r>
            <a:r>
              <a:rPr lang="en-US" sz="2400" i="1" dirty="0" err="1"/>
              <a:t>jika</a:t>
            </a:r>
            <a:r>
              <a:rPr lang="en-US" sz="2400" i="1" dirty="0"/>
              <a:t> </a:t>
            </a:r>
            <a:r>
              <a:rPr lang="en-US" sz="2400" i="1" dirty="0" err="1"/>
              <a:t>seseorang</a:t>
            </a:r>
            <a:r>
              <a:rPr lang="en-US" sz="2400" i="1" dirty="0"/>
              <a:t> yang </a:t>
            </a:r>
            <a:r>
              <a:rPr lang="en-US" sz="3200" b="1" i="1" dirty="0">
                <a:solidFill>
                  <a:srgbClr val="00B050"/>
                </a:solidFill>
              </a:rPr>
              <a:t>exploration</a:t>
            </a:r>
            <a:r>
              <a:rPr lang="en-US" sz="2400" i="1" dirty="0"/>
              <a:t>-</a:t>
            </a:r>
            <a:r>
              <a:rPr lang="en-US" sz="2400" i="1" dirty="0" err="1"/>
              <a:t>nya</a:t>
            </a:r>
            <a:r>
              <a:rPr lang="en-US" sz="2400" i="1" dirty="0"/>
              <a:t> </a:t>
            </a:r>
            <a:r>
              <a:rPr lang="en-US" sz="2400" i="1" dirty="0" err="1"/>
              <a:t>relatif</a:t>
            </a:r>
            <a:r>
              <a:rPr lang="en-US" sz="2400" i="1" dirty="0"/>
              <a:t> </a:t>
            </a:r>
            <a:r>
              <a:rPr lang="en-US" sz="2400" i="1" dirty="0" err="1"/>
              <a:t>besar</a:t>
            </a:r>
            <a:r>
              <a:rPr lang="en-US" sz="2400" i="1" dirty="0"/>
              <a:t>, </a:t>
            </a:r>
            <a:r>
              <a:rPr lang="en-US" sz="2400" i="1" dirty="0" err="1"/>
              <a:t>maka</a:t>
            </a:r>
            <a:r>
              <a:rPr lang="en-US" sz="2400" i="1" dirty="0"/>
              <a:t> </a:t>
            </a:r>
            <a:r>
              <a:rPr lang="en-US" sz="2400" i="1" dirty="0" err="1"/>
              <a:t>ia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cenderung</a:t>
            </a:r>
            <a:r>
              <a:rPr lang="en-US" sz="2400" i="1" dirty="0"/>
              <a:t> </a:t>
            </a:r>
            <a:r>
              <a:rPr lang="en-US" sz="2400" i="1" dirty="0" err="1"/>
              <a:t>bertindak</a:t>
            </a:r>
            <a:r>
              <a:rPr lang="en-US" sz="2400" i="1" dirty="0"/>
              <a:t> over-active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nekad</a:t>
            </a:r>
            <a:r>
              <a:rPr lang="en-US" sz="2400" i="1" dirty="0"/>
              <a:t>. Orang yang </a:t>
            </a:r>
            <a:r>
              <a:rPr lang="en-US" sz="2400" i="1" dirty="0" err="1"/>
              <a:t>seperti</a:t>
            </a:r>
            <a:r>
              <a:rPr lang="en-US" sz="2400" i="1" dirty="0"/>
              <a:t> </a:t>
            </a:r>
            <a:r>
              <a:rPr lang="en-US" sz="2400" i="1" dirty="0" err="1"/>
              <a:t>ini</a:t>
            </a:r>
            <a:r>
              <a:rPr lang="en-US" sz="2400" i="1" dirty="0"/>
              <a:t> </a:t>
            </a:r>
            <a:r>
              <a:rPr lang="en-US" sz="2400" i="1" dirty="0" err="1"/>
              <a:t>termasuk</a:t>
            </a:r>
            <a:r>
              <a:rPr lang="en-US" sz="2400" i="1" dirty="0"/>
              <a:t> </a:t>
            </a:r>
            <a:r>
              <a:rPr lang="en-US" sz="2400" i="1" dirty="0" err="1"/>
              <a:t>tipe</a:t>
            </a:r>
            <a:r>
              <a:rPr lang="en-US" sz="2400" i="1" dirty="0"/>
              <a:t> orang yang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belajar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 smtClean="0"/>
              <a:t>pengalaman</a:t>
            </a:r>
            <a:r>
              <a:rPr lang="en-US" sz="2400" i="1" dirty="0" smtClean="0"/>
              <a:t>.” (gambling)</a:t>
            </a:r>
          </a:p>
        </p:txBody>
      </p:sp>
    </p:spTree>
    <p:extLst>
      <p:ext uri="{BB962C8B-B14F-4D97-AF65-F5344CB8AC3E}">
        <p14:creationId xmlns:p14="http://schemas.microsoft.com/office/powerpoint/2010/main" val="1486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208" y="2698238"/>
            <a:ext cx="10515600" cy="2583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“</a:t>
            </a:r>
            <a:r>
              <a:rPr lang="en-US" sz="2800" b="1" i="1" dirty="0" err="1" smtClean="0"/>
              <a:t>Keseimbangan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antara</a:t>
            </a:r>
            <a:r>
              <a:rPr lang="en-US" sz="2800" b="1" i="1" dirty="0"/>
              <a:t> exploitation </a:t>
            </a:r>
            <a:r>
              <a:rPr lang="en-US" sz="2800" b="1" i="1" dirty="0" err="1"/>
              <a:t>dan</a:t>
            </a:r>
            <a:r>
              <a:rPr lang="en-US" sz="2800" b="1" i="1" dirty="0"/>
              <a:t> exploration</a:t>
            </a:r>
            <a:r>
              <a:rPr lang="en-US" sz="2800" i="1" dirty="0"/>
              <a:t> </a:t>
            </a:r>
            <a:r>
              <a:rPr lang="en-US" sz="2800" i="1" dirty="0" err="1" smtClean="0"/>
              <a:t>dalam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berbagai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macam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keadaan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inilah</a:t>
            </a:r>
            <a:r>
              <a:rPr lang="en-US" sz="2800" i="1" dirty="0" smtClean="0"/>
              <a:t> </a:t>
            </a:r>
            <a:r>
              <a:rPr lang="en-US" sz="2800" i="1" dirty="0"/>
              <a:t>yang </a:t>
            </a:r>
            <a:r>
              <a:rPr lang="en-US" sz="2800" i="1" dirty="0" err="1"/>
              <a:t>menjadi</a:t>
            </a:r>
            <a:r>
              <a:rPr lang="en-US" sz="2800" i="1" dirty="0"/>
              <a:t> </a:t>
            </a:r>
            <a:r>
              <a:rPr lang="en-US" sz="2800" b="1" i="1" dirty="0" err="1"/>
              <a:t>kunci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kesuksesan</a:t>
            </a:r>
            <a:r>
              <a:rPr lang="en-US" sz="2800" i="1" dirty="0" smtClean="0"/>
              <a:t> </a:t>
            </a:r>
            <a:r>
              <a:rPr lang="en-US" sz="2800" i="1" dirty="0"/>
              <a:t>proses </a:t>
            </a:r>
            <a:r>
              <a:rPr lang="en-US" sz="2800" i="1" dirty="0" smtClean="0"/>
              <a:t>learning.”</a:t>
            </a:r>
            <a:endParaRPr lang="en-US" sz="28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EXPLOITATION AND EXPLORATION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++ Reinforcement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2"/>
            <a:ext cx="10515600" cy="3590021"/>
          </a:xfrm>
        </p:spPr>
        <p:txBody>
          <a:bodyPr>
            <a:noAutofit/>
          </a:bodyPr>
          <a:lstStyle/>
          <a:p>
            <a:r>
              <a:rPr lang="en-US" sz="2000" dirty="0" smtClean="0"/>
              <a:t>Hal yang </a:t>
            </a:r>
            <a:r>
              <a:rPr lang="en-US" sz="2000" b="1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learning </a:t>
            </a:r>
            <a:r>
              <a:rPr lang="en-US" sz="2000" dirty="0" err="1" smtClean="0"/>
              <a:t>jenis</a:t>
            </a:r>
            <a:r>
              <a:rPr lang="en-US" sz="2000" dirty="0" smtClean="0"/>
              <a:t> lain</a:t>
            </a:r>
          </a:p>
          <a:p>
            <a:endParaRPr lang="en-US" sz="2000" dirty="0" smtClean="0"/>
          </a:p>
          <a:p>
            <a:r>
              <a:rPr lang="en-US" sz="2000" dirty="0"/>
              <a:t>Proses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b="1" dirty="0"/>
              <a:t>exploration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aktif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mencoba</a:t>
            </a:r>
            <a:r>
              <a:rPr lang="en-US" sz="2000" b="1" dirty="0"/>
              <a:t> trial and error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menemukan</a:t>
            </a:r>
            <a:r>
              <a:rPr lang="en-US" sz="2000" b="1" dirty="0"/>
              <a:t> behavior yang </a:t>
            </a:r>
            <a:r>
              <a:rPr lang="en-US" sz="2000" b="1" dirty="0" err="1"/>
              <a:t>baik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Evaluative feedback </a:t>
            </a:r>
            <a:r>
              <a:rPr lang="en-US" sz="2000" b="1" dirty="0" err="1"/>
              <a:t>mengindikasikan</a:t>
            </a:r>
            <a:r>
              <a:rPr lang="en-US" sz="2000" b="1" dirty="0"/>
              <a:t> </a:t>
            </a:r>
            <a:r>
              <a:rPr lang="en-US" sz="2000" b="1" dirty="0" err="1"/>
              <a:t>bagaimana</a:t>
            </a:r>
            <a:r>
              <a:rPr lang="en-US" sz="2000" b="1" dirty="0"/>
              <a:t> </a:t>
            </a:r>
            <a:r>
              <a:rPr lang="en-US" sz="2000" b="1" dirty="0" err="1"/>
              <a:t>sebaiknya</a:t>
            </a:r>
            <a:r>
              <a:rPr lang="en-US" sz="2000" b="1" dirty="0"/>
              <a:t> </a:t>
            </a:r>
            <a:r>
              <a:rPr lang="en-US" sz="2000" b="1" dirty="0" err="1"/>
              <a:t>aksi</a:t>
            </a:r>
            <a:r>
              <a:rPr lang="en-US" sz="2000" b="1" dirty="0"/>
              <a:t> </a:t>
            </a:r>
            <a:r>
              <a:rPr lang="en-US" sz="2000" b="1" dirty="0" err="1"/>
              <a:t>itu</a:t>
            </a:r>
            <a:r>
              <a:rPr lang="en-US" sz="2000" b="1" dirty="0"/>
              <a:t> </a:t>
            </a:r>
            <a:r>
              <a:rPr lang="en-US" sz="2000" b="1" dirty="0" err="1"/>
              <a:t>diambil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yang </a:t>
            </a:r>
            <a:r>
              <a:rPr lang="en-US" sz="2000" dirty="0" err="1"/>
              <a:t>terbaik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terburuk</a:t>
            </a:r>
            <a:r>
              <a:rPr lang="en-US" sz="2000" dirty="0"/>
              <a:t>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EVALUATIVE FEEDBACK</a:t>
            </a:r>
          </a:p>
        </p:txBody>
      </p:sp>
    </p:spTree>
    <p:extLst>
      <p:ext uri="{BB962C8B-B14F-4D97-AF65-F5344CB8AC3E}">
        <p14:creationId xmlns:p14="http://schemas.microsoft.com/office/powerpoint/2010/main" val="13433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&amp; Policy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1" y="1159099"/>
            <a:ext cx="3979572" cy="9787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r>
              <a:rPr lang="en-US" sz="5400" b="0" dirty="0" smtClean="0">
                <a:solidFill>
                  <a:schemeClr val="bg1"/>
                </a:solidFill>
                <a:latin typeface="Segoe UI Semibold"/>
                <a:cs typeface="Segoe UI Semibold"/>
              </a:rPr>
              <a:t>THANKS…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4" y="3428601"/>
            <a:ext cx="5052943" cy="17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723" y="1899138"/>
            <a:ext cx="6850967" cy="19413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3600" dirty="0" err="1" smtClean="0">
                <a:latin typeface="Segoe UI Semibold"/>
                <a:cs typeface="Segoe UI Semibold"/>
              </a:rPr>
              <a:t>Bastomy</a:t>
            </a:r>
            <a:endParaRPr lang="en-US" sz="3600" dirty="0" smtClean="0">
              <a:latin typeface="Segoe UI Semibold"/>
              <a:cs typeface="Segoe UI Semibold"/>
            </a:endParaRPr>
          </a:p>
          <a:p>
            <a:endParaRPr lang="en-US" sz="3600" dirty="0" smtClean="0">
              <a:latin typeface="Segoe UI Semibold"/>
              <a:cs typeface="Segoe UI Semibold"/>
            </a:endParaRPr>
          </a:p>
          <a:p>
            <a:r>
              <a:rPr lang="en-US" sz="3600" dirty="0" smtClean="0">
                <a:latin typeface="Segoe UI Semibold"/>
                <a:cs typeface="Segoe UI Semibold"/>
              </a:rPr>
              <a:t>Elang</a:t>
            </a:r>
            <a:endParaRPr lang="en-US" sz="3600" dirty="0" smtClean="0">
              <a:latin typeface="Segoe UI Semibold"/>
              <a:cs typeface="Segoe UI Semibold"/>
            </a:endParaRPr>
          </a:p>
          <a:p>
            <a:endParaRPr lang="en-US" sz="3600" dirty="0" smtClean="0">
              <a:latin typeface="Segoe UI Semibold"/>
              <a:cs typeface="Segoe UI Semibold"/>
            </a:endParaRPr>
          </a:p>
          <a:p>
            <a:r>
              <a:rPr lang="en-US" sz="3600" dirty="0" err="1" smtClean="0">
                <a:latin typeface="Segoe UI Semibold"/>
                <a:cs typeface="Segoe UI Semibold"/>
              </a:rPr>
              <a:t>Hadi</a:t>
            </a:r>
            <a:endParaRPr lang="en-US" sz="3600" dirty="0" smtClean="0">
              <a:latin typeface="Segoe UI Semibold"/>
              <a:cs typeface="Segoe UI Semibold"/>
            </a:endParaRPr>
          </a:p>
          <a:p>
            <a:endParaRPr lang="en-US" sz="4000" dirty="0" smtClean="0">
              <a:latin typeface="Segoe UI Semibold"/>
              <a:cs typeface="Segoe UI Semibold"/>
            </a:endParaRPr>
          </a:p>
          <a:p>
            <a:r>
              <a:rPr lang="en-US" sz="3600" dirty="0" err="1" smtClean="0">
                <a:latin typeface="Segoe UI Semibold"/>
                <a:cs typeface="Segoe UI Semibold"/>
              </a:rPr>
              <a:t>Jahtra</a:t>
            </a:r>
            <a:endParaRPr lang="en-US" sz="3600" dirty="0" smtClean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47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Reinforcement Learning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8" y="2391964"/>
            <a:ext cx="1895471" cy="252808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748204" y="1570003"/>
            <a:ext cx="1776987" cy="786831"/>
          </a:xfrm>
          <a:prstGeom prst="wedgeEllipseCallout">
            <a:avLst>
              <a:gd name="adj1" fmla="val -37590"/>
              <a:gd name="adj2" fmla="val 614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!!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97" y="1725461"/>
            <a:ext cx="1869411" cy="1930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25" y="1684823"/>
            <a:ext cx="2389101" cy="2102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7" t="11206" r="18978" b="12188"/>
          <a:stretch/>
        </p:blipFill>
        <p:spPr>
          <a:xfrm>
            <a:off x="5531698" y="4106152"/>
            <a:ext cx="1313645" cy="26144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1" y="4494727"/>
            <a:ext cx="1389802" cy="217365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2476325" y="2799056"/>
            <a:ext cx="1120462" cy="3618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01" y="1649466"/>
            <a:ext cx="1372171" cy="2173121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9866608" y="379594"/>
            <a:ext cx="2169120" cy="1102978"/>
          </a:xfrm>
          <a:prstGeom prst="wedgeEllipseCallout">
            <a:avLst>
              <a:gd name="adj1" fmla="val -27497"/>
              <a:gd name="adj2" fmla="val 614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579" y="429068"/>
            <a:ext cx="970310" cy="1002041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0070265" y="352335"/>
            <a:ext cx="1815921" cy="11029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010757" y="367328"/>
            <a:ext cx="1793109" cy="10637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76325" y="4494727"/>
            <a:ext cx="2636588" cy="6310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532265" y="5817352"/>
            <a:ext cx="118799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264128" y="3849682"/>
            <a:ext cx="2034418" cy="6972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20750" y="2657829"/>
            <a:ext cx="610675" cy="39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026126" y="2736026"/>
            <a:ext cx="5448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Reinforcement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4578" y="2967336"/>
            <a:ext cx="88391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dirty="0" smtClean="0"/>
              <a:t>“</a:t>
            </a:r>
            <a:r>
              <a:rPr lang="en-US" sz="2800" i="1" dirty="0" err="1" smtClean="0"/>
              <a:t>Jika</a:t>
            </a:r>
            <a:r>
              <a:rPr lang="en-US" sz="2800" i="1" dirty="0" smtClean="0"/>
              <a:t> </a:t>
            </a:r>
            <a:r>
              <a:rPr lang="en-US" sz="2800" i="1" dirty="0" err="1"/>
              <a:t>sistem</a:t>
            </a:r>
            <a:r>
              <a:rPr lang="en-US" sz="2800" i="1" dirty="0"/>
              <a:t> </a:t>
            </a:r>
            <a:r>
              <a:rPr lang="en-US" sz="2800" i="1" dirty="0" err="1"/>
              <a:t>ini</a:t>
            </a:r>
            <a:r>
              <a:rPr lang="en-US" sz="2800" i="1" dirty="0"/>
              <a:t> </a:t>
            </a:r>
            <a:r>
              <a:rPr lang="en-US" sz="2800" i="1" dirty="0" err="1"/>
              <a:t>berjalan</a:t>
            </a:r>
            <a:r>
              <a:rPr lang="en-US" sz="2800" i="1" dirty="0"/>
              <a:t> </a:t>
            </a:r>
            <a:r>
              <a:rPr lang="en-US" sz="2800" i="1" dirty="0" err="1"/>
              <a:t>dalam</a:t>
            </a:r>
            <a:r>
              <a:rPr lang="en-US" sz="2800" i="1" dirty="0"/>
              <a:t> </a:t>
            </a:r>
            <a:r>
              <a:rPr lang="en-US" sz="2800" i="1" dirty="0" err="1"/>
              <a:t>jangka</a:t>
            </a:r>
            <a:r>
              <a:rPr lang="en-US" sz="2800" i="1" dirty="0"/>
              <a:t> </a:t>
            </a:r>
            <a:r>
              <a:rPr lang="en-US" sz="2800" i="1" dirty="0" err="1"/>
              <a:t>waktu</a:t>
            </a:r>
            <a:r>
              <a:rPr lang="en-US" sz="2800" i="1" dirty="0"/>
              <a:t> </a:t>
            </a:r>
            <a:r>
              <a:rPr lang="en-US" sz="2800" i="1" dirty="0" err="1"/>
              <a:t>tertentu</a:t>
            </a:r>
            <a:r>
              <a:rPr lang="en-US" sz="2800" i="1" dirty="0"/>
              <a:t>, </a:t>
            </a:r>
            <a:r>
              <a:rPr lang="en-US" sz="2800" i="1" dirty="0" err="1" smtClean="0"/>
              <a:t>maka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keadaan</a:t>
            </a:r>
            <a:r>
              <a:rPr lang="en-US" sz="2800" i="1" dirty="0" smtClean="0"/>
              <a:t> </a:t>
            </a:r>
            <a:r>
              <a:rPr lang="en-US" sz="2800" i="1" dirty="0" err="1"/>
              <a:t>siswa</a:t>
            </a:r>
            <a:r>
              <a:rPr lang="en-US" sz="2800" i="1" dirty="0"/>
              <a:t> </a:t>
            </a:r>
            <a:r>
              <a:rPr lang="en-US" sz="2800" i="1" dirty="0" err="1"/>
              <a:t>tadi</a:t>
            </a:r>
            <a:r>
              <a:rPr lang="en-US" sz="2800" i="1" dirty="0"/>
              <a:t> </a:t>
            </a:r>
            <a:r>
              <a:rPr lang="en-US" sz="2800" i="1" dirty="0" err="1"/>
              <a:t>pasti</a:t>
            </a:r>
            <a:r>
              <a:rPr lang="en-US" sz="2800" i="1" dirty="0"/>
              <a:t> </a:t>
            </a:r>
            <a:r>
              <a:rPr lang="en-US" sz="2800" i="1" dirty="0" err="1"/>
              <a:t>akan</a:t>
            </a:r>
            <a:r>
              <a:rPr lang="en-US" sz="2800" i="1" dirty="0"/>
              <a:t> </a:t>
            </a:r>
            <a:r>
              <a:rPr lang="en-US" sz="2800" i="1" dirty="0" err="1"/>
              <a:t>konvergen</a:t>
            </a:r>
            <a:r>
              <a:rPr lang="en-US" sz="2800" i="1" dirty="0"/>
              <a:t> </a:t>
            </a:r>
            <a:r>
              <a:rPr lang="en-US" sz="2800" i="1" dirty="0" err="1" smtClean="0"/>
              <a:t>untuk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mengambil</a:t>
            </a:r>
            <a:r>
              <a:rPr lang="en-US" sz="2800" i="1" dirty="0" smtClean="0"/>
              <a:t> </a:t>
            </a:r>
            <a:r>
              <a:rPr lang="en-US" sz="2800" i="1" dirty="0" err="1"/>
              <a:t>sikap</a:t>
            </a:r>
            <a:r>
              <a:rPr lang="en-US" sz="2800" i="1" dirty="0"/>
              <a:t> yang </a:t>
            </a:r>
            <a:r>
              <a:rPr lang="en-US" sz="2800" i="1" dirty="0" err="1"/>
              <a:t>baik</a:t>
            </a:r>
            <a:r>
              <a:rPr lang="en-US" sz="2800" i="1" dirty="0"/>
              <a:t> di </a:t>
            </a:r>
            <a:r>
              <a:rPr lang="en-US" sz="2800" i="1" dirty="0" err="1"/>
              <a:t>dalam</a:t>
            </a:r>
            <a:r>
              <a:rPr lang="en-US" sz="2800" i="1" dirty="0"/>
              <a:t> </a:t>
            </a:r>
            <a:r>
              <a:rPr lang="en-US" sz="2800" i="1" dirty="0" err="1"/>
              <a:t>kelas</a:t>
            </a:r>
            <a:r>
              <a:rPr lang="en-US" sz="2800" i="1" dirty="0" smtClean="0"/>
              <a:t>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18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Theory 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38622" y="2357291"/>
            <a:ext cx="404829" cy="338554"/>
            <a:chOff x="6942067" y="682428"/>
            <a:chExt cx="558179" cy="466799"/>
          </a:xfrm>
        </p:grpSpPr>
        <p:sp>
          <p:nvSpPr>
            <p:cNvPr id="7" name="Oval 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39844" y="3545520"/>
            <a:ext cx="404829" cy="338554"/>
            <a:chOff x="6942067" y="682428"/>
            <a:chExt cx="558179" cy="466799"/>
          </a:xfrm>
        </p:grpSpPr>
        <p:sp>
          <p:nvSpPr>
            <p:cNvPr id="10" name="Oval 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38046" y="4733749"/>
            <a:ext cx="404829" cy="338554"/>
            <a:chOff x="6942067" y="682428"/>
            <a:chExt cx="558179" cy="466799"/>
          </a:xfrm>
        </p:grpSpPr>
        <p:sp>
          <p:nvSpPr>
            <p:cNvPr id="13" name="Oval 12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68794" y="2269320"/>
            <a:ext cx="5653828" cy="622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dirty="0" err="1"/>
              <a:t>Konsekuensi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reward</a:t>
            </a:r>
            <a:endParaRPr lang="en-US" sz="2400" b="0" dirty="0" smtClean="0">
              <a:latin typeface="Segoe UI Semibold"/>
              <a:cs typeface="Segoe UI Semi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794" y="3403394"/>
            <a:ext cx="6094136" cy="622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dirty="0" err="1"/>
              <a:t>Konsekuensi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punishment</a:t>
            </a:r>
            <a:endParaRPr lang="en-US" sz="2400" b="0" dirty="0" smtClean="0">
              <a:latin typeface="Segoe UI Semibold"/>
              <a:cs typeface="Segoe UI Semi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8794" y="4617621"/>
            <a:ext cx="6325955" cy="622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dirty="0" err="1"/>
              <a:t>Konsekuensi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apa-apa</a:t>
            </a:r>
            <a:endParaRPr lang="en-US" sz="2400" b="0" dirty="0" smtClean="0">
              <a:latin typeface="Segoe UI Semibold"/>
              <a:cs typeface="Segoe UI Semi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03" y="1314734"/>
            <a:ext cx="1497238" cy="14972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3" y="2539920"/>
            <a:ext cx="2031034" cy="20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Agent / </a:t>
            </a:r>
            <a:r>
              <a:rPr lang="en-US" sz="3200" b="1" dirty="0" err="1" smtClean="0"/>
              <a:t>Pelajar</a:t>
            </a:r>
            <a:r>
              <a:rPr lang="en-US" sz="3200" b="1" dirty="0"/>
              <a:t> </a:t>
            </a:r>
            <a:r>
              <a:rPr lang="en-US" sz="3200" b="1" dirty="0" smtClean="0"/>
              <a:t>/ Learner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-&gt;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diberitahukan</a:t>
            </a:r>
            <a:r>
              <a:rPr lang="en-US" sz="3200" dirty="0" smtClean="0"/>
              <a:t> behavior </a:t>
            </a:r>
            <a:r>
              <a:rPr lang="en-US" sz="3200" dirty="0" err="1" smtClean="0"/>
              <a:t>apakah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sepatutnya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, </a:t>
            </a:r>
            <a:r>
              <a:rPr lang="en-US" sz="3200" dirty="0" err="1" smtClean="0"/>
              <a:t>biarkanlah</a:t>
            </a:r>
            <a:r>
              <a:rPr lang="en-US" sz="3200" dirty="0" smtClean="0"/>
              <a:t> </a:t>
            </a:r>
            <a:r>
              <a:rPr lang="en-US" sz="3200" dirty="0" err="1" smtClean="0"/>
              <a:t>dia</a:t>
            </a:r>
            <a:r>
              <a:rPr lang="en-US" sz="3200" dirty="0" smtClean="0"/>
              <a:t> </a:t>
            </a:r>
            <a:r>
              <a:rPr lang="en-US" sz="3200" dirty="0" err="1" smtClean="0"/>
              <a:t>belajar</a:t>
            </a:r>
            <a:r>
              <a:rPr lang="en-US" sz="3200" dirty="0" smtClean="0"/>
              <a:t> </a:t>
            </a:r>
            <a:r>
              <a:rPr lang="en-US" sz="3200" dirty="0" err="1" smtClean="0"/>
              <a:t>sendiri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pengalamannya</a:t>
            </a:r>
            <a:r>
              <a:rPr lang="en-US" sz="3200" dirty="0" smtClean="0"/>
              <a:t>~ #</a:t>
            </a:r>
            <a:r>
              <a:rPr lang="en-US" sz="3200" dirty="0" err="1" smtClean="0"/>
              <a:t>eaa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6327" y="5340216"/>
            <a:ext cx="8465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Ketika</a:t>
            </a:r>
            <a:r>
              <a:rPr lang="en-US" b="1" u="sng" dirty="0"/>
              <a:t> </a:t>
            </a:r>
            <a:r>
              <a:rPr lang="en-US" b="1" u="sng" dirty="0" err="1"/>
              <a:t>ia</a:t>
            </a:r>
            <a:r>
              <a:rPr lang="en-US" b="1" u="sng" dirty="0"/>
              <a:t> </a:t>
            </a:r>
            <a:r>
              <a:rPr lang="en-US" b="1" u="sng" dirty="0" err="1"/>
              <a:t>melakukan</a:t>
            </a:r>
            <a:r>
              <a:rPr lang="en-US" b="1" u="sng" dirty="0"/>
              <a:t> </a:t>
            </a:r>
            <a:r>
              <a:rPr lang="en-US" b="1" u="sng" dirty="0" err="1"/>
              <a:t>sesuatu</a:t>
            </a:r>
            <a:r>
              <a:rPr lang="en-US" b="1" u="sng" dirty="0"/>
              <a:t> yang </a:t>
            </a:r>
            <a:r>
              <a:rPr lang="en-US" b="1" u="sng" dirty="0" err="1"/>
              <a:t>benar</a:t>
            </a:r>
            <a:r>
              <a:rPr lang="en-US" b="1" u="sng" dirty="0"/>
              <a:t> </a:t>
            </a:r>
            <a:r>
              <a:rPr lang="en-US" b="1" u="sng" dirty="0" err="1"/>
              <a:t>berdasarkan</a:t>
            </a:r>
            <a:r>
              <a:rPr lang="en-US" b="1" u="sng" dirty="0"/>
              <a:t> rule yang </a:t>
            </a:r>
            <a:r>
              <a:rPr lang="en-US" b="1" u="sng" dirty="0" err="1" smtClean="0"/>
              <a:t>kita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tentukan</a:t>
            </a:r>
            <a:r>
              <a:rPr lang="en-US" b="1" u="sng" dirty="0"/>
              <a:t>, </a:t>
            </a:r>
            <a:r>
              <a:rPr lang="en-US" b="1" u="sng" dirty="0" err="1"/>
              <a:t>ia</a:t>
            </a:r>
            <a:r>
              <a:rPr lang="en-US" b="1" u="sng" dirty="0"/>
              <a:t> </a:t>
            </a:r>
            <a:r>
              <a:rPr lang="en-US" b="1" u="sng" dirty="0" err="1"/>
              <a:t>akan</a:t>
            </a:r>
            <a:r>
              <a:rPr lang="en-US" b="1" u="sng" dirty="0"/>
              <a:t> </a:t>
            </a:r>
            <a:r>
              <a:rPr lang="en-US" b="1" u="sng" dirty="0" err="1"/>
              <a:t>mendapatkan</a:t>
            </a:r>
            <a:r>
              <a:rPr lang="en-US" b="1" u="sng" dirty="0"/>
              <a:t> reward, </a:t>
            </a:r>
            <a:r>
              <a:rPr lang="en-US" b="1" u="sng" dirty="0" err="1" smtClean="0"/>
              <a:t>dan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begitu</a:t>
            </a:r>
            <a:r>
              <a:rPr lang="en-US" b="1" u="sng" dirty="0" smtClean="0"/>
              <a:t> </a:t>
            </a:r>
            <a:r>
              <a:rPr lang="en-US" b="1" u="sng" dirty="0" err="1"/>
              <a:t>juga</a:t>
            </a:r>
            <a:r>
              <a:rPr lang="en-US" b="1" u="sng" dirty="0"/>
              <a:t> </a:t>
            </a:r>
            <a:r>
              <a:rPr lang="en-US" b="1" u="sng" dirty="0" err="1"/>
              <a:t>sebaliknya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64748" y="2383417"/>
            <a:ext cx="404829" cy="338554"/>
            <a:chOff x="6942067" y="682428"/>
            <a:chExt cx="558179" cy="466799"/>
          </a:xfrm>
        </p:grpSpPr>
        <p:sp>
          <p:nvSpPr>
            <p:cNvPr id="6" name="Oval 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45026" y="3284881"/>
            <a:ext cx="404829" cy="338554"/>
            <a:chOff x="6942067" y="682428"/>
            <a:chExt cx="558179" cy="466799"/>
          </a:xfrm>
        </p:grpSpPr>
        <p:sp>
          <p:nvSpPr>
            <p:cNvPr id="9" name="Oval 8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945027" y="4264975"/>
            <a:ext cx="404829" cy="338554"/>
            <a:chOff x="6942067" y="682428"/>
            <a:chExt cx="558179" cy="466799"/>
          </a:xfrm>
        </p:grpSpPr>
        <p:sp>
          <p:nvSpPr>
            <p:cNvPr id="12" name="Oval 1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45026" y="5157840"/>
            <a:ext cx="404829" cy="338554"/>
            <a:chOff x="6942067" y="682428"/>
            <a:chExt cx="558179" cy="466799"/>
          </a:xfrm>
        </p:grpSpPr>
        <p:sp>
          <p:nvSpPr>
            <p:cNvPr id="15" name="Oval 1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42067" y="682428"/>
              <a:ext cx="558179" cy="46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58982" y="2340255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/>
              <a:t>Policy : </a:t>
            </a:r>
            <a:r>
              <a:rPr lang="en-US" dirty="0" err="1"/>
              <a:t>kebijaksanaan</a:t>
            </a:r>
            <a:endParaRPr lang="en-US" b="0" dirty="0" smtClean="0">
              <a:latin typeface="Segoe UI Semibold"/>
              <a:cs typeface="Segoe UI Semi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8982" y="4236808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dirty="0"/>
              <a:t>Value function</a:t>
            </a:r>
            <a:endParaRPr lang="en-US" b="0" dirty="0" smtClean="0">
              <a:latin typeface="Segoe UI Semibold"/>
              <a:cs typeface="Segoe UI Semi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8982" y="3264856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dirty="0"/>
              <a:t>Reward function</a:t>
            </a:r>
            <a:endParaRPr lang="en-US" b="0" dirty="0" smtClean="0">
              <a:latin typeface="Segoe UI Semibold"/>
              <a:cs typeface="Segoe UI Semi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5386" y="5168844"/>
            <a:ext cx="2521132" cy="4642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dirty="0"/>
              <a:t>Model of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RL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16433" y="2203402"/>
            <a:ext cx="6434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agent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jumpai</a:t>
            </a:r>
            <a:r>
              <a:rPr lang="en-US" dirty="0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16433" y="31603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mendefinisikan</a:t>
            </a:r>
            <a:r>
              <a:rPr lang="en-US" b="1" dirty="0"/>
              <a:t> reward and punishment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agent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environment.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12764" y="41001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total reward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agent.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12764" y="5108642"/>
            <a:ext cx="643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b="1" dirty="0" err="1"/>
              <a:t>menggambarkan</a:t>
            </a:r>
            <a:r>
              <a:rPr lang="en-US" b="1" dirty="0"/>
              <a:t> behavior </a:t>
            </a:r>
            <a:r>
              <a:rPr lang="en-US" b="1" dirty="0" err="1"/>
              <a:t>dari</a:t>
            </a:r>
            <a:r>
              <a:rPr lang="en-US" b="1" dirty="0"/>
              <a:t> environment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3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0799" y="2695528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“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terima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perbuatan-perbuatan</a:t>
            </a:r>
            <a:r>
              <a:rPr lang="en-US" sz="2400" dirty="0"/>
              <a:t>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di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 smtClean="0"/>
              <a:t>.” #</a:t>
            </a:r>
            <a:r>
              <a:rPr lang="en-US" sz="2400" dirty="0" err="1"/>
              <a:t>e</a:t>
            </a:r>
            <a:r>
              <a:rPr lang="en-US" sz="2400" dirty="0" err="1" smtClean="0"/>
              <a:t>aaa</a:t>
            </a:r>
            <a:r>
              <a:rPr lang="en-US" sz="2400" dirty="0" smtClean="0"/>
              <a:t> ~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6844" y="4822047"/>
            <a:ext cx="7872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Proses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exploitation</a:t>
            </a:r>
            <a:r>
              <a:rPr lang="en-US" sz="3600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8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6118482" cy="512762"/>
          </a:xfrm>
        </p:spPr>
        <p:txBody>
          <a:bodyPr/>
          <a:lstStyle/>
          <a:p>
            <a:r>
              <a:rPr lang="en-US" dirty="0"/>
              <a:t>EXPLOITATION AND EXPLORATION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2583" y="2969513"/>
            <a:ext cx="803734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“</a:t>
            </a:r>
            <a:r>
              <a:rPr lang="en-US" sz="2400" i="1" dirty="0" err="1" smtClean="0"/>
              <a:t>Seseorang</a:t>
            </a:r>
            <a:r>
              <a:rPr lang="en-US" sz="2400" i="1" dirty="0" smtClean="0"/>
              <a:t> </a:t>
            </a:r>
            <a:r>
              <a:rPr lang="en-US" sz="2400" i="1" dirty="0"/>
              <a:t>yang </a:t>
            </a:r>
            <a:r>
              <a:rPr lang="en-US" sz="3200" b="1" i="1" dirty="0">
                <a:solidFill>
                  <a:schemeClr val="accent1"/>
                </a:solidFill>
              </a:rPr>
              <a:t>exploitation</a:t>
            </a:r>
            <a:r>
              <a:rPr lang="en-US" sz="2400" i="1" dirty="0"/>
              <a:t>-</a:t>
            </a:r>
            <a:r>
              <a:rPr lang="en-US" sz="2400" i="1" dirty="0" err="1"/>
              <a:t>nya</a:t>
            </a:r>
            <a:r>
              <a:rPr lang="en-US" sz="2400" i="1" dirty="0"/>
              <a:t> </a:t>
            </a:r>
            <a:r>
              <a:rPr lang="en-US" sz="2400" i="1" dirty="0" err="1"/>
              <a:t>relatif</a:t>
            </a:r>
            <a:r>
              <a:rPr lang="en-US" sz="2400" i="1" dirty="0"/>
              <a:t> </a:t>
            </a:r>
            <a:r>
              <a:rPr lang="en-US" sz="2400" i="1" dirty="0" err="1"/>
              <a:t>besar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cenderung</a:t>
            </a:r>
            <a:r>
              <a:rPr lang="en-US" sz="2400" i="1" dirty="0"/>
              <a:t> </a:t>
            </a:r>
            <a:r>
              <a:rPr lang="en-US" sz="2400" i="1" dirty="0" err="1"/>
              <a:t>bertindak</a:t>
            </a:r>
            <a:r>
              <a:rPr lang="en-US" sz="2400" i="1" dirty="0"/>
              <a:t> over-</a:t>
            </a:r>
            <a:r>
              <a:rPr lang="en-US" sz="2400" i="1" dirty="0" err="1"/>
              <a:t>pasive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ekstra</a:t>
            </a:r>
            <a:r>
              <a:rPr lang="en-US" sz="2400" i="1" dirty="0"/>
              <a:t> </a:t>
            </a:r>
            <a:r>
              <a:rPr lang="en-US" sz="2400" i="1" dirty="0" err="1"/>
              <a:t>hati-hati</a:t>
            </a:r>
            <a:r>
              <a:rPr lang="en-US" sz="2400" i="1" dirty="0"/>
              <a:t>, </a:t>
            </a:r>
            <a:r>
              <a:rPr lang="en-US" sz="2400" i="1" dirty="0" err="1"/>
              <a:t>bahkan</a:t>
            </a:r>
            <a:r>
              <a:rPr lang="en-US" sz="2400" i="1" dirty="0"/>
              <a:t> </a:t>
            </a:r>
            <a:r>
              <a:rPr lang="en-US" sz="2400" i="1" dirty="0" err="1"/>
              <a:t>mungkin</a:t>
            </a:r>
            <a:r>
              <a:rPr lang="en-US" sz="2400" i="1" dirty="0"/>
              <a:t> </a:t>
            </a:r>
            <a:r>
              <a:rPr lang="en-US" sz="2400" i="1" dirty="0" err="1"/>
              <a:t>dia</a:t>
            </a:r>
            <a:r>
              <a:rPr lang="en-US" sz="2400" i="1" dirty="0"/>
              <a:t>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berani</a:t>
            </a:r>
            <a:r>
              <a:rPr lang="en-US" sz="2400" i="1" dirty="0"/>
              <a:t> </a:t>
            </a:r>
            <a:r>
              <a:rPr lang="en-US" sz="2400" i="1" dirty="0" err="1"/>
              <a:t>melakukan</a:t>
            </a:r>
            <a:r>
              <a:rPr lang="en-US" sz="2400" i="1" dirty="0"/>
              <a:t> </a:t>
            </a:r>
            <a:r>
              <a:rPr lang="en-US" sz="2400" i="1" dirty="0" err="1"/>
              <a:t>sesuatu</a:t>
            </a:r>
            <a:r>
              <a:rPr lang="en-US" sz="2400" i="1" dirty="0"/>
              <a:t> </a:t>
            </a:r>
            <a:r>
              <a:rPr lang="en-US" sz="2400" i="1" dirty="0" err="1"/>
              <a:t>apapun</a:t>
            </a:r>
            <a:r>
              <a:rPr lang="en-US" sz="2400" i="1" dirty="0" smtClean="0"/>
              <a:t>.”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961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Office Mix">
      <a:dk1>
        <a:srgbClr val="2B2B2B"/>
      </a:dk1>
      <a:lt1>
        <a:srgbClr val="FFFFFF"/>
      </a:lt1>
      <a:dk2>
        <a:srgbClr val="505050"/>
      </a:dk2>
      <a:lt2>
        <a:srgbClr val="F2F2F2"/>
      </a:lt2>
      <a:accent1>
        <a:srgbClr val="0078D7"/>
      </a:accent1>
      <a:accent2>
        <a:srgbClr val="D83B01"/>
      </a:accent2>
      <a:accent3>
        <a:srgbClr val="FF8C00"/>
      </a:accent3>
      <a:accent4>
        <a:srgbClr val="5C2D91"/>
      </a:accent4>
      <a:accent5>
        <a:srgbClr val="8CBD18"/>
      </a:accent5>
      <a:accent6>
        <a:srgbClr val="FFB900"/>
      </a:accent6>
      <a:hlink>
        <a:srgbClr val="0078D7"/>
      </a:hlink>
      <a:folHlink>
        <a:srgbClr val="4DB0FF"/>
      </a:folHlink>
    </a:clrScheme>
    <a:fontScheme name="Office Mix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Tx/>
          <a:buNone/>
          <a:defRPr sz="1700" b="0" dirty="0" smtClean="0">
            <a:latin typeface="Segoe UI Semibold"/>
            <a:cs typeface="Segoe UI Semi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MixStart_Update_6.5.15" id="{60899B57-461E-436C-89B9-AD8BFE676B7F}" vid="{4C140D03-C9A6-4F01-A333-D0890A71F5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347</TotalTime>
  <Words>449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Office Mix</vt:lpstr>
      <vt:lpstr>Machine Learning  Reinforcement Learning :  Value Iteration and Policy Iteration, Q Learning</vt:lpstr>
      <vt:lpstr>Kelompok</vt:lpstr>
      <vt:lpstr>Ilustrasi Reinforcement Learning</vt:lpstr>
      <vt:lpstr>Ilustrasi Reinforcement Learning</vt:lpstr>
      <vt:lpstr>Reinforcement Theory </vt:lpstr>
      <vt:lpstr>Reinforcement Learning 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++ Reinforcement Learning</vt:lpstr>
      <vt:lpstr>Value &amp; Policy Iteration</vt:lpstr>
      <vt:lpstr>Contoh Kasus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Audit Plan @ Open Library Web Based Application</dc:title>
  <dc:creator>8</dc:creator>
  <cp:lastModifiedBy>Elang Mardhana</cp:lastModifiedBy>
  <cp:revision>33</cp:revision>
  <dcterms:created xsi:type="dcterms:W3CDTF">2016-09-26T01:29:32Z</dcterms:created>
  <dcterms:modified xsi:type="dcterms:W3CDTF">2018-04-16T10:34:16Z</dcterms:modified>
</cp:coreProperties>
</file>