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76" r:id="rId3"/>
    <p:sldId id="269" r:id="rId4"/>
    <p:sldId id="266" r:id="rId5"/>
    <p:sldId id="267" r:id="rId6"/>
    <p:sldId id="270" r:id="rId7"/>
    <p:sldId id="271" r:id="rId8"/>
    <p:sldId id="268" r:id="rId9"/>
    <p:sldId id="273" r:id="rId10"/>
    <p:sldId id="272" r:id="rId11"/>
    <p:sldId id="275" r:id="rId12"/>
    <p:sldId id="274" r:id="rId13"/>
    <p:sldId id="277" r:id="rId14"/>
    <p:sldId id="278" r:id="rId15"/>
    <p:sldId id="281" r:id="rId16"/>
    <p:sldId id="292" r:id="rId17"/>
    <p:sldId id="282" r:id="rId18"/>
    <p:sldId id="293" r:id="rId19"/>
    <p:sldId id="290" r:id="rId20"/>
    <p:sldId id="280" r:id="rId21"/>
    <p:sldId id="285" r:id="rId22"/>
    <p:sldId id="286" r:id="rId23"/>
    <p:sldId id="287" r:id="rId24"/>
    <p:sldId id="288" r:id="rId25"/>
    <p:sldId id="289" r:id="rId26"/>
    <p:sldId id="257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4853FC6-EE39-459C-A778-F2657F77E272}">
          <p14:sldIdLst>
            <p14:sldId id="256"/>
            <p14:sldId id="276"/>
            <p14:sldId id="269"/>
            <p14:sldId id="266"/>
            <p14:sldId id="267"/>
            <p14:sldId id="270"/>
            <p14:sldId id="271"/>
            <p14:sldId id="268"/>
            <p14:sldId id="273"/>
            <p14:sldId id="272"/>
            <p14:sldId id="275"/>
            <p14:sldId id="274"/>
            <p14:sldId id="277"/>
            <p14:sldId id="278"/>
            <p14:sldId id="281"/>
            <p14:sldId id="292"/>
            <p14:sldId id="282"/>
            <p14:sldId id="293"/>
            <p14:sldId id="290"/>
            <p14:sldId id="280"/>
            <p14:sldId id="285"/>
            <p14:sldId id="286"/>
            <p14:sldId id="287"/>
            <p14:sldId id="288"/>
            <p14:sldId id="289"/>
          </p14:sldIdLst>
        </p14:section>
        <p14:section name="Get Office Mix" id="{32B75562-62DF-4F48-B02C-00B552FEB3B0}">
          <p14:sldIdLst>
            <p14:sldId id="25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900"/>
    <a:srgbClr val="E6E6E6"/>
    <a:srgbClr val="FF6400"/>
    <a:srgbClr val="EBEBEB"/>
    <a:srgbClr val="DBDBDB"/>
    <a:srgbClr val="E1E1E1"/>
    <a:srgbClr val="DEDEDE"/>
    <a:srgbClr val="FF4C05"/>
    <a:srgbClr val="F5F5F5"/>
    <a:srgbClr val="EB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434" autoAdjust="0"/>
  </p:normalViewPr>
  <p:slideViewPr>
    <p:cSldViewPr snapToGrid="0">
      <p:cViewPr varScale="1">
        <p:scale>
          <a:sx n="73" d="100"/>
          <a:sy n="73" d="100"/>
        </p:scale>
        <p:origin x="60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D86BBF-38DE-4B34-833D-210BC6F66615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2BE67B-2C32-4802-A81D-5FD8EA0D9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928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pengkondisian</a:t>
            </a:r>
            <a:r>
              <a:rPr lang="en-US" dirty="0" smtClean="0"/>
              <a:t> </a:t>
            </a:r>
            <a:r>
              <a:rPr lang="en-US" dirty="0" err="1" smtClean="0"/>
              <a:t>seperti</a:t>
            </a:r>
            <a:r>
              <a:rPr lang="en-US" dirty="0" smtClean="0"/>
              <a:t> if, yang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hanya</a:t>
            </a:r>
            <a:r>
              <a:rPr lang="en-US" dirty="0" smtClean="0"/>
              <a:t> reward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2BE67B-2C32-4802-A81D-5FD8EA0D954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8961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 points:</a:t>
            </a:r>
          </a:p>
          <a:p>
            <a:pPr fontAlgn="base"/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Policy iteration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includes: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policy evaluation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+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policy improvement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 two are repeated iteratively until policy converges.</a:t>
            </a:r>
          </a:p>
          <a:p>
            <a:pPr fontAlgn="base"/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Value iteration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includes: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finding optimal value function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+ one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policy extraction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There is no repeat of the two because once the value function is optimal, then the policy out of it should also be optimal (i.e. converged).</a:t>
            </a:r>
          </a:p>
          <a:p>
            <a:pPr fontAlgn="base"/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Finding optimal value function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can also be seen as a combination of policy improvement (due to max) and truncated policy evaluation (the reassignment of v_(s) after just one sweep of all states regardless of convergence).</a:t>
            </a:r>
          </a:p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algorithms for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policy evaluation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finding optimal value function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are highly similar except for a max operation (as highlighted)</a:t>
            </a:r>
          </a:p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Similarly, the key step to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policy improvement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policy extraction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are identical except the former involves a stability check.</a:t>
            </a:r>
          </a:p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my experience,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policy iteration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faster than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value iteration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as a policy converges more quickly than a value function. I remember this is also described in the book.</a:t>
            </a:r>
          </a:p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 guess the confusion mainly came from all these somewhat similar terms, which also confused me before.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2BE67B-2C32-4802-A81D-5FD8EA0D954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3075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>
          <a:xfrm>
            <a:off x="254950" y="262784"/>
            <a:ext cx="11682101" cy="6332433"/>
          </a:xfrm>
          <a:prstGeom prst="rect">
            <a:avLst/>
          </a:prstGeom>
          <a:gradFill>
            <a:gsLst>
              <a:gs pos="100000">
                <a:srgbClr val="FF5900"/>
              </a:gs>
              <a:gs pos="18000">
                <a:srgbClr val="D24726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1" name="Title 1"/>
          <p:cNvSpPr>
            <a:spLocks noGrp="1"/>
          </p:cNvSpPr>
          <p:nvPr>
            <p:ph type="title"/>
          </p:nvPr>
        </p:nvSpPr>
        <p:spPr>
          <a:xfrm>
            <a:off x="737770" y="2338905"/>
            <a:ext cx="10515600" cy="2560320"/>
          </a:xfrm>
        </p:spPr>
        <p:txBody>
          <a:bodyPr anchor="t">
            <a:normAutofit/>
          </a:bodyPr>
          <a:lstStyle>
            <a:lvl1pPr>
              <a:defRPr sz="4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20" name="Group 19"/>
          <p:cNvGrpSpPr>
            <a:grpSpLocks noChangeAspect="1"/>
          </p:cNvGrpSpPr>
          <p:nvPr userDrawn="1"/>
        </p:nvGrpSpPr>
        <p:grpSpPr>
          <a:xfrm>
            <a:off x="895512" y="5369912"/>
            <a:ext cx="2648757" cy="474891"/>
            <a:chOff x="1903179" y="1071329"/>
            <a:chExt cx="7766519" cy="1392444"/>
          </a:xfrm>
        </p:grpSpPr>
        <p:sp>
          <p:nvSpPr>
            <p:cNvPr id="21" name="Freeform 20"/>
            <p:cNvSpPr>
              <a:spLocks noEditPoints="1"/>
            </p:cNvSpPr>
            <p:nvPr/>
          </p:nvSpPr>
          <p:spPr bwMode="auto">
            <a:xfrm>
              <a:off x="3663217" y="1278651"/>
              <a:ext cx="949862" cy="1058669"/>
            </a:xfrm>
            <a:custGeom>
              <a:avLst/>
              <a:gdLst>
                <a:gd name="T0" fmla="*/ 135 w 273"/>
                <a:gd name="T1" fmla="*/ 303 h 303"/>
                <a:gd name="T2" fmla="*/ 36 w 273"/>
                <a:gd name="T3" fmla="*/ 261 h 303"/>
                <a:gd name="T4" fmla="*/ 0 w 273"/>
                <a:gd name="T5" fmla="*/ 154 h 303"/>
                <a:gd name="T6" fmla="*/ 37 w 273"/>
                <a:gd name="T7" fmla="*/ 42 h 303"/>
                <a:gd name="T8" fmla="*/ 141 w 273"/>
                <a:gd name="T9" fmla="*/ 0 h 303"/>
                <a:gd name="T10" fmla="*/ 237 w 273"/>
                <a:gd name="T11" fmla="*/ 40 h 303"/>
                <a:gd name="T12" fmla="*/ 273 w 273"/>
                <a:gd name="T13" fmla="*/ 147 h 303"/>
                <a:gd name="T14" fmla="*/ 236 w 273"/>
                <a:gd name="T15" fmla="*/ 261 h 303"/>
                <a:gd name="T16" fmla="*/ 135 w 273"/>
                <a:gd name="T17" fmla="*/ 303 h 303"/>
                <a:gd name="T18" fmla="*/ 137 w 273"/>
                <a:gd name="T19" fmla="*/ 18 h 303"/>
                <a:gd name="T20" fmla="*/ 53 w 273"/>
                <a:gd name="T21" fmla="*/ 55 h 303"/>
                <a:gd name="T22" fmla="*/ 20 w 273"/>
                <a:gd name="T23" fmla="*/ 152 h 303"/>
                <a:gd name="T24" fmla="*/ 52 w 273"/>
                <a:gd name="T25" fmla="*/ 248 h 303"/>
                <a:gd name="T26" fmla="*/ 135 w 273"/>
                <a:gd name="T27" fmla="*/ 284 h 303"/>
                <a:gd name="T28" fmla="*/ 221 w 273"/>
                <a:gd name="T29" fmla="*/ 249 h 303"/>
                <a:gd name="T30" fmla="*/ 253 w 273"/>
                <a:gd name="T31" fmla="*/ 150 h 303"/>
                <a:gd name="T32" fmla="*/ 222 w 273"/>
                <a:gd name="T33" fmla="*/ 53 h 303"/>
                <a:gd name="T34" fmla="*/ 137 w 273"/>
                <a:gd name="T35" fmla="*/ 18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3" h="303">
                  <a:moveTo>
                    <a:pt x="135" y="303"/>
                  </a:moveTo>
                  <a:cubicBezTo>
                    <a:pt x="94" y="303"/>
                    <a:pt x="61" y="289"/>
                    <a:pt x="36" y="261"/>
                  </a:cubicBezTo>
                  <a:cubicBezTo>
                    <a:pt x="12" y="234"/>
                    <a:pt x="0" y="198"/>
                    <a:pt x="0" y="154"/>
                  </a:cubicBezTo>
                  <a:cubicBezTo>
                    <a:pt x="0" y="108"/>
                    <a:pt x="12" y="70"/>
                    <a:pt x="37" y="42"/>
                  </a:cubicBezTo>
                  <a:cubicBezTo>
                    <a:pt x="63" y="14"/>
                    <a:pt x="97" y="0"/>
                    <a:pt x="141" y="0"/>
                  </a:cubicBezTo>
                  <a:cubicBezTo>
                    <a:pt x="180" y="0"/>
                    <a:pt x="212" y="13"/>
                    <a:pt x="237" y="40"/>
                  </a:cubicBezTo>
                  <a:cubicBezTo>
                    <a:pt x="261" y="67"/>
                    <a:pt x="273" y="103"/>
                    <a:pt x="273" y="147"/>
                  </a:cubicBezTo>
                  <a:cubicBezTo>
                    <a:pt x="273" y="195"/>
                    <a:pt x="261" y="233"/>
                    <a:pt x="236" y="261"/>
                  </a:cubicBezTo>
                  <a:cubicBezTo>
                    <a:pt x="211" y="289"/>
                    <a:pt x="177" y="303"/>
                    <a:pt x="135" y="303"/>
                  </a:cubicBezTo>
                  <a:close/>
                  <a:moveTo>
                    <a:pt x="137" y="18"/>
                  </a:moveTo>
                  <a:cubicBezTo>
                    <a:pt x="103" y="18"/>
                    <a:pt x="75" y="31"/>
                    <a:pt x="53" y="55"/>
                  </a:cubicBezTo>
                  <a:cubicBezTo>
                    <a:pt x="31" y="80"/>
                    <a:pt x="20" y="112"/>
                    <a:pt x="20" y="152"/>
                  </a:cubicBezTo>
                  <a:cubicBezTo>
                    <a:pt x="20" y="192"/>
                    <a:pt x="31" y="224"/>
                    <a:pt x="52" y="248"/>
                  </a:cubicBezTo>
                  <a:cubicBezTo>
                    <a:pt x="72" y="272"/>
                    <a:pt x="100" y="284"/>
                    <a:pt x="135" y="284"/>
                  </a:cubicBezTo>
                  <a:cubicBezTo>
                    <a:pt x="171" y="284"/>
                    <a:pt x="200" y="272"/>
                    <a:pt x="221" y="249"/>
                  </a:cubicBezTo>
                  <a:cubicBezTo>
                    <a:pt x="242" y="225"/>
                    <a:pt x="253" y="192"/>
                    <a:pt x="253" y="150"/>
                  </a:cubicBezTo>
                  <a:cubicBezTo>
                    <a:pt x="253" y="109"/>
                    <a:pt x="242" y="76"/>
                    <a:pt x="222" y="53"/>
                  </a:cubicBezTo>
                  <a:cubicBezTo>
                    <a:pt x="201" y="30"/>
                    <a:pt x="173" y="18"/>
                    <a:pt x="137" y="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8"/>
            <p:cNvSpPr>
              <a:spLocks/>
            </p:cNvSpPr>
            <p:nvPr/>
          </p:nvSpPr>
          <p:spPr bwMode="auto">
            <a:xfrm>
              <a:off x="4717476" y="1225718"/>
              <a:ext cx="410235" cy="1093958"/>
            </a:xfrm>
            <a:custGeom>
              <a:avLst/>
              <a:gdLst>
                <a:gd name="T0" fmla="*/ 118 w 118"/>
                <a:gd name="T1" fmla="*/ 23 h 313"/>
                <a:gd name="T2" fmla="*/ 95 w 118"/>
                <a:gd name="T3" fmla="*/ 17 h 313"/>
                <a:gd name="T4" fmla="*/ 56 w 118"/>
                <a:gd name="T5" fmla="*/ 69 h 313"/>
                <a:gd name="T6" fmla="*/ 56 w 118"/>
                <a:gd name="T7" fmla="*/ 103 h 313"/>
                <a:gd name="T8" fmla="*/ 112 w 118"/>
                <a:gd name="T9" fmla="*/ 103 h 313"/>
                <a:gd name="T10" fmla="*/ 112 w 118"/>
                <a:gd name="T11" fmla="*/ 121 h 313"/>
                <a:gd name="T12" fmla="*/ 56 w 118"/>
                <a:gd name="T13" fmla="*/ 121 h 313"/>
                <a:gd name="T14" fmla="*/ 56 w 118"/>
                <a:gd name="T15" fmla="*/ 313 h 313"/>
                <a:gd name="T16" fmla="*/ 37 w 118"/>
                <a:gd name="T17" fmla="*/ 313 h 313"/>
                <a:gd name="T18" fmla="*/ 37 w 118"/>
                <a:gd name="T19" fmla="*/ 121 h 313"/>
                <a:gd name="T20" fmla="*/ 0 w 118"/>
                <a:gd name="T21" fmla="*/ 121 h 313"/>
                <a:gd name="T22" fmla="*/ 0 w 118"/>
                <a:gd name="T23" fmla="*/ 103 h 313"/>
                <a:gd name="T24" fmla="*/ 37 w 118"/>
                <a:gd name="T25" fmla="*/ 103 h 313"/>
                <a:gd name="T26" fmla="*/ 37 w 118"/>
                <a:gd name="T27" fmla="*/ 67 h 313"/>
                <a:gd name="T28" fmla="*/ 54 w 118"/>
                <a:gd name="T29" fmla="*/ 17 h 313"/>
                <a:gd name="T30" fmla="*/ 96 w 118"/>
                <a:gd name="T31" fmla="*/ 0 h 313"/>
                <a:gd name="T32" fmla="*/ 118 w 118"/>
                <a:gd name="T33" fmla="*/ 4 h 313"/>
                <a:gd name="T34" fmla="*/ 118 w 118"/>
                <a:gd name="T35" fmla="*/ 23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8" h="313">
                  <a:moveTo>
                    <a:pt x="118" y="23"/>
                  </a:moveTo>
                  <a:cubicBezTo>
                    <a:pt x="113" y="19"/>
                    <a:pt x="105" y="17"/>
                    <a:pt x="95" y="17"/>
                  </a:cubicBezTo>
                  <a:cubicBezTo>
                    <a:pt x="69" y="17"/>
                    <a:pt x="56" y="34"/>
                    <a:pt x="56" y="69"/>
                  </a:cubicBezTo>
                  <a:cubicBezTo>
                    <a:pt x="56" y="103"/>
                    <a:pt x="56" y="103"/>
                    <a:pt x="56" y="103"/>
                  </a:cubicBezTo>
                  <a:cubicBezTo>
                    <a:pt x="112" y="103"/>
                    <a:pt x="112" y="103"/>
                    <a:pt x="112" y="103"/>
                  </a:cubicBezTo>
                  <a:cubicBezTo>
                    <a:pt x="112" y="121"/>
                    <a:pt x="112" y="121"/>
                    <a:pt x="112" y="121"/>
                  </a:cubicBezTo>
                  <a:cubicBezTo>
                    <a:pt x="56" y="121"/>
                    <a:pt x="56" y="121"/>
                    <a:pt x="56" y="121"/>
                  </a:cubicBezTo>
                  <a:cubicBezTo>
                    <a:pt x="56" y="313"/>
                    <a:pt x="56" y="313"/>
                    <a:pt x="56" y="313"/>
                  </a:cubicBezTo>
                  <a:cubicBezTo>
                    <a:pt x="37" y="313"/>
                    <a:pt x="37" y="313"/>
                    <a:pt x="37" y="313"/>
                  </a:cubicBezTo>
                  <a:cubicBezTo>
                    <a:pt x="37" y="121"/>
                    <a:pt x="37" y="121"/>
                    <a:pt x="37" y="121"/>
                  </a:cubicBezTo>
                  <a:cubicBezTo>
                    <a:pt x="0" y="121"/>
                    <a:pt x="0" y="121"/>
                    <a:pt x="0" y="121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37" y="103"/>
                    <a:pt x="37" y="103"/>
                    <a:pt x="37" y="103"/>
                  </a:cubicBezTo>
                  <a:cubicBezTo>
                    <a:pt x="37" y="67"/>
                    <a:pt x="37" y="67"/>
                    <a:pt x="37" y="67"/>
                  </a:cubicBezTo>
                  <a:cubicBezTo>
                    <a:pt x="37" y="45"/>
                    <a:pt x="43" y="28"/>
                    <a:pt x="54" y="17"/>
                  </a:cubicBezTo>
                  <a:cubicBezTo>
                    <a:pt x="65" y="5"/>
                    <a:pt x="79" y="0"/>
                    <a:pt x="96" y="0"/>
                  </a:cubicBezTo>
                  <a:cubicBezTo>
                    <a:pt x="104" y="0"/>
                    <a:pt x="112" y="1"/>
                    <a:pt x="118" y="4"/>
                  </a:cubicBezTo>
                  <a:lnTo>
                    <a:pt x="118" y="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9"/>
            <p:cNvSpPr>
              <a:spLocks/>
            </p:cNvSpPr>
            <p:nvPr/>
          </p:nvSpPr>
          <p:spPr bwMode="auto">
            <a:xfrm>
              <a:off x="5117418" y="1225718"/>
              <a:ext cx="410235" cy="1093958"/>
            </a:xfrm>
            <a:custGeom>
              <a:avLst/>
              <a:gdLst>
                <a:gd name="T0" fmla="*/ 118 w 118"/>
                <a:gd name="T1" fmla="*/ 23 h 313"/>
                <a:gd name="T2" fmla="*/ 95 w 118"/>
                <a:gd name="T3" fmla="*/ 17 h 313"/>
                <a:gd name="T4" fmla="*/ 57 w 118"/>
                <a:gd name="T5" fmla="*/ 69 h 313"/>
                <a:gd name="T6" fmla="*/ 57 w 118"/>
                <a:gd name="T7" fmla="*/ 103 h 313"/>
                <a:gd name="T8" fmla="*/ 112 w 118"/>
                <a:gd name="T9" fmla="*/ 103 h 313"/>
                <a:gd name="T10" fmla="*/ 112 w 118"/>
                <a:gd name="T11" fmla="*/ 121 h 313"/>
                <a:gd name="T12" fmla="*/ 57 w 118"/>
                <a:gd name="T13" fmla="*/ 121 h 313"/>
                <a:gd name="T14" fmla="*/ 57 w 118"/>
                <a:gd name="T15" fmla="*/ 313 h 313"/>
                <a:gd name="T16" fmla="*/ 38 w 118"/>
                <a:gd name="T17" fmla="*/ 313 h 313"/>
                <a:gd name="T18" fmla="*/ 38 w 118"/>
                <a:gd name="T19" fmla="*/ 121 h 313"/>
                <a:gd name="T20" fmla="*/ 0 w 118"/>
                <a:gd name="T21" fmla="*/ 121 h 313"/>
                <a:gd name="T22" fmla="*/ 0 w 118"/>
                <a:gd name="T23" fmla="*/ 103 h 313"/>
                <a:gd name="T24" fmla="*/ 38 w 118"/>
                <a:gd name="T25" fmla="*/ 103 h 313"/>
                <a:gd name="T26" fmla="*/ 38 w 118"/>
                <a:gd name="T27" fmla="*/ 67 h 313"/>
                <a:gd name="T28" fmla="*/ 54 w 118"/>
                <a:gd name="T29" fmla="*/ 17 h 313"/>
                <a:gd name="T30" fmla="*/ 96 w 118"/>
                <a:gd name="T31" fmla="*/ 0 h 313"/>
                <a:gd name="T32" fmla="*/ 118 w 118"/>
                <a:gd name="T33" fmla="*/ 4 h 313"/>
                <a:gd name="T34" fmla="*/ 118 w 118"/>
                <a:gd name="T35" fmla="*/ 23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8" h="313">
                  <a:moveTo>
                    <a:pt x="118" y="23"/>
                  </a:moveTo>
                  <a:cubicBezTo>
                    <a:pt x="113" y="19"/>
                    <a:pt x="105" y="17"/>
                    <a:pt x="95" y="17"/>
                  </a:cubicBezTo>
                  <a:cubicBezTo>
                    <a:pt x="69" y="17"/>
                    <a:pt x="57" y="34"/>
                    <a:pt x="57" y="69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112" y="103"/>
                    <a:pt x="112" y="103"/>
                    <a:pt x="112" y="103"/>
                  </a:cubicBezTo>
                  <a:cubicBezTo>
                    <a:pt x="112" y="121"/>
                    <a:pt x="112" y="121"/>
                    <a:pt x="112" y="121"/>
                  </a:cubicBezTo>
                  <a:cubicBezTo>
                    <a:pt x="57" y="121"/>
                    <a:pt x="57" y="121"/>
                    <a:pt x="57" y="121"/>
                  </a:cubicBezTo>
                  <a:cubicBezTo>
                    <a:pt x="57" y="313"/>
                    <a:pt x="57" y="313"/>
                    <a:pt x="57" y="313"/>
                  </a:cubicBezTo>
                  <a:cubicBezTo>
                    <a:pt x="38" y="313"/>
                    <a:pt x="38" y="313"/>
                    <a:pt x="38" y="313"/>
                  </a:cubicBezTo>
                  <a:cubicBezTo>
                    <a:pt x="38" y="121"/>
                    <a:pt x="38" y="121"/>
                    <a:pt x="38" y="121"/>
                  </a:cubicBezTo>
                  <a:cubicBezTo>
                    <a:pt x="0" y="121"/>
                    <a:pt x="0" y="121"/>
                    <a:pt x="0" y="121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38" y="103"/>
                    <a:pt x="38" y="103"/>
                    <a:pt x="38" y="103"/>
                  </a:cubicBezTo>
                  <a:cubicBezTo>
                    <a:pt x="38" y="67"/>
                    <a:pt x="38" y="67"/>
                    <a:pt x="38" y="67"/>
                  </a:cubicBezTo>
                  <a:cubicBezTo>
                    <a:pt x="38" y="45"/>
                    <a:pt x="43" y="28"/>
                    <a:pt x="54" y="17"/>
                  </a:cubicBezTo>
                  <a:cubicBezTo>
                    <a:pt x="66" y="5"/>
                    <a:pt x="79" y="0"/>
                    <a:pt x="96" y="0"/>
                  </a:cubicBezTo>
                  <a:cubicBezTo>
                    <a:pt x="105" y="0"/>
                    <a:pt x="112" y="1"/>
                    <a:pt x="118" y="4"/>
                  </a:cubicBezTo>
                  <a:lnTo>
                    <a:pt x="118" y="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30"/>
            <p:cNvSpPr>
              <a:spLocks noEditPoints="1"/>
            </p:cNvSpPr>
            <p:nvPr/>
          </p:nvSpPr>
          <p:spPr bwMode="auto">
            <a:xfrm>
              <a:off x="5589408" y="1296296"/>
              <a:ext cx="108808" cy="1023380"/>
            </a:xfrm>
            <a:custGeom>
              <a:avLst/>
              <a:gdLst>
                <a:gd name="T0" fmla="*/ 15 w 31"/>
                <a:gd name="T1" fmla="*/ 31 h 293"/>
                <a:gd name="T2" fmla="*/ 4 w 31"/>
                <a:gd name="T3" fmla="*/ 26 h 293"/>
                <a:gd name="T4" fmla="*/ 0 w 31"/>
                <a:gd name="T5" fmla="*/ 15 h 293"/>
                <a:gd name="T6" fmla="*/ 4 w 31"/>
                <a:gd name="T7" fmla="*/ 4 h 293"/>
                <a:gd name="T8" fmla="*/ 15 w 31"/>
                <a:gd name="T9" fmla="*/ 0 h 293"/>
                <a:gd name="T10" fmla="*/ 26 w 31"/>
                <a:gd name="T11" fmla="*/ 4 h 293"/>
                <a:gd name="T12" fmla="*/ 31 w 31"/>
                <a:gd name="T13" fmla="*/ 15 h 293"/>
                <a:gd name="T14" fmla="*/ 26 w 31"/>
                <a:gd name="T15" fmla="*/ 26 h 293"/>
                <a:gd name="T16" fmla="*/ 15 w 31"/>
                <a:gd name="T17" fmla="*/ 31 h 293"/>
                <a:gd name="T18" fmla="*/ 6 w 31"/>
                <a:gd name="T19" fmla="*/ 293 h 293"/>
                <a:gd name="T20" fmla="*/ 6 w 31"/>
                <a:gd name="T21" fmla="*/ 83 h 293"/>
                <a:gd name="T22" fmla="*/ 25 w 31"/>
                <a:gd name="T23" fmla="*/ 83 h 293"/>
                <a:gd name="T24" fmla="*/ 25 w 31"/>
                <a:gd name="T25" fmla="*/ 293 h 293"/>
                <a:gd name="T26" fmla="*/ 6 w 31"/>
                <a:gd name="T27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1" h="293">
                  <a:moveTo>
                    <a:pt x="15" y="31"/>
                  </a:moveTo>
                  <a:cubicBezTo>
                    <a:pt x="11" y="31"/>
                    <a:pt x="7" y="29"/>
                    <a:pt x="4" y="26"/>
                  </a:cubicBezTo>
                  <a:cubicBezTo>
                    <a:pt x="1" y="23"/>
                    <a:pt x="0" y="20"/>
                    <a:pt x="0" y="15"/>
                  </a:cubicBezTo>
                  <a:cubicBezTo>
                    <a:pt x="0" y="10"/>
                    <a:pt x="1" y="7"/>
                    <a:pt x="4" y="4"/>
                  </a:cubicBezTo>
                  <a:cubicBezTo>
                    <a:pt x="8" y="1"/>
                    <a:pt x="11" y="0"/>
                    <a:pt x="15" y="0"/>
                  </a:cubicBezTo>
                  <a:cubicBezTo>
                    <a:pt x="19" y="0"/>
                    <a:pt x="23" y="1"/>
                    <a:pt x="26" y="4"/>
                  </a:cubicBezTo>
                  <a:cubicBezTo>
                    <a:pt x="29" y="7"/>
                    <a:pt x="31" y="10"/>
                    <a:pt x="31" y="15"/>
                  </a:cubicBezTo>
                  <a:cubicBezTo>
                    <a:pt x="31" y="19"/>
                    <a:pt x="29" y="23"/>
                    <a:pt x="26" y="26"/>
                  </a:cubicBezTo>
                  <a:cubicBezTo>
                    <a:pt x="23" y="29"/>
                    <a:pt x="19" y="31"/>
                    <a:pt x="15" y="31"/>
                  </a:cubicBezTo>
                  <a:close/>
                  <a:moveTo>
                    <a:pt x="6" y="293"/>
                  </a:moveTo>
                  <a:cubicBezTo>
                    <a:pt x="6" y="83"/>
                    <a:pt x="6" y="83"/>
                    <a:pt x="6" y="83"/>
                  </a:cubicBezTo>
                  <a:cubicBezTo>
                    <a:pt x="25" y="83"/>
                    <a:pt x="25" y="83"/>
                    <a:pt x="25" y="83"/>
                  </a:cubicBezTo>
                  <a:cubicBezTo>
                    <a:pt x="25" y="293"/>
                    <a:pt x="25" y="293"/>
                    <a:pt x="25" y="293"/>
                  </a:cubicBezTo>
                  <a:lnTo>
                    <a:pt x="6" y="29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31"/>
            <p:cNvSpPr>
              <a:spLocks/>
            </p:cNvSpPr>
            <p:nvPr/>
          </p:nvSpPr>
          <p:spPr bwMode="auto">
            <a:xfrm>
              <a:off x="5857016" y="1568315"/>
              <a:ext cx="526394" cy="769006"/>
            </a:xfrm>
            <a:custGeom>
              <a:avLst/>
              <a:gdLst>
                <a:gd name="T0" fmla="*/ 150 w 151"/>
                <a:gd name="T1" fmla="*/ 205 h 220"/>
                <a:gd name="T2" fmla="*/ 95 w 151"/>
                <a:gd name="T3" fmla="*/ 220 h 220"/>
                <a:gd name="T4" fmla="*/ 26 w 151"/>
                <a:gd name="T5" fmla="*/ 190 h 220"/>
                <a:gd name="T6" fmla="*/ 0 w 151"/>
                <a:gd name="T7" fmla="*/ 114 h 220"/>
                <a:gd name="T8" fmla="*/ 29 w 151"/>
                <a:gd name="T9" fmla="*/ 32 h 220"/>
                <a:gd name="T10" fmla="*/ 105 w 151"/>
                <a:gd name="T11" fmla="*/ 0 h 220"/>
                <a:gd name="T12" fmla="*/ 151 w 151"/>
                <a:gd name="T13" fmla="*/ 10 h 220"/>
                <a:gd name="T14" fmla="*/ 151 w 151"/>
                <a:gd name="T15" fmla="*/ 31 h 220"/>
                <a:gd name="T16" fmla="*/ 102 w 151"/>
                <a:gd name="T17" fmla="*/ 18 h 220"/>
                <a:gd name="T18" fmla="*/ 42 w 151"/>
                <a:gd name="T19" fmla="*/ 44 h 220"/>
                <a:gd name="T20" fmla="*/ 19 w 151"/>
                <a:gd name="T21" fmla="*/ 113 h 220"/>
                <a:gd name="T22" fmla="*/ 40 w 151"/>
                <a:gd name="T23" fmla="*/ 178 h 220"/>
                <a:gd name="T24" fmla="*/ 95 w 151"/>
                <a:gd name="T25" fmla="*/ 203 h 220"/>
                <a:gd name="T26" fmla="*/ 150 w 151"/>
                <a:gd name="T27" fmla="*/ 186 h 220"/>
                <a:gd name="T28" fmla="*/ 150 w 151"/>
                <a:gd name="T29" fmla="*/ 205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1" h="220">
                  <a:moveTo>
                    <a:pt x="150" y="205"/>
                  </a:moveTo>
                  <a:cubicBezTo>
                    <a:pt x="135" y="215"/>
                    <a:pt x="116" y="220"/>
                    <a:pt x="95" y="220"/>
                  </a:cubicBezTo>
                  <a:cubicBezTo>
                    <a:pt x="66" y="220"/>
                    <a:pt x="43" y="210"/>
                    <a:pt x="26" y="190"/>
                  </a:cubicBezTo>
                  <a:cubicBezTo>
                    <a:pt x="8" y="171"/>
                    <a:pt x="0" y="145"/>
                    <a:pt x="0" y="114"/>
                  </a:cubicBezTo>
                  <a:cubicBezTo>
                    <a:pt x="0" y="81"/>
                    <a:pt x="9" y="53"/>
                    <a:pt x="29" y="32"/>
                  </a:cubicBezTo>
                  <a:cubicBezTo>
                    <a:pt x="49" y="11"/>
                    <a:pt x="74" y="0"/>
                    <a:pt x="105" y="0"/>
                  </a:cubicBezTo>
                  <a:cubicBezTo>
                    <a:pt x="120" y="0"/>
                    <a:pt x="136" y="4"/>
                    <a:pt x="151" y="10"/>
                  </a:cubicBezTo>
                  <a:cubicBezTo>
                    <a:pt x="151" y="31"/>
                    <a:pt x="151" y="31"/>
                    <a:pt x="151" y="31"/>
                  </a:cubicBezTo>
                  <a:cubicBezTo>
                    <a:pt x="136" y="22"/>
                    <a:pt x="120" y="18"/>
                    <a:pt x="102" y="18"/>
                  </a:cubicBezTo>
                  <a:cubicBezTo>
                    <a:pt x="77" y="18"/>
                    <a:pt x="57" y="26"/>
                    <a:pt x="42" y="44"/>
                  </a:cubicBezTo>
                  <a:cubicBezTo>
                    <a:pt x="27" y="62"/>
                    <a:pt x="19" y="84"/>
                    <a:pt x="19" y="113"/>
                  </a:cubicBezTo>
                  <a:cubicBezTo>
                    <a:pt x="19" y="140"/>
                    <a:pt x="26" y="161"/>
                    <a:pt x="40" y="178"/>
                  </a:cubicBezTo>
                  <a:cubicBezTo>
                    <a:pt x="54" y="194"/>
                    <a:pt x="72" y="203"/>
                    <a:pt x="95" y="203"/>
                  </a:cubicBezTo>
                  <a:cubicBezTo>
                    <a:pt x="116" y="203"/>
                    <a:pt x="135" y="197"/>
                    <a:pt x="150" y="186"/>
                  </a:cubicBezTo>
                  <a:lnTo>
                    <a:pt x="150" y="2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32"/>
            <p:cNvSpPr>
              <a:spLocks noEditPoints="1"/>
            </p:cNvSpPr>
            <p:nvPr/>
          </p:nvSpPr>
          <p:spPr bwMode="auto">
            <a:xfrm>
              <a:off x="6501040" y="1568315"/>
              <a:ext cx="608735" cy="769006"/>
            </a:xfrm>
            <a:custGeom>
              <a:avLst/>
              <a:gdLst>
                <a:gd name="T0" fmla="*/ 20 w 175"/>
                <a:gd name="T1" fmla="*/ 111 h 220"/>
                <a:gd name="T2" fmla="*/ 40 w 175"/>
                <a:gd name="T3" fmla="*/ 178 h 220"/>
                <a:gd name="T4" fmla="*/ 94 w 175"/>
                <a:gd name="T5" fmla="*/ 203 h 220"/>
                <a:gd name="T6" fmla="*/ 163 w 175"/>
                <a:gd name="T7" fmla="*/ 177 h 220"/>
                <a:gd name="T8" fmla="*/ 163 w 175"/>
                <a:gd name="T9" fmla="*/ 197 h 220"/>
                <a:gd name="T10" fmla="*/ 90 w 175"/>
                <a:gd name="T11" fmla="*/ 220 h 220"/>
                <a:gd name="T12" fmla="*/ 25 w 175"/>
                <a:gd name="T13" fmla="*/ 191 h 220"/>
                <a:gd name="T14" fmla="*/ 0 w 175"/>
                <a:gd name="T15" fmla="*/ 109 h 220"/>
                <a:gd name="T16" fmla="*/ 26 w 175"/>
                <a:gd name="T17" fmla="*/ 32 h 220"/>
                <a:gd name="T18" fmla="*/ 94 w 175"/>
                <a:gd name="T19" fmla="*/ 0 h 220"/>
                <a:gd name="T20" fmla="*/ 154 w 175"/>
                <a:gd name="T21" fmla="*/ 28 h 220"/>
                <a:gd name="T22" fmla="*/ 175 w 175"/>
                <a:gd name="T23" fmla="*/ 102 h 220"/>
                <a:gd name="T24" fmla="*/ 175 w 175"/>
                <a:gd name="T25" fmla="*/ 111 h 220"/>
                <a:gd name="T26" fmla="*/ 20 w 175"/>
                <a:gd name="T27" fmla="*/ 111 h 220"/>
                <a:gd name="T28" fmla="*/ 155 w 175"/>
                <a:gd name="T29" fmla="*/ 94 h 220"/>
                <a:gd name="T30" fmla="*/ 138 w 175"/>
                <a:gd name="T31" fmla="*/ 38 h 220"/>
                <a:gd name="T32" fmla="*/ 93 w 175"/>
                <a:gd name="T33" fmla="*/ 18 h 220"/>
                <a:gd name="T34" fmla="*/ 44 w 175"/>
                <a:gd name="T35" fmla="*/ 37 h 220"/>
                <a:gd name="T36" fmla="*/ 21 w 175"/>
                <a:gd name="T37" fmla="*/ 94 h 220"/>
                <a:gd name="T38" fmla="*/ 155 w 175"/>
                <a:gd name="T39" fmla="*/ 94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5" h="220">
                  <a:moveTo>
                    <a:pt x="20" y="111"/>
                  </a:moveTo>
                  <a:cubicBezTo>
                    <a:pt x="20" y="140"/>
                    <a:pt x="26" y="162"/>
                    <a:pt x="40" y="178"/>
                  </a:cubicBezTo>
                  <a:cubicBezTo>
                    <a:pt x="53" y="194"/>
                    <a:pt x="71" y="203"/>
                    <a:pt x="94" y="203"/>
                  </a:cubicBezTo>
                  <a:cubicBezTo>
                    <a:pt x="118" y="203"/>
                    <a:pt x="141" y="194"/>
                    <a:pt x="163" y="177"/>
                  </a:cubicBezTo>
                  <a:cubicBezTo>
                    <a:pt x="163" y="197"/>
                    <a:pt x="163" y="197"/>
                    <a:pt x="163" y="197"/>
                  </a:cubicBezTo>
                  <a:cubicBezTo>
                    <a:pt x="141" y="212"/>
                    <a:pt x="117" y="220"/>
                    <a:pt x="90" y="220"/>
                  </a:cubicBezTo>
                  <a:cubicBezTo>
                    <a:pt x="64" y="220"/>
                    <a:pt x="42" y="210"/>
                    <a:pt x="25" y="191"/>
                  </a:cubicBezTo>
                  <a:cubicBezTo>
                    <a:pt x="9" y="171"/>
                    <a:pt x="0" y="144"/>
                    <a:pt x="0" y="109"/>
                  </a:cubicBezTo>
                  <a:cubicBezTo>
                    <a:pt x="0" y="78"/>
                    <a:pt x="9" y="53"/>
                    <a:pt x="26" y="32"/>
                  </a:cubicBezTo>
                  <a:cubicBezTo>
                    <a:pt x="44" y="11"/>
                    <a:pt x="66" y="0"/>
                    <a:pt x="94" y="0"/>
                  </a:cubicBezTo>
                  <a:cubicBezTo>
                    <a:pt x="120" y="0"/>
                    <a:pt x="140" y="10"/>
                    <a:pt x="154" y="28"/>
                  </a:cubicBezTo>
                  <a:cubicBezTo>
                    <a:pt x="168" y="46"/>
                    <a:pt x="175" y="71"/>
                    <a:pt x="175" y="102"/>
                  </a:cubicBezTo>
                  <a:cubicBezTo>
                    <a:pt x="175" y="111"/>
                    <a:pt x="175" y="111"/>
                    <a:pt x="175" y="111"/>
                  </a:cubicBezTo>
                  <a:lnTo>
                    <a:pt x="20" y="111"/>
                  </a:lnTo>
                  <a:close/>
                  <a:moveTo>
                    <a:pt x="155" y="94"/>
                  </a:moveTo>
                  <a:cubicBezTo>
                    <a:pt x="154" y="70"/>
                    <a:pt x="148" y="51"/>
                    <a:pt x="138" y="38"/>
                  </a:cubicBezTo>
                  <a:cubicBezTo>
                    <a:pt x="127" y="24"/>
                    <a:pt x="112" y="18"/>
                    <a:pt x="93" y="18"/>
                  </a:cubicBezTo>
                  <a:cubicBezTo>
                    <a:pt x="74" y="18"/>
                    <a:pt x="57" y="24"/>
                    <a:pt x="44" y="37"/>
                  </a:cubicBezTo>
                  <a:cubicBezTo>
                    <a:pt x="32" y="50"/>
                    <a:pt x="24" y="69"/>
                    <a:pt x="21" y="94"/>
                  </a:cubicBezTo>
                  <a:lnTo>
                    <a:pt x="155" y="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33"/>
            <p:cNvSpPr>
              <a:spLocks/>
            </p:cNvSpPr>
            <p:nvPr/>
          </p:nvSpPr>
          <p:spPr bwMode="auto">
            <a:xfrm>
              <a:off x="7700866" y="1296296"/>
              <a:ext cx="949862" cy="1023380"/>
            </a:xfrm>
            <a:custGeom>
              <a:avLst/>
              <a:gdLst>
                <a:gd name="T0" fmla="*/ 254 w 273"/>
                <a:gd name="T1" fmla="*/ 293 h 293"/>
                <a:gd name="T2" fmla="*/ 254 w 273"/>
                <a:gd name="T3" fmla="*/ 85 h 293"/>
                <a:gd name="T4" fmla="*/ 256 w 273"/>
                <a:gd name="T5" fmla="*/ 42 h 293"/>
                <a:gd name="T6" fmla="*/ 255 w 273"/>
                <a:gd name="T7" fmla="*/ 42 h 293"/>
                <a:gd name="T8" fmla="*/ 245 w 273"/>
                <a:gd name="T9" fmla="*/ 67 h 293"/>
                <a:gd name="T10" fmla="*/ 141 w 273"/>
                <a:gd name="T11" fmla="*/ 293 h 293"/>
                <a:gd name="T12" fmla="*/ 134 w 273"/>
                <a:gd name="T13" fmla="*/ 293 h 293"/>
                <a:gd name="T14" fmla="*/ 30 w 273"/>
                <a:gd name="T15" fmla="*/ 68 h 293"/>
                <a:gd name="T16" fmla="*/ 20 w 273"/>
                <a:gd name="T17" fmla="*/ 41 h 293"/>
                <a:gd name="T18" fmla="*/ 19 w 273"/>
                <a:gd name="T19" fmla="*/ 41 h 293"/>
                <a:gd name="T20" fmla="*/ 20 w 273"/>
                <a:gd name="T21" fmla="*/ 80 h 293"/>
                <a:gd name="T22" fmla="*/ 20 w 273"/>
                <a:gd name="T23" fmla="*/ 293 h 293"/>
                <a:gd name="T24" fmla="*/ 0 w 273"/>
                <a:gd name="T25" fmla="*/ 293 h 293"/>
                <a:gd name="T26" fmla="*/ 0 w 273"/>
                <a:gd name="T27" fmla="*/ 0 h 293"/>
                <a:gd name="T28" fmla="*/ 19 w 273"/>
                <a:gd name="T29" fmla="*/ 0 h 293"/>
                <a:gd name="T30" fmla="*/ 128 w 273"/>
                <a:gd name="T31" fmla="*/ 236 h 293"/>
                <a:gd name="T32" fmla="*/ 130 w 273"/>
                <a:gd name="T33" fmla="*/ 241 h 293"/>
                <a:gd name="T34" fmla="*/ 133 w 273"/>
                <a:gd name="T35" fmla="*/ 248 h 293"/>
                <a:gd name="T36" fmla="*/ 137 w 273"/>
                <a:gd name="T37" fmla="*/ 260 h 293"/>
                <a:gd name="T38" fmla="*/ 139 w 273"/>
                <a:gd name="T39" fmla="*/ 260 h 293"/>
                <a:gd name="T40" fmla="*/ 141 w 273"/>
                <a:gd name="T41" fmla="*/ 253 h 293"/>
                <a:gd name="T42" fmla="*/ 148 w 273"/>
                <a:gd name="T43" fmla="*/ 234 h 293"/>
                <a:gd name="T44" fmla="*/ 255 w 273"/>
                <a:gd name="T45" fmla="*/ 0 h 293"/>
                <a:gd name="T46" fmla="*/ 273 w 273"/>
                <a:gd name="T47" fmla="*/ 0 h 293"/>
                <a:gd name="T48" fmla="*/ 273 w 273"/>
                <a:gd name="T49" fmla="*/ 293 h 293"/>
                <a:gd name="T50" fmla="*/ 254 w 273"/>
                <a:gd name="T51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73" h="293">
                  <a:moveTo>
                    <a:pt x="254" y="293"/>
                  </a:moveTo>
                  <a:cubicBezTo>
                    <a:pt x="254" y="85"/>
                    <a:pt x="254" y="85"/>
                    <a:pt x="254" y="85"/>
                  </a:cubicBezTo>
                  <a:cubicBezTo>
                    <a:pt x="254" y="80"/>
                    <a:pt x="255" y="65"/>
                    <a:pt x="256" y="42"/>
                  </a:cubicBezTo>
                  <a:cubicBezTo>
                    <a:pt x="255" y="42"/>
                    <a:pt x="255" y="42"/>
                    <a:pt x="255" y="42"/>
                  </a:cubicBezTo>
                  <a:cubicBezTo>
                    <a:pt x="251" y="53"/>
                    <a:pt x="248" y="61"/>
                    <a:pt x="245" y="67"/>
                  </a:cubicBezTo>
                  <a:cubicBezTo>
                    <a:pt x="141" y="293"/>
                    <a:pt x="141" y="293"/>
                    <a:pt x="141" y="293"/>
                  </a:cubicBezTo>
                  <a:cubicBezTo>
                    <a:pt x="134" y="293"/>
                    <a:pt x="134" y="293"/>
                    <a:pt x="134" y="293"/>
                  </a:cubicBezTo>
                  <a:cubicBezTo>
                    <a:pt x="30" y="68"/>
                    <a:pt x="30" y="68"/>
                    <a:pt x="30" y="68"/>
                  </a:cubicBezTo>
                  <a:cubicBezTo>
                    <a:pt x="26" y="61"/>
                    <a:pt x="23" y="52"/>
                    <a:pt x="20" y="41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20" y="54"/>
                    <a:pt x="20" y="67"/>
                    <a:pt x="20" y="80"/>
                  </a:cubicBezTo>
                  <a:cubicBezTo>
                    <a:pt x="20" y="293"/>
                    <a:pt x="20" y="293"/>
                    <a:pt x="2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28" y="236"/>
                    <a:pt x="128" y="236"/>
                    <a:pt x="128" y="236"/>
                  </a:cubicBezTo>
                  <a:cubicBezTo>
                    <a:pt x="129" y="237"/>
                    <a:pt x="130" y="239"/>
                    <a:pt x="130" y="241"/>
                  </a:cubicBezTo>
                  <a:cubicBezTo>
                    <a:pt x="131" y="243"/>
                    <a:pt x="132" y="246"/>
                    <a:pt x="133" y="248"/>
                  </a:cubicBezTo>
                  <a:cubicBezTo>
                    <a:pt x="134" y="252"/>
                    <a:pt x="136" y="256"/>
                    <a:pt x="137" y="260"/>
                  </a:cubicBezTo>
                  <a:cubicBezTo>
                    <a:pt x="139" y="260"/>
                    <a:pt x="139" y="260"/>
                    <a:pt x="139" y="260"/>
                  </a:cubicBezTo>
                  <a:cubicBezTo>
                    <a:pt x="141" y="253"/>
                    <a:pt x="141" y="253"/>
                    <a:pt x="141" y="253"/>
                  </a:cubicBezTo>
                  <a:cubicBezTo>
                    <a:pt x="141" y="253"/>
                    <a:pt x="143" y="246"/>
                    <a:pt x="148" y="234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273" y="0"/>
                    <a:pt x="273" y="0"/>
                    <a:pt x="273" y="0"/>
                  </a:cubicBezTo>
                  <a:cubicBezTo>
                    <a:pt x="273" y="293"/>
                    <a:pt x="273" y="293"/>
                    <a:pt x="273" y="293"/>
                  </a:cubicBezTo>
                  <a:lnTo>
                    <a:pt x="254" y="29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4"/>
            <p:cNvSpPr>
              <a:spLocks noEditPoints="1"/>
            </p:cNvSpPr>
            <p:nvPr/>
          </p:nvSpPr>
          <p:spPr bwMode="auto">
            <a:xfrm>
              <a:off x="8875695" y="1296296"/>
              <a:ext cx="111748" cy="1023380"/>
            </a:xfrm>
            <a:custGeom>
              <a:avLst/>
              <a:gdLst>
                <a:gd name="T0" fmla="*/ 16 w 32"/>
                <a:gd name="T1" fmla="*/ 31 h 293"/>
                <a:gd name="T2" fmla="*/ 5 w 32"/>
                <a:gd name="T3" fmla="*/ 26 h 293"/>
                <a:gd name="T4" fmla="*/ 0 w 32"/>
                <a:gd name="T5" fmla="*/ 15 h 293"/>
                <a:gd name="T6" fmla="*/ 5 w 32"/>
                <a:gd name="T7" fmla="*/ 4 h 293"/>
                <a:gd name="T8" fmla="*/ 16 w 32"/>
                <a:gd name="T9" fmla="*/ 0 h 293"/>
                <a:gd name="T10" fmla="*/ 27 w 32"/>
                <a:gd name="T11" fmla="*/ 4 h 293"/>
                <a:gd name="T12" fmla="*/ 32 w 32"/>
                <a:gd name="T13" fmla="*/ 15 h 293"/>
                <a:gd name="T14" fmla="*/ 27 w 32"/>
                <a:gd name="T15" fmla="*/ 26 h 293"/>
                <a:gd name="T16" fmla="*/ 16 w 32"/>
                <a:gd name="T17" fmla="*/ 31 h 293"/>
                <a:gd name="T18" fmla="*/ 6 w 32"/>
                <a:gd name="T19" fmla="*/ 293 h 293"/>
                <a:gd name="T20" fmla="*/ 6 w 32"/>
                <a:gd name="T21" fmla="*/ 83 h 293"/>
                <a:gd name="T22" fmla="*/ 25 w 32"/>
                <a:gd name="T23" fmla="*/ 83 h 293"/>
                <a:gd name="T24" fmla="*/ 25 w 32"/>
                <a:gd name="T25" fmla="*/ 293 h 293"/>
                <a:gd name="T26" fmla="*/ 6 w 32"/>
                <a:gd name="T27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293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3"/>
                    <a:pt x="0" y="20"/>
                    <a:pt x="0" y="15"/>
                  </a:cubicBezTo>
                  <a:cubicBezTo>
                    <a:pt x="0" y="10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0" y="7"/>
                    <a:pt x="32" y="10"/>
                    <a:pt x="32" y="15"/>
                  </a:cubicBezTo>
                  <a:cubicBezTo>
                    <a:pt x="32" y="19"/>
                    <a:pt x="30" y="23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6" y="293"/>
                  </a:moveTo>
                  <a:cubicBezTo>
                    <a:pt x="6" y="83"/>
                    <a:pt x="6" y="83"/>
                    <a:pt x="6" y="83"/>
                  </a:cubicBezTo>
                  <a:cubicBezTo>
                    <a:pt x="25" y="83"/>
                    <a:pt x="25" y="83"/>
                    <a:pt x="25" y="83"/>
                  </a:cubicBezTo>
                  <a:cubicBezTo>
                    <a:pt x="25" y="293"/>
                    <a:pt x="25" y="293"/>
                    <a:pt x="25" y="293"/>
                  </a:cubicBezTo>
                  <a:lnTo>
                    <a:pt x="6" y="29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5"/>
            <p:cNvSpPr>
              <a:spLocks/>
            </p:cNvSpPr>
            <p:nvPr/>
          </p:nvSpPr>
          <p:spPr bwMode="auto">
            <a:xfrm>
              <a:off x="9102133" y="1585960"/>
              <a:ext cx="567565" cy="733717"/>
            </a:xfrm>
            <a:custGeom>
              <a:avLst/>
              <a:gdLst>
                <a:gd name="T0" fmla="*/ 92 w 163"/>
                <a:gd name="T1" fmla="*/ 107 h 210"/>
                <a:gd name="T2" fmla="*/ 160 w 163"/>
                <a:gd name="T3" fmla="*/ 210 h 210"/>
                <a:gd name="T4" fmla="*/ 136 w 163"/>
                <a:gd name="T5" fmla="*/ 210 h 210"/>
                <a:gd name="T6" fmla="*/ 81 w 163"/>
                <a:gd name="T7" fmla="*/ 121 h 210"/>
                <a:gd name="T8" fmla="*/ 80 w 163"/>
                <a:gd name="T9" fmla="*/ 121 h 210"/>
                <a:gd name="T10" fmla="*/ 73 w 163"/>
                <a:gd name="T11" fmla="*/ 133 h 210"/>
                <a:gd name="T12" fmla="*/ 69 w 163"/>
                <a:gd name="T13" fmla="*/ 139 h 210"/>
                <a:gd name="T14" fmla="*/ 23 w 163"/>
                <a:gd name="T15" fmla="*/ 210 h 210"/>
                <a:gd name="T16" fmla="*/ 0 w 163"/>
                <a:gd name="T17" fmla="*/ 210 h 210"/>
                <a:gd name="T18" fmla="*/ 70 w 163"/>
                <a:gd name="T19" fmla="*/ 108 h 210"/>
                <a:gd name="T20" fmla="*/ 2 w 163"/>
                <a:gd name="T21" fmla="*/ 0 h 210"/>
                <a:gd name="T22" fmla="*/ 24 w 163"/>
                <a:gd name="T23" fmla="*/ 0 h 210"/>
                <a:gd name="T24" fmla="*/ 70 w 163"/>
                <a:gd name="T25" fmla="*/ 75 h 210"/>
                <a:gd name="T26" fmla="*/ 81 w 163"/>
                <a:gd name="T27" fmla="*/ 93 h 210"/>
                <a:gd name="T28" fmla="*/ 82 w 163"/>
                <a:gd name="T29" fmla="*/ 93 h 210"/>
                <a:gd name="T30" fmla="*/ 92 w 163"/>
                <a:gd name="T31" fmla="*/ 76 h 210"/>
                <a:gd name="T32" fmla="*/ 141 w 163"/>
                <a:gd name="T33" fmla="*/ 0 h 210"/>
                <a:gd name="T34" fmla="*/ 163 w 163"/>
                <a:gd name="T35" fmla="*/ 0 h 210"/>
                <a:gd name="T36" fmla="*/ 92 w 163"/>
                <a:gd name="T37" fmla="*/ 107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3" h="210">
                  <a:moveTo>
                    <a:pt x="92" y="107"/>
                  </a:moveTo>
                  <a:cubicBezTo>
                    <a:pt x="160" y="210"/>
                    <a:pt x="160" y="210"/>
                    <a:pt x="160" y="210"/>
                  </a:cubicBezTo>
                  <a:cubicBezTo>
                    <a:pt x="136" y="210"/>
                    <a:pt x="136" y="210"/>
                    <a:pt x="136" y="210"/>
                  </a:cubicBezTo>
                  <a:cubicBezTo>
                    <a:pt x="81" y="121"/>
                    <a:pt x="81" y="121"/>
                    <a:pt x="81" y="121"/>
                  </a:cubicBezTo>
                  <a:cubicBezTo>
                    <a:pt x="80" y="121"/>
                    <a:pt x="80" y="121"/>
                    <a:pt x="80" y="121"/>
                  </a:cubicBezTo>
                  <a:cubicBezTo>
                    <a:pt x="73" y="133"/>
                    <a:pt x="73" y="133"/>
                    <a:pt x="73" y="133"/>
                  </a:cubicBezTo>
                  <a:cubicBezTo>
                    <a:pt x="72" y="135"/>
                    <a:pt x="71" y="137"/>
                    <a:pt x="69" y="139"/>
                  </a:cubicBezTo>
                  <a:cubicBezTo>
                    <a:pt x="23" y="210"/>
                    <a:pt x="23" y="210"/>
                    <a:pt x="23" y="210"/>
                  </a:cubicBezTo>
                  <a:cubicBezTo>
                    <a:pt x="0" y="210"/>
                    <a:pt x="0" y="210"/>
                    <a:pt x="0" y="210"/>
                  </a:cubicBezTo>
                  <a:cubicBezTo>
                    <a:pt x="70" y="108"/>
                    <a:pt x="70" y="108"/>
                    <a:pt x="70" y="108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70" y="75"/>
                    <a:pt x="70" y="75"/>
                    <a:pt x="70" y="75"/>
                  </a:cubicBezTo>
                  <a:cubicBezTo>
                    <a:pt x="76" y="85"/>
                    <a:pt x="80" y="91"/>
                    <a:pt x="81" y="93"/>
                  </a:cubicBezTo>
                  <a:cubicBezTo>
                    <a:pt x="82" y="93"/>
                    <a:pt x="82" y="93"/>
                    <a:pt x="82" y="93"/>
                  </a:cubicBezTo>
                  <a:cubicBezTo>
                    <a:pt x="92" y="76"/>
                    <a:pt x="92" y="76"/>
                    <a:pt x="92" y="76"/>
                  </a:cubicBezTo>
                  <a:cubicBezTo>
                    <a:pt x="141" y="0"/>
                    <a:pt x="141" y="0"/>
                    <a:pt x="141" y="0"/>
                  </a:cubicBezTo>
                  <a:cubicBezTo>
                    <a:pt x="163" y="0"/>
                    <a:pt x="163" y="0"/>
                    <a:pt x="163" y="0"/>
                  </a:cubicBezTo>
                  <a:lnTo>
                    <a:pt x="92" y="10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6"/>
            <p:cNvSpPr>
              <a:spLocks/>
            </p:cNvSpPr>
            <p:nvPr/>
          </p:nvSpPr>
          <p:spPr bwMode="auto">
            <a:xfrm>
              <a:off x="2776581" y="1697708"/>
              <a:ext cx="595502" cy="649905"/>
            </a:xfrm>
            <a:custGeom>
              <a:avLst/>
              <a:gdLst>
                <a:gd name="T0" fmla="*/ 0 w 405"/>
                <a:gd name="T1" fmla="*/ 442 h 442"/>
                <a:gd name="T2" fmla="*/ 364 w 405"/>
                <a:gd name="T3" fmla="*/ 269 h 442"/>
                <a:gd name="T4" fmla="*/ 405 w 405"/>
                <a:gd name="T5" fmla="*/ 0 h 442"/>
                <a:gd name="T6" fmla="*/ 0 w 405"/>
                <a:gd name="T7" fmla="*/ 423 h 442"/>
                <a:gd name="T8" fmla="*/ 0 w 405"/>
                <a:gd name="T9" fmla="*/ 442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5" h="442">
                  <a:moveTo>
                    <a:pt x="0" y="442"/>
                  </a:moveTo>
                  <a:lnTo>
                    <a:pt x="364" y="269"/>
                  </a:lnTo>
                  <a:lnTo>
                    <a:pt x="405" y="0"/>
                  </a:lnTo>
                  <a:lnTo>
                    <a:pt x="0" y="423"/>
                  </a:lnTo>
                  <a:lnTo>
                    <a:pt x="0" y="4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7"/>
            <p:cNvSpPr>
              <a:spLocks/>
            </p:cNvSpPr>
            <p:nvPr/>
          </p:nvSpPr>
          <p:spPr bwMode="auto">
            <a:xfrm>
              <a:off x="2776581" y="1358052"/>
              <a:ext cx="595502" cy="905750"/>
            </a:xfrm>
            <a:custGeom>
              <a:avLst/>
              <a:gdLst>
                <a:gd name="T0" fmla="*/ 405 w 405"/>
                <a:gd name="T1" fmla="*/ 193 h 616"/>
                <a:gd name="T2" fmla="*/ 251 w 405"/>
                <a:gd name="T3" fmla="*/ 0 h 616"/>
                <a:gd name="T4" fmla="*/ 0 w 405"/>
                <a:gd name="T5" fmla="*/ 588 h 616"/>
                <a:gd name="T6" fmla="*/ 0 w 405"/>
                <a:gd name="T7" fmla="*/ 616 h 616"/>
                <a:gd name="T8" fmla="*/ 405 w 405"/>
                <a:gd name="T9" fmla="*/ 193 h 6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5" h="616">
                  <a:moveTo>
                    <a:pt x="405" y="193"/>
                  </a:moveTo>
                  <a:lnTo>
                    <a:pt x="251" y="0"/>
                  </a:lnTo>
                  <a:lnTo>
                    <a:pt x="0" y="588"/>
                  </a:lnTo>
                  <a:lnTo>
                    <a:pt x="0" y="616"/>
                  </a:lnTo>
                  <a:lnTo>
                    <a:pt x="405" y="19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45"/>
            <p:cNvSpPr>
              <a:spLocks/>
            </p:cNvSpPr>
            <p:nvPr/>
          </p:nvSpPr>
          <p:spPr bwMode="auto">
            <a:xfrm>
              <a:off x="2776581" y="1131614"/>
              <a:ext cx="341127" cy="992503"/>
            </a:xfrm>
            <a:custGeom>
              <a:avLst/>
              <a:gdLst>
                <a:gd name="T0" fmla="*/ 232 w 232"/>
                <a:gd name="T1" fmla="*/ 133 h 675"/>
                <a:gd name="T2" fmla="*/ 59 w 232"/>
                <a:gd name="T3" fmla="*/ 0 h 675"/>
                <a:gd name="T4" fmla="*/ 0 w 232"/>
                <a:gd name="T5" fmla="*/ 635 h 675"/>
                <a:gd name="T6" fmla="*/ 0 w 232"/>
                <a:gd name="T7" fmla="*/ 675 h 675"/>
                <a:gd name="T8" fmla="*/ 232 w 232"/>
                <a:gd name="T9" fmla="*/ 133 h 6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2" h="675">
                  <a:moveTo>
                    <a:pt x="232" y="133"/>
                  </a:moveTo>
                  <a:lnTo>
                    <a:pt x="59" y="0"/>
                  </a:lnTo>
                  <a:lnTo>
                    <a:pt x="0" y="635"/>
                  </a:lnTo>
                  <a:lnTo>
                    <a:pt x="0" y="675"/>
                  </a:lnTo>
                  <a:lnTo>
                    <a:pt x="232" y="13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46"/>
            <p:cNvSpPr>
              <a:spLocks noEditPoints="1"/>
            </p:cNvSpPr>
            <p:nvPr/>
          </p:nvSpPr>
          <p:spPr bwMode="auto">
            <a:xfrm>
              <a:off x="1903179" y="1071329"/>
              <a:ext cx="845465" cy="1392444"/>
            </a:xfrm>
            <a:custGeom>
              <a:avLst/>
              <a:gdLst>
                <a:gd name="T0" fmla="*/ 0 w 243"/>
                <a:gd name="T1" fmla="*/ 41 h 398"/>
                <a:gd name="T2" fmla="*/ 0 w 243"/>
                <a:gd name="T3" fmla="*/ 357 h 398"/>
                <a:gd name="T4" fmla="*/ 243 w 243"/>
                <a:gd name="T5" fmla="*/ 398 h 398"/>
                <a:gd name="T6" fmla="*/ 243 w 243"/>
                <a:gd name="T7" fmla="*/ 0 h 398"/>
                <a:gd name="T8" fmla="*/ 0 w 243"/>
                <a:gd name="T9" fmla="*/ 41 h 398"/>
                <a:gd name="T10" fmla="*/ 178 w 243"/>
                <a:gd name="T11" fmla="*/ 288 h 398"/>
                <a:gd name="T12" fmla="*/ 150 w 243"/>
                <a:gd name="T13" fmla="*/ 286 h 398"/>
                <a:gd name="T14" fmla="*/ 150 w 243"/>
                <a:gd name="T15" fmla="*/ 156 h 398"/>
                <a:gd name="T16" fmla="*/ 118 w 243"/>
                <a:gd name="T17" fmla="*/ 284 h 398"/>
                <a:gd name="T18" fmla="*/ 99 w 243"/>
                <a:gd name="T19" fmla="*/ 282 h 398"/>
                <a:gd name="T20" fmla="*/ 69 w 243"/>
                <a:gd name="T21" fmla="*/ 165 h 398"/>
                <a:gd name="T22" fmla="*/ 69 w 243"/>
                <a:gd name="T23" fmla="*/ 279 h 398"/>
                <a:gd name="T24" fmla="*/ 49 w 243"/>
                <a:gd name="T25" fmla="*/ 278 h 398"/>
                <a:gd name="T26" fmla="*/ 49 w 243"/>
                <a:gd name="T27" fmla="*/ 128 h 398"/>
                <a:gd name="T28" fmla="*/ 84 w 243"/>
                <a:gd name="T29" fmla="*/ 125 h 398"/>
                <a:gd name="T30" fmla="*/ 109 w 243"/>
                <a:gd name="T31" fmla="*/ 236 h 398"/>
                <a:gd name="T32" fmla="*/ 136 w 243"/>
                <a:gd name="T33" fmla="*/ 121 h 398"/>
                <a:gd name="T34" fmla="*/ 178 w 243"/>
                <a:gd name="T35" fmla="*/ 118 h 398"/>
                <a:gd name="T36" fmla="*/ 178 w 243"/>
                <a:gd name="T37" fmla="*/ 288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3" h="398">
                  <a:moveTo>
                    <a:pt x="0" y="41"/>
                  </a:moveTo>
                  <a:cubicBezTo>
                    <a:pt x="0" y="357"/>
                    <a:pt x="0" y="357"/>
                    <a:pt x="0" y="357"/>
                  </a:cubicBezTo>
                  <a:cubicBezTo>
                    <a:pt x="243" y="398"/>
                    <a:pt x="243" y="398"/>
                    <a:pt x="243" y="398"/>
                  </a:cubicBezTo>
                  <a:cubicBezTo>
                    <a:pt x="243" y="0"/>
                    <a:pt x="243" y="0"/>
                    <a:pt x="243" y="0"/>
                  </a:cubicBezTo>
                  <a:lnTo>
                    <a:pt x="0" y="41"/>
                  </a:lnTo>
                  <a:close/>
                  <a:moveTo>
                    <a:pt x="178" y="288"/>
                  </a:moveTo>
                  <a:cubicBezTo>
                    <a:pt x="150" y="286"/>
                    <a:pt x="150" y="286"/>
                    <a:pt x="150" y="286"/>
                  </a:cubicBezTo>
                  <a:cubicBezTo>
                    <a:pt x="150" y="156"/>
                    <a:pt x="150" y="156"/>
                    <a:pt x="150" y="156"/>
                  </a:cubicBezTo>
                  <a:cubicBezTo>
                    <a:pt x="118" y="284"/>
                    <a:pt x="118" y="284"/>
                    <a:pt x="118" y="284"/>
                  </a:cubicBezTo>
                  <a:cubicBezTo>
                    <a:pt x="99" y="282"/>
                    <a:pt x="99" y="282"/>
                    <a:pt x="99" y="282"/>
                  </a:cubicBezTo>
                  <a:cubicBezTo>
                    <a:pt x="69" y="165"/>
                    <a:pt x="69" y="165"/>
                    <a:pt x="69" y="165"/>
                  </a:cubicBezTo>
                  <a:cubicBezTo>
                    <a:pt x="69" y="279"/>
                    <a:pt x="69" y="279"/>
                    <a:pt x="69" y="279"/>
                  </a:cubicBezTo>
                  <a:cubicBezTo>
                    <a:pt x="49" y="278"/>
                    <a:pt x="49" y="278"/>
                    <a:pt x="49" y="278"/>
                  </a:cubicBezTo>
                  <a:cubicBezTo>
                    <a:pt x="49" y="128"/>
                    <a:pt x="49" y="128"/>
                    <a:pt x="49" y="128"/>
                  </a:cubicBezTo>
                  <a:cubicBezTo>
                    <a:pt x="84" y="125"/>
                    <a:pt x="84" y="125"/>
                    <a:pt x="84" y="125"/>
                  </a:cubicBezTo>
                  <a:cubicBezTo>
                    <a:pt x="84" y="125"/>
                    <a:pt x="108" y="228"/>
                    <a:pt x="109" y="236"/>
                  </a:cubicBezTo>
                  <a:cubicBezTo>
                    <a:pt x="136" y="121"/>
                    <a:pt x="136" y="121"/>
                    <a:pt x="136" y="121"/>
                  </a:cubicBezTo>
                  <a:cubicBezTo>
                    <a:pt x="178" y="118"/>
                    <a:pt x="178" y="118"/>
                    <a:pt x="178" y="118"/>
                  </a:cubicBezTo>
                  <a:lnTo>
                    <a:pt x="178" y="28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926589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4476" y="262784"/>
            <a:ext cx="11683049" cy="6332433"/>
          </a:xfrm>
          <a:prstGeom prst="rect">
            <a:avLst/>
          </a:prstGeom>
          <a:gradFill>
            <a:gsLst>
              <a:gs pos="100000">
                <a:schemeClr val="bg1">
                  <a:lumMod val="85000"/>
                </a:schemeClr>
              </a:gs>
              <a:gs pos="18000">
                <a:srgbClr val="F5F5F5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8719" y="2360613"/>
            <a:ext cx="10515600" cy="2583086"/>
          </a:xfrm>
        </p:spPr>
        <p:txBody>
          <a:bodyPr/>
          <a:lstStyle>
            <a:lvl2pPr>
              <a:defRPr sz="1400"/>
            </a:lvl2pPr>
            <a:lvl3pPr>
              <a:defRPr sz="150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604434" y="1428247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7"/>
          <p:cNvSpPr>
            <a:spLocks noGrp="1"/>
          </p:cNvSpPr>
          <p:nvPr>
            <p:ph sz="quarter" idx="11"/>
          </p:nvPr>
        </p:nvSpPr>
        <p:spPr>
          <a:xfrm>
            <a:off x="560614" y="1743721"/>
            <a:ext cx="4733925" cy="512762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700">
                <a:latin typeface="Segoe UI Semibold"/>
                <a:cs typeface="Segoe UI Semibold"/>
              </a:defRPr>
            </a:lvl1pPr>
            <a:lvl2pPr marL="457200" indent="0">
              <a:buFontTx/>
              <a:buNone/>
              <a:defRPr sz="1600">
                <a:latin typeface="Segoe UI Semibold"/>
                <a:cs typeface="Segoe UI Semibold"/>
              </a:defRPr>
            </a:lvl2pPr>
            <a:lvl3pPr marL="914400" indent="0">
              <a:buFontTx/>
              <a:buNone/>
              <a:defRPr sz="1600">
                <a:latin typeface="Segoe UI Semibold"/>
                <a:cs typeface="Segoe UI Semibold"/>
              </a:defRPr>
            </a:lvl3pPr>
            <a:lvl4pPr marL="1371600" indent="0">
              <a:buFontTx/>
              <a:buNone/>
              <a:defRPr sz="1600">
                <a:latin typeface="Segoe UI Semibold"/>
                <a:cs typeface="Segoe UI Semibold"/>
              </a:defRPr>
            </a:lvl4pPr>
            <a:lvl5pPr marL="1828800" indent="0">
              <a:buFontTx/>
              <a:buNone/>
              <a:defRPr sz="1600">
                <a:latin typeface="Segoe UI Semibold"/>
                <a:cs typeface="Segoe UI Semibold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764131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254476" y="262784"/>
            <a:ext cx="11683049" cy="6332433"/>
          </a:xfrm>
          <a:prstGeom prst="rect">
            <a:avLst/>
          </a:prstGeom>
          <a:gradFill>
            <a:gsLst>
              <a:gs pos="100000">
                <a:schemeClr val="bg1">
                  <a:lumMod val="85000"/>
                </a:schemeClr>
              </a:gs>
              <a:gs pos="18000">
                <a:srgbClr val="F5F5F5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3000" y="1743319"/>
            <a:ext cx="5181600" cy="4351338"/>
          </a:xfrm>
        </p:spPr>
        <p:txBody>
          <a:bodyPr/>
          <a:lstStyle>
            <a:lvl1pPr>
              <a:buClr>
                <a:schemeClr val="bg1">
                  <a:lumMod val="50000"/>
                </a:schemeClr>
              </a:buClr>
              <a:defRPr/>
            </a:lvl1pPr>
            <a:lvl2pPr>
              <a:buClr>
                <a:schemeClr val="bg1">
                  <a:lumMod val="50000"/>
                </a:schemeClr>
              </a:buClr>
              <a:defRPr/>
            </a:lvl2pPr>
            <a:lvl3pPr>
              <a:buClr>
                <a:schemeClr val="bg1">
                  <a:lumMod val="50000"/>
                </a:schemeClr>
              </a:buClr>
              <a:defRPr/>
            </a:lvl3pPr>
            <a:lvl4pPr>
              <a:buClr>
                <a:schemeClr val="bg1">
                  <a:lumMod val="50000"/>
                </a:schemeClr>
              </a:buClr>
              <a:defRPr/>
            </a:lvl4pPr>
            <a:lvl5pPr>
              <a:buClr>
                <a:schemeClr val="bg1">
                  <a:lumMod val="50000"/>
                </a:schemeClr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37000" y="1743319"/>
            <a:ext cx="5181600" cy="4351338"/>
          </a:xfrm>
        </p:spPr>
        <p:txBody>
          <a:bodyPr/>
          <a:lstStyle>
            <a:lvl1pPr>
              <a:buClr>
                <a:schemeClr val="bg1">
                  <a:lumMod val="50000"/>
                </a:schemeClr>
              </a:buClr>
              <a:defRPr/>
            </a:lvl1pPr>
            <a:lvl2pPr>
              <a:buClr>
                <a:schemeClr val="bg1">
                  <a:lumMod val="50000"/>
                </a:schemeClr>
              </a:buClr>
              <a:defRPr/>
            </a:lvl2pPr>
            <a:lvl3pPr>
              <a:buClr>
                <a:schemeClr val="bg1">
                  <a:lumMod val="50000"/>
                </a:schemeClr>
              </a:buClr>
              <a:defRPr/>
            </a:lvl3pPr>
            <a:lvl4pPr>
              <a:buClr>
                <a:schemeClr val="bg1">
                  <a:lumMod val="50000"/>
                </a:schemeClr>
              </a:buClr>
              <a:defRPr/>
            </a:lvl4pPr>
            <a:lvl5pPr>
              <a:buClr>
                <a:schemeClr val="bg1">
                  <a:lumMod val="50000"/>
                </a:schemeClr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604434" y="1428247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33154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N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239356" y="262784"/>
            <a:ext cx="11683049" cy="6332433"/>
          </a:xfrm>
          <a:prstGeom prst="rect">
            <a:avLst/>
          </a:prstGeom>
          <a:gradFill>
            <a:gsLst>
              <a:gs pos="100000">
                <a:schemeClr val="bg1">
                  <a:lumMod val="85000"/>
                </a:schemeClr>
              </a:gs>
              <a:gs pos="18000">
                <a:srgbClr val="F5F5F5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08923" y="341609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651931" y="1812940"/>
            <a:ext cx="7726680" cy="435254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604434" y="1428247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22774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_Accent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gradFill>
            <a:gsLst>
              <a:gs pos="100000">
                <a:schemeClr val="bg1">
                  <a:lumMod val="85000"/>
                </a:schemeClr>
              </a:gs>
              <a:gs pos="18000">
                <a:srgbClr val="F5F5F5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2" name="Rectangle 21"/>
          <p:cNvSpPr/>
          <p:nvPr userDrawn="1"/>
        </p:nvSpPr>
        <p:spPr>
          <a:xfrm>
            <a:off x="254950" y="262784"/>
            <a:ext cx="11682101" cy="2077107"/>
          </a:xfrm>
          <a:prstGeom prst="rect">
            <a:avLst/>
          </a:prstGeom>
          <a:gradFill>
            <a:gsLst>
              <a:gs pos="100000">
                <a:srgbClr val="FF5900"/>
              </a:gs>
              <a:gs pos="18000">
                <a:srgbClr val="D24726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8515636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254476" y="262784"/>
            <a:ext cx="11683049" cy="6332433"/>
          </a:xfrm>
          <a:prstGeom prst="rect">
            <a:avLst/>
          </a:prstGeom>
          <a:gradFill>
            <a:gsLst>
              <a:gs pos="100000">
                <a:schemeClr val="bg1">
                  <a:lumMod val="85000"/>
                </a:schemeClr>
              </a:gs>
              <a:gs pos="18000">
                <a:srgbClr val="F5F5F5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679" y="3523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8719" y="2354538"/>
            <a:ext cx="10515600" cy="3542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604434" y="1428247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2"/>
          <p:cNvSpPr txBox="1">
            <a:spLocks/>
          </p:cNvSpPr>
          <p:nvPr userDrawn="1"/>
        </p:nvSpPr>
        <p:spPr>
          <a:xfrm>
            <a:off x="564664" y="1796817"/>
            <a:ext cx="5206795" cy="6749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sz="1700" b="0" dirty="0" smtClean="0">
                <a:latin typeface="Segoe UI Semibold"/>
                <a:cs typeface="Segoe UI Semibold"/>
              </a:rPr>
              <a:t>Click to edit Master text styles</a:t>
            </a:r>
            <a:endParaRPr lang="en-US" sz="1700" b="0" dirty="0">
              <a:latin typeface="Segoe UI Semibold"/>
              <a:cs typeface="Segoe UI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1968982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50" r:id="rId2"/>
    <p:sldLayoutId id="2147483652" r:id="rId3"/>
    <p:sldLayoutId id="2147483668" r:id="rId4"/>
    <p:sldLayoutId id="2147483666" r:id="rId5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bg1">
            <a:lumMod val="50000"/>
          </a:schemeClr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bg1">
            <a:lumMod val="50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5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gif"/><Relationship Id="rId5" Type="http://schemas.openxmlformats.org/officeDocument/2006/relationships/image" Target="../media/image5.jpeg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37770" y="1193856"/>
            <a:ext cx="10515600" cy="1603191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sz="5800" dirty="0" smtClean="0"/>
              <a:t>Machine Learning</a:t>
            </a:r>
            <a:br>
              <a:rPr lang="en-US" sz="5800" dirty="0" smtClean="0"/>
            </a:br>
            <a:r>
              <a:rPr lang="en-US" sz="4600" dirty="0" smtClean="0"/>
              <a:t/>
            </a:r>
            <a:br>
              <a:rPr lang="en-US" sz="4600" dirty="0" smtClean="0"/>
            </a:br>
            <a:r>
              <a:rPr lang="en-US" sz="3600" dirty="0" smtClean="0"/>
              <a:t>Reinforcement Learning : </a:t>
            </a:r>
            <a:br>
              <a:rPr lang="en-US" sz="3600" dirty="0" smtClean="0"/>
            </a:br>
            <a:r>
              <a:rPr lang="en-US" sz="3600" dirty="0" smtClean="0"/>
              <a:t>Value Iteration and Policy Iteration, Q Learning</a:t>
            </a:r>
            <a:endParaRPr lang="en-US" sz="4000" dirty="0"/>
          </a:p>
        </p:txBody>
      </p:sp>
      <p:sp>
        <p:nvSpPr>
          <p:cNvPr id="2" name="Rectangle 1"/>
          <p:cNvSpPr/>
          <p:nvPr/>
        </p:nvSpPr>
        <p:spPr>
          <a:xfrm>
            <a:off x="737770" y="5164428"/>
            <a:ext cx="3151650" cy="105606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011" y="5275871"/>
            <a:ext cx="2437168" cy="83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296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Reinforcement Learning</a:t>
            </a:r>
            <a:endParaRPr lang="en-US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560614" y="1743721"/>
            <a:ext cx="6118482" cy="512762"/>
          </a:xfrm>
        </p:spPr>
        <p:txBody>
          <a:bodyPr/>
          <a:lstStyle/>
          <a:p>
            <a:r>
              <a:rPr lang="en-US" dirty="0"/>
              <a:t>EXPLOITATION AND EXPLORATION </a:t>
            </a:r>
          </a:p>
        </p:txBody>
      </p:sp>
      <p:sp>
        <p:nvSpPr>
          <p:cNvPr id="7" name="Rectangle 6"/>
          <p:cNvSpPr/>
          <p:nvPr/>
        </p:nvSpPr>
        <p:spPr>
          <a:xfrm>
            <a:off x="1100799" y="2487853"/>
            <a:ext cx="993648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 smtClean="0"/>
              <a:t>“</a:t>
            </a:r>
            <a:r>
              <a:rPr lang="en-US" sz="2400" dirty="0" err="1" smtClean="0"/>
              <a:t>Namun</a:t>
            </a:r>
            <a:r>
              <a:rPr lang="en-US" sz="2400" dirty="0" smtClean="0"/>
              <a:t> </a:t>
            </a:r>
            <a:r>
              <a:rPr lang="en-US" sz="2400" dirty="0" err="1"/>
              <a:t>seringkali</a:t>
            </a:r>
            <a:r>
              <a:rPr lang="en-US" sz="2400" dirty="0"/>
              <a:t> </a:t>
            </a:r>
            <a:r>
              <a:rPr lang="en-US" sz="2400" dirty="0" err="1"/>
              <a:t>juga</a:t>
            </a:r>
            <a:r>
              <a:rPr lang="en-US" sz="2400" dirty="0"/>
              <a:t> </a:t>
            </a:r>
            <a:r>
              <a:rPr lang="en-US" sz="2400" dirty="0" err="1"/>
              <a:t>manusia</a:t>
            </a:r>
            <a:r>
              <a:rPr lang="en-US" sz="2400" dirty="0"/>
              <a:t> </a:t>
            </a:r>
            <a:r>
              <a:rPr lang="en-US" sz="2400" dirty="0" err="1"/>
              <a:t>itu</a:t>
            </a:r>
            <a:r>
              <a:rPr lang="en-US" sz="2400" dirty="0"/>
              <a:t> </a:t>
            </a:r>
            <a:r>
              <a:rPr lang="en-US" sz="2400" dirty="0" err="1"/>
              <a:t>mengambil</a:t>
            </a:r>
            <a:r>
              <a:rPr lang="en-US" sz="2400" dirty="0"/>
              <a:t> </a:t>
            </a:r>
            <a:r>
              <a:rPr lang="en-US" sz="2400" dirty="0" err="1"/>
              <a:t>keputusan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melakukan</a:t>
            </a:r>
            <a:r>
              <a:rPr lang="en-US" sz="2400" dirty="0"/>
              <a:t> </a:t>
            </a:r>
            <a:r>
              <a:rPr lang="en-US" sz="2400" dirty="0" err="1"/>
              <a:t>sesuatu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 smtClean="0"/>
              <a:t>berdasarkan</a:t>
            </a:r>
            <a:r>
              <a:rPr lang="en-US" sz="2400" dirty="0" smtClean="0"/>
              <a:t> </a:t>
            </a:r>
            <a:r>
              <a:rPr lang="en-US" sz="2400" dirty="0" err="1" smtClean="0"/>
              <a:t>masa</a:t>
            </a:r>
            <a:r>
              <a:rPr lang="en-US" sz="2400" dirty="0" smtClean="0"/>
              <a:t> </a:t>
            </a:r>
            <a:r>
              <a:rPr lang="en-US" sz="2400" dirty="0" err="1" smtClean="0"/>
              <a:t>lalunya</a:t>
            </a:r>
            <a:r>
              <a:rPr lang="en-US" sz="2400" dirty="0" smtClean="0"/>
              <a:t>,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/>
              <a:t>tetapi</a:t>
            </a:r>
            <a:r>
              <a:rPr lang="en-US" sz="2400" dirty="0"/>
              <a:t> </a:t>
            </a:r>
            <a:r>
              <a:rPr lang="en-US" sz="2400" dirty="0" err="1"/>
              <a:t>lebih</a:t>
            </a:r>
            <a:r>
              <a:rPr lang="en-US" sz="2400" dirty="0"/>
              <a:t> </a:t>
            </a:r>
            <a:r>
              <a:rPr lang="en-US" sz="2400" dirty="0" err="1"/>
              <a:t>cenderung</a:t>
            </a:r>
            <a:r>
              <a:rPr lang="en-US" sz="2400" dirty="0"/>
              <a:t> </a:t>
            </a:r>
            <a:r>
              <a:rPr lang="en-US" sz="2400" dirty="0" err="1"/>
              <a:t>ia</a:t>
            </a:r>
            <a:r>
              <a:rPr lang="en-US" sz="2400" dirty="0"/>
              <a:t> </a:t>
            </a:r>
            <a:r>
              <a:rPr lang="en-US" sz="2400" dirty="0" err="1"/>
              <a:t>mencoba</a:t>
            </a:r>
            <a:r>
              <a:rPr lang="en-US" sz="2400" dirty="0"/>
              <a:t> </a:t>
            </a:r>
            <a:r>
              <a:rPr lang="en-US" sz="2400" dirty="0" err="1"/>
              <a:t>melakukan</a:t>
            </a:r>
            <a:r>
              <a:rPr lang="en-US" sz="2400" dirty="0"/>
              <a:t> </a:t>
            </a:r>
            <a:r>
              <a:rPr lang="en-US" sz="2400" dirty="0" err="1"/>
              <a:t>sesuatu</a:t>
            </a:r>
            <a:r>
              <a:rPr lang="en-US" sz="2400" dirty="0"/>
              <a:t> yang </a:t>
            </a:r>
            <a:r>
              <a:rPr lang="en-US" sz="2400" dirty="0" err="1"/>
              <a:t>memang</a:t>
            </a:r>
            <a:r>
              <a:rPr lang="en-US" sz="2400" dirty="0"/>
              <a:t> </a:t>
            </a:r>
            <a:r>
              <a:rPr lang="en-US" sz="2400" dirty="0" err="1"/>
              <a:t>benar-benar</a:t>
            </a:r>
            <a:r>
              <a:rPr lang="en-US" sz="2400" dirty="0"/>
              <a:t> </a:t>
            </a:r>
            <a:r>
              <a:rPr lang="en-US" sz="2400" dirty="0" err="1"/>
              <a:t>baru</a:t>
            </a:r>
            <a:r>
              <a:rPr lang="en-US" sz="2400" dirty="0"/>
              <a:t> </a:t>
            </a:r>
            <a:r>
              <a:rPr lang="en-US" sz="2400" dirty="0" err="1"/>
              <a:t>bagi</a:t>
            </a:r>
            <a:r>
              <a:rPr lang="en-US" sz="2400" dirty="0"/>
              <a:t> </a:t>
            </a:r>
            <a:r>
              <a:rPr lang="en-US" sz="2400" dirty="0" err="1"/>
              <a:t>dirinya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melihat</a:t>
            </a:r>
            <a:r>
              <a:rPr lang="en-US" sz="2400" dirty="0"/>
              <a:t> </a:t>
            </a:r>
            <a:r>
              <a:rPr lang="en-US" sz="2400" dirty="0" err="1"/>
              <a:t>bagaimana</a:t>
            </a:r>
            <a:r>
              <a:rPr lang="en-US" sz="2400" dirty="0"/>
              <a:t> </a:t>
            </a:r>
            <a:r>
              <a:rPr lang="en-US" sz="2400" dirty="0" err="1"/>
              <a:t>hasil</a:t>
            </a:r>
            <a:r>
              <a:rPr lang="en-US" sz="2400" dirty="0"/>
              <a:t> </a:t>
            </a:r>
            <a:r>
              <a:rPr lang="en-US" sz="2400" dirty="0" err="1"/>
              <a:t>daripada</a:t>
            </a:r>
            <a:r>
              <a:rPr lang="en-US" sz="2400" dirty="0"/>
              <a:t> </a:t>
            </a:r>
            <a:r>
              <a:rPr lang="en-US" sz="2400" dirty="0" err="1"/>
              <a:t>perbuatan</a:t>
            </a:r>
            <a:r>
              <a:rPr lang="en-US" sz="2400" dirty="0"/>
              <a:t> </a:t>
            </a:r>
            <a:r>
              <a:rPr lang="en-US" sz="2400" dirty="0" err="1"/>
              <a:t>tersebut</a:t>
            </a:r>
            <a:r>
              <a:rPr lang="en-US" sz="2400" dirty="0" smtClean="0"/>
              <a:t>.” #</a:t>
            </a:r>
            <a:r>
              <a:rPr lang="en-US" sz="2400" dirty="0" err="1"/>
              <a:t>e</a:t>
            </a:r>
            <a:r>
              <a:rPr lang="en-US" sz="2400" dirty="0" err="1" smtClean="0"/>
              <a:t>aaa</a:t>
            </a:r>
            <a:r>
              <a:rPr lang="en-US" sz="2400" dirty="0" smtClean="0"/>
              <a:t> ~</a:t>
            </a:r>
          </a:p>
        </p:txBody>
      </p:sp>
      <p:sp>
        <p:nvSpPr>
          <p:cNvPr id="8" name="Rectangle 7"/>
          <p:cNvSpPr/>
          <p:nvPr/>
        </p:nvSpPr>
        <p:spPr>
          <a:xfrm>
            <a:off x="1976844" y="4822047"/>
            <a:ext cx="787254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/>
              <a:t>Proses </a:t>
            </a:r>
            <a:r>
              <a:rPr lang="en-US" dirty="0" err="1"/>
              <a:t>inilah</a:t>
            </a:r>
            <a:r>
              <a:rPr lang="en-US" dirty="0"/>
              <a:t> yang </a:t>
            </a:r>
            <a:r>
              <a:rPr lang="en-US" dirty="0" err="1"/>
              <a:t>disebut</a:t>
            </a:r>
            <a:r>
              <a:rPr lang="en-US" dirty="0"/>
              <a:t> </a:t>
            </a:r>
            <a:r>
              <a:rPr lang="en-US" dirty="0" err="1" smtClean="0"/>
              <a:t>dengan</a:t>
            </a:r>
            <a:r>
              <a:rPr lang="en-US" b="1" dirty="0" smtClean="0"/>
              <a:t> </a:t>
            </a:r>
          </a:p>
          <a:p>
            <a:pPr algn="just"/>
            <a:r>
              <a:rPr lang="en-US" sz="3600" b="1" dirty="0" smtClean="0">
                <a:solidFill>
                  <a:srgbClr val="00B050"/>
                </a:solidFill>
              </a:rPr>
              <a:t>exploration</a:t>
            </a:r>
            <a:r>
              <a:rPr lang="en-US" sz="3600" b="1" dirty="0"/>
              <a:t>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94186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Reinforcement Learning</a:t>
            </a:r>
            <a:endParaRPr lang="en-US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560614" y="1743721"/>
            <a:ext cx="6118482" cy="512762"/>
          </a:xfrm>
        </p:spPr>
        <p:txBody>
          <a:bodyPr/>
          <a:lstStyle/>
          <a:p>
            <a:r>
              <a:rPr lang="en-US" dirty="0"/>
              <a:t>EXPLOITATION AND EXPLORATION </a:t>
            </a:r>
          </a:p>
        </p:txBody>
      </p:sp>
      <p:sp>
        <p:nvSpPr>
          <p:cNvPr id="7" name="Rectangle 6"/>
          <p:cNvSpPr/>
          <p:nvPr/>
        </p:nvSpPr>
        <p:spPr>
          <a:xfrm>
            <a:off x="1213340" y="2839546"/>
            <a:ext cx="9936480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i="1" dirty="0" smtClean="0"/>
              <a:t>“</a:t>
            </a:r>
            <a:r>
              <a:rPr lang="en-US" sz="2400" i="1" dirty="0" err="1" smtClean="0"/>
              <a:t>Namun</a:t>
            </a:r>
            <a:r>
              <a:rPr lang="en-US" sz="2400" i="1" dirty="0" smtClean="0"/>
              <a:t> </a:t>
            </a:r>
            <a:r>
              <a:rPr lang="en-US" sz="2400" i="1" dirty="0" err="1"/>
              <a:t>sebaliknya</a:t>
            </a:r>
            <a:r>
              <a:rPr lang="en-US" sz="2400" i="1" dirty="0"/>
              <a:t>, </a:t>
            </a:r>
            <a:r>
              <a:rPr lang="en-US" sz="2400" i="1" dirty="0" err="1"/>
              <a:t>jika</a:t>
            </a:r>
            <a:r>
              <a:rPr lang="en-US" sz="2400" i="1" dirty="0"/>
              <a:t> </a:t>
            </a:r>
            <a:r>
              <a:rPr lang="en-US" sz="2400" i="1" dirty="0" err="1"/>
              <a:t>seseorang</a:t>
            </a:r>
            <a:r>
              <a:rPr lang="en-US" sz="2400" i="1" dirty="0"/>
              <a:t> yang </a:t>
            </a:r>
            <a:r>
              <a:rPr lang="en-US" sz="3200" b="1" i="1" dirty="0">
                <a:solidFill>
                  <a:srgbClr val="00B050"/>
                </a:solidFill>
              </a:rPr>
              <a:t>exploration</a:t>
            </a:r>
            <a:r>
              <a:rPr lang="en-US" sz="2400" i="1" dirty="0"/>
              <a:t>-</a:t>
            </a:r>
            <a:r>
              <a:rPr lang="en-US" sz="2400" i="1" dirty="0" err="1"/>
              <a:t>nya</a:t>
            </a:r>
            <a:r>
              <a:rPr lang="en-US" sz="2400" i="1" dirty="0"/>
              <a:t> </a:t>
            </a:r>
            <a:r>
              <a:rPr lang="en-US" sz="2400" i="1" dirty="0" err="1"/>
              <a:t>relatif</a:t>
            </a:r>
            <a:r>
              <a:rPr lang="en-US" sz="2400" i="1" dirty="0"/>
              <a:t> </a:t>
            </a:r>
            <a:r>
              <a:rPr lang="en-US" sz="2400" i="1" dirty="0" err="1"/>
              <a:t>besar</a:t>
            </a:r>
            <a:r>
              <a:rPr lang="en-US" sz="2400" i="1" dirty="0"/>
              <a:t>, </a:t>
            </a:r>
            <a:r>
              <a:rPr lang="en-US" sz="2400" i="1" dirty="0" err="1"/>
              <a:t>maka</a:t>
            </a:r>
            <a:r>
              <a:rPr lang="en-US" sz="2400" i="1" dirty="0"/>
              <a:t> </a:t>
            </a:r>
            <a:r>
              <a:rPr lang="en-US" sz="2400" i="1" dirty="0" err="1"/>
              <a:t>ia</a:t>
            </a:r>
            <a:r>
              <a:rPr lang="en-US" sz="2400" i="1" dirty="0"/>
              <a:t> </a:t>
            </a:r>
            <a:r>
              <a:rPr lang="en-US" sz="2400" i="1" dirty="0" err="1"/>
              <a:t>akan</a:t>
            </a:r>
            <a:r>
              <a:rPr lang="en-US" sz="2400" i="1" dirty="0"/>
              <a:t> </a:t>
            </a:r>
            <a:r>
              <a:rPr lang="en-US" sz="2400" i="1" dirty="0" err="1"/>
              <a:t>cenderung</a:t>
            </a:r>
            <a:r>
              <a:rPr lang="en-US" sz="2400" i="1" dirty="0"/>
              <a:t> </a:t>
            </a:r>
            <a:r>
              <a:rPr lang="en-US" sz="2400" i="1" dirty="0" err="1"/>
              <a:t>bertindak</a:t>
            </a:r>
            <a:r>
              <a:rPr lang="en-US" sz="2400" i="1" dirty="0"/>
              <a:t> over-active </a:t>
            </a:r>
            <a:r>
              <a:rPr lang="en-US" sz="2400" i="1" dirty="0" err="1"/>
              <a:t>dan</a:t>
            </a:r>
            <a:r>
              <a:rPr lang="en-US" sz="2400" i="1" dirty="0"/>
              <a:t> </a:t>
            </a:r>
            <a:r>
              <a:rPr lang="en-US" sz="2400" i="1" dirty="0" err="1"/>
              <a:t>nekad</a:t>
            </a:r>
            <a:r>
              <a:rPr lang="en-US" sz="2400" i="1" dirty="0"/>
              <a:t>. Orang yang </a:t>
            </a:r>
            <a:r>
              <a:rPr lang="en-US" sz="2400" i="1" dirty="0" err="1"/>
              <a:t>seperti</a:t>
            </a:r>
            <a:r>
              <a:rPr lang="en-US" sz="2400" i="1" dirty="0"/>
              <a:t> </a:t>
            </a:r>
            <a:r>
              <a:rPr lang="en-US" sz="2400" i="1" dirty="0" err="1"/>
              <a:t>ini</a:t>
            </a:r>
            <a:r>
              <a:rPr lang="en-US" sz="2400" i="1" dirty="0"/>
              <a:t> </a:t>
            </a:r>
            <a:r>
              <a:rPr lang="en-US" sz="2400" i="1" dirty="0" err="1"/>
              <a:t>termasuk</a:t>
            </a:r>
            <a:r>
              <a:rPr lang="en-US" sz="2400" i="1" dirty="0"/>
              <a:t> </a:t>
            </a:r>
            <a:r>
              <a:rPr lang="en-US" sz="2400" i="1" dirty="0" err="1"/>
              <a:t>tipe</a:t>
            </a:r>
            <a:r>
              <a:rPr lang="en-US" sz="2400" i="1" dirty="0"/>
              <a:t> orang yang </a:t>
            </a:r>
            <a:r>
              <a:rPr lang="en-US" sz="2400" i="1" dirty="0" err="1"/>
              <a:t>tidak</a:t>
            </a:r>
            <a:r>
              <a:rPr lang="en-US" sz="2400" i="1" dirty="0"/>
              <a:t> </a:t>
            </a:r>
            <a:r>
              <a:rPr lang="en-US" sz="2400" i="1" dirty="0" err="1"/>
              <a:t>belajar</a:t>
            </a:r>
            <a:r>
              <a:rPr lang="en-US" sz="2400" i="1" dirty="0"/>
              <a:t> </a:t>
            </a:r>
            <a:r>
              <a:rPr lang="en-US" sz="2400" i="1" dirty="0" err="1"/>
              <a:t>dari</a:t>
            </a:r>
            <a:r>
              <a:rPr lang="en-US" sz="2400" i="1" dirty="0"/>
              <a:t> </a:t>
            </a:r>
            <a:r>
              <a:rPr lang="en-US" sz="2400" i="1" dirty="0" err="1" smtClean="0"/>
              <a:t>pengalaman</a:t>
            </a:r>
            <a:r>
              <a:rPr lang="en-US" sz="2400" i="1" dirty="0" smtClean="0"/>
              <a:t>.” (gambling)</a:t>
            </a:r>
          </a:p>
        </p:txBody>
      </p:sp>
    </p:spTree>
    <p:extLst>
      <p:ext uri="{BB962C8B-B14F-4D97-AF65-F5344CB8AC3E}">
        <p14:creationId xmlns:p14="http://schemas.microsoft.com/office/powerpoint/2010/main" val="148629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Reinforcement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8208" y="2698238"/>
            <a:ext cx="10515600" cy="25830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i="1" dirty="0" smtClean="0"/>
              <a:t>“</a:t>
            </a:r>
            <a:r>
              <a:rPr lang="en-US" sz="2800" b="1" i="1" dirty="0" err="1" smtClean="0"/>
              <a:t>Keseimbangan</a:t>
            </a:r>
            <a:r>
              <a:rPr lang="en-US" sz="2800" b="1" i="1" dirty="0" smtClean="0"/>
              <a:t> </a:t>
            </a:r>
            <a:r>
              <a:rPr lang="en-US" sz="2800" b="1" i="1" dirty="0" err="1"/>
              <a:t>antara</a:t>
            </a:r>
            <a:r>
              <a:rPr lang="en-US" sz="2800" b="1" i="1" dirty="0"/>
              <a:t> exploitation </a:t>
            </a:r>
            <a:r>
              <a:rPr lang="en-US" sz="2800" b="1" i="1" dirty="0" err="1"/>
              <a:t>dan</a:t>
            </a:r>
            <a:r>
              <a:rPr lang="en-US" sz="2800" b="1" i="1" dirty="0"/>
              <a:t> exploration</a:t>
            </a:r>
            <a:r>
              <a:rPr lang="en-US" sz="2800" i="1" dirty="0"/>
              <a:t> </a:t>
            </a:r>
            <a:r>
              <a:rPr lang="en-US" sz="2800" i="1" dirty="0" err="1" smtClean="0"/>
              <a:t>dalam</a:t>
            </a:r>
            <a:r>
              <a:rPr lang="en-US" sz="2800" i="1" dirty="0" smtClean="0"/>
              <a:t> </a:t>
            </a:r>
            <a:r>
              <a:rPr lang="en-US" sz="2800" i="1" dirty="0" err="1" smtClean="0"/>
              <a:t>berbagai</a:t>
            </a:r>
            <a:r>
              <a:rPr lang="en-US" sz="2800" i="1" dirty="0" smtClean="0"/>
              <a:t> </a:t>
            </a:r>
            <a:r>
              <a:rPr lang="en-US" sz="2800" i="1" dirty="0" err="1" smtClean="0"/>
              <a:t>macam</a:t>
            </a:r>
            <a:r>
              <a:rPr lang="en-US" sz="2800" i="1" dirty="0" smtClean="0"/>
              <a:t> </a:t>
            </a:r>
            <a:r>
              <a:rPr lang="en-US" sz="2800" i="1" dirty="0" err="1" smtClean="0"/>
              <a:t>keadaan</a:t>
            </a:r>
            <a:r>
              <a:rPr lang="en-US" sz="2800" i="1" dirty="0" smtClean="0"/>
              <a:t> </a:t>
            </a:r>
            <a:r>
              <a:rPr lang="en-US" sz="2800" i="1" dirty="0" err="1" smtClean="0"/>
              <a:t>inilah</a:t>
            </a:r>
            <a:r>
              <a:rPr lang="en-US" sz="2800" i="1" dirty="0" smtClean="0"/>
              <a:t> </a:t>
            </a:r>
            <a:r>
              <a:rPr lang="en-US" sz="2800" i="1" dirty="0"/>
              <a:t>yang </a:t>
            </a:r>
            <a:r>
              <a:rPr lang="en-US" sz="2800" i="1" dirty="0" err="1"/>
              <a:t>menjadi</a:t>
            </a:r>
            <a:r>
              <a:rPr lang="en-US" sz="2800" i="1" dirty="0"/>
              <a:t> </a:t>
            </a:r>
            <a:r>
              <a:rPr lang="en-US" sz="2800" b="1" i="1" dirty="0" err="1"/>
              <a:t>kunci</a:t>
            </a:r>
            <a:r>
              <a:rPr lang="en-US" sz="2800" b="1" i="1" dirty="0"/>
              <a:t> </a:t>
            </a:r>
            <a:r>
              <a:rPr lang="en-US" sz="2800" b="1" i="1" dirty="0" err="1" smtClean="0"/>
              <a:t>kesuksesan</a:t>
            </a:r>
            <a:r>
              <a:rPr lang="en-US" sz="2800" i="1" dirty="0" smtClean="0"/>
              <a:t> </a:t>
            </a:r>
            <a:r>
              <a:rPr lang="en-US" sz="2800" i="1" dirty="0"/>
              <a:t>proses </a:t>
            </a:r>
            <a:r>
              <a:rPr lang="en-US" sz="2800" i="1" dirty="0" smtClean="0"/>
              <a:t>learning.”</a:t>
            </a:r>
            <a:endParaRPr lang="en-US" sz="2800" i="1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EXPLOITATION AND EXPLORATION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07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++ Reinforcement </a:t>
            </a:r>
            <a:r>
              <a:rPr lang="en-US" dirty="0"/>
              <a:t>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8719" y="2360612"/>
            <a:ext cx="10515600" cy="3590021"/>
          </a:xfrm>
        </p:spPr>
        <p:txBody>
          <a:bodyPr>
            <a:noAutofit/>
          </a:bodyPr>
          <a:lstStyle/>
          <a:p>
            <a:r>
              <a:rPr lang="en-US" sz="2000" dirty="0" smtClean="0"/>
              <a:t>Hal yang </a:t>
            </a:r>
            <a:r>
              <a:rPr lang="en-US" sz="2000" b="1" dirty="0" err="1" smtClean="0"/>
              <a:t>membedakan</a:t>
            </a:r>
            <a:r>
              <a:rPr lang="en-US" sz="2000" dirty="0" smtClean="0"/>
              <a:t>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</a:t>
            </a:r>
            <a:r>
              <a:rPr lang="en-US" sz="2000" dirty="0" err="1" smtClean="0"/>
              <a:t>tipe</a:t>
            </a:r>
            <a:r>
              <a:rPr lang="en-US" sz="2000" dirty="0" smtClean="0"/>
              <a:t> learning </a:t>
            </a:r>
            <a:r>
              <a:rPr lang="en-US" sz="2000" dirty="0" err="1" smtClean="0"/>
              <a:t>jenis</a:t>
            </a:r>
            <a:r>
              <a:rPr lang="en-US" sz="2000" dirty="0" smtClean="0"/>
              <a:t> lain</a:t>
            </a:r>
          </a:p>
          <a:p>
            <a:endParaRPr lang="en-US" sz="2000" dirty="0" smtClean="0"/>
          </a:p>
          <a:p>
            <a:r>
              <a:rPr lang="en-US" sz="2000" dirty="0"/>
              <a:t>Proses </a:t>
            </a:r>
            <a:r>
              <a:rPr lang="en-US" sz="2000" dirty="0" err="1"/>
              <a:t>evaluasi</a:t>
            </a:r>
            <a:r>
              <a:rPr lang="en-US" sz="2000" dirty="0"/>
              <a:t> </a:t>
            </a:r>
            <a:r>
              <a:rPr lang="en-US" sz="2000" dirty="0" err="1"/>
              <a:t>ini</a:t>
            </a:r>
            <a:r>
              <a:rPr lang="en-US" sz="2000" dirty="0"/>
              <a:t> </a:t>
            </a:r>
            <a:r>
              <a:rPr lang="en-US" sz="2000" dirty="0" err="1"/>
              <a:t>membuka</a:t>
            </a:r>
            <a:r>
              <a:rPr lang="en-US" sz="2000" dirty="0"/>
              <a:t> </a:t>
            </a:r>
            <a:r>
              <a:rPr lang="en-US" sz="2000" dirty="0" err="1"/>
              <a:t>perlu</a:t>
            </a:r>
            <a:r>
              <a:rPr lang="en-US" sz="2000" dirty="0"/>
              <a:t> </a:t>
            </a:r>
            <a:r>
              <a:rPr lang="en-US" sz="2000" dirty="0" err="1"/>
              <a:t>adanya</a:t>
            </a:r>
            <a:r>
              <a:rPr lang="en-US" sz="2000" dirty="0"/>
              <a:t> </a:t>
            </a:r>
            <a:r>
              <a:rPr lang="en-US" sz="2000" b="1" dirty="0"/>
              <a:t>exploration </a:t>
            </a:r>
            <a:r>
              <a:rPr lang="en-US" sz="2000" b="1" dirty="0" err="1"/>
              <a:t>secara</a:t>
            </a:r>
            <a:r>
              <a:rPr lang="en-US" sz="2000" b="1" dirty="0"/>
              <a:t> </a:t>
            </a:r>
            <a:r>
              <a:rPr lang="en-US" sz="2000" b="1" dirty="0" err="1"/>
              <a:t>aktif</a:t>
            </a:r>
            <a:r>
              <a:rPr lang="en-US" sz="2000" dirty="0"/>
              <a:t>,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b="1" dirty="0" err="1"/>
              <a:t>mencoba</a:t>
            </a:r>
            <a:r>
              <a:rPr lang="en-US" sz="2000" b="1" dirty="0"/>
              <a:t> trial and error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b="1" dirty="0" err="1"/>
              <a:t>menemukan</a:t>
            </a:r>
            <a:r>
              <a:rPr lang="en-US" sz="2000" b="1" dirty="0"/>
              <a:t> behavior yang </a:t>
            </a:r>
            <a:r>
              <a:rPr lang="en-US" sz="2000" b="1" dirty="0" err="1"/>
              <a:t>baik</a:t>
            </a:r>
            <a:r>
              <a:rPr lang="en-US" sz="2000" dirty="0"/>
              <a:t>. </a:t>
            </a:r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/>
              <a:t>Evaluative feedback </a:t>
            </a:r>
            <a:r>
              <a:rPr lang="en-US" sz="2000" b="1" dirty="0" err="1"/>
              <a:t>mengindikasikan</a:t>
            </a:r>
            <a:r>
              <a:rPr lang="en-US" sz="2000" b="1" dirty="0"/>
              <a:t> </a:t>
            </a:r>
            <a:r>
              <a:rPr lang="en-US" sz="2000" b="1" dirty="0" err="1"/>
              <a:t>bagaimana</a:t>
            </a:r>
            <a:r>
              <a:rPr lang="en-US" sz="2000" b="1" dirty="0"/>
              <a:t> </a:t>
            </a:r>
            <a:r>
              <a:rPr lang="en-US" sz="2000" b="1" dirty="0" err="1"/>
              <a:t>sebaiknya</a:t>
            </a:r>
            <a:r>
              <a:rPr lang="en-US" sz="2000" b="1" dirty="0"/>
              <a:t> </a:t>
            </a:r>
            <a:r>
              <a:rPr lang="en-US" sz="2000" b="1" dirty="0" err="1"/>
              <a:t>aksi</a:t>
            </a:r>
            <a:r>
              <a:rPr lang="en-US" sz="2000" b="1" dirty="0"/>
              <a:t> </a:t>
            </a:r>
            <a:r>
              <a:rPr lang="en-US" sz="2000" b="1" dirty="0" err="1"/>
              <a:t>itu</a:t>
            </a:r>
            <a:r>
              <a:rPr lang="en-US" sz="2000" b="1" dirty="0"/>
              <a:t> </a:t>
            </a:r>
            <a:r>
              <a:rPr lang="en-US" sz="2000" b="1" dirty="0" err="1"/>
              <a:t>diambil</a:t>
            </a:r>
            <a:r>
              <a:rPr lang="en-US" sz="2000" dirty="0"/>
              <a:t>, </a:t>
            </a:r>
            <a:r>
              <a:rPr lang="en-US" sz="2000" dirty="0" err="1"/>
              <a:t>tetapi</a:t>
            </a:r>
            <a:r>
              <a:rPr lang="en-US" sz="2000" dirty="0"/>
              <a:t> </a:t>
            </a:r>
            <a:r>
              <a:rPr lang="en-US" sz="2000" dirty="0" err="1"/>
              <a:t>bukan</a:t>
            </a:r>
            <a:r>
              <a:rPr lang="en-US" sz="2000" dirty="0"/>
              <a:t> </a:t>
            </a:r>
            <a:r>
              <a:rPr lang="en-US" sz="2000" dirty="0" err="1"/>
              <a:t>menentukan</a:t>
            </a:r>
            <a:r>
              <a:rPr lang="en-US" sz="2000" dirty="0"/>
              <a:t> </a:t>
            </a:r>
            <a:r>
              <a:rPr lang="en-US" sz="2000" dirty="0" err="1"/>
              <a:t>kemungkinan</a:t>
            </a:r>
            <a:r>
              <a:rPr lang="en-US" sz="2000" dirty="0"/>
              <a:t> </a:t>
            </a:r>
            <a:r>
              <a:rPr lang="en-US" sz="2000" dirty="0" err="1"/>
              <a:t>apakah</a:t>
            </a:r>
            <a:r>
              <a:rPr lang="en-US" sz="2000" dirty="0"/>
              <a:t> </a:t>
            </a:r>
            <a:r>
              <a:rPr lang="en-US" sz="2000" dirty="0" err="1"/>
              <a:t>itu</a:t>
            </a:r>
            <a:r>
              <a:rPr lang="en-US" sz="2000" dirty="0"/>
              <a:t> </a:t>
            </a:r>
            <a:r>
              <a:rPr lang="en-US" sz="2000" dirty="0" err="1"/>
              <a:t>aksi</a:t>
            </a:r>
            <a:r>
              <a:rPr lang="en-US" sz="2000" dirty="0"/>
              <a:t> yang </a:t>
            </a:r>
            <a:r>
              <a:rPr lang="en-US" sz="2000" dirty="0" err="1"/>
              <a:t>terbaik</a:t>
            </a:r>
            <a:r>
              <a:rPr lang="en-US" sz="2000" dirty="0"/>
              <a:t> </a:t>
            </a:r>
            <a:r>
              <a:rPr lang="en-US" sz="2000" dirty="0" err="1"/>
              <a:t>atau</a:t>
            </a:r>
            <a:r>
              <a:rPr lang="en-US" sz="2000" dirty="0"/>
              <a:t> </a:t>
            </a:r>
            <a:r>
              <a:rPr lang="en-US" sz="2000" dirty="0" err="1"/>
              <a:t>terburuk</a:t>
            </a:r>
            <a:r>
              <a:rPr lang="en-US" sz="2000" dirty="0"/>
              <a:t>.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EVALUATIVE FEEDBACK</a:t>
            </a:r>
          </a:p>
        </p:txBody>
      </p:sp>
    </p:spTree>
    <p:extLst>
      <p:ext uri="{BB962C8B-B14F-4D97-AF65-F5344CB8AC3E}">
        <p14:creationId xmlns:p14="http://schemas.microsoft.com/office/powerpoint/2010/main" val="1343398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&amp; Policy </a:t>
            </a:r>
            <a:r>
              <a:rPr lang="en-US" dirty="0" smtClean="0"/>
              <a:t>Iteration , Q Learning</a:t>
            </a:r>
            <a:endParaRPr lang="en-US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560614" y="1743721"/>
            <a:ext cx="4733925" cy="512762"/>
          </a:xfrm>
        </p:spPr>
        <p:txBody>
          <a:bodyPr/>
          <a:lstStyle/>
          <a:p>
            <a:r>
              <a:rPr lang="en-US" sz="1600" dirty="0" smtClean="0"/>
              <a:t>TAHAPAN :</a:t>
            </a:r>
            <a:endParaRPr lang="en-US" sz="1600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1"/>
          </p:nvPr>
        </p:nvSpPr>
        <p:spPr>
          <a:xfrm>
            <a:off x="560613" y="2256483"/>
            <a:ext cx="4733925" cy="512762"/>
          </a:xfrm>
        </p:spPr>
        <p:txBody>
          <a:bodyPr/>
          <a:lstStyle/>
          <a:p>
            <a:r>
              <a:rPr lang="en-US" sz="1600" dirty="0" smtClean="0"/>
              <a:t>Reviewing the </a:t>
            </a:r>
            <a:endParaRPr lang="en-US" sz="1600" dirty="0" smtClean="0"/>
          </a:p>
          <a:p>
            <a:r>
              <a:rPr lang="en-US" sz="2400" dirty="0" smtClean="0"/>
              <a:t>Markov Decision Process</a:t>
            </a:r>
          </a:p>
          <a:p>
            <a:r>
              <a:rPr lang="en-US" sz="1600" dirty="0" smtClean="0"/>
              <a:t>formulation</a:t>
            </a:r>
            <a:endParaRPr lang="en-US" sz="1600" dirty="0"/>
          </a:p>
        </p:txBody>
      </p:sp>
      <p:sp>
        <p:nvSpPr>
          <p:cNvPr id="7" name="Right Arrow 6"/>
          <p:cNvSpPr/>
          <p:nvPr/>
        </p:nvSpPr>
        <p:spPr>
          <a:xfrm rot="1235352">
            <a:off x="4666583" y="3059266"/>
            <a:ext cx="1645920" cy="51276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1"/>
          </p:nvPr>
        </p:nvSpPr>
        <p:spPr>
          <a:xfrm>
            <a:off x="6708262" y="3059266"/>
            <a:ext cx="4733925" cy="512762"/>
          </a:xfrm>
        </p:spPr>
        <p:txBody>
          <a:bodyPr/>
          <a:lstStyle/>
          <a:p>
            <a:r>
              <a:rPr lang="en-US" sz="1600" dirty="0" smtClean="0"/>
              <a:t>Describe the</a:t>
            </a:r>
          </a:p>
          <a:p>
            <a:r>
              <a:rPr lang="en-US" sz="2400" dirty="0" smtClean="0"/>
              <a:t>Value &amp; Policy Iteration</a:t>
            </a:r>
          </a:p>
          <a:p>
            <a:r>
              <a:rPr lang="en-US" sz="1400" i="1" dirty="0" err="1" smtClean="0"/>
              <a:t>Menentukan</a:t>
            </a:r>
            <a:r>
              <a:rPr lang="en-US" sz="1400" i="1" dirty="0" smtClean="0"/>
              <a:t> </a:t>
            </a:r>
            <a:r>
              <a:rPr lang="en-US" sz="1400" i="1" dirty="0" err="1" smtClean="0"/>
              <a:t>suatu</a:t>
            </a:r>
            <a:r>
              <a:rPr lang="en-US" sz="1400" i="1" dirty="0" smtClean="0"/>
              <a:t> policy (</a:t>
            </a:r>
            <a:r>
              <a:rPr lang="en-US" sz="1400" i="1" dirty="0" err="1" smtClean="0"/>
              <a:t>kebijakan</a:t>
            </a:r>
            <a:r>
              <a:rPr lang="en-US" sz="1400" i="1" dirty="0" smtClean="0"/>
              <a:t>) yang optimal </a:t>
            </a:r>
            <a:r>
              <a:rPr lang="en-US" sz="1400" i="1" dirty="0" err="1" smtClean="0"/>
              <a:t>ketika</a:t>
            </a:r>
            <a:r>
              <a:rPr lang="en-US" sz="1400" i="1" dirty="0" smtClean="0"/>
              <a:t> agent </a:t>
            </a:r>
            <a:r>
              <a:rPr lang="en-US" sz="1400" i="1" dirty="0" err="1" smtClean="0"/>
              <a:t>sudah</a:t>
            </a:r>
            <a:r>
              <a:rPr lang="en-US" sz="1400" i="1" dirty="0" smtClean="0"/>
              <a:t> </a:t>
            </a:r>
            <a:r>
              <a:rPr lang="en-US" sz="1400" i="1" dirty="0" err="1" smtClean="0"/>
              <a:t>mengetahui</a:t>
            </a:r>
            <a:r>
              <a:rPr lang="en-US" sz="1400" i="1" dirty="0" smtClean="0"/>
              <a:t> </a:t>
            </a:r>
            <a:r>
              <a:rPr lang="en-US" sz="1400" i="1" dirty="0" err="1" smtClean="0"/>
              <a:t>bentuk</a:t>
            </a:r>
            <a:r>
              <a:rPr lang="en-US" sz="1400" i="1" dirty="0" smtClean="0"/>
              <a:t> </a:t>
            </a:r>
            <a:r>
              <a:rPr lang="en-US" sz="1400" i="1" dirty="0" err="1" smtClean="0"/>
              <a:t>lingkungannya</a:t>
            </a:r>
            <a:endParaRPr lang="en-US" sz="1600" dirty="0"/>
          </a:p>
        </p:txBody>
      </p:sp>
      <p:sp>
        <p:nvSpPr>
          <p:cNvPr id="9" name="Right Arrow 8"/>
          <p:cNvSpPr/>
          <p:nvPr/>
        </p:nvSpPr>
        <p:spPr>
          <a:xfrm rot="9441306">
            <a:off x="4664257" y="4428233"/>
            <a:ext cx="1645920" cy="51276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3"/>
          <p:cNvSpPr>
            <a:spLocks noGrp="1"/>
          </p:cNvSpPr>
          <p:nvPr>
            <p:ph sz="quarter" idx="11"/>
          </p:nvPr>
        </p:nvSpPr>
        <p:spPr>
          <a:xfrm>
            <a:off x="521679" y="4374811"/>
            <a:ext cx="4733925" cy="512762"/>
          </a:xfrm>
        </p:spPr>
        <p:txBody>
          <a:bodyPr/>
          <a:lstStyle/>
          <a:p>
            <a:r>
              <a:rPr lang="en-US" sz="1600" dirty="0" smtClean="0"/>
              <a:t>Describe the </a:t>
            </a:r>
            <a:endParaRPr lang="en-US" sz="1600" dirty="0" smtClean="0"/>
          </a:p>
          <a:p>
            <a:r>
              <a:rPr lang="en-US" sz="2400" dirty="0" smtClean="0"/>
              <a:t>Q-Learning</a:t>
            </a:r>
          </a:p>
          <a:p>
            <a:r>
              <a:rPr lang="en-US" sz="1400" i="1" dirty="0" err="1" smtClean="0"/>
              <a:t>M</a:t>
            </a:r>
            <a:r>
              <a:rPr lang="en-US" sz="1400" i="1" dirty="0" err="1" smtClean="0"/>
              <a:t>enentukan</a:t>
            </a:r>
            <a:r>
              <a:rPr lang="en-US" sz="1400" i="1" dirty="0" smtClean="0"/>
              <a:t> </a:t>
            </a:r>
            <a:r>
              <a:rPr lang="en-US" sz="1400" i="1" dirty="0" err="1" smtClean="0"/>
              <a:t>suatu</a:t>
            </a:r>
            <a:r>
              <a:rPr lang="en-US" sz="1400" i="1" dirty="0" smtClean="0"/>
              <a:t> policy (</a:t>
            </a:r>
            <a:r>
              <a:rPr lang="en-US" sz="1400" i="1" dirty="0" err="1"/>
              <a:t>k</a:t>
            </a:r>
            <a:r>
              <a:rPr lang="en-US" sz="1400" i="1" dirty="0" err="1" smtClean="0"/>
              <a:t>ebijakan</a:t>
            </a:r>
            <a:r>
              <a:rPr lang="en-US" sz="1400" i="1" dirty="0" smtClean="0"/>
              <a:t>) yang optimal </a:t>
            </a:r>
            <a:r>
              <a:rPr lang="en-US" sz="1400" i="1" dirty="0" err="1" smtClean="0"/>
              <a:t>ketika</a:t>
            </a:r>
            <a:r>
              <a:rPr lang="en-US" sz="1400" i="1" dirty="0" smtClean="0"/>
              <a:t> agent </a:t>
            </a:r>
            <a:r>
              <a:rPr lang="en-US" sz="1400" i="1" dirty="0" err="1" smtClean="0"/>
              <a:t>bertemu</a:t>
            </a:r>
            <a:r>
              <a:rPr lang="en-US" sz="1400" i="1" dirty="0" smtClean="0"/>
              <a:t> </a:t>
            </a:r>
            <a:r>
              <a:rPr lang="en-US" sz="1400" i="1" dirty="0" err="1" smtClean="0"/>
              <a:t>dengan</a:t>
            </a:r>
            <a:r>
              <a:rPr lang="en-US" sz="1400" i="1" dirty="0" smtClean="0"/>
              <a:t> </a:t>
            </a:r>
            <a:r>
              <a:rPr lang="en-US" sz="1400" i="1" dirty="0" err="1" smtClean="0"/>
              <a:t>bentuk</a:t>
            </a:r>
            <a:r>
              <a:rPr lang="en-US" sz="1400" i="1" dirty="0" smtClean="0"/>
              <a:t> </a:t>
            </a:r>
            <a:r>
              <a:rPr lang="en-US" sz="1400" i="1" dirty="0" err="1" smtClean="0"/>
              <a:t>lingkungan</a:t>
            </a:r>
            <a:r>
              <a:rPr lang="en-US" sz="1400" i="1" dirty="0" smtClean="0"/>
              <a:t> yang </a:t>
            </a:r>
            <a:r>
              <a:rPr lang="en-US" sz="1400" i="1" dirty="0" err="1" smtClean="0"/>
              <a:t>baru</a:t>
            </a:r>
            <a:r>
              <a:rPr lang="en-US" sz="1400" i="1" dirty="0" smtClean="0"/>
              <a:t> </a:t>
            </a:r>
            <a:r>
              <a:rPr lang="en-US" sz="1400" i="1" dirty="0" err="1" smtClean="0"/>
              <a:t>dengan</a:t>
            </a:r>
            <a:r>
              <a:rPr lang="en-US" sz="1400" i="1" dirty="0" smtClean="0"/>
              <a:t> </a:t>
            </a:r>
            <a:r>
              <a:rPr lang="en-US" sz="1400" i="1" dirty="0" err="1" smtClean="0"/>
              <a:t>cara</a:t>
            </a:r>
            <a:r>
              <a:rPr lang="en-US" sz="1400" i="1" dirty="0" smtClean="0"/>
              <a:t> </a:t>
            </a:r>
            <a:r>
              <a:rPr lang="en-US" sz="1400" i="1" dirty="0" err="1" smtClean="0"/>
              <a:t>melakukan</a:t>
            </a:r>
            <a:r>
              <a:rPr lang="en-US" sz="1400" i="1" dirty="0" smtClean="0"/>
              <a:t> trial </a:t>
            </a:r>
            <a:r>
              <a:rPr lang="en-US" sz="1400" i="1" dirty="0" err="1" smtClean="0"/>
              <a:t>dan</a:t>
            </a:r>
            <a:r>
              <a:rPr lang="en-US" sz="1400" i="1" dirty="0" smtClean="0"/>
              <a:t> error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2438344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Iteration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0614" y="2233405"/>
            <a:ext cx="10970751" cy="346063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/>
              <a:t>Reinforcement Learning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</a:t>
            </a:r>
            <a:r>
              <a:rPr lang="en-US" sz="2000" dirty="0" err="1" smtClean="0"/>
              <a:t>metode</a:t>
            </a:r>
            <a:r>
              <a:rPr lang="en-US" sz="2000" dirty="0" smtClean="0"/>
              <a:t> value iteration, </a:t>
            </a:r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 err="1"/>
              <a:t>M</a:t>
            </a:r>
            <a:r>
              <a:rPr lang="en-US" sz="2000" dirty="0" err="1" smtClean="0"/>
              <a:t>elakukan</a:t>
            </a:r>
            <a:r>
              <a:rPr lang="en-US" sz="2000" dirty="0" smtClean="0"/>
              <a:t> </a:t>
            </a:r>
            <a:r>
              <a:rPr lang="en-US" sz="2000" b="1" dirty="0" err="1" smtClean="0">
                <a:solidFill>
                  <a:srgbClr val="FF0000"/>
                </a:solidFill>
              </a:rPr>
              <a:t>evaluasi</a:t>
            </a:r>
            <a:r>
              <a:rPr lang="en-US" sz="2000" dirty="0" smtClean="0"/>
              <a:t> </a:t>
            </a:r>
            <a:r>
              <a:rPr lang="en-US" sz="2000" dirty="0" err="1" smtClean="0"/>
              <a:t>pada</a:t>
            </a:r>
            <a:r>
              <a:rPr lang="en-US" sz="2000" dirty="0" smtClean="0"/>
              <a:t> </a:t>
            </a:r>
            <a:r>
              <a:rPr lang="en-US" sz="2000" b="1" dirty="0" err="1" smtClean="0">
                <a:solidFill>
                  <a:srgbClr val="FF0000"/>
                </a:solidFill>
              </a:rPr>
              <a:t>setiap</a:t>
            </a:r>
            <a:r>
              <a:rPr lang="en-US" sz="2000" b="1" dirty="0" smtClean="0">
                <a:solidFill>
                  <a:srgbClr val="FF0000"/>
                </a:solidFill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</a:rPr>
              <a:t>environmentnya</a:t>
            </a:r>
            <a:r>
              <a:rPr lang="en-US" sz="2000" dirty="0" smtClean="0"/>
              <a:t>, </a:t>
            </a:r>
          </a:p>
          <a:p>
            <a:endParaRPr lang="en-US" sz="2000" dirty="0" smtClean="0"/>
          </a:p>
          <a:p>
            <a:r>
              <a:rPr lang="en-US" sz="2000" dirty="0" err="1"/>
              <a:t>N</a:t>
            </a:r>
            <a:r>
              <a:rPr lang="en-US" sz="2000" dirty="0" err="1" smtClean="0"/>
              <a:t>ilai-nilai</a:t>
            </a:r>
            <a:r>
              <a:rPr lang="en-US" sz="2000" dirty="0" smtClean="0"/>
              <a:t> </a:t>
            </a:r>
            <a:r>
              <a:rPr lang="en-US" sz="2000" dirty="0" err="1" smtClean="0"/>
              <a:t>atau</a:t>
            </a:r>
            <a:r>
              <a:rPr lang="en-US" sz="2000" dirty="0" smtClean="0"/>
              <a:t> value </a:t>
            </a:r>
            <a:r>
              <a:rPr lang="en-US" sz="2000" dirty="0" err="1" smtClean="0"/>
              <a:t>pada</a:t>
            </a:r>
            <a:r>
              <a:rPr lang="en-US" sz="2000" dirty="0" smtClean="0"/>
              <a:t> </a:t>
            </a:r>
            <a:r>
              <a:rPr lang="en-US" sz="2000" dirty="0" err="1" smtClean="0"/>
              <a:t>setiap</a:t>
            </a:r>
            <a:r>
              <a:rPr lang="en-US" sz="2000" dirty="0" smtClean="0"/>
              <a:t> environment </a:t>
            </a:r>
            <a:r>
              <a:rPr lang="en-US" sz="2000" b="1" dirty="0" err="1" smtClean="0">
                <a:solidFill>
                  <a:srgbClr val="FF0000"/>
                </a:solidFill>
              </a:rPr>
              <a:t>diincrement</a:t>
            </a:r>
            <a:r>
              <a:rPr lang="en-US" sz="2000" b="1" dirty="0" smtClean="0">
                <a:solidFill>
                  <a:srgbClr val="FF0000"/>
                </a:solidFill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</a:rPr>
              <a:t>berdasarakan</a:t>
            </a:r>
            <a:r>
              <a:rPr lang="en-US" sz="2000" b="1" dirty="0" smtClean="0">
                <a:solidFill>
                  <a:srgbClr val="FF0000"/>
                </a:solidFill>
              </a:rPr>
              <a:t> neighbor state </a:t>
            </a:r>
            <a:r>
              <a:rPr lang="en-US" sz="2000" b="1" dirty="0" err="1" smtClean="0">
                <a:solidFill>
                  <a:srgbClr val="FF0000"/>
                </a:solidFill>
              </a:rPr>
              <a:t>environmentnya</a:t>
            </a:r>
            <a:r>
              <a:rPr lang="en-US" sz="2000" dirty="0" smtClean="0"/>
              <a:t>. </a:t>
            </a:r>
          </a:p>
          <a:p>
            <a:endParaRPr lang="en-US" sz="2000" dirty="0" smtClean="0"/>
          </a:p>
          <a:p>
            <a:r>
              <a:rPr lang="en-US" sz="2000" dirty="0" smtClean="0"/>
              <a:t>Hal </a:t>
            </a:r>
            <a:r>
              <a:rPr lang="en-US" sz="2000" dirty="0" err="1" smtClean="0"/>
              <a:t>ini</a:t>
            </a:r>
            <a:r>
              <a:rPr lang="en-US" sz="2000" dirty="0" smtClean="0"/>
              <a:t> </a:t>
            </a:r>
            <a:r>
              <a:rPr lang="en-US" sz="2000" b="1" dirty="0" err="1" smtClean="0">
                <a:solidFill>
                  <a:srgbClr val="FF0000"/>
                </a:solidFill>
              </a:rPr>
              <a:t>dilakukan</a:t>
            </a:r>
            <a:r>
              <a:rPr lang="en-US" sz="2000" b="1" dirty="0" smtClean="0">
                <a:solidFill>
                  <a:srgbClr val="FF0000"/>
                </a:solidFill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</a:rPr>
              <a:t>secara</a:t>
            </a:r>
            <a:r>
              <a:rPr lang="en-US" sz="2000" b="1" dirty="0" smtClean="0">
                <a:solidFill>
                  <a:srgbClr val="FF0000"/>
                </a:solidFill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</a:rPr>
              <a:t>terus</a:t>
            </a:r>
            <a:r>
              <a:rPr lang="en-US" sz="2000" b="1" dirty="0" smtClean="0">
                <a:solidFill>
                  <a:srgbClr val="FF0000"/>
                </a:solidFill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</a:rPr>
              <a:t>menerus</a:t>
            </a:r>
            <a:r>
              <a:rPr lang="en-US" sz="2000" dirty="0" smtClean="0"/>
              <a:t> </a:t>
            </a:r>
            <a:r>
              <a:rPr lang="en-US" sz="2000" dirty="0" err="1" smtClean="0"/>
              <a:t>hingga</a:t>
            </a:r>
            <a:r>
              <a:rPr lang="en-US" sz="2000" dirty="0" smtClean="0"/>
              <a:t> </a:t>
            </a:r>
            <a:r>
              <a:rPr lang="en-US" sz="2000" dirty="0" err="1" smtClean="0"/>
              <a:t>semua</a:t>
            </a:r>
            <a:r>
              <a:rPr lang="en-US" sz="2000" dirty="0" smtClean="0"/>
              <a:t> environment di </a:t>
            </a:r>
            <a:r>
              <a:rPr lang="en-US" sz="2000" dirty="0" err="1" smtClean="0"/>
              <a:t>evaluasi</a:t>
            </a:r>
            <a:r>
              <a:rPr lang="en-US" sz="2000" dirty="0" smtClean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semua</a:t>
            </a:r>
            <a:r>
              <a:rPr lang="en-US" sz="2000" dirty="0" smtClean="0"/>
              <a:t> </a:t>
            </a:r>
            <a:r>
              <a:rPr lang="en-US" sz="2000" dirty="0" err="1" smtClean="0"/>
              <a:t>nilai</a:t>
            </a:r>
            <a:r>
              <a:rPr lang="en-US" sz="2000" dirty="0" smtClean="0"/>
              <a:t> </a:t>
            </a:r>
            <a:r>
              <a:rPr lang="en-US" sz="2000" dirty="0" err="1" smtClean="0"/>
              <a:t>pada</a:t>
            </a:r>
            <a:r>
              <a:rPr lang="en-US" sz="2000" dirty="0" smtClean="0"/>
              <a:t> environment </a:t>
            </a:r>
            <a:r>
              <a:rPr lang="en-US" sz="2000" dirty="0" err="1" smtClean="0"/>
              <a:t>diincrement</a:t>
            </a:r>
            <a:endParaRPr lang="en-US" sz="2000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err="1" smtClean="0"/>
              <a:t>Pengertian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840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Iteration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8718" y="2360613"/>
            <a:ext cx="11086661" cy="3705336"/>
          </a:xfrm>
        </p:spPr>
        <p:txBody>
          <a:bodyPr>
            <a:normAutofit/>
          </a:bodyPr>
          <a:lstStyle/>
          <a:p>
            <a:r>
              <a:rPr lang="en-US" sz="2400" dirty="0" err="1" smtClean="0"/>
              <a:t>Tujuan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Value Iteration </a:t>
            </a:r>
            <a:r>
              <a:rPr lang="en-US" sz="2400" dirty="0" err="1" smtClean="0"/>
              <a:t>adalah</a:t>
            </a:r>
            <a:r>
              <a:rPr lang="en-US" sz="2400" dirty="0" smtClean="0"/>
              <a:t> </a:t>
            </a:r>
            <a:r>
              <a:rPr lang="en-US" sz="2400" b="1" dirty="0" err="1" smtClean="0">
                <a:solidFill>
                  <a:srgbClr val="FF0000"/>
                </a:solidFill>
              </a:rPr>
              <a:t>mencari</a:t>
            </a:r>
            <a:r>
              <a:rPr lang="en-US" sz="2400" b="1" dirty="0" smtClean="0">
                <a:solidFill>
                  <a:srgbClr val="FF0000"/>
                </a:solidFill>
              </a:rPr>
              <a:t> value optimal</a:t>
            </a:r>
            <a:r>
              <a:rPr lang="en-US" sz="2400" dirty="0" smtClean="0"/>
              <a:t>, 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b="1" dirty="0" err="1">
                <a:solidFill>
                  <a:srgbClr val="FF0000"/>
                </a:solidFill>
              </a:rPr>
              <a:t>T</a:t>
            </a:r>
            <a:r>
              <a:rPr lang="en-US" sz="2400" b="1" dirty="0" err="1" smtClean="0">
                <a:solidFill>
                  <a:srgbClr val="FF0000"/>
                </a:solidFill>
              </a:rPr>
              <a:t>idak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</a:rPr>
              <a:t>ada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</a:rPr>
              <a:t>pengulangan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</a:rPr>
              <a:t>iterasi</a:t>
            </a:r>
            <a:r>
              <a:rPr lang="en-US" sz="2400" dirty="0" smtClean="0"/>
              <a:t> </a:t>
            </a:r>
            <a:r>
              <a:rPr lang="en-US" sz="2400" dirty="0" err="1" smtClean="0"/>
              <a:t>pada</a:t>
            </a:r>
            <a:r>
              <a:rPr lang="en-US" sz="2400" dirty="0" smtClean="0"/>
              <a:t> environment yang </a:t>
            </a:r>
            <a:r>
              <a:rPr lang="en-US" sz="2400" dirty="0" err="1" smtClean="0"/>
              <a:t>sudah</a:t>
            </a:r>
            <a:r>
              <a:rPr lang="en-US" sz="2400" dirty="0" smtClean="0"/>
              <a:t> </a:t>
            </a:r>
            <a:r>
              <a:rPr lang="en-US" sz="2400" dirty="0" err="1" smtClean="0"/>
              <a:t>diiterasi</a:t>
            </a:r>
            <a:r>
              <a:rPr lang="en-US" sz="2400" dirty="0" smtClean="0"/>
              <a:t> </a:t>
            </a:r>
            <a:r>
              <a:rPr lang="en-US" sz="2400" dirty="0" err="1" smtClean="0"/>
              <a:t>karena</a:t>
            </a:r>
            <a:r>
              <a:rPr lang="en-US" sz="2400" dirty="0" smtClean="0"/>
              <a:t> </a:t>
            </a:r>
            <a:r>
              <a:rPr lang="en-US" sz="2400" dirty="0" err="1" smtClean="0"/>
              <a:t>nilai</a:t>
            </a:r>
            <a:r>
              <a:rPr lang="en-US" sz="2400" dirty="0" smtClean="0"/>
              <a:t> yang </a:t>
            </a:r>
            <a:r>
              <a:rPr lang="en-US" sz="2400" dirty="0" err="1" smtClean="0"/>
              <a:t>dihasilkan</a:t>
            </a:r>
            <a:r>
              <a:rPr lang="en-US" sz="2400" dirty="0" smtClean="0"/>
              <a:t> </a:t>
            </a:r>
            <a:r>
              <a:rPr lang="en-US" sz="2400" dirty="0" err="1" smtClean="0"/>
              <a:t>sudah</a:t>
            </a:r>
            <a:r>
              <a:rPr lang="en-US" sz="2400" dirty="0" smtClean="0"/>
              <a:t> optimal. 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 err="1" smtClean="0"/>
              <a:t>Pada</a:t>
            </a:r>
            <a:r>
              <a:rPr lang="en-US" sz="2400" dirty="0" smtClean="0"/>
              <a:t> value iteration, </a:t>
            </a:r>
            <a:r>
              <a:rPr lang="en-US" sz="2400" b="1" dirty="0" err="1" smtClean="0">
                <a:solidFill>
                  <a:srgbClr val="FF0000"/>
                </a:solidFill>
              </a:rPr>
              <a:t>iterasi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</a:rPr>
              <a:t>dilakukan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</a:rPr>
              <a:t>lebih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</a:rPr>
              <a:t>sedikit</a:t>
            </a:r>
            <a:r>
              <a:rPr lang="en-US" sz="2400" dirty="0" smtClean="0"/>
              <a:t>, </a:t>
            </a:r>
            <a:r>
              <a:rPr lang="en-US" sz="2400" dirty="0" err="1" smtClean="0"/>
              <a:t>namun</a:t>
            </a:r>
            <a:r>
              <a:rPr lang="en-US" sz="2400" dirty="0" smtClean="0"/>
              <a:t> </a:t>
            </a:r>
            <a:r>
              <a:rPr lang="en-US" sz="2400" dirty="0" err="1" smtClean="0"/>
              <a:t>setiap</a:t>
            </a:r>
            <a:r>
              <a:rPr lang="en-US" sz="2400" dirty="0" smtClean="0"/>
              <a:t> </a:t>
            </a:r>
            <a:r>
              <a:rPr lang="en-US" sz="2400" dirty="0" err="1" smtClean="0"/>
              <a:t>iterasinya</a:t>
            </a:r>
            <a:r>
              <a:rPr lang="en-US" sz="2400" dirty="0" smtClean="0"/>
              <a:t>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err="1" smtClean="0"/>
              <a:t>Tujuan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730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Policy Iteration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8719" y="2360612"/>
            <a:ext cx="10515600" cy="344775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 smtClean="0"/>
              <a:t>Reinforcement Learning </a:t>
            </a:r>
            <a:r>
              <a:rPr lang="en-US" sz="2800" dirty="0" err="1" smtClean="0"/>
              <a:t>dengan</a:t>
            </a:r>
            <a:r>
              <a:rPr lang="en-US" sz="2800" dirty="0" smtClean="0"/>
              <a:t> </a:t>
            </a:r>
            <a:r>
              <a:rPr lang="en-US" sz="2800" dirty="0" err="1" smtClean="0"/>
              <a:t>menggunakan</a:t>
            </a:r>
            <a:r>
              <a:rPr lang="en-US" sz="2800" dirty="0" smtClean="0"/>
              <a:t> </a:t>
            </a:r>
            <a:r>
              <a:rPr lang="en-US" sz="2800" dirty="0" err="1" smtClean="0"/>
              <a:t>metode</a:t>
            </a:r>
            <a:r>
              <a:rPr lang="en-US" sz="2800" dirty="0" smtClean="0"/>
              <a:t> policy Iteration, </a:t>
            </a:r>
          </a:p>
          <a:p>
            <a:pPr marL="0" indent="0">
              <a:buNone/>
            </a:pPr>
            <a:endParaRPr lang="en-US" sz="2800" dirty="0" smtClean="0"/>
          </a:p>
          <a:p>
            <a:r>
              <a:rPr lang="en-US" sz="2800" dirty="0" smtClean="0"/>
              <a:t>program </a:t>
            </a:r>
            <a:r>
              <a:rPr lang="en-US" sz="2800" b="1" dirty="0" err="1" smtClean="0">
                <a:solidFill>
                  <a:srgbClr val="FF0000"/>
                </a:solidFill>
              </a:rPr>
              <a:t>mengevaluasi</a:t>
            </a:r>
            <a:r>
              <a:rPr lang="en-US" sz="2800" b="1" dirty="0" smtClean="0">
                <a:solidFill>
                  <a:srgbClr val="FF0000"/>
                </a:solidFill>
              </a:rPr>
              <a:t> </a:t>
            </a:r>
            <a:r>
              <a:rPr lang="en-US" sz="2800" b="1" dirty="0" err="1" smtClean="0">
                <a:solidFill>
                  <a:srgbClr val="FF0000"/>
                </a:solidFill>
              </a:rPr>
              <a:t>aksi</a:t>
            </a:r>
            <a:r>
              <a:rPr lang="en-US" sz="2800" dirty="0" smtClean="0"/>
              <a:t> </a:t>
            </a:r>
            <a:r>
              <a:rPr lang="en-US" sz="2800" dirty="0" err="1" smtClean="0"/>
              <a:t>pada</a:t>
            </a:r>
            <a:r>
              <a:rPr lang="en-US" sz="2800" dirty="0" smtClean="0"/>
              <a:t> </a:t>
            </a:r>
            <a:r>
              <a:rPr lang="en-US" sz="2800" b="1" dirty="0" err="1" smtClean="0">
                <a:solidFill>
                  <a:srgbClr val="FF0000"/>
                </a:solidFill>
              </a:rPr>
              <a:t>setiap</a:t>
            </a:r>
            <a:r>
              <a:rPr lang="en-US" sz="2800" b="1" dirty="0" smtClean="0">
                <a:solidFill>
                  <a:srgbClr val="FF0000"/>
                </a:solidFill>
              </a:rPr>
              <a:t> proses</a:t>
            </a:r>
            <a:r>
              <a:rPr lang="en-US" sz="2800" dirty="0" smtClean="0"/>
              <a:t>, </a:t>
            </a:r>
          </a:p>
          <a:p>
            <a:r>
              <a:rPr lang="en-US" sz="2800" dirty="0" err="1" smtClean="0"/>
              <a:t>dengan</a:t>
            </a:r>
            <a:r>
              <a:rPr lang="en-US" sz="2800" dirty="0" smtClean="0"/>
              <a:t> </a:t>
            </a:r>
            <a:r>
              <a:rPr lang="en-US" sz="2800" dirty="0" err="1" smtClean="0"/>
              <a:t>begitu</a:t>
            </a:r>
            <a:r>
              <a:rPr lang="en-US" sz="2800" dirty="0" smtClean="0"/>
              <a:t> program </a:t>
            </a:r>
            <a:r>
              <a:rPr lang="en-US" sz="2800" dirty="0" err="1" smtClean="0"/>
              <a:t>bisa</a:t>
            </a:r>
            <a:r>
              <a:rPr lang="en-US" sz="2800" dirty="0" smtClean="0"/>
              <a:t> </a:t>
            </a:r>
            <a:r>
              <a:rPr lang="en-US" sz="2800" b="1" dirty="0" err="1" smtClean="0">
                <a:solidFill>
                  <a:srgbClr val="FF0000"/>
                </a:solidFill>
              </a:rPr>
              <a:t>meningkatkan</a:t>
            </a:r>
            <a:r>
              <a:rPr lang="en-US" sz="2800" b="1" dirty="0" smtClean="0">
                <a:solidFill>
                  <a:srgbClr val="FF0000"/>
                </a:solidFill>
              </a:rPr>
              <a:t> </a:t>
            </a:r>
            <a:r>
              <a:rPr lang="en-US" sz="2800" b="1" dirty="0" err="1" smtClean="0">
                <a:solidFill>
                  <a:srgbClr val="FF0000"/>
                </a:solidFill>
              </a:rPr>
              <a:t>aturan</a:t>
            </a:r>
            <a:r>
              <a:rPr lang="en-US" sz="2800" b="1" dirty="0" smtClean="0">
                <a:solidFill>
                  <a:srgbClr val="FF0000"/>
                </a:solidFill>
              </a:rPr>
              <a:t> </a:t>
            </a:r>
            <a:r>
              <a:rPr lang="en-US" sz="2800" dirty="0" smtClean="0"/>
              <a:t>yang </a:t>
            </a:r>
            <a:r>
              <a:rPr lang="en-US" sz="2800" dirty="0" err="1" smtClean="0"/>
              <a:t>ditetapkan</a:t>
            </a:r>
            <a:r>
              <a:rPr lang="en-US" sz="2800" dirty="0" smtClean="0"/>
              <a:t> </a:t>
            </a:r>
            <a:r>
              <a:rPr lang="en-US" sz="2800" dirty="0" err="1" smtClean="0"/>
              <a:t>pada</a:t>
            </a:r>
            <a:r>
              <a:rPr lang="en-US" sz="2800" dirty="0" smtClean="0"/>
              <a:t> program.</a:t>
            </a:r>
            <a:endParaRPr lang="en-US" sz="28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err="1" smtClean="0"/>
              <a:t>Pengertian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770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Policy Iteration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 err="1" smtClean="0">
                <a:solidFill>
                  <a:srgbClr val="FF0000"/>
                </a:solidFill>
              </a:rPr>
              <a:t>Meningkatkan</a:t>
            </a:r>
            <a:r>
              <a:rPr lang="en-US" sz="2800" b="1" dirty="0" smtClean="0">
                <a:solidFill>
                  <a:srgbClr val="FF0000"/>
                </a:solidFill>
              </a:rPr>
              <a:t> proses </a:t>
            </a:r>
            <a:r>
              <a:rPr lang="en-US" sz="2800" b="1" dirty="0" err="1" smtClean="0">
                <a:solidFill>
                  <a:srgbClr val="FF0000"/>
                </a:solidFill>
              </a:rPr>
              <a:t>pada</a:t>
            </a:r>
            <a:r>
              <a:rPr lang="en-US" sz="2800" b="1" dirty="0" smtClean="0">
                <a:solidFill>
                  <a:srgbClr val="FF0000"/>
                </a:solidFill>
              </a:rPr>
              <a:t> </a:t>
            </a:r>
            <a:r>
              <a:rPr lang="en-US" sz="2800" b="1" dirty="0" err="1" smtClean="0">
                <a:solidFill>
                  <a:srgbClr val="FF0000"/>
                </a:solidFill>
              </a:rPr>
              <a:t>algoritma</a:t>
            </a:r>
            <a:r>
              <a:rPr lang="en-US" sz="2800" dirty="0" smtClean="0"/>
              <a:t> </a:t>
            </a:r>
            <a:r>
              <a:rPr lang="en-US" sz="2800" dirty="0" err="1" smtClean="0"/>
              <a:t>pada</a:t>
            </a:r>
            <a:r>
              <a:rPr lang="en-US" sz="2800" dirty="0" smtClean="0"/>
              <a:t> program. 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 err="1" smtClean="0"/>
              <a:t>Pada</a:t>
            </a:r>
            <a:r>
              <a:rPr lang="en-US" sz="2800" dirty="0" smtClean="0"/>
              <a:t> policy iteration, </a:t>
            </a:r>
            <a:r>
              <a:rPr lang="en-US" sz="2800" b="1" dirty="0" err="1" smtClean="0">
                <a:solidFill>
                  <a:srgbClr val="FF0000"/>
                </a:solidFill>
              </a:rPr>
              <a:t>iterasi</a:t>
            </a:r>
            <a:r>
              <a:rPr lang="en-US" sz="2800" b="1" dirty="0" smtClean="0">
                <a:solidFill>
                  <a:srgbClr val="FF0000"/>
                </a:solidFill>
              </a:rPr>
              <a:t> </a:t>
            </a:r>
            <a:r>
              <a:rPr lang="en-US" sz="2800" b="1" dirty="0" err="1" smtClean="0">
                <a:solidFill>
                  <a:srgbClr val="FF0000"/>
                </a:solidFill>
              </a:rPr>
              <a:t>dilakukan</a:t>
            </a:r>
            <a:r>
              <a:rPr lang="en-US" sz="2800" b="1" dirty="0" smtClean="0">
                <a:solidFill>
                  <a:srgbClr val="FF0000"/>
                </a:solidFill>
              </a:rPr>
              <a:t> </a:t>
            </a:r>
            <a:r>
              <a:rPr lang="en-US" sz="2800" b="1" dirty="0" err="1" smtClean="0">
                <a:solidFill>
                  <a:srgbClr val="FF0000"/>
                </a:solidFill>
              </a:rPr>
              <a:t>lebih</a:t>
            </a:r>
            <a:r>
              <a:rPr lang="en-US" sz="2800" b="1" dirty="0" smtClean="0">
                <a:solidFill>
                  <a:srgbClr val="FF0000"/>
                </a:solidFill>
              </a:rPr>
              <a:t> </a:t>
            </a:r>
            <a:r>
              <a:rPr lang="en-US" sz="2800" dirty="0" err="1" smtClean="0"/>
              <a:t>sering</a:t>
            </a:r>
            <a:r>
              <a:rPr lang="en-US" sz="2800" dirty="0" smtClean="0"/>
              <a:t> </a:t>
            </a:r>
            <a:r>
              <a:rPr lang="en-US" sz="2800" dirty="0" err="1" smtClean="0"/>
              <a:t>dikarenakan</a:t>
            </a:r>
            <a:r>
              <a:rPr lang="en-US" sz="2800" dirty="0" smtClean="0"/>
              <a:t> </a:t>
            </a:r>
            <a:r>
              <a:rPr lang="en-US" sz="2800" dirty="0" err="1" smtClean="0"/>
              <a:t>untuk</a:t>
            </a:r>
            <a:r>
              <a:rPr lang="en-US" sz="2800" dirty="0" smtClean="0"/>
              <a:t> </a:t>
            </a:r>
            <a:r>
              <a:rPr lang="en-US" sz="2800" dirty="0" err="1" smtClean="0"/>
              <a:t>meningkatkan</a:t>
            </a:r>
            <a:r>
              <a:rPr lang="en-US" sz="2800" dirty="0" smtClean="0"/>
              <a:t> </a:t>
            </a:r>
            <a:r>
              <a:rPr lang="en-US" sz="2800" dirty="0" err="1" smtClean="0"/>
              <a:t>algoritma</a:t>
            </a:r>
            <a:r>
              <a:rPr lang="en-US" sz="2800" dirty="0" smtClean="0"/>
              <a:t> </a:t>
            </a:r>
            <a:r>
              <a:rPr lang="en-US" sz="2800" dirty="0" err="1" smtClean="0"/>
              <a:t>pada</a:t>
            </a:r>
            <a:r>
              <a:rPr lang="en-US" sz="2800" dirty="0" smtClean="0"/>
              <a:t> program.</a:t>
            </a:r>
            <a:endParaRPr lang="en-US" sz="28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err="1" smtClean="0"/>
              <a:t>Tujuan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872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Iteration &amp; Policy Iteration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938" y="1677898"/>
            <a:ext cx="8031081" cy="4650013"/>
          </a:xfrm>
        </p:spPr>
      </p:pic>
    </p:spTree>
    <p:extLst>
      <p:ext uri="{BB962C8B-B14F-4D97-AF65-F5344CB8AC3E}">
        <p14:creationId xmlns:p14="http://schemas.microsoft.com/office/powerpoint/2010/main" val="3674173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Kelompok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3723" y="1899138"/>
            <a:ext cx="6850967" cy="1941342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r>
              <a:rPr lang="en-US" sz="3600" dirty="0" err="1" smtClean="0">
                <a:latin typeface="Segoe UI Semibold"/>
                <a:cs typeface="Segoe UI Semibold"/>
              </a:rPr>
              <a:t>Bastomy</a:t>
            </a:r>
            <a:endParaRPr lang="en-US" sz="3600" dirty="0" smtClean="0">
              <a:latin typeface="Segoe UI Semibold"/>
              <a:cs typeface="Segoe UI Semibold"/>
            </a:endParaRPr>
          </a:p>
          <a:p>
            <a:endParaRPr lang="en-US" sz="3600" dirty="0" smtClean="0">
              <a:latin typeface="Segoe UI Semibold"/>
              <a:cs typeface="Segoe UI Semibold"/>
            </a:endParaRPr>
          </a:p>
          <a:p>
            <a:r>
              <a:rPr lang="en-US" sz="3600" dirty="0" smtClean="0">
                <a:latin typeface="Segoe UI Semibold"/>
                <a:cs typeface="Segoe UI Semibold"/>
              </a:rPr>
              <a:t>Elang</a:t>
            </a:r>
          </a:p>
          <a:p>
            <a:endParaRPr lang="en-US" sz="3600" dirty="0" smtClean="0">
              <a:latin typeface="Segoe UI Semibold"/>
              <a:cs typeface="Segoe UI Semibold"/>
            </a:endParaRPr>
          </a:p>
          <a:p>
            <a:r>
              <a:rPr lang="en-US" sz="3600" dirty="0" err="1" smtClean="0">
                <a:latin typeface="Segoe UI Semibold"/>
                <a:cs typeface="Segoe UI Semibold"/>
              </a:rPr>
              <a:t>Hadi</a:t>
            </a:r>
            <a:endParaRPr lang="en-US" sz="3600" dirty="0" smtClean="0">
              <a:latin typeface="Segoe UI Semibold"/>
              <a:cs typeface="Segoe UI Semibold"/>
            </a:endParaRPr>
          </a:p>
          <a:p>
            <a:endParaRPr lang="en-US" sz="4000" dirty="0" smtClean="0">
              <a:latin typeface="Segoe UI Semibold"/>
              <a:cs typeface="Segoe UI Semibold"/>
            </a:endParaRPr>
          </a:p>
          <a:p>
            <a:r>
              <a:rPr lang="en-US" sz="3600" dirty="0" err="1" smtClean="0">
                <a:latin typeface="Segoe UI Semibold"/>
                <a:cs typeface="Segoe UI Semibold"/>
              </a:rPr>
              <a:t>Jahtra</a:t>
            </a:r>
            <a:endParaRPr lang="en-US" sz="3600" dirty="0" smtClean="0">
              <a:latin typeface="Segoe UI Semibold"/>
              <a:cs typeface="Segoe UI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354751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 smtClean="0"/>
              <a:t>Q-Learning</a:t>
            </a:r>
            <a:r>
              <a:rPr lang="en-US" sz="2400" dirty="0" smtClean="0"/>
              <a:t> </a:t>
            </a:r>
            <a:r>
              <a:rPr lang="en-US" sz="2400" dirty="0" err="1" smtClean="0"/>
              <a:t>adalah</a:t>
            </a:r>
            <a:r>
              <a:rPr lang="en-US" sz="2400" dirty="0" smtClean="0"/>
              <a:t> </a:t>
            </a:r>
            <a:r>
              <a:rPr lang="en-US" sz="2400" dirty="0" err="1" smtClean="0"/>
              <a:t>suatu</a:t>
            </a:r>
            <a:r>
              <a:rPr lang="en-US" sz="2400" dirty="0" smtClean="0"/>
              <a:t> </a:t>
            </a:r>
            <a:r>
              <a:rPr lang="en-US" sz="2400" b="1" dirty="0" err="1" smtClean="0"/>
              <a:t>algoritma</a:t>
            </a:r>
            <a:r>
              <a:rPr lang="en-US" sz="2400" b="1" dirty="0" smtClean="0"/>
              <a:t> model </a:t>
            </a:r>
            <a:r>
              <a:rPr lang="en-US" sz="2400" b="1" dirty="0" err="1" smtClean="0"/>
              <a:t>pembelajaran</a:t>
            </a:r>
            <a:r>
              <a:rPr lang="en-US" sz="2400" dirty="0"/>
              <a:t> </a:t>
            </a:r>
            <a:r>
              <a:rPr lang="en-US" sz="2400" dirty="0" smtClean="0"/>
              <a:t>yang </a:t>
            </a:r>
            <a:r>
              <a:rPr lang="en-US" sz="2400" dirty="0" err="1" smtClean="0"/>
              <a:t>berasumsi</a:t>
            </a:r>
            <a:r>
              <a:rPr lang="en-US" sz="2400" dirty="0" smtClean="0"/>
              <a:t> </a:t>
            </a:r>
            <a:r>
              <a:rPr lang="en-US" sz="2400" dirty="0" err="1" smtClean="0"/>
              <a:t>bahwa</a:t>
            </a:r>
            <a:r>
              <a:rPr lang="en-US" sz="2400" dirty="0" smtClean="0"/>
              <a:t> </a:t>
            </a:r>
            <a:r>
              <a:rPr lang="en-US" sz="2400" b="1" dirty="0" err="1" smtClean="0"/>
              <a:t>dia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tidak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mengetahui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tentang</a:t>
            </a:r>
            <a:r>
              <a:rPr lang="en-US" sz="2400" b="1" dirty="0" smtClean="0"/>
              <a:t> state transition </a:t>
            </a:r>
            <a:r>
              <a:rPr lang="en-US" sz="2400" b="1" dirty="0" err="1" smtClean="0"/>
              <a:t>dan</a:t>
            </a:r>
            <a:r>
              <a:rPr lang="en-US" sz="2400" b="1" dirty="0" smtClean="0"/>
              <a:t> reward </a:t>
            </a:r>
            <a:r>
              <a:rPr lang="en-US" sz="2400" b="1" dirty="0" err="1" smtClean="0"/>
              <a:t>modelnya</a:t>
            </a:r>
            <a:r>
              <a:rPr lang="en-US" sz="2400" dirty="0" smtClean="0"/>
              <a:t>.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err="1" smtClean="0"/>
              <a:t>Jadi</a:t>
            </a:r>
            <a:r>
              <a:rPr lang="en-US" sz="2400" dirty="0" smtClean="0"/>
              <a:t>, </a:t>
            </a:r>
            <a:r>
              <a:rPr lang="en-US" sz="2400" dirty="0" err="1" smtClean="0"/>
              <a:t>si</a:t>
            </a:r>
            <a:r>
              <a:rPr lang="en-US" sz="2400" dirty="0" smtClean="0"/>
              <a:t> agent </a:t>
            </a:r>
            <a:r>
              <a:rPr lang="en-US" sz="2400" dirty="0" err="1" smtClean="0"/>
              <a:t>akan</a:t>
            </a:r>
            <a:r>
              <a:rPr lang="en-US" sz="2400" dirty="0" smtClean="0"/>
              <a:t> </a:t>
            </a:r>
            <a:r>
              <a:rPr lang="en-US" sz="2400" b="1" dirty="0" err="1" smtClean="0"/>
              <a:t>mencari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tahu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itu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baik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atau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buruk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b="1" dirty="0" err="1" smtClean="0"/>
              <a:t>melakukan</a:t>
            </a:r>
            <a:r>
              <a:rPr lang="en-US" sz="2400" b="1" dirty="0" smtClean="0"/>
              <a:t> trial </a:t>
            </a:r>
            <a:r>
              <a:rPr lang="en-US" sz="2400" b="1" dirty="0" err="1" smtClean="0"/>
              <a:t>dan</a:t>
            </a:r>
            <a:r>
              <a:rPr lang="en-US" sz="2400" b="1" dirty="0" smtClean="0"/>
              <a:t> error</a:t>
            </a:r>
            <a:endParaRPr lang="en-US" sz="2400" b="1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606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Q-Learning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641" y="2322306"/>
            <a:ext cx="5178911" cy="3752025"/>
          </a:xfrm>
        </p:spPr>
      </p:pic>
      <p:sp>
        <p:nvSpPr>
          <p:cNvPr id="12" name="Content Placeholder 11"/>
          <p:cNvSpPr>
            <a:spLocks noGrp="1"/>
          </p:cNvSpPr>
          <p:nvPr>
            <p:ph sz="quarter" idx="11"/>
          </p:nvPr>
        </p:nvSpPr>
        <p:spPr>
          <a:xfrm>
            <a:off x="813732" y="1734487"/>
            <a:ext cx="4733925" cy="512762"/>
          </a:xfrm>
        </p:spPr>
        <p:txBody>
          <a:bodyPr/>
          <a:lstStyle/>
          <a:p>
            <a:r>
              <a:rPr lang="en-US" dirty="0" err="1" smtClean="0"/>
              <a:t>Jalur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mencari</a:t>
            </a:r>
            <a:r>
              <a:rPr lang="en-US" dirty="0" smtClean="0"/>
              <a:t> </a:t>
            </a:r>
            <a:r>
              <a:rPr lang="en-US" dirty="0" err="1" smtClean="0"/>
              <a:t>sarang</a:t>
            </a:r>
            <a:r>
              <a:rPr lang="en-US" dirty="0" smtClean="0"/>
              <a:t> </a:t>
            </a:r>
            <a:r>
              <a:rPr lang="en-US" dirty="0" err="1" smtClean="0"/>
              <a:t>lebah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9631" y="2345100"/>
            <a:ext cx="5822472" cy="3706435"/>
          </a:xfrm>
          <a:prstGeom prst="rect">
            <a:avLst/>
          </a:prstGeom>
        </p:spPr>
      </p:pic>
      <p:sp>
        <p:nvSpPr>
          <p:cNvPr id="14" name="Content Placeholder 11"/>
          <p:cNvSpPr txBox="1">
            <a:spLocks/>
          </p:cNvSpPr>
          <p:nvPr/>
        </p:nvSpPr>
        <p:spPr>
          <a:xfrm>
            <a:off x="6958178" y="1743721"/>
            <a:ext cx="4733925" cy="5127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bg1">
                  <a:lumMod val="50000"/>
                </a:schemeClr>
              </a:buClr>
              <a:buFontTx/>
              <a:buNone/>
              <a:defRPr sz="1700" kern="1200">
                <a:solidFill>
                  <a:schemeClr val="tx2"/>
                </a:solidFill>
                <a:latin typeface="Segoe UI Semibold"/>
                <a:ea typeface="+mn-ea"/>
                <a:cs typeface="Segoe UI Semibold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bg1">
                  <a:lumMod val="50000"/>
                </a:schemeClr>
              </a:buClr>
              <a:buFontTx/>
              <a:buNone/>
              <a:defRPr sz="1600" kern="1200">
                <a:solidFill>
                  <a:schemeClr val="tx2"/>
                </a:solidFill>
                <a:latin typeface="Segoe UI Semibold"/>
                <a:ea typeface="+mn-ea"/>
                <a:cs typeface="Segoe UI Semibold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600" kern="1200">
                <a:solidFill>
                  <a:schemeClr val="tx2"/>
                </a:solidFill>
                <a:latin typeface="Segoe UI Semibold"/>
                <a:ea typeface="+mn-ea"/>
                <a:cs typeface="Segoe UI Semibold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600" kern="1200">
                <a:solidFill>
                  <a:schemeClr val="tx2"/>
                </a:solidFill>
                <a:latin typeface="Segoe UI Semibold"/>
                <a:ea typeface="+mn-ea"/>
                <a:cs typeface="Segoe UI Semibold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600" kern="1200">
                <a:solidFill>
                  <a:schemeClr val="tx2"/>
                </a:solidFill>
                <a:latin typeface="Segoe UI Semibold"/>
                <a:ea typeface="+mn-ea"/>
                <a:cs typeface="Segoe UI Semibold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Mencari</a:t>
            </a:r>
            <a:r>
              <a:rPr lang="en-US" dirty="0" smtClean="0"/>
              <a:t> </a:t>
            </a:r>
            <a:r>
              <a:rPr lang="en-US" dirty="0" err="1" smtClean="0"/>
              <a:t>jalur</a:t>
            </a:r>
            <a:r>
              <a:rPr lang="en-US" dirty="0" smtClean="0"/>
              <a:t> </a:t>
            </a:r>
            <a:r>
              <a:rPr lang="en-US" dirty="0" err="1" smtClean="0"/>
              <a:t>terpendek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377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Mr</a:t>
            </a:r>
            <a:r>
              <a:rPr lang="en-US" dirty="0" smtClean="0"/>
              <a:t> Hendy’s Quotes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169" y="2017333"/>
            <a:ext cx="5902924" cy="3426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226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</a:t>
            </a:r>
            <a:r>
              <a:rPr lang="en-US" dirty="0" err="1" smtClean="0"/>
              <a:t>Siapa</a:t>
            </a:r>
            <a:r>
              <a:rPr lang="en-US" dirty="0" smtClean="0"/>
              <a:t> yang </a:t>
            </a:r>
            <a:r>
              <a:rPr lang="en-US" dirty="0" err="1" smtClean="0"/>
              <a:t>udah</a:t>
            </a:r>
            <a:r>
              <a:rPr lang="en-US" dirty="0" smtClean="0"/>
              <a:t> </a:t>
            </a:r>
            <a:r>
              <a:rPr lang="en-US" dirty="0" err="1" smtClean="0"/>
              <a:t>pakai</a:t>
            </a:r>
            <a:r>
              <a:rPr lang="en-US" dirty="0" smtClean="0"/>
              <a:t> ?”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8718" y="2360612"/>
            <a:ext cx="10880599" cy="3512153"/>
          </a:xfrm>
        </p:spPr>
        <p:txBody>
          <a:bodyPr>
            <a:normAutofit/>
          </a:bodyPr>
          <a:lstStyle/>
          <a:p>
            <a:r>
              <a:rPr lang="en-US" sz="4800" dirty="0" smtClean="0"/>
              <a:t>GOJEK</a:t>
            </a:r>
          </a:p>
          <a:p>
            <a:r>
              <a:rPr lang="en-US" sz="4800" dirty="0" smtClean="0"/>
              <a:t>GOOGLE</a:t>
            </a:r>
          </a:p>
          <a:p>
            <a:r>
              <a:rPr lang="en-US" sz="4800" dirty="0" smtClean="0"/>
              <a:t>WAZE</a:t>
            </a:r>
            <a:endParaRPr lang="en-US" sz="48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5169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</a:t>
            </a:r>
            <a:r>
              <a:rPr lang="en-US" dirty="0" err="1" smtClean="0"/>
              <a:t>Gimana</a:t>
            </a:r>
            <a:r>
              <a:rPr lang="en-US" dirty="0" smtClean="0"/>
              <a:t> </a:t>
            </a:r>
            <a:r>
              <a:rPr lang="en-US" dirty="0" err="1" smtClean="0"/>
              <a:t>mereka</a:t>
            </a:r>
            <a:r>
              <a:rPr lang="en-US" dirty="0" smtClean="0"/>
              <a:t> </a:t>
            </a:r>
            <a:r>
              <a:rPr lang="en-US" dirty="0" err="1" smtClean="0"/>
              <a:t>makainya</a:t>
            </a:r>
            <a:r>
              <a:rPr lang="en-US" dirty="0" smtClean="0"/>
              <a:t> ?”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6715" y="1861456"/>
            <a:ext cx="828675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9241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</a:t>
            </a:r>
            <a:r>
              <a:rPr lang="en-US" dirty="0" err="1" smtClean="0"/>
              <a:t>Manfaatnya</a:t>
            </a:r>
            <a:r>
              <a:rPr lang="en-US" dirty="0" smtClean="0"/>
              <a:t> </a:t>
            </a:r>
            <a:r>
              <a:rPr lang="en-US" dirty="0" err="1" smtClean="0"/>
              <a:t>apa</a:t>
            </a:r>
            <a:r>
              <a:rPr lang="en-US" dirty="0" smtClean="0"/>
              <a:t>, </a:t>
            </a:r>
            <a:r>
              <a:rPr lang="en-US" dirty="0" err="1" smtClean="0"/>
              <a:t>hasilnya</a:t>
            </a:r>
            <a:r>
              <a:rPr lang="en-US" dirty="0" smtClean="0"/>
              <a:t> </a:t>
            </a:r>
            <a:r>
              <a:rPr lang="en-US" dirty="0" err="1" smtClean="0"/>
              <a:t>gmn</a:t>
            </a:r>
            <a:r>
              <a:rPr lang="en-US" dirty="0" smtClean="0"/>
              <a:t> ?”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8719" y="2360612"/>
            <a:ext cx="10687416" cy="3563669"/>
          </a:xfrm>
        </p:spPr>
        <p:txBody>
          <a:bodyPr>
            <a:normAutofit/>
          </a:bodyPr>
          <a:lstStyle/>
          <a:p>
            <a:r>
              <a:rPr lang="en-US" dirty="0" smtClean="0"/>
              <a:t>Kita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b="1" dirty="0" err="1" smtClean="0"/>
              <a:t>menentukan</a:t>
            </a:r>
            <a:r>
              <a:rPr lang="en-US" b="1" dirty="0" smtClean="0"/>
              <a:t> </a:t>
            </a:r>
            <a:r>
              <a:rPr lang="en-US" b="1" dirty="0" err="1" smtClean="0"/>
              <a:t>berapa</a:t>
            </a:r>
            <a:r>
              <a:rPr lang="en-US" b="1" dirty="0" smtClean="0"/>
              <a:t> </a:t>
            </a:r>
            <a:r>
              <a:rPr lang="en-US" b="1" dirty="0" err="1" smtClean="0"/>
              <a:t>banyak</a:t>
            </a:r>
            <a:r>
              <a:rPr lang="en-US" b="1" dirty="0" smtClean="0"/>
              <a:t> </a:t>
            </a:r>
            <a:r>
              <a:rPr lang="en-US" b="1" dirty="0" err="1" smtClean="0"/>
              <a:t>jalur</a:t>
            </a:r>
            <a:r>
              <a:rPr lang="en-US" b="1" dirty="0" smtClean="0"/>
              <a:t> </a:t>
            </a:r>
            <a:r>
              <a:rPr lang="en-US" dirty="0" smtClean="0"/>
              <a:t>yang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diakses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b="1" dirty="0" err="1" smtClean="0"/>
              <a:t>mencari</a:t>
            </a:r>
            <a:r>
              <a:rPr lang="en-US" b="1" dirty="0" smtClean="0"/>
              <a:t> </a:t>
            </a:r>
            <a:r>
              <a:rPr lang="en-US" b="1" dirty="0" err="1" smtClean="0"/>
              <a:t>jalur</a:t>
            </a:r>
            <a:r>
              <a:rPr lang="en-US" b="1" dirty="0" smtClean="0"/>
              <a:t> </a:t>
            </a:r>
            <a:r>
              <a:rPr lang="en-US" b="1" dirty="0" err="1" smtClean="0"/>
              <a:t>terpendek</a:t>
            </a:r>
            <a:endParaRPr lang="en-US" b="1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Contoh</a:t>
            </a:r>
            <a:r>
              <a:rPr lang="en-US" dirty="0" smtClean="0"/>
              <a:t> :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Yang </a:t>
            </a:r>
            <a:r>
              <a:rPr lang="en-US" dirty="0" err="1" smtClean="0"/>
              <a:t>dijelasin</a:t>
            </a:r>
            <a:r>
              <a:rPr lang="en-US" dirty="0" smtClean="0"/>
              <a:t> Tommy </a:t>
            </a:r>
            <a:r>
              <a:rPr lang="en-US" dirty="0" err="1" smtClean="0"/>
              <a:t>tadi</a:t>
            </a:r>
            <a:r>
              <a:rPr lang="en-US" dirty="0" smtClean="0"/>
              <a:t> (</a:t>
            </a:r>
            <a:r>
              <a:rPr lang="en-US" dirty="0" err="1" smtClean="0"/>
              <a:t>Jalur</a:t>
            </a:r>
            <a:r>
              <a:rPr lang="en-US" dirty="0" smtClean="0"/>
              <a:t>/</a:t>
            </a:r>
            <a:r>
              <a:rPr lang="en-US" dirty="0" err="1" smtClean="0"/>
              <a:t>Sirkuit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Google Map (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memberikan</a:t>
            </a:r>
            <a:r>
              <a:rPr lang="en-US" dirty="0" smtClean="0"/>
              <a:t> alternative </a:t>
            </a:r>
            <a:r>
              <a:rPr lang="en-US" dirty="0" err="1" smtClean="0"/>
              <a:t>jalan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1)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Kita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b="1" dirty="0" err="1" smtClean="0"/>
              <a:t>menambahkan</a:t>
            </a:r>
            <a:r>
              <a:rPr lang="en-US" b="1" dirty="0" smtClean="0"/>
              <a:t> </a:t>
            </a:r>
            <a:r>
              <a:rPr lang="en-US" b="1" dirty="0" err="1" smtClean="0"/>
              <a:t>syarat</a:t>
            </a:r>
            <a:r>
              <a:rPr lang="en-US" b="1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jalur</a:t>
            </a:r>
            <a:r>
              <a:rPr lang="en-US" dirty="0" smtClean="0"/>
              <a:t> yang </a:t>
            </a:r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dirty="0" err="1" smtClean="0"/>
              <a:t>ingin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akses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Contoh</a:t>
            </a:r>
            <a:r>
              <a:rPr lang="en-US" dirty="0" smtClean="0"/>
              <a:t> 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Yang </a:t>
            </a:r>
            <a:r>
              <a:rPr lang="en-US" dirty="0" err="1" smtClean="0"/>
              <a:t>dijelasin</a:t>
            </a:r>
            <a:r>
              <a:rPr lang="en-US" dirty="0" smtClean="0"/>
              <a:t> Tommy </a:t>
            </a:r>
            <a:r>
              <a:rPr lang="en-US" dirty="0" err="1" smtClean="0"/>
              <a:t>tadi</a:t>
            </a:r>
            <a:r>
              <a:rPr lang="en-US" dirty="0" smtClean="0"/>
              <a:t> (</a:t>
            </a:r>
            <a:r>
              <a:rPr lang="en-US" dirty="0" err="1" smtClean="0"/>
              <a:t>Lebah</a:t>
            </a:r>
            <a:r>
              <a:rPr lang="en-US" dirty="0" smtClean="0"/>
              <a:t>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smtClean="0"/>
              <a:t>Salah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manfaat</a:t>
            </a:r>
            <a:r>
              <a:rPr lang="en-US" dirty="0" smtClean="0"/>
              <a:t> 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0278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49251" y="1159099"/>
            <a:ext cx="3979572" cy="978794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0" indent="0">
              <a:buFontTx/>
              <a:buNone/>
            </a:pPr>
            <a:r>
              <a:rPr lang="en-US" sz="5400" b="0" dirty="0" smtClean="0">
                <a:solidFill>
                  <a:schemeClr val="bg1"/>
                </a:solidFill>
                <a:latin typeface="Segoe UI Semibold"/>
                <a:cs typeface="Segoe UI Semibold"/>
              </a:rPr>
              <a:t>THANKS…</a:t>
            </a:r>
          </a:p>
        </p:txBody>
      </p:sp>
      <p:pic>
        <p:nvPicPr>
          <p:cNvPr id="76" name="Picture 7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4744" y="3428601"/>
            <a:ext cx="5052943" cy="172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342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Ilustrasi</a:t>
            </a:r>
            <a:r>
              <a:rPr lang="en-US" dirty="0" smtClean="0"/>
              <a:t> Reinforcement Learning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098" y="2391964"/>
            <a:ext cx="1895471" cy="2528085"/>
          </a:xfrm>
          <a:prstGeom prst="rect">
            <a:avLst/>
          </a:prstGeom>
        </p:spPr>
      </p:pic>
      <p:sp>
        <p:nvSpPr>
          <p:cNvPr id="19" name="Oval Callout 18"/>
          <p:cNvSpPr/>
          <p:nvPr/>
        </p:nvSpPr>
        <p:spPr>
          <a:xfrm>
            <a:off x="1748204" y="1570003"/>
            <a:ext cx="1776987" cy="786831"/>
          </a:xfrm>
          <a:prstGeom prst="wedgeEllipseCallout">
            <a:avLst>
              <a:gd name="adj1" fmla="val -37590"/>
              <a:gd name="adj2" fmla="val 61401"/>
            </a:avLst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Peraturan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 !!</a:t>
            </a:r>
            <a:endParaRPr lang="en-US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9597" y="1725461"/>
            <a:ext cx="1869411" cy="1930545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225" y="1684823"/>
            <a:ext cx="2389101" cy="2102409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57" t="11206" r="18978" b="12188"/>
          <a:stretch/>
        </p:blipFill>
        <p:spPr>
          <a:xfrm>
            <a:off x="5531698" y="4106152"/>
            <a:ext cx="1313645" cy="2614411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3891" y="4494727"/>
            <a:ext cx="1389802" cy="2173651"/>
          </a:xfrm>
          <a:prstGeom prst="rect">
            <a:avLst/>
          </a:prstGeom>
        </p:spPr>
      </p:pic>
      <p:cxnSp>
        <p:nvCxnSpPr>
          <p:cNvPr id="29" name="Straight Arrow Connector 28"/>
          <p:cNvCxnSpPr/>
          <p:nvPr/>
        </p:nvCxnSpPr>
        <p:spPr>
          <a:xfrm flipV="1">
            <a:off x="2476325" y="2799056"/>
            <a:ext cx="1120462" cy="36182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6801" y="1649466"/>
            <a:ext cx="1372171" cy="2173121"/>
          </a:xfrm>
          <a:prstGeom prst="rect">
            <a:avLst/>
          </a:prstGeom>
        </p:spPr>
      </p:pic>
      <p:sp>
        <p:nvSpPr>
          <p:cNvPr id="31" name="Oval Callout 30"/>
          <p:cNvSpPr/>
          <p:nvPr/>
        </p:nvSpPr>
        <p:spPr>
          <a:xfrm>
            <a:off x="9866608" y="379594"/>
            <a:ext cx="2169120" cy="1102978"/>
          </a:xfrm>
          <a:prstGeom prst="wedgeEllipseCallout">
            <a:avLst>
              <a:gd name="adj1" fmla="val -27497"/>
              <a:gd name="adj2" fmla="val 61401"/>
            </a:avLst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8579" y="429068"/>
            <a:ext cx="970310" cy="1002041"/>
          </a:xfrm>
          <a:prstGeom prst="rect">
            <a:avLst/>
          </a:prstGeom>
        </p:spPr>
      </p:pic>
      <p:cxnSp>
        <p:nvCxnSpPr>
          <p:cNvPr id="35" name="Straight Connector 34"/>
          <p:cNvCxnSpPr/>
          <p:nvPr/>
        </p:nvCxnSpPr>
        <p:spPr>
          <a:xfrm>
            <a:off x="10070265" y="352335"/>
            <a:ext cx="1815921" cy="1102978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10010757" y="367328"/>
            <a:ext cx="1793109" cy="106378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2476325" y="4494727"/>
            <a:ext cx="2636588" cy="63106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7532265" y="5817352"/>
            <a:ext cx="1187991" cy="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>
            <a:off x="7264128" y="3849682"/>
            <a:ext cx="2034418" cy="69722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5620750" y="2657829"/>
            <a:ext cx="610675" cy="397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9026126" y="2736026"/>
            <a:ext cx="544839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7225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Ilustrasi</a:t>
            </a:r>
            <a:r>
              <a:rPr lang="en-US" dirty="0" smtClean="0"/>
              <a:t> Reinforcement Learning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604578" y="2967336"/>
            <a:ext cx="883919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i="1" dirty="0" smtClean="0"/>
              <a:t>“</a:t>
            </a:r>
            <a:r>
              <a:rPr lang="en-US" sz="2800" i="1" dirty="0" err="1" smtClean="0"/>
              <a:t>Jika</a:t>
            </a:r>
            <a:r>
              <a:rPr lang="en-US" sz="2800" i="1" dirty="0" smtClean="0"/>
              <a:t> </a:t>
            </a:r>
            <a:r>
              <a:rPr lang="en-US" sz="2800" i="1" dirty="0" err="1"/>
              <a:t>sistem</a:t>
            </a:r>
            <a:r>
              <a:rPr lang="en-US" sz="2800" i="1" dirty="0"/>
              <a:t> </a:t>
            </a:r>
            <a:r>
              <a:rPr lang="en-US" sz="2800" i="1" dirty="0" err="1"/>
              <a:t>ini</a:t>
            </a:r>
            <a:r>
              <a:rPr lang="en-US" sz="2800" i="1" dirty="0"/>
              <a:t> </a:t>
            </a:r>
            <a:r>
              <a:rPr lang="en-US" sz="2800" i="1" dirty="0" err="1"/>
              <a:t>berjalan</a:t>
            </a:r>
            <a:r>
              <a:rPr lang="en-US" sz="2800" i="1" dirty="0"/>
              <a:t> </a:t>
            </a:r>
            <a:r>
              <a:rPr lang="en-US" sz="2800" i="1" dirty="0" err="1"/>
              <a:t>dalam</a:t>
            </a:r>
            <a:r>
              <a:rPr lang="en-US" sz="2800" i="1" dirty="0"/>
              <a:t> </a:t>
            </a:r>
            <a:r>
              <a:rPr lang="en-US" sz="2800" i="1" dirty="0" err="1"/>
              <a:t>jangka</a:t>
            </a:r>
            <a:r>
              <a:rPr lang="en-US" sz="2800" i="1" dirty="0"/>
              <a:t> </a:t>
            </a:r>
            <a:r>
              <a:rPr lang="en-US" sz="2800" i="1" dirty="0" err="1"/>
              <a:t>waktu</a:t>
            </a:r>
            <a:r>
              <a:rPr lang="en-US" sz="2800" i="1" dirty="0"/>
              <a:t> </a:t>
            </a:r>
            <a:r>
              <a:rPr lang="en-US" sz="2800" i="1" dirty="0" err="1"/>
              <a:t>tertentu</a:t>
            </a:r>
            <a:r>
              <a:rPr lang="en-US" sz="2800" i="1" dirty="0"/>
              <a:t>, </a:t>
            </a:r>
            <a:r>
              <a:rPr lang="en-US" sz="2800" i="1" dirty="0" err="1" smtClean="0"/>
              <a:t>maka</a:t>
            </a:r>
            <a:r>
              <a:rPr lang="en-US" sz="2800" i="1" dirty="0" smtClean="0"/>
              <a:t> </a:t>
            </a:r>
            <a:r>
              <a:rPr lang="en-US" sz="2800" i="1" dirty="0" err="1" smtClean="0"/>
              <a:t>keadaan</a:t>
            </a:r>
            <a:r>
              <a:rPr lang="en-US" sz="2800" i="1" dirty="0" smtClean="0"/>
              <a:t> </a:t>
            </a:r>
            <a:r>
              <a:rPr lang="en-US" sz="2800" i="1" dirty="0" err="1"/>
              <a:t>siswa</a:t>
            </a:r>
            <a:r>
              <a:rPr lang="en-US" sz="2800" i="1" dirty="0"/>
              <a:t> </a:t>
            </a:r>
            <a:r>
              <a:rPr lang="en-US" sz="2800" i="1" dirty="0" err="1"/>
              <a:t>tadi</a:t>
            </a:r>
            <a:r>
              <a:rPr lang="en-US" sz="2800" i="1" dirty="0"/>
              <a:t> </a:t>
            </a:r>
            <a:r>
              <a:rPr lang="en-US" sz="2800" i="1" dirty="0" err="1"/>
              <a:t>pasti</a:t>
            </a:r>
            <a:r>
              <a:rPr lang="en-US" sz="2800" i="1" dirty="0"/>
              <a:t> </a:t>
            </a:r>
            <a:r>
              <a:rPr lang="en-US" sz="2800" i="1" dirty="0" err="1"/>
              <a:t>akan</a:t>
            </a:r>
            <a:r>
              <a:rPr lang="en-US" sz="2800" i="1" dirty="0"/>
              <a:t> </a:t>
            </a:r>
            <a:r>
              <a:rPr lang="en-US" sz="2800" i="1" dirty="0" err="1"/>
              <a:t>konvergen</a:t>
            </a:r>
            <a:r>
              <a:rPr lang="en-US" sz="2800" i="1" dirty="0"/>
              <a:t> </a:t>
            </a:r>
            <a:r>
              <a:rPr lang="en-US" sz="2800" i="1" dirty="0" err="1" smtClean="0"/>
              <a:t>untuk</a:t>
            </a:r>
            <a:r>
              <a:rPr lang="en-US" sz="2800" i="1" dirty="0" smtClean="0"/>
              <a:t> </a:t>
            </a:r>
            <a:r>
              <a:rPr lang="en-US" sz="2800" i="1" dirty="0" err="1" smtClean="0"/>
              <a:t>mengambil</a:t>
            </a:r>
            <a:r>
              <a:rPr lang="en-US" sz="2800" i="1" dirty="0" smtClean="0"/>
              <a:t> </a:t>
            </a:r>
            <a:r>
              <a:rPr lang="en-US" sz="2800" i="1" dirty="0" err="1"/>
              <a:t>sikap</a:t>
            </a:r>
            <a:r>
              <a:rPr lang="en-US" sz="2800" i="1" dirty="0"/>
              <a:t> yang </a:t>
            </a:r>
            <a:r>
              <a:rPr lang="en-US" sz="2800" i="1" dirty="0" err="1"/>
              <a:t>baik</a:t>
            </a:r>
            <a:r>
              <a:rPr lang="en-US" sz="2800" i="1" dirty="0"/>
              <a:t> di </a:t>
            </a:r>
            <a:r>
              <a:rPr lang="en-US" sz="2800" i="1" dirty="0" err="1"/>
              <a:t>dalam</a:t>
            </a:r>
            <a:r>
              <a:rPr lang="en-US" sz="2800" i="1" dirty="0"/>
              <a:t> </a:t>
            </a:r>
            <a:r>
              <a:rPr lang="en-US" sz="2800" i="1" dirty="0" err="1"/>
              <a:t>kelas</a:t>
            </a:r>
            <a:r>
              <a:rPr lang="en-US" sz="2800" i="1" dirty="0" smtClean="0"/>
              <a:t>.”</a:t>
            </a:r>
            <a:endParaRPr 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121895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Reinforcement Theory </a:t>
            </a:r>
            <a:endParaRPr lang="en-US" dirty="0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>
          <a:xfrm>
            <a:off x="938622" y="2357291"/>
            <a:ext cx="404829" cy="338554"/>
            <a:chOff x="6942067" y="682428"/>
            <a:chExt cx="558179" cy="466799"/>
          </a:xfrm>
        </p:grpSpPr>
        <p:sp>
          <p:nvSpPr>
            <p:cNvPr id="7" name="Oval 6"/>
            <p:cNvSpPr/>
            <p:nvPr/>
          </p:nvSpPr>
          <p:spPr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942067" y="682428"/>
              <a:ext cx="558179" cy="4667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  <a:endParaRPr lang="en-US" sz="16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939844" y="3545520"/>
            <a:ext cx="404829" cy="338554"/>
            <a:chOff x="6942067" y="682428"/>
            <a:chExt cx="558179" cy="466799"/>
          </a:xfrm>
        </p:grpSpPr>
        <p:sp>
          <p:nvSpPr>
            <p:cNvPr id="10" name="Oval 9"/>
            <p:cNvSpPr/>
            <p:nvPr/>
          </p:nvSpPr>
          <p:spPr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942067" y="682428"/>
              <a:ext cx="558179" cy="4667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</a:p>
          </p:txBody>
        </p:sp>
      </p:grpSp>
      <p:grpSp>
        <p:nvGrpSpPr>
          <p:cNvPr id="12" name="Group 11"/>
          <p:cNvGrpSpPr>
            <a:grpSpLocks noChangeAspect="1"/>
          </p:cNvGrpSpPr>
          <p:nvPr/>
        </p:nvGrpSpPr>
        <p:grpSpPr>
          <a:xfrm>
            <a:off x="938046" y="4733749"/>
            <a:ext cx="404829" cy="338554"/>
            <a:chOff x="6942067" y="682428"/>
            <a:chExt cx="558179" cy="466799"/>
          </a:xfrm>
        </p:grpSpPr>
        <p:sp>
          <p:nvSpPr>
            <p:cNvPr id="13" name="Oval 12"/>
            <p:cNvSpPr/>
            <p:nvPr/>
          </p:nvSpPr>
          <p:spPr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942067" y="682428"/>
              <a:ext cx="558179" cy="4667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3</a:t>
              </a: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1568794" y="2269320"/>
            <a:ext cx="5653828" cy="622805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r>
              <a:rPr lang="en-US" sz="2400" dirty="0" err="1"/>
              <a:t>Konsekuensi</a:t>
            </a:r>
            <a:r>
              <a:rPr lang="en-US" sz="2400" dirty="0"/>
              <a:t> yang </a:t>
            </a:r>
            <a:r>
              <a:rPr lang="en-US" sz="2400" dirty="0" err="1"/>
              <a:t>memberikan</a:t>
            </a:r>
            <a:r>
              <a:rPr lang="en-US" sz="2400" dirty="0"/>
              <a:t> reward</a:t>
            </a:r>
            <a:endParaRPr lang="en-US" sz="2400" b="0" dirty="0" smtClean="0">
              <a:latin typeface="Segoe UI Semibold"/>
              <a:cs typeface="Segoe UI Semibold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568794" y="3403394"/>
            <a:ext cx="6094136" cy="622805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r>
              <a:rPr lang="en-US" sz="2400" dirty="0" err="1"/>
              <a:t>Konsekuensi</a:t>
            </a:r>
            <a:r>
              <a:rPr lang="en-US" sz="2400" dirty="0"/>
              <a:t> yang </a:t>
            </a:r>
            <a:r>
              <a:rPr lang="en-US" sz="2400" dirty="0" err="1"/>
              <a:t>memberikan</a:t>
            </a:r>
            <a:r>
              <a:rPr lang="en-US" sz="2400" dirty="0"/>
              <a:t> punishment</a:t>
            </a:r>
            <a:endParaRPr lang="en-US" sz="2400" b="0" dirty="0" smtClean="0">
              <a:latin typeface="Segoe UI Semibold"/>
              <a:cs typeface="Segoe UI Semibold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568794" y="4617621"/>
            <a:ext cx="6325955" cy="622805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r>
              <a:rPr lang="en-US" sz="2400" dirty="0" err="1"/>
              <a:t>Konsekuensi</a:t>
            </a:r>
            <a:r>
              <a:rPr lang="en-US" sz="2400" dirty="0"/>
              <a:t> yang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memberikan</a:t>
            </a:r>
            <a:r>
              <a:rPr lang="en-US" sz="2400" dirty="0"/>
              <a:t> </a:t>
            </a:r>
            <a:r>
              <a:rPr lang="en-US" sz="2400" dirty="0" err="1"/>
              <a:t>apa-apa</a:t>
            </a:r>
            <a:endParaRPr lang="en-US" sz="2400" b="0" dirty="0" smtClean="0">
              <a:latin typeface="Segoe UI Semibold"/>
              <a:cs typeface="Segoe UI Semibold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5903" y="1314734"/>
            <a:ext cx="1497238" cy="149723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6423" y="2539920"/>
            <a:ext cx="2031034" cy="2011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605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Reinforcement Learning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 smtClean="0"/>
              <a:t>Agent / </a:t>
            </a:r>
            <a:r>
              <a:rPr lang="en-US" sz="3200" b="1" dirty="0" err="1" smtClean="0"/>
              <a:t>Pelajar</a:t>
            </a:r>
            <a:r>
              <a:rPr lang="en-US" sz="3200" b="1" dirty="0"/>
              <a:t> </a:t>
            </a:r>
            <a:r>
              <a:rPr lang="en-US" sz="3200" b="1" dirty="0" smtClean="0"/>
              <a:t>/ Learner</a:t>
            </a:r>
            <a:endParaRPr lang="en-US" sz="3200" dirty="0" smtClean="0"/>
          </a:p>
          <a:p>
            <a:pPr marL="0" indent="0">
              <a:buNone/>
            </a:pPr>
            <a:r>
              <a:rPr lang="en-US" sz="3200" dirty="0" smtClean="0"/>
              <a:t>-&gt; </a:t>
            </a:r>
            <a:r>
              <a:rPr lang="en-US" sz="3200" dirty="0" err="1" smtClean="0"/>
              <a:t>tidak</a:t>
            </a:r>
            <a:r>
              <a:rPr lang="en-US" sz="3200" dirty="0" smtClean="0"/>
              <a:t> </a:t>
            </a:r>
            <a:r>
              <a:rPr lang="en-US" sz="3200" dirty="0" err="1" smtClean="0"/>
              <a:t>perlu</a:t>
            </a:r>
            <a:r>
              <a:rPr lang="en-US" sz="3200" dirty="0" smtClean="0"/>
              <a:t> </a:t>
            </a:r>
            <a:r>
              <a:rPr lang="en-US" sz="3200" dirty="0" err="1" smtClean="0"/>
              <a:t>diberitahukan</a:t>
            </a:r>
            <a:r>
              <a:rPr lang="en-US" sz="3200" dirty="0" smtClean="0"/>
              <a:t> behavior </a:t>
            </a:r>
            <a:r>
              <a:rPr lang="en-US" sz="3200" dirty="0" err="1" smtClean="0"/>
              <a:t>apakah</a:t>
            </a:r>
            <a:r>
              <a:rPr lang="en-US" sz="3200" dirty="0" smtClean="0"/>
              <a:t> yang </a:t>
            </a:r>
            <a:r>
              <a:rPr lang="en-US" sz="3200" dirty="0" err="1" smtClean="0"/>
              <a:t>akan</a:t>
            </a:r>
            <a:r>
              <a:rPr lang="en-US" sz="3200" dirty="0" smtClean="0"/>
              <a:t> </a:t>
            </a:r>
            <a:r>
              <a:rPr lang="en-US" sz="3200" dirty="0" err="1" smtClean="0"/>
              <a:t>sepatutnya</a:t>
            </a:r>
            <a:r>
              <a:rPr lang="en-US" sz="3200" dirty="0" smtClean="0"/>
              <a:t> </a:t>
            </a:r>
            <a:r>
              <a:rPr lang="en-US" sz="3200" dirty="0" err="1" smtClean="0"/>
              <a:t>dilakukan</a:t>
            </a:r>
            <a:r>
              <a:rPr lang="en-US" sz="3200" dirty="0" smtClean="0"/>
              <a:t>, </a:t>
            </a:r>
            <a:r>
              <a:rPr lang="en-US" sz="3200" dirty="0" err="1" smtClean="0"/>
              <a:t>biarkanlah</a:t>
            </a:r>
            <a:r>
              <a:rPr lang="en-US" sz="3200" dirty="0" smtClean="0"/>
              <a:t> </a:t>
            </a:r>
            <a:r>
              <a:rPr lang="en-US" sz="3200" dirty="0" err="1" smtClean="0"/>
              <a:t>dia</a:t>
            </a:r>
            <a:r>
              <a:rPr lang="en-US" sz="3200" dirty="0" smtClean="0"/>
              <a:t> </a:t>
            </a:r>
            <a:r>
              <a:rPr lang="en-US" sz="3200" dirty="0" err="1" smtClean="0"/>
              <a:t>belajar</a:t>
            </a:r>
            <a:r>
              <a:rPr lang="en-US" sz="3200" dirty="0" smtClean="0"/>
              <a:t> </a:t>
            </a:r>
            <a:r>
              <a:rPr lang="en-US" sz="3200" dirty="0" err="1" smtClean="0"/>
              <a:t>sendiri</a:t>
            </a:r>
            <a:r>
              <a:rPr lang="en-US" sz="3200" dirty="0" smtClean="0"/>
              <a:t> </a:t>
            </a:r>
            <a:r>
              <a:rPr lang="en-US" sz="3200" dirty="0" err="1" smtClean="0"/>
              <a:t>dari</a:t>
            </a:r>
            <a:r>
              <a:rPr lang="en-US" sz="3200" dirty="0" smtClean="0"/>
              <a:t> </a:t>
            </a:r>
            <a:r>
              <a:rPr lang="en-US" sz="3200" dirty="0" err="1" smtClean="0"/>
              <a:t>pengalamannya</a:t>
            </a:r>
            <a:r>
              <a:rPr lang="en-US" sz="3200" dirty="0" smtClean="0"/>
              <a:t>~ #</a:t>
            </a:r>
            <a:r>
              <a:rPr lang="en-US" sz="3200" dirty="0" err="1" smtClean="0"/>
              <a:t>eaa</a:t>
            </a:r>
            <a:r>
              <a:rPr lang="en-US" sz="3200" dirty="0" smtClean="0"/>
              <a:t> </a:t>
            </a:r>
            <a:endParaRPr lang="en-US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056327" y="5340216"/>
            <a:ext cx="84657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 err="1"/>
              <a:t>Ketika</a:t>
            </a:r>
            <a:r>
              <a:rPr lang="en-US" b="1" u="sng" dirty="0"/>
              <a:t> </a:t>
            </a:r>
            <a:r>
              <a:rPr lang="en-US" b="1" u="sng" dirty="0" err="1"/>
              <a:t>ia</a:t>
            </a:r>
            <a:r>
              <a:rPr lang="en-US" b="1" u="sng" dirty="0"/>
              <a:t> </a:t>
            </a:r>
            <a:r>
              <a:rPr lang="en-US" b="1" u="sng" dirty="0" err="1"/>
              <a:t>melakukan</a:t>
            </a:r>
            <a:r>
              <a:rPr lang="en-US" b="1" u="sng" dirty="0"/>
              <a:t> </a:t>
            </a:r>
            <a:r>
              <a:rPr lang="en-US" b="1" u="sng" dirty="0" err="1"/>
              <a:t>sesuatu</a:t>
            </a:r>
            <a:r>
              <a:rPr lang="en-US" b="1" u="sng" dirty="0"/>
              <a:t> yang </a:t>
            </a:r>
            <a:r>
              <a:rPr lang="en-US" b="1" u="sng" dirty="0" err="1"/>
              <a:t>benar</a:t>
            </a:r>
            <a:r>
              <a:rPr lang="en-US" b="1" u="sng" dirty="0"/>
              <a:t> </a:t>
            </a:r>
            <a:r>
              <a:rPr lang="en-US" b="1" u="sng" dirty="0" err="1"/>
              <a:t>berdasarkan</a:t>
            </a:r>
            <a:r>
              <a:rPr lang="en-US" b="1" u="sng" dirty="0"/>
              <a:t> rule yang </a:t>
            </a:r>
            <a:r>
              <a:rPr lang="en-US" b="1" u="sng" dirty="0" err="1" smtClean="0"/>
              <a:t>kita</a:t>
            </a:r>
            <a:r>
              <a:rPr lang="en-US" b="1" u="sng" dirty="0" smtClean="0"/>
              <a:t> </a:t>
            </a:r>
            <a:r>
              <a:rPr lang="en-US" b="1" u="sng" dirty="0" err="1" smtClean="0"/>
              <a:t>tentukan</a:t>
            </a:r>
            <a:r>
              <a:rPr lang="en-US" b="1" u="sng" dirty="0"/>
              <a:t>, </a:t>
            </a:r>
            <a:r>
              <a:rPr lang="en-US" b="1" u="sng" dirty="0" err="1"/>
              <a:t>ia</a:t>
            </a:r>
            <a:r>
              <a:rPr lang="en-US" b="1" u="sng" dirty="0"/>
              <a:t> </a:t>
            </a:r>
            <a:r>
              <a:rPr lang="en-US" b="1" u="sng" dirty="0" err="1"/>
              <a:t>akan</a:t>
            </a:r>
            <a:r>
              <a:rPr lang="en-US" b="1" u="sng" dirty="0"/>
              <a:t> </a:t>
            </a:r>
            <a:r>
              <a:rPr lang="en-US" b="1" u="sng" dirty="0" err="1"/>
              <a:t>mendapatkan</a:t>
            </a:r>
            <a:r>
              <a:rPr lang="en-US" b="1" u="sng" dirty="0"/>
              <a:t> reward, </a:t>
            </a:r>
            <a:r>
              <a:rPr lang="en-US" b="1" u="sng" dirty="0" err="1" smtClean="0"/>
              <a:t>dan</a:t>
            </a:r>
            <a:r>
              <a:rPr lang="en-US" b="1" u="sng" dirty="0" smtClean="0"/>
              <a:t> </a:t>
            </a:r>
            <a:r>
              <a:rPr lang="en-US" b="1" u="sng" dirty="0" err="1" smtClean="0"/>
              <a:t>begitu</a:t>
            </a:r>
            <a:r>
              <a:rPr lang="en-US" b="1" u="sng" dirty="0" smtClean="0"/>
              <a:t> </a:t>
            </a:r>
            <a:r>
              <a:rPr lang="en-US" b="1" u="sng" dirty="0" err="1"/>
              <a:t>juga</a:t>
            </a:r>
            <a:r>
              <a:rPr lang="en-US" b="1" u="sng" dirty="0"/>
              <a:t> </a:t>
            </a:r>
            <a:r>
              <a:rPr lang="en-US" b="1" u="sng" dirty="0" err="1"/>
              <a:t>sebaliknya</a:t>
            </a:r>
            <a:r>
              <a:rPr lang="en-US" b="1" u="sng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3192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Reinforcement Learning</a:t>
            </a:r>
            <a:endParaRPr lang="en-US" dirty="0"/>
          </a:p>
        </p:txBody>
      </p:sp>
      <p:grpSp>
        <p:nvGrpSpPr>
          <p:cNvPr id="5" name="Group 4"/>
          <p:cNvGrpSpPr>
            <a:grpSpLocks noChangeAspect="1"/>
          </p:cNvGrpSpPr>
          <p:nvPr/>
        </p:nvGrpSpPr>
        <p:grpSpPr>
          <a:xfrm>
            <a:off x="964748" y="2383417"/>
            <a:ext cx="404829" cy="338554"/>
            <a:chOff x="6942067" y="682428"/>
            <a:chExt cx="558179" cy="466799"/>
          </a:xfrm>
        </p:grpSpPr>
        <p:sp>
          <p:nvSpPr>
            <p:cNvPr id="6" name="Oval 5"/>
            <p:cNvSpPr/>
            <p:nvPr/>
          </p:nvSpPr>
          <p:spPr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942067" y="682428"/>
              <a:ext cx="558179" cy="4667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  <a:endParaRPr lang="en-US" sz="16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945026" y="3284881"/>
            <a:ext cx="404829" cy="338554"/>
            <a:chOff x="6942067" y="682428"/>
            <a:chExt cx="558179" cy="466799"/>
          </a:xfrm>
        </p:grpSpPr>
        <p:sp>
          <p:nvSpPr>
            <p:cNvPr id="9" name="Oval 8"/>
            <p:cNvSpPr/>
            <p:nvPr/>
          </p:nvSpPr>
          <p:spPr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942067" y="682428"/>
              <a:ext cx="558179" cy="4667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</a:p>
          </p:txBody>
        </p:sp>
      </p:grpSp>
      <p:grpSp>
        <p:nvGrpSpPr>
          <p:cNvPr id="11" name="Group 10"/>
          <p:cNvGrpSpPr>
            <a:grpSpLocks noChangeAspect="1"/>
          </p:cNvGrpSpPr>
          <p:nvPr/>
        </p:nvGrpSpPr>
        <p:grpSpPr>
          <a:xfrm>
            <a:off x="945027" y="4264975"/>
            <a:ext cx="404829" cy="338554"/>
            <a:chOff x="6942067" y="682428"/>
            <a:chExt cx="558179" cy="466799"/>
          </a:xfrm>
        </p:grpSpPr>
        <p:sp>
          <p:nvSpPr>
            <p:cNvPr id="12" name="Oval 11"/>
            <p:cNvSpPr/>
            <p:nvPr/>
          </p:nvSpPr>
          <p:spPr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942067" y="682428"/>
              <a:ext cx="558179" cy="4667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3</a:t>
              </a:r>
            </a:p>
          </p:txBody>
        </p:sp>
      </p:grpSp>
      <p:grpSp>
        <p:nvGrpSpPr>
          <p:cNvPr id="14" name="Group 13"/>
          <p:cNvGrpSpPr>
            <a:grpSpLocks noChangeAspect="1"/>
          </p:cNvGrpSpPr>
          <p:nvPr/>
        </p:nvGrpSpPr>
        <p:grpSpPr>
          <a:xfrm>
            <a:off x="945026" y="5157840"/>
            <a:ext cx="404829" cy="338554"/>
            <a:chOff x="6942067" y="682428"/>
            <a:chExt cx="558179" cy="466799"/>
          </a:xfrm>
        </p:grpSpPr>
        <p:sp>
          <p:nvSpPr>
            <p:cNvPr id="15" name="Oval 14"/>
            <p:cNvSpPr/>
            <p:nvPr/>
          </p:nvSpPr>
          <p:spPr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942067" y="682428"/>
              <a:ext cx="558179" cy="4667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4</a:t>
              </a:r>
              <a:endParaRPr lang="en-US" sz="16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1658982" y="2340255"/>
            <a:ext cx="2521132" cy="464286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r>
              <a:rPr lang="en-US" dirty="0"/>
              <a:t>Policy : </a:t>
            </a:r>
            <a:r>
              <a:rPr lang="en-US" dirty="0" err="1"/>
              <a:t>kebijaksanaan</a:t>
            </a:r>
            <a:endParaRPr lang="en-US" b="0" dirty="0" smtClean="0">
              <a:latin typeface="Segoe UI Semibold"/>
              <a:cs typeface="Segoe UI Semibold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658982" y="4236808"/>
            <a:ext cx="2521132" cy="464286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r>
              <a:rPr lang="en-US" dirty="0"/>
              <a:t>Value function</a:t>
            </a:r>
            <a:endParaRPr lang="en-US" b="0" dirty="0" smtClean="0">
              <a:latin typeface="Segoe UI Semibold"/>
              <a:cs typeface="Segoe UI Semibold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658982" y="3264856"/>
            <a:ext cx="2521132" cy="464286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r>
              <a:rPr lang="en-US" dirty="0"/>
              <a:t>Reward function</a:t>
            </a:r>
            <a:endParaRPr lang="en-US" b="0" dirty="0" smtClean="0">
              <a:latin typeface="Segoe UI Semibold"/>
              <a:cs typeface="Segoe UI Semibold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665386" y="5168844"/>
            <a:ext cx="2521132" cy="464286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r>
              <a:rPr lang="en-US" dirty="0"/>
              <a:t>Model of </a:t>
            </a:r>
            <a:r>
              <a:rPr lang="en-US" dirty="0" smtClean="0"/>
              <a:t>environment</a:t>
            </a:r>
            <a:endParaRPr lang="en-US" dirty="0"/>
          </a:p>
        </p:txBody>
      </p:sp>
      <p:sp>
        <p:nvSpPr>
          <p:cNvPr id="22" name="Content Placeholder 3"/>
          <p:cNvSpPr>
            <a:spLocks noGrp="1"/>
          </p:cNvSpPr>
          <p:nvPr>
            <p:ph sz="quarter" idx="11"/>
          </p:nvPr>
        </p:nvSpPr>
        <p:spPr>
          <a:xfrm>
            <a:off x="560614" y="1743721"/>
            <a:ext cx="6118482" cy="512762"/>
          </a:xfrm>
        </p:spPr>
        <p:txBody>
          <a:bodyPr/>
          <a:lstStyle/>
          <a:p>
            <a:r>
              <a:rPr lang="en-US" dirty="0"/>
              <a:t>RL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umum</a:t>
            </a:r>
            <a:r>
              <a:rPr lang="en-US" dirty="0"/>
              <a:t> </a:t>
            </a:r>
            <a:r>
              <a:rPr lang="en-US" dirty="0" err="1"/>
              <a:t>terdiri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4 </a:t>
            </a:r>
            <a:r>
              <a:rPr lang="en-US" dirty="0" err="1"/>
              <a:t>komponen</a:t>
            </a:r>
            <a:r>
              <a:rPr lang="en-US" dirty="0"/>
              <a:t> </a:t>
            </a:r>
            <a:r>
              <a:rPr lang="en-US" dirty="0" err="1"/>
              <a:t>dasar</a:t>
            </a:r>
            <a:r>
              <a:rPr lang="en-US" dirty="0"/>
              <a:t>, </a:t>
            </a:r>
            <a:r>
              <a:rPr lang="en-US" dirty="0" err="1"/>
              <a:t>yaitu</a:t>
            </a:r>
            <a:r>
              <a:rPr lang="en-US" dirty="0"/>
              <a:t> :</a:t>
            </a:r>
          </a:p>
          <a:p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5216433" y="2203402"/>
            <a:ext cx="64347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/>
              <a:t>membuat</a:t>
            </a:r>
            <a:r>
              <a:rPr lang="en-US" b="1" dirty="0"/>
              <a:t> </a:t>
            </a:r>
            <a:r>
              <a:rPr lang="en-US" b="1" dirty="0" err="1"/>
              <a:t>keputusan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smtClean="0"/>
              <a:t>agent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b="1" dirty="0" err="1" smtClean="0"/>
              <a:t>tindakan</a:t>
            </a:r>
            <a:r>
              <a:rPr lang="en-US" dirty="0" smtClean="0"/>
              <a:t> </a:t>
            </a:r>
            <a:r>
              <a:rPr lang="en-US" dirty="0" err="1" smtClean="0"/>
              <a:t>apa</a:t>
            </a:r>
            <a:r>
              <a:rPr lang="en-US" dirty="0" smtClean="0"/>
              <a:t> </a:t>
            </a:r>
            <a:r>
              <a:rPr lang="en-US" dirty="0"/>
              <a:t>yang </a:t>
            </a:r>
            <a:r>
              <a:rPr lang="en-US" dirty="0" err="1"/>
              <a:t>mungkin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b="1" dirty="0" err="1"/>
              <a:t>berbagai</a:t>
            </a:r>
            <a:r>
              <a:rPr lang="en-US" b="1" dirty="0"/>
              <a:t> </a:t>
            </a:r>
            <a:r>
              <a:rPr lang="en-US" b="1" dirty="0" err="1"/>
              <a:t>situasi</a:t>
            </a:r>
            <a:r>
              <a:rPr lang="en-US" dirty="0"/>
              <a:t> yang </a:t>
            </a:r>
            <a:r>
              <a:rPr lang="en-US" dirty="0" err="1"/>
              <a:t>ia</a:t>
            </a:r>
            <a:r>
              <a:rPr lang="en-US" dirty="0"/>
              <a:t> </a:t>
            </a:r>
            <a:r>
              <a:rPr lang="en-US" dirty="0" err="1"/>
              <a:t>jumpai</a:t>
            </a:r>
            <a:r>
              <a:rPr lang="en-US" dirty="0"/>
              <a:t>.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216433" y="316035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err="1"/>
              <a:t>mendefinisikan</a:t>
            </a:r>
            <a:r>
              <a:rPr lang="en-US" b="1" dirty="0"/>
              <a:t> reward and punishment</a:t>
            </a:r>
            <a:r>
              <a:rPr lang="en-US" dirty="0"/>
              <a:t> yang </a:t>
            </a:r>
            <a:r>
              <a:rPr lang="en-US" dirty="0" err="1"/>
              <a:t>diterima</a:t>
            </a:r>
            <a:r>
              <a:rPr lang="en-US" dirty="0"/>
              <a:t> agent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ia</a:t>
            </a:r>
            <a:r>
              <a:rPr lang="en-US" dirty="0"/>
              <a:t> </a:t>
            </a:r>
            <a:r>
              <a:rPr lang="en-US" dirty="0" err="1"/>
              <a:t>berinteraksi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environment.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212764" y="410019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/>
              <a:t>menspesifikasikan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akumulasi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b="1" dirty="0"/>
              <a:t>total reward</a:t>
            </a:r>
            <a:r>
              <a:rPr lang="en-US" dirty="0"/>
              <a:t> yang </a:t>
            </a:r>
            <a:r>
              <a:rPr lang="en-US" dirty="0" err="1"/>
              <a:t>didapatkan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agent.</a:t>
            </a:r>
          </a:p>
        </p:txBody>
      </p:sp>
      <p:sp>
        <p:nvSpPr>
          <p:cNvPr id="26" name="Rectangle 25"/>
          <p:cNvSpPr/>
          <p:nvPr/>
        </p:nvSpPr>
        <p:spPr>
          <a:xfrm>
            <a:off x="5212764" y="5108642"/>
            <a:ext cx="64325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sesuatu</a:t>
            </a:r>
            <a:r>
              <a:rPr lang="en-US" dirty="0"/>
              <a:t> yang </a:t>
            </a:r>
            <a:r>
              <a:rPr lang="en-US" b="1" dirty="0" err="1"/>
              <a:t>menggambarkan</a:t>
            </a:r>
            <a:r>
              <a:rPr lang="en-US" b="1" dirty="0"/>
              <a:t> behavior </a:t>
            </a:r>
            <a:r>
              <a:rPr lang="en-US" b="1" dirty="0" err="1"/>
              <a:t>dari</a:t>
            </a:r>
            <a:r>
              <a:rPr lang="en-US" b="1" dirty="0"/>
              <a:t> environment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07301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Reinforcement Learning</a:t>
            </a:r>
            <a:endParaRPr lang="en-US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560614" y="1743721"/>
            <a:ext cx="6118482" cy="512762"/>
          </a:xfrm>
        </p:spPr>
        <p:txBody>
          <a:bodyPr/>
          <a:lstStyle/>
          <a:p>
            <a:r>
              <a:rPr lang="en-US" dirty="0"/>
              <a:t>EXPLOITATION AND EXPLORATION </a:t>
            </a:r>
          </a:p>
        </p:txBody>
      </p:sp>
      <p:sp>
        <p:nvSpPr>
          <p:cNvPr id="7" name="Rectangle 6"/>
          <p:cNvSpPr/>
          <p:nvPr/>
        </p:nvSpPr>
        <p:spPr>
          <a:xfrm>
            <a:off x="1100799" y="2695528"/>
            <a:ext cx="99364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 smtClean="0"/>
              <a:t>“</a:t>
            </a:r>
            <a:r>
              <a:rPr lang="en-US" sz="2400" dirty="0" err="1" smtClean="0"/>
              <a:t>Seringkali</a:t>
            </a:r>
            <a:r>
              <a:rPr lang="en-US" sz="2400" dirty="0" smtClean="0"/>
              <a:t> </a:t>
            </a:r>
            <a:r>
              <a:rPr lang="en-US" sz="2400" dirty="0" err="1"/>
              <a:t>manusia</a:t>
            </a:r>
            <a:r>
              <a:rPr lang="en-US" sz="2400" dirty="0"/>
              <a:t> </a:t>
            </a:r>
            <a:r>
              <a:rPr lang="en-US" sz="2400" dirty="0" err="1"/>
              <a:t>itu</a:t>
            </a:r>
            <a:r>
              <a:rPr lang="en-US" sz="2400" dirty="0"/>
              <a:t> </a:t>
            </a:r>
            <a:r>
              <a:rPr lang="en-US" sz="2400" dirty="0" err="1"/>
              <a:t>mengambil</a:t>
            </a:r>
            <a:r>
              <a:rPr lang="en-US" sz="2400" dirty="0"/>
              <a:t> </a:t>
            </a:r>
            <a:r>
              <a:rPr lang="en-US" sz="2400" dirty="0" err="1"/>
              <a:t>keputusan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melakukan</a:t>
            </a:r>
            <a:r>
              <a:rPr lang="en-US" sz="2400" dirty="0"/>
              <a:t> </a:t>
            </a:r>
            <a:r>
              <a:rPr lang="en-US" sz="2400" dirty="0" err="1"/>
              <a:t>sesuatu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berdasarkan</a:t>
            </a:r>
            <a:r>
              <a:rPr lang="en-US" sz="2400" dirty="0"/>
              <a:t> </a:t>
            </a:r>
            <a:r>
              <a:rPr lang="en-US" sz="2400" dirty="0" err="1"/>
              <a:t>pada</a:t>
            </a:r>
            <a:r>
              <a:rPr lang="en-US" sz="2400" dirty="0"/>
              <a:t> </a:t>
            </a:r>
            <a:r>
              <a:rPr lang="en-US" sz="2400" dirty="0" err="1"/>
              <a:t>informasi</a:t>
            </a:r>
            <a:r>
              <a:rPr lang="en-US" sz="2400" dirty="0"/>
              <a:t> yang </a:t>
            </a:r>
            <a:r>
              <a:rPr lang="en-US" sz="2400" dirty="0" err="1"/>
              <a:t>ia</a:t>
            </a:r>
            <a:r>
              <a:rPr lang="en-US" sz="2400" dirty="0"/>
              <a:t> </a:t>
            </a:r>
            <a:r>
              <a:rPr lang="en-US" sz="2400" dirty="0" err="1"/>
              <a:t>terima</a:t>
            </a:r>
            <a:r>
              <a:rPr lang="en-US" sz="2400" dirty="0"/>
              <a:t> </a:t>
            </a:r>
            <a:r>
              <a:rPr lang="en-US" sz="2400" dirty="0" err="1"/>
              <a:t>sebelumnya</a:t>
            </a:r>
            <a:r>
              <a:rPr lang="en-US" sz="2400" dirty="0"/>
              <a:t> </a:t>
            </a:r>
            <a:r>
              <a:rPr lang="en-US" sz="2400" dirty="0" err="1"/>
              <a:t>daripada</a:t>
            </a:r>
            <a:r>
              <a:rPr lang="en-US" sz="2400" dirty="0"/>
              <a:t> </a:t>
            </a:r>
            <a:r>
              <a:rPr lang="en-US" sz="2400" dirty="0" err="1"/>
              <a:t>perbuatan-perbuatan</a:t>
            </a:r>
            <a:r>
              <a:rPr lang="en-US" sz="2400" dirty="0"/>
              <a:t> yang </a:t>
            </a:r>
            <a:r>
              <a:rPr lang="en-US" sz="2400" dirty="0" err="1"/>
              <a:t>ia</a:t>
            </a:r>
            <a:r>
              <a:rPr lang="en-US" sz="2400" dirty="0"/>
              <a:t> </a:t>
            </a:r>
            <a:r>
              <a:rPr lang="en-US" sz="2400" dirty="0" err="1"/>
              <a:t>lakukan</a:t>
            </a:r>
            <a:r>
              <a:rPr lang="en-US" sz="2400" dirty="0"/>
              <a:t> di </a:t>
            </a:r>
            <a:r>
              <a:rPr lang="en-US" sz="2400" dirty="0" err="1"/>
              <a:t>masa</a:t>
            </a:r>
            <a:r>
              <a:rPr lang="en-US" sz="2400" dirty="0"/>
              <a:t> </a:t>
            </a:r>
            <a:r>
              <a:rPr lang="en-US" sz="2400" dirty="0" err="1"/>
              <a:t>lalu</a:t>
            </a:r>
            <a:r>
              <a:rPr lang="en-US" sz="2400" dirty="0" smtClean="0"/>
              <a:t>.” #</a:t>
            </a:r>
            <a:r>
              <a:rPr lang="en-US" sz="2400" dirty="0" err="1"/>
              <a:t>e</a:t>
            </a:r>
            <a:r>
              <a:rPr lang="en-US" sz="2400" dirty="0" err="1" smtClean="0"/>
              <a:t>aaa</a:t>
            </a:r>
            <a:r>
              <a:rPr lang="en-US" sz="2400" dirty="0" smtClean="0"/>
              <a:t> ~</a:t>
            </a:r>
          </a:p>
        </p:txBody>
      </p:sp>
      <p:sp>
        <p:nvSpPr>
          <p:cNvPr id="8" name="Rectangle 7"/>
          <p:cNvSpPr/>
          <p:nvPr/>
        </p:nvSpPr>
        <p:spPr>
          <a:xfrm>
            <a:off x="1976844" y="4822047"/>
            <a:ext cx="787254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/>
              <a:t>Proses </a:t>
            </a:r>
            <a:r>
              <a:rPr lang="en-US" dirty="0" err="1"/>
              <a:t>menggali</a:t>
            </a:r>
            <a:r>
              <a:rPr lang="en-US" dirty="0"/>
              <a:t> </a:t>
            </a:r>
            <a:r>
              <a:rPr lang="en-US" dirty="0" err="1"/>
              <a:t>sebanyak</a:t>
            </a:r>
            <a:r>
              <a:rPr lang="en-US" dirty="0"/>
              <a:t> </a:t>
            </a:r>
            <a:r>
              <a:rPr lang="en-US" dirty="0" err="1"/>
              <a:t>mungkin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dinamakan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b="1" dirty="0"/>
              <a:t> </a:t>
            </a:r>
            <a:r>
              <a:rPr lang="en-US" sz="3600" b="1" dirty="0">
                <a:solidFill>
                  <a:schemeClr val="accent1"/>
                </a:solidFill>
              </a:rPr>
              <a:t>exploitation</a:t>
            </a:r>
            <a:r>
              <a:rPr lang="en-US" sz="3600" b="1" dirty="0"/>
              <a:t>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12890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Reinforcement Learning</a:t>
            </a:r>
            <a:endParaRPr lang="en-US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560614" y="1743721"/>
            <a:ext cx="6118482" cy="512762"/>
          </a:xfrm>
        </p:spPr>
        <p:txBody>
          <a:bodyPr/>
          <a:lstStyle/>
          <a:p>
            <a:r>
              <a:rPr lang="en-US" dirty="0"/>
              <a:t>EXPLOITATION AND EXPLORATION </a:t>
            </a:r>
          </a:p>
        </p:txBody>
      </p:sp>
      <p:sp>
        <p:nvSpPr>
          <p:cNvPr id="3" name="Rectangle 2"/>
          <p:cNvSpPr/>
          <p:nvPr/>
        </p:nvSpPr>
        <p:spPr>
          <a:xfrm>
            <a:off x="1922583" y="2969513"/>
            <a:ext cx="8037343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i="1" dirty="0" smtClean="0"/>
              <a:t>“</a:t>
            </a:r>
            <a:r>
              <a:rPr lang="en-US" sz="2400" i="1" dirty="0" err="1" smtClean="0"/>
              <a:t>Seseorang</a:t>
            </a:r>
            <a:r>
              <a:rPr lang="en-US" sz="2400" i="1" dirty="0" smtClean="0"/>
              <a:t> </a:t>
            </a:r>
            <a:r>
              <a:rPr lang="en-US" sz="2400" i="1" dirty="0"/>
              <a:t>yang </a:t>
            </a:r>
            <a:r>
              <a:rPr lang="en-US" sz="3200" b="1" i="1" dirty="0">
                <a:solidFill>
                  <a:schemeClr val="accent1"/>
                </a:solidFill>
              </a:rPr>
              <a:t>exploitation</a:t>
            </a:r>
            <a:r>
              <a:rPr lang="en-US" sz="2400" i="1" dirty="0"/>
              <a:t>-</a:t>
            </a:r>
            <a:r>
              <a:rPr lang="en-US" sz="2400" i="1" dirty="0" err="1"/>
              <a:t>nya</a:t>
            </a:r>
            <a:r>
              <a:rPr lang="en-US" sz="2400" i="1" dirty="0"/>
              <a:t> </a:t>
            </a:r>
            <a:r>
              <a:rPr lang="en-US" sz="2400" i="1" dirty="0" err="1"/>
              <a:t>relatif</a:t>
            </a:r>
            <a:r>
              <a:rPr lang="en-US" sz="2400" i="1" dirty="0"/>
              <a:t> </a:t>
            </a:r>
            <a:r>
              <a:rPr lang="en-US" sz="2400" i="1" dirty="0" err="1"/>
              <a:t>besar</a:t>
            </a:r>
            <a:r>
              <a:rPr lang="en-US" sz="2400" i="1" dirty="0"/>
              <a:t> </a:t>
            </a:r>
            <a:r>
              <a:rPr lang="en-US" sz="2400" i="1" dirty="0" err="1"/>
              <a:t>akan</a:t>
            </a:r>
            <a:r>
              <a:rPr lang="en-US" sz="2400" i="1" dirty="0"/>
              <a:t> </a:t>
            </a:r>
            <a:r>
              <a:rPr lang="en-US" sz="2400" i="1" dirty="0" err="1"/>
              <a:t>cenderung</a:t>
            </a:r>
            <a:r>
              <a:rPr lang="en-US" sz="2400" i="1" dirty="0"/>
              <a:t> </a:t>
            </a:r>
            <a:r>
              <a:rPr lang="en-US" sz="2400" i="1" dirty="0" err="1"/>
              <a:t>bertindak</a:t>
            </a:r>
            <a:r>
              <a:rPr lang="en-US" sz="2400" i="1" dirty="0"/>
              <a:t> over-</a:t>
            </a:r>
            <a:r>
              <a:rPr lang="en-US" sz="2400" i="1" dirty="0" err="1"/>
              <a:t>pasive</a:t>
            </a:r>
            <a:r>
              <a:rPr lang="en-US" sz="2400" i="1" dirty="0"/>
              <a:t> </a:t>
            </a:r>
            <a:r>
              <a:rPr lang="en-US" sz="2400" i="1" dirty="0" err="1"/>
              <a:t>dan</a:t>
            </a:r>
            <a:r>
              <a:rPr lang="en-US" sz="2400" i="1" dirty="0"/>
              <a:t> </a:t>
            </a:r>
            <a:r>
              <a:rPr lang="en-US" sz="2400" i="1" dirty="0" err="1"/>
              <a:t>ekstra</a:t>
            </a:r>
            <a:r>
              <a:rPr lang="en-US" sz="2400" i="1" dirty="0"/>
              <a:t> </a:t>
            </a:r>
            <a:r>
              <a:rPr lang="en-US" sz="2400" i="1" dirty="0" err="1"/>
              <a:t>hati-hati</a:t>
            </a:r>
            <a:r>
              <a:rPr lang="en-US" sz="2400" i="1" dirty="0"/>
              <a:t>, </a:t>
            </a:r>
            <a:r>
              <a:rPr lang="en-US" sz="2400" i="1" dirty="0" err="1"/>
              <a:t>bahkan</a:t>
            </a:r>
            <a:r>
              <a:rPr lang="en-US" sz="2400" i="1" dirty="0"/>
              <a:t> </a:t>
            </a:r>
            <a:r>
              <a:rPr lang="en-US" sz="2400" i="1" dirty="0" err="1"/>
              <a:t>mungkin</a:t>
            </a:r>
            <a:r>
              <a:rPr lang="en-US" sz="2400" i="1" dirty="0"/>
              <a:t> </a:t>
            </a:r>
            <a:r>
              <a:rPr lang="en-US" sz="2400" i="1" dirty="0" err="1"/>
              <a:t>dia</a:t>
            </a:r>
            <a:r>
              <a:rPr lang="en-US" sz="2400" i="1" dirty="0"/>
              <a:t> </a:t>
            </a:r>
            <a:r>
              <a:rPr lang="en-US" sz="2400" i="1" dirty="0" err="1"/>
              <a:t>tidak</a:t>
            </a:r>
            <a:r>
              <a:rPr lang="en-US" sz="2400" i="1" dirty="0"/>
              <a:t> </a:t>
            </a:r>
            <a:r>
              <a:rPr lang="en-US" sz="2400" i="1" dirty="0" err="1"/>
              <a:t>akan</a:t>
            </a:r>
            <a:r>
              <a:rPr lang="en-US" sz="2400" i="1" dirty="0"/>
              <a:t> </a:t>
            </a:r>
            <a:r>
              <a:rPr lang="en-US" sz="2400" i="1" dirty="0" err="1"/>
              <a:t>berani</a:t>
            </a:r>
            <a:r>
              <a:rPr lang="en-US" sz="2400" i="1" dirty="0"/>
              <a:t> </a:t>
            </a:r>
            <a:r>
              <a:rPr lang="en-US" sz="2400" i="1" dirty="0" err="1"/>
              <a:t>melakukan</a:t>
            </a:r>
            <a:r>
              <a:rPr lang="en-US" sz="2400" i="1" dirty="0"/>
              <a:t> </a:t>
            </a:r>
            <a:r>
              <a:rPr lang="en-US" sz="2400" i="1" dirty="0" err="1"/>
              <a:t>sesuatu</a:t>
            </a:r>
            <a:r>
              <a:rPr lang="en-US" sz="2400" i="1" dirty="0"/>
              <a:t> </a:t>
            </a:r>
            <a:r>
              <a:rPr lang="en-US" sz="2400" i="1" dirty="0" err="1"/>
              <a:t>apapun</a:t>
            </a:r>
            <a:r>
              <a:rPr lang="en-US" sz="2400" i="1" dirty="0" smtClean="0"/>
              <a:t>.” 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1896108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Mix">
  <a:themeElements>
    <a:clrScheme name="Office Mix">
      <a:dk1>
        <a:srgbClr val="2B2B2B"/>
      </a:dk1>
      <a:lt1>
        <a:srgbClr val="FFFFFF"/>
      </a:lt1>
      <a:dk2>
        <a:srgbClr val="505050"/>
      </a:dk2>
      <a:lt2>
        <a:srgbClr val="F2F2F2"/>
      </a:lt2>
      <a:accent1>
        <a:srgbClr val="0078D7"/>
      </a:accent1>
      <a:accent2>
        <a:srgbClr val="D83B01"/>
      </a:accent2>
      <a:accent3>
        <a:srgbClr val="FF8C00"/>
      </a:accent3>
      <a:accent4>
        <a:srgbClr val="5C2D91"/>
      </a:accent4>
      <a:accent5>
        <a:srgbClr val="8CBD18"/>
      </a:accent5>
      <a:accent6>
        <a:srgbClr val="FFB900"/>
      </a:accent6>
      <a:hlink>
        <a:srgbClr val="0078D7"/>
      </a:hlink>
      <a:folHlink>
        <a:srgbClr val="4DB0FF"/>
      </a:folHlink>
    </a:clrScheme>
    <a:fontScheme name="Office Mix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>
        <a:normAutofit/>
      </a:bodyPr>
      <a:lstStyle>
        <a:defPPr marL="0" indent="0">
          <a:buFontTx/>
          <a:buNone/>
          <a:defRPr sz="1700" b="0" dirty="0" smtClean="0">
            <a:latin typeface="Segoe UI Semibold"/>
            <a:cs typeface="Segoe UI Semibold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MixStart_Update_6.5.15" id="{60899B57-461E-436C-89B9-AD8BFE676B7F}" vid="{4C140D03-C9A6-4F01-A333-D0890A71F5F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Create an Office Mix</Template>
  <TotalTime>555</TotalTime>
  <Words>742</Words>
  <Application>Microsoft Office PowerPoint</Application>
  <PresentationFormat>Widescreen</PresentationFormat>
  <Paragraphs>137</Paragraphs>
  <Slides>26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Segoe UI</vt:lpstr>
      <vt:lpstr>Segoe UI Light</vt:lpstr>
      <vt:lpstr>Segoe UI Semibold</vt:lpstr>
      <vt:lpstr>Office Mix</vt:lpstr>
      <vt:lpstr>Machine Learning  Reinforcement Learning :  Value Iteration and Policy Iteration, Q Learning</vt:lpstr>
      <vt:lpstr>Kelompok</vt:lpstr>
      <vt:lpstr>Ilustrasi Reinforcement Learning</vt:lpstr>
      <vt:lpstr>Ilustrasi Reinforcement Learning</vt:lpstr>
      <vt:lpstr>Reinforcement Theory </vt:lpstr>
      <vt:lpstr>Reinforcement Learning </vt:lpstr>
      <vt:lpstr>Reinforcement Learning</vt:lpstr>
      <vt:lpstr>Reinforcement Learning</vt:lpstr>
      <vt:lpstr>Reinforcement Learning</vt:lpstr>
      <vt:lpstr>Reinforcement Learning</vt:lpstr>
      <vt:lpstr>Reinforcement Learning</vt:lpstr>
      <vt:lpstr>Reinforcement Learning</vt:lpstr>
      <vt:lpstr>++ Reinforcement Learning</vt:lpstr>
      <vt:lpstr>Value &amp; Policy Iteration , Q Learning</vt:lpstr>
      <vt:lpstr>Value Iteration </vt:lpstr>
      <vt:lpstr>Value Iteration </vt:lpstr>
      <vt:lpstr>Policy Iteration</vt:lpstr>
      <vt:lpstr>Policy Iteration</vt:lpstr>
      <vt:lpstr>Value Iteration &amp; Policy Iteration</vt:lpstr>
      <vt:lpstr>Q Learning</vt:lpstr>
      <vt:lpstr>Example of Q-Learning</vt:lpstr>
      <vt:lpstr>Mr Hendy’s Quotes</vt:lpstr>
      <vt:lpstr>“Siapa yang udah pakai ?”</vt:lpstr>
      <vt:lpstr>“Gimana mereka makainya ?”</vt:lpstr>
      <vt:lpstr>“Manfaatnya apa, hasilnya gmn ?”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System Audit Plan @ Open Library Web Based Application</dc:title>
  <dc:creator>8</dc:creator>
  <cp:lastModifiedBy>Elang Mardhana</cp:lastModifiedBy>
  <cp:revision>58</cp:revision>
  <dcterms:created xsi:type="dcterms:W3CDTF">2016-09-26T01:29:32Z</dcterms:created>
  <dcterms:modified xsi:type="dcterms:W3CDTF">2018-04-16T14:06:14Z</dcterms:modified>
</cp:coreProperties>
</file>