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945" r:id="rId2"/>
  </p:sldMasterIdLst>
  <p:notesMasterIdLst>
    <p:notesMasterId r:id="rId25"/>
  </p:notesMasterIdLst>
  <p:handoutMasterIdLst>
    <p:handoutMasterId r:id="rId26"/>
  </p:handoutMasterIdLst>
  <p:sldIdLst>
    <p:sldId id="619" r:id="rId3"/>
    <p:sldId id="926" r:id="rId4"/>
    <p:sldId id="930" r:id="rId5"/>
    <p:sldId id="931" r:id="rId6"/>
    <p:sldId id="932" r:id="rId7"/>
    <p:sldId id="928" r:id="rId8"/>
    <p:sldId id="929" r:id="rId9"/>
    <p:sldId id="933" r:id="rId10"/>
    <p:sldId id="934" r:id="rId11"/>
    <p:sldId id="935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947" r:id="rId20"/>
    <p:sldId id="944" r:id="rId21"/>
    <p:sldId id="945" r:id="rId22"/>
    <p:sldId id="946" r:id="rId23"/>
    <p:sldId id="948" r:id="rId2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0FB5FA-5437-4897-A044-267EC4949C4B}">
          <p14:sldIdLst>
            <p14:sldId id="619"/>
            <p14:sldId id="926"/>
            <p14:sldId id="930"/>
            <p14:sldId id="931"/>
            <p14:sldId id="932"/>
            <p14:sldId id="928"/>
            <p14:sldId id="929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7"/>
            <p14:sldId id="944"/>
            <p14:sldId id="945"/>
            <p14:sldId id="946"/>
            <p14:sldId id="9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2">
          <p15:clr>
            <a:srgbClr val="A4A3A4"/>
          </p15:clr>
        </p15:guide>
        <p15:guide id="2" orient="horz" pos="3255" userDrawn="1">
          <p15:clr>
            <a:srgbClr val="A4A3A4"/>
          </p15:clr>
        </p15:guide>
        <p15:guide id="3" orient="horz" pos="1922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451">
          <p15:clr>
            <a:srgbClr val="A4A3A4"/>
          </p15:clr>
        </p15:guide>
        <p15:guide id="6" pos="13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A32D"/>
    <a:srgbClr val="FFFF99"/>
    <a:srgbClr val="FFE7FF"/>
    <a:srgbClr val="FFCC00"/>
    <a:srgbClr val="E6E4E8"/>
    <a:srgbClr val="0E03F3"/>
    <a:srgbClr val="FFCCFF"/>
    <a:srgbClr val="D1D1F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239" autoAdjust="0"/>
  </p:normalViewPr>
  <p:slideViewPr>
    <p:cSldViewPr showGuides="1">
      <p:cViewPr varScale="1">
        <p:scale>
          <a:sx n="131" d="100"/>
          <a:sy n="131" d="100"/>
        </p:scale>
        <p:origin x="906" y="132"/>
      </p:cViewPr>
      <p:guideLst>
        <p:guide orient="horz" pos="3922"/>
        <p:guide orient="horz" pos="3255"/>
        <p:guide orient="horz" pos="1922"/>
        <p:guide pos="2880"/>
        <p:guide pos="451"/>
        <p:guide pos="13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928" y="84"/>
      </p:cViewPr>
      <p:guideLst/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99" y="0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923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99" y="9427923"/>
            <a:ext cx="2946189" cy="49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DAFFA9-D603-4F75-B680-B49A7CFFC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412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>
            <a:lvl1pPr algn="l" defTabSz="919531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>
            <a:lvl1pPr algn="r" defTabSz="919531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3962"/>
            <a:ext cx="5438140" cy="446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12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b" anchorCtr="0" compatLnSpc="1">
            <a:prstTxWarp prst="textNoShape">
              <a:avLst/>
            </a:prstTxWarp>
          </a:bodyPr>
          <a:lstStyle>
            <a:lvl1pPr algn="l" defTabSz="919531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29512"/>
            <a:ext cx="2946189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0" tIns="45989" rIns="91980" bIns="45989" numCol="1" anchor="b" anchorCtr="0" compatLnSpc="1">
            <a:prstTxWarp prst="textNoShape">
              <a:avLst/>
            </a:prstTxWarp>
          </a:bodyPr>
          <a:lstStyle>
            <a:lvl1pPr algn="r" defTabSz="919531" eaLnBrk="1" latinLnBrk="1" hangingPunct="1"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E8CC028-B1B3-494E-BAE7-D7280A8EEC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5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39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65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3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08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91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18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80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698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738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615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71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251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982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236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66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6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40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79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86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55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02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C028-B1B3-494E-BAE7-D7280A8EECE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10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PT contents(C)최종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9763" y="1462088"/>
            <a:ext cx="8166100" cy="755650"/>
          </a:xfrm>
          <a:ln w="3175"/>
        </p:spPr>
        <p:txBody>
          <a:bodyPr wrap="none" tIns="45720" bIns="0" anchor="ctr"/>
          <a:lstStyle>
            <a:lvl1pPr>
              <a:lnSpc>
                <a:spcPct val="100000"/>
              </a:lnSpc>
              <a:defRPr sz="3200">
                <a:solidFill>
                  <a:srgbClr val="18476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74825" y="2370138"/>
            <a:ext cx="7107238" cy="377825"/>
          </a:xfrm>
          <a:ln w="3175"/>
        </p:spPr>
        <p:txBody>
          <a:bodyPr lIns="91440" tIns="45720" rIns="91440" bIns="45720"/>
          <a:lstStyle>
            <a:lvl1pPr marL="265113" indent="-265113" algn="l" latinLnBrk="1">
              <a:lnSpc>
                <a:spcPct val="125000"/>
              </a:lnSpc>
              <a:spcAft>
                <a:spcPct val="40000"/>
              </a:spcAft>
              <a:buClr>
                <a:srgbClr val="969696"/>
              </a:buClr>
              <a:buFontTx/>
              <a:buChar char="•"/>
              <a:defRPr sz="1800">
                <a:solidFill>
                  <a:srgbClr val="292929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774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22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3863" y="58738"/>
            <a:ext cx="2195512" cy="1025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7325" y="58738"/>
            <a:ext cx="6434138" cy="1025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0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9"/>
          <p:cNvSpPr>
            <a:spLocks noChangeArrowheads="1"/>
          </p:cNvSpPr>
          <p:nvPr userDrawn="1"/>
        </p:nvSpPr>
        <p:spPr bwMode="auto">
          <a:xfrm>
            <a:off x="0" y="0"/>
            <a:ext cx="9144000" cy="3201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tIns="36000" rIns="0" bIns="0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Rectangle 1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800">
                <a:solidFill>
                  <a:srgbClr val="4D4D4D"/>
                </a:solidFill>
                <a:latin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76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1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9430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1944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3888" y="3664794"/>
            <a:ext cx="7920000" cy="0"/>
          </a:xfrm>
          <a:prstGeom prst="line">
            <a:avLst/>
          </a:prstGeom>
          <a:ln w="28575">
            <a:solidFill>
              <a:srgbClr val="20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16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943023"/>
          </a:xfrm>
        </p:spPr>
        <p:txBody>
          <a:bodyPr anchor="b"/>
          <a:lstStyle>
            <a:lvl1pPr>
              <a:defRPr sz="5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1944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3888" y="3664794"/>
            <a:ext cx="792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2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9093" y="644868"/>
            <a:ext cx="8774841" cy="0"/>
          </a:xfrm>
          <a:prstGeom prst="line">
            <a:avLst/>
          </a:prstGeom>
          <a:ln w="28575">
            <a:solidFill>
              <a:srgbClr val="20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5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0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9093" y="644868"/>
            <a:ext cx="8774841" cy="0"/>
          </a:xfrm>
          <a:prstGeom prst="line">
            <a:avLst/>
          </a:prstGeom>
          <a:ln w="28575">
            <a:solidFill>
              <a:srgbClr val="20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99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1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96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96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39F60F-42E4-4671-8EA1-9731F7D6CAF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C6C-6CDF-456F-9F40-86ACD18B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0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408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7325" y="782638"/>
            <a:ext cx="4314825" cy="30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4550" y="782638"/>
            <a:ext cx="4314825" cy="30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96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3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47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51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61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10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7"/>
          <p:cNvSpPr>
            <a:spLocks noChangeArrowheads="1"/>
          </p:cNvSpPr>
          <p:nvPr userDrawn="1"/>
        </p:nvSpPr>
        <p:spPr bwMode="auto">
          <a:xfrm>
            <a:off x="0" y="0"/>
            <a:ext cx="9144000" cy="74613"/>
          </a:xfrm>
          <a:prstGeom prst="rect">
            <a:avLst/>
          </a:prstGeom>
          <a:gradFill rotWithShape="1">
            <a:gsLst>
              <a:gs pos="0">
                <a:srgbClr val="1A446C"/>
              </a:gs>
              <a:gs pos="100000">
                <a:srgbClr val="2259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8" name="Rectangle 106"/>
          <p:cNvSpPr>
            <a:spLocks noChangeArrowheads="1"/>
          </p:cNvSpPr>
          <p:nvPr userDrawn="1"/>
        </p:nvSpPr>
        <p:spPr bwMode="auto">
          <a:xfrm>
            <a:off x="0" y="6792913"/>
            <a:ext cx="9144000" cy="65087"/>
          </a:xfrm>
          <a:prstGeom prst="rect">
            <a:avLst/>
          </a:prstGeom>
          <a:gradFill rotWithShape="1">
            <a:gsLst>
              <a:gs pos="0">
                <a:srgbClr val="5C7590"/>
              </a:gs>
              <a:gs pos="100000">
                <a:srgbClr val="29496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58738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325" y="782638"/>
            <a:ext cx="8782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31" name="Rectangle 107"/>
          <p:cNvSpPr>
            <a:spLocks noChangeArrowheads="1"/>
          </p:cNvSpPr>
          <p:nvPr userDrawn="1"/>
        </p:nvSpPr>
        <p:spPr bwMode="auto">
          <a:xfrm>
            <a:off x="4414838" y="6516688"/>
            <a:ext cx="314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E6C19616-C2CD-4F4A-9E4E-21464337E994}" type="slidenum">
              <a:rPr lang="en-US" altLang="ko-KR" sz="1200" b="1" smtClean="0">
                <a:solidFill>
                  <a:srgbClr val="18476D"/>
                </a:solidFill>
              </a:rPr>
              <a:pPr algn="ctr" eaLnBrk="1" latinLnBrk="1" hangingPunct="1">
                <a:defRPr/>
              </a:pPr>
              <a:t>‹#›</a:t>
            </a:fld>
            <a:r>
              <a:rPr lang="en-US" altLang="ko-KR" sz="800" dirty="0" smtClean="0">
                <a:solidFill>
                  <a:srgbClr val="292929"/>
                </a:solidFill>
              </a:rPr>
              <a:t>/20</a:t>
            </a:r>
          </a:p>
        </p:txBody>
      </p:sp>
      <p:sp>
        <p:nvSpPr>
          <p:cNvPr id="1032" name="Rectangle 118"/>
          <p:cNvSpPr>
            <a:spLocks noChangeArrowheads="1"/>
          </p:cNvSpPr>
          <p:nvPr userDrawn="1"/>
        </p:nvSpPr>
        <p:spPr bwMode="auto">
          <a:xfrm>
            <a:off x="187325" y="711200"/>
            <a:ext cx="8770938" cy="365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3" name="Rectangle 1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7325" y="6643688"/>
            <a:ext cx="2593975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800">
                <a:solidFill>
                  <a:srgbClr val="4D4D4D"/>
                </a:solidFill>
                <a:latin typeface="Arial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69" y="6552176"/>
            <a:ext cx="783431" cy="183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anose="05000000000000000000" pitchFamily="2" charset="2"/>
        <a:defRPr kumimoji="1" sz="1600" b="1">
          <a:solidFill>
            <a:srgbClr val="111111"/>
          </a:solidFill>
          <a:latin typeface="+mn-lt"/>
          <a:ea typeface="+mn-ea"/>
          <a:cs typeface="+mn-cs"/>
        </a:defRPr>
      </a:lvl1pPr>
      <a:lvl2pPr marL="296863" indent="-144463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Char char="•"/>
        <a:defRPr kumimoji="1" sz="1400" b="1">
          <a:solidFill>
            <a:srgbClr val="111111"/>
          </a:solidFill>
          <a:latin typeface="+mn-lt"/>
          <a:ea typeface="+mn-ea"/>
        </a:defRPr>
      </a:lvl2pPr>
      <a:lvl3pPr marL="641350" indent="-165100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anose="020B0503020000020004" pitchFamily="50" charset="-127"/>
        <a:buChar char="-"/>
        <a:defRPr kumimoji="1" sz="1200" b="1">
          <a:solidFill>
            <a:srgbClr val="111111"/>
          </a:solidFill>
          <a:latin typeface="+mn-lt"/>
          <a:ea typeface="+mn-ea"/>
        </a:defRPr>
      </a:lvl3pPr>
      <a:lvl4pPr marL="925513" indent="-176213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anose="020B0503020000020004" pitchFamily="50" charset="-127"/>
        <a:buChar char="-"/>
        <a:defRPr kumimoji="1" sz="1100" b="1">
          <a:solidFill>
            <a:srgbClr val="111111"/>
          </a:solidFill>
          <a:latin typeface="+mn-lt"/>
          <a:ea typeface="+mn-ea"/>
        </a:defRPr>
      </a:lvl4pPr>
      <a:lvl5pPr marL="1244600" indent="-187325" algn="just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anose="020B0503020000020004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5pPr>
      <a:lvl6pPr marL="17018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6pPr>
      <a:lvl7pPr marL="21590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7pPr>
      <a:lvl8pPr marL="26162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8pPr>
      <a:lvl9pPr marL="30734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094" y="132664"/>
            <a:ext cx="7886700" cy="499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093" y="745332"/>
            <a:ext cx="8774841" cy="553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54489C6C-6CDF-456F-9F40-86ACD18B72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117"/>
          <p:cNvSpPr>
            <a:spLocks noChangeArrowheads="1"/>
          </p:cNvSpPr>
          <p:nvPr userDrawn="1"/>
        </p:nvSpPr>
        <p:spPr bwMode="auto">
          <a:xfrm>
            <a:off x="0" y="0"/>
            <a:ext cx="9144000" cy="74613"/>
          </a:xfrm>
          <a:prstGeom prst="rect">
            <a:avLst/>
          </a:prstGeom>
          <a:gradFill rotWithShape="1">
            <a:gsLst>
              <a:gs pos="0">
                <a:srgbClr val="1A446C"/>
              </a:gs>
              <a:gs pos="100000">
                <a:srgbClr val="22598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106"/>
          <p:cNvSpPr>
            <a:spLocks noChangeArrowheads="1"/>
          </p:cNvSpPr>
          <p:nvPr userDrawn="1"/>
        </p:nvSpPr>
        <p:spPr bwMode="auto">
          <a:xfrm>
            <a:off x="0" y="6792913"/>
            <a:ext cx="9144000" cy="65087"/>
          </a:xfrm>
          <a:prstGeom prst="rect">
            <a:avLst/>
          </a:prstGeom>
          <a:gradFill rotWithShape="1">
            <a:gsLst>
              <a:gs pos="0">
                <a:srgbClr val="5C7590"/>
              </a:gs>
              <a:gs pos="100000">
                <a:srgbClr val="29496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6375" y="653539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rPr>
              <a:t>U</a:t>
            </a:r>
            <a:r>
              <a:rPr lang="en-US" altLang="ko-KR" sz="1100" b="1" i="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rPr>
              <a:t>X</a:t>
            </a:r>
            <a:endParaRPr lang="ko-KR" altLang="en-US" sz="1100" b="1" i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69" y="6552176"/>
            <a:ext cx="783431" cy="1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06" descr="PT cover(C)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91"/>
          <p:cNvSpPr>
            <a:spLocks noChangeArrowheads="1"/>
          </p:cNvSpPr>
          <p:nvPr/>
        </p:nvSpPr>
        <p:spPr bwMode="auto">
          <a:xfrm>
            <a:off x="338138" y="2370474"/>
            <a:ext cx="8543925" cy="72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just">
              <a:lnSpc>
                <a:spcPct val="115000"/>
              </a:lnSpc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15000"/>
              </a:lnSpc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ko-KR" sz="3800" dirty="0" smtClean="0">
                <a:solidFill>
                  <a:srgbClr val="234B73"/>
                </a:solidFill>
              </a:rPr>
              <a:t>Inversify.JS</a:t>
            </a:r>
            <a:endParaRPr lang="en-US" altLang="ko-KR" sz="3800" dirty="0">
              <a:solidFill>
                <a:srgbClr val="234B73"/>
              </a:solidFill>
            </a:endParaRPr>
          </a:p>
        </p:txBody>
      </p:sp>
      <p:sp>
        <p:nvSpPr>
          <p:cNvPr id="6149" name="Rectangle 94"/>
          <p:cNvSpPr>
            <a:spLocks noChangeArrowheads="1"/>
          </p:cNvSpPr>
          <p:nvPr/>
        </p:nvSpPr>
        <p:spPr bwMode="auto">
          <a:xfrm>
            <a:off x="309563" y="6621463"/>
            <a:ext cx="20701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 algn="just">
              <a:lnSpc>
                <a:spcPct val="115000"/>
              </a:lnSpc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15000"/>
              </a:lnSpc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15000"/>
              </a:lnSpc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0" dirty="0">
                <a:solidFill>
                  <a:srgbClr val="F8F8F8"/>
                </a:solidFill>
                <a:latin typeface="Arial" panose="020B0604020202020204" pitchFamily="34" charset="0"/>
              </a:rPr>
              <a:t>©</a:t>
            </a:r>
            <a:r>
              <a:rPr lang="en-US" altLang="ko-KR" sz="800" b="0" dirty="0">
                <a:solidFill>
                  <a:srgbClr val="F8F8F8"/>
                </a:solidFill>
              </a:rPr>
              <a:t> </a:t>
            </a:r>
            <a:r>
              <a:rPr lang="en-US" altLang="ko-KR" sz="800" b="0" dirty="0" smtClean="0">
                <a:solidFill>
                  <a:srgbClr val="F8F8F8"/>
                </a:solidFill>
              </a:rPr>
              <a:t>2017 </a:t>
            </a:r>
            <a:r>
              <a:rPr lang="en-US" altLang="ko-KR" sz="800" b="0" dirty="0" err="1" smtClean="0">
                <a:solidFill>
                  <a:srgbClr val="F8F8F8"/>
                </a:solidFill>
              </a:rPr>
              <a:t>TmaxOS</a:t>
            </a:r>
            <a:r>
              <a:rPr lang="en-US" altLang="ko-KR" sz="800" b="0" dirty="0" smtClean="0">
                <a:solidFill>
                  <a:srgbClr val="F8F8F8"/>
                </a:solidFill>
              </a:rPr>
              <a:t> </a:t>
            </a:r>
            <a:r>
              <a:rPr lang="en-US" altLang="ko-KR" sz="800" b="0" dirty="0">
                <a:solidFill>
                  <a:srgbClr val="F8F8F8"/>
                </a:solidFill>
              </a:rPr>
              <a:t>Co., Ltd. All Rights Reserved.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8746" y="5908161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SK3-3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김도현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14" y="102204"/>
            <a:ext cx="783431" cy="1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/>
              <a:t>TypeScript</a:t>
            </a:r>
            <a:r>
              <a:rPr lang="ko-KR" altLang="en-US" sz="1800" b="0" dirty="0" smtClean="0"/>
              <a:t>의 </a:t>
            </a:r>
            <a:r>
              <a:rPr lang="en-US" altLang="ko-KR" sz="1800" b="0" dirty="0" smtClean="0"/>
              <a:t>Constructor</a:t>
            </a:r>
            <a:r>
              <a:rPr lang="ko-KR" altLang="en-US" sz="1800" b="0" dirty="0" smtClean="0"/>
              <a:t>를 사용하는 경우 다음과 같이 사용하면 된다</a:t>
            </a:r>
            <a:r>
              <a:rPr lang="en-US" altLang="ko-KR" sz="1800" b="0" dirty="0" smtClean="0"/>
              <a:t>.</a:t>
            </a:r>
            <a:endParaRPr lang="en-US" altLang="ko-KR" sz="16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7361"/>
          <a:stretch/>
        </p:blipFill>
        <p:spPr>
          <a:xfrm>
            <a:off x="4681477" y="1614384"/>
            <a:ext cx="4385322" cy="27219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311750" y="2411001"/>
            <a:ext cx="3175578" cy="86678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62868"/>
          <a:stretch/>
        </p:blipFill>
        <p:spPr>
          <a:xfrm>
            <a:off x="268336" y="1621910"/>
            <a:ext cx="4373223" cy="15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3</a:t>
            </a:r>
            <a:r>
              <a:rPr lang="en-US" altLang="ko-KR" sz="1800" b="0" dirty="0" smtClean="0"/>
              <a:t>. Create and configure a Container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Interface</a:t>
            </a:r>
            <a:r>
              <a:rPr lang="ko-KR" altLang="en-US" sz="1600" b="0" dirty="0" smtClean="0"/>
              <a:t>는 여러 </a:t>
            </a:r>
            <a:r>
              <a:rPr lang="en-US" altLang="ko-KR" sz="1600" b="0" dirty="0" smtClean="0"/>
              <a:t>Class</a:t>
            </a:r>
            <a:r>
              <a:rPr lang="ko-KR" altLang="en-US" sz="1600" b="0" dirty="0" smtClean="0"/>
              <a:t>에 </a:t>
            </a:r>
            <a:r>
              <a:rPr lang="en-US" altLang="ko-KR" sz="1600" b="0" dirty="0" smtClean="0"/>
              <a:t>implements </a:t>
            </a:r>
            <a:r>
              <a:rPr lang="ko-KR" altLang="en-US" sz="1600" b="0" dirty="0" smtClean="0"/>
              <a:t>됨</a:t>
            </a:r>
            <a:endParaRPr lang="en-US" altLang="ko-KR" sz="1600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Container</a:t>
            </a:r>
            <a:r>
              <a:rPr lang="ko-KR" altLang="en-US" sz="1600" b="0" dirty="0" smtClean="0"/>
              <a:t> 사용할 때</a:t>
            </a:r>
            <a:r>
              <a:rPr lang="en-US" altLang="ko-KR" sz="1600" b="0" dirty="0" smtClean="0"/>
              <a:t> Type</a:t>
            </a:r>
            <a:r>
              <a:rPr lang="ko-KR" altLang="en-US" sz="1600" b="0" dirty="0" smtClean="0"/>
              <a:t>에 구현체</a:t>
            </a:r>
            <a:endParaRPr lang="en-US" altLang="ko-KR" sz="1600" b="0" dirty="0" smtClean="0"/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Bind </a:t>
            </a:r>
            <a:r>
              <a:rPr lang="ko-KR" altLang="en-US" sz="1600" b="0" dirty="0" smtClean="0"/>
              <a:t>필요성이 있다</a:t>
            </a:r>
            <a:r>
              <a:rPr lang="en-US" altLang="ko-KR" sz="1600" b="0" dirty="0" smtClean="0"/>
              <a:t>.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err="1" smtClean="0"/>
              <a:t>Inversify</a:t>
            </a:r>
            <a:r>
              <a:rPr lang="ko-KR" altLang="en-US" sz="1600" b="0" dirty="0" smtClean="0"/>
              <a:t>로 </a:t>
            </a:r>
            <a:r>
              <a:rPr lang="en-US" altLang="ko-KR" sz="1600" b="0" dirty="0" smtClean="0"/>
              <a:t>Container</a:t>
            </a:r>
            <a:r>
              <a:rPr lang="ko-KR" altLang="en-US" sz="1600" b="0" dirty="0" smtClean="0"/>
              <a:t>를 구성</a:t>
            </a:r>
            <a:r>
              <a:rPr lang="en-US" altLang="ko-KR" sz="1600" b="0" dirty="0" smtClean="0"/>
              <a:t>,</a:t>
            </a:r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</a:t>
            </a:r>
            <a:r>
              <a:rPr lang="en-US" altLang="ko-KR" sz="1600" b="0" dirty="0" err="1" smtClean="0"/>
              <a:t>inversify.config</a:t>
            </a:r>
            <a:r>
              <a:rPr lang="ko-KR" altLang="en-US" sz="1600" b="0" dirty="0" smtClean="0"/>
              <a:t>의 </a:t>
            </a:r>
            <a:r>
              <a:rPr lang="en-US" altLang="ko-KR" sz="1600" b="0" dirty="0" smtClean="0"/>
              <a:t>container</a:t>
            </a:r>
            <a:r>
              <a:rPr lang="ko-KR" altLang="en-US" sz="1600" b="0" dirty="0" smtClean="0"/>
              <a:t>를 사용</a:t>
            </a:r>
            <a:endParaRPr lang="en-US" altLang="ko-KR" sz="1600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&lt;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Warrior…</a:t>
            </a:r>
            <a:r>
              <a:rPr lang="en-US" altLang="ko-KR" sz="1600" b="0" dirty="0" smtClean="0"/>
              <a:t>&gt; Type</a:t>
            </a:r>
            <a:r>
              <a:rPr lang="ko-KR" altLang="en-US" sz="1600" b="0" dirty="0" smtClean="0"/>
              <a:t>을 명시하지 않은 경우</a:t>
            </a:r>
            <a:endParaRPr lang="en-US" altLang="ko-KR" sz="1600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10" y="1358023"/>
            <a:ext cx="4385322" cy="5170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6" y="4933578"/>
            <a:ext cx="4405381" cy="15953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64723" y="5731275"/>
            <a:ext cx="3629232" cy="5292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4. Resolve dependencies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Container</a:t>
            </a:r>
            <a:r>
              <a:rPr lang="ko-KR" altLang="en-US" sz="1600" b="0" dirty="0" smtClean="0"/>
              <a:t>를 사용할 때에 </a:t>
            </a:r>
            <a:r>
              <a:rPr lang="ko-KR" altLang="en-US" sz="1600" b="0" dirty="0" err="1" smtClean="0"/>
              <a:t>최상단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root</a:t>
            </a:r>
            <a:r>
              <a:rPr lang="ko-KR" altLang="en-US" sz="1600" b="0" dirty="0" smtClean="0"/>
              <a:t>를</a:t>
            </a:r>
            <a:endParaRPr lang="en-US" altLang="ko-KR" sz="1600" b="0" dirty="0" smtClean="0"/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</a:t>
            </a:r>
            <a:r>
              <a:rPr lang="ko-KR" altLang="en-US" sz="1600" b="0" dirty="0" smtClean="0"/>
              <a:t> 넣어주어야 한다는데 이건 </a:t>
            </a:r>
            <a:r>
              <a:rPr lang="en-US" altLang="ko-KR" sz="1600" b="0" dirty="0" err="1" smtClean="0"/>
              <a:t>entities.ts</a:t>
            </a:r>
            <a:r>
              <a:rPr lang="ko-KR" altLang="en-US" sz="1600" b="0" dirty="0" smtClean="0"/>
              <a:t>의</a:t>
            </a:r>
            <a:endParaRPr lang="en-US" altLang="ko-KR" sz="1600" b="0" dirty="0" smtClean="0"/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@inject</a:t>
            </a:r>
            <a:r>
              <a:rPr lang="ko-KR" altLang="en-US" sz="1600" b="0" dirty="0" smtClean="0"/>
              <a:t>를 보고 판단해야 한다</a:t>
            </a:r>
            <a:r>
              <a:rPr lang="en-US" altLang="ko-KR" sz="1600" b="0" smtClean="0"/>
              <a:t>.</a:t>
            </a:r>
            <a:endParaRPr lang="en-US" altLang="ko-KR" sz="1600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44" y="1538775"/>
            <a:ext cx="4103788" cy="4838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5" y="4857969"/>
            <a:ext cx="4405381" cy="1595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96" y="3087766"/>
            <a:ext cx="4491141" cy="16382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790577" y="3847572"/>
            <a:ext cx="3415009" cy="1863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1) </a:t>
            </a:r>
            <a:r>
              <a:rPr lang="en-US" altLang="ko-KR" sz="1800" b="0" dirty="0" err="1" smtClean="0"/>
              <a:t>inSingletonScope</a:t>
            </a:r>
            <a:r>
              <a:rPr lang="en-US" altLang="ko-KR" sz="1800" b="0" dirty="0" smtClean="0"/>
              <a:t>, 2) </a:t>
            </a:r>
            <a:r>
              <a:rPr lang="en-US" altLang="ko-KR" sz="1800" b="0" dirty="0" err="1" smtClean="0"/>
              <a:t>toDynamicValue</a:t>
            </a:r>
            <a:r>
              <a:rPr lang="en-US" altLang="ko-KR" sz="1800" b="0" dirty="0" smtClean="0"/>
              <a:t>, 3) </a:t>
            </a:r>
            <a:r>
              <a:rPr lang="en-US" altLang="ko-KR" sz="1800" b="0" dirty="0" err="1" smtClean="0"/>
              <a:t>toSelf</a:t>
            </a:r>
            <a:endParaRPr lang="en-US" altLang="ko-KR" sz="1600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0" y="1463166"/>
            <a:ext cx="8768990" cy="45365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2757384" y="3671066"/>
            <a:ext cx="5426496" cy="83997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0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1) </a:t>
            </a:r>
            <a:r>
              <a:rPr lang="en-US" altLang="ko-KR" sz="1800" b="0" dirty="0" err="1" smtClean="0"/>
              <a:t>inSingletonScope</a:t>
            </a:r>
            <a:endParaRPr lang="en-US" altLang="ko-KR" sz="1800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Injecting Service lifetimes</a:t>
            </a:r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>
                <a:solidFill>
                  <a:srgbClr val="00B050"/>
                </a:solidFill>
              </a:rPr>
              <a:t>Transient</a:t>
            </a:r>
          </a:p>
          <a:p>
            <a:pPr marL="1211263" lvl="3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요청 마다 객체 생성 </a:t>
            </a:r>
            <a:r>
              <a:rPr lang="en-US" altLang="ko-KR" b="0" dirty="0" smtClean="0"/>
              <a:t>stateless </a:t>
            </a:r>
            <a:r>
              <a:rPr lang="ko-KR" altLang="en-US" b="0" dirty="0" smtClean="0"/>
              <a:t>서비스</a:t>
            </a: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>
                <a:solidFill>
                  <a:srgbClr val="FFC000"/>
                </a:solidFill>
              </a:rPr>
              <a:t>Scope</a:t>
            </a:r>
          </a:p>
          <a:p>
            <a:pPr marL="1211263" lvl="3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지정한 </a:t>
            </a:r>
            <a:r>
              <a:rPr lang="en-US" altLang="ko-KR" b="0" dirty="0" smtClean="0"/>
              <a:t>Scope </a:t>
            </a:r>
            <a:r>
              <a:rPr lang="ko-KR" altLang="en-US" b="0" dirty="0" smtClean="0"/>
              <a:t>안에서 유효</a:t>
            </a:r>
            <a:r>
              <a:rPr lang="en-US" altLang="ko-KR" sz="1000" b="0" dirty="0" smtClean="0"/>
              <a:t>(ex Http </a:t>
            </a:r>
            <a:r>
              <a:rPr lang="ko-KR" altLang="en-US" sz="1000" b="0" dirty="0" smtClean="0"/>
              <a:t>요청당 생성</a:t>
            </a:r>
            <a:r>
              <a:rPr lang="en-US" altLang="ko-KR" sz="1000" b="0" dirty="0" smtClean="0"/>
              <a:t>)</a:t>
            </a: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>
                <a:solidFill>
                  <a:srgbClr val="FF0000"/>
                </a:solidFill>
              </a:rPr>
              <a:t>Singleton</a:t>
            </a:r>
          </a:p>
          <a:p>
            <a:pPr marL="1211263" lvl="3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모든 호출에서 동일한 오브젝트</a:t>
            </a:r>
            <a:r>
              <a:rPr lang="en-US" altLang="ko-KR" sz="1000" b="0" dirty="0" smtClean="0"/>
              <a:t>(ex </a:t>
            </a:r>
            <a:r>
              <a:rPr lang="ko-KR" altLang="en-US" sz="1000" b="0" dirty="0" smtClean="0"/>
              <a:t>누적 방문자 수</a:t>
            </a:r>
            <a:r>
              <a:rPr lang="en-US" altLang="ko-KR" sz="1000" b="0" dirty="0" smtClean="0"/>
              <a:t>)</a:t>
            </a:r>
            <a:endParaRPr lang="en-US" altLang="ko-KR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45" y="1236339"/>
            <a:ext cx="3779803" cy="51289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101263" y="1463166"/>
            <a:ext cx="1739007" cy="90730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47640" y="4449722"/>
            <a:ext cx="2419488" cy="2154856"/>
            <a:chOff x="942768" y="3803154"/>
            <a:chExt cx="2948751" cy="2914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768" y="3803154"/>
              <a:ext cx="2873142" cy="289728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1018377" y="4865571"/>
              <a:ext cx="2873142" cy="37804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018377" y="5621661"/>
              <a:ext cx="2873142" cy="37804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018377" y="6339946"/>
              <a:ext cx="2873142" cy="37804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1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2446083"/>
            <a:ext cx="8693741" cy="3704841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Singleton</a:t>
            </a:r>
            <a:r>
              <a:rPr lang="ko-KR" altLang="en-US" sz="1800" b="0" dirty="0" smtClean="0"/>
              <a:t>과 </a:t>
            </a:r>
            <a:r>
              <a:rPr lang="en-US" altLang="ko-KR" sz="1800" b="0" dirty="0" smtClean="0"/>
              <a:t>Transient, Scoped</a:t>
            </a:r>
            <a:r>
              <a:rPr lang="ko-KR" altLang="en-US" sz="1800" b="0" dirty="0" smtClean="0"/>
              <a:t>는 구분 지어야 하는데</a:t>
            </a:r>
            <a:endParaRPr lang="en-US" altLang="ko-KR" sz="1800" b="0" dirty="0" smtClean="0"/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Singleton Service</a:t>
            </a:r>
            <a:r>
              <a:rPr lang="ko-KR" altLang="en-US" sz="1800" b="0" dirty="0" smtClean="0"/>
              <a:t>는 </a:t>
            </a:r>
            <a:r>
              <a:rPr lang="en-US" altLang="ko-KR" sz="1800" b="0" dirty="0" smtClean="0"/>
              <a:t>2</a:t>
            </a:r>
            <a:r>
              <a:rPr lang="ko-KR" altLang="en-US" sz="1800" b="0" dirty="0" smtClean="0"/>
              <a:t>회 이상 호출이 되는 경우</a:t>
            </a:r>
            <a:endParaRPr lang="en-US" altLang="ko-KR" sz="1800" b="0" dirty="0" smtClean="0"/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</a:t>
            </a:r>
            <a:r>
              <a:rPr lang="ko-KR" altLang="en-US" sz="1800" b="0" dirty="0" smtClean="0"/>
              <a:t> 새로 생성되지않기 때문에 일회성인 </a:t>
            </a:r>
            <a:r>
              <a:rPr lang="en-US" altLang="ko-KR" sz="1800" b="0" dirty="0" smtClean="0"/>
              <a:t>Transient Service</a:t>
            </a:r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smtClean="0"/>
              <a:t>를 이용할 수 없다</a:t>
            </a:r>
            <a:r>
              <a:rPr lang="en-US" altLang="ko-KR" sz="1800" b="0" dirty="0" smtClean="0"/>
              <a:t>.</a:t>
            </a:r>
            <a:endParaRPr lang="en-US" altLang="ko-KR" sz="1600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08" y="1065444"/>
            <a:ext cx="8503668" cy="106094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235398" y="2748519"/>
            <a:ext cx="2343879" cy="2419488"/>
            <a:chOff x="564723" y="1841211"/>
            <a:chExt cx="2343879" cy="2419488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4723" y="1841211"/>
              <a:ext cx="2343879" cy="2419488"/>
            </a:xfrm>
            <a:prstGeom prst="rect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Singleton Service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018377" y="2370474"/>
              <a:ext cx="1512180" cy="105852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Transient service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1"/>
            <a:ext cx="8693741" cy="370484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>
                <a:solidFill>
                  <a:srgbClr val="00B050"/>
                </a:solidFill>
              </a:rPr>
              <a:t>inTransientScope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(= transient) 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계속 생성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for </a:t>
            </a:r>
            <a:r>
              <a:rPr lang="en-US" altLang="ko-KR" sz="1600" b="0" dirty="0"/>
              <a:t>every injection, it will create a new instance of the class</a:t>
            </a:r>
            <a:r>
              <a:rPr lang="en-US" altLang="ko-KR" sz="16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>
                <a:solidFill>
                  <a:srgbClr val="FF0000"/>
                </a:solidFill>
              </a:rPr>
              <a:t>inSingletonScope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(= singleton) </a:t>
            </a:r>
            <a:r>
              <a:rPr lang="ko-KR" altLang="en-US" sz="1400" b="0" dirty="0" smtClean="0">
                <a:solidFill>
                  <a:srgbClr val="FF0000"/>
                </a:solidFill>
              </a:rPr>
              <a:t>한번만 생성</a:t>
            </a:r>
            <a:endParaRPr lang="en-US" altLang="ko-KR" sz="1800" b="0" dirty="0" smtClean="0">
              <a:solidFill>
                <a:srgbClr val="FF0000"/>
              </a:solidFill>
            </a:endParaRP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always </a:t>
            </a:r>
            <a:r>
              <a:rPr lang="en-US" altLang="ko-KR" sz="1600" b="0" dirty="0"/>
              <a:t>the same instance for every </a:t>
            </a:r>
            <a:r>
              <a:rPr lang="en-US" altLang="ko-KR" sz="1600" b="0" dirty="0" smtClean="0"/>
              <a:t>injection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>
                <a:solidFill>
                  <a:srgbClr val="FFC000"/>
                </a:solidFill>
              </a:rPr>
              <a:t>inRequestScope</a:t>
            </a:r>
            <a:r>
              <a:rPr lang="en-US" altLang="ko-KR" sz="1800" b="0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0" dirty="0" smtClean="0">
                <a:solidFill>
                  <a:srgbClr val="FFC000"/>
                </a:solidFill>
              </a:rPr>
              <a:t>(= scope) </a:t>
            </a:r>
            <a:r>
              <a:rPr lang="ko-KR" altLang="en-US" sz="1400" b="0" dirty="0" smtClean="0">
                <a:solidFill>
                  <a:srgbClr val="FFC000"/>
                </a:solidFill>
              </a:rPr>
              <a:t>경우에 따라 생성</a:t>
            </a:r>
            <a:endParaRPr lang="en-US" altLang="ko-KR" sz="1800" b="0" dirty="0" smtClean="0">
              <a:solidFill>
                <a:srgbClr val="FFC000"/>
              </a:solidFill>
            </a:endParaRP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the </a:t>
            </a:r>
            <a:r>
              <a:rPr lang="en-US" altLang="ko-KR" sz="1600" b="0" dirty="0"/>
              <a:t>same instance for one call of </a:t>
            </a:r>
            <a:r>
              <a:rPr lang="en-US" altLang="ko-KR" sz="1600" b="0" dirty="0" err="1" smtClean="0"/>
              <a:t>container.get</a:t>
            </a:r>
            <a:r>
              <a:rPr lang="en-US" altLang="ko-KR" sz="1600" b="0" dirty="0" smtClean="0"/>
              <a:t>()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Default Scope is </a:t>
            </a:r>
            <a:r>
              <a:rPr lang="en-US" altLang="ko-KR" b="0" dirty="0" smtClean="0">
                <a:solidFill>
                  <a:srgbClr val="00B050"/>
                </a:solidFill>
              </a:rPr>
              <a:t>transient</a:t>
            </a:r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5848" t="45000" r="10347" b="28334"/>
          <a:stretch/>
        </p:blipFill>
        <p:spPr>
          <a:xfrm>
            <a:off x="564722" y="4789963"/>
            <a:ext cx="7693205" cy="16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2</a:t>
            </a:r>
            <a:r>
              <a:rPr lang="en-US" altLang="ko-KR" sz="1800" b="0" dirty="0" smtClean="0"/>
              <a:t>) </a:t>
            </a:r>
            <a:r>
              <a:rPr lang="en-US" altLang="ko-KR" sz="1800" b="0" dirty="0" err="1" smtClean="0"/>
              <a:t>toDynamicValue</a:t>
            </a: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err="1" smtClean="0"/>
              <a:t>ctx</a:t>
            </a:r>
            <a:r>
              <a:rPr lang="en-US" altLang="ko-KR" b="0" dirty="0" smtClean="0"/>
              <a:t> =&gt; </a:t>
            </a:r>
            <a:r>
              <a:rPr lang="en-US" altLang="ko-KR" b="0" dirty="0" err="1" smtClean="0"/>
              <a:t>ctx.container.get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MarkdownPreviewOpenHandler</a:t>
            </a:r>
            <a:r>
              <a:rPr lang="en-US" altLang="ko-KR" b="0" dirty="0" smtClean="0"/>
              <a:t>)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Function</a:t>
            </a:r>
            <a:r>
              <a:rPr lang="ko-KR" altLang="en-US" b="0" dirty="0" smtClean="0"/>
              <a:t>을 </a:t>
            </a:r>
            <a:r>
              <a:rPr lang="en-US" altLang="ko-KR" b="0" dirty="0" smtClean="0"/>
              <a:t>=&gt;</a:t>
            </a:r>
            <a:r>
              <a:rPr lang="ko-KR" altLang="en-US" b="0" dirty="0" smtClean="0"/>
              <a:t>가 대체하는 형태로 매개변수</a:t>
            </a:r>
            <a:r>
              <a:rPr lang="en-US" altLang="ko-KR" b="0" dirty="0" smtClean="0"/>
              <a:t>( )</a:t>
            </a:r>
            <a:r>
              <a:rPr lang="ko-KR" altLang="en-US" b="0" dirty="0" smtClean="0"/>
              <a:t>를 넣어 </a:t>
            </a:r>
            <a:r>
              <a:rPr lang="en-US" altLang="ko-KR" b="0" dirty="0" smtClean="0"/>
              <a:t>=&gt; </a:t>
            </a:r>
            <a:r>
              <a:rPr lang="ko-KR" altLang="en-US" b="0" dirty="0" err="1" smtClean="0"/>
              <a:t>로직</a:t>
            </a:r>
            <a:r>
              <a:rPr lang="en-US" altLang="ko-KR" b="0" dirty="0" smtClean="0"/>
              <a:t>{ }</a:t>
            </a:r>
            <a:r>
              <a:rPr lang="ko-KR" altLang="en-US" b="0" dirty="0" smtClean="0"/>
              <a:t>을 실행한다</a:t>
            </a:r>
            <a:r>
              <a:rPr lang="en-US" altLang="ko-KR" b="0" dirty="0" smtClean="0"/>
              <a:t>. (ES6 </a:t>
            </a:r>
            <a:r>
              <a:rPr lang="ko-KR" altLang="en-US" b="0" dirty="0" smtClean="0"/>
              <a:t>문법</a:t>
            </a:r>
            <a:r>
              <a:rPr lang="en-US" altLang="ko-KR" b="0" dirty="0" smtClean="0"/>
              <a:t>)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화살표 함수는 값을 연산하여 바로 반환할 때 사용하면 </a:t>
            </a:r>
            <a:r>
              <a:rPr lang="ko-KR" altLang="en-US" b="0" dirty="0" err="1" smtClean="0"/>
              <a:t>가독성이</a:t>
            </a:r>
            <a:r>
              <a:rPr lang="ko-KR" altLang="en-US" b="0" dirty="0" smtClean="0"/>
              <a:t> 높다</a:t>
            </a:r>
            <a:r>
              <a:rPr lang="en-US" altLang="ko-KR" b="0" dirty="0" smtClean="0"/>
              <a:t>.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화살표 함수 </a:t>
            </a:r>
            <a:r>
              <a:rPr lang="ko-KR" altLang="en-US" b="0" dirty="0" smtClean="0"/>
              <a:t>또는</a:t>
            </a:r>
            <a:r>
              <a:rPr lang="en-US" altLang="ko-KR" b="0" dirty="0" smtClean="0"/>
              <a:t> </a:t>
            </a:r>
            <a:r>
              <a:rPr lang="en-US" altLang="ko-KR" b="0" dirty="0" smtClean="0"/>
              <a:t>Arrow Function</a:t>
            </a:r>
            <a:r>
              <a:rPr lang="ko-KR" altLang="en-US" b="0" dirty="0" smtClean="0"/>
              <a:t>이라고 </a:t>
            </a:r>
            <a:r>
              <a:rPr lang="ko-KR" altLang="en-US" b="0" dirty="0" smtClean="0"/>
              <a:t>불리는데 </a:t>
            </a:r>
            <a:r>
              <a:rPr lang="en-US" altLang="ko-KR" b="0" dirty="0" smtClean="0"/>
              <a:t>ES5</a:t>
            </a:r>
            <a:r>
              <a:rPr lang="ko-KR" altLang="en-US" b="0" dirty="0" smtClean="0"/>
              <a:t>의 </a:t>
            </a:r>
            <a:r>
              <a:rPr lang="en-US" altLang="ko-KR" b="0" dirty="0" smtClean="0"/>
              <a:t>function</a:t>
            </a:r>
            <a:r>
              <a:rPr lang="ko-KR" altLang="en-US" b="0" dirty="0" smtClean="0"/>
              <a:t>을 완벽히 대체할 수는 없다</a:t>
            </a:r>
            <a:r>
              <a:rPr lang="en-US" altLang="ko-KR" b="0" dirty="0" smtClean="0"/>
              <a:t>.</a:t>
            </a:r>
            <a:endParaRPr lang="en-US" altLang="ko-KR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401"/>
          <a:stretch/>
        </p:blipFill>
        <p:spPr>
          <a:xfrm>
            <a:off x="489115" y="1597190"/>
            <a:ext cx="8543816" cy="319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992" t="5024" b="64832"/>
          <a:stretch/>
        </p:blipFill>
        <p:spPr>
          <a:xfrm>
            <a:off x="864864" y="2446083"/>
            <a:ext cx="1438866" cy="4536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59" y="3917868"/>
            <a:ext cx="3095625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4992" t="55264" r="30106" b="14592"/>
          <a:stretch/>
        </p:blipFill>
        <p:spPr>
          <a:xfrm>
            <a:off x="2490580" y="2437976"/>
            <a:ext cx="982918" cy="4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Arrow function</a:t>
            </a:r>
            <a:r>
              <a:rPr lang="ko-KR" altLang="en-US" sz="1800" b="0" dirty="0" smtClean="0"/>
              <a:t>이 기존의 </a:t>
            </a:r>
            <a:r>
              <a:rPr lang="en-US" altLang="ko-KR" sz="1800" b="0" dirty="0" smtClean="0"/>
              <a:t>function</a:t>
            </a:r>
            <a:r>
              <a:rPr lang="ko-KR" altLang="en-US" sz="1800" b="0" dirty="0" smtClean="0"/>
              <a:t>을 대체할 수 없는 이유</a:t>
            </a:r>
            <a:endParaRPr lang="en-US" altLang="ko-KR" sz="1800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일반 함수는 </a:t>
            </a:r>
            <a:r>
              <a:rPr lang="en-US" altLang="ko-KR" b="0" dirty="0" smtClean="0"/>
              <a:t>this </a:t>
            </a:r>
            <a:r>
              <a:rPr lang="ko-KR" altLang="en-US" b="0" dirty="0" smtClean="0"/>
              <a:t>바인딩에 의해 </a:t>
            </a:r>
            <a:r>
              <a:rPr lang="en-US" altLang="ko-KR" b="0" dirty="0" smtClean="0"/>
              <a:t>return </a:t>
            </a:r>
            <a:r>
              <a:rPr lang="ko-KR" altLang="en-US" b="0" dirty="0" smtClean="0"/>
              <a:t>안의 </a:t>
            </a:r>
            <a:r>
              <a:rPr lang="en-US" altLang="ko-KR" b="0" dirty="0" smtClean="0"/>
              <a:t>closure</a:t>
            </a:r>
            <a:r>
              <a:rPr lang="ko-KR" altLang="en-US" b="0" dirty="0" smtClean="0"/>
              <a:t>에서 </a:t>
            </a:r>
            <a:r>
              <a:rPr lang="ko-KR" altLang="en-US" b="0" dirty="0" smtClean="0"/>
              <a:t>변경한 </a:t>
            </a:r>
            <a:r>
              <a:rPr lang="en-US" altLang="ko-KR" b="0" dirty="0" smtClean="0"/>
              <a:t>name</a:t>
            </a:r>
            <a:r>
              <a:rPr lang="ko-KR" altLang="en-US" b="0" dirty="0" smtClean="0"/>
              <a:t>이 반영된다</a:t>
            </a:r>
            <a:r>
              <a:rPr lang="en-US" altLang="ko-KR" b="0" dirty="0" smtClean="0"/>
              <a:t>.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b="0" dirty="0" smtClean="0"/>
              <a:t>화살표 함수는 </a:t>
            </a:r>
            <a:r>
              <a:rPr lang="en-US" altLang="ko-KR" b="0" dirty="0" smtClean="0"/>
              <a:t>this </a:t>
            </a:r>
            <a:r>
              <a:rPr lang="ko-KR" altLang="en-US" b="0" dirty="0" smtClean="0"/>
              <a:t>바인딩이 아닌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를 화살표 함수에 전달되는 인자와 동일하게 취급된다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00" y="1802178"/>
            <a:ext cx="2895087" cy="20318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31" y="4251552"/>
            <a:ext cx="2683026" cy="22540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4042737" y="3580218"/>
            <a:ext cx="831699" cy="2538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269564" y="6184943"/>
            <a:ext cx="831699" cy="2538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6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bind(</a:t>
            </a:r>
            <a:r>
              <a:rPr lang="en-US" altLang="ko-KR" b="0" dirty="0" smtClean="0">
                <a:solidFill>
                  <a:srgbClr val="00B050"/>
                </a:solidFill>
              </a:rPr>
              <a:t>Interface</a:t>
            </a:r>
            <a:r>
              <a:rPr lang="en-US" altLang="ko-KR" b="0" dirty="0" smtClean="0"/>
              <a:t>).to(</a:t>
            </a:r>
            <a:r>
              <a:rPr lang="en-US" altLang="ko-KR" b="0" dirty="0" smtClean="0">
                <a:solidFill>
                  <a:srgbClr val="FF0000"/>
                </a:solidFill>
              </a:rPr>
              <a:t>Class</a:t>
            </a:r>
            <a:r>
              <a:rPr lang="en-US" altLang="ko-KR" b="0" dirty="0" smtClean="0"/>
              <a:t>)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400" b="0" dirty="0" smtClean="0"/>
              <a:t>Bind(</a:t>
            </a:r>
            <a:r>
              <a:rPr lang="en-US" altLang="ko-KR" sz="1400" b="0" dirty="0" err="1" smtClean="0">
                <a:solidFill>
                  <a:srgbClr val="00B050"/>
                </a:solidFill>
              </a:rPr>
              <a:t>OpenHandler</a:t>
            </a:r>
            <a:r>
              <a:rPr lang="en-US" altLang="ko-KR" sz="1400" b="0" dirty="0" smtClean="0"/>
              <a:t>).</a:t>
            </a:r>
            <a:r>
              <a:rPr lang="en-US" altLang="ko-KR" sz="1400" b="0" dirty="0" err="1" smtClean="0"/>
              <a:t>toDynamicValue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ctx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=&gt; </a:t>
            </a:r>
            <a:r>
              <a:rPr lang="en-US" altLang="ko-KR" sz="1400" b="0" dirty="0" err="1"/>
              <a:t>ctx.container.get</a:t>
            </a:r>
            <a:r>
              <a:rPr lang="en-US" altLang="ko-KR" sz="1400" b="0" dirty="0"/>
              <a:t>(</a:t>
            </a:r>
            <a:r>
              <a:rPr lang="en-US" altLang="ko-KR" sz="1400" b="0" dirty="0" err="1">
                <a:solidFill>
                  <a:srgbClr val="FF0000"/>
                </a:solidFill>
              </a:rPr>
              <a:t>MarkdownPreviewOpenHandler</a:t>
            </a:r>
            <a:r>
              <a:rPr lang="en-US" altLang="ko-KR" sz="1400" b="0" dirty="0" smtClean="0"/>
              <a:t>))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Bind.to</a:t>
            </a:r>
            <a:r>
              <a:rPr lang="ko-KR" altLang="en-US" b="0" dirty="0" smtClean="0"/>
              <a:t>와 </a:t>
            </a:r>
            <a:r>
              <a:rPr lang="en-US" altLang="ko-KR" b="0" dirty="0" err="1" smtClean="0"/>
              <a:t>Bind.toDynamicValue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Bind.toConstantValue</a:t>
            </a:r>
            <a:r>
              <a:rPr lang="ko-KR" altLang="en-US" b="0" dirty="0" smtClean="0"/>
              <a:t>의 차이</a:t>
            </a: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3" y="1387557"/>
            <a:ext cx="5203014" cy="16563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4260699"/>
            <a:ext cx="7629525" cy="1400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783" y="1200307"/>
            <a:ext cx="2645925" cy="18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Dependency injection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17022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Inversify.JS</a:t>
            </a:r>
            <a:r>
              <a:rPr lang="ko-KR" altLang="en-US" sz="1800" b="0" dirty="0" smtClean="0"/>
              <a:t>는 </a:t>
            </a:r>
            <a:r>
              <a:rPr lang="en-US" altLang="ko-KR" sz="1800" b="0" dirty="0" smtClean="0"/>
              <a:t>Dependency Injection</a:t>
            </a:r>
            <a:r>
              <a:rPr lang="ko-KR" altLang="en-US" sz="1800" b="0" dirty="0" smtClean="0"/>
              <a:t>으로 </a:t>
            </a:r>
            <a:r>
              <a:rPr lang="en-US" altLang="ko-KR" sz="1800" b="0" dirty="0" smtClean="0"/>
              <a:t>JavaScript</a:t>
            </a:r>
            <a:r>
              <a:rPr lang="ko-KR" altLang="en-US" sz="1800" b="0" dirty="0" smtClean="0"/>
              <a:t>의</a:t>
            </a:r>
            <a:r>
              <a:rPr lang="en-US" altLang="ko-KR" sz="1800" b="0" dirty="0" smtClean="0"/>
              <a:t> Object-oriented(</a:t>
            </a:r>
            <a:r>
              <a:rPr lang="ko-KR" altLang="en-US" sz="1800" b="0" dirty="0" smtClean="0"/>
              <a:t>객체 지향</a:t>
            </a:r>
            <a:r>
              <a:rPr lang="en-US" altLang="ko-KR" sz="1800" b="0" dirty="0" smtClean="0"/>
              <a:t>)</a:t>
            </a:r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ko-KR" sz="1800" b="0" dirty="0" smtClean="0"/>
              <a:t>    Programming</a:t>
            </a:r>
            <a:r>
              <a:rPr lang="ko-KR" altLang="en-US" sz="1800" b="0" dirty="0" smtClean="0"/>
              <a:t>을 쉽게 적용 해주기 위해 만들어졌다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1" y="2521692"/>
            <a:ext cx="3432024" cy="29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bind(</a:t>
            </a:r>
            <a:r>
              <a:rPr lang="en-US" altLang="ko-KR" b="0" dirty="0" smtClean="0">
                <a:solidFill>
                  <a:srgbClr val="00B050"/>
                </a:solidFill>
              </a:rPr>
              <a:t>Interface</a:t>
            </a:r>
            <a:r>
              <a:rPr lang="en-US" altLang="ko-KR" b="0" dirty="0" smtClean="0"/>
              <a:t>).to(</a:t>
            </a:r>
            <a:r>
              <a:rPr lang="en-US" altLang="ko-KR" b="0" dirty="0" smtClean="0">
                <a:solidFill>
                  <a:srgbClr val="FF0000"/>
                </a:solidFill>
              </a:rPr>
              <a:t>Class</a:t>
            </a:r>
            <a:r>
              <a:rPr lang="en-US" altLang="ko-KR" b="0" dirty="0" smtClean="0"/>
              <a:t>)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400" b="0" dirty="0" smtClean="0"/>
              <a:t>Bind(</a:t>
            </a:r>
            <a:r>
              <a:rPr lang="en-US" altLang="ko-KR" sz="1400" b="0" dirty="0" err="1" smtClean="0">
                <a:solidFill>
                  <a:srgbClr val="00B050"/>
                </a:solidFill>
              </a:rPr>
              <a:t>OpenHandler</a:t>
            </a:r>
            <a:r>
              <a:rPr lang="en-US" altLang="ko-KR" sz="1400" b="0" dirty="0" smtClean="0"/>
              <a:t>).</a:t>
            </a:r>
            <a:r>
              <a:rPr lang="en-US" altLang="ko-KR" sz="1400" b="0" dirty="0" err="1" smtClean="0"/>
              <a:t>toDynamicValue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ctx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=&gt; </a:t>
            </a:r>
            <a:r>
              <a:rPr lang="en-US" altLang="ko-KR" sz="1400" b="0" dirty="0" err="1"/>
              <a:t>ctx.container.get</a:t>
            </a:r>
            <a:r>
              <a:rPr lang="en-US" altLang="ko-KR" sz="1400" b="0" dirty="0"/>
              <a:t>(</a:t>
            </a:r>
            <a:r>
              <a:rPr lang="en-US" altLang="ko-KR" sz="1400" b="0" dirty="0" err="1">
                <a:solidFill>
                  <a:srgbClr val="FF0000"/>
                </a:solidFill>
              </a:rPr>
              <a:t>MarkdownPreviewOpenHandler</a:t>
            </a:r>
            <a:r>
              <a:rPr lang="en-US" altLang="ko-KR" sz="1400" b="0" dirty="0" smtClean="0"/>
              <a:t>))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Bind.to</a:t>
            </a:r>
            <a:r>
              <a:rPr lang="ko-KR" altLang="en-US" b="0" dirty="0" smtClean="0"/>
              <a:t>와 </a:t>
            </a:r>
            <a:r>
              <a:rPr lang="en-US" altLang="ko-KR" b="0" dirty="0" err="1" smtClean="0"/>
              <a:t>Bind.toDynamicValue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Bind.toConstantValue</a:t>
            </a:r>
            <a:r>
              <a:rPr lang="ko-KR" altLang="en-US" b="0" dirty="0" smtClean="0"/>
              <a:t>의 차이</a:t>
            </a: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Interface</a:t>
            </a:r>
            <a:r>
              <a:rPr lang="ko-KR" altLang="en-US" b="0" dirty="0" smtClean="0"/>
              <a:t>에 변수가 존재하는 경우 </a:t>
            </a:r>
            <a:r>
              <a:rPr lang="en-US" altLang="ko-KR" b="0" dirty="0" err="1" smtClean="0"/>
              <a:t>toDynamic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ConstantValue</a:t>
            </a:r>
            <a:r>
              <a:rPr lang="ko-KR" altLang="en-US" b="0" dirty="0" smtClean="0"/>
              <a:t>를 사용</a:t>
            </a: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b="0" dirty="0" smtClean="0"/>
              <a:t>Constant</a:t>
            </a:r>
            <a:r>
              <a:rPr lang="ko-KR" altLang="en-US" b="0" dirty="0" smtClean="0"/>
              <a:t>는 상수 값을 </a:t>
            </a:r>
            <a:r>
              <a:rPr lang="en-US" altLang="ko-KR" b="0" dirty="0" smtClean="0"/>
              <a:t>Dynamic</a:t>
            </a:r>
            <a:r>
              <a:rPr lang="ko-KR" altLang="en-US" b="0" dirty="0" smtClean="0"/>
              <a:t>은 </a:t>
            </a:r>
            <a:r>
              <a:rPr lang="en-US" altLang="ko-KR" b="0" dirty="0" smtClean="0"/>
              <a:t>Class</a:t>
            </a:r>
            <a:r>
              <a:rPr lang="ko-KR" altLang="en-US" b="0" dirty="0" smtClean="0"/>
              <a:t>에 </a:t>
            </a:r>
            <a:r>
              <a:rPr lang="en-US" altLang="ko-KR" b="0" dirty="0" smtClean="0"/>
              <a:t>Bind</a:t>
            </a:r>
            <a:r>
              <a:rPr lang="ko-KR" altLang="en-US" b="0" dirty="0" smtClean="0"/>
              <a:t>시킬 때 사용</a:t>
            </a: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/>
          </a:p>
          <a:p>
            <a:pPr marL="927100" lvl="2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3" y="1387557"/>
            <a:ext cx="5203014" cy="16563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8401"/>
          <a:stretch/>
        </p:blipFill>
        <p:spPr>
          <a:xfrm>
            <a:off x="628478" y="6057900"/>
            <a:ext cx="8177626" cy="3059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783" y="1200307"/>
            <a:ext cx="2645925" cy="18435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320" y="3839588"/>
            <a:ext cx="2730568" cy="21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3) </a:t>
            </a:r>
            <a:r>
              <a:rPr lang="en-US" altLang="ko-KR" sz="1800" b="0" dirty="0" err="1" smtClean="0"/>
              <a:t>toSelf</a:t>
            </a:r>
            <a:endParaRPr lang="en-US" altLang="ko-KR" sz="1600" b="0" dirty="0" smtClean="0"/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8" y="1387557"/>
            <a:ext cx="7123090" cy="3786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8" y="2106059"/>
            <a:ext cx="6810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smtClean="0">
                <a:solidFill>
                  <a:schemeClr val="bg1"/>
                </a:solidFill>
              </a:rPr>
              <a:t>Markdown-it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96" y="858294"/>
            <a:ext cx="5821893" cy="56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065803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모듈을 객체화 할 때 다음과 같이 소스 코드 부분에 </a:t>
            </a:r>
            <a:r>
              <a:rPr lang="en-US" altLang="ko-KR" sz="1800" b="0" dirty="0" smtClean="0"/>
              <a:t>require(“module”) </a:t>
            </a:r>
            <a:r>
              <a:rPr lang="ko-KR" altLang="en-US" sz="1800" b="0" dirty="0" smtClean="0"/>
              <a:t>또는 </a:t>
            </a:r>
            <a:r>
              <a:rPr lang="en-US" altLang="ko-KR" sz="1800" b="0" dirty="0" smtClean="0"/>
              <a:t>new Module() </a:t>
            </a:r>
            <a:r>
              <a:rPr lang="ko-KR" altLang="en-US" sz="1800" b="0" dirty="0" smtClean="0"/>
              <a:t>등으로 작성된 경우 큰 프로젝트의 경우 해당 모듈의 교체가 번거롭다</a:t>
            </a:r>
            <a:r>
              <a:rPr lang="en-US" altLang="ko-KR" sz="1800" b="0" dirty="0" smtClean="0"/>
              <a:t>.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DI</a:t>
            </a:r>
            <a:r>
              <a:rPr lang="ko-KR" altLang="en-US" sz="1800" b="0" dirty="0" smtClean="0"/>
              <a:t>는 모듈의 </a:t>
            </a:r>
            <a:r>
              <a:rPr lang="en-US" altLang="ko-KR" sz="1800" b="0" dirty="0" smtClean="0"/>
              <a:t>import</a:t>
            </a:r>
            <a:r>
              <a:rPr lang="ko-KR" altLang="en-US" sz="1800" b="0" dirty="0" smtClean="0"/>
              <a:t>를 </a:t>
            </a:r>
            <a:r>
              <a:rPr lang="en-US" altLang="ko-KR" sz="1800" b="0" dirty="0" err="1" smtClean="0"/>
              <a:t>config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파일과 같은 별도의 </a:t>
            </a:r>
            <a:r>
              <a:rPr lang="en-US" altLang="ko-KR" sz="1800" b="0" dirty="0" smtClean="0"/>
              <a:t>Factory Class</a:t>
            </a:r>
            <a:r>
              <a:rPr lang="ko-KR" altLang="en-US" sz="1800" b="0" dirty="0" smtClean="0"/>
              <a:t>를 운용하여 모듈 관리에 편리하다는 이점을 가지고 있다</a:t>
            </a:r>
            <a:r>
              <a:rPr lang="en-US" altLang="ko-KR" sz="1800" b="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4" y="1750741"/>
            <a:ext cx="5519457" cy="2812394"/>
          </a:xfrm>
          <a:prstGeom prst="rect">
            <a:avLst/>
          </a:prstGeom>
        </p:spPr>
      </p:pic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smtClean="0">
                <a:solidFill>
                  <a:schemeClr val="bg1"/>
                </a:solidFill>
              </a:rPr>
              <a:t>Dependency injection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065803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err="1" smtClean="0"/>
              <a:t>InversifyJS</a:t>
            </a:r>
            <a:r>
              <a:rPr lang="ko-KR" altLang="en-US" sz="1800" b="0" dirty="0" smtClean="0"/>
              <a:t>를 사용하기 위해서는 </a:t>
            </a:r>
            <a:r>
              <a:rPr lang="en-US" altLang="ko-KR" sz="1800" b="0" dirty="0" smtClean="0"/>
              <a:t>VS-Code</a:t>
            </a:r>
            <a:r>
              <a:rPr lang="ko-KR" altLang="en-US" sz="1800" b="0" dirty="0" smtClean="0"/>
              <a:t>에서 </a:t>
            </a:r>
            <a:r>
              <a:rPr lang="ko-KR" altLang="en-US" sz="1800" b="0" dirty="0" err="1" smtClean="0"/>
              <a:t>새폴더를</a:t>
            </a:r>
            <a:r>
              <a:rPr lang="ko-KR" altLang="en-US" sz="1800" b="0" dirty="0" smtClean="0"/>
              <a:t> 만든 뒤 </a:t>
            </a:r>
            <a:r>
              <a:rPr lang="en-US" altLang="ko-KR" sz="1800" b="0" dirty="0" err="1" smtClean="0"/>
              <a:t>npm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init</a:t>
            </a:r>
            <a:r>
              <a:rPr lang="ko-KR" altLang="en-US" sz="1800" b="0" dirty="0" smtClean="0"/>
              <a:t>으로 </a:t>
            </a:r>
            <a:r>
              <a:rPr lang="en-US" altLang="ko-KR" sz="1800" b="0" dirty="0" smtClean="0"/>
              <a:t>node project</a:t>
            </a:r>
            <a:r>
              <a:rPr lang="ko-KR" altLang="en-US" sz="1800" b="0" dirty="0" smtClean="0"/>
              <a:t>로 변환하고 </a:t>
            </a:r>
            <a:r>
              <a:rPr lang="en-US" altLang="ko-KR" sz="1800" b="0" dirty="0" err="1" smtClean="0"/>
              <a:t>inversify</a:t>
            </a:r>
            <a:r>
              <a:rPr lang="ko-KR" altLang="en-US" sz="1800" b="0" dirty="0" smtClean="0"/>
              <a:t>를 설치한다</a:t>
            </a:r>
            <a:r>
              <a:rPr lang="en-US" altLang="ko-KR" sz="1800" b="0" dirty="0" smtClean="0"/>
              <a:t>.</a:t>
            </a:r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3" y="1916820"/>
            <a:ext cx="7036123" cy="38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065803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800" b="0" dirty="0" smtClean="0"/>
              <a:t>다음으로는 </a:t>
            </a:r>
            <a:r>
              <a:rPr lang="en-US" altLang="ko-KR" sz="1800" b="0" dirty="0" err="1" smtClean="0"/>
              <a:t>tsconfig.json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파일에 작성해야 될 내용인데 이는 </a:t>
            </a:r>
            <a:r>
              <a:rPr lang="en-US" altLang="ko-KR" sz="1800" b="0" dirty="0" err="1" smtClean="0"/>
              <a:t>TypeScript</a:t>
            </a:r>
            <a:r>
              <a:rPr lang="ko-KR" altLang="en-US" sz="1800" b="0" dirty="0" smtClean="0"/>
              <a:t>의 프로젝트 생성에 필요한 파일로 우선 </a:t>
            </a:r>
            <a:r>
              <a:rPr lang="en-US" altLang="ko-KR" sz="1800" b="0" dirty="0" err="1" smtClean="0"/>
              <a:t>TypeScript</a:t>
            </a:r>
            <a:r>
              <a:rPr lang="ko-KR" altLang="en-US" sz="1800" b="0" dirty="0" smtClean="0"/>
              <a:t>의 프로젝트 생성</a:t>
            </a:r>
            <a:r>
              <a:rPr lang="en-US" altLang="ko-KR" sz="1800" b="0" dirty="0" smtClean="0"/>
              <a:t>, </a:t>
            </a:r>
            <a:r>
              <a:rPr lang="ko-KR" altLang="en-US" sz="1800" b="0" dirty="0" smtClean="0"/>
              <a:t>빌드 방식을 알아야 한다</a:t>
            </a:r>
            <a:r>
              <a:rPr lang="en-US" altLang="ko-KR" sz="1800" b="0" dirty="0" smtClean="0"/>
              <a:t>.</a:t>
            </a:r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2" y="2370474"/>
            <a:ext cx="8583459" cy="29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TypeScript</a:t>
            </a:r>
            <a:r>
              <a:rPr lang="en-US" altLang="ko-KR" dirty="0" smtClean="0">
                <a:solidFill>
                  <a:schemeClr val="bg1"/>
                </a:solidFill>
              </a:rPr>
              <a:t> Compile To JavaScript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2797534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1. </a:t>
            </a:r>
            <a:r>
              <a:rPr lang="en-US" altLang="ko-KR" sz="1800" b="0" dirty="0" err="1" smtClean="0"/>
              <a:t>Config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 작성 및 </a:t>
            </a:r>
            <a:r>
              <a:rPr lang="en-US" altLang="ko-KR" sz="1800" b="0" dirty="0" smtClean="0"/>
              <a:t>Task Configure</a:t>
            </a: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ko-KR" sz="1800" b="0" dirty="0" smtClean="0"/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2. Run Build Task</a:t>
            </a:r>
            <a:r>
              <a:rPr lang="ko-KR" altLang="en-US" sz="1800" b="0" dirty="0" smtClean="0"/>
              <a:t>로 </a:t>
            </a:r>
            <a:r>
              <a:rPr lang="en-US" altLang="ko-KR" sz="1800" b="0" dirty="0" smtClean="0"/>
              <a:t>JavaScript </a:t>
            </a:r>
            <a:r>
              <a:rPr lang="ko-KR" altLang="en-US" sz="1800" b="0" dirty="0" smtClean="0"/>
              <a:t>파일 생성</a:t>
            </a:r>
            <a:endParaRPr lang="en-US" altLang="ko-KR" sz="18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1" y="1538775"/>
            <a:ext cx="4309713" cy="1839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1" y="3816230"/>
            <a:ext cx="4889383" cy="24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0244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1069" y="60251"/>
            <a:ext cx="8769350" cy="6477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JavaScript Node </a:t>
            </a:r>
            <a:r>
              <a:rPr lang="ko-KR" altLang="en-US" dirty="0" smtClean="0">
                <a:solidFill>
                  <a:schemeClr val="bg1"/>
                </a:solidFill>
              </a:rPr>
              <a:t>실행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1085120"/>
            <a:ext cx="8693741" cy="529264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/>
              <a:t>3</a:t>
            </a:r>
            <a:r>
              <a:rPr lang="en-US" altLang="ko-KR" sz="1800" b="0" dirty="0" smtClean="0"/>
              <a:t>. </a:t>
            </a:r>
            <a:r>
              <a:rPr lang="en-US" altLang="ko-KR" sz="1800" b="0" dirty="0" err="1" smtClean="0"/>
              <a:t>js</a:t>
            </a:r>
            <a:r>
              <a:rPr lang="ko-KR" altLang="en-US" sz="1800" b="0" dirty="0" smtClean="0"/>
              <a:t>를 </a:t>
            </a:r>
            <a:r>
              <a:rPr lang="en-US" altLang="ko-KR" sz="1800" b="0" dirty="0" smtClean="0"/>
              <a:t>html</a:t>
            </a:r>
            <a:r>
              <a:rPr lang="ko-KR" altLang="en-US" sz="1800" b="0" dirty="0" smtClean="0"/>
              <a:t>에 </a:t>
            </a:r>
            <a:r>
              <a:rPr lang="en-US" altLang="ko-KR" sz="1800" b="0" dirty="0" smtClean="0"/>
              <a:t>import</a:t>
            </a:r>
            <a:r>
              <a:rPr lang="ko-KR" altLang="en-US" sz="1800" b="0" dirty="0" smtClean="0"/>
              <a:t>하지 않고 터미널에서 </a:t>
            </a:r>
            <a:r>
              <a:rPr lang="en-US" altLang="ko-KR" sz="1800" b="0" dirty="0" smtClean="0"/>
              <a:t>node</a:t>
            </a:r>
            <a:r>
              <a:rPr lang="ko-KR" altLang="en-US" sz="1800" b="0" dirty="0" smtClean="0"/>
              <a:t>로 실행가능하다</a:t>
            </a:r>
            <a:r>
              <a:rPr lang="en-US" altLang="ko-KR" sz="1800" b="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3" y="1638507"/>
            <a:ext cx="7336516" cy="48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1. Declare your interfaces and types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Class</a:t>
            </a:r>
            <a:r>
              <a:rPr lang="ko-KR" altLang="en-US" sz="1600" b="0" dirty="0" smtClean="0"/>
              <a:t>나 </a:t>
            </a:r>
            <a:r>
              <a:rPr lang="en-US" altLang="ko-KR" sz="1600" b="0" dirty="0" smtClean="0"/>
              <a:t>Interface</a:t>
            </a:r>
            <a:r>
              <a:rPr lang="ko-KR" altLang="en-US" sz="1600" b="0" dirty="0" smtClean="0"/>
              <a:t>의 경우 다음과 같이 </a:t>
            </a:r>
            <a:r>
              <a:rPr lang="en-US" altLang="ko-KR" sz="1600" b="0" dirty="0" err="1" smtClean="0"/>
              <a:t>Symbol.for</a:t>
            </a:r>
            <a:r>
              <a:rPr lang="ko-KR" altLang="en-US" sz="1600" b="0" dirty="0" smtClean="0"/>
              <a:t>를 이용해 </a:t>
            </a:r>
            <a:r>
              <a:rPr lang="en-US" altLang="ko-KR" sz="1600" b="0" dirty="0" smtClean="0"/>
              <a:t>TYPES</a:t>
            </a:r>
            <a:r>
              <a:rPr lang="ko-KR" altLang="en-US" sz="1600" b="0" dirty="0" smtClean="0"/>
              <a:t>에 선언할 수 있다</a:t>
            </a:r>
            <a:r>
              <a:rPr lang="en-US" altLang="ko-KR" sz="1600" b="0" dirty="0" smtClean="0"/>
              <a:t>.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err="1" smtClean="0"/>
              <a:t>Inversify</a:t>
            </a:r>
            <a:r>
              <a:rPr lang="ko-KR" altLang="en-US" sz="1600" b="0" dirty="0" smtClean="0"/>
              <a:t>에서 </a:t>
            </a:r>
            <a:r>
              <a:rPr lang="en-US" altLang="ko-KR" sz="1600" b="0" dirty="0" smtClean="0"/>
              <a:t>Symbol</a:t>
            </a:r>
            <a:r>
              <a:rPr lang="ko-KR" altLang="en-US" sz="1600" b="0" dirty="0" smtClean="0"/>
              <a:t> 위치를 찾을 수 있도록 각 구현체에 </a:t>
            </a:r>
            <a:r>
              <a:rPr lang="en-US" altLang="ko-KR" sz="1600" b="0" dirty="0" smtClean="0"/>
              <a:t>annotation</a:t>
            </a:r>
            <a:r>
              <a:rPr lang="ko-KR" altLang="en-US" sz="1600" b="0" dirty="0" smtClean="0"/>
              <a:t>을 명시해야 한다</a:t>
            </a:r>
            <a:r>
              <a:rPr lang="en-US" altLang="ko-KR" sz="1600" b="0" dirty="0" smtClean="0"/>
              <a:t>.</a:t>
            </a:r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9" y="2824128"/>
            <a:ext cx="4114800" cy="2867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10" y="3425421"/>
            <a:ext cx="4393910" cy="16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57" y="1387557"/>
            <a:ext cx="4413184" cy="5141412"/>
          </a:xfrm>
          <a:prstGeom prst="rect">
            <a:avLst/>
          </a:prstGeom>
        </p:spPr>
      </p:pic>
      <p:grpSp>
        <p:nvGrpSpPr>
          <p:cNvPr id="18" name="그룹 4"/>
          <p:cNvGrpSpPr>
            <a:grpSpLocks/>
          </p:cNvGrpSpPr>
          <p:nvPr/>
        </p:nvGrpSpPr>
        <p:grpSpPr bwMode="auto">
          <a:xfrm>
            <a:off x="0" y="1588"/>
            <a:ext cx="9144000" cy="6856412"/>
            <a:chOff x="0" y="858"/>
            <a:chExt cx="9144000" cy="6857142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0" y="6792913"/>
              <a:ext cx="9144000" cy="65087"/>
            </a:xfrm>
            <a:prstGeom prst="rect">
              <a:avLst/>
            </a:prstGeom>
            <a:gradFill rotWithShape="1">
              <a:gsLst>
                <a:gs pos="0">
                  <a:srgbClr val="5C7590"/>
                </a:gs>
                <a:gs pos="100000">
                  <a:srgbClr val="29496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0" name="Rectangle 98"/>
            <p:cNvSpPr>
              <a:spLocks noChangeArrowheads="1"/>
            </p:cNvSpPr>
            <p:nvPr/>
          </p:nvSpPr>
          <p:spPr bwMode="auto">
            <a:xfrm>
              <a:off x="0" y="858"/>
              <a:ext cx="9144000" cy="706438"/>
            </a:xfrm>
            <a:prstGeom prst="rect">
              <a:avLst/>
            </a:prstGeom>
            <a:gradFill rotWithShape="1">
              <a:gsLst>
                <a:gs pos="0">
                  <a:srgbClr val="1A446C"/>
                </a:gs>
                <a:gs pos="100000">
                  <a:srgbClr val="22598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15000"/>
                </a:lnSpc>
                <a:buClr>
                  <a:srgbClr val="336699"/>
                </a:buClr>
                <a:buFont typeface="Wingdings" panose="05000000000000000000" pitchFamily="2" charset="2"/>
                <a:defRPr kumimoji="1" sz="16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just">
                <a:lnSpc>
                  <a:spcPct val="115000"/>
                </a:lnSpc>
                <a:buClr>
                  <a:srgbClr val="638CAD"/>
                </a:buClr>
                <a:buChar char="•"/>
                <a:defRPr kumimoji="1" sz="14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2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1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just">
                <a:lnSpc>
                  <a:spcPct val="115000"/>
                </a:lnSpc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just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38CAD"/>
                </a:buClr>
                <a:buFont typeface="맑은 고딕" panose="020B0503020000020004" pitchFamily="50" charset="-127"/>
                <a:buChar char="-"/>
                <a:defRPr kumimoji="1" sz="1000" b="1">
                  <a:solidFill>
                    <a:srgbClr val="1111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FontTx/>
                <a:buNone/>
              </a:pPr>
              <a:endParaRPr lang="ko-KR" altLang="en-U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186677" y="858293"/>
            <a:ext cx="8693741" cy="5670676"/>
          </a:xfrm>
          <a:prstGeom prst="rect">
            <a:avLst/>
          </a:prstGeom>
        </p:spPr>
        <p:txBody>
          <a:bodyPr/>
          <a:lstStyle>
            <a:lvl1pPr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defRPr kumimoji="1" sz="1600" b="1">
                <a:solidFill>
                  <a:srgbClr val="111111"/>
                </a:solidFill>
                <a:latin typeface="+mn-lt"/>
                <a:ea typeface="+mn-ea"/>
                <a:cs typeface="+mn-cs"/>
              </a:defRPr>
            </a:lvl1pPr>
            <a:lvl2pPr marL="296863" indent="-14446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Char char="•"/>
              <a:defRPr kumimoji="1" sz="1400" b="1">
                <a:solidFill>
                  <a:srgbClr val="111111"/>
                </a:solidFill>
                <a:latin typeface="+mn-lt"/>
                <a:ea typeface="+mn-ea"/>
              </a:defRPr>
            </a:lvl2pPr>
            <a:lvl3pPr marL="641350" indent="-165100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200" b="1">
                <a:solidFill>
                  <a:srgbClr val="111111"/>
                </a:solidFill>
                <a:latin typeface="+mn-lt"/>
                <a:ea typeface="+mn-ea"/>
              </a:defRPr>
            </a:lvl3pPr>
            <a:lvl4pPr marL="925513" indent="-176213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100" b="1">
                <a:solidFill>
                  <a:srgbClr val="111111"/>
                </a:solidFill>
                <a:latin typeface="+mn-lt"/>
                <a:ea typeface="+mn-ea"/>
              </a:defRPr>
            </a:lvl4pPr>
            <a:lvl5pPr marL="1244600" indent="-187325" algn="just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anose="020B0503020000020004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5pPr>
            <a:lvl6pPr marL="17018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6pPr>
            <a:lvl7pPr marL="21590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7pPr>
            <a:lvl8pPr marL="26162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8pPr>
            <a:lvl9pPr marL="3073400" indent="-187325" algn="just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38CAD"/>
              </a:buClr>
              <a:buFont typeface="맑은 고딕" pitchFamily="50" charset="-127"/>
              <a:buChar char="-"/>
              <a:defRPr kumimoji="1" sz="1000" b="1">
                <a:solidFill>
                  <a:srgbClr val="111111"/>
                </a:solidFill>
                <a:latin typeface="+mn-lt"/>
                <a:ea typeface="+mn-ea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800" b="0" dirty="0" smtClean="0"/>
              <a:t>2. Declare dependencies using the @injectable + @inject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ko-KR" altLang="en-US" sz="1600" b="0" dirty="0" smtClean="0"/>
              <a:t>구현체에 </a:t>
            </a:r>
            <a:r>
              <a:rPr lang="en-US" altLang="ko-KR" sz="1600" b="0" dirty="0" smtClean="0"/>
              <a:t>@injectable()</a:t>
            </a:r>
            <a:r>
              <a:rPr lang="ko-KR" altLang="en-US" sz="1600" b="0" dirty="0" smtClean="0"/>
              <a:t>을 추가한다</a:t>
            </a:r>
            <a:r>
              <a:rPr lang="en-US" altLang="ko-KR" sz="1600" b="0" dirty="0" smtClean="0"/>
              <a:t>.</a:t>
            </a:r>
          </a:p>
          <a:p>
            <a:pPr marL="582613" lvl="1" indent="-285750" eaLnBrk="1" latin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ko-KR" sz="1600" b="0" dirty="0" smtClean="0"/>
              <a:t>Class</a:t>
            </a:r>
            <a:r>
              <a:rPr lang="ko-KR" altLang="en-US" sz="1600" b="0" dirty="0" smtClean="0"/>
              <a:t>가 </a:t>
            </a:r>
            <a:r>
              <a:rPr lang="en-US" altLang="ko-KR" sz="1600" b="0" dirty="0" smtClean="0"/>
              <a:t>interface</a:t>
            </a:r>
            <a:r>
              <a:rPr lang="ko-KR" altLang="en-US" sz="1600" b="0" dirty="0" smtClean="0"/>
              <a:t>에 </a:t>
            </a:r>
            <a:r>
              <a:rPr lang="en-US" altLang="ko-KR" sz="1600" b="0" dirty="0" smtClean="0"/>
              <a:t>Dependency</a:t>
            </a:r>
            <a:r>
              <a:rPr lang="ko-KR" altLang="en-US" sz="1600" b="0" dirty="0" smtClean="0"/>
              <a:t>가 있는</a:t>
            </a:r>
            <a:endParaRPr lang="en-US" altLang="ko-KR" sz="1600" b="0" dirty="0" smtClean="0"/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 smtClean="0"/>
              <a:t>    </a:t>
            </a:r>
            <a:r>
              <a:rPr lang="ko-KR" altLang="en-US" sz="1600" b="0" dirty="0" smtClean="0"/>
              <a:t>경우 </a:t>
            </a:r>
            <a:r>
              <a:rPr lang="en-US" altLang="ko-KR" sz="1600" b="0" dirty="0" smtClean="0"/>
              <a:t>@inject</a:t>
            </a:r>
            <a:r>
              <a:rPr lang="ko-KR" altLang="en-US" sz="1600" b="0" dirty="0" smtClean="0"/>
              <a:t>로 해당 인터페이스를</a:t>
            </a:r>
            <a:endParaRPr lang="en-US" altLang="ko-KR" sz="1600" b="0" dirty="0" smtClean="0"/>
          </a:p>
          <a:p>
            <a:pPr lvl="1" indent="0" eaLnBrk="1" latinLnBrk="1" hangingPunct="1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</a:t>
            </a:r>
            <a:r>
              <a:rPr lang="ko-KR" altLang="en-US" sz="1600" b="0" dirty="0" smtClean="0"/>
              <a:t>명시하여야 </a:t>
            </a:r>
            <a:r>
              <a:rPr lang="en-US" altLang="ko-KR" sz="1600" b="0" dirty="0" smtClean="0"/>
              <a:t>Runtime</a:t>
            </a:r>
            <a:r>
              <a:rPr lang="ko-KR" altLang="en-US" sz="1600" b="0" dirty="0" smtClean="0"/>
              <a:t>에 동작할 수 있다</a:t>
            </a:r>
            <a:r>
              <a:rPr lang="en-US" altLang="ko-KR" sz="1600" b="0" dirty="0" smtClean="0"/>
              <a:t>.</a:t>
            </a:r>
          </a:p>
        </p:txBody>
      </p:sp>
      <p:sp>
        <p:nvSpPr>
          <p:cNvPr id="8" name="Rectangle 62"/>
          <p:cNvSpPr txBox="1">
            <a:spLocks noChangeArrowheads="1"/>
          </p:cNvSpPr>
          <p:nvPr/>
        </p:nvSpPr>
        <p:spPr bwMode="auto">
          <a:xfrm>
            <a:off x="111069" y="60251"/>
            <a:ext cx="876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kern="0" dirty="0" err="1" smtClean="0">
                <a:solidFill>
                  <a:schemeClr val="bg1"/>
                </a:solidFill>
              </a:rPr>
              <a:t>InversifyJS</a:t>
            </a:r>
            <a:r>
              <a:rPr lang="en-US" altLang="ko-KR" kern="0" dirty="0" smtClean="0">
                <a:solidFill>
                  <a:schemeClr val="bg1"/>
                </a:solidFill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</a:rPr>
              <a:t>예제</a:t>
            </a:r>
            <a:endParaRPr lang="en-US" altLang="ko-KR" kern="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59" y="3475652"/>
            <a:ext cx="2645925" cy="1843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70" y="5403392"/>
            <a:ext cx="3330895" cy="1266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276678" y="5141483"/>
            <a:ext cx="3175578" cy="3289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5010" y="5621661"/>
            <a:ext cx="2646509" cy="68048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025654" y="4638744"/>
            <a:ext cx="831699" cy="232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3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63881</TotalTime>
  <Words>670</Words>
  <Application>Microsoft Office PowerPoint</Application>
  <PresentationFormat>화면 슬라이드 쇼(4:3)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굴림</vt:lpstr>
      <vt:lpstr>맑은 고딕</vt:lpstr>
      <vt:lpstr>Arial</vt:lpstr>
      <vt:lpstr>Arial Black</vt:lpstr>
      <vt:lpstr>Wingdings</vt:lpstr>
      <vt:lpstr>기본 디자인</vt:lpstr>
      <vt:lpstr>Office 테마</vt:lpstr>
      <vt:lpstr>PowerPoint 프레젠테이션</vt:lpstr>
      <vt:lpstr>Dependency injection</vt:lpstr>
      <vt:lpstr>PowerPoint 프레젠테이션</vt:lpstr>
      <vt:lpstr>PowerPoint 프레젠테이션</vt:lpstr>
      <vt:lpstr>PowerPoint 프레젠테이션</vt:lpstr>
      <vt:lpstr>TypeScript Compile To JavaScript</vt:lpstr>
      <vt:lpstr>JavaScript Node 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TmaxSoft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TmaxSoft</dc:creator>
  <cp:lastModifiedBy>cshacker</cp:lastModifiedBy>
  <cp:revision>3387</cp:revision>
  <cp:lastPrinted>2017-11-20T09:22:58Z</cp:lastPrinted>
  <dcterms:created xsi:type="dcterms:W3CDTF">2007-07-23T01:55:59Z</dcterms:created>
  <dcterms:modified xsi:type="dcterms:W3CDTF">2019-01-30T07:52:18Z</dcterms:modified>
</cp:coreProperties>
</file>