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945" r:id="rId2"/>
  </p:sldMasterIdLst>
  <p:notesMasterIdLst>
    <p:notesMasterId r:id="rId18"/>
  </p:notesMasterIdLst>
  <p:handoutMasterIdLst>
    <p:handoutMasterId r:id="rId19"/>
  </p:handoutMasterIdLst>
  <p:sldIdLst>
    <p:sldId id="619" r:id="rId3"/>
    <p:sldId id="925" r:id="rId4"/>
    <p:sldId id="926" r:id="rId5"/>
    <p:sldId id="927" r:id="rId6"/>
    <p:sldId id="928" r:id="rId7"/>
    <p:sldId id="920" r:id="rId8"/>
    <p:sldId id="921" r:id="rId9"/>
    <p:sldId id="922" r:id="rId10"/>
    <p:sldId id="923" r:id="rId11"/>
    <p:sldId id="929" r:id="rId12"/>
    <p:sldId id="930" r:id="rId13"/>
    <p:sldId id="931" r:id="rId14"/>
    <p:sldId id="932" r:id="rId15"/>
    <p:sldId id="933" r:id="rId16"/>
    <p:sldId id="934" r:id="rId17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B0FB5FA-5437-4897-A044-267EC4949C4B}">
          <p14:sldIdLst>
            <p14:sldId id="619"/>
            <p14:sldId id="925"/>
            <p14:sldId id="926"/>
            <p14:sldId id="927"/>
            <p14:sldId id="928"/>
            <p14:sldId id="920"/>
            <p14:sldId id="921"/>
            <p14:sldId id="922"/>
            <p14:sldId id="923"/>
            <p14:sldId id="929"/>
            <p14:sldId id="930"/>
            <p14:sldId id="931"/>
            <p14:sldId id="932"/>
            <p14:sldId id="933"/>
            <p14:sldId id="9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22">
          <p15:clr>
            <a:srgbClr val="A4A3A4"/>
          </p15:clr>
        </p15:guide>
        <p15:guide id="2" orient="horz" pos="3255" userDrawn="1">
          <p15:clr>
            <a:srgbClr val="A4A3A4"/>
          </p15:clr>
        </p15:guide>
        <p15:guide id="3" orient="horz" pos="1922" userDrawn="1">
          <p15:clr>
            <a:srgbClr val="A4A3A4"/>
          </p15:clr>
        </p15:guide>
        <p15:guide id="4" pos="2880">
          <p15:clr>
            <a:srgbClr val="A4A3A4"/>
          </p15:clr>
        </p15:guide>
        <p15:guide id="5" pos="451">
          <p15:clr>
            <a:srgbClr val="A4A3A4"/>
          </p15:clr>
        </p15:guide>
        <p15:guide id="6" pos="13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3A32D"/>
    <a:srgbClr val="FFFF99"/>
    <a:srgbClr val="FFE7FF"/>
    <a:srgbClr val="FFCC00"/>
    <a:srgbClr val="E6E4E8"/>
    <a:srgbClr val="0E03F3"/>
    <a:srgbClr val="FFCCFF"/>
    <a:srgbClr val="D1D1F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6494" autoAdjust="0"/>
  </p:normalViewPr>
  <p:slideViewPr>
    <p:cSldViewPr showGuides="1">
      <p:cViewPr varScale="1">
        <p:scale>
          <a:sx n="100" d="100"/>
          <a:sy n="100" d="100"/>
        </p:scale>
        <p:origin x="1776" y="90"/>
      </p:cViewPr>
      <p:guideLst>
        <p:guide orient="horz" pos="3922"/>
        <p:guide orient="horz" pos="3255"/>
        <p:guide orient="horz" pos="1922"/>
        <p:guide pos="2880"/>
        <p:guide pos="451"/>
        <p:guide pos="13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928" y="84"/>
      </p:cViewPr>
      <p:guideLst/>
    </p:cSldViewPr>
  </p:notesViewPr>
  <p:gridSpacing cx="75609" cy="7560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189" cy="49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899" y="0"/>
            <a:ext cx="2946189" cy="49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7923"/>
            <a:ext cx="2946189" cy="49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4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899" y="9427923"/>
            <a:ext cx="2946189" cy="49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CDAFFA9-D603-4F75-B680-B49A7CFFC5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5412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189" cy="4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0" tIns="45989" rIns="91980" bIns="45989" numCol="1" anchor="t" anchorCtr="0" compatLnSpc="1">
            <a:prstTxWarp prst="textNoShape">
              <a:avLst/>
            </a:prstTxWarp>
          </a:bodyPr>
          <a:lstStyle>
            <a:lvl1pPr algn="l" defTabSz="919531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899" y="0"/>
            <a:ext cx="2946189" cy="4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0" tIns="45989" rIns="91980" bIns="45989" numCol="1" anchor="t" anchorCtr="0" compatLnSpc="1">
            <a:prstTxWarp prst="textNoShape">
              <a:avLst/>
            </a:prstTxWarp>
          </a:bodyPr>
          <a:lstStyle>
            <a:lvl1pPr algn="r" defTabSz="919531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3962"/>
            <a:ext cx="5438140" cy="446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0" tIns="45989" rIns="91980" bIns="459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512"/>
            <a:ext cx="2946189" cy="4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0" tIns="45989" rIns="91980" bIns="45989" numCol="1" anchor="b" anchorCtr="0" compatLnSpc="1">
            <a:prstTxWarp prst="textNoShape">
              <a:avLst/>
            </a:prstTxWarp>
          </a:bodyPr>
          <a:lstStyle>
            <a:lvl1pPr algn="l" defTabSz="919531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899" y="9429512"/>
            <a:ext cx="2946189" cy="4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0" tIns="45989" rIns="91980" bIns="45989" numCol="1" anchor="b" anchorCtr="0" compatLnSpc="1">
            <a:prstTxWarp prst="textNoShape">
              <a:avLst/>
            </a:prstTxWarp>
          </a:bodyPr>
          <a:lstStyle>
            <a:lvl1pPr algn="r" defTabSz="919531" eaLnBrk="1" latinLnBrk="1" hangingPunct="1">
              <a:defRPr sz="1200" smtClean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8E8CC028-B1B3-494E-BAE7-D7280A8EEC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8545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5398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5953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4442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5011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6153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3881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1000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0406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683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93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6659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8546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698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3912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433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7" descr="PT contents(C)최종 cop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9763" y="1462088"/>
            <a:ext cx="8166100" cy="755650"/>
          </a:xfrm>
          <a:ln w="3175"/>
        </p:spPr>
        <p:txBody>
          <a:bodyPr wrap="none" tIns="45720" bIns="0" anchor="ctr"/>
          <a:lstStyle>
            <a:lvl1pPr>
              <a:lnSpc>
                <a:spcPct val="100000"/>
              </a:lnSpc>
              <a:defRPr sz="3200">
                <a:solidFill>
                  <a:srgbClr val="18476D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74825" y="2370138"/>
            <a:ext cx="7107238" cy="377825"/>
          </a:xfrm>
          <a:ln w="3175"/>
        </p:spPr>
        <p:txBody>
          <a:bodyPr lIns="91440" tIns="45720" rIns="91440" bIns="45720"/>
          <a:lstStyle>
            <a:lvl1pPr marL="265113" indent="-265113" algn="l" latinLnBrk="1">
              <a:lnSpc>
                <a:spcPct val="125000"/>
              </a:lnSpc>
              <a:spcAft>
                <a:spcPct val="40000"/>
              </a:spcAft>
              <a:buClr>
                <a:srgbClr val="969696"/>
              </a:buClr>
              <a:buFontTx/>
              <a:buChar char="•"/>
              <a:defRPr sz="1800">
                <a:solidFill>
                  <a:srgbClr val="292929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47746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722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3863" y="58738"/>
            <a:ext cx="2195512" cy="1025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7325" y="58738"/>
            <a:ext cx="6434138" cy="1025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1025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9"/>
          <p:cNvSpPr>
            <a:spLocks noChangeArrowheads="1"/>
          </p:cNvSpPr>
          <p:nvPr userDrawn="1"/>
        </p:nvSpPr>
        <p:spPr bwMode="auto">
          <a:xfrm>
            <a:off x="0" y="0"/>
            <a:ext cx="9144000" cy="3201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tIns="36000" rIns="0" bIns="0" anchor="ctr"/>
          <a:lstStyle>
            <a:lvl1pPr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" name="Rectangle 1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800">
                <a:solidFill>
                  <a:srgbClr val="4D4D4D"/>
                </a:solidFill>
                <a:latin typeface="Arial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9762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239F60F-42E4-4671-8EA1-9731F7D6CAF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C6C-6CDF-456F-9F40-86ACD18B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17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239F60F-42E4-4671-8EA1-9731F7D6CAF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C6C-6CDF-456F-9F40-86ACD18B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67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94302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1944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239F60F-42E4-4671-8EA1-9731F7D6CAF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C6C-6CDF-456F-9F40-86ACD18B728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23888" y="3664794"/>
            <a:ext cx="7920000" cy="0"/>
          </a:xfrm>
          <a:prstGeom prst="line">
            <a:avLst/>
          </a:prstGeom>
          <a:ln w="28575">
            <a:solidFill>
              <a:srgbClr val="2054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16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943023"/>
          </a:xfrm>
        </p:spPr>
        <p:txBody>
          <a:bodyPr anchor="b"/>
          <a:lstStyle>
            <a:lvl1pPr>
              <a:defRPr sz="5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1944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239F60F-42E4-4671-8EA1-9731F7D6CAF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C6C-6CDF-456F-9F40-86ACD18B728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23888" y="3664794"/>
            <a:ext cx="792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529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239F60F-42E4-4671-8EA1-9731F7D6CAF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C6C-6CDF-456F-9F40-86ACD18B728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59093" y="644868"/>
            <a:ext cx="8774841" cy="0"/>
          </a:xfrm>
          <a:prstGeom prst="line">
            <a:avLst/>
          </a:prstGeom>
          <a:ln w="28575">
            <a:solidFill>
              <a:srgbClr val="2054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58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239F60F-42E4-4671-8EA1-9731F7D6CAF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C6C-6CDF-456F-9F40-86ACD18B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06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239F60F-42E4-4671-8EA1-9731F7D6CAF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C6C-6CDF-456F-9F40-86ACD18B728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59093" y="644868"/>
            <a:ext cx="8774841" cy="0"/>
          </a:xfrm>
          <a:prstGeom prst="line">
            <a:avLst/>
          </a:prstGeom>
          <a:ln w="28575">
            <a:solidFill>
              <a:srgbClr val="2054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37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591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239F60F-42E4-4671-8EA1-9731F7D6CAF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C6C-6CDF-456F-9F40-86ACD18B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3990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239F60F-42E4-4671-8EA1-9731F7D6CAF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C6C-6CDF-456F-9F40-86ACD18B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11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239F60F-42E4-4671-8EA1-9731F7D6CAF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C6C-6CDF-456F-9F40-86ACD18B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960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239F60F-42E4-4671-8EA1-9731F7D6CAF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C6C-6CDF-456F-9F40-86ACD18B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996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239F60F-42E4-4671-8EA1-9731F7D6CAF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C6C-6CDF-456F-9F40-86ACD18B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30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4089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7325" y="782638"/>
            <a:ext cx="4314825" cy="30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4550" y="782638"/>
            <a:ext cx="4314825" cy="30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5962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4309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3475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9511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8618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0101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17"/>
          <p:cNvSpPr>
            <a:spLocks noChangeArrowheads="1"/>
          </p:cNvSpPr>
          <p:nvPr userDrawn="1"/>
        </p:nvSpPr>
        <p:spPr bwMode="auto">
          <a:xfrm>
            <a:off x="0" y="0"/>
            <a:ext cx="9144000" cy="74613"/>
          </a:xfrm>
          <a:prstGeom prst="rect">
            <a:avLst/>
          </a:prstGeom>
          <a:gradFill rotWithShape="1">
            <a:gsLst>
              <a:gs pos="0">
                <a:srgbClr val="1A446C"/>
              </a:gs>
              <a:gs pos="100000">
                <a:srgbClr val="22598E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8" name="Rectangle 106"/>
          <p:cNvSpPr>
            <a:spLocks noChangeArrowheads="1"/>
          </p:cNvSpPr>
          <p:nvPr userDrawn="1"/>
        </p:nvSpPr>
        <p:spPr bwMode="auto">
          <a:xfrm>
            <a:off x="0" y="6792913"/>
            <a:ext cx="9144000" cy="65087"/>
          </a:xfrm>
          <a:prstGeom prst="rect">
            <a:avLst/>
          </a:prstGeom>
          <a:gradFill rotWithShape="1">
            <a:gsLst>
              <a:gs pos="0">
                <a:srgbClr val="5C7590"/>
              </a:gs>
              <a:gs pos="100000">
                <a:srgbClr val="29496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7325" y="58738"/>
            <a:ext cx="8769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7325" y="782638"/>
            <a:ext cx="87820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31" name="Rectangle 107"/>
          <p:cNvSpPr>
            <a:spLocks noChangeArrowheads="1"/>
          </p:cNvSpPr>
          <p:nvPr userDrawn="1"/>
        </p:nvSpPr>
        <p:spPr bwMode="auto">
          <a:xfrm>
            <a:off x="4414838" y="6516688"/>
            <a:ext cx="314325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E6C19616-C2CD-4F4A-9E4E-21464337E994}" type="slidenum">
              <a:rPr lang="en-US" altLang="ko-KR" sz="1200" b="1" smtClean="0">
                <a:solidFill>
                  <a:srgbClr val="18476D"/>
                </a:solidFill>
              </a:rPr>
              <a:pPr algn="ctr" eaLnBrk="1" latinLnBrk="1" hangingPunct="1">
                <a:defRPr/>
              </a:pPr>
              <a:t>‹#›</a:t>
            </a:fld>
            <a:r>
              <a:rPr lang="en-US" altLang="ko-KR" sz="800" dirty="0" smtClean="0">
                <a:solidFill>
                  <a:srgbClr val="292929"/>
                </a:solidFill>
              </a:rPr>
              <a:t>/20</a:t>
            </a:r>
          </a:p>
        </p:txBody>
      </p:sp>
      <p:sp>
        <p:nvSpPr>
          <p:cNvPr id="1032" name="Rectangle 118"/>
          <p:cNvSpPr>
            <a:spLocks noChangeArrowheads="1"/>
          </p:cNvSpPr>
          <p:nvPr userDrawn="1"/>
        </p:nvSpPr>
        <p:spPr bwMode="auto">
          <a:xfrm>
            <a:off x="187325" y="711200"/>
            <a:ext cx="8770938" cy="365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3" name="Rectangle 1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7325" y="6643688"/>
            <a:ext cx="2593975" cy="11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800">
                <a:solidFill>
                  <a:srgbClr val="4D4D4D"/>
                </a:solidFill>
                <a:latin typeface="Arial"/>
              </a:defRPr>
            </a:lvl1pPr>
          </a:lstStyle>
          <a:p>
            <a:pPr>
              <a:defRPr/>
            </a:pPr>
            <a:endParaRPr lang="en-US" altLang="ko-KR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569" y="6552176"/>
            <a:ext cx="783431" cy="183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5pPr>
      <a:lvl6pPr marL="457200"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6pPr>
      <a:lvl7pPr marL="914400"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7pPr>
      <a:lvl8pPr marL="1371600"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8pPr>
      <a:lvl9pPr marL="1828800"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9pPr>
    </p:titleStyle>
    <p:bodyStyle>
      <a:lvl1pPr algn="just" rtl="0" eaLnBrk="0" fontAlgn="base" hangingPunct="0">
        <a:lnSpc>
          <a:spcPct val="115000"/>
        </a:lnSpc>
        <a:spcBef>
          <a:spcPct val="0"/>
        </a:spcBef>
        <a:spcAft>
          <a:spcPct val="0"/>
        </a:spcAft>
        <a:buClr>
          <a:srgbClr val="336699"/>
        </a:buClr>
        <a:buFont typeface="Wingdings" panose="05000000000000000000" pitchFamily="2" charset="2"/>
        <a:defRPr kumimoji="1" sz="1600" b="1">
          <a:solidFill>
            <a:srgbClr val="111111"/>
          </a:solidFill>
          <a:latin typeface="+mn-lt"/>
          <a:ea typeface="+mn-ea"/>
          <a:cs typeface="+mn-cs"/>
        </a:defRPr>
      </a:lvl1pPr>
      <a:lvl2pPr marL="296863" indent="-144463" algn="just" rtl="0" eaLnBrk="0" fontAlgn="base" hangingPunct="0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Char char="•"/>
        <a:defRPr kumimoji="1" sz="1400" b="1">
          <a:solidFill>
            <a:srgbClr val="111111"/>
          </a:solidFill>
          <a:latin typeface="+mn-lt"/>
          <a:ea typeface="+mn-ea"/>
        </a:defRPr>
      </a:lvl2pPr>
      <a:lvl3pPr marL="641350" indent="-165100" algn="just" rtl="0" eaLnBrk="0" fontAlgn="base" hangingPunct="0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anose="020B0503020000020004" pitchFamily="50" charset="-127"/>
        <a:buChar char="-"/>
        <a:defRPr kumimoji="1" sz="1200" b="1">
          <a:solidFill>
            <a:srgbClr val="111111"/>
          </a:solidFill>
          <a:latin typeface="+mn-lt"/>
          <a:ea typeface="+mn-ea"/>
        </a:defRPr>
      </a:lvl3pPr>
      <a:lvl4pPr marL="925513" indent="-176213" algn="just" rtl="0" eaLnBrk="0" fontAlgn="base" hangingPunct="0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anose="020B0503020000020004" pitchFamily="50" charset="-127"/>
        <a:buChar char="-"/>
        <a:defRPr kumimoji="1" sz="1100" b="1">
          <a:solidFill>
            <a:srgbClr val="111111"/>
          </a:solidFill>
          <a:latin typeface="+mn-lt"/>
          <a:ea typeface="+mn-ea"/>
        </a:defRPr>
      </a:lvl4pPr>
      <a:lvl5pPr marL="1244600" indent="-187325" algn="just" rtl="0" eaLnBrk="0" fontAlgn="base" hangingPunct="0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anose="020B0503020000020004" pitchFamily="50" charset="-127"/>
        <a:buChar char="-"/>
        <a:defRPr kumimoji="1" sz="1000" b="1">
          <a:solidFill>
            <a:srgbClr val="111111"/>
          </a:solidFill>
          <a:latin typeface="+mn-lt"/>
          <a:ea typeface="+mn-ea"/>
        </a:defRPr>
      </a:lvl5pPr>
      <a:lvl6pPr marL="1701800" indent="-187325" algn="just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itchFamily="50" charset="-127"/>
        <a:buChar char="-"/>
        <a:defRPr kumimoji="1" sz="1000" b="1">
          <a:solidFill>
            <a:srgbClr val="111111"/>
          </a:solidFill>
          <a:latin typeface="+mn-lt"/>
          <a:ea typeface="+mn-ea"/>
        </a:defRPr>
      </a:lvl6pPr>
      <a:lvl7pPr marL="2159000" indent="-187325" algn="just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itchFamily="50" charset="-127"/>
        <a:buChar char="-"/>
        <a:defRPr kumimoji="1" sz="1000" b="1">
          <a:solidFill>
            <a:srgbClr val="111111"/>
          </a:solidFill>
          <a:latin typeface="+mn-lt"/>
          <a:ea typeface="+mn-ea"/>
        </a:defRPr>
      </a:lvl7pPr>
      <a:lvl8pPr marL="2616200" indent="-187325" algn="just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itchFamily="50" charset="-127"/>
        <a:buChar char="-"/>
        <a:defRPr kumimoji="1" sz="1000" b="1">
          <a:solidFill>
            <a:srgbClr val="111111"/>
          </a:solidFill>
          <a:latin typeface="+mn-lt"/>
          <a:ea typeface="+mn-ea"/>
        </a:defRPr>
      </a:lvl8pPr>
      <a:lvl9pPr marL="3073400" indent="-187325" algn="just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itchFamily="50" charset="-127"/>
        <a:buChar char="-"/>
        <a:defRPr kumimoji="1" sz="1000" b="1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094" y="132664"/>
            <a:ext cx="7886700" cy="4998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093" y="745332"/>
            <a:ext cx="8774841" cy="5539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54489C6C-6CDF-456F-9F40-86ACD18B728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Rectangle 117"/>
          <p:cNvSpPr>
            <a:spLocks noChangeArrowheads="1"/>
          </p:cNvSpPr>
          <p:nvPr userDrawn="1"/>
        </p:nvSpPr>
        <p:spPr bwMode="auto">
          <a:xfrm>
            <a:off x="0" y="0"/>
            <a:ext cx="9144000" cy="74613"/>
          </a:xfrm>
          <a:prstGeom prst="rect">
            <a:avLst/>
          </a:prstGeom>
          <a:gradFill rotWithShape="1">
            <a:gsLst>
              <a:gs pos="0">
                <a:srgbClr val="1A446C"/>
              </a:gs>
              <a:gs pos="100000">
                <a:srgbClr val="22598E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" name="Rectangle 106"/>
          <p:cNvSpPr>
            <a:spLocks noChangeArrowheads="1"/>
          </p:cNvSpPr>
          <p:nvPr userDrawn="1"/>
        </p:nvSpPr>
        <p:spPr bwMode="auto">
          <a:xfrm>
            <a:off x="0" y="6792913"/>
            <a:ext cx="9144000" cy="65087"/>
          </a:xfrm>
          <a:prstGeom prst="rect">
            <a:avLst/>
          </a:prstGeom>
          <a:gradFill rotWithShape="1">
            <a:gsLst>
              <a:gs pos="0">
                <a:srgbClr val="5C7590"/>
              </a:gs>
              <a:gs pos="100000">
                <a:srgbClr val="29496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6375" y="6535392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rPr>
              <a:t>U</a:t>
            </a:r>
            <a:r>
              <a:rPr lang="en-US" altLang="ko-KR" sz="1100" b="1" i="0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rPr>
              <a:t>X</a:t>
            </a:r>
            <a:endParaRPr lang="ko-KR" altLang="en-US" sz="1100" b="1" i="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569" y="6552176"/>
            <a:ext cx="783431" cy="18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06" descr="PT cover(C)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91"/>
          <p:cNvSpPr>
            <a:spLocks noChangeArrowheads="1"/>
          </p:cNvSpPr>
          <p:nvPr/>
        </p:nvSpPr>
        <p:spPr bwMode="auto">
          <a:xfrm>
            <a:off x="338138" y="2681288"/>
            <a:ext cx="8543925" cy="72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just">
              <a:lnSpc>
                <a:spcPct val="115000"/>
              </a:lnSpc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just">
              <a:lnSpc>
                <a:spcPct val="115000"/>
              </a:lnSpc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>
              <a:lnSpc>
                <a:spcPct val="115000"/>
              </a:lnSpc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>
              <a:lnSpc>
                <a:spcPct val="115000"/>
              </a:lnSpc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>
              <a:lnSpc>
                <a:spcPct val="115000"/>
              </a:lnSpc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latinLnBrk="1" hangingPunct="1">
              <a:lnSpc>
                <a:spcPct val="120000"/>
              </a:lnSpc>
              <a:buClr>
                <a:srgbClr val="A50021"/>
              </a:buClr>
            </a:pPr>
            <a:r>
              <a:rPr lang="en-US" altLang="ko-KR" sz="3800" dirty="0" err="1" smtClean="0">
                <a:solidFill>
                  <a:srgbClr val="234B73"/>
                </a:solidFill>
              </a:rPr>
              <a:t>Npm</a:t>
            </a:r>
            <a:r>
              <a:rPr lang="en-US" altLang="ko-KR" sz="3800" dirty="0" smtClean="0">
                <a:solidFill>
                  <a:srgbClr val="234B73"/>
                </a:solidFill>
              </a:rPr>
              <a:t>, Yarn</a:t>
            </a:r>
            <a:endParaRPr lang="en-US" altLang="ko-KR" sz="3800" dirty="0">
              <a:solidFill>
                <a:srgbClr val="234B73"/>
              </a:solidFill>
            </a:endParaRPr>
          </a:p>
        </p:txBody>
      </p:sp>
      <p:sp>
        <p:nvSpPr>
          <p:cNvPr id="6149" name="Rectangle 94"/>
          <p:cNvSpPr>
            <a:spLocks noChangeArrowheads="1"/>
          </p:cNvSpPr>
          <p:nvPr/>
        </p:nvSpPr>
        <p:spPr bwMode="auto">
          <a:xfrm>
            <a:off x="309563" y="6621463"/>
            <a:ext cx="20701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anchor="ctr"/>
          <a:lstStyle>
            <a:lvl1pPr algn="just">
              <a:lnSpc>
                <a:spcPct val="115000"/>
              </a:lnSpc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just">
              <a:lnSpc>
                <a:spcPct val="115000"/>
              </a:lnSpc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>
              <a:lnSpc>
                <a:spcPct val="115000"/>
              </a:lnSpc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>
              <a:lnSpc>
                <a:spcPct val="115000"/>
              </a:lnSpc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>
              <a:lnSpc>
                <a:spcPct val="115000"/>
              </a:lnSpc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0" dirty="0">
                <a:solidFill>
                  <a:srgbClr val="F8F8F8"/>
                </a:solidFill>
                <a:latin typeface="Arial" panose="020B0604020202020204" pitchFamily="34" charset="0"/>
              </a:rPr>
              <a:t>©</a:t>
            </a:r>
            <a:r>
              <a:rPr lang="en-US" altLang="ko-KR" sz="800" b="0" dirty="0">
                <a:solidFill>
                  <a:srgbClr val="F8F8F8"/>
                </a:solidFill>
              </a:rPr>
              <a:t> </a:t>
            </a:r>
            <a:r>
              <a:rPr lang="en-US" altLang="ko-KR" sz="800" b="0" dirty="0" smtClean="0">
                <a:solidFill>
                  <a:srgbClr val="F8F8F8"/>
                </a:solidFill>
              </a:rPr>
              <a:t>2017 </a:t>
            </a:r>
            <a:r>
              <a:rPr lang="en-US" altLang="ko-KR" sz="800" b="0" dirty="0" err="1" smtClean="0">
                <a:solidFill>
                  <a:srgbClr val="F8F8F8"/>
                </a:solidFill>
              </a:rPr>
              <a:t>TmaxOS</a:t>
            </a:r>
            <a:r>
              <a:rPr lang="en-US" altLang="ko-KR" sz="800" b="0" dirty="0" smtClean="0">
                <a:solidFill>
                  <a:srgbClr val="F8F8F8"/>
                </a:solidFill>
              </a:rPr>
              <a:t> </a:t>
            </a:r>
            <a:r>
              <a:rPr lang="en-US" altLang="ko-KR" sz="800" b="0" dirty="0">
                <a:solidFill>
                  <a:srgbClr val="F8F8F8"/>
                </a:solidFill>
              </a:rPr>
              <a:t>Co., Ltd. All Rights Reserved.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68746" y="5908161"/>
            <a:ext cx="1758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SK3-3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김도현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14" y="102204"/>
            <a:ext cx="783431" cy="18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4"/>
          <p:cNvGrpSpPr>
            <a:grpSpLocks/>
          </p:cNvGrpSpPr>
          <p:nvPr/>
        </p:nvGrpSpPr>
        <p:grpSpPr bwMode="auto">
          <a:xfrm>
            <a:off x="0" y="1588"/>
            <a:ext cx="9144000" cy="6856412"/>
            <a:chOff x="0" y="858"/>
            <a:chExt cx="9144000" cy="6857142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0" y="6792913"/>
              <a:ext cx="9144000" cy="65087"/>
            </a:xfrm>
            <a:prstGeom prst="rect">
              <a:avLst/>
            </a:prstGeom>
            <a:gradFill rotWithShape="1">
              <a:gsLst>
                <a:gs pos="0">
                  <a:srgbClr val="5C7590"/>
                </a:gs>
                <a:gs pos="100000">
                  <a:srgbClr val="29496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0" y="858"/>
              <a:ext cx="9144000" cy="706438"/>
            </a:xfrm>
            <a:prstGeom prst="rect">
              <a:avLst/>
            </a:prstGeom>
            <a:gradFill rotWithShape="1">
              <a:gsLst>
                <a:gs pos="0">
                  <a:srgbClr val="1A446C"/>
                </a:gs>
                <a:gs pos="100000">
                  <a:srgbClr val="22598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10244" name="Rectangle 62"/>
          <p:cNvSpPr>
            <a:spLocks noGrp="1" noChangeArrowheads="1"/>
          </p:cNvSpPr>
          <p:nvPr>
            <p:ph type="title" idx="4294967295"/>
          </p:nvPr>
        </p:nvSpPr>
        <p:spPr>
          <a:xfrm>
            <a:off x="111069" y="60251"/>
            <a:ext cx="8769350" cy="6477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NPM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86677" y="1085120"/>
            <a:ext cx="8693741" cy="5217022"/>
          </a:xfrm>
          <a:prstGeom prst="rect">
            <a:avLst/>
          </a:prstGeom>
        </p:spPr>
        <p:txBody>
          <a:bodyPr/>
          <a:lstStyle>
            <a:lvl1pPr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 smtClean="0"/>
              <a:t>Local</a:t>
            </a:r>
            <a:r>
              <a:rPr lang="ko-KR" altLang="en-US" sz="1800" b="0" dirty="0" smtClean="0"/>
              <a:t>로 설치한 경우 </a:t>
            </a:r>
            <a:r>
              <a:rPr lang="en-US" altLang="ko-KR" sz="1800" b="0" dirty="0"/>
              <a:t>node package </a:t>
            </a:r>
            <a:r>
              <a:rPr lang="ko-KR" altLang="en-US" sz="1800" b="0" dirty="0" smtClean="0"/>
              <a:t>하위의 다른 </a:t>
            </a:r>
            <a:r>
              <a:rPr lang="en-US" altLang="ko-KR" sz="1800" b="0" dirty="0" smtClean="0"/>
              <a:t>directory</a:t>
            </a:r>
            <a:r>
              <a:rPr lang="ko-KR" altLang="en-US" sz="1800" b="0" dirty="0" smtClean="0"/>
              <a:t>로 이동하면 차이가 있는 모습을 알 수 있다</a:t>
            </a:r>
            <a:r>
              <a:rPr lang="en-US" altLang="ko-KR" sz="1800" b="0" dirty="0" smtClean="0"/>
              <a:t>.</a:t>
            </a:r>
            <a:endParaRPr lang="en-US" altLang="ko-KR" sz="1800" b="0" dirty="0" smtClean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 smtClean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 smtClean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23" y="2068038"/>
            <a:ext cx="4439270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4"/>
          <p:cNvGrpSpPr>
            <a:grpSpLocks/>
          </p:cNvGrpSpPr>
          <p:nvPr/>
        </p:nvGrpSpPr>
        <p:grpSpPr bwMode="auto">
          <a:xfrm>
            <a:off x="0" y="1588"/>
            <a:ext cx="9144000" cy="6856412"/>
            <a:chOff x="0" y="858"/>
            <a:chExt cx="9144000" cy="6857142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0" y="6792913"/>
              <a:ext cx="9144000" cy="65087"/>
            </a:xfrm>
            <a:prstGeom prst="rect">
              <a:avLst/>
            </a:prstGeom>
            <a:gradFill rotWithShape="1">
              <a:gsLst>
                <a:gs pos="0">
                  <a:srgbClr val="5C7590"/>
                </a:gs>
                <a:gs pos="100000">
                  <a:srgbClr val="29496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0" y="858"/>
              <a:ext cx="9144000" cy="706438"/>
            </a:xfrm>
            <a:prstGeom prst="rect">
              <a:avLst/>
            </a:prstGeom>
            <a:gradFill rotWithShape="1">
              <a:gsLst>
                <a:gs pos="0">
                  <a:srgbClr val="1A446C"/>
                </a:gs>
                <a:gs pos="100000">
                  <a:srgbClr val="22598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10244" name="Rectangle 62"/>
          <p:cNvSpPr>
            <a:spLocks noGrp="1" noChangeArrowheads="1"/>
          </p:cNvSpPr>
          <p:nvPr>
            <p:ph type="title" idx="4294967295"/>
          </p:nvPr>
        </p:nvSpPr>
        <p:spPr>
          <a:xfrm>
            <a:off x="111069" y="60251"/>
            <a:ext cx="8769350" cy="6477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NPM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86677" y="1085120"/>
            <a:ext cx="8693741" cy="5217022"/>
          </a:xfrm>
          <a:prstGeom prst="rect">
            <a:avLst/>
          </a:prstGeom>
        </p:spPr>
        <p:txBody>
          <a:bodyPr/>
          <a:lstStyle>
            <a:lvl1pPr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 smtClean="0"/>
              <a:t>-g </a:t>
            </a:r>
            <a:r>
              <a:rPr lang="ko-KR" altLang="en-US" sz="1800" b="0" dirty="0" smtClean="0"/>
              <a:t>옵션으로 </a:t>
            </a:r>
            <a:r>
              <a:rPr lang="ko-KR" altLang="en-US" sz="1800" b="0" dirty="0" err="1" smtClean="0"/>
              <a:t>설치시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global </a:t>
            </a:r>
            <a:r>
              <a:rPr lang="ko-KR" altLang="en-US" sz="1800" b="0" dirty="0" smtClean="0"/>
              <a:t>설치</a:t>
            </a:r>
            <a:endParaRPr lang="en-US" altLang="ko-KR" sz="1800" b="0" dirty="0" smtClean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 smtClean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 smtClean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23" y="1689993"/>
            <a:ext cx="8503668" cy="269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4"/>
          <p:cNvGrpSpPr>
            <a:grpSpLocks/>
          </p:cNvGrpSpPr>
          <p:nvPr/>
        </p:nvGrpSpPr>
        <p:grpSpPr bwMode="auto">
          <a:xfrm>
            <a:off x="0" y="1588"/>
            <a:ext cx="9144000" cy="6856412"/>
            <a:chOff x="0" y="858"/>
            <a:chExt cx="9144000" cy="6857142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0" y="6792913"/>
              <a:ext cx="9144000" cy="65087"/>
            </a:xfrm>
            <a:prstGeom prst="rect">
              <a:avLst/>
            </a:prstGeom>
            <a:gradFill rotWithShape="1">
              <a:gsLst>
                <a:gs pos="0">
                  <a:srgbClr val="5C7590"/>
                </a:gs>
                <a:gs pos="100000">
                  <a:srgbClr val="29496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0" y="858"/>
              <a:ext cx="9144000" cy="706438"/>
            </a:xfrm>
            <a:prstGeom prst="rect">
              <a:avLst/>
            </a:prstGeom>
            <a:gradFill rotWithShape="1">
              <a:gsLst>
                <a:gs pos="0">
                  <a:srgbClr val="1A446C"/>
                </a:gs>
                <a:gs pos="100000">
                  <a:srgbClr val="22598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10244" name="Rectangle 62"/>
          <p:cNvSpPr>
            <a:spLocks noGrp="1" noChangeArrowheads="1"/>
          </p:cNvSpPr>
          <p:nvPr>
            <p:ph type="title" idx="4294967295"/>
          </p:nvPr>
        </p:nvSpPr>
        <p:spPr>
          <a:xfrm>
            <a:off x="111069" y="60251"/>
            <a:ext cx="8769350" cy="6477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Yarn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86677" y="1085120"/>
            <a:ext cx="8693741" cy="5217022"/>
          </a:xfrm>
          <a:prstGeom prst="rect">
            <a:avLst/>
          </a:prstGeom>
        </p:spPr>
        <p:txBody>
          <a:bodyPr/>
          <a:lstStyle>
            <a:lvl1pPr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 err="1" smtClean="0"/>
              <a:t>Npm</a:t>
            </a:r>
            <a:r>
              <a:rPr lang="ko-KR" altLang="en-US" sz="1800" b="0" dirty="0"/>
              <a:t>의 한계 및 성능 개선을 위해 페이스북이 만든 자바스크립트 패키지 매니저이다</a:t>
            </a:r>
            <a:r>
              <a:rPr lang="en-US" altLang="ko-KR" sz="1800" b="0" dirty="0" smtClean="0"/>
              <a:t>. </a:t>
            </a:r>
            <a:r>
              <a:rPr lang="en-US" altLang="ko-KR" sz="1400" b="0" dirty="0" smtClean="0"/>
              <a:t>(</a:t>
            </a:r>
            <a:r>
              <a:rPr lang="ko-KR" altLang="en-US" sz="1400" b="0" dirty="0"/>
              <a:t>기존의 </a:t>
            </a:r>
            <a:r>
              <a:rPr lang="en-US" altLang="ko-KR" sz="1400" b="0" dirty="0" err="1"/>
              <a:t>Npm</a:t>
            </a:r>
            <a:r>
              <a:rPr lang="ko-KR" altLang="en-US" sz="1400" b="0" dirty="0"/>
              <a:t>의 업그레이드 버전이므로 사용법은 거의 흡사하다</a:t>
            </a:r>
            <a:r>
              <a:rPr lang="en-US" altLang="ko-KR" sz="1400" b="0" dirty="0"/>
              <a:t>.)</a:t>
            </a:r>
            <a:endParaRPr lang="en-US" altLang="ko-KR" sz="1800" b="0" dirty="0" smtClean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 smtClean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 smtClean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49" y="2219256"/>
            <a:ext cx="65817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4"/>
          <p:cNvGrpSpPr>
            <a:grpSpLocks/>
          </p:cNvGrpSpPr>
          <p:nvPr/>
        </p:nvGrpSpPr>
        <p:grpSpPr bwMode="auto">
          <a:xfrm>
            <a:off x="0" y="1588"/>
            <a:ext cx="9144000" cy="6856412"/>
            <a:chOff x="0" y="858"/>
            <a:chExt cx="9144000" cy="6857142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0" y="6792913"/>
              <a:ext cx="9144000" cy="65087"/>
            </a:xfrm>
            <a:prstGeom prst="rect">
              <a:avLst/>
            </a:prstGeom>
            <a:gradFill rotWithShape="1">
              <a:gsLst>
                <a:gs pos="0">
                  <a:srgbClr val="5C7590"/>
                </a:gs>
                <a:gs pos="100000">
                  <a:srgbClr val="29496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0" y="858"/>
              <a:ext cx="9144000" cy="706438"/>
            </a:xfrm>
            <a:prstGeom prst="rect">
              <a:avLst/>
            </a:prstGeom>
            <a:gradFill rotWithShape="1">
              <a:gsLst>
                <a:gs pos="0">
                  <a:srgbClr val="1A446C"/>
                </a:gs>
                <a:gs pos="100000">
                  <a:srgbClr val="22598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10244" name="Rectangle 62"/>
          <p:cNvSpPr>
            <a:spLocks noGrp="1" noChangeArrowheads="1"/>
          </p:cNvSpPr>
          <p:nvPr>
            <p:ph type="title" idx="4294967295"/>
          </p:nvPr>
        </p:nvSpPr>
        <p:spPr>
          <a:xfrm>
            <a:off x="111069" y="60251"/>
            <a:ext cx="8769350" cy="6477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Yarn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86677" y="1085120"/>
            <a:ext cx="8693741" cy="5217022"/>
          </a:xfrm>
          <a:prstGeom prst="rect">
            <a:avLst/>
          </a:prstGeom>
        </p:spPr>
        <p:txBody>
          <a:bodyPr/>
          <a:lstStyle>
            <a:lvl1pPr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eaLnBrk="1" latin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ko-KR" sz="1800" b="0" dirty="0" err="1" smtClean="0"/>
              <a:t>Npm</a:t>
            </a:r>
            <a:r>
              <a:rPr lang="ko-KR" altLang="en-US" sz="1800" b="0" dirty="0"/>
              <a:t>의 한계</a:t>
            </a:r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/>
              <a:t>1. </a:t>
            </a:r>
            <a:r>
              <a:rPr lang="en-US" altLang="ko-KR" sz="1800" b="0" dirty="0" err="1"/>
              <a:t>Npm</a:t>
            </a:r>
            <a:r>
              <a:rPr lang="en-US" altLang="ko-KR" sz="1800" b="0" dirty="0"/>
              <a:t> install</a:t>
            </a:r>
            <a:r>
              <a:rPr lang="ko-KR" altLang="en-US" sz="1800" b="0" dirty="0" smtClean="0"/>
              <a:t>시 </a:t>
            </a:r>
            <a:r>
              <a:rPr lang="ko-KR" altLang="en-US" sz="1800" b="0" dirty="0"/>
              <a:t>어떤 모듈을 먼저 </a:t>
            </a:r>
            <a:r>
              <a:rPr lang="ko-KR" altLang="en-US" sz="1800" b="0" dirty="0" smtClean="0"/>
              <a:t>설치 하느냐에 따라 </a:t>
            </a:r>
            <a:r>
              <a:rPr lang="ko-KR" altLang="en-US" sz="1800" b="0" dirty="0"/>
              <a:t>각 </a:t>
            </a:r>
            <a:r>
              <a:rPr lang="ko-KR" altLang="en-US" sz="1800" b="0" dirty="0" smtClean="0"/>
              <a:t>모듈 </a:t>
            </a:r>
            <a:r>
              <a:rPr lang="en-US" altLang="ko-KR" sz="1800" b="0" dirty="0"/>
              <a:t>Dependency</a:t>
            </a:r>
            <a:r>
              <a:rPr lang="ko-KR" altLang="en-US" sz="1800" b="0" dirty="0"/>
              <a:t>가 걸려있는 </a:t>
            </a:r>
            <a:r>
              <a:rPr lang="ko-KR" altLang="en-US" sz="1800" b="0" dirty="0" smtClean="0"/>
              <a:t>서브 모듈이 </a:t>
            </a:r>
            <a:r>
              <a:rPr lang="ko-KR" altLang="en-US" sz="1800" b="0" dirty="0"/>
              <a:t>위치하는 파일 트리가 달라진다</a:t>
            </a:r>
            <a:r>
              <a:rPr lang="en-US" altLang="ko-KR" sz="1800" b="0" dirty="0"/>
              <a:t>.</a:t>
            </a:r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/>
              <a:t>2. Local </a:t>
            </a:r>
            <a:r>
              <a:rPr lang="ko-KR" altLang="en-US" sz="1800" b="0" dirty="0"/>
              <a:t>개발 당시에는 </a:t>
            </a:r>
            <a:r>
              <a:rPr lang="en-US" altLang="ko-KR" sz="1800" b="0" dirty="0"/>
              <a:t>1.0.0 </a:t>
            </a:r>
            <a:r>
              <a:rPr lang="ko-KR" altLang="en-US" sz="1800" b="0" dirty="0"/>
              <a:t>버전이지만 </a:t>
            </a:r>
            <a:r>
              <a:rPr lang="en-US" altLang="ko-KR" sz="1800" b="0" dirty="0"/>
              <a:t>CI </a:t>
            </a:r>
            <a:r>
              <a:rPr lang="ko-KR" altLang="en-US" sz="1800" b="0" dirty="0"/>
              <a:t>배포 당시에는 </a:t>
            </a:r>
            <a:r>
              <a:rPr lang="en-US" altLang="ko-KR" sz="1800" b="0" dirty="0"/>
              <a:t>1.0.3</a:t>
            </a:r>
            <a:r>
              <a:rPr lang="ko-KR" altLang="en-US" sz="1800" b="0" dirty="0"/>
              <a:t>으로 업데이트가 될 수 있어 이를 일일이 명시적으로 </a:t>
            </a:r>
            <a:r>
              <a:rPr lang="ko-KR" altLang="en-US" sz="1800" b="0" dirty="0" smtClean="0"/>
              <a:t>적어야 </a:t>
            </a:r>
            <a:r>
              <a:rPr lang="ko-KR" altLang="en-US" sz="1800" b="0" dirty="0"/>
              <a:t>한다</a:t>
            </a:r>
            <a:r>
              <a:rPr lang="en-US" altLang="ko-KR" sz="1800" b="0" dirty="0"/>
              <a:t>.</a:t>
            </a:r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/>
              <a:t>3. Offline </a:t>
            </a:r>
            <a:r>
              <a:rPr lang="en-US" altLang="ko-KR" sz="1800" b="0" dirty="0" smtClean="0"/>
              <a:t>or</a:t>
            </a:r>
            <a:r>
              <a:rPr lang="ko-KR" altLang="en-US" sz="1800" b="0" dirty="0" smtClean="0"/>
              <a:t> </a:t>
            </a:r>
            <a:r>
              <a:rPr lang="ko-KR" altLang="en-US" sz="1800" b="0" dirty="0"/>
              <a:t>외부 방화벽이 막혀있는 경우 </a:t>
            </a:r>
            <a:r>
              <a:rPr lang="en-US" altLang="ko-KR" sz="1800" b="0" dirty="0"/>
              <a:t>Dependency </a:t>
            </a:r>
            <a:r>
              <a:rPr lang="ko-KR" altLang="en-US" sz="1800" b="0" dirty="0"/>
              <a:t>모듈을 가져올 수 없다</a:t>
            </a:r>
            <a:r>
              <a:rPr lang="en-US" altLang="ko-KR" sz="1800" b="0" dirty="0"/>
              <a:t>.</a:t>
            </a:r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 smtClean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 smtClean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37280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4"/>
          <p:cNvGrpSpPr>
            <a:grpSpLocks/>
          </p:cNvGrpSpPr>
          <p:nvPr/>
        </p:nvGrpSpPr>
        <p:grpSpPr bwMode="auto">
          <a:xfrm>
            <a:off x="0" y="1588"/>
            <a:ext cx="9144000" cy="6856412"/>
            <a:chOff x="0" y="858"/>
            <a:chExt cx="9144000" cy="6857142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0" y="6792913"/>
              <a:ext cx="9144000" cy="65087"/>
            </a:xfrm>
            <a:prstGeom prst="rect">
              <a:avLst/>
            </a:prstGeom>
            <a:gradFill rotWithShape="1">
              <a:gsLst>
                <a:gs pos="0">
                  <a:srgbClr val="5C7590"/>
                </a:gs>
                <a:gs pos="100000">
                  <a:srgbClr val="29496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0" y="858"/>
              <a:ext cx="9144000" cy="706438"/>
            </a:xfrm>
            <a:prstGeom prst="rect">
              <a:avLst/>
            </a:prstGeom>
            <a:gradFill rotWithShape="1">
              <a:gsLst>
                <a:gs pos="0">
                  <a:srgbClr val="1A446C"/>
                </a:gs>
                <a:gs pos="100000">
                  <a:srgbClr val="22598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10244" name="Rectangle 62"/>
          <p:cNvSpPr>
            <a:spLocks noGrp="1" noChangeArrowheads="1"/>
          </p:cNvSpPr>
          <p:nvPr>
            <p:ph type="title" idx="4294967295"/>
          </p:nvPr>
        </p:nvSpPr>
        <p:spPr>
          <a:xfrm>
            <a:off x="111069" y="60251"/>
            <a:ext cx="8769350" cy="6477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Yarn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86677" y="1085120"/>
            <a:ext cx="8693741" cy="5217022"/>
          </a:xfrm>
          <a:prstGeom prst="rect">
            <a:avLst/>
          </a:prstGeom>
        </p:spPr>
        <p:txBody>
          <a:bodyPr/>
          <a:lstStyle>
            <a:lvl1pPr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eaLnBrk="1" latin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ko-KR" sz="1800" b="0" dirty="0" smtClean="0"/>
              <a:t>Yarn </a:t>
            </a:r>
            <a:r>
              <a:rPr lang="ko-KR" altLang="en-US" sz="1800" b="0" dirty="0" smtClean="0"/>
              <a:t>프로세스</a:t>
            </a:r>
            <a:r>
              <a:rPr lang="ko-KR" altLang="en-US" sz="1400" b="0" dirty="0" smtClean="0"/>
              <a:t> </a:t>
            </a:r>
            <a:r>
              <a:rPr lang="en-US" altLang="ko-KR" sz="1400" b="0" dirty="0" smtClean="0"/>
              <a:t>(</a:t>
            </a:r>
            <a:r>
              <a:rPr lang="en-US" altLang="ko-KR" sz="1400" b="0" dirty="0"/>
              <a:t>Install </a:t>
            </a:r>
            <a:r>
              <a:rPr lang="ko-KR" altLang="en-US" sz="1400" b="0" dirty="0" smtClean="0"/>
              <a:t>시 </a:t>
            </a:r>
            <a:r>
              <a:rPr lang="en-US" altLang="ko-KR" sz="1400" b="0" dirty="0" smtClean="0"/>
              <a:t>3</a:t>
            </a:r>
            <a:r>
              <a:rPr lang="ko-KR" altLang="en-US" sz="1400" b="0" dirty="0" smtClean="0"/>
              <a:t>단계의 프로세스를 통해 </a:t>
            </a:r>
            <a:r>
              <a:rPr lang="en-US" altLang="ko-KR" sz="1400" b="0" dirty="0" smtClean="0"/>
              <a:t>NPM</a:t>
            </a:r>
            <a:r>
              <a:rPr lang="ko-KR" altLang="en-US" sz="1400" b="0" dirty="0" smtClean="0"/>
              <a:t>의 한계 해결</a:t>
            </a:r>
            <a:r>
              <a:rPr lang="en-US" altLang="ko-KR" sz="1400" b="0" dirty="0" smtClean="0"/>
              <a:t>)</a:t>
            </a:r>
            <a:endParaRPr lang="en-US" altLang="ko-KR" sz="1800" b="0" dirty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/>
              <a:t>1. Resolution</a:t>
            </a:r>
          </a:p>
          <a:p>
            <a:pPr lvl="1" indent="0" eaLnBrk="1" latinLnBrk="1" hangingPunct="1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z="1600" b="0" dirty="0"/>
              <a:t>Yarn</a:t>
            </a:r>
            <a:r>
              <a:rPr lang="ko-KR" altLang="en-US" sz="1600" b="0" dirty="0"/>
              <a:t>으로 구성된 프로젝트의 </a:t>
            </a:r>
            <a:r>
              <a:rPr lang="en-US" altLang="ko-KR" sz="1600" b="0" dirty="0"/>
              <a:t>Dependency</a:t>
            </a:r>
            <a:r>
              <a:rPr lang="ko-KR" altLang="en-US" sz="1600" b="0" dirty="0"/>
              <a:t>를 파악</a:t>
            </a:r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/>
              <a:t>2. Fetching</a:t>
            </a:r>
          </a:p>
          <a:p>
            <a:pPr lvl="1" indent="0" eaLnBrk="1" latinLnBrk="1" hangingPunct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z="1600" b="0" dirty="0"/>
              <a:t>글로벌 캐쉬에 해당 버전이 있는지 확인후 없으면 받아와서 글로벌 캐쉬에 저장한다</a:t>
            </a:r>
            <a:r>
              <a:rPr lang="en-US" altLang="ko-KR" sz="1600" b="0" dirty="0" smtClean="0"/>
              <a:t>.</a:t>
            </a:r>
          </a:p>
          <a:p>
            <a:pPr lvl="1" indent="0" eaLnBrk="1" latinLnBrk="1" hangingPunct="1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z="1200" b="0" dirty="0" smtClean="0"/>
              <a:t>(&lt;</a:t>
            </a:r>
            <a:r>
              <a:rPr lang="ko-KR" altLang="en-US" sz="1200" b="0" dirty="0"/>
              <a:t>한계</a:t>
            </a:r>
            <a:r>
              <a:rPr lang="en-US" altLang="ko-KR" sz="1200" b="0" dirty="0"/>
              <a:t>3&gt;</a:t>
            </a:r>
            <a:r>
              <a:rPr lang="ko-KR" altLang="en-US" sz="1200" b="0" dirty="0"/>
              <a:t>글로벌 캐쉬에 저장되어 있는 모듈에 한해서 </a:t>
            </a:r>
            <a:r>
              <a:rPr lang="en-US" altLang="ko-KR" sz="1200" b="0" dirty="0" err="1" smtClean="0"/>
              <a:t>Offine</a:t>
            </a:r>
            <a:r>
              <a:rPr lang="en-US" altLang="ko-KR" sz="1200" b="0" dirty="0" smtClean="0"/>
              <a:t> </a:t>
            </a:r>
            <a:r>
              <a:rPr lang="ko-KR" altLang="en-US" sz="1200" b="0" dirty="0" smtClean="0"/>
              <a:t>시 </a:t>
            </a:r>
            <a:r>
              <a:rPr lang="ko-KR" altLang="en-US" sz="1200" b="0" dirty="0"/>
              <a:t>해당 모듈을 가져올 수 있음</a:t>
            </a:r>
            <a:r>
              <a:rPr lang="en-US" altLang="ko-KR" sz="1200" b="0" dirty="0"/>
              <a:t>)</a:t>
            </a:r>
            <a:endParaRPr lang="en-US" altLang="ko-KR" sz="1600" b="0" dirty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/>
              <a:t>3. Linking</a:t>
            </a:r>
          </a:p>
          <a:p>
            <a:pPr lvl="1" indent="0" eaLnBrk="1" latinLnBrk="1" hangingPunct="1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z="1600" b="0" dirty="0" err="1" smtClean="0"/>
              <a:t>node_modules</a:t>
            </a:r>
            <a:r>
              <a:rPr lang="en-US" altLang="ko-KR" sz="1600" b="0" dirty="0" smtClean="0"/>
              <a:t> </a:t>
            </a:r>
            <a:r>
              <a:rPr lang="ko-KR" altLang="en-US" sz="1600" b="0" dirty="0" smtClean="0"/>
              <a:t>에 카피 한다</a:t>
            </a:r>
            <a:r>
              <a:rPr lang="en-US" altLang="ko-KR" sz="1600" b="0" dirty="0"/>
              <a:t>.</a:t>
            </a:r>
            <a:endParaRPr lang="en-US" altLang="ko-KR" sz="1600" b="0" dirty="0" smtClean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 smtClean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15930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4"/>
          <p:cNvGrpSpPr>
            <a:grpSpLocks/>
          </p:cNvGrpSpPr>
          <p:nvPr/>
        </p:nvGrpSpPr>
        <p:grpSpPr bwMode="auto">
          <a:xfrm>
            <a:off x="0" y="1588"/>
            <a:ext cx="9144000" cy="6856412"/>
            <a:chOff x="0" y="858"/>
            <a:chExt cx="9144000" cy="6857142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0" y="6792913"/>
              <a:ext cx="9144000" cy="65087"/>
            </a:xfrm>
            <a:prstGeom prst="rect">
              <a:avLst/>
            </a:prstGeom>
            <a:gradFill rotWithShape="1">
              <a:gsLst>
                <a:gs pos="0">
                  <a:srgbClr val="5C7590"/>
                </a:gs>
                <a:gs pos="100000">
                  <a:srgbClr val="29496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0" y="858"/>
              <a:ext cx="9144000" cy="706438"/>
            </a:xfrm>
            <a:prstGeom prst="rect">
              <a:avLst/>
            </a:prstGeom>
            <a:gradFill rotWithShape="1">
              <a:gsLst>
                <a:gs pos="0">
                  <a:srgbClr val="1A446C"/>
                </a:gs>
                <a:gs pos="100000">
                  <a:srgbClr val="22598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10244" name="Rectangle 62"/>
          <p:cNvSpPr>
            <a:spLocks noGrp="1" noChangeArrowheads="1"/>
          </p:cNvSpPr>
          <p:nvPr>
            <p:ph type="title" idx="4294967295"/>
          </p:nvPr>
        </p:nvSpPr>
        <p:spPr>
          <a:xfrm>
            <a:off x="111069" y="60251"/>
            <a:ext cx="8769350" cy="6477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Yarn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86677" y="1085120"/>
            <a:ext cx="8693741" cy="5217022"/>
          </a:xfrm>
          <a:prstGeom prst="rect">
            <a:avLst/>
          </a:prstGeom>
        </p:spPr>
        <p:txBody>
          <a:bodyPr/>
          <a:lstStyle>
            <a:lvl1pPr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eaLnBrk="1" latin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ko-KR" sz="1800" b="0" dirty="0" err="1" smtClean="0"/>
              <a:t>Yarn.lock</a:t>
            </a:r>
            <a:endParaRPr lang="en-US" altLang="ko-KR" sz="1800" b="0" dirty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 err="1"/>
              <a:t>node_modules</a:t>
            </a:r>
            <a:r>
              <a:rPr lang="ko-KR" altLang="en-US" sz="1800" b="0" dirty="0"/>
              <a:t>의 버전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구조를 저장한다</a:t>
            </a:r>
            <a:r>
              <a:rPr lang="en-US" altLang="ko-KR" sz="1800" b="0" dirty="0" smtClean="0"/>
              <a:t>.</a:t>
            </a:r>
          </a:p>
          <a:p>
            <a:pPr eaLnBrk="1" latin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ko-KR" sz="1800" b="0" dirty="0"/>
              <a:t> </a:t>
            </a:r>
            <a:r>
              <a:rPr lang="en-US" altLang="ko-KR" sz="1800" b="0" dirty="0" smtClean="0"/>
              <a:t> </a:t>
            </a:r>
            <a:r>
              <a:rPr lang="en-US" altLang="ko-KR" sz="1400" b="0" dirty="0" smtClean="0"/>
              <a:t> (&lt;</a:t>
            </a:r>
            <a:r>
              <a:rPr lang="ko-KR" altLang="en-US" sz="1400" b="0" dirty="0"/>
              <a:t>한계</a:t>
            </a:r>
            <a:r>
              <a:rPr lang="en-US" altLang="ko-KR" sz="1400" b="0" dirty="0"/>
              <a:t>1, 2&gt; </a:t>
            </a:r>
            <a:r>
              <a:rPr lang="ko-KR" altLang="en-US" sz="1400" b="0" dirty="0"/>
              <a:t>서브 모듈 파일 트리</a:t>
            </a:r>
            <a:r>
              <a:rPr lang="en-US" altLang="ko-KR" sz="1400" b="0" dirty="0"/>
              <a:t>, Local &lt;-&gt; CI </a:t>
            </a:r>
            <a:r>
              <a:rPr lang="ko-KR" altLang="en-US" sz="1400" b="0" dirty="0"/>
              <a:t>버전</a:t>
            </a:r>
            <a:r>
              <a:rPr lang="en-US" altLang="ko-KR" sz="1400" b="0" dirty="0"/>
              <a:t>)</a:t>
            </a:r>
            <a:endParaRPr lang="en-US" altLang="ko-KR" sz="1800" b="0" dirty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/>
          </a:p>
          <a:p>
            <a:pPr eaLnBrk="1" latin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ko-KR" sz="1800" b="0" dirty="0"/>
              <a:t>Yarn </a:t>
            </a:r>
            <a:r>
              <a:rPr lang="ko-KR" altLang="en-US" sz="1800" b="0" dirty="0" err="1"/>
              <a:t>캐싱</a:t>
            </a:r>
            <a:r>
              <a:rPr lang="ko-KR" altLang="en-US" sz="1800" b="0" dirty="0"/>
              <a:t> 속도 향상</a:t>
            </a:r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 err="1"/>
              <a:t>npm</a:t>
            </a:r>
            <a:r>
              <a:rPr lang="en-US" altLang="ko-KR" sz="1800" b="0" dirty="0"/>
              <a:t> install 1</a:t>
            </a:r>
            <a:r>
              <a:rPr lang="ko-KR" altLang="en-US" sz="1800" b="0" dirty="0"/>
              <a:t>회 </a:t>
            </a:r>
            <a:r>
              <a:rPr lang="en-US" altLang="ko-KR" sz="1800" b="0" dirty="0"/>
              <a:t>3</a:t>
            </a:r>
            <a:r>
              <a:rPr lang="ko-KR" altLang="en-US" sz="1800" b="0" dirty="0"/>
              <a:t>분 </a:t>
            </a:r>
            <a:r>
              <a:rPr lang="en-US" altLang="ko-KR" sz="1800" b="0" dirty="0"/>
              <a:t>48</a:t>
            </a:r>
            <a:r>
              <a:rPr lang="ko-KR" altLang="en-US" sz="1800" b="0" dirty="0"/>
              <a:t>초 </a:t>
            </a:r>
            <a:r>
              <a:rPr lang="en-US" altLang="ko-KR" sz="1800" b="0" dirty="0"/>
              <a:t>-&gt; 2</a:t>
            </a:r>
            <a:r>
              <a:rPr lang="ko-KR" altLang="en-US" sz="1800" b="0" dirty="0"/>
              <a:t>회 </a:t>
            </a:r>
            <a:r>
              <a:rPr lang="en-US" altLang="ko-KR" sz="1800" dirty="0">
                <a:solidFill>
                  <a:srgbClr val="FF0000"/>
                </a:solidFill>
              </a:rPr>
              <a:t>1</a:t>
            </a:r>
            <a:r>
              <a:rPr lang="ko-KR" altLang="en-US" sz="1800" dirty="0">
                <a:solidFill>
                  <a:srgbClr val="FF0000"/>
                </a:solidFill>
              </a:rPr>
              <a:t>분 </a:t>
            </a:r>
            <a:r>
              <a:rPr lang="en-US" altLang="ko-KR" sz="1800" dirty="0">
                <a:solidFill>
                  <a:srgbClr val="FF0000"/>
                </a:solidFill>
              </a:rPr>
              <a:t>7</a:t>
            </a:r>
            <a:r>
              <a:rPr lang="ko-KR" altLang="en-US" sz="1800" dirty="0">
                <a:solidFill>
                  <a:srgbClr val="FF0000"/>
                </a:solidFill>
              </a:rPr>
              <a:t>초</a:t>
            </a:r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/>
              <a:t>yarn install 1</a:t>
            </a:r>
            <a:r>
              <a:rPr lang="ko-KR" altLang="en-US" sz="1800" b="0" dirty="0"/>
              <a:t>회 </a:t>
            </a:r>
            <a:r>
              <a:rPr lang="en-US" altLang="ko-KR" sz="1800" b="0" dirty="0"/>
              <a:t>3</a:t>
            </a:r>
            <a:r>
              <a:rPr lang="ko-KR" altLang="en-US" sz="1800" b="0" dirty="0"/>
              <a:t>분 </a:t>
            </a:r>
            <a:r>
              <a:rPr lang="en-US" altLang="ko-KR" sz="1800" b="0" dirty="0"/>
              <a:t>48</a:t>
            </a:r>
            <a:r>
              <a:rPr lang="ko-KR" altLang="en-US" sz="1800" b="0" dirty="0"/>
              <a:t>초 </a:t>
            </a:r>
            <a:r>
              <a:rPr lang="en-US" altLang="ko-KR" sz="1800" b="0" dirty="0"/>
              <a:t>-&gt; 2</a:t>
            </a:r>
            <a:r>
              <a:rPr lang="ko-KR" altLang="en-US" sz="1800" b="0" dirty="0"/>
              <a:t>회 </a:t>
            </a:r>
            <a:r>
              <a:rPr lang="en-US" altLang="ko-KR" sz="1800" dirty="0">
                <a:solidFill>
                  <a:srgbClr val="FF0000"/>
                </a:solidFill>
              </a:rPr>
              <a:t>13</a:t>
            </a:r>
            <a:r>
              <a:rPr lang="ko-KR" altLang="en-US" sz="1800" dirty="0" smtClean="0">
                <a:solidFill>
                  <a:srgbClr val="FF0000"/>
                </a:solidFill>
              </a:rPr>
              <a:t>초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 smtClean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3734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4"/>
          <p:cNvGrpSpPr>
            <a:grpSpLocks/>
          </p:cNvGrpSpPr>
          <p:nvPr/>
        </p:nvGrpSpPr>
        <p:grpSpPr bwMode="auto">
          <a:xfrm>
            <a:off x="0" y="1588"/>
            <a:ext cx="9144000" cy="6856412"/>
            <a:chOff x="0" y="858"/>
            <a:chExt cx="9144000" cy="6857142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0" y="6792913"/>
              <a:ext cx="9144000" cy="65087"/>
            </a:xfrm>
            <a:prstGeom prst="rect">
              <a:avLst/>
            </a:prstGeom>
            <a:gradFill rotWithShape="1">
              <a:gsLst>
                <a:gs pos="0">
                  <a:srgbClr val="5C7590"/>
                </a:gs>
                <a:gs pos="100000">
                  <a:srgbClr val="29496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0" y="858"/>
              <a:ext cx="9144000" cy="706438"/>
            </a:xfrm>
            <a:prstGeom prst="rect">
              <a:avLst/>
            </a:prstGeom>
            <a:gradFill rotWithShape="1">
              <a:gsLst>
                <a:gs pos="0">
                  <a:srgbClr val="1A446C"/>
                </a:gs>
                <a:gs pos="100000">
                  <a:srgbClr val="22598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10244" name="Rectangle 62"/>
          <p:cNvSpPr>
            <a:spLocks noGrp="1" noChangeArrowheads="1"/>
          </p:cNvSpPr>
          <p:nvPr>
            <p:ph type="title" idx="4294967295"/>
          </p:nvPr>
        </p:nvSpPr>
        <p:spPr>
          <a:xfrm>
            <a:off x="111069" y="60251"/>
            <a:ext cx="8769350" cy="6477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NPM</a:t>
            </a:r>
            <a:r>
              <a:rPr lang="en-US" altLang="ko-KR" sz="2000" dirty="0" smtClean="0">
                <a:solidFill>
                  <a:schemeClr val="bg1"/>
                </a:solidFill>
              </a:rPr>
              <a:t>(Node</a:t>
            </a:r>
            <a:r>
              <a:rPr lang="ko-KR" altLang="en-US" sz="2000" dirty="0" smtClean="0">
                <a:solidFill>
                  <a:schemeClr val="bg1"/>
                </a:solidFill>
              </a:rPr>
              <a:t>가 만들어진 이유</a:t>
            </a:r>
            <a:r>
              <a:rPr lang="en-US" altLang="ko-KR" sz="2000" dirty="0" smtClean="0">
                <a:solidFill>
                  <a:schemeClr val="bg1"/>
                </a:solidFill>
              </a:rPr>
              <a:t>1)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86677" y="1085120"/>
            <a:ext cx="8693741" cy="5217022"/>
          </a:xfrm>
          <a:prstGeom prst="rect">
            <a:avLst/>
          </a:prstGeom>
        </p:spPr>
        <p:txBody>
          <a:bodyPr/>
          <a:lstStyle>
            <a:lvl1pPr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 smtClean="0"/>
              <a:t>NPM</a:t>
            </a:r>
            <a:r>
              <a:rPr lang="en-US" altLang="ko-KR" sz="1400" b="0" dirty="0" smtClean="0"/>
              <a:t>(Node Package Manager)</a:t>
            </a:r>
            <a:r>
              <a:rPr lang="ko-KR" altLang="en-US" sz="1800" b="0" dirty="0" smtClean="0"/>
              <a:t>를 알기 위해서는 우선 </a:t>
            </a:r>
            <a:r>
              <a:rPr lang="en-US" altLang="ko-KR" sz="1800" dirty="0" smtClean="0">
                <a:solidFill>
                  <a:srgbClr val="FF0000"/>
                </a:solidFill>
              </a:rPr>
              <a:t>Node</a:t>
            </a:r>
            <a:r>
              <a:rPr lang="ko-KR" altLang="en-US" sz="1800" b="0" dirty="0" smtClean="0"/>
              <a:t>를 먼저 알아야 한다</a:t>
            </a:r>
            <a:r>
              <a:rPr lang="en-US" altLang="ko-KR" sz="1800" b="0" dirty="0" smtClean="0"/>
              <a:t>.</a:t>
            </a:r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dirty="0" smtClean="0">
                <a:solidFill>
                  <a:srgbClr val="FF0000"/>
                </a:solidFill>
              </a:rPr>
              <a:t>Nods.js</a:t>
            </a:r>
            <a:r>
              <a:rPr lang="ko-KR" altLang="en-US" sz="1800" dirty="0" smtClean="0">
                <a:solidFill>
                  <a:srgbClr val="FF0000"/>
                </a:solidFill>
              </a:rPr>
              <a:t>가 만들어진 이유</a:t>
            </a:r>
            <a:r>
              <a:rPr lang="ko-KR" altLang="en-US" sz="1800" b="0" dirty="0" smtClean="0"/>
              <a:t> 중 하나는 </a:t>
            </a:r>
            <a:r>
              <a:rPr lang="en-US" altLang="ko-KR" sz="1800" b="0" dirty="0" smtClean="0"/>
              <a:t>JS</a:t>
            </a:r>
            <a:r>
              <a:rPr lang="ko-KR" altLang="en-US" sz="1800" b="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Event-Driven </a:t>
            </a:r>
            <a:r>
              <a:rPr lang="ko-KR" altLang="en-US" sz="1800" dirty="0" smtClean="0">
                <a:solidFill>
                  <a:srgbClr val="FF0000"/>
                </a:solidFill>
              </a:rPr>
              <a:t>방식</a:t>
            </a:r>
            <a:r>
              <a:rPr lang="ko-KR" altLang="en-US" sz="1800" b="0" dirty="0" smtClean="0"/>
              <a:t>을 지원하기 위함이다</a:t>
            </a:r>
            <a:r>
              <a:rPr lang="en-US" altLang="ko-KR" sz="1800" b="0" dirty="0" smtClean="0"/>
              <a:t>.</a:t>
            </a:r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 smtClean="0"/>
              <a:t>Event-Driven </a:t>
            </a:r>
            <a:r>
              <a:rPr lang="ko-KR" altLang="en-US" sz="1800" b="0" dirty="0" smtClean="0"/>
              <a:t>방식을 이해하기 위해서는 동기 </a:t>
            </a:r>
            <a:r>
              <a:rPr lang="en-US" altLang="ko-KR" sz="1800" b="0" dirty="0" smtClean="0"/>
              <a:t>/ </a:t>
            </a:r>
            <a:r>
              <a:rPr lang="ko-KR" altLang="en-US" sz="1800" b="0" dirty="0" smtClean="0"/>
              <a:t>비동기 방식을 알아야 한다</a:t>
            </a:r>
            <a:r>
              <a:rPr lang="en-US" altLang="ko-KR" sz="1800" b="0" dirty="0" smtClean="0"/>
              <a:t>.</a:t>
            </a:r>
            <a:endParaRPr lang="en-US" altLang="ko-KR" sz="1800" b="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98" y="2824128"/>
            <a:ext cx="8651415" cy="340240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2076903" y="3882654"/>
            <a:ext cx="1285353" cy="3780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101263" y="3882654"/>
            <a:ext cx="2594937" cy="3780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81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4"/>
          <p:cNvGrpSpPr>
            <a:grpSpLocks/>
          </p:cNvGrpSpPr>
          <p:nvPr/>
        </p:nvGrpSpPr>
        <p:grpSpPr bwMode="auto">
          <a:xfrm>
            <a:off x="0" y="1588"/>
            <a:ext cx="9144000" cy="6856412"/>
            <a:chOff x="0" y="858"/>
            <a:chExt cx="9144000" cy="6857142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0" y="6792913"/>
              <a:ext cx="9144000" cy="65087"/>
            </a:xfrm>
            <a:prstGeom prst="rect">
              <a:avLst/>
            </a:prstGeom>
            <a:gradFill rotWithShape="1">
              <a:gsLst>
                <a:gs pos="0">
                  <a:srgbClr val="5C7590"/>
                </a:gs>
                <a:gs pos="100000">
                  <a:srgbClr val="29496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0" y="858"/>
              <a:ext cx="9144000" cy="706438"/>
            </a:xfrm>
            <a:prstGeom prst="rect">
              <a:avLst/>
            </a:prstGeom>
            <a:gradFill rotWithShape="1">
              <a:gsLst>
                <a:gs pos="0">
                  <a:srgbClr val="1A446C"/>
                </a:gs>
                <a:gs pos="100000">
                  <a:srgbClr val="22598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10244" name="Rectangle 62"/>
          <p:cNvSpPr>
            <a:spLocks noGrp="1" noChangeArrowheads="1"/>
          </p:cNvSpPr>
          <p:nvPr>
            <p:ph type="title" idx="4294967295"/>
          </p:nvPr>
        </p:nvSpPr>
        <p:spPr>
          <a:xfrm>
            <a:off x="111069" y="60251"/>
            <a:ext cx="8769350" cy="6477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NPM</a:t>
            </a:r>
            <a:r>
              <a:rPr lang="en-US" altLang="ko-KR" sz="2000" dirty="0">
                <a:solidFill>
                  <a:schemeClr val="bg1"/>
                </a:solidFill>
              </a:rPr>
              <a:t>(Node</a:t>
            </a:r>
            <a:r>
              <a:rPr lang="ko-KR" altLang="en-US" sz="2000" dirty="0">
                <a:solidFill>
                  <a:schemeClr val="bg1"/>
                </a:solidFill>
              </a:rPr>
              <a:t>가 만들어진 </a:t>
            </a:r>
            <a:r>
              <a:rPr lang="ko-KR" altLang="en-US" sz="2000" dirty="0" smtClean="0">
                <a:solidFill>
                  <a:schemeClr val="bg1"/>
                </a:solidFill>
              </a:rPr>
              <a:t>이유</a:t>
            </a:r>
            <a:r>
              <a:rPr lang="en-US" altLang="ko-KR" sz="2000" dirty="0" smtClean="0">
                <a:solidFill>
                  <a:schemeClr val="bg1"/>
                </a:solidFill>
              </a:rPr>
              <a:t>1)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86677" y="1085120"/>
            <a:ext cx="8693741" cy="5217022"/>
          </a:xfrm>
          <a:prstGeom prst="rect">
            <a:avLst/>
          </a:prstGeom>
        </p:spPr>
        <p:txBody>
          <a:bodyPr/>
          <a:lstStyle>
            <a:lvl1pPr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 err="1" smtClean="0"/>
              <a:t>File.read</a:t>
            </a:r>
            <a:r>
              <a:rPr lang="ko-KR" altLang="en-US" sz="1800" b="0" dirty="0" smtClean="0"/>
              <a:t>가 완료되는 시간을 대기하고 </a:t>
            </a:r>
            <a:r>
              <a:rPr lang="en-US" altLang="ko-KR" sz="1800" b="0" dirty="0" err="1" smtClean="0"/>
              <a:t>doShow</a:t>
            </a:r>
            <a:r>
              <a:rPr lang="ko-KR" altLang="en-US" sz="1800" b="0" dirty="0" smtClean="0"/>
              <a:t>를 진행하는 방식과 </a:t>
            </a:r>
            <a:r>
              <a:rPr lang="en-US" altLang="ko-KR" sz="1800" b="0" dirty="0" err="1" smtClean="0"/>
              <a:t>CallBack</a:t>
            </a:r>
            <a:r>
              <a:rPr lang="ko-KR" altLang="en-US" sz="1800" b="0" dirty="0" smtClean="0"/>
              <a:t>이후에 </a:t>
            </a:r>
            <a:r>
              <a:rPr lang="en-US" altLang="ko-KR" sz="1800" b="0" dirty="0" err="1" smtClean="0"/>
              <a:t>doShow</a:t>
            </a:r>
            <a:r>
              <a:rPr lang="ko-KR" altLang="en-US" sz="1800" b="0" dirty="0" smtClean="0"/>
              <a:t>가 진행되는 차이가 있다</a:t>
            </a:r>
            <a:r>
              <a:rPr lang="en-US" altLang="ko-KR" sz="1800" b="0" dirty="0" smtClean="0"/>
              <a:t>.</a:t>
            </a:r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ko-KR" altLang="en-US" sz="1800" b="0" dirty="0" smtClean="0"/>
              <a:t>이와 같이 </a:t>
            </a:r>
            <a:r>
              <a:rPr lang="en-US" altLang="ko-KR" sz="1800" b="0" dirty="0" err="1" smtClean="0"/>
              <a:t>CallBack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방식의 프로그래밍이 </a:t>
            </a:r>
            <a:r>
              <a:rPr lang="en-US" altLang="ko-KR" sz="1800" dirty="0" smtClean="0">
                <a:solidFill>
                  <a:srgbClr val="FF0000"/>
                </a:solidFill>
              </a:rPr>
              <a:t>Event-Driven </a:t>
            </a:r>
            <a:r>
              <a:rPr lang="ko-KR" altLang="en-US" sz="1800" dirty="0" smtClean="0">
                <a:solidFill>
                  <a:srgbClr val="FF0000"/>
                </a:solidFill>
              </a:rPr>
              <a:t>방식</a:t>
            </a:r>
            <a:r>
              <a:rPr lang="ko-KR" altLang="en-US" sz="1800" b="0" dirty="0" smtClean="0"/>
              <a:t>이다</a:t>
            </a:r>
            <a:r>
              <a:rPr lang="en-US" altLang="ko-KR" sz="1800" b="0" dirty="0" smtClean="0"/>
              <a:t>.</a:t>
            </a:r>
            <a:endParaRPr lang="en-US" altLang="ko-KR" sz="1800" b="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31" y="3009490"/>
            <a:ext cx="7485291" cy="319773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4042737" y="4033872"/>
            <a:ext cx="604872" cy="756090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142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4"/>
          <p:cNvGrpSpPr>
            <a:grpSpLocks/>
          </p:cNvGrpSpPr>
          <p:nvPr/>
        </p:nvGrpSpPr>
        <p:grpSpPr bwMode="auto">
          <a:xfrm>
            <a:off x="0" y="1588"/>
            <a:ext cx="9144000" cy="6856412"/>
            <a:chOff x="0" y="858"/>
            <a:chExt cx="9144000" cy="6857142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0" y="6792913"/>
              <a:ext cx="9144000" cy="65087"/>
            </a:xfrm>
            <a:prstGeom prst="rect">
              <a:avLst/>
            </a:prstGeom>
            <a:gradFill rotWithShape="1">
              <a:gsLst>
                <a:gs pos="0">
                  <a:srgbClr val="5C7590"/>
                </a:gs>
                <a:gs pos="100000">
                  <a:srgbClr val="29496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0" y="858"/>
              <a:ext cx="9144000" cy="706438"/>
            </a:xfrm>
            <a:prstGeom prst="rect">
              <a:avLst/>
            </a:prstGeom>
            <a:gradFill rotWithShape="1">
              <a:gsLst>
                <a:gs pos="0">
                  <a:srgbClr val="1A446C"/>
                </a:gs>
                <a:gs pos="100000">
                  <a:srgbClr val="22598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10244" name="Rectangle 62"/>
          <p:cNvSpPr>
            <a:spLocks noGrp="1" noChangeArrowheads="1"/>
          </p:cNvSpPr>
          <p:nvPr>
            <p:ph type="title" idx="4294967295"/>
          </p:nvPr>
        </p:nvSpPr>
        <p:spPr>
          <a:xfrm>
            <a:off x="111069" y="60251"/>
            <a:ext cx="8769350" cy="6477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NPM</a:t>
            </a:r>
            <a:r>
              <a:rPr lang="en-US" altLang="ko-KR" sz="2000" dirty="0">
                <a:solidFill>
                  <a:schemeClr val="bg1"/>
                </a:solidFill>
              </a:rPr>
              <a:t>(Node</a:t>
            </a:r>
            <a:r>
              <a:rPr lang="ko-KR" altLang="en-US" sz="2000" dirty="0">
                <a:solidFill>
                  <a:schemeClr val="bg1"/>
                </a:solidFill>
              </a:rPr>
              <a:t>가 만들어진 </a:t>
            </a:r>
            <a:r>
              <a:rPr lang="ko-KR" altLang="en-US" sz="2000" dirty="0" smtClean="0">
                <a:solidFill>
                  <a:schemeClr val="bg1"/>
                </a:solidFill>
              </a:rPr>
              <a:t>이유</a:t>
            </a:r>
            <a:r>
              <a:rPr lang="en-US" altLang="ko-KR" sz="2000" dirty="0">
                <a:solidFill>
                  <a:schemeClr val="bg1"/>
                </a:solidFill>
              </a:rPr>
              <a:t>2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86677" y="1085120"/>
            <a:ext cx="8693741" cy="5217022"/>
          </a:xfrm>
          <a:prstGeom prst="rect">
            <a:avLst/>
          </a:prstGeom>
        </p:spPr>
        <p:txBody>
          <a:bodyPr/>
          <a:lstStyle>
            <a:lvl1pPr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ko-KR" altLang="en-US" sz="1800" b="0" dirty="0"/>
              <a:t>노드 프로그램은 </a:t>
            </a:r>
            <a:r>
              <a:rPr lang="en-US" altLang="ko-KR" sz="1800" b="0" dirty="0"/>
              <a:t>V8 </a:t>
            </a:r>
            <a:r>
              <a:rPr lang="ko-KR" altLang="en-US" sz="1800" b="0" dirty="0"/>
              <a:t>엔진을 사용하여 동작한다</a:t>
            </a:r>
            <a:r>
              <a:rPr lang="en-US" altLang="ko-KR" sz="1800" b="0" dirty="0"/>
              <a:t>.</a:t>
            </a:r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 smtClean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 smtClean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 smtClean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ko-KR" altLang="en-US" sz="1800" b="0" dirty="0" smtClean="0"/>
              <a:t>코드를 </a:t>
            </a:r>
            <a:r>
              <a:rPr lang="ko-KR" altLang="en-US" sz="1800" b="0" dirty="0"/>
              <a:t>한 줄씩 해석하면서 실행하는 </a:t>
            </a:r>
            <a:r>
              <a:rPr lang="ko-KR" altLang="en-US" sz="1800" dirty="0">
                <a:solidFill>
                  <a:srgbClr val="FF0000"/>
                </a:solidFill>
              </a:rPr>
              <a:t>인터프리터 방식을 개선</a:t>
            </a:r>
            <a:r>
              <a:rPr lang="ko-KR" altLang="en-US" sz="1800" b="0" dirty="0"/>
              <a:t>하기 위해 크롬의 </a:t>
            </a:r>
            <a:r>
              <a:rPr lang="en-US" altLang="ko-KR" sz="1800" b="0" dirty="0"/>
              <a:t>V8 </a:t>
            </a:r>
            <a:r>
              <a:rPr lang="ko-KR" altLang="en-US" sz="1800" b="0" dirty="0"/>
              <a:t>자바스크립트 엔진이 </a:t>
            </a:r>
            <a:r>
              <a:rPr lang="ko-KR" altLang="en-US" sz="1800" b="0" dirty="0" smtClean="0"/>
              <a:t>만들어졌다</a:t>
            </a:r>
            <a:r>
              <a:rPr lang="en-US" altLang="ko-KR" sz="1800" b="0" dirty="0" smtClean="0"/>
              <a:t>.</a:t>
            </a:r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 smtClean="0"/>
              <a:t>V8 </a:t>
            </a:r>
            <a:r>
              <a:rPr lang="ko-KR" altLang="en-US" sz="1800" b="0" dirty="0" smtClean="0"/>
              <a:t>엔진은 </a:t>
            </a:r>
            <a:r>
              <a:rPr lang="ko-KR" altLang="en-US" sz="1800" b="0" dirty="0"/>
              <a:t>자바스크립트 코드를 </a:t>
            </a:r>
            <a:r>
              <a:rPr lang="en-US" altLang="ko-KR" sz="1800" b="0" dirty="0" smtClean="0"/>
              <a:t>Native</a:t>
            </a:r>
            <a:r>
              <a:rPr lang="ko-KR" altLang="en-US" sz="1800" b="0" dirty="0" smtClean="0"/>
              <a:t> </a:t>
            </a:r>
            <a:r>
              <a:rPr lang="ko-KR" altLang="en-US" sz="1800" b="0" dirty="0"/>
              <a:t>코드로 바꾼 후 </a:t>
            </a:r>
            <a:r>
              <a:rPr lang="ko-KR" altLang="en-US" sz="1800" b="0" dirty="0" smtClean="0"/>
              <a:t>실행한다</a:t>
            </a:r>
            <a:r>
              <a:rPr lang="en-US" altLang="ko-KR" sz="1800" b="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23" y="1618680"/>
            <a:ext cx="4007277" cy="286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0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4"/>
          <p:cNvGrpSpPr>
            <a:grpSpLocks/>
          </p:cNvGrpSpPr>
          <p:nvPr/>
        </p:nvGrpSpPr>
        <p:grpSpPr bwMode="auto">
          <a:xfrm>
            <a:off x="0" y="1588"/>
            <a:ext cx="9144000" cy="6856412"/>
            <a:chOff x="0" y="858"/>
            <a:chExt cx="9144000" cy="6857142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0" y="6792913"/>
              <a:ext cx="9144000" cy="65087"/>
            </a:xfrm>
            <a:prstGeom prst="rect">
              <a:avLst/>
            </a:prstGeom>
            <a:gradFill rotWithShape="1">
              <a:gsLst>
                <a:gs pos="0">
                  <a:srgbClr val="5C7590"/>
                </a:gs>
                <a:gs pos="100000">
                  <a:srgbClr val="29496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0" y="858"/>
              <a:ext cx="9144000" cy="706438"/>
            </a:xfrm>
            <a:prstGeom prst="rect">
              <a:avLst/>
            </a:prstGeom>
            <a:gradFill rotWithShape="1">
              <a:gsLst>
                <a:gs pos="0">
                  <a:srgbClr val="1A446C"/>
                </a:gs>
                <a:gs pos="100000">
                  <a:srgbClr val="22598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10244" name="Rectangle 62"/>
          <p:cNvSpPr>
            <a:spLocks noGrp="1" noChangeArrowheads="1"/>
          </p:cNvSpPr>
          <p:nvPr>
            <p:ph type="title" idx="4294967295"/>
          </p:nvPr>
        </p:nvSpPr>
        <p:spPr>
          <a:xfrm>
            <a:off x="111069" y="60251"/>
            <a:ext cx="8769350" cy="6477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NPM</a:t>
            </a:r>
            <a:r>
              <a:rPr lang="en-US" altLang="ko-KR" sz="2000" dirty="0" smtClean="0">
                <a:solidFill>
                  <a:schemeClr val="bg1"/>
                </a:solidFill>
              </a:rPr>
              <a:t>(Node </a:t>
            </a:r>
            <a:r>
              <a:rPr lang="ko-KR" altLang="en-US" sz="2000" dirty="0" smtClean="0">
                <a:solidFill>
                  <a:schemeClr val="bg1"/>
                </a:solidFill>
              </a:rPr>
              <a:t>프로그램이 </a:t>
            </a:r>
            <a:r>
              <a:rPr lang="en-US" altLang="ko-KR" sz="2000" dirty="0" smtClean="0">
                <a:solidFill>
                  <a:schemeClr val="bg1"/>
                </a:solidFill>
              </a:rPr>
              <a:t>Event-Driven </a:t>
            </a:r>
            <a:r>
              <a:rPr lang="ko-KR" altLang="en-US" sz="2000" dirty="0" smtClean="0">
                <a:solidFill>
                  <a:schemeClr val="bg1"/>
                </a:solidFill>
              </a:rPr>
              <a:t>방식 프로그래밍이 가능한 이유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86677" y="3277782"/>
            <a:ext cx="8693741" cy="3402405"/>
          </a:xfrm>
          <a:prstGeom prst="rect">
            <a:avLst/>
          </a:prstGeom>
        </p:spPr>
        <p:txBody>
          <a:bodyPr/>
          <a:lstStyle>
            <a:lvl1pPr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 smtClean="0"/>
              <a:t>Event-Driven </a:t>
            </a:r>
            <a:r>
              <a:rPr lang="ko-KR" altLang="en-US" sz="1800" b="0" dirty="0"/>
              <a:t>방식은 </a:t>
            </a:r>
            <a:r>
              <a:rPr lang="en-US" altLang="ko-KR" sz="1800" b="0" dirty="0"/>
              <a:t>Blocking I/O </a:t>
            </a:r>
            <a:r>
              <a:rPr lang="en-US" altLang="ko-KR" sz="1800" b="0" dirty="0" smtClean="0">
                <a:sym typeface="Wingdings" panose="05000000000000000000" pitchFamily="2" charset="2"/>
              </a:rPr>
              <a:t></a:t>
            </a:r>
            <a:r>
              <a:rPr lang="en-US" altLang="ko-KR" sz="1800" b="0" dirty="0" smtClean="0"/>
              <a:t> </a:t>
            </a:r>
            <a:r>
              <a:rPr lang="en-US" altLang="ko-KR" sz="1800" b="0" dirty="0"/>
              <a:t>Non Blocking I/O</a:t>
            </a:r>
            <a:r>
              <a:rPr lang="ko-KR" altLang="en-US" sz="1800" b="0" dirty="0" smtClean="0"/>
              <a:t>이다</a:t>
            </a:r>
            <a:r>
              <a:rPr lang="en-US" altLang="ko-KR" sz="1800" b="0" dirty="0" smtClean="0"/>
              <a:t>.</a:t>
            </a:r>
          </a:p>
          <a:p>
            <a:pPr eaLnBrk="1" latin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ko-KR" sz="1800" b="0" dirty="0" smtClean="0"/>
              <a:t>   </a:t>
            </a:r>
            <a:r>
              <a:rPr lang="en-US" altLang="ko-KR" sz="1400" b="0" dirty="0" smtClean="0"/>
              <a:t>(</a:t>
            </a:r>
            <a:r>
              <a:rPr lang="ko-KR" altLang="en-US" sz="1400" b="0" dirty="0" smtClean="0"/>
              <a:t>이는</a:t>
            </a:r>
            <a:r>
              <a:rPr lang="en-US" altLang="ko-KR" sz="1400" b="0" dirty="0" smtClean="0"/>
              <a:t> UI </a:t>
            </a:r>
            <a:r>
              <a:rPr lang="ko-KR" altLang="en-US" sz="1400" b="0" dirty="0"/>
              <a:t>단일 </a:t>
            </a:r>
            <a:r>
              <a:rPr lang="en-US" altLang="ko-KR" sz="1400" b="0" dirty="0"/>
              <a:t>Thread </a:t>
            </a:r>
            <a:r>
              <a:rPr lang="ko-KR" altLang="en-US" sz="1400" b="0" dirty="0"/>
              <a:t>프로그램 </a:t>
            </a:r>
            <a:r>
              <a:rPr lang="en-US" altLang="ko-KR" sz="1400" b="0" dirty="0" smtClean="0">
                <a:sym typeface="Wingdings" panose="05000000000000000000" pitchFamily="2" charset="2"/>
              </a:rPr>
              <a:t></a:t>
            </a:r>
            <a:r>
              <a:rPr lang="en-US" altLang="ko-KR" sz="1400" b="0" dirty="0" smtClean="0"/>
              <a:t> </a:t>
            </a:r>
            <a:r>
              <a:rPr lang="en-US" altLang="ko-KR" sz="1400" b="0" dirty="0"/>
              <a:t>UI </a:t>
            </a:r>
            <a:r>
              <a:rPr lang="en-US" altLang="ko-KR" sz="1400" b="0" dirty="0" smtClean="0"/>
              <a:t>Thread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+ </a:t>
            </a:r>
            <a:r>
              <a:rPr lang="ko-KR" altLang="en-US" sz="1400" b="0" dirty="0"/>
              <a:t>이벤트 </a:t>
            </a:r>
            <a:r>
              <a:rPr lang="en-US" altLang="ko-KR" sz="1400" b="0" dirty="0"/>
              <a:t>Manage </a:t>
            </a:r>
            <a:r>
              <a:rPr lang="en-US" altLang="ko-KR" sz="1400" b="0" dirty="0" smtClean="0"/>
              <a:t>Thread)</a:t>
            </a:r>
            <a:endParaRPr lang="en-US" altLang="ko-KR" sz="1800" b="0" dirty="0" smtClean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ko-KR" altLang="en-US" sz="1800" b="0" dirty="0" smtClean="0"/>
              <a:t>이벤트 </a:t>
            </a:r>
            <a:r>
              <a:rPr lang="en-US" altLang="ko-KR" sz="1800" b="0" dirty="0"/>
              <a:t>Manage</a:t>
            </a:r>
            <a:r>
              <a:rPr lang="ko-KR" altLang="en-US" sz="1800" b="0" dirty="0"/>
              <a:t>를 </a:t>
            </a:r>
            <a:r>
              <a:rPr lang="ko-KR" altLang="en-US" sz="1800" dirty="0">
                <a:solidFill>
                  <a:srgbClr val="FF0000"/>
                </a:solidFill>
              </a:rPr>
              <a:t>스레드 풀과 이벤트 루프</a:t>
            </a:r>
            <a:r>
              <a:rPr lang="ko-KR" altLang="en-US" sz="1800" b="0" dirty="0"/>
              <a:t>에 의해서 </a:t>
            </a:r>
            <a:r>
              <a:rPr lang="ko-KR" altLang="en-US" sz="1800" b="0" dirty="0" smtClean="0"/>
              <a:t>수행해 줌에 </a:t>
            </a:r>
            <a:r>
              <a:rPr lang="ko-KR" altLang="en-US" sz="1800" b="0" dirty="0"/>
              <a:t>따라 </a:t>
            </a:r>
            <a:r>
              <a:rPr lang="ko-KR" altLang="en-US" sz="1800" b="0" dirty="0" smtClean="0"/>
              <a:t>노드 프로그램이 </a:t>
            </a:r>
            <a:r>
              <a:rPr lang="en-US" altLang="ko-KR" sz="1800" b="0" dirty="0" smtClean="0"/>
              <a:t>Event-Driven </a:t>
            </a:r>
            <a:r>
              <a:rPr lang="ko-KR" altLang="en-US" sz="1800" b="0" dirty="0"/>
              <a:t>방식의 사용이 가능한 구조가 된다</a:t>
            </a:r>
            <a:r>
              <a:rPr lang="en-US" altLang="ko-KR" sz="1800" b="0" dirty="0" smtClean="0"/>
              <a:t>.</a:t>
            </a:r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 smtClean="0"/>
              <a:t>Event-loop </a:t>
            </a:r>
            <a:r>
              <a:rPr lang="ko-KR" altLang="en-US" sz="1800" b="0" dirty="0" smtClean="0"/>
              <a:t>구현체는 </a:t>
            </a:r>
            <a:r>
              <a:rPr lang="ko-KR" altLang="en-US" sz="1800" b="0" dirty="0" err="1" smtClean="0"/>
              <a:t>크로미움</a:t>
            </a:r>
            <a:r>
              <a:rPr lang="ko-KR" altLang="en-US" sz="1800" b="0" dirty="0" smtClean="0"/>
              <a:t> 프로젝트에 존재하는데 </a:t>
            </a:r>
            <a:r>
              <a:rPr lang="en-US" altLang="ko-KR" sz="1800" b="0" dirty="0" smtClean="0"/>
              <a:t>OS</a:t>
            </a:r>
            <a:r>
              <a:rPr lang="ko-KR" altLang="en-US" sz="1800" b="0" dirty="0" smtClean="0"/>
              <a:t>연구소의 </a:t>
            </a:r>
            <a:r>
              <a:rPr lang="en-US" altLang="ko-KR" sz="1800" b="0" dirty="0" smtClean="0"/>
              <a:t>Event </a:t>
            </a:r>
            <a:r>
              <a:rPr lang="ko-KR" altLang="en-US" sz="1800" b="0" dirty="0" smtClean="0"/>
              <a:t>처리 컨벤션임으로 알고있으면 도움이 된다</a:t>
            </a:r>
            <a:r>
              <a:rPr lang="en-US" altLang="ko-KR" sz="1800" b="0" dirty="0" smtClean="0"/>
              <a:t>.</a:t>
            </a:r>
            <a:r>
              <a:rPr lang="en-US" altLang="ko-KR" sz="1400" b="0" dirty="0" smtClean="0"/>
              <a:t> (Lock</a:t>
            </a:r>
            <a:r>
              <a:rPr lang="ko-KR" altLang="en-US" sz="1400" b="0" dirty="0" smtClean="0"/>
              <a:t> 없는 프로그래밍 </a:t>
            </a:r>
            <a:r>
              <a:rPr lang="en-US" altLang="ko-KR" sz="1400" b="0" dirty="0" smtClean="0"/>
              <a:t>+ Double Queue Switching)</a:t>
            </a:r>
            <a:endParaRPr lang="en-US" altLang="ko-KR" sz="1800" b="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24" y="766614"/>
            <a:ext cx="3613276" cy="258677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1819276" y="2521692"/>
            <a:ext cx="1089325" cy="4090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855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4"/>
          <p:cNvGrpSpPr>
            <a:grpSpLocks/>
          </p:cNvGrpSpPr>
          <p:nvPr/>
        </p:nvGrpSpPr>
        <p:grpSpPr bwMode="auto">
          <a:xfrm>
            <a:off x="0" y="1588"/>
            <a:ext cx="9144000" cy="6856412"/>
            <a:chOff x="0" y="858"/>
            <a:chExt cx="9144000" cy="6857142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0" y="6792913"/>
              <a:ext cx="9144000" cy="65087"/>
            </a:xfrm>
            <a:prstGeom prst="rect">
              <a:avLst/>
            </a:prstGeom>
            <a:gradFill rotWithShape="1">
              <a:gsLst>
                <a:gs pos="0">
                  <a:srgbClr val="5C7590"/>
                </a:gs>
                <a:gs pos="100000">
                  <a:srgbClr val="29496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0" y="858"/>
              <a:ext cx="9144000" cy="706438"/>
            </a:xfrm>
            <a:prstGeom prst="rect">
              <a:avLst/>
            </a:prstGeom>
            <a:gradFill rotWithShape="1">
              <a:gsLst>
                <a:gs pos="0">
                  <a:srgbClr val="1A446C"/>
                </a:gs>
                <a:gs pos="100000">
                  <a:srgbClr val="22598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10244" name="Rectangle 62"/>
          <p:cNvSpPr>
            <a:spLocks noGrp="1" noChangeArrowheads="1"/>
          </p:cNvSpPr>
          <p:nvPr>
            <p:ph type="title" idx="4294967295"/>
          </p:nvPr>
        </p:nvSpPr>
        <p:spPr>
          <a:xfrm>
            <a:off x="111069" y="60251"/>
            <a:ext cx="8769350" cy="6477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NPM</a:t>
            </a:r>
            <a:r>
              <a:rPr lang="en-US" altLang="ko-KR" sz="2000" dirty="0" smtClean="0">
                <a:solidFill>
                  <a:schemeClr val="bg1"/>
                </a:solidFill>
              </a:rPr>
              <a:t>(Module, Package</a:t>
            </a:r>
            <a:r>
              <a:rPr lang="ko-KR" altLang="en-US" sz="2000" dirty="0" smtClean="0">
                <a:solidFill>
                  <a:schemeClr val="bg1"/>
                </a:solidFill>
              </a:rPr>
              <a:t>란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86677" y="858294"/>
            <a:ext cx="8693741" cy="2495097"/>
          </a:xfrm>
          <a:prstGeom prst="rect">
            <a:avLst/>
          </a:prstGeom>
        </p:spPr>
        <p:txBody>
          <a:bodyPr/>
          <a:lstStyle>
            <a:lvl1pPr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ko-KR" altLang="en-US" sz="1800" b="0" dirty="0" smtClean="0"/>
              <a:t>자바스크립트에서는 </a:t>
            </a:r>
            <a:r>
              <a:rPr lang="en-US" altLang="ko-KR" sz="1800" b="0" dirty="0" err="1"/>
              <a:t>js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파일 하나를 하나의 모듈로 사용이 가능해 이를 변수에 객체화 시킬 수 있다</a:t>
            </a:r>
            <a:r>
              <a:rPr lang="en-US" altLang="ko-KR" sz="1800" b="0" dirty="0" smtClean="0"/>
              <a:t>.</a:t>
            </a:r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 smtClean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 smtClean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 smtClean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 smtClean="0"/>
              <a:t>node </a:t>
            </a:r>
            <a:r>
              <a:rPr lang="en-US" altLang="ko-KR" sz="1800" b="0" dirty="0" err="1"/>
              <a:t>js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개발자들은 여러 모듈들을 합쳐 </a:t>
            </a:r>
            <a:r>
              <a:rPr lang="en-US" altLang="ko-KR" sz="1800" dirty="0" smtClean="0">
                <a:solidFill>
                  <a:srgbClr val="FF0000"/>
                </a:solidFill>
              </a:rPr>
              <a:t>Node Package</a:t>
            </a:r>
            <a:r>
              <a:rPr lang="ko-KR" altLang="en-US" sz="1800" b="0" dirty="0" smtClean="0"/>
              <a:t>로 </a:t>
            </a:r>
            <a:r>
              <a:rPr lang="ko-KR" altLang="en-US" sz="1800" b="0" dirty="0"/>
              <a:t>만들어 두었는데 이를 서버에 올려두고 서로 공유하면서 사용하고 있다</a:t>
            </a:r>
            <a:r>
              <a:rPr lang="en-US" altLang="ko-KR" sz="1800" b="0" dirty="0"/>
              <a:t>. </a:t>
            </a:r>
            <a:endParaRPr lang="en-US" altLang="ko-KR" sz="1800" b="0" dirty="0" smtClean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ko-KR" altLang="en-US" sz="1800" b="0" dirty="0" smtClean="0"/>
              <a:t>이 서버에 대한 접근</a:t>
            </a:r>
            <a:r>
              <a:rPr lang="en-US" altLang="ko-KR" sz="1800" b="0" dirty="0" smtClean="0"/>
              <a:t>, </a:t>
            </a:r>
            <a:r>
              <a:rPr lang="ko-KR" altLang="en-US" sz="1800" b="0" dirty="0" smtClean="0"/>
              <a:t>사용을 하게 해주는 것이 </a:t>
            </a:r>
            <a:r>
              <a:rPr lang="en-US" altLang="ko-KR" sz="1800" dirty="0">
                <a:solidFill>
                  <a:srgbClr val="FF0000"/>
                </a:solidFill>
              </a:rPr>
              <a:t>NPM</a:t>
            </a:r>
            <a:r>
              <a:rPr lang="ko-KR" altLang="en-US" sz="1800" b="0" dirty="0"/>
              <a:t>이다</a:t>
            </a:r>
            <a:r>
              <a:rPr lang="en-US" altLang="ko-KR" sz="1800" b="0" dirty="0"/>
              <a:t>.</a:t>
            </a:r>
            <a:endParaRPr lang="en-US" altLang="ko-KR" sz="1800" b="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32" y="1750741"/>
            <a:ext cx="5519457" cy="28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4"/>
          <p:cNvGrpSpPr>
            <a:grpSpLocks/>
          </p:cNvGrpSpPr>
          <p:nvPr/>
        </p:nvGrpSpPr>
        <p:grpSpPr bwMode="auto">
          <a:xfrm>
            <a:off x="0" y="1588"/>
            <a:ext cx="9144000" cy="6856412"/>
            <a:chOff x="0" y="858"/>
            <a:chExt cx="9144000" cy="6857142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0" y="6792913"/>
              <a:ext cx="9144000" cy="65087"/>
            </a:xfrm>
            <a:prstGeom prst="rect">
              <a:avLst/>
            </a:prstGeom>
            <a:gradFill rotWithShape="1">
              <a:gsLst>
                <a:gs pos="0">
                  <a:srgbClr val="5C7590"/>
                </a:gs>
                <a:gs pos="100000">
                  <a:srgbClr val="29496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0" y="858"/>
              <a:ext cx="9144000" cy="706438"/>
            </a:xfrm>
            <a:prstGeom prst="rect">
              <a:avLst/>
            </a:prstGeom>
            <a:gradFill rotWithShape="1">
              <a:gsLst>
                <a:gs pos="0">
                  <a:srgbClr val="1A446C"/>
                </a:gs>
                <a:gs pos="100000">
                  <a:srgbClr val="22598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10244" name="Rectangle 62"/>
          <p:cNvSpPr>
            <a:spLocks noGrp="1" noChangeArrowheads="1"/>
          </p:cNvSpPr>
          <p:nvPr>
            <p:ph type="title" idx="4294967295"/>
          </p:nvPr>
        </p:nvSpPr>
        <p:spPr>
          <a:xfrm>
            <a:off x="111069" y="60251"/>
            <a:ext cx="8769350" cy="6477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NPM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</a:rPr>
              <a:t>사용 예시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86677" y="1085120"/>
            <a:ext cx="8693741" cy="5217022"/>
          </a:xfrm>
          <a:prstGeom prst="rect">
            <a:avLst/>
          </a:prstGeom>
        </p:spPr>
        <p:txBody>
          <a:bodyPr/>
          <a:lstStyle>
            <a:lvl1pPr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 smtClean="0"/>
              <a:t>NPM project</a:t>
            </a:r>
            <a:r>
              <a:rPr lang="ko-KR" altLang="en-US" sz="1800" b="0" dirty="0" smtClean="0"/>
              <a:t>는 </a:t>
            </a:r>
            <a:r>
              <a:rPr lang="en-US" altLang="ko-KR" sz="1800" b="0" dirty="0" err="1" smtClean="0"/>
              <a:t>init</a:t>
            </a:r>
            <a:r>
              <a:rPr lang="ko-KR" altLang="en-US" sz="1800" b="0" dirty="0" smtClean="0"/>
              <a:t>을 통해 만들어지는데 </a:t>
            </a:r>
            <a:r>
              <a:rPr lang="en-US" altLang="ko-KR" sz="1800" b="0" dirty="0" smtClean="0"/>
              <a:t>Local PC</a:t>
            </a:r>
            <a:r>
              <a:rPr lang="ko-KR" altLang="en-US" sz="1800" b="0" dirty="0" smtClean="0"/>
              <a:t>가 아닌 곳에서 생성된 프로젝트를 </a:t>
            </a:r>
            <a:r>
              <a:rPr lang="en-US" altLang="ko-KR" sz="1800" b="0" dirty="0" smtClean="0"/>
              <a:t>install </a:t>
            </a:r>
            <a:r>
              <a:rPr lang="ko-KR" altLang="en-US" sz="1800" b="0" dirty="0" smtClean="0"/>
              <a:t>하기 위해서는 </a:t>
            </a:r>
            <a:r>
              <a:rPr lang="en-US" altLang="ko-KR" sz="1800" b="0" dirty="0" err="1" smtClean="0"/>
              <a:t>npm</a:t>
            </a:r>
            <a:r>
              <a:rPr lang="en-US" altLang="ko-KR" sz="1800" b="0" dirty="0" smtClean="0"/>
              <a:t> install </a:t>
            </a:r>
            <a:r>
              <a:rPr lang="ko-KR" altLang="en-US" sz="1800" b="0" dirty="0" smtClean="0"/>
              <a:t>방식에 대한 이해가 필요하다</a:t>
            </a:r>
            <a:r>
              <a:rPr lang="en-US" altLang="ko-KR" sz="1800" b="0" dirty="0" smtClean="0"/>
              <a:t>.</a:t>
            </a:r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 err="1" smtClean="0"/>
              <a:t>ghedit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이라는 오픈 소스는 </a:t>
            </a:r>
            <a:r>
              <a:rPr lang="en-US" altLang="ko-KR" sz="1800" b="0" dirty="0" smtClean="0"/>
              <a:t>gulp 3.9.1 </a:t>
            </a:r>
            <a:r>
              <a:rPr lang="ko-KR" altLang="en-US" sz="1800" b="0" dirty="0" smtClean="0"/>
              <a:t>이하 버전에서 빌드가 되는데 현재 </a:t>
            </a:r>
            <a:r>
              <a:rPr lang="en-US" altLang="ko-KR" sz="1800" b="0" dirty="0" err="1" smtClean="0"/>
              <a:t>npm</a:t>
            </a:r>
            <a:r>
              <a:rPr lang="en-US" altLang="ko-KR" sz="1800" b="0" dirty="0" smtClean="0"/>
              <a:t> server</a:t>
            </a:r>
            <a:r>
              <a:rPr lang="ko-KR" altLang="en-US" sz="1800" b="0" dirty="0" smtClean="0"/>
              <a:t>에 올려진 </a:t>
            </a:r>
            <a:r>
              <a:rPr lang="en-US" altLang="ko-KR" sz="1800" b="0" dirty="0" smtClean="0"/>
              <a:t>gulp</a:t>
            </a:r>
            <a:r>
              <a:rPr lang="ko-KR" altLang="en-US" sz="1800" b="0" dirty="0" smtClean="0"/>
              <a:t>는 </a:t>
            </a:r>
            <a:r>
              <a:rPr lang="en-US" altLang="ko-KR" sz="1800" b="0" dirty="0" smtClean="0"/>
              <a:t>4.0.0</a:t>
            </a:r>
            <a:r>
              <a:rPr lang="ko-KR" altLang="en-US" sz="1800" b="0" dirty="0" smtClean="0"/>
              <a:t>이므로 </a:t>
            </a:r>
            <a:r>
              <a:rPr lang="en-US" altLang="ko-KR" sz="1800" b="0" dirty="0" smtClean="0"/>
              <a:t>down grade</a:t>
            </a:r>
            <a:r>
              <a:rPr lang="ko-KR" altLang="en-US" sz="1800" b="0" dirty="0" smtClean="0"/>
              <a:t>가 필요하다</a:t>
            </a:r>
            <a:r>
              <a:rPr lang="en-US" altLang="ko-KR" sz="1800" b="0" dirty="0" smtClean="0"/>
              <a:t>. </a:t>
            </a:r>
            <a:endParaRPr lang="en-US" altLang="ko-KR" sz="1800" b="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" y="3065792"/>
            <a:ext cx="7858647" cy="300952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566420" y="4336308"/>
            <a:ext cx="7786030" cy="173900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60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4"/>
          <p:cNvGrpSpPr>
            <a:grpSpLocks/>
          </p:cNvGrpSpPr>
          <p:nvPr/>
        </p:nvGrpSpPr>
        <p:grpSpPr bwMode="auto">
          <a:xfrm>
            <a:off x="0" y="1588"/>
            <a:ext cx="9144000" cy="6856412"/>
            <a:chOff x="0" y="858"/>
            <a:chExt cx="9144000" cy="6857142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0" y="6792913"/>
              <a:ext cx="9144000" cy="65087"/>
            </a:xfrm>
            <a:prstGeom prst="rect">
              <a:avLst/>
            </a:prstGeom>
            <a:gradFill rotWithShape="1">
              <a:gsLst>
                <a:gs pos="0">
                  <a:srgbClr val="5C7590"/>
                </a:gs>
                <a:gs pos="100000">
                  <a:srgbClr val="29496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0" y="858"/>
              <a:ext cx="9144000" cy="706438"/>
            </a:xfrm>
            <a:prstGeom prst="rect">
              <a:avLst/>
            </a:prstGeom>
            <a:gradFill rotWithShape="1">
              <a:gsLst>
                <a:gs pos="0">
                  <a:srgbClr val="1A446C"/>
                </a:gs>
                <a:gs pos="100000">
                  <a:srgbClr val="22598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10244" name="Rectangle 62"/>
          <p:cNvSpPr>
            <a:spLocks noGrp="1" noChangeArrowheads="1"/>
          </p:cNvSpPr>
          <p:nvPr>
            <p:ph type="title" idx="4294967295"/>
          </p:nvPr>
        </p:nvSpPr>
        <p:spPr>
          <a:xfrm>
            <a:off x="111069" y="60251"/>
            <a:ext cx="8769350" cy="6477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NPM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86677" y="1085120"/>
            <a:ext cx="8693741" cy="5217022"/>
          </a:xfrm>
          <a:prstGeom prst="rect">
            <a:avLst/>
          </a:prstGeom>
        </p:spPr>
        <p:txBody>
          <a:bodyPr/>
          <a:lstStyle>
            <a:lvl1pPr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 smtClean="0"/>
              <a:t>Package </a:t>
            </a:r>
            <a:r>
              <a:rPr lang="ko-KR" altLang="en-US" sz="1800" b="0" dirty="0" smtClean="0"/>
              <a:t>설치에 </a:t>
            </a:r>
            <a:r>
              <a:rPr lang="en-US" altLang="ko-KR" sz="1800" b="0" dirty="0" smtClean="0"/>
              <a:t>Dependency</a:t>
            </a:r>
            <a:r>
              <a:rPr lang="ko-KR" altLang="en-US" sz="1800" b="0" dirty="0" smtClean="0"/>
              <a:t> 문제가 </a:t>
            </a:r>
            <a:r>
              <a:rPr lang="ko-KR" altLang="en-US" sz="1800" b="0" dirty="0" err="1" smtClean="0"/>
              <a:t>생길시</a:t>
            </a:r>
            <a:r>
              <a:rPr lang="ko-KR" altLang="en-US" sz="1800" b="0" dirty="0" smtClean="0"/>
              <a:t> </a:t>
            </a:r>
            <a:r>
              <a:rPr lang="en-US" altLang="ko-KR" sz="1800" b="0" dirty="0" err="1" smtClean="0"/>
              <a:t>npm</a:t>
            </a:r>
            <a:r>
              <a:rPr lang="en-US" altLang="ko-KR" sz="1800" b="0" dirty="0" smtClean="0"/>
              <a:t> audit</a:t>
            </a:r>
            <a:r>
              <a:rPr lang="ko-KR" altLang="en-US" sz="1800" b="0" dirty="0" smtClean="0"/>
              <a:t>을 보면 해결법이 나와있는데 </a:t>
            </a:r>
            <a:r>
              <a:rPr lang="en-US" altLang="ko-KR" sz="1800" b="0" dirty="0" err="1" smtClean="0"/>
              <a:t>npm</a:t>
            </a:r>
            <a:r>
              <a:rPr lang="en-US" altLang="ko-KR" sz="1800" b="0" dirty="0" smtClean="0"/>
              <a:t> audit fix, </a:t>
            </a:r>
            <a:r>
              <a:rPr lang="en-US" altLang="ko-KR" sz="1800" b="0" dirty="0" err="1" smtClean="0"/>
              <a:t>npm</a:t>
            </a:r>
            <a:r>
              <a:rPr lang="en-US" altLang="ko-KR" sz="1800" b="0" dirty="0" smtClean="0"/>
              <a:t> audit fix –force </a:t>
            </a:r>
            <a:r>
              <a:rPr lang="ko-KR" altLang="en-US" sz="1800" b="0" dirty="0" smtClean="0"/>
              <a:t>등으로 일괄 처리가 가능한 경우도 있다</a:t>
            </a:r>
            <a:r>
              <a:rPr lang="en-US" altLang="ko-KR" sz="1800" b="0" dirty="0" smtClean="0"/>
              <a:t>. </a:t>
            </a:r>
            <a:r>
              <a:rPr lang="en-US" altLang="ko-KR" sz="1400" b="0" dirty="0" smtClean="0"/>
              <a:t>(</a:t>
            </a:r>
            <a:r>
              <a:rPr lang="ko-KR" altLang="en-US" sz="1400" b="0" dirty="0" smtClean="0"/>
              <a:t>안되는 경우 </a:t>
            </a:r>
            <a:r>
              <a:rPr lang="en-US" altLang="ko-KR" sz="1400" b="0" dirty="0" err="1" smtClean="0"/>
              <a:t>npm</a:t>
            </a:r>
            <a:r>
              <a:rPr lang="en-US" altLang="ko-KR" sz="1400" b="0" dirty="0" smtClean="0"/>
              <a:t> audit</a:t>
            </a:r>
            <a:r>
              <a:rPr lang="ko-KR" altLang="en-US" sz="1400" b="0" dirty="0" smtClean="0"/>
              <a:t>으로 처리</a:t>
            </a:r>
            <a:r>
              <a:rPr lang="en-US" altLang="ko-KR" sz="1400" b="0" dirty="0"/>
              <a:t>)</a:t>
            </a:r>
            <a:endParaRPr lang="en-US" altLang="ko-KR" sz="1800" b="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23" y="2453505"/>
            <a:ext cx="5639587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7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4"/>
          <p:cNvGrpSpPr>
            <a:grpSpLocks/>
          </p:cNvGrpSpPr>
          <p:nvPr/>
        </p:nvGrpSpPr>
        <p:grpSpPr bwMode="auto">
          <a:xfrm>
            <a:off x="0" y="1588"/>
            <a:ext cx="9144000" cy="6856412"/>
            <a:chOff x="0" y="858"/>
            <a:chExt cx="9144000" cy="6857142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0" y="6792913"/>
              <a:ext cx="9144000" cy="65087"/>
            </a:xfrm>
            <a:prstGeom prst="rect">
              <a:avLst/>
            </a:prstGeom>
            <a:gradFill rotWithShape="1">
              <a:gsLst>
                <a:gs pos="0">
                  <a:srgbClr val="5C7590"/>
                </a:gs>
                <a:gs pos="100000">
                  <a:srgbClr val="29496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0" y="858"/>
              <a:ext cx="9144000" cy="706438"/>
            </a:xfrm>
            <a:prstGeom prst="rect">
              <a:avLst/>
            </a:prstGeom>
            <a:gradFill rotWithShape="1">
              <a:gsLst>
                <a:gs pos="0">
                  <a:srgbClr val="1A446C"/>
                </a:gs>
                <a:gs pos="100000">
                  <a:srgbClr val="22598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10244" name="Rectangle 62"/>
          <p:cNvSpPr>
            <a:spLocks noGrp="1" noChangeArrowheads="1"/>
          </p:cNvSpPr>
          <p:nvPr>
            <p:ph type="title" idx="4294967295"/>
          </p:nvPr>
        </p:nvSpPr>
        <p:spPr>
          <a:xfrm>
            <a:off x="111069" y="60251"/>
            <a:ext cx="8769350" cy="6477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NPM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86677" y="1085120"/>
            <a:ext cx="8693741" cy="5217022"/>
          </a:xfrm>
          <a:prstGeom prst="rect">
            <a:avLst/>
          </a:prstGeom>
        </p:spPr>
        <p:txBody>
          <a:bodyPr/>
          <a:lstStyle>
            <a:lvl1pPr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ko-KR" altLang="en-US" sz="1800" b="0" dirty="0" smtClean="0"/>
              <a:t>위와 같이 </a:t>
            </a:r>
            <a:r>
              <a:rPr lang="ko-KR" altLang="en-US" sz="1800" b="0" dirty="0" err="1" smtClean="0"/>
              <a:t>설치시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gulp</a:t>
            </a:r>
            <a:r>
              <a:rPr lang="ko-KR" altLang="en-US" sz="1800" b="0" dirty="0" smtClean="0"/>
              <a:t>의 버전을 확인해보면 </a:t>
            </a:r>
            <a:r>
              <a:rPr lang="en-US" altLang="ko-KR" sz="1800" b="0" dirty="0" smtClean="0"/>
              <a:t>Local version</a:t>
            </a:r>
            <a:r>
              <a:rPr lang="ko-KR" altLang="en-US" sz="1800" b="0" dirty="0" smtClean="0"/>
              <a:t>이 </a:t>
            </a:r>
            <a:r>
              <a:rPr lang="en-US" altLang="ko-KR" sz="1800" b="0" dirty="0" smtClean="0"/>
              <a:t>4.0.0</a:t>
            </a:r>
            <a:r>
              <a:rPr lang="ko-KR" altLang="en-US" sz="1800" b="0" dirty="0" smtClean="0"/>
              <a:t>으로 변경됨을 확인할 수 있다</a:t>
            </a:r>
            <a:r>
              <a:rPr lang="en-US" altLang="ko-KR" sz="1800" b="0" dirty="0" smtClean="0"/>
              <a:t>.</a:t>
            </a:r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 smtClean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 smtClean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23" y="2068038"/>
            <a:ext cx="7423429" cy="204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8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8EAECC"/>
            </a:gs>
            <a:gs pos="100000">
              <a:srgbClr val="7199BD"/>
            </a:gs>
          </a:gsLst>
          <a:lin ang="5400000" scaled="1"/>
        </a:gra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2000" tIns="3600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8EAECC"/>
            </a:gs>
            <a:gs pos="100000">
              <a:srgbClr val="7199BD"/>
            </a:gs>
          </a:gsLst>
          <a:lin ang="5400000" scaled="1"/>
        </a:gra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2000" tIns="3600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63046</TotalTime>
  <Words>614</Words>
  <Application>Microsoft Office PowerPoint</Application>
  <PresentationFormat>화면 슬라이드 쇼(4:3)</PresentationFormat>
  <Paragraphs>99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HY견고딕</vt:lpstr>
      <vt:lpstr>굴림</vt:lpstr>
      <vt:lpstr>맑은 고딕</vt:lpstr>
      <vt:lpstr>Arial</vt:lpstr>
      <vt:lpstr>Arial Black</vt:lpstr>
      <vt:lpstr>Wingdings</vt:lpstr>
      <vt:lpstr>기본 디자인</vt:lpstr>
      <vt:lpstr>Office 테마</vt:lpstr>
      <vt:lpstr>PowerPoint 프레젠테이션</vt:lpstr>
      <vt:lpstr>NPM(Node가 만들어진 이유1)</vt:lpstr>
      <vt:lpstr>NPM(Node가 만들어진 이유1)</vt:lpstr>
      <vt:lpstr>NPM(Node가 만들어진 이유2)</vt:lpstr>
      <vt:lpstr>NPM(Node 프로그램이 Event-Driven 방식 프로그래밍이 가능한 이유)</vt:lpstr>
      <vt:lpstr>NPM(Module, Package란)</vt:lpstr>
      <vt:lpstr>NPM(사용 예시)</vt:lpstr>
      <vt:lpstr>NPM</vt:lpstr>
      <vt:lpstr>NPM</vt:lpstr>
      <vt:lpstr>NPM</vt:lpstr>
      <vt:lpstr>NPM</vt:lpstr>
      <vt:lpstr>Yarn</vt:lpstr>
      <vt:lpstr>Yarn</vt:lpstr>
      <vt:lpstr>Yarn</vt:lpstr>
      <vt:lpstr>Yarn</vt:lpstr>
    </vt:vector>
  </TitlesOfParts>
  <Company>TmaxSoft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creator>TmaxSoft</dc:creator>
  <cp:lastModifiedBy>cshacker</cp:lastModifiedBy>
  <cp:revision>3280</cp:revision>
  <cp:lastPrinted>2017-11-20T09:22:58Z</cp:lastPrinted>
  <dcterms:created xsi:type="dcterms:W3CDTF">2007-07-23T01:55:59Z</dcterms:created>
  <dcterms:modified xsi:type="dcterms:W3CDTF">2019-01-14T10:00:53Z</dcterms:modified>
</cp:coreProperties>
</file>