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4"/>
  </p:sldMasterIdLst>
  <p:notesMasterIdLst>
    <p:notesMasterId r:id="rId15"/>
  </p:notesMasterIdLst>
  <p:sldIdLst>
    <p:sldId id="256" r:id="rId5"/>
    <p:sldId id="257" r:id="rId6"/>
    <p:sldId id="260" r:id="rId7"/>
    <p:sldId id="263" r:id="rId8"/>
    <p:sldId id="272" r:id="rId9"/>
    <p:sldId id="264" r:id="rId10"/>
    <p:sldId id="271" r:id="rId11"/>
    <p:sldId id="261" r:id="rId12"/>
    <p:sldId id="27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B4A14-7F6D-4728-80C5-61C7FF281B6F}">
          <p14:sldIdLst>
            <p14:sldId id="256"/>
            <p14:sldId id="257"/>
            <p14:sldId id="260"/>
            <p14:sldId id="263"/>
            <p14:sldId id="272"/>
            <p14:sldId id="264"/>
            <p14:sldId id="271"/>
            <p14:sldId id="261"/>
            <p14:sldId id="273"/>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CC27"/>
    <a:srgbClr val="231F20"/>
    <a:srgbClr val="151628"/>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76966" autoAdjust="0"/>
  </p:normalViewPr>
  <p:slideViewPr>
    <p:cSldViewPr snapToGrid="0">
      <p:cViewPr varScale="1">
        <p:scale>
          <a:sx n="121" d="100"/>
          <a:sy n="121" d="100"/>
        </p:scale>
        <p:origin x="60" y="84"/>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438622-0837-4E9E-A16C-0B0206CE676E}" type="datetimeFigureOut">
              <a:rPr lang="en-US" smtClean="0"/>
              <a:t>1/27/2019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E778D-2A57-4226-B72B-26EA3CA60131}" type="slidenum">
              <a:rPr lang="en-US" smtClean="0"/>
              <a:t>‹#›</a:t>
            </a:fld>
            <a:endParaRPr lang="en-US"/>
          </a:p>
        </p:txBody>
      </p:sp>
    </p:spTree>
    <p:extLst>
      <p:ext uri="{BB962C8B-B14F-4D97-AF65-F5344CB8AC3E}">
        <p14:creationId xmlns:p14="http://schemas.microsoft.com/office/powerpoint/2010/main" val="906552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1</a:t>
            </a:fld>
            <a:endParaRPr lang="en-US"/>
          </a:p>
        </p:txBody>
      </p:sp>
    </p:spTree>
    <p:extLst>
      <p:ext uri="{BB962C8B-B14F-4D97-AF65-F5344CB8AC3E}">
        <p14:creationId xmlns:p14="http://schemas.microsoft.com/office/powerpoint/2010/main" val="26105505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Take Qs</a:t>
            </a:r>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81762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programming think that using exceptions for error reporting reduces the complexity, and you simply need to throw when an error occurs and </a:t>
            </a:r>
            <a:r>
              <a:rPr lang="en-US" dirty="0" err="1"/>
              <a:t>catrch</a:t>
            </a:r>
            <a:r>
              <a:rPr lang="en-US" dirty="0"/>
              <a:t> where you can handle it.</a:t>
            </a:r>
          </a:p>
          <a:p>
            <a:endParaRPr lang="en-US" dirty="0"/>
          </a:p>
          <a:p>
            <a:r>
              <a:rPr lang="en-US" dirty="0"/>
              <a:t>It’s much more  complicated than that.</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2</a:t>
            </a:fld>
            <a:endParaRPr lang="en-US"/>
          </a:p>
        </p:txBody>
      </p:sp>
    </p:spTree>
    <p:extLst>
      <p:ext uri="{BB962C8B-B14F-4D97-AF65-F5344CB8AC3E}">
        <p14:creationId xmlns:p14="http://schemas.microsoft.com/office/powerpoint/2010/main" val="42848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session starts with an unpopular assertion. </a:t>
            </a:r>
          </a:p>
          <a:p>
            <a:endParaRPr lang="en-US" dirty="0"/>
          </a:p>
          <a:p>
            <a:r>
              <a:rPr lang="en-US" dirty="0"/>
              <a:t>This should lead to a 10 – 15 minute discussion where folks tell you why this is wrong.</a:t>
            </a:r>
          </a:p>
          <a:p>
            <a:endParaRPr lang="en-US" dirty="0"/>
          </a:p>
          <a:p>
            <a:r>
              <a:rPr lang="en-US" dirty="0"/>
              <a:t>Go with it. But take notes on any special cases *when recovery is possible*  There are two truths you want to get to:</a:t>
            </a:r>
          </a:p>
          <a:p>
            <a:endParaRPr lang="en-US" dirty="0"/>
          </a:p>
          <a:p>
            <a:pPr marL="228600" indent="-228600">
              <a:buAutoNum type="arabicPeriod"/>
            </a:pPr>
            <a:r>
              <a:rPr lang="en-US" dirty="0"/>
              <a:t>Recovery is possible when resources don’t leak for non-mutating methods.</a:t>
            </a:r>
          </a:p>
          <a:p>
            <a:pPr marL="228600" indent="-228600">
              <a:buAutoNum type="arabicPeriod"/>
            </a:pPr>
            <a:r>
              <a:rPr lang="en-US" dirty="0"/>
              <a:t>Recovery is possible for mutating methods IFF no resources leak, and state has not yet been modified.</a:t>
            </a:r>
          </a:p>
          <a:p>
            <a:pPr marL="228600" indent="-228600">
              <a:buAutoNum type="arabicPeriod"/>
            </a:pPr>
            <a:endParaRPr lang="en-US" dirty="0"/>
          </a:p>
          <a:p>
            <a:pPr marL="228600" indent="-228600">
              <a:buAutoNum type="arabicPeriod"/>
            </a:pPr>
            <a:endParaRPr lang="en-US" dirty="0"/>
          </a:p>
          <a:p>
            <a:pPr marL="0" indent="0">
              <a:buNone/>
            </a:pPr>
            <a:r>
              <a:rPr lang="en-US" dirty="0"/>
              <a:t>Dive deep into any assertion about when a recovery is possible to get to the conditions under which recovery is possible. Challenge any that aren’t actually safe (see above points)</a:t>
            </a:r>
          </a:p>
        </p:txBody>
      </p:sp>
      <p:sp>
        <p:nvSpPr>
          <p:cNvPr id="4" name="Slide Number Placeholder 3"/>
          <p:cNvSpPr>
            <a:spLocks noGrp="1"/>
          </p:cNvSpPr>
          <p:nvPr>
            <p:ph type="sldNum" sz="quarter" idx="10"/>
          </p:nvPr>
        </p:nvSpPr>
        <p:spPr/>
        <p:txBody>
          <a:bodyPr/>
          <a:lstStyle/>
          <a:p>
            <a:fld id="{E0AE778D-2A57-4226-B72B-26EA3CA60131}" type="slidenum">
              <a:rPr lang="en-US" smtClean="0"/>
              <a:t>3</a:t>
            </a:fld>
            <a:endParaRPr lang="en-US"/>
          </a:p>
        </p:txBody>
      </p:sp>
    </p:spTree>
    <p:extLst>
      <p:ext uri="{BB962C8B-B14F-4D97-AF65-F5344CB8AC3E}">
        <p14:creationId xmlns:p14="http://schemas.microsoft.com/office/powerpoint/2010/main" val="1182493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lists the tasks necessary to make the breakfast.</a:t>
            </a:r>
          </a:p>
          <a:p>
            <a:endParaRPr lang="en-US" dirty="0"/>
          </a:p>
          <a:p>
            <a:r>
              <a:rPr lang="en-US" dirty="0"/>
              <a:t>Key concept:  Some of these tasks require work of a person.</a:t>
            </a:r>
          </a:p>
          <a:p>
            <a:r>
              <a:rPr lang="en-US" dirty="0"/>
              <a:t>Some are started by a person, and then complete (toasting the bread, cooking the eggs)</a:t>
            </a:r>
          </a:p>
          <a:p>
            <a:r>
              <a:rPr lang="en-US" dirty="0"/>
              <a:t>Some have steps (bacon needs to be flipped occasionally)</a:t>
            </a:r>
          </a:p>
          <a:p>
            <a:endParaRPr lang="en-US" dirty="0"/>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4</a:t>
            </a:fld>
            <a:endParaRPr lang="en-US"/>
          </a:p>
        </p:txBody>
      </p:sp>
    </p:spTree>
    <p:extLst>
      <p:ext uri="{BB962C8B-B14F-4D97-AF65-F5344CB8AC3E}">
        <p14:creationId xmlns:p14="http://schemas.microsoft.com/office/powerpoint/2010/main" val="74204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a demo for bad recovery where data has been corrupted </a:t>
            </a:r>
          </a:p>
          <a:p>
            <a:endParaRPr lang="en-US" dirty="0"/>
          </a:p>
          <a:p>
            <a:r>
              <a:rPr lang="en-US" dirty="0"/>
              <a:t>The cash box. See the first section in exceptions.md</a:t>
            </a:r>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5</a:t>
            </a:fld>
            <a:endParaRPr lang="en-US"/>
          </a:p>
        </p:txBody>
      </p:sp>
    </p:spTree>
    <p:extLst>
      <p:ext uri="{BB962C8B-B14F-4D97-AF65-F5344CB8AC3E}">
        <p14:creationId xmlns:p14="http://schemas.microsoft.com/office/powerpoint/2010/main" val="2106730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work together to build rules</a:t>
            </a:r>
          </a:p>
          <a:p>
            <a:endParaRPr lang="en-US" dirty="0"/>
          </a:p>
          <a:p>
            <a:r>
              <a:rPr lang="en-US" dirty="0"/>
              <a:t>The lab for this session is small group discussion.</a:t>
            </a:r>
          </a:p>
          <a:p>
            <a:endParaRPr lang="en-US" dirty="0"/>
          </a:p>
          <a:p>
            <a:r>
              <a:rPr lang="en-US" dirty="0"/>
              <a:t>Now that there is fear about exceptions, write “Do” and “Do not” guidance for when exceptions can be recovered from. Or, when they can be ignored or just logged for continuation</a:t>
            </a:r>
          </a:p>
          <a:p>
            <a:endParaRPr lang="en-US" dirty="0"/>
          </a:p>
          <a:p>
            <a:r>
              <a:rPr lang="en-US" dirty="0"/>
              <a:t>What are the rules for a method?</a:t>
            </a:r>
          </a:p>
          <a:p>
            <a:r>
              <a:rPr lang="en-US" dirty="0"/>
              <a:t>What are the rules for a catch clause?</a:t>
            </a:r>
          </a:p>
          <a:p>
            <a:r>
              <a:rPr lang="en-US" dirty="0"/>
              <a:t>What about taking down a service or sub-service?</a:t>
            </a:r>
          </a:p>
          <a:p>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6</a:t>
            </a:fld>
            <a:endParaRPr lang="en-US"/>
          </a:p>
        </p:txBody>
      </p:sp>
    </p:spTree>
    <p:extLst>
      <p:ext uri="{BB962C8B-B14F-4D97-AF65-F5344CB8AC3E}">
        <p14:creationId xmlns:p14="http://schemas.microsoft.com/office/powerpoint/2010/main" val="601697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ask these questions about every public member.</a:t>
            </a:r>
          </a:p>
          <a:p>
            <a:endParaRPr lang="en-US" dirty="0"/>
          </a:p>
          <a:p>
            <a:r>
              <a:rPr lang="en-US" dirty="0"/>
              <a:t>No throw: You can never guarantee bad image, </a:t>
            </a:r>
            <a:r>
              <a:rPr lang="en-US" dirty="0" err="1"/>
              <a:t>etc</a:t>
            </a:r>
            <a:r>
              <a:rPr lang="en-US" dirty="0"/>
              <a:t>, and other catastrophic errors. But can you trace flow and ensure no exceptions could be thrown?</a:t>
            </a:r>
          </a:p>
          <a:p>
            <a:pPr marL="171450" indent="-171450">
              <a:buFontTx/>
              <a:buChar char="-"/>
            </a:pPr>
            <a:r>
              <a:rPr lang="en-US" dirty="0"/>
              <a:t>Examples might be simple property access, hopefully constructors, etc.</a:t>
            </a:r>
          </a:p>
          <a:p>
            <a:pPr marL="171450" indent="-171450">
              <a:buFontTx/>
              <a:buChar char="-"/>
            </a:pPr>
            <a:endParaRPr lang="en-US" dirty="0"/>
          </a:p>
          <a:p>
            <a:pPr marL="0" indent="0">
              <a:buFontTx/>
              <a:buNone/>
            </a:pPr>
            <a:endParaRPr lang="en-US" dirty="0"/>
          </a:p>
          <a:p>
            <a:pPr marL="0" indent="0">
              <a:buFontTx/>
              <a:buNone/>
            </a:pPr>
            <a:r>
              <a:rPr lang="en-US" dirty="0"/>
              <a:t>Not leaking resources should be simple in .NET:  using, </a:t>
            </a:r>
            <a:r>
              <a:rPr lang="en-US" dirty="0" err="1"/>
              <a:t>Idisposable</a:t>
            </a:r>
            <a:r>
              <a:rPr lang="en-US" dirty="0"/>
              <a:t>, etc. But, methods that allocate and free multiple resources may have issues. Or those that are intended to allocate then assign resources.</a:t>
            </a:r>
          </a:p>
          <a:p>
            <a:pPr marL="0" indent="0">
              <a:buFontTx/>
              <a:buNone/>
            </a:pPr>
            <a:endParaRPr lang="en-US" dirty="0"/>
          </a:p>
          <a:p>
            <a:pPr marL="0" indent="0">
              <a:buFontTx/>
              <a:buNone/>
            </a:pPr>
            <a:endParaRPr lang="en-US" dirty="0"/>
          </a:p>
          <a:p>
            <a:pPr marL="0" indent="0">
              <a:buFontTx/>
              <a:buNone/>
            </a:pPr>
            <a:r>
              <a:rPr lang="en-US" dirty="0"/>
              <a:t>The last bullet is the most important. Discuss the “Swap trick” and immutability.</a:t>
            </a:r>
          </a:p>
          <a:p>
            <a:pPr marL="0" indent="0">
              <a:buFontTx/>
              <a:buNone/>
            </a:pPr>
            <a:endParaRPr lang="en-US" dirty="0"/>
          </a:p>
          <a:p>
            <a:pPr marL="0" indent="0">
              <a:buFontTx/>
              <a:buNone/>
            </a:pPr>
            <a:r>
              <a:rPr lang="en-US" dirty="0"/>
              <a:t>Compare these ideas with what others in the room </a:t>
            </a:r>
            <a:r>
              <a:rPr lang="en-US"/>
              <a:t>have created.</a:t>
            </a:r>
            <a:endParaRPr lang="en-US" dirty="0"/>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E0AE778D-2A57-4226-B72B-26EA3CA60131}" type="slidenum">
              <a:rPr lang="en-US" smtClean="0"/>
              <a:t>7</a:t>
            </a:fld>
            <a:endParaRPr lang="en-US"/>
          </a:p>
        </p:txBody>
      </p:sp>
    </p:spTree>
    <p:extLst>
      <p:ext uri="{BB962C8B-B14F-4D97-AF65-F5344CB8AC3E}">
        <p14:creationId xmlns:p14="http://schemas.microsoft.com/office/powerpoint/2010/main" val="157256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assignment: </a:t>
            </a:r>
          </a:p>
          <a:p>
            <a:endParaRPr lang="en-US" dirty="0"/>
          </a:p>
          <a:p>
            <a:r>
              <a:rPr lang="en-US" dirty="0"/>
              <a:t>Take the techniques learned, and update the code. See the second section in exceptions.md</a:t>
            </a:r>
          </a:p>
        </p:txBody>
      </p:sp>
      <p:sp>
        <p:nvSpPr>
          <p:cNvPr id="4" name="Slide Number Placeholder 3"/>
          <p:cNvSpPr>
            <a:spLocks noGrp="1"/>
          </p:cNvSpPr>
          <p:nvPr>
            <p:ph type="sldNum" sz="quarter" idx="10"/>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117941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this slide after the lab exercise. </a:t>
            </a:r>
          </a:p>
          <a:p>
            <a:endParaRPr lang="en-US" dirty="0"/>
          </a:p>
          <a:p>
            <a:r>
              <a:rPr lang="en-US" dirty="0"/>
              <a:t>Ask how these helped fix the lab.</a:t>
            </a:r>
          </a:p>
          <a:p>
            <a:endParaRPr lang="en-US" dirty="0"/>
          </a:p>
          <a:p>
            <a:r>
              <a:rPr lang="en-US" dirty="0"/>
              <a:t>After discussing the lab, consider how to extend these practices across a large codebase with multiple components.  What will your codebase do with any network, file system, or external system failure? How can it be </a:t>
            </a:r>
            <a:r>
              <a:rPr lang="en-US"/>
              <a:t>made better?</a:t>
            </a:r>
            <a:endParaRPr lang="en-US" dirty="0"/>
          </a:p>
          <a:p>
            <a:endParaRPr lang="en-US" dirty="0"/>
          </a:p>
          <a:p>
            <a:r>
              <a:rPr lang="en-US" dirty="0"/>
              <a:t>Challenge question: How safe Is your codebase?</a:t>
            </a:r>
          </a:p>
        </p:txBody>
      </p:sp>
      <p:sp>
        <p:nvSpPr>
          <p:cNvPr id="4" name="Slide Number Placeholder 3"/>
          <p:cNvSpPr>
            <a:spLocks noGrp="1"/>
          </p:cNvSpPr>
          <p:nvPr>
            <p:ph type="sldNum" sz="quarter" idx="10"/>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2175675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5" name="TextBox 4">
            <a:extLst>
              <a:ext uri="{FF2B5EF4-FFF2-40B4-BE49-F238E27FC236}">
                <a16:creationId xmlns:a16="http://schemas.microsoft.com/office/drawing/2014/main" id="{72D58D4C-8C36-4E83-A6D0-5CCDE628C6A1}"/>
              </a:ext>
            </a:extLst>
          </p:cNvPr>
          <p:cNvSpPr txBox="1"/>
          <p:nvPr userDrawn="1"/>
        </p:nvSpPr>
        <p:spPr>
          <a:xfrm>
            <a:off x="2719659" y="1009127"/>
            <a:ext cx="7620000" cy="3605602"/>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3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.NET</a:t>
            </a:r>
          </a:p>
        </p:txBody>
      </p:sp>
      <p:sp>
        <p:nvSpPr>
          <p:cNvPr id="6" name="TextBox 5">
            <a:extLst>
              <a:ext uri="{FF2B5EF4-FFF2-40B4-BE49-F238E27FC236}">
                <a16:creationId xmlns:a16="http://schemas.microsoft.com/office/drawing/2014/main" id="{59D84138-C5D8-434E-B158-149140D533BE}"/>
              </a:ext>
            </a:extLst>
          </p:cNvPr>
          <p:cNvSpPr txBox="1"/>
          <p:nvPr userDrawn="1"/>
        </p:nvSpPr>
        <p:spPr>
          <a:xfrm>
            <a:off x="0" y="4142676"/>
            <a:ext cx="12191999" cy="1966692"/>
          </a:xfrm>
          <a:prstGeom prst="rect">
            <a:avLst/>
          </a:prstGeom>
          <a:noFill/>
        </p:spPr>
        <p:txBody>
          <a:bodyPr wrap="square" lIns="182880" tIns="146304" rIns="182880" bIns="146304" rtlCol="0">
            <a:spAutoFit/>
          </a:bodyPr>
          <a:lstStyle/>
          <a:p>
            <a:pPr algn="ctr">
              <a:lnSpc>
                <a:spcPct val="90000"/>
              </a:lnSpc>
              <a:spcAft>
                <a:spcPts val="600"/>
              </a:spcAft>
            </a:pPr>
            <a:r>
              <a:rPr lang="en-US" sz="2400" i="1" dirty="0">
                <a:solidFill>
                  <a:schemeClr val="bg1"/>
                </a:solidFill>
              </a:rPr>
              <a:t>Free. Cross-platform. </a:t>
            </a:r>
            <a:r>
              <a:rPr lang="en-US" sz="2400" i="1" dirty="0">
                <a:solidFill>
                  <a:schemeClr val="bg2"/>
                </a:solidFill>
              </a:rPr>
              <a:t>Open source. </a:t>
            </a:r>
          </a:p>
          <a:p>
            <a:pPr algn="ctr">
              <a:lnSpc>
                <a:spcPct val="90000"/>
              </a:lnSpc>
              <a:spcAft>
                <a:spcPts val="600"/>
              </a:spcAft>
            </a:pPr>
            <a:r>
              <a:rPr lang="en-US" sz="2400" i="1" dirty="0">
                <a:solidFill>
                  <a:schemeClr val="bg1"/>
                </a:solidFill>
              </a:rPr>
              <a:t>A developer platform for building all your apps. </a:t>
            </a:r>
          </a:p>
          <a:p>
            <a:pPr algn="ctr">
              <a:lnSpc>
                <a:spcPct val="90000"/>
              </a:lnSpc>
              <a:spcAft>
                <a:spcPts val="600"/>
              </a:spcAft>
            </a:pPr>
            <a:endParaRPr lang="en-US" sz="2400" i="1" dirty="0">
              <a:solidFill>
                <a:schemeClr val="bg1"/>
              </a:solidFill>
            </a:endParaRPr>
          </a:p>
          <a:p>
            <a:pPr algn="ctr">
              <a:lnSpc>
                <a:spcPct val="90000"/>
              </a:lnSpc>
              <a:spcAft>
                <a:spcPts val="600"/>
              </a:spcAft>
            </a:pPr>
            <a:r>
              <a:rPr lang="en-US" sz="3200" i="0" dirty="0">
                <a:solidFill>
                  <a:schemeClr val="bg1"/>
                </a:solidFill>
              </a:rPr>
              <a:t>www.dot.net</a:t>
            </a:r>
          </a:p>
        </p:txBody>
      </p:sp>
    </p:spTree>
    <p:extLst>
      <p:ext uri="{BB962C8B-B14F-4D97-AF65-F5344CB8AC3E}">
        <p14:creationId xmlns:p14="http://schemas.microsoft.com/office/powerpoint/2010/main" val="6620934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1521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734129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414964827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alphaModFix amt="5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p:nvSpPr>
        <p:spPr bwMode="auto">
          <a:xfrm>
            <a:off x="1624135" y="0"/>
            <a:ext cx="8943730" cy="6858000"/>
          </a:xfrm>
          <a:prstGeom prst="rect">
            <a:avLst/>
          </a:prstGeom>
          <a:solidFill>
            <a:schemeClr val="accent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896074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3340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002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6" name="Picture 15"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sp>
        <p:nvSpPr>
          <p:cNvPr id="13" name="Title 1"/>
          <p:cNvSpPr>
            <a:spLocks noGrp="1"/>
          </p:cNvSpPr>
          <p:nvPr>
            <p:ph type="title" hasCustomPrompt="1"/>
          </p:nvPr>
        </p:nvSpPr>
        <p:spPr>
          <a:xfrm>
            <a:off x="543147" y="2084187"/>
            <a:ext cx="9860610"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6" y="3878574"/>
            <a:ext cx="9860611"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3" name="Group 2">
            <a:extLst>
              <a:ext uri="{FF2B5EF4-FFF2-40B4-BE49-F238E27FC236}">
                <a16:creationId xmlns:a16="http://schemas.microsoft.com/office/drawing/2014/main" id="{3AAD6D8B-19E8-4D03-AF4A-2ECBD7219199}"/>
              </a:ext>
            </a:extLst>
          </p:cNvPr>
          <p:cNvGrpSpPr/>
          <p:nvPr userDrawn="1"/>
        </p:nvGrpSpPr>
        <p:grpSpPr>
          <a:xfrm>
            <a:off x="3019127" y="448578"/>
            <a:ext cx="9646191" cy="6621296"/>
            <a:chOff x="3019127" y="448578"/>
            <a:chExt cx="9646191" cy="6621296"/>
          </a:xfrm>
        </p:grpSpPr>
        <p:pic>
          <p:nvPicPr>
            <p:cNvPr id="5" name="Picture 4">
              <a:extLst>
                <a:ext uri="{FF2B5EF4-FFF2-40B4-BE49-F238E27FC236}">
                  <a16:creationId xmlns:a16="http://schemas.microsoft.com/office/drawing/2014/main" id="{ACCB7245-0950-4F4D-A2A6-29638419508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2" name="TextBox 1">
              <a:extLst>
                <a:ext uri="{FF2B5EF4-FFF2-40B4-BE49-F238E27FC236}">
                  <a16:creationId xmlns:a16="http://schemas.microsoft.com/office/drawing/2014/main" id="{ABA4263D-8DDB-49FB-AF7F-346C7DC7B3F9}"/>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2853996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266006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70976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836325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3199952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dirty="0"/>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dirty="0">
                  <a:solidFill>
                    <a:schemeClr val="tx2">
                      <a:alpha val="49000"/>
                    </a:schemeClr>
                  </a:solidFill>
                </a:rPr>
                <a:t>.NET</a:t>
              </a:r>
            </a:p>
          </p:txBody>
        </p:sp>
      </p:grpSp>
    </p:spTree>
    <p:extLst>
      <p:ext uri="{BB962C8B-B14F-4D97-AF65-F5344CB8AC3E}">
        <p14:creationId xmlns:p14="http://schemas.microsoft.com/office/powerpoint/2010/main" val="6304530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bg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dirty="0">
                <a:ln>
                  <a:noFill/>
                </a:ln>
                <a:solidFill>
                  <a:srgbClr val="F2F2F2">
                    <a:alpha val="49000"/>
                  </a:srgbClr>
                </a:solidFill>
                <a:effectLst/>
                <a:uLnTx/>
                <a:uFillTx/>
              </a:rPr>
              <a:t>.NET</a:t>
            </a:r>
          </a:p>
        </p:txBody>
      </p:sp>
    </p:spTree>
    <p:extLst>
      <p:ext uri="{BB962C8B-B14F-4D97-AF65-F5344CB8AC3E}">
        <p14:creationId xmlns:p14="http://schemas.microsoft.com/office/powerpoint/2010/main" val="9573217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296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59300156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2" r:id="rId6"/>
    <p:sldLayoutId id="2147483723" r:id="rId7"/>
    <p:sldLayoutId id="2147483725" r:id="rId8"/>
    <p:sldLayoutId id="2147483711" r:id="rId9"/>
    <p:sldLayoutId id="2147483714" r:id="rId10"/>
    <p:sldLayoutId id="2147483752" r:id="rId11"/>
    <p:sldLayoutId id="2147483753" r:id="rId12"/>
    <p:sldLayoutId id="2147483728" r:id="rId13"/>
    <p:sldLayoutId id="2147483726" r:id="rId14"/>
    <p:sldLayoutId id="2147483754"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26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01B2-77EA-43A1-9737-24DA472FA1D8}"/>
              </a:ext>
            </a:extLst>
          </p:cNvPr>
          <p:cNvSpPr txBox="1"/>
          <p:nvPr/>
        </p:nvSpPr>
        <p:spPr>
          <a:xfrm>
            <a:off x="1742303" y="1474619"/>
            <a:ext cx="8707394" cy="3908762"/>
          </a:xfrm>
          <a:prstGeom prst="rect">
            <a:avLst/>
          </a:prstGeom>
          <a:noFill/>
        </p:spPr>
        <p:txBody>
          <a:bodyPr wrap="square" lIns="182880" tIns="146304" rIns="182880" bIns="146304" rtlCol="0" anchor="ctr">
            <a:spAutoFit/>
          </a:bodyPr>
          <a:lstStyle/>
          <a:p>
            <a:pPr algn="ctr">
              <a:lnSpc>
                <a:spcPct val="90000"/>
              </a:lnSpc>
              <a:spcAft>
                <a:spcPts val="600"/>
              </a:spcAft>
            </a:pPr>
            <a:r>
              <a:rPr lang="en-US" sz="5400" dirty="0">
                <a:solidFill>
                  <a:schemeClr val="bg1"/>
                </a:solidFill>
              </a:rPr>
              <a:t>Questions?</a:t>
            </a: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endParaRPr lang="en-US" sz="2400" dirty="0">
              <a:solidFill>
                <a:schemeClr val="bg1"/>
              </a:solidFill>
            </a:endParaRPr>
          </a:p>
          <a:p>
            <a:pPr algn="ctr">
              <a:lnSpc>
                <a:spcPct val="90000"/>
              </a:lnSpc>
              <a:spcAft>
                <a:spcPts val="600"/>
              </a:spcAft>
            </a:pPr>
            <a:r>
              <a:rPr lang="en-US" sz="2400" dirty="0">
                <a:solidFill>
                  <a:schemeClr val="bg1"/>
                </a:solidFill>
              </a:rPr>
              <a:t>@</a:t>
            </a:r>
            <a:r>
              <a:rPr lang="en-US" sz="2400" dirty="0" err="1">
                <a:solidFill>
                  <a:schemeClr val="bg1"/>
                </a:solidFill>
              </a:rPr>
              <a:t>billwagner</a:t>
            </a:r>
            <a:endParaRPr lang="en-US" sz="2400" dirty="0">
              <a:solidFill>
                <a:schemeClr val="bg1"/>
              </a:solidFill>
            </a:endParaRPr>
          </a:p>
        </p:txBody>
      </p:sp>
    </p:spTree>
    <p:extLst>
      <p:ext uri="{BB962C8B-B14F-4D97-AF65-F5344CB8AC3E}">
        <p14:creationId xmlns:p14="http://schemas.microsoft.com/office/powerpoint/2010/main" val="17515894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7298-752B-48BD-843F-683A22D59A7E}"/>
              </a:ext>
            </a:extLst>
          </p:cNvPr>
          <p:cNvSpPr>
            <a:spLocks noGrp="1"/>
          </p:cNvSpPr>
          <p:nvPr>
            <p:ph type="title"/>
          </p:nvPr>
        </p:nvSpPr>
        <p:spPr/>
        <p:txBody>
          <a:bodyPr/>
          <a:lstStyle/>
          <a:p>
            <a:r>
              <a:rPr lang="en-US" dirty="0"/>
              <a:t>The false security of throwing and catching exceptions</a:t>
            </a:r>
          </a:p>
        </p:txBody>
      </p:sp>
      <p:sp>
        <p:nvSpPr>
          <p:cNvPr id="3" name="Text Placeholder 2">
            <a:extLst>
              <a:ext uri="{FF2B5EF4-FFF2-40B4-BE49-F238E27FC236}">
                <a16:creationId xmlns:a16="http://schemas.microsoft.com/office/drawing/2014/main" id="{2BA8E374-5793-40F2-A7B7-2D8AB053A278}"/>
              </a:ext>
            </a:extLst>
          </p:cNvPr>
          <p:cNvSpPr>
            <a:spLocks noGrp="1"/>
          </p:cNvSpPr>
          <p:nvPr>
            <p:ph type="body" sz="quarter" idx="12"/>
          </p:nvPr>
        </p:nvSpPr>
        <p:spPr/>
        <p:txBody>
          <a:bodyPr/>
          <a:lstStyle/>
          <a:p>
            <a:r>
              <a:rPr lang="en-US" dirty="0"/>
              <a:t>Bill Wagner</a:t>
            </a:r>
          </a:p>
          <a:p>
            <a:r>
              <a:rPr lang="en-US" dirty="0"/>
              <a:t>@</a:t>
            </a:r>
            <a:r>
              <a:rPr lang="en-US" dirty="0" err="1"/>
              <a:t>billwagner</a:t>
            </a:r>
            <a:endParaRPr lang="en-US" dirty="0"/>
          </a:p>
        </p:txBody>
      </p:sp>
    </p:spTree>
    <p:extLst>
      <p:ext uri="{BB962C8B-B14F-4D97-AF65-F5344CB8AC3E}">
        <p14:creationId xmlns:p14="http://schemas.microsoft.com/office/powerpoint/2010/main" val="47750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p:txBody>
          <a:bodyPr/>
          <a:lstStyle/>
          <a:p>
            <a:r>
              <a:rPr lang="en-US" dirty="0"/>
              <a:t>An unpopular assertion</a:t>
            </a:r>
          </a:p>
        </p:txBody>
      </p:sp>
      <p:sp>
        <p:nvSpPr>
          <p:cNvPr id="3" name="Title 1">
            <a:extLst>
              <a:ext uri="{FF2B5EF4-FFF2-40B4-BE49-F238E27FC236}">
                <a16:creationId xmlns:a16="http://schemas.microsoft.com/office/drawing/2014/main" id="{41964E71-08A1-4D4B-88FB-0DDE758C472C}"/>
              </a:ext>
            </a:extLst>
          </p:cNvPr>
          <p:cNvSpPr txBox="1">
            <a:spLocks/>
          </p:cNvSpPr>
          <p:nvPr/>
        </p:nvSpPr>
        <p:spPr>
          <a:xfrm>
            <a:off x="688917" y="3319140"/>
            <a:ext cx="11354714" cy="1514261"/>
          </a:xfrm>
          <a:prstGeom prst="rect">
            <a:avLst/>
          </a:prstGeom>
          <a:noFill/>
        </p:spPr>
        <p:txBody>
          <a:bodyPr vert="horz" wrap="square" lIns="146304" tIns="91440" rIns="146304" bIns="91440" rtlCol="0" anchor="t" anchorCtr="0">
            <a:spAutoFit/>
          </a:bodyPr>
          <a:lstStyle>
            <a:lvl1pPr algn="l" defTabSz="914367" rtl="0" eaLnBrk="1" latinLnBrk="0" hangingPunct="1">
              <a:lnSpc>
                <a:spcPct val="90000"/>
              </a:lnSpc>
              <a:spcBef>
                <a:spcPct val="0"/>
              </a:spcBef>
              <a:buNone/>
              <a:defRPr lang="en-US" sz="7058" b="0" kern="1200" cap="none" spc="-98" baseline="0">
                <a:ln w="3175">
                  <a:noFill/>
                </a:ln>
                <a:solidFill>
                  <a:schemeClr val="bg1"/>
                </a:solidFill>
                <a:effectLst/>
                <a:latin typeface="+mj-lt"/>
                <a:ea typeface="+mn-ea"/>
                <a:cs typeface="Segoe UI" pitchFamily="34" charset="0"/>
              </a:defRPr>
            </a:lvl1pPr>
          </a:lstStyle>
          <a:p>
            <a:r>
              <a:rPr lang="en-US" sz="4800" b="1" i="1" dirty="0"/>
              <a:t>The only safe action when an exception is thrown is to stop the program immediately.</a:t>
            </a:r>
          </a:p>
        </p:txBody>
      </p:sp>
    </p:spTree>
    <p:extLst>
      <p:ext uri="{BB962C8B-B14F-4D97-AF65-F5344CB8AC3E}">
        <p14:creationId xmlns:p14="http://schemas.microsoft.com/office/powerpoint/2010/main" val="386967465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046236"/>
          </a:xfrm>
        </p:spPr>
        <p:txBody>
          <a:bodyPr/>
          <a:lstStyle/>
          <a:p>
            <a:r>
              <a:rPr lang="en-US" dirty="0"/>
              <a:t>Acquired resources are correctly released.</a:t>
            </a:r>
          </a:p>
          <a:p>
            <a:r>
              <a:rPr lang="en-US" dirty="0"/>
              <a:t>Program state has not been changed.</a:t>
            </a:r>
          </a:p>
          <a:p>
            <a:r>
              <a:rPr lang="en-US" dirty="0"/>
              <a:t>If program state changed, it can be safely restored.</a:t>
            </a:r>
          </a:p>
          <a:p>
            <a:r>
              <a:rPr lang="en-US" dirty="0"/>
              <a:t>Data corruption has not occurred. </a:t>
            </a:r>
          </a:p>
          <a:p>
            <a:endParaRPr lang="en-US" dirty="0"/>
          </a:p>
          <a:p>
            <a:endParaRPr lang="en-US"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Recovery is possible under specific conditions:</a:t>
            </a:r>
          </a:p>
        </p:txBody>
      </p:sp>
    </p:spTree>
    <p:extLst>
      <p:ext uri="{BB962C8B-B14F-4D97-AF65-F5344CB8AC3E}">
        <p14:creationId xmlns:p14="http://schemas.microsoft.com/office/powerpoint/2010/main" val="15078615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When exceptions go bad</a:t>
            </a:r>
          </a:p>
        </p:txBody>
      </p:sp>
    </p:spTree>
    <p:extLst>
      <p:ext uri="{BB962C8B-B14F-4D97-AF65-F5344CB8AC3E}">
        <p14:creationId xmlns:p14="http://schemas.microsoft.com/office/powerpoint/2010/main" val="740560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504C-C15B-4B85-88CA-781AD4B14DC8}"/>
              </a:ext>
            </a:extLst>
          </p:cNvPr>
          <p:cNvSpPr>
            <a:spLocks noGrp="1"/>
          </p:cNvSpPr>
          <p:nvPr>
            <p:ph type="title"/>
          </p:nvPr>
        </p:nvSpPr>
        <p:spPr>
          <a:xfrm>
            <a:off x="568047" y="2084172"/>
            <a:ext cx="11354714" cy="1162178"/>
          </a:xfrm>
        </p:spPr>
        <p:txBody>
          <a:bodyPr/>
          <a:lstStyle/>
          <a:p>
            <a:r>
              <a:rPr lang="en-US" dirty="0"/>
              <a:t>What are good practices?</a:t>
            </a:r>
          </a:p>
        </p:txBody>
      </p:sp>
    </p:spTree>
    <p:extLst>
      <p:ext uri="{BB962C8B-B14F-4D97-AF65-F5344CB8AC3E}">
        <p14:creationId xmlns:p14="http://schemas.microsoft.com/office/powerpoint/2010/main" val="3542740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444486"/>
          </a:xfrm>
        </p:spPr>
        <p:txBody>
          <a:bodyPr/>
          <a:lstStyle/>
          <a:p>
            <a:r>
              <a:rPr lang="en-US" dirty="0"/>
              <a:t>Is “no-throw” guarantee possible in practice?</a:t>
            </a:r>
          </a:p>
          <a:p>
            <a:r>
              <a:rPr lang="en-US" dirty="0"/>
              <a:t>Could this member leak resources?</a:t>
            </a:r>
          </a:p>
          <a:p>
            <a:r>
              <a:rPr lang="en-US" dirty="0"/>
              <a:t>Does this method change state?</a:t>
            </a:r>
          </a:p>
          <a:p>
            <a:pPr lvl="1"/>
            <a:r>
              <a:rPr lang="en-US" dirty="0"/>
              <a:t>If so, can it change state only after any possible exceptions would happen?</a:t>
            </a:r>
          </a:p>
          <a:p>
            <a:endParaRPr lang="en-US" dirty="0"/>
          </a:p>
          <a:p>
            <a:endParaRPr lang="en-US" dirty="0"/>
          </a:p>
          <a:p>
            <a:endParaRPr lang="en-US"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Defensive coding practices</a:t>
            </a:r>
          </a:p>
        </p:txBody>
      </p:sp>
    </p:spTree>
    <p:extLst>
      <p:ext uri="{BB962C8B-B14F-4D97-AF65-F5344CB8AC3E}">
        <p14:creationId xmlns:p14="http://schemas.microsoft.com/office/powerpoint/2010/main" val="38101413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6756-4ECC-4563-9847-79578B809B5C}"/>
              </a:ext>
            </a:extLst>
          </p:cNvPr>
          <p:cNvSpPr>
            <a:spLocks noGrp="1"/>
          </p:cNvSpPr>
          <p:nvPr>
            <p:ph type="title"/>
          </p:nvPr>
        </p:nvSpPr>
        <p:spPr>
          <a:xfrm>
            <a:off x="1285498" y="2881341"/>
            <a:ext cx="10010687" cy="1015663"/>
          </a:xfrm>
        </p:spPr>
        <p:txBody>
          <a:bodyPr/>
          <a:lstStyle/>
          <a:p>
            <a:r>
              <a:rPr lang="en-US" dirty="0"/>
              <a:t>Make the demo resilient</a:t>
            </a:r>
          </a:p>
        </p:txBody>
      </p:sp>
    </p:spTree>
    <p:extLst>
      <p:ext uri="{BB962C8B-B14F-4D97-AF65-F5344CB8AC3E}">
        <p14:creationId xmlns:p14="http://schemas.microsoft.com/office/powerpoint/2010/main" val="28590711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54F6B1-9A29-47D2-8AA6-EA9FFD02BA9D}"/>
              </a:ext>
            </a:extLst>
          </p:cNvPr>
          <p:cNvSpPr>
            <a:spLocks noGrp="1"/>
          </p:cNvSpPr>
          <p:nvPr>
            <p:ph type="body" sz="quarter" idx="10"/>
          </p:nvPr>
        </p:nvSpPr>
        <p:spPr>
          <a:xfrm>
            <a:off x="269239" y="1189177"/>
            <a:ext cx="11653523" cy="4444486"/>
          </a:xfrm>
        </p:spPr>
        <p:txBody>
          <a:bodyPr/>
          <a:lstStyle/>
          <a:p>
            <a:r>
              <a:rPr lang="en-US" dirty="0"/>
              <a:t>Is “no-throw” guarantee possible in practice?</a:t>
            </a:r>
          </a:p>
          <a:p>
            <a:r>
              <a:rPr lang="en-US" dirty="0"/>
              <a:t>Could this member leak resources?</a:t>
            </a:r>
          </a:p>
          <a:p>
            <a:r>
              <a:rPr lang="en-US" dirty="0"/>
              <a:t>Does this method change state?</a:t>
            </a:r>
          </a:p>
          <a:p>
            <a:pPr lvl="1"/>
            <a:r>
              <a:rPr lang="en-US" dirty="0"/>
              <a:t>If so, can it change state only after any possible exceptions would happen?</a:t>
            </a:r>
          </a:p>
          <a:p>
            <a:endParaRPr lang="en-US" dirty="0"/>
          </a:p>
          <a:p>
            <a:endParaRPr lang="en-US" dirty="0"/>
          </a:p>
          <a:p>
            <a:endParaRPr lang="en-US" dirty="0"/>
          </a:p>
        </p:txBody>
      </p:sp>
      <p:sp>
        <p:nvSpPr>
          <p:cNvPr id="3" name="Title 2">
            <a:extLst>
              <a:ext uri="{FF2B5EF4-FFF2-40B4-BE49-F238E27FC236}">
                <a16:creationId xmlns:a16="http://schemas.microsoft.com/office/drawing/2014/main" id="{4D6FEFBB-5DFC-4490-BA6A-1BC45DEA5EC8}"/>
              </a:ext>
            </a:extLst>
          </p:cNvPr>
          <p:cNvSpPr>
            <a:spLocks noGrp="1"/>
          </p:cNvSpPr>
          <p:nvPr>
            <p:ph type="title"/>
          </p:nvPr>
        </p:nvSpPr>
        <p:spPr/>
        <p:txBody>
          <a:bodyPr/>
          <a:lstStyle/>
          <a:p>
            <a:r>
              <a:rPr lang="en-US" dirty="0"/>
              <a:t>Defensive coding practices</a:t>
            </a:r>
          </a:p>
        </p:txBody>
      </p:sp>
    </p:spTree>
    <p:extLst>
      <p:ext uri="{BB962C8B-B14F-4D97-AF65-F5344CB8AC3E}">
        <p14:creationId xmlns:p14="http://schemas.microsoft.com/office/powerpoint/2010/main" val="590733902"/>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505050"/>
      </a:dk1>
      <a:lt1>
        <a:srgbClr val="FFFFFF"/>
      </a:lt1>
      <a:dk2>
        <a:srgbClr val="7030A0"/>
      </a:dk2>
      <a:lt2>
        <a:srgbClr val="F2F2F2"/>
      </a:lt2>
      <a:accent1>
        <a:srgbClr val="7030A0"/>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otnetTeam_PresentationTemplate.pptx  -  Read-Only" id="{2363CE02-760E-413D-8221-AF67AFE765C4}" vid="{611879E8-DE26-489A-8B91-DA84EE062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ip_UnifiedCompliancePolicyUIAction xmlns="http://schemas.microsoft.com/sharepoint/v3" xsi:nil="true"/>
    <LastSharedByUser xmlns="11245976-3b4d-4794-a754-317688483df2">jogallow@microsoft.com</LastSharedByUser>
    <SharedWithUsers xmlns="11245976-3b4d-4794-a754-317688483df2">
      <UserInfo>
        <DisplayName>Martin Woodward</DisplayName>
        <AccountId>67</AccountId>
        <AccountType/>
      </UserInfo>
    </SharedWithUsers>
    <LastSharedByTime xmlns="11245976-3b4d-4794-a754-317688483df2">2018-03-16T04:12:59+00:00</LastSharedByTi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F88B0CCF1BBA489747F146E6B5E06D" ma:contentTypeVersion="11" ma:contentTypeDescription="Create a new document." ma:contentTypeScope="" ma:versionID="4679f38185fefde8b23806f702b522cc">
  <xsd:schema xmlns:xsd="http://www.w3.org/2001/XMLSchema" xmlns:xs="http://www.w3.org/2001/XMLSchema" xmlns:p="http://schemas.microsoft.com/office/2006/metadata/properties" xmlns:ns1="http://schemas.microsoft.com/sharepoint/v3" xmlns:ns2="569b343d-e775-480b-9b2b-6a6986deb9b0" xmlns:ns3="11245976-3b4d-4794-a754-317688483df2" targetNamespace="http://schemas.microsoft.com/office/2006/metadata/properties" ma:root="true" ma:fieldsID="366371b317520ec9a5ad3c1303c823ef" ns1:_="" ns2:_="" ns3:_="">
    <xsd:import namespace="http://schemas.microsoft.com/sharepoint/v3"/>
    <xsd:import namespace="569b343d-e775-480b-9b2b-6a6986deb9b0"/>
    <xsd:import namespace="11245976-3b4d-4794-a754-317688483df2"/>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AutoTags" minOccurs="0"/>
                <xsd:element ref="ns3:SharedWithUsers" minOccurs="0"/>
                <xsd:element ref="ns3:SharedWithDetails" minOccurs="0"/>
                <xsd:element ref="ns3:LastSharedByUser" minOccurs="0"/>
                <xsd:element ref="ns3:LastSharedByTime"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description="" ma:hidden="true" ma:internalName="_ip_UnifiedCompliancePolicyProperties">
      <xsd:simpleType>
        <xsd:restriction base="dms:Note"/>
      </xsd:simpleType>
    </xsd:element>
    <xsd:element name="_ip_UnifiedCompliancePolicyUIAction" ma:index="9"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9b343d-e775-480b-9b2b-6a6986deb9b0"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1245976-3b4d-4794-a754-317688483df2" elementFormDefault="qualified">
    <xsd:import namespace="http://schemas.microsoft.com/office/2006/documentManagement/types"/>
    <xsd:import namespace="http://schemas.microsoft.com/office/infopath/2007/PartnerControls"/>
    <xsd:element name="SharedWithUsers" ma:index="1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description="" ma:internalName="SharedWithDetails" ma:readOnly="true">
      <xsd:simpleType>
        <xsd:restriction base="dms:Note">
          <xsd:maxLength value="255"/>
        </xsd:restriction>
      </xsd:simpleType>
    </xsd:element>
    <xsd:element name="LastSharedByUser" ma:index="15" nillable="true" ma:displayName="Last Shared By User" ma:description="" ma:hidden="true" ma:internalName="LastSharedByUser" ma:readOnly="true">
      <xsd:simpleType>
        <xsd:restriction base="dms:Note"/>
      </xsd:simpleType>
    </xsd:element>
    <xsd:element name="LastSharedByTime" ma:index="16"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E43D6-DB2F-4C33-A8C8-D28F777A5DE7}">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11245976-3b4d-4794-a754-317688483df2"/>
    <ds:schemaRef ds:uri="569b343d-e775-480b-9b2b-6a6986deb9b0"/>
    <ds:schemaRef ds:uri="http://www.w3.org/XML/1998/namespace"/>
    <ds:schemaRef ds:uri="http://purl.org/dc/dcmitype/"/>
  </ds:schemaRefs>
</ds:datastoreItem>
</file>

<file path=customXml/itemProps2.xml><?xml version="1.0" encoding="utf-8"?>
<ds:datastoreItem xmlns:ds="http://schemas.openxmlformats.org/officeDocument/2006/customXml" ds:itemID="{093821A7-5528-48BE-BD00-067FBFDD28D5}">
  <ds:schemaRefs>
    <ds:schemaRef ds:uri="http://schemas.microsoft.com/sharepoint/v3/contenttype/forms"/>
  </ds:schemaRefs>
</ds:datastoreItem>
</file>

<file path=customXml/itemProps3.xml><?xml version="1.0" encoding="utf-8"?>
<ds:datastoreItem xmlns:ds="http://schemas.openxmlformats.org/officeDocument/2006/customXml" ds:itemID="{8E229636-B3F7-49A0-9F6B-D5563AEEF3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69b343d-e775-480b-9b2b-6a6986deb9b0"/>
    <ds:schemaRef ds:uri="11245976-3b4d-4794-a754-317688483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DotnetTeam_PresentationTemplate</Template>
  <TotalTime>3059</TotalTime>
  <Words>698</Words>
  <Application>Microsoft Office PowerPoint</Application>
  <PresentationFormat>Widescreen</PresentationFormat>
  <Paragraphs>97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Segoe UI</vt:lpstr>
      <vt:lpstr>Segoe UI Light</vt:lpstr>
      <vt:lpstr>Wingdings</vt:lpstr>
      <vt:lpstr>Dotnet_Template</vt:lpstr>
      <vt:lpstr>PowerPoint Presentation</vt:lpstr>
      <vt:lpstr>The false security of throwing and catching exceptions</vt:lpstr>
      <vt:lpstr>An unpopular assertion</vt:lpstr>
      <vt:lpstr>Recovery is possible under specific conditions:</vt:lpstr>
      <vt:lpstr>When exceptions go bad</vt:lpstr>
      <vt:lpstr>What are good practices?</vt:lpstr>
      <vt:lpstr>Defensive coding practices</vt:lpstr>
      <vt:lpstr>Make the demo resilient</vt:lpstr>
      <vt:lpstr>Defensive coding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Wagner</dc:creator>
  <cp:lastModifiedBy>Bill Wagner</cp:lastModifiedBy>
  <cp:revision>30</cp:revision>
  <dcterms:created xsi:type="dcterms:W3CDTF">2019-01-11T22:24:18Z</dcterms:created>
  <dcterms:modified xsi:type="dcterms:W3CDTF">2019-01-27T11:24:19Z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bethma@microsoft.com</vt:lpwstr>
  </property>
  <property fmtid="{D5CDD505-2E9C-101B-9397-08002B2CF9AE}" pid="5" name="MSIP_Label_f42aa342-8706-4288-bd11-ebb85995028c_SetDate">
    <vt:lpwstr>2018-01-09T22:28:27.0429869Z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0x01010022F88B0CCF1BBA489747F146E6B5E06D</vt:lpwstr>
  </property>
</Properties>
</file>