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7"/>
  </p:notesMasterIdLst>
  <p:sldIdLst>
    <p:sldId id="256" r:id="rId2"/>
    <p:sldId id="280" r:id="rId3"/>
    <p:sldId id="268" r:id="rId4"/>
    <p:sldId id="277" r:id="rId5"/>
    <p:sldId id="260" r:id="rId6"/>
    <p:sldId id="271" r:id="rId7"/>
    <p:sldId id="265" r:id="rId8"/>
    <p:sldId id="269" r:id="rId9"/>
    <p:sldId id="279" r:id="rId10"/>
    <p:sldId id="282" r:id="rId11"/>
    <p:sldId id="273" r:id="rId12"/>
    <p:sldId id="275" r:id="rId13"/>
    <p:sldId id="270" r:id="rId14"/>
    <p:sldId id="274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0A8"/>
    <a:srgbClr val="32BCA2"/>
    <a:srgbClr val="28C6A8"/>
    <a:srgbClr val="35D7B8"/>
    <a:srgbClr val="AB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EBCAE-6858-450D-B147-74DDEE3D474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A08AC-7098-491B-B3BB-7F3D20D8B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A08AC-7098-491B-B3BB-7F3D20D8B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599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87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2823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9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764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18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3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4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3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courtney.shatley/viz/Task3_10RockbusterStealth/Map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32BCA2"/>
                </a:solidFill>
                <a:latin typeface="Britannic Bold" panose="020B0903060703020204" pitchFamily="34" charset="0"/>
              </a:rPr>
              <a:t>ROCKBUSTER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6450C-2DAF-3DAA-774C-DFF5A5060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43746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By Courtney E. Shatley</a:t>
            </a:r>
          </a:p>
        </p:txBody>
      </p:sp>
    </p:spTree>
    <p:extLst>
      <p:ext uri="{BB962C8B-B14F-4D97-AF65-F5344CB8AC3E}">
        <p14:creationId xmlns:p14="http://schemas.microsoft.com/office/powerpoint/2010/main" val="51708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Genres of Top 10 Films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278AF54-82D2-9327-6155-C6532596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383" y="5015061"/>
            <a:ext cx="6071892" cy="1487686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70% of top 10 films featured genres identified to provide revenue greater than 4k.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C636A4D-814F-85A5-2863-8EEE69638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27753"/>
              </p:ext>
            </p:extLst>
          </p:nvPr>
        </p:nvGraphicFramePr>
        <p:xfrm>
          <a:off x="302724" y="1384027"/>
          <a:ext cx="5211955" cy="511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476">
                  <a:extLst>
                    <a:ext uri="{9D8B030D-6E8A-4147-A177-3AD203B41FA5}">
                      <a16:colId xmlns:a16="http://schemas.microsoft.com/office/drawing/2014/main" val="3072209923"/>
                    </a:ext>
                  </a:extLst>
                </a:gridCol>
                <a:gridCol w="2771479">
                  <a:extLst>
                    <a:ext uri="{9D8B030D-6E8A-4147-A177-3AD203B41FA5}">
                      <a16:colId xmlns:a16="http://schemas.microsoft.com/office/drawing/2014/main" val="2496520267"/>
                    </a:ext>
                  </a:extLst>
                </a:gridCol>
              </a:tblGrid>
              <a:tr h="5638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Film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Genre</a:t>
                      </a:r>
                    </a:p>
                  </a:txBody>
                  <a:tcPr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4695888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Telegraph Voyage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62791317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34051416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 Turn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61870081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Innocent Usual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84934929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Hustler Party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67466180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 Lambs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55591335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Titans Jerk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80851192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Idaho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30762453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Torque Bound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03786936"/>
                  </a:ext>
                </a:extLst>
              </a:tr>
              <a:tr h="455482"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Dogma Family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>
                        <a:spcBef>
                          <a:spcPts val="0"/>
                        </a:spcBef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31061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5FF4E49-FB0C-1C6C-627B-CB2BE0EA5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0" b="10318"/>
          <a:stretch/>
        </p:blipFill>
        <p:spPr>
          <a:xfrm>
            <a:off x="6436911" y="1384027"/>
            <a:ext cx="4838076" cy="344249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82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Film Count by Genre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443BD51-1EFC-068A-6802-F8213552EE79}"/>
              </a:ext>
            </a:extLst>
          </p:cNvPr>
          <p:cNvSpPr txBox="1">
            <a:spLocks/>
          </p:cNvSpPr>
          <p:nvPr/>
        </p:nvSpPr>
        <p:spPr>
          <a:xfrm>
            <a:off x="302726" y="5335571"/>
            <a:ext cx="9509760" cy="11671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There was a positive correlation between the number of films within a genre and the genre revenue.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507254-B091-AC44-6E01-8C9FD76A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16" y="1416775"/>
            <a:ext cx="5785358" cy="375854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704F67-EF7D-4EE7-0215-A47AD4D7E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5" y="1416774"/>
            <a:ext cx="5627833" cy="375854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C7D786-1104-0B16-DE17-B514B169BD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3576"/>
          <a:stretch/>
        </p:blipFill>
        <p:spPr>
          <a:xfrm>
            <a:off x="10041424" y="5487495"/>
            <a:ext cx="1847850" cy="86332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371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Rental Duration by Genre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443BD51-1EFC-068A-6802-F8213552EE79}"/>
              </a:ext>
            </a:extLst>
          </p:cNvPr>
          <p:cNvSpPr txBox="1">
            <a:spLocks/>
          </p:cNvSpPr>
          <p:nvPr/>
        </p:nvSpPr>
        <p:spPr>
          <a:xfrm>
            <a:off x="302726" y="5335571"/>
            <a:ext cx="9509760" cy="11671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 average rental duration per film was 4.99 days.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There was a negative correlation between rental duration and genre revenue.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4869BA-3432-6455-63B2-1A72795E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766"/>
            <a:ext cx="5793276" cy="374813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617CE-752D-3B78-DE90-656D35D67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424" y="5495296"/>
            <a:ext cx="1847850" cy="8477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70F19BC-4987-91D7-3C5D-7375BF755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30198"/>
              </p:ext>
            </p:extLst>
          </p:nvPr>
        </p:nvGraphicFramePr>
        <p:xfrm>
          <a:off x="306766" y="1413427"/>
          <a:ext cx="2741244" cy="374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18">
                  <a:extLst>
                    <a:ext uri="{9D8B030D-6E8A-4147-A177-3AD203B41FA5}">
                      <a16:colId xmlns:a16="http://schemas.microsoft.com/office/drawing/2014/main" val="3072209923"/>
                    </a:ext>
                  </a:extLst>
                </a:gridCol>
                <a:gridCol w="1612126">
                  <a:extLst>
                    <a:ext uri="{9D8B030D-6E8A-4147-A177-3AD203B41FA5}">
                      <a16:colId xmlns:a16="http://schemas.microsoft.com/office/drawing/2014/main" val="2496520267"/>
                    </a:ext>
                  </a:extLst>
                </a:gridCol>
              </a:tblGrid>
              <a:tr h="6718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Genre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 Rental Duration (days)</a:t>
                      </a:r>
                    </a:p>
                  </a:txBody>
                  <a:tcPr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4695888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Thriller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62791317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61870081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84934929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67466180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55591335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80851192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30762453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03786936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3106176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E4787911-E0A7-A913-CB67-1056F3073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03974"/>
              </p:ext>
            </p:extLst>
          </p:nvPr>
        </p:nvGraphicFramePr>
        <p:xfrm>
          <a:off x="3201383" y="1413427"/>
          <a:ext cx="2741244" cy="374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118">
                  <a:extLst>
                    <a:ext uri="{9D8B030D-6E8A-4147-A177-3AD203B41FA5}">
                      <a16:colId xmlns:a16="http://schemas.microsoft.com/office/drawing/2014/main" val="3072209923"/>
                    </a:ext>
                  </a:extLst>
                </a:gridCol>
                <a:gridCol w="1612126">
                  <a:extLst>
                    <a:ext uri="{9D8B030D-6E8A-4147-A177-3AD203B41FA5}">
                      <a16:colId xmlns:a16="http://schemas.microsoft.com/office/drawing/2014/main" val="2496520267"/>
                    </a:ext>
                  </a:extLst>
                </a:gridCol>
              </a:tblGrid>
              <a:tr h="671825">
                <a:tc>
                  <a:txBody>
                    <a:bodyPr/>
                    <a:lstStyle/>
                    <a:p>
                      <a:pPr marL="91440" algn="ctr"/>
                      <a:r>
                        <a:rPr lang="en-US" sz="1400" b="1" dirty="0"/>
                        <a:t>Genre</a:t>
                      </a:r>
                    </a:p>
                  </a:txBody>
                  <a:tcPr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ctr"/>
                      <a:r>
                        <a:rPr lang="en-US" sz="1400" b="1" dirty="0"/>
                        <a:t>Avg Rental Duration (days)</a:t>
                      </a:r>
                    </a:p>
                  </a:txBody>
                  <a:tcPr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14695888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62791317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61870081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84934929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67466180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55591335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80851192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30762453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4.72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03786936"/>
                  </a:ext>
                </a:extLst>
              </a:tr>
              <a:tr h="341812">
                <a:tc>
                  <a:txBody>
                    <a:bodyPr/>
                    <a:lstStyle/>
                    <a:p>
                      <a:pPr marL="91440" algn="l" defTabSz="4572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91440" algn="l" defTabSz="457200" rtl="0" eaLnBrk="1" fontAlgn="b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4310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3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95417"/>
            <a:ext cx="9882090" cy="17909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2BCA2"/>
                </a:solidFill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BB0139-E610-607D-B398-49E2AA6D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586406"/>
            <a:ext cx="8825658" cy="20885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017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Recommendations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225FC9-5C92-A3C6-D973-BF51B8AF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1425999"/>
            <a:ext cx="11586550" cy="5076748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lnSpcReduction="10000"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Customer Base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Target markets in high revenue countries such as India, China, and United States.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Consider loyalty program to hold onto lifetime customers.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Consider referral discounts to increase customer numbers in existing markets.</a:t>
            </a:r>
          </a:p>
          <a:p>
            <a:endParaRPr lang="en-US" cap="none" dirty="0">
              <a:solidFill>
                <a:schemeClr val="bg1"/>
              </a:solidFill>
            </a:endParaRPr>
          </a:p>
          <a:p>
            <a:r>
              <a:rPr lang="en-US" b="1" cap="none" dirty="0">
                <a:solidFill>
                  <a:schemeClr val="bg1"/>
                </a:solidFill>
              </a:rPr>
              <a:t>Inventory Expansion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Continue to supply high revenue genres such as Sports, Sci-Fi, and Animation.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Boost inventory of other genres belonging to popular movies such as Foreign, Documentary, and Music.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Include films spanning years outside of 2006 to interest customers within various demographics.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Increase variety of languages especially those common in the high revenue countries identified.</a:t>
            </a:r>
          </a:p>
          <a:p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3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742B07-7645-1FFA-BA6F-08A3B988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1425999"/>
            <a:ext cx="11586550" cy="5076748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1800" b="1" cap="none" dirty="0">
              <a:solidFill>
                <a:schemeClr val="bg1"/>
              </a:solidFill>
            </a:endParaRPr>
          </a:p>
          <a:p>
            <a:r>
              <a:rPr lang="en-US" sz="1800" b="1" cap="none" dirty="0">
                <a:solidFill>
                  <a:schemeClr val="bg1"/>
                </a:solidFill>
              </a:rPr>
              <a:t>Tableau Public </a:t>
            </a:r>
            <a:r>
              <a:rPr lang="en-US" sz="1800" cap="none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https://public.tableau.com/app/profile/courtney.shatley/viz/Task3_10RockbusterStealth/Map</a:t>
            </a:r>
            <a:endParaRPr lang="en-US" sz="1800" cap="none" dirty="0">
              <a:solidFill>
                <a:schemeClr val="bg1"/>
              </a:solidFill>
            </a:endParaRPr>
          </a:p>
          <a:p>
            <a:endParaRPr lang="en-US" sz="1800" cap="none" dirty="0">
              <a:solidFill>
                <a:schemeClr val="bg1"/>
              </a:solidFill>
            </a:endParaRPr>
          </a:p>
          <a:p>
            <a:r>
              <a:rPr lang="en-US" sz="1800" b="1" cap="none" dirty="0">
                <a:solidFill>
                  <a:schemeClr val="bg1"/>
                </a:solidFill>
              </a:rPr>
              <a:t>Related Documents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sz="1800" cap="none" dirty="0">
                <a:solidFill>
                  <a:schemeClr val="bg1"/>
                </a:solidFill>
              </a:rPr>
              <a:t>Task 3.10 Data Dictionary </a:t>
            </a:r>
            <a:r>
              <a:rPr lang="en-US" sz="1800" cap="none" dirty="0" err="1">
                <a:solidFill>
                  <a:schemeClr val="bg1"/>
                </a:solidFill>
              </a:rPr>
              <a:t>cshatley</a:t>
            </a:r>
            <a:endParaRPr lang="en-US" sz="1800" cap="none" dirty="0">
              <a:solidFill>
                <a:schemeClr val="bg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sz="1800" cap="none" dirty="0">
                <a:solidFill>
                  <a:schemeClr val="bg1"/>
                </a:solidFill>
              </a:rPr>
              <a:t>Task 3.10 SQL Exports </a:t>
            </a:r>
            <a:r>
              <a:rPr lang="en-US" sz="1800" cap="none" dirty="0" err="1">
                <a:solidFill>
                  <a:schemeClr val="bg1"/>
                </a:solidFill>
              </a:rPr>
              <a:t>cshatley</a:t>
            </a:r>
            <a:endParaRPr lang="en-US" sz="1800" cap="none" dirty="0">
              <a:solidFill>
                <a:schemeClr val="bg1"/>
              </a:solidFill>
            </a:endParaRP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en-US" sz="1800" cap="none" dirty="0">
              <a:solidFill>
                <a:schemeClr val="bg1"/>
              </a:solidFill>
            </a:endParaRPr>
          </a:p>
          <a:p>
            <a:pPr>
              <a:buClrTx/>
            </a:pPr>
            <a:r>
              <a:rPr lang="en-US" sz="1800" b="1" cap="none" dirty="0">
                <a:solidFill>
                  <a:schemeClr val="bg1"/>
                </a:solidFill>
              </a:rPr>
              <a:t>Thank you!</a:t>
            </a:r>
          </a:p>
          <a:p>
            <a:endParaRPr lang="en-US" sz="18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0B48-BE30-28FC-8F2B-805D7BC7CAB4}"/>
              </a:ext>
            </a:extLst>
          </p:cNvPr>
          <p:cNvSpPr txBox="1">
            <a:spLocks/>
          </p:cNvSpPr>
          <p:nvPr/>
        </p:nvSpPr>
        <p:spPr>
          <a:xfrm>
            <a:off x="1683161" y="2013010"/>
            <a:ext cx="8825658" cy="4104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sz="2800" cap="none" dirty="0" err="1">
                <a:solidFill>
                  <a:schemeClr val="tx1">
                    <a:lumMod val="85000"/>
                  </a:schemeClr>
                </a:solidFill>
              </a:rPr>
              <a:t>Rockbuster</a:t>
            </a:r>
            <a:r>
              <a:rPr lang="en-US" sz="2800" cap="none" dirty="0">
                <a:solidFill>
                  <a:schemeClr val="tx1">
                    <a:lumMod val="85000"/>
                  </a:schemeClr>
                </a:solidFill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US" sz="2800" cap="none" dirty="0" err="1">
                <a:solidFill>
                  <a:schemeClr val="tx1">
                    <a:lumMod val="85000"/>
                  </a:schemeClr>
                </a:solidFill>
              </a:rPr>
              <a:t>Rockbuster</a:t>
            </a:r>
            <a:r>
              <a:rPr lang="en-US" sz="2800" cap="none" dirty="0">
                <a:solidFill>
                  <a:schemeClr val="tx1">
                    <a:lumMod val="85000"/>
                  </a:schemeClr>
                </a:solidFill>
              </a:rPr>
              <a:t> Stealth management team is planning to use its existing movie licenses to launch an online video rental service in order to stay competitive.</a:t>
            </a:r>
          </a:p>
        </p:txBody>
      </p:sp>
    </p:spTree>
    <p:extLst>
      <p:ext uri="{BB962C8B-B14F-4D97-AF65-F5344CB8AC3E}">
        <p14:creationId xmlns:p14="http://schemas.microsoft.com/office/powerpoint/2010/main" val="41293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95417"/>
            <a:ext cx="9882090" cy="17909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2BCA2"/>
                </a:solidFill>
                <a:latin typeface="Britannic Bold" panose="020B0903060703020204" pitchFamily="34" charset="0"/>
              </a:rPr>
              <a:t>Analysis by Customer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BB0139-E610-607D-B398-49E2AA6D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586406"/>
            <a:ext cx="8825658" cy="20885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Revenue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Customer Count per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Top Lifetime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Revenue by City</a:t>
            </a:r>
          </a:p>
        </p:txBody>
      </p:sp>
    </p:spTree>
    <p:extLst>
      <p:ext uri="{BB962C8B-B14F-4D97-AF65-F5344CB8AC3E}">
        <p14:creationId xmlns:p14="http://schemas.microsoft.com/office/powerpoint/2010/main" val="96998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Revenue by Country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8E87F6B-DAAB-D496-1EC8-A634C2C47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5288437"/>
            <a:ext cx="11586550" cy="1214310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Total revenue across all 109 countries was $61,312.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India and China provided the highest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1C447-655E-7E77-360C-44F49573A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1" r="2001"/>
          <a:stretch/>
        </p:blipFill>
        <p:spPr>
          <a:xfrm>
            <a:off x="302725" y="1414019"/>
            <a:ext cx="6060331" cy="3657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3D77E-A619-0EF1-1B88-F56C66AA0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00" y="1414019"/>
            <a:ext cx="5247375" cy="3657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66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Customers per Country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AF1182-69D0-A590-E57C-BDFFCF0CC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8"/>
          <a:stretch/>
        </p:blipFill>
        <p:spPr>
          <a:xfrm>
            <a:off x="302723" y="1434410"/>
            <a:ext cx="5987931" cy="3657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69603-FED0-99C5-1F1C-A98768CAE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20" b="2462"/>
          <a:stretch/>
        </p:blipFill>
        <p:spPr>
          <a:xfrm>
            <a:off x="6593377" y="1434410"/>
            <a:ext cx="5295900" cy="36576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EEB28455-B0C6-F8E9-49A6-80F6E0E1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5288437"/>
            <a:ext cx="9509760" cy="1214310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lnSpcReduction="10000"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Films were rented by a total of 599 customers.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There was a positive correlation between number of customers and total revenue per country.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00237C-3E56-FB8F-17F6-5C396A188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0475" y="5423590"/>
            <a:ext cx="1828800" cy="8667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08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Top Lifetime Customers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225FC9-5C92-A3C6-D973-BF51B8AF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5043340"/>
            <a:ext cx="11586550" cy="1459406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 average spent per customer was $102.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Only 40% of these customers reside in the 10 countries with highest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3FD2B-5BA1-F33B-3B91-67403A84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25" y="1431851"/>
            <a:ext cx="11586550" cy="33860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597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Revenue by City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225FC9-5C92-A3C6-D973-BF51B8AF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725" y="5222587"/>
            <a:ext cx="11586550" cy="1280160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Saint-Denis is not located within the top 10 countries, but it is the residential city of the top lifetime customer, Eleanor Hunt in the country </a:t>
            </a:r>
            <a:r>
              <a:rPr lang="en-US" sz="2400" cap="none" dirty="0" err="1">
                <a:solidFill>
                  <a:schemeClr val="bg1"/>
                </a:solidFill>
              </a:rPr>
              <a:t>Runion</a:t>
            </a:r>
            <a:r>
              <a:rPr lang="en-US" sz="2400" cap="none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5081C-E47F-27EA-CCEA-883B6C91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56" y="1405641"/>
            <a:ext cx="10029088" cy="360320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95417"/>
            <a:ext cx="9882090" cy="179099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32BCA2"/>
                </a:solidFill>
                <a:latin typeface="Britannic Bold" panose="020B0903060703020204" pitchFamily="34" charset="0"/>
              </a:rPr>
              <a:t>Analysis by Product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BB0139-E610-607D-B398-49E2AA6D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586406"/>
            <a:ext cx="8825658" cy="20885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Film Rental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Genres of Top 10 Films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Film Count by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85000"/>
                  </a:schemeClr>
                </a:solidFill>
              </a:rPr>
              <a:t>Rental Duration by Genre</a:t>
            </a:r>
          </a:p>
        </p:txBody>
      </p:sp>
    </p:spTree>
    <p:extLst>
      <p:ext uri="{BB962C8B-B14F-4D97-AF65-F5344CB8AC3E}">
        <p14:creationId xmlns:p14="http://schemas.microsoft.com/office/powerpoint/2010/main" val="321376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mosaic of colorful geometric shapes">
            <a:extLst>
              <a:ext uri="{FF2B5EF4-FFF2-40B4-BE49-F238E27FC236}">
                <a16:creationId xmlns:a16="http://schemas.microsoft.com/office/drawing/2014/main" id="{FCCB9D8D-A6A3-23C4-99D7-328B8133B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BE8AE-513A-6B46-7258-9B8DDBF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096" y="297729"/>
            <a:ext cx="8892517" cy="974889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2EC0A8"/>
                </a:solidFill>
                <a:latin typeface="Britannic Bold" panose="020B0903060703020204" pitchFamily="34" charset="0"/>
              </a:rPr>
              <a:t>Film Rental Rate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278AF54-82D2-9327-6155-C6532596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4821" y="1444486"/>
            <a:ext cx="4074454" cy="5058261"/>
          </a:xfrm>
          <a:solidFill>
            <a:schemeClr val="tx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There are 1000 films in inventory.</a:t>
            </a:r>
          </a:p>
          <a:p>
            <a:pPr marL="342900" indent="-342900"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All films are in English with 2006 release dates.</a:t>
            </a:r>
          </a:p>
          <a:p>
            <a:pPr marL="342900" indent="-342900"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The average rental rate was $2.98.</a:t>
            </a:r>
          </a:p>
          <a:p>
            <a:pPr marL="342900" indent="-342900">
              <a:spcAft>
                <a:spcPts val="120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bg1"/>
                </a:solidFill>
              </a:rPr>
              <a:t>All the top films went for a rental rate of $4.99 while the lowest went for $0.99.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ACC77A-EC32-523B-0981-F9C702880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04"/>
          <a:stretch/>
        </p:blipFill>
        <p:spPr>
          <a:xfrm>
            <a:off x="302725" y="4085234"/>
            <a:ext cx="7295793" cy="24107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0904BB-5BFB-4BDD-B76C-851905E3E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5" y="1444486"/>
            <a:ext cx="7295793" cy="246888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473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E967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601</TotalTime>
  <Words>549</Words>
  <Application>Microsoft Office PowerPoint</Application>
  <PresentationFormat>Widescreen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Britannic Bold</vt:lpstr>
      <vt:lpstr>Calibri</vt:lpstr>
      <vt:lpstr>Century Gothic</vt:lpstr>
      <vt:lpstr>Wingdings</vt:lpstr>
      <vt:lpstr>Wingdings 3</vt:lpstr>
      <vt:lpstr>Ion</vt:lpstr>
      <vt:lpstr>ROCKBUSTER STEALTH</vt:lpstr>
      <vt:lpstr>Introduction</vt:lpstr>
      <vt:lpstr>Analysis by Customer</vt:lpstr>
      <vt:lpstr>Revenue by Country</vt:lpstr>
      <vt:lpstr>Customers per Country</vt:lpstr>
      <vt:lpstr>Top Lifetime Customers</vt:lpstr>
      <vt:lpstr>Revenue by City</vt:lpstr>
      <vt:lpstr>Analysis by Product</vt:lpstr>
      <vt:lpstr>Film Rental Rate</vt:lpstr>
      <vt:lpstr>Genres of Top 10 Films</vt:lpstr>
      <vt:lpstr>Film Count by Genre</vt:lpstr>
      <vt:lpstr>Rental Duration by Genre</vt:lpstr>
      <vt:lpstr>Conclusion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Courtney Shatley</dc:creator>
  <cp:lastModifiedBy>Courtney Shatley</cp:lastModifiedBy>
  <cp:revision>26</cp:revision>
  <dcterms:created xsi:type="dcterms:W3CDTF">2023-05-30T01:03:47Z</dcterms:created>
  <dcterms:modified xsi:type="dcterms:W3CDTF">2023-06-04T19:26:16Z</dcterms:modified>
</cp:coreProperties>
</file>