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296400" cy="6881813"/>
  <p:defaultTextStyle>
    <a:defPPr>
      <a:defRPr lang="en-US"/>
    </a:defPPr>
    <a:lvl1pPr algn="l" rtl="0" fontAlgn="base">
      <a:spcBef>
        <a:spcPct val="0"/>
      </a:spcBef>
      <a:spcAft>
        <a:spcPct val="0"/>
      </a:spcAft>
      <a:defRPr sz="4600" kern="1200">
        <a:solidFill>
          <a:schemeClr val="tx1"/>
        </a:solidFill>
        <a:latin typeface="Times New Roman" pitchFamily="18" charset="0"/>
        <a:ea typeface="+mn-ea"/>
        <a:cs typeface="+mn-cs"/>
      </a:defRPr>
    </a:lvl1pPr>
    <a:lvl2pPr marL="876270" algn="l" rtl="0" fontAlgn="base">
      <a:spcBef>
        <a:spcPct val="0"/>
      </a:spcBef>
      <a:spcAft>
        <a:spcPct val="0"/>
      </a:spcAft>
      <a:defRPr sz="4600" kern="1200">
        <a:solidFill>
          <a:schemeClr val="tx1"/>
        </a:solidFill>
        <a:latin typeface="Times New Roman" pitchFamily="18" charset="0"/>
        <a:ea typeface="+mn-ea"/>
        <a:cs typeface="+mn-cs"/>
      </a:defRPr>
    </a:lvl2pPr>
    <a:lvl3pPr marL="1752539" algn="l" rtl="0" fontAlgn="base">
      <a:spcBef>
        <a:spcPct val="0"/>
      </a:spcBef>
      <a:spcAft>
        <a:spcPct val="0"/>
      </a:spcAft>
      <a:defRPr sz="4600" kern="1200">
        <a:solidFill>
          <a:schemeClr val="tx1"/>
        </a:solidFill>
        <a:latin typeface="Times New Roman" pitchFamily="18" charset="0"/>
        <a:ea typeface="+mn-ea"/>
        <a:cs typeface="+mn-cs"/>
      </a:defRPr>
    </a:lvl3pPr>
    <a:lvl4pPr marL="2628809" algn="l" rtl="0" fontAlgn="base">
      <a:spcBef>
        <a:spcPct val="0"/>
      </a:spcBef>
      <a:spcAft>
        <a:spcPct val="0"/>
      </a:spcAft>
      <a:defRPr sz="4600" kern="1200">
        <a:solidFill>
          <a:schemeClr val="tx1"/>
        </a:solidFill>
        <a:latin typeface="Times New Roman" pitchFamily="18" charset="0"/>
        <a:ea typeface="+mn-ea"/>
        <a:cs typeface="+mn-cs"/>
      </a:defRPr>
    </a:lvl4pPr>
    <a:lvl5pPr marL="3505078" algn="l" rtl="0" fontAlgn="base">
      <a:spcBef>
        <a:spcPct val="0"/>
      </a:spcBef>
      <a:spcAft>
        <a:spcPct val="0"/>
      </a:spcAft>
      <a:defRPr sz="4600" kern="1200">
        <a:solidFill>
          <a:schemeClr val="tx1"/>
        </a:solidFill>
        <a:latin typeface="Times New Roman" pitchFamily="18" charset="0"/>
        <a:ea typeface="+mn-ea"/>
        <a:cs typeface="+mn-cs"/>
      </a:defRPr>
    </a:lvl5pPr>
    <a:lvl6pPr marL="4381348" algn="l" defTabSz="1752539" rtl="0" eaLnBrk="1" latinLnBrk="0" hangingPunct="1">
      <a:defRPr sz="4600" kern="1200">
        <a:solidFill>
          <a:schemeClr val="tx1"/>
        </a:solidFill>
        <a:latin typeface="Times New Roman" pitchFamily="18" charset="0"/>
        <a:ea typeface="+mn-ea"/>
        <a:cs typeface="+mn-cs"/>
      </a:defRPr>
    </a:lvl6pPr>
    <a:lvl7pPr marL="5257617" algn="l" defTabSz="1752539" rtl="0" eaLnBrk="1" latinLnBrk="0" hangingPunct="1">
      <a:defRPr sz="4600" kern="1200">
        <a:solidFill>
          <a:schemeClr val="tx1"/>
        </a:solidFill>
        <a:latin typeface="Times New Roman" pitchFamily="18" charset="0"/>
        <a:ea typeface="+mn-ea"/>
        <a:cs typeface="+mn-cs"/>
      </a:defRPr>
    </a:lvl7pPr>
    <a:lvl8pPr marL="6133887" algn="l" defTabSz="1752539" rtl="0" eaLnBrk="1" latinLnBrk="0" hangingPunct="1">
      <a:defRPr sz="4600" kern="1200">
        <a:solidFill>
          <a:schemeClr val="tx1"/>
        </a:solidFill>
        <a:latin typeface="Times New Roman" pitchFamily="18" charset="0"/>
        <a:ea typeface="+mn-ea"/>
        <a:cs typeface="+mn-cs"/>
      </a:defRPr>
    </a:lvl8pPr>
    <a:lvl9pPr marL="7010156" algn="l" defTabSz="1752539" rtl="0" eaLnBrk="1" latinLnBrk="0" hangingPunct="1">
      <a:defRPr sz="4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guide id="3"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B310"/>
    <a:srgbClr val="328CC1"/>
    <a:srgbClr val="0B3C5D"/>
    <a:srgbClr val="1D2731"/>
    <a:srgbClr val="2F3131"/>
    <a:srgbClr val="F8F1E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50000" autoAdjust="0"/>
  </p:normalViewPr>
  <p:slideViewPr>
    <p:cSldViewPr>
      <p:cViewPr>
        <p:scale>
          <a:sx n="30" d="100"/>
          <a:sy n="30" d="100"/>
        </p:scale>
        <p:origin x="744" y="160"/>
      </p:cViewPr>
      <p:guideLst>
        <p:guide orient="horz" pos="10368"/>
        <p:guide pos="1612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665" cy="34397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6623" y="0"/>
            <a:ext cx="4027663" cy="343972"/>
          </a:xfrm>
          <a:prstGeom prst="rect">
            <a:avLst/>
          </a:prstGeom>
        </p:spPr>
        <p:txBody>
          <a:bodyPr vert="horz" lIns="91440" tIns="45720" rIns="91440" bIns="45720" rtlCol="0"/>
          <a:lstStyle>
            <a:lvl1pPr algn="r">
              <a:defRPr sz="1200"/>
            </a:lvl1pPr>
          </a:lstStyle>
          <a:p>
            <a:fld id="{791A93FE-12F3-F545-AB7F-0C3157DC7253}" type="datetimeFigureOut">
              <a:rPr lang="en-US" smtClean="0"/>
              <a:t>7/18/18</a:t>
            </a:fld>
            <a:endParaRPr lang="en-US"/>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268921"/>
            <a:ext cx="7435851" cy="309693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36656"/>
            <a:ext cx="4027665" cy="34397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6623" y="6536656"/>
            <a:ext cx="4027663" cy="343972"/>
          </a:xfrm>
          <a:prstGeom prst="rect">
            <a:avLst/>
          </a:prstGeom>
        </p:spPr>
        <p:txBody>
          <a:bodyPr vert="horz" lIns="91440" tIns="45720" rIns="91440" bIns="45720" rtlCol="0" anchor="b"/>
          <a:lstStyle>
            <a:lvl1pPr algn="r">
              <a:defRPr sz="1200"/>
            </a:lvl1pPr>
          </a:lstStyle>
          <a:p>
            <a:fld id="{D8CB42E0-0C13-D840-B455-3CE2B7B64789}" type="slidenum">
              <a:rPr lang="en-US" smtClean="0"/>
              <a:t>‹#›</a:t>
            </a:fld>
            <a:endParaRPr lang="en-US"/>
          </a:p>
        </p:txBody>
      </p:sp>
    </p:spTree>
    <p:extLst>
      <p:ext uri="{BB962C8B-B14F-4D97-AF65-F5344CB8AC3E}">
        <p14:creationId xmlns:p14="http://schemas.microsoft.com/office/powerpoint/2010/main" val="1232144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515938"/>
            <a:ext cx="3441700" cy="2581275"/>
          </a:xfrm>
        </p:spPr>
      </p:sp>
      <p:sp>
        <p:nvSpPr>
          <p:cNvPr id="3" name="Notes Placeholder 2"/>
          <p:cNvSpPr>
            <a:spLocks noGrp="1"/>
          </p:cNvSpPr>
          <p:nvPr>
            <p:ph type="body" idx="1"/>
          </p:nvPr>
        </p:nvSpPr>
        <p:spPr/>
        <p:txBody>
          <a:bodyPr/>
          <a:lstStyle/>
          <a:p>
            <a:r>
              <a:rPr lang="en-US" dirty="0"/>
              <a:t>Add line saying possible </a:t>
            </a:r>
            <a:r>
              <a:rPr lang="en-US"/>
              <a:t>mechanism hypothesis</a:t>
            </a:r>
            <a:endParaRPr lang="en-US" dirty="0"/>
          </a:p>
        </p:txBody>
      </p:sp>
      <p:sp>
        <p:nvSpPr>
          <p:cNvPr id="4" name="Slide Number Placeholder 3"/>
          <p:cNvSpPr>
            <a:spLocks noGrp="1"/>
          </p:cNvSpPr>
          <p:nvPr>
            <p:ph type="sldNum" sz="quarter" idx="10"/>
          </p:nvPr>
        </p:nvSpPr>
        <p:spPr/>
        <p:txBody>
          <a:bodyPr/>
          <a:lstStyle/>
          <a:p>
            <a:fld id="{D8CB42E0-0C13-D840-B455-3CE2B7B64789}" type="slidenum">
              <a:rPr lang="en-US" smtClean="0"/>
              <a:t>1</a:t>
            </a:fld>
            <a:endParaRPr lang="en-US"/>
          </a:p>
        </p:txBody>
      </p:sp>
    </p:spTree>
    <p:extLst>
      <p:ext uri="{BB962C8B-B14F-4D97-AF65-F5344CB8AC3E}">
        <p14:creationId xmlns:p14="http://schemas.microsoft.com/office/powerpoint/2010/main" val="322126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677"/>
            <a:ext cx="37307520" cy="7054850"/>
          </a:xfrm>
        </p:spPr>
        <p:txBody>
          <a:bodyPr/>
          <a:lstStyle/>
          <a:p>
            <a:r>
              <a:rPr lang="en-US"/>
              <a:t>Click to edit Master title style</a:t>
            </a:r>
          </a:p>
        </p:txBody>
      </p:sp>
      <p:sp>
        <p:nvSpPr>
          <p:cNvPr id="3" name="Subtitle 2"/>
          <p:cNvSpPr>
            <a:spLocks noGrp="1"/>
          </p:cNvSpPr>
          <p:nvPr>
            <p:ph type="subTitle" idx="1"/>
          </p:nvPr>
        </p:nvSpPr>
        <p:spPr>
          <a:xfrm>
            <a:off x="6583680" y="18653127"/>
            <a:ext cx="30723840" cy="8413750"/>
          </a:xfrm>
        </p:spPr>
        <p:txBody>
          <a:bodyPr/>
          <a:lstStyle>
            <a:lvl1pPr marL="0" indent="0" algn="ctr">
              <a:buNone/>
              <a:defRPr/>
            </a:lvl1pPr>
            <a:lvl2pPr marL="876270" indent="0" algn="ctr">
              <a:buNone/>
              <a:defRPr/>
            </a:lvl2pPr>
            <a:lvl3pPr marL="1752539" indent="0" algn="ctr">
              <a:buNone/>
              <a:defRPr/>
            </a:lvl3pPr>
            <a:lvl4pPr marL="2628809" indent="0" algn="ctr">
              <a:buNone/>
              <a:defRPr/>
            </a:lvl4pPr>
            <a:lvl5pPr marL="3505078" indent="0" algn="ctr">
              <a:buNone/>
              <a:defRPr/>
            </a:lvl5pPr>
            <a:lvl6pPr marL="4381348" indent="0" algn="ctr">
              <a:buNone/>
              <a:defRPr/>
            </a:lvl6pPr>
            <a:lvl7pPr marL="5257617" indent="0" algn="ctr">
              <a:buNone/>
              <a:defRPr/>
            </a:lvl7pPr>
            <a:lvl8pPr marL="6133887" indent="0" algn="ctr">
              <a:buNone/>
              <a:defRPr/>
            </a:lvl8pPr>
            <a:lvl9pPr marL="701015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7EA7A3-2578-4D3E-9858-154CD4CC4023}" type="slidenum">
              <a:rPr lang="en-US"/>
              <a:pPr>
                <a:defRPr/>
              </a:pPr>
              <a:t>‹#›</a:t>
            </a:fld>
            <a:endParaRPr lang="en-US"/>
          </a:p>
        </p:txBody>
      </p:sp>
    </p:spTree>
    <p:extLst>
      <p:ext uri="{BB962C8B-B14F-4D97-AF65-F5344CB8AC3E}">
        <p14:creationId xmlns:p14="http://schemas.microsoft.com/office/powerpoint/2010/main" val="382550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4E6F73-19BC-48BF-975B-20A3A19C047A}" type="slidenum">
              <a:rPr lang="en-US"/>
              <a:pPr>
                <a:defRPr/>
              </a:pPr>
              <a:t>‹#›</a:t>
            </a:fld>
            <a:endParaRPr lang="en-US"/>
          </a:p>
        </p:txBody>
      </p:sp>
    </p:spTree>
    <p:extLst>
      <p:ext uri="{BB962C8B-B14F-4D97-AF65-F5344CB8AC3E}">
        <p14:creationId xmlns:p14="http://schemas.microsoft.com/office/powerpoint/2010/main" val="145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480" y="2927351"/>
            <a:ext cx="9326880" cy="2633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840" y="2927351"/>
            <a:ext cx="27736800"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5C2C98-94B9-404A-B84E-A785A4876EC9}" type="slidenum">
              <a:rPr lang="en-US"/>
              <a:pPr>
                <a:defRPr/>
              </a:pPr>
              <a:t>‹#›</a:t>
            </a:fld>
            <a:endParaRPr lang="en-US"/>
          </a:p>
        </p:txBody>
      </p:sp>
    </p:spTree>
    <p:extLst>
      <p:ext uri="{BB962C8B-B14F-4D97-AF65-F5344CB8AC3E}">
        <p14:creationId xmlns:p14="http://schemas.microsoft.com/office/powerpoint/2010/main" val="306523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267DE9-5C6D-4C30-BCB2-C51021FDF81F}" type="slidenum">
              <a:rPr lang="en-US"/>
              <a:pPr>
                <a:defRPr/>
              </a:pPr>
              <a:t>‹#›</a:t>
            </a:fld>
            <a:endParaRPr lang="en-US"/>
          </a:p>
        </p:txBody>
      </p:sp>
    </p:spTree>
    <p:extLst>
      <p:ext uri="{BB962C8B-B14F-4D97-AF65-F5344CB8AC3E}">
        <p14:creationId xmlns:p14="http://schemas.microsoft.com/office/powerpoint/2010/main" val="379581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1850"/>
            <a:ext cx="37307520" cy="6540500"/>
          </a:xfrm>
        </p:spPr>
        <p:txBody>
          <a:bodyPr anchor="t"/>
          <a:lstStyle>
            <a:lvl1pPr algn="l">
              <a:defRPr sz="7700" b="1" cap="all"/>
            </a:lvl1pPr>
          </a:lstStyle>
          <a:p>
            <a:r>
              <a:rPr lang="en-US"/>
              <a:t>Click to edit Master title style</a:t>
            </a:r>
          </a:p>
        </p:txBody>
      </p:sp>
      <p:sp>
        <p:nvSpPr>
          <p:cNvPr id="3" name="Text Placeholder 2"/>
          <p:cNvSpPr>
            <a:spLocks noGrp="1"/>
          </p:cNvSpPr>
          <p:nvPr>
            <p:ph type="body" idx="1"/>
          </p:nvPr>
        </p:nvSpPr>
        <p:spPr>
          <a:xfrm>
            <a:off x="3467102" y="13950950"/>
            <a:ext cx="37307520" cy="7200900"/>
          </a:xfrm>
        </p:spPr>
        <p:txBody>
          <a:bodyPr anchor="b"/>
          <a:lstStyle>
            <a:lvl1pPr marL="0" indent="0">
              <a:buNone/>
              <a:defRPr sz="3800"/>
            </a:lvl1pPr>
            <a:lvl2pPr marL="876270" indent="0">
              <a:buNone/>
              <a:defRPr sz="3400"/>
            </a:lvl2pPr>
            <a:lvl3pPr marL="1752539" indent="0">
              <a:buNone/>
              <a:defRPr sz="3100"/>
            </a:lvl3pPr>
            <a:lvl4pPr marL="2628809" indent="0">
              <a:buNone/>
              <a:defRPr sz="2700"/>
            </a:lvl4pPr>
            <a:lvl5pPr marL="3505078" indent="0">
              <a:buNone/>
              <a:defRPr sz="2700"/>
            </a:lvl5pPr>
            <a:lvl6pPr marL="4381348" indent="0">
              <a:buNone/>
              <a:defRPr sz="2700"/>
            </a:lvl6pPr>
            <a:lvl7pPr marL="5257617" indent="0">
              <a:buNone/>
              <a:defRPr sz="2700"/>
            </a:lvl7pPr>
            <a:lvl8pPr marL="6133887" indent="0">
              <a:buNone/>
              <a:defRPr sz="2700"/>
            </a:lvl8pPr>
            <a:lvl9pPr marL="7010156" indent="0">
              <a:buNone/>
              <a:defRPr sz="27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48DDE5-1F43-4628-A2AF-71D69BFFA8D2}" type="slidenum">
              <a:rPr lang="en-US"/>
              <a:pPr>
                <a:defRPr/>
              </a:pPr>
              <a:t>‹#›</a:t>
            </a:fld>
            <a:endParaRPr lang="en-US"/>
          </a:p>
        </p:txBody>
      </p:sp>
    </p:spTree>
    <p:extLst>
      <p:ext uri="{BB962C8B-B14F-4D97-AF65-F5344CB8AC3E}">
        <p14:creationId xmlns:p14="http://schemas.microsoft.com/office/powerpoint/2010/main" val="305714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840" y="9512300"/>
            <a:ext cx="18531840" cy="19748500"/>
          </a:xfrm>
        </p:spPr>
        <p:txBody>
          <a:bodyPr/>
          <a:lstStyle>
            <a:lvl1pPr>
              <a:defRPr sz="5400"/>
            </a:lvl1pPr>
            <a:lvl2pPr>
              <a:defRPr sz="4600"/>
            </a:lvl2pPr>
            <a:lvl3pPr>
              <a:defRPr sz="3800"/>
            </a:lvl3pPr>
            <a:lvl4pPr>
              <a:defRPr sz="3400"/>
            </a:lvl4pPr>
            <a:lvl5pPr>
              <a:defRPr sz="3400"/>
            </a:lvl5pPr>
            <a:lvl6pPr>
              <a:defRPr sz="3400"/>
            </a:lvl6pPr>
            <a:lvl7pPr>
              <a:defRPr sz="3400"/>
            </a:lvl7pPr>
            <a:lvl8pPr>
              <a:defRPr sz="3400"/>
            </a:lvl8pPr>
            <a:lvl9pPr>
              <a:defRPr sz="3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0" y="9512300"/>
            <a:ext cx="18531840" cy="19748500"/>
          </a:xfrm>
        </p:spPr>
        <p:txBody>
          <a:bodyPr/>
          <a:lstStyle>
            <a:lvl1pPr>
              <a:defRPr sz="5400"/>
            </a:lvl1pPr>
            <a:lvl2pPr>
              <a:defRPr sz="4600"/>
            </a:lvl2pPr>
            <a:lvl3pPr>
              <a:defRPr sz="3800"/>
            </a:lvl3pPr>
            <a:lvl4pPr>
              <a:defRPr sz="3400"/>
            </a:lvl4pPr>
            <a:lvl5pPr>
              <a:defRPr sz="3400"/>
            </a:lvl5pPr>
            <a:lvl6pPr>
              <a:defRPr sz="3400"/>
            </a:lvl6pPr>
            <a:lvl7pPr>
              <a:defRPr sz="3400"/>
            </a:lvl7pPr>
            <a:lvl8pPr>
              <a:defRPr sz="3400"/>
            </a:lvl8pPr>
            <a:lvl9pPr>
              <a:defRPr sz="3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B58260-E13E-4358-897C-E7423C8E3C08}" type="slidenum">
              <a:rPr lang="en-US"/>
              <a:pPr>
                <a:defRPr/>
              </a:pPr>
              <a:t>‹#›</a:t>
            </a:fld>
            <a:endParaRPr lang="en-US"/>
          </a:p>
        </p:txBody>
      </p:sp>
    </p:spTree>
    <p:extLst>
      <p:ext uri="{BB962C8B-B14F-4D97-AF65-F5344CB8AC3E}">
        <p14:creationId xmlns:p14="http://schemas.microsoft.com/office/powerpoint/2010/main" val="262817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9176"/>
            <a:ext cx="19392902" cy="3070224"/>
          </a:xfrm>
        </p:spPr>
        <p:txBody>
          <a:bodyPr anchor="b"/>
          <a:lstStyle>
            <a:lvl1pPr marL="0" indent="0">
              <a:buNone/>
              <a:defRPr sz="4600" b="1"/>
            </a:lvl1pPr>
            <a:lvl2pPr marL="876270" indent="0">
              <a:buNone/>
              <a:defRPr sz="3800" b="1"/>
            </a:lvl2pPr>
            <a:lvl3pPr marL="1752539" indent="0">
              <a:buNone/>
              <a:defRPr sz="3400" b="1"/>
            </a:lvl3pPr>
            <a:lvl4pPr marL="2628809" indent="0">
              <a:buNone/>
              <a:defRPr sz="3100" b="1"/>
            </a:lvl4pPr>
            <a:lvl5pPr marL="3505078" indent="0">
              <a:buNone/>
              <a:defRPr sz="3100" b="1"/>
            </a:lvl5pPr>
            <a:lvl6pPr marL="4381348" indent="0">
              <a:buNone/>
              <a:defRPr sz="3100" b="1"/>
            </a:lvl6pPr>
            <a:lvl7pPr marL="5257617" indent="0">
              <a:buNone/>
              <a:defRPr sz="3100" b="1"/>
            </a:lvl7pPr>
            <a:lvl8pPr marL="6133887" indent="0">
              <a:buNone/>
              <a:defRPr sz="3100" b="1"/>
            </a:lvl8pPr>
            <a:lvl9pPr marL="7010156" indent="0">
              <a:buNone/>
              <a:defRPr sz="3100" b="1"/>
            </a:lvl9pPr>
          </a:lstStyle>
          <a:p>
            <a:pPr lvl="0"/>
            <a:r>
              <a:rPr lang="en-US"/>
              <a:t>Click to edit Master text styles</a:t>
            </a:r>
          </a:p>
        </p:txBody>
      </p:sp>
      <p:sp>
        <p:nvSpPr>
          <p:cNvPr id="4" name="Content Placeholder 3"/>
          <p:cNvSpPr>
            <a:spLocks noGrp="1"/>
          </p:cNvSpPr>
          <p:nvPr>
            <p:ph sz="half" idx="2"/>
          </p:nvPr>
        </p:nvSpPr>
        <p:spPr>
          <a:xfrm>
            <a:off x="2194561" y="10439401"/>
            <a:ext cx="19392902" cy="18967450"/>
          </a:xfrm>
        </p:spPr>
        <p:txBody>
          <a:bodyPr/>
          <a:lstStyle>
            <a:lvl1pPr>
              <a:defRPr sz="4600"/>
            </a:lvl1pPr>
            <a:lvl2pPr>
              <a:defRPr sz="38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9176"/>
            <a:ext cx="19400520" cy="3070224"/>
          </a:xfrm>
        </p:spPr>
        <p:txBody>
          <a:bodyPr anchor="b"/>
          <a:lstStyle>
            <a:lvl1pPr marL="0" indent="0">
              <a:buNone/>
              <a:defRPr sz="4600" b="1"/>
            </a:lvl1pPr>
            <a:lvl2pPr marL="876270" indent="0">
              <a:buNone/>
              <a:defRPr sz="3800" b="1"/>
            </a:lvl2pPr>
            <a:lvl3pPr marL="1752539" indent="0">
              <a:buNone/>
              <a:defRPr sz="3400" b="1"/>
            </a:lvl3pPr>
            <a:lvl4pPr marL="2628809" indent="0">
              <a:buNone/>
              <a:defRPr sz="3100" b="1"/>
            </a:lvl4pPr>
            <a:lvl5pPr marL="3505078" indent="0">
              <a:buNone/>
              <a:defRPr sz="3100" b="1"/>
            </a:lvl5pPr>
            <a:lvl6pPr marL="4381348" indent="0">
              <a:buNone/>
              <a:defRPr sz="3100" b="1"/>
            </a:lvl6pPr>
            <a:lvl7pPr marL="5257617" indent="0">
              <a:buNone/>
              <a:defRPr sz="3100" b="1"/>
            </a:lvl7pPr>
            <a:lvl8pPr marL="6133887" indent="0">
              <a:buNone/>
              <a:defRPr sz="3100" b="1"/>
            </a:lvl8pPr>
            <a:lvl9pPr marL="7010156" indent="0">
              <a:buNone/>
              <a:defRPr sz="310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7450"/>
          </a:xfrm>
        </p:spPr>
        <p:txBody>
          <a:bodyPr/>
          <a:lstStyle>
            <a:lvl1pPr>
              <a:defRPr sz="4600"/>
            </a:lvl1pPr>
            <a:lvl2pPr>
              <a:defRPr sz="38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37A23DF-A6EA-44BA-8BF2-F0E3AD49427D}" type="slidenum">
              <a:rPr lang="en-US"/>
              <a:pPr>
                <a:defRPr/>
              </a:pPr>
              <a:t>‹#›</a:t>
            </a:fld>
            <a:endParaRPr lang="en-US"/>
          </a:p>
        </p:txBody>
      </p:sp>
    </p:spTree>
    <p:extLst>
      <p:ext uri="{BB962C8B-B14F-4D97-AF65-F5344CB8AC3E}">
        <p14:creationId xmlns:p14="http://schemas.microsoft.com/office/powerpoint/2010/main" val="242570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1D4745-C162-40E7-B938-C0F81A5C158D}" type="slidenum">
              <a:rPr lang="en-US"/>
              <a:pPr>
                <a:defRPr/>
              </a:pPr>
              <a:t>‹#›</a:t>
            </a:fld>
            <a:endParaRPr lang="en-US"/>
          </a:p>
        </p:txBody>
      </p:sp>
    </p:spTree>
    <p:extLst>
      <p:ext uri="{BB962C8B-B14F-4D97-AF65-F5344CB8AC3E}">
        <p14:creationId xmlns:p14="http://schemas.microsoft.com/office/powerpoint/2010/main" val="158723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22460E-65C6-4A5C-857E-D8063213750F}" type="slidenum">
              <a:rPr lang="en-US"/>
              <a:pPr>
                <a:defRPr/>
              </a:pPr>
              <a:t>‹#›</a:t>
            </a:fld>
            <a:endParaRPr lang="en-US"/>
          </a:p>
        </p:txBody>
      </p:sp>
    </p:spTree>
    <p:extLst>
      <p:ext uri="{BB962C8B-B14F-4D97-AF65-F5344CB8AC3E}">
        <p14:creationId xmlns:p14="http://schemas.microsoft.com/office/powerpoint/2010/main" val="229228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1277"/>
            <a:ext cx="14439902" cy="5578474"/>
          </a:xfrm>
        </p:spPr>
        <p:txBody>
          <a:bodyPr anchor="b"/>
          <a:lstStyle>
            <a:lvl1pPr algn="l">
              <a:defRPr sz="3800" b="1"/>
            </a:lvl1pPr>
          </a:lstStyle>
          <a:p>
            <a:r>
              <a:rPr lang="en-US"/>
              <a:t>Click to edit Master title style</a:t>
            </a:r>
          </a:p>
        </p:txBody>
      </p:sp>
      <p:sp>
        <p:nvSpPr>
          <p:cNvPr id="3" name="Content Placeholder 2"/>
          <p:cNvSpPr>
            <a:spLocks noGrp="1"/>
          </p:cNvSpPr>
          <p:nvPr>
            <p:ph idx="1"/>
          </p:nvPr>
        </p:nvSpPr>
        <p:spPr>
          <a:xfrm>
            <a:off x="17160240" y="1311277"/>
            <a:ext cx="24536400" cy="28095574"/>
          </a:xfrm>
        </p:spPr>
        <p:txBody>
          <a:bodyPr/>
          <a:lstStyle>
            <a:lvl1pPr>
              <a:defRPr sz="6100"/>
            </a:lvl1pPr>
            <a:lvl2pPr>
              <a:defRPr sz="5400"/>
            </a:lvl2pPr>
            <a:lvl3pPr>
              <a:defRPr sz="46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0" y="6889750"/>
            <a:ext cx="14439902" cy="22517100"/>
          </a:xfrm>
        </p:spPr>
        <p:txBody>
          <a:bodyPr/>
          <a:lstStyle>
            <a:lvl1pPr marL="0" indent="0">
              <a:buNone/>
              <a:defRPr sz="2700"/>
            </a:lvl1pPr>
            <a:lvl2pPr marL="876270" indent="0">
              <a:buNone/>
              <a:defRPr sz="2300"/>
            </a:lvl2pPr>
            <a:lvl3pPr marL="1752539" indent="0">
              <a:buNone/>
              <a:defRPr sz="1900"/>
            </a:lvl3pPr>
            <a:lvl4pPr marL="2628809" indent="0">
              <a:buNone/>
              <a:defRPr sz="1700"/>
            </a:lvl4pPr>
            <a:lvl5pPr marL="3505078" indent="0">
              <a:buNone/>
              <a:defRPr sz="1700"/>
            </a:lvl5pPr>
            <a:lvl6pPr marL="4381348" indent="0">
              <a:buNone/>
              <a:defRPr sz="1700"/>
            </a:lvl6pPr>
            <a:lvl7pPr marL="5257617" indent="0">
              <a:buNone/>
              <a:defRPr sz="1700"/>
            </a:lvl7pPr>
            <a:lvl8pPr marL="6133887" indent="0">
              <a:buNone/>
              <a:defRPr sz="1700"/>
            </a:lvl8pPr>
            <a:lvl9pPr marL="7010156" indent="0">
              <a:buNone/>
              <a:defRPr sz="1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0BFA8E-3381-4549-97D4-880568FBD31A}" type="slidenum">
              <a:rPr lang="en-US"/>
              <a:pPr>
                <a:defRPr/>
              </a:pPr>
              <a:t>‹#›</a:t>
            </a:fld>
            <a:endParaRPr lang="en-US"/>
          </a:p>
        </p:txBody>
      </p:sp>
    </p:spTree>
    <p:extLst>
      <p:ext uri="{BB962C8B-B14F-4D97-AF65-F5344CB8AC3E}">
        <p14:creationId xmlns:p14="http://schemas.microsoft.com/office/powerpoint/2010/main" val="408626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4151"/>
            <a:ext cx="26334720" cy="2717800"/>
          </a:xfrm>
        </p:spPr>
        <p:txBody>
          <a:bodyPr anchor="b"/>
          <a:lstStyle>
            <a:lvl1pPr algn="l">
              <a:defRPr sz="3800" b="1"/>
            </a:lvl1pPr>
          </a:lstStyle>
          <a:p>
            <a:r>
              <a:rPr lang="en-US"/>
              <a:t>Click to edit Master title style</a:t>
            </a:r>
          </a:p>
        </p:txBody>
      </p:sp>
      <p:sp>
        <p:nvSpPr>
          <p:cNvPr id="3" name="Picture Placeholder 2"/>
          <p:cNvSpPr>
            <a:spLocks noGrp="1"/>
          </p:cNvSpPr>
          <p:nvPr>
            <p:ph type="pic" idx="1"/>
          </p:nvPr>
        </p:nvSpPr>
        <p:spPr>
          <a:xfrm>
            <a:off x="8602982" y="2940050"/>
            <a:ext cx="26334720" cy="19751676"/>
          </a:xfrm>
        </p:spPr>
        <p:txBody>
          <a:bodyPr/>
          <a:lstStyle>
            <a:lvl1pPr marL="0" indent="0">
              <a:buNone/>
              <a:defRPr sz="6100"/>
            </a:lvl1pPr>
            <a:lvl2pPr marL="876270" indent="0">
              <a:buNone/>
              <a:defRPr sz="5400"/>
            </a:lvl2pPr>
            <a:lvl3pPr marL="1752539" indent="0">
              <a:buNone/>
              <a:defRPr sz="4600"/>
            </a:lvl3pPr>
            <a:lvl4pPr marL="2628809" indent="0">
              <a:buNone/>
              <a:defRPr sz="3800"/>
            </a:lvl4pPr>
            <a:lvl5pPr marL="3505078" indent="0">
              <a:buNone/>
              <a:defRPr sz="3800"/>
            </a:lvl5pPr>
            <a:lvl6pPr marL="4381348" indent="0">
              <a:buNone/>
              <a:defRPr sz="3800"/>
            </a:lvl6pPr>
            <a:lvl7pPr marL="5257617" indent="0">
              <a:buNone/>
              <a:defRPr sz="3800"/>
            </a:lvl7pPr>
            <a:lvl8pPr marL="6133887" indent="0">
              <a:buNone/>
              <a:defRPr sz="3800"/>
            </a:lvl8pPr>
            <a:lvl9pPr marL="7010156" indent="0">
              <a:buNone/>
              <a:defRPr sz="3800"/>
            </a:lvl9pPr>
          </a:lstStyle>
          <a:p>
            <a:pPr lvl="0"/>
            <a:endParaRPr lang="en-US" noProof="0"/>
          </a:p>
        </p:txBody>
      </p:sp>
      <p:sp>
        <p:nvSpPr>
          <p:cNvPr id="4" name="Text Placeholder 3"/>
          <p:cNvSpPr>
            <a:spLocks noGrp="1"/>
          </p:cNvSpPr>
          <p:nvPr>
            <p:ph type="body" sz="half" idx="2"/>
          </p:nvPr>
        </p:nvSpPr>
        <p:spPr>
          <a:xfrm>
            <a:off x="8602982" y="25761951"/>
            <a:ext cx="26334720" cy="3863976"/>
          </a:xfrm>
        </p:spPr>
        <p:txBody>
          <a:bodyPr/>
          <a:lstStyle>
            <a:lvl1pPr marL="0" indent="0">
              <a:buNone/>
              <a:defRPr sz="2700"/>
            </a:lvl1pPr>
            <a:lvl2pPr marL="876270" indent="0">
              <a:buNone/>
              <a:defRPr sz="2300"/>
            </a:lvl2pPr>
            <a:lvl3pPr marL="1752539" indent="0">
              <a:buNone/>
              <a:defRPr sz="1900"/>
            </a:lvl3pPr>
            <a:lvl4pPr marL="2628809" indent="0">
              <a:buNone/>
              <a:defRPr sz="1700"/>
            </a:lvl4pPr>
            <a:lvl5pPr marL="3505078" indent="0">
              <a:buNone/>
              <a:defRPr sz="1700"/>
            </a:lvl5pPr>
            <a:lvl6pPr marL="4381348" indent="0">
              <a:buNone/>
              <a:defRPr sz="1700"/>
            </a:lvl6pPr>
            <a:lvl7pPr marL="5257617" indent="0">
              <a:buNone/>
              <a:defRPr sz="1700"/>
            </a:lvl7pPr>
            <a:lvl8pPr marL="6133887" indent="0">
              <a:buNone/>
              <a:defRPr sz="1700"/>
            </a:lvl8pPr>
            <a:lvl9pPr marL="7010156" indent="0">
              <a:buNone/>
              <a:defRPr sz="1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F4B05F-50CC-4FC8-80A7-34C62FF563F9}" type="slidenum">
              <a:rPr lang="en-US"/>
              <a:pPr>
                <a:defRPr/>
              </a:pPr>
              <a:t>‹#›</a:t>
            </a:fld>
            <a:endParaRPr lang="en-US"/>
          </a:p>
        </p:txBody>
      </p:sp>
    </p:spTree>
    <p:extLst>
      <p:ext uri="{BB962C8B-B14F-4D97-AF65-F5344CB8AC3E}">
        <p14:creationId xmlns:p14="http://schemas.microsoft.com/office/powerpoint/2010/main" val="271351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840" y="2927350"/>
            <a:ext cx="3730752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87" tIns="240342" rIns="480687" bIns="24034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840" y="9512300"/>
            <a:ext cx="37307520" cy="1974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87" tIns="240342" rIns="480687" bIns="2403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840" y="29991051"/>
            <a:ext cx="9144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87" tIns="240342" rIns="480687" bIns="240342" numCol="1" anchor="t" anchorCtr="0" compatLnSpc="1">
            <a:prstTxWarp prst="textNoShape">
              <a:avLst/>
            </a:prstTxWarp>
          </a:bodyPr>
          <a:lstStyle>
            <a:lvl1pPr defTabSz="4807312">
              <a:defRPr sz="7300" smtClean="0"/>
            </a:lvl1pPr>
          </a:lstStyle>
          <a:p>
            <a:pPr>
              <a:defRPr/>
            </a:pPr>
            <a:endParaRPr lang="en-US"/>
          </a:p>
        </p:txBody>
      </p:sp>
      <p:sp>
        <p:nvSpPr>
          <p:cNvPr id="1029" name="Rectangle 5"/>
          <p:cNvSpPr>
            <a:spLocks noGrp="1" noChangeArrowheads="1"/>
          </p:cNvSpPr>
          <p:nvPr>
            <p:ph type="ftr" sz="quarter" idx="3"/>
          </p:nvPr>
        </p:nvSpPr>
        <p:spPr bwMode="auto">
          <a:xfrm>
            <a:off x="14996160" y="29991051"/>
            <a:ext cx="1389888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87" tIns="240342" rIns="480687" bIns="240342" numCol="1" anchor="t" anchorCtr="0" compatLnSpc="1">
            <a:prstTxWarp prst="textNoShape">
              <a:avLst/>
            </a:prstTxWarp>
          </a:bodyPr>
          <a:lstStyle>
            <a:lvl1pPr algn="ctr" defTabSz="4807312">
              <a:defRPr sz="7300" smtClean="0"/>
            </a:lvl1pPr>
          </a:lstStyle>
          <a:p>
            <a:pPr>
              <a:defRPr/>
            </a:pPr>
            <a:endParaRPr lang="en-US"/>
          </a:p>
        </p:txBody>
      </p:sp>
      <p:sp>
        <p:nvSpPr>
          <p:cNvPr id="1030" name="Rectangle 6"/>
          <p:cNvSpPr>
            <a:spLocks noGrp="1" noChangeArrowheads="1"/>
          </p:cNvSpPr>
          <p:nvPr>
            <p:ph type="sldNum" sz="quarter" idx="4"/>
          </p:nvPr>
        </p:nvSpPr>
        <p:spPr bwMode="auto">
          <a:xfrm>
            <a:off x="31455360" y="29991051"/>
            <a:ext cx="9144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87" tIns="240342" rIns="480687" bIns="240342" numCol="1" anchor="t" anchorCtr="0" compatLnSpc="1">
            <a:prstTxWarp prst="textNoShape">
              <a:avLst/>
            </a:prstTxWarp>
          </a:bodyPr>
          <a:lstStyle>
            <a:lvl1pPr algn="r" defTabSz="4807312">
              <a:defRPr sz="7300" smtClean="0"/>
            </a:lvl1pPr>
          </a:lstStyle>
          <a:p>
            <a:pPr>
              <a:defRPr/>
            </a:pPr>
            <a:fld id="{5B5A0E34-B465-486A-999B-701ED5914E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312" rtl="0" eaLnBrk="0" fontAlgn="base" hangingPunct="0">
        <a:spcBef>
          <a:spcPct val="0"/>
        </a:spcBef>
        <a:spcAft>
          <a:spcPct val="0"/>
        </a:spcAft>
        <a:defRPr sz="23000">
          <a:solidFill>
            <a:schemeClr val="tx2"/>
          </a:solidFill>
          <a:latin typeface="+mj-lt"/>
          <a:ea typeface="+mj-ea"/>
          <a:cs typeface="+mj-cs"/>
        </a:defRPr>
      </a:lvl1pPr>
      <a:lvl2pPr algn="ctr" defTabSz="4807312" rtl="0" eaLnBrk="0" fontAlgn="base" hangingPunct="0">
        <a:spcBef>
          <a:spcPct val="0"/>
        </a:spcBef>
        <a:spcAft>
          <a:spcPct val="0"/>
        </a:spcAft>
        <a:defRPr sz="23000">
          <a:solidFill>
            <a:schemeClr val="tx2"/>
          </a:solidFill>
          <a:latin typeface="Times New Roman" pitchFamily="18" charset="0"/>
        </a:defRPr>
      </a:lvl2pPr>
      <a:lvl3pPr algn="ctr" defTabSz="4807312" rtl="0" eaLnBrk="0" fontAlgn="base" hangingPunct="0">
        <a:spcBef>
          <a:spcPct val="0"/>
        </a:spcBef>
        <a:spcAft>
          <a:spcPct val="0"/>
        </a:spcAft>
        <a:defRPr sz="23000">
          <a:solidFill>
            <a:schemeClr val="tx2"/>
          </a:solidFill>
          <a:latin typeface="Times New Roman" pitchFamily="18" charset="0"/>
        </a:defRPr>
      </a:lvl3pPr>
      <a:lvl4pPr algn="ctr" defTabSz="4807312" rtl="0" eaLnBrk="0" fontAlgn="base" hangingPunct="0">
        <a:spcBef>
          <a:spcPct val="0"/>
        </a:spcBef>
        <a:spcAft>
          <a:spcPct val="0"/>
        </a:spcAft>
        <a:defRPr sz="23000">
          <a:solidFill>
            <a:schemeClr val="tx2"/>
          </a:solidFill>
          <a:latin typeface="Times New Roman" pitchFamily="18" charset="0"/>
        </a:defRPr>
      </a:lvl4pPr>
      <a:lvl5pPr algn="ctr" defTabSz="4807312" rtl="0" eaLnBrk="0" fontAlgn="base" hangingPunct="0">
        <a:spcBef>
          <a:spcPct val="0"/>
        </a:spcBef>
        <a:spcAft>
          <a:spcPct val="0"/>
        </a:spcAft>
        <a:defRPr sz="23000">
          <a:solidFill>
            <a:schemeClr val="tx2"/>
          </a:solidFill>
          <a:latin typeface="Times New Roman" pitchFamily="18" charset="0"/>
        </a:defRPr>
      </a:lvl5pPr>
      <a:lvl6pPr marL="876270" algn="ctr" defTabSz="4807312" rtl="0" fontAlgn="base">
        <a:spcBef>
          <a:spcPct val="0"/>
        </a:spcBef>
        <a:spcAft>
          <a:spcPct val="0"/>
        </a:spcAft>
        <a:defRPr sz="23000">
          <a:solidFill>
            <a:schemeClr val="tx2"/>
          </a:solidFill>
          <a:latin typeface="Times New Roman" pitchFamily="18" charset="0"/>
        </a:defRPr>
      </a:lvl6pPr>
      <a:lvl7pPr marL="1752539" algn="ctr" defTabSz="4807312" rtl="0" fontAlgn="base">
        <a:spcBef>
          <a:spcPct val="0"/>
        </a:spcBef>
        <a:spcAft>
          <a:spcPct val="0"/>
        </a:spcAft>
        <a:defRPr sz="23000">
          <a:solidFill>
            <a:schemeClr val="tx2"/>
          </a:solidFill>
          <a:latin typeface="Times New Roman" pitchFamily="18" charset="0"/>
        </a:defRPr>
      </a:lvl7pPr>
      <a:lvl8pPr marL="2628809" algn="ctr" defTabSz="4807312" rtl="0" fontAlgn="base">
        <a:spcBef>
          <a:spcPct val="0"/>
        </a:spcBef>
        <a:spcAft>
          <a:spcPct val="0"/>
        </a:spcAft>
        <a:defRPr sz="23000">
          <a:solidFill>
            <a:schemeClr val="tx2"/>
          </a:solidFill>
          <a:latin typeface="Times New Roman" pitchFamily="18" charset="0"/>
        </a:defRPr>
      </a:lvl8pPr>
      <a:lvl9pPr marL="3505078" algn="ctr" defTabSz="4807312" rtl="0" fontAlgn="base">
        <a:spcBef>
          <a:spcPct val="0"/>
        </a:spcBef>
        <a:spcAft>
          <a:spcPct val="0"/>
        </a:spcAft>
        <a:defRPr sz="23000">
          <a:solidFill>
            <a:schemeClr val="tx2"/>
          </a:solidFill>
          <a:latin typeface="Times New Roman" pitchFamily="18" charset="0"/>
        </a:defRPr>
      </a:lvl9pPr>
    </p:titleStyle>
    <p:bodyStyle>
      <a:lvl1pPr marL="1801221" indent="-1801221" algn="l" defTabSz="4807312" rtl="0" eaLnBrk="0" fontAlgn="base" hangingPunct="0">
        <a:spcBef>
          <a:spcPct val="20000"/>
        </a:spcBef>
        <a:spcAft>
          <a:spcPct val="0"/>
        </a:spcAft>
        <a:buChar char="•"/>
        <a:defRPr sz="16900">
          <a:solidFill>
            <a:schemeClr val="tx1"/>
          </a:solidFill>
          <a:latin typeface="+mn-lt"/>
          <a:ea typeface="+mn-ea"/>
          <a:cs typeface="+mn-cs"/>
        </a:defRPr>
      </a:lvl1pPr>
      <a:lvl2pPr marL="3906702" indent="-1503046" algn="l" defTabSz="4807312" rtl="0" eaLnBrk="0" fontAlgn="base" hangingPunct="0">
        <a:spcBef>
          <a:spcPct val="20000"/>
        </a:spcBef>
        <a:spcAft>
          <a:spcPct val="0"/>
        </a:spcAft>
        <a:buChar char="–"/>
        <a:defRPr sz="14600">
          <a:solidFill>
            <a:schemeClr val="tx1"/>
          </a:solidFill>
          <a:latin typeface="+mn-lt"/>
        </a:defRPr>
      </a:lvl2pPr>
      <a:lvl3pPr marL="6006097" indent="-1198785" algn="l" defTabSz="4807312" rtl="0" eaLnBrk="0" fontAlgn="base" hangingPunct="0">
        <a:spcBef>
          <a:spcPct val="20000"/>
        </a:spcBef>
        <a:spcAft>
          <a:spcPct val="0"/>
        </a:spcAft>
        <a:buChar char="•"/>
        <a:defRPr sz="12600">
          <a:solidFill>
            <a:schemeClr val="tx1"/>
          </a:solidFill>
          <a:latin typeface="+mn-lt"/>
        </a:defRPr>
      </a:lvl3pPr>
      <a:lvl4pPr marL="8409753" indent="-1198785" algn="l" defTabSz="4807312" rtl="0" eaLnBrk="0" fontAlgn="base" hangingPunct="0">
        <a:spcBef>
          <a:spcPct val="20000"/>
        </a:spcBef>
        <a:spcAft>
          <a:spcPct val="0"/>
        </a:spcAft>
        <a:buChar char="–"/>
        <a:defRPr sz="10300">
          <a:solidFill>
            <a:schemeClr val="tx1"/>
          </a:solidFill>
          <a:latin typeface="+mn-lt"/>
        </a:defRPr>
      </a:lvl4pPr>
      <a:lvl5pPr marL="10813409" indent="-1198785" algn="l" defTabSz="4807312" rtl="0" eaLnBrk="0" fontAlgn="base" hangingPunct="0">
        <a:spcBef>
          <a:spcPct val="20000"/>
        </a:spcBef>
        <a:spcAft>
          <a:spcPct val="0"/>
        </a:spcAft>
        <a:buChar char="»"/>
        <a:defRPr sz="10300">
          <a:solidFill>
            <a:schemeClr val="tx1"/>
          </a:solidFill>
          <a:latin typeface="+mn-lt"/>
        </a:defRPr>
      </a:lvl5pPr>
      <a:lvl6pPr marL="11689679" indent="-1198785" algn="l" defTabSz="4807312" rtl="0" fontAlgn="base">
        <a:spcBef>
          <a:spcPct val="20000"/>
        </a:spcBef>
        <a:spcAft>
          <a:spcPct val="0"/>
        </a:spcAft>
        <a:buChar char="»"/>
        <a:defRPr sz="10300">
          <a:solidFill>
            <a:schemeClr val="tx1"/>
          </a:solidFill>
          <a:latin typeface="+mn-lt"/>
        </a:defRPr>
      </a:lvl6pPr>
      <a:lvl7pPr marL="12565948" indent="-1198785" algn="l" defTabSz="4807312" rtl="0" fontAlgn="base">
        <a:spcBef>
          <a:spcPct val="20000"/>
        </a:spcBef>
        <a:spcAft>
          <a:spcPct val="0"/>
        </a:spcAft>
        <a:buChar char="»"/>
        <a:defRPr sz="10300">
          <a:solidFill>
            <a:schemeClr val="tx1"/>
          </a:solidFill>
          <a:latin typeface="+mn-lt"/>
        </a:defRPr>
      </a:lvl7pPr>
      <a:lvl8pPr marL="13442218" indent="-1198785" algn="l" defTabSz="4807312" rtl="0" fontAlgn="base">
        <a:spcBef>
          <a:spcPct val="20000"/>
        </a:spcBef>
        <a:spcAft>
          <a:spcPct val="0"/>
        </a:spcAft>
        <a:buChar char="»"/>
        <a:defRPr sz="10300">
          <a:solidFill>
            <a:schemeClr val="tx1"/>
          </a:solidFill>
          <a:latin typeface="+mn-lt"/>
        </a:defRPr>
      </a:lvl8pPr>
      <a:lvl9pPr marL="14318487" indent="-1198785" algn="l" defTabSz="4807312" rtl="0" fontAlgn="base">
        <a:spcBef>
          <a:spcPct val="20000"/>
        </a:spcBef>
        <a:spcAft>
          <a:spcPct val="0"/>
        </a:spcAft>
        <a:buChar char="»"/>
        <a:defRPr sz="10300">
          <a:solidFill>
            <a:schemeClr val="tx1"/>
          </a:solidFill>
          <a:latin typeface="+mn-lt"/>
        </a:defRPr>
      </a:lvl9pPr>
    </p:bodyStyle>
    <p:otherStyle>
      <a:defPPr>
        <a:defRPr lang="en-US"/>
      </a:defPPr>
      <a:lvl1pPr marL="0" algn="l" defTabSz="1752539" rtl="0" eaLnBrk="1" latinLnBrk="0" hangingPunct="1">
        <a:defRPr sz="3400" kern="1200">
          <a:solidFill>
            <a:schemeClr val="tx1"/>
          </a:solidFill>
          <a:latin typeface="+mn-lt"/>
          <a:ea typeface="+mn-ea"/>
          <a:cs typeface="+mn-cs"/>
        </a:defRPr>
      </a:lvl1pPr>
      <a:lvl2pPr marL="876270" algn="l" defTabSz="1752539" rtl="0" eaLnBrk="1" latinLnBrk="0" hangingPunct="1">
        <a:defRPr sz="3400" kern="1200">
          <a:solidFill>
            <a:schemeClr val="tx1"/>
          </a:solidFill>
          <a:latin typeface="+mn-lt"/>
          <a:ea typeface="+mn-ea"/>
          <a:cs typeface="+mn-cs"/>
        </a:defRPr>
      </a:lvl2pPr>
      <a:lvl3pPr marL="1752539" algn="l" defTabSz="1752539" rtl="0" eaLnBrk="1" latinLnBrk="0" hangingPunct="1">
        <a:defRPr sz="3400" kern="1200">
          <a:solidFill>
            <a:schemeClr val="tx1"/>
          </a:solidFill>
          <a:latin typeface="+mn-lt"/>
          <a:ea typeface="+mn-ea"/>
          <a:cs typeface="+mn-cs"/>
        </a:defRPr>
      </a:lvl3pPr>
      <a:lvl4pPr marL="2628809" algn="l" defTabSz="1752539" rtl="0" eaLnBrk="1" latinLnBrk="0" hangingPunct="1">
        <a:defRPr sz="3400" kern="1200">
          <a:solidFill>
            <a:schemeClr val="tx1"/>
          </a:solidFill>
          <a:latin typeface="+mn-lt"/>
          <a:ea typeface="+mn-ea"/>
          <a:cs typeface="+mn-cs"/>
        </a:defRPr>
      </a:lvl4pPr>
      <a:lvl5pPr marL="3505078" algn="l" defTabSz="1752539" rtl="0" eaLnBrk="1" latinLnBrk="0" hangingPunct="1">
        <a:defRPr sz="3400" kern="1200">
          <a:solidFill>
            <a:schemeClr val="tx1"/>
          </a:solidFill>
          <a:latin typeface="+mn-lt"/>
          <a:ea typeface="+mn-ea"/>
          <a:cs typeface="+mn-cs"/>
        </a:defRPr>
      </a:lvl5pPr>
      <a:lvl6pPr marL="4381348" algn="l" defTabSz="1752539" rtl="0" eaLnBrk="1" latinLnBrk="0" hangingPunct="1">
        <a:defRPr sz="3400" kern="1200">
          <a:solidFill>
            <a:schemeClr val="tx1"/>
          </a:solidFill>
          <a:latin typeface="+mn-lt"/>
          <a:ea typeface="+mn-ea"/>
          <a:cs typeface="+mn-cs"/>
        </a:defRPr>
      </a:lvl6pPr>
      <a:lvl7pPr marL="5257617" algn="l" defTabSz="1752539" rtl="0" eaLnBrk="1" latinLnBrk="0" hangingPunct="1">
        <a:defRPr sz="3400" kern="1200">
          <a:solidFill>
            <a:schemeClr val="tx1"/>
          </a:solidFill>
          <a:latin typeface="+mn-lt"/>
          <a:ea typeface="+mn-ea"/>
          <a:cs typeface="+mn-cs"/>
        </a:defRPr>
      </a:lvl7pPr>
      <a:lvl8pPr marL="6133887" algn="l" defTabSz="1752539" rtl="0" eaLnBrk="1" latinLnBrk="0" hangingPunct="1">
        <a:defRPr sz="3400" kern="1200">
          <a:solidFill>
            <a:schemeClr val="tx1"/>
          </a:solidFill>
          <a:latin typeface="+mn-lt"/>
          <a:ea typeface="+mn-ea"/>
          <a:cs typeface="+mn-cs"/>
        </a:defRPr>
      </a:lvl8pPr>
      <a:lvl9pPr marL="7010156" algn="l" defTabSz="1752539"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0" y="-69950"/>
            <a:ext cx="43875960" cy="4122125"/>
          </a:xfrm>
          <a:prstGeom prst="rect">
            <a:avLst/>
          </a:prstGeom>
          <a:solidFill>
            <a:srgbClr val="0B3C5D"/>
          </a:solidFill>
          <a:ln w="12700">
            <a:solidFill>
              <a:srgbClr val="000080"/>
            </a:solidFill>
            <a:miter lim="800000"/>
            <a:headEnd/>
            <a:tailEnd/>
          </a:ln>
          <a:effectLst/>
          <a:extLst/>
        </p:spPr>
        <p:txBody>
          <a:bodyPr lIns="0" tIns="175254" rIns="0" bIns="175254"/>
          <a:lstStyle>
            <a:lvl1pPr defTabSz="1828800" eaLnBrk="0" hangingPunct="0">
              <a:defRPr sz="2400">
                <a:solidFill>
                  <a:schemeClr val="tx1"/>
                </a:solidFill>
                <a:latin typeface="Times New Roman" pitchFamily="18" charset="0"/>
              </a:defRPr>
            </a:lvl1pPr>
            <a:lvl2pPr marL="742950" indent="-285750" defTabSz="1828800" eaLnBrk="0" hangingPunct="0">
              <a:defRPr sz="2400">
                <a:solidFill>
                  <a:schemeClr val="tx1"/>
                </a:solidFill>
                <a:latin typeface="Times New Roman" pitchFamily="18" charset="0"/>
              </a:defRPr>
            </a:lvl2pPr>
            <a:lvl3pPr marL="1143000" indent="-228600" defTabSz="1828800" eaLnBrk="0" hangingPunct="0">
              <a:defRPr sz="2400">
                <a:solidFill>
                  <a:schemeClr val="tx1"/>
                </a:solidFill>
                <a:latin typeface="Times New Roman" pitchFamily="18" charset="0"/>
              </a:defRPr>
            </a:lvl3pPr>
            <a:lvl4pPr marL="1600200" indent="-228600" defTabSz="1828800" eaLnBrk="0" hangingPunct="0">
              <a:defRPr sz="2400">
                <a:solidFill>
                  <a:schemeClr val="tx1"/>
                </a:solidFill>
                <a:latin typeface="Times New Roman" pitchFamily="18" charset="0"/>
              </a:defRPr>
            </a:lvl4pPr>
            <a:lvl5pPr marL="2057400" indent="-228600" defTabSz="1828800" eaLnBrk="0" hangingPunct="0">
              <a:defRPr sz="2400">
                <a:solidFill>
                  <a:schemeClr val="tx1"/>
                </a:solidFill>
                <a:latin typeface="Times New Roman" pitchFamily="18" charset="0"/>
              </a:defRPr>
            </a:lvl5pPr>
            <a:lvl6pPr marL="2514600" indent="-228600" defTabSz="1828800" eaLnBrk="0" fontAlgn="base" hangingPunct="0">
              <a:spcBef>
                <a:spcPct val="0"/>
              </a:spcBef>
              <a:spcAft>
                <a:spcPct val="0"/>
              </a:spcAft>
              <a:defRPr sz="2400">
                <a:solidFill>
                  <a:schemeClr val="tx1"/>
                </a:solidFill>
                <a:latin typeface="Times New Roman" pitchFamily="18" charset="0"/>
              </a:defRPr>
            </a:lvl6pPr>
            <a:lvl7pPr marL="2971800" indent="-228600" defTabSz="1828800" eaLnBrk="0" fontAlgn="base" hangingPunct="0">
              <a:spcBef>
                <a:spcPct val="0"/>
              </a:spcBef>
              <a:spcAft>
                <a:spcPct val="0"/>
              </a:spcAft>
              <a:defRPr sz="2400">
                <a:solidFill>
                  <a:schemeClr val="tx1"/>
                </a:solidFill>
                <a:latin typeface="Times New Roman" pitchFamily="18" charset="0"/>
              </a:defRPr>
            </a:lvl7pPr>
            <a:lvl8pPr marL="3429000" indent="-228600" defTabSz="1828800" eaLnBrk="0" fontAlgn="base" hangingPunct="0">
              <a:spcBef>
                <a:spcPct val="0"/>
              </a:spcBef>
              <a:spcAft>
                <a:spcPct val="0"/>
              </a:spcAft>
              <a:defRPr sz="2400">
                <a:solidFill>
                  <a:schemeClr val="tx1"/>
                </a:solidFill>
                <a:latin typeface="Times New Roman" pitchFamily="18" charset="0"/>
              </a:defRPr>
            </a:lvl8pPr>
            <a:lvl9pPr marL="3886200" indent="-228600" defTabSz="18288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sz="7200" b="1" dirty="0">
              <a:solidFill>
                <a:schemeClr val="bg1"/>
              </a:solidFill>
              <a:latin typeface="Lucida Sans Unicode" pitchFamily="34" charset="0"/>
              <a:cs typeface="Lucida Sans Unicode" pitchFamily="34" charset="0"/>
            </a:endParaRPr>
          </a:p>
        </p:txBody>
      </p:sp>
      <p:sp>
        <p:nvSpPr>
          <p:cNvPr id="2051" name="Text Box 3"/>
          <p:cNvSpPr txBox="1">
            <a:spLocks noChangeArrowheads="1"/>
          </p:cNvSpPr>
          <p:nvPr/>
        </p:nvSpPr>
        <p:spPr bwMode="auto">
          <a:xfrm>
            <a:off x="2" y="2"/>
            <a:ext cx="707926" cy="176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50508" tIns="175254" rIns="350508" bIns="175254">
            <a:spAutoFit/>
          </a:bodyPr>
          <a:lstStyle>
            <a:lvl1pPr defTabSz="1828800" eaLnBrk="0" hangingPunct="0">
              <a:defRPr sz="2400">
                <a:solidFill>
                  <a:schemeClr val="tx1"/>
                </a:solidFill>
                <a:latin typeface="Times New Roman" pitchFamily="18" charset="0"/>
              </a:defRPr>
            </a:lvl1pPr>
            <a:lvl2pPr marL="742950" indent="-285750" defTabSz="1828800" eaLnBrk="0" hangingPunct="0">
              <a:defRPr sz="2400">
                <a:solidFill>
                  <a:schemeClr val="tx1"/>
                </a:solidFill>
                <a:latin typeface="Times New Roman" pitchFamily="18" charset="0"/>
              </a:defRPr>
            </a:lvl2pPr>
            <a:lvl3pPr marL="1143000" indent="-228600" defTabSz="1828800" eaLnBrk="0" hangingPunct="0">
              <a:defRPr sz="2400">
                <a:solidFill>
                  <a:schemeClr val="tx1"/>
                </a:solidFill>
                <a:latin typeface="Times New Roman" pitchFamily="18" charset="0"/>
              </a:defRPr>
            </a:lvl3pPr>
            <a:lvl4pPr marL="1600200" indent="-228600" defTabSz="1828800" eaLnBrk="0" hangingPunct="0">
              <a:defRPr sz="2400">
                <a:solidFill>
                  <a:schemeClr val="tx1"/>
                </a:solidFill>
                <a:latin typeface="Times New Roman" pitchFamily="18" charset="0"/>
              </a:defRPr>
            </a:lvl4pPr>
            <a:lvl5pPr marL="2057400" indent="-228600" defTabSz="1828800" eaLnBrk="0" hangingPunct="0">
              <a:defRPr sz="2400">
                <a:solidFill>
                  <a:schemeClr val="tx1"/>
                </a:solidFill>
                <a:latin typeface="Times New Roman" pitchFamily="18" charset="0"/>
              </a:defRPr>
            </a:lvl5pPr>
            <a:lvl6pPr marL="2514600" indent="-228600" defTabSz="1828800" eaLnBrk="0" fontAlgn="base" hangingPunct="0">
              <a:spcBef>
                <a:spcPct val="0"/>
              </a:spcBef>
              <a:spcAft>
                <a:spcPct val="0"/>
              </a:spcAft>
              <a:defRPr sz="2400">
                <a:solidFill>
                  <a:schemeClr val="tx1"/>
                </a:solidFill>
                <a:latin typeface="Times New Roman" pitchFamily="18" charset="0"/>
              </a:defRPr>
            </a:lvl6pPr>
            <a:lvl7pPr marL="2971800" indent="-228600" defTabSz="1828800" eaLnBrk="0" fontAlgn="base" hangingPunct="0">
              <a:spcBef>
                <a:spcPct val="0"/>
              </a:spcBef>
              <a:spcAft>
                <a:spcPct val="0"/>
              </a:spcAft>
              <a:defRPr sz="2400">
                <a:solidFill>
                  <a:schemeClr val="tx1"/>
                </a:solidFill>
                <a:latin typeface="Times New Roman" pitchFamily="18" charset="0"/>
              </a:defRPr>
            </a:lvl7pPr>
            <a:lvl8pPr marL="3429000" indent="-228600" defTabSz="1828800" eaLnBrk="0" fontAlgn="base" hangingPunct="0">
              <a:spcBef>
                <a:spcPct val="0"/>
              </a:spcBef>
              <a:spcAft>
                <a:spcPct val="0"/>
              </a:spcAft>
              <a:defRPr sz="2400">
                <a:solidFill>
                  <a:schemeClr val="tx1"/>
                </a:solidFill>
                <a:latin typeface="Times New Roman" pitchFamily="18" charset="0"/>
              </a:defRPr>
            </a:lvl8pPr>
            <a:lvl9pPr marL="3886200" indent="-228600" defTabSz="18288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9200"/>
          </a:p>
        </p:txBody>
      </p:sp>
      <p:sp>
        <p:nvSpPr>
          <p:cNvPr id="2058" name="Rectangle 4458"/>
          <p:cNvSpPr>
            <a:spLocks noChangeArrowheads="1"/>
          </p:cNvSpPr>
          <p:nvPr/>
        </p:nvSpPr>
        <p:spPr bwMode="auto">
          <a:xfrm>
            <a:off x="0" y="19671201"/>
            <a:ext cx="353996" cy="88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254" tIns="87627" rIns="175254" bIns="87627" anchor="ctr">
            <a:spAutoFit/>
          </a:bodyPr>
          <a:lstStyle/>
          <a:p>
            <a:endParaRPr lang="en-US"/>
          </a:p>
        </p:txBody>
      </p:sp>
      <p:sp>
        <p:nvSpPr>
          <p:cNvPr id="2" name="TextBox 1"/>
          <p:cNvSpPr txBox="1"/>
          <p:nvPr/>
        </p:nvSpPr>
        <p:spPr>
          <a:xfrm>
            <a:off x="11539220" y="1769705"/>
            <a:ext cx="21031202" cy="4185761"/>
          </a:xfrm>
          <a:prstGeom prst="rect">
            <a:avLst/>
          </a:prstGeom>
          <a:noFill/>
        </p:spPr>
        <p:txBody>
          <a:bodyPr wrap="square" rtlCol="0">
            <a:spAutoFit/>
          </a:bodyPr>
          <a:lstStyle/>
          <a:p>
            <a:pPr algn="ctr" eaLnBrk="1" hangingPunct="1">
              <a:spcBef>
                <a:spcPts val="0"/>
              </a:spcBef>
              <a:spcAft>
                <a:spcPts val="0"/>
              </a:spcAft>
            </a:pPr>
            <a:r>
              <a:rPr lang="en-US" dirty="0">
                <a:solidFill>
                  <a:schemeClr val="bg1"/>
                </a:solidFill>
                <a:latin typeface="Lucida Sans Unicode" pitchFamily="34" charset="0"/>
                <a:cs typeface="Lucida Sans Unicode" pitchFamily="34" charset="0"/>
              </a:rPr>
              <a:t>Crystal Shaw, M.S. &amp; Thomas R. Belin, Ph.D.</a:t>
            </a:r>
          </a:p>
          <a:p>
            <a:pPr algn="ctr" eaLnBrk="1" hangingPunct="1">
              <a:spcBef>
                <a:spcPts val="0"/>
              </a:spcBef>
              <a:spcAft>
                <a:spcPts val="0"/>
              </a:spcAft>
            </a:pPr>
            <a:r>
              <a:rPr lang="en-US" dirty="0">
                <a:solidFill>
                  <a:schemeClr val="bg1"/>
                </a:solidFill>
                <a:latin typeface="Lucida Sans Unicode" pitchFamily="34" charset="0"/>
                <a:cs typeface="Lucida Sans Unicode" pitchFamily="34" charset="0"/>
              </a:rPr>
              <a:t>UCLA Department of Biostatistics</a:t>
            </a:r>
          </a:p>
          <a:p>
            <a:pPr algn="ctr" eaLnBrk="1" hangingPunct="1">
              <a:spcBef>
                <a:spcPts val="0"/>
              </a:spcBef>
              <a:spcAft>
                <a:spcPts val="0"/>
              </a:spcAft>
            </a:pPr>
            <a:r>
              <a:rPr lang="en-US" dirty="0">
                <a:solidFill>
                  <a:schemeClr val="bg1"/>
                </a:solidFill>
                <a:latin typeface="Lucida Sans Unicode" pitchFamily="34" charset="0"/>
                <a:cs typeface="Lucida Sans Unicode" pitchFamily="34" charset="0"/>
              </a:rPr>
              <a:t>Los Angeles, California, USA</a:t>
            </a:r>
          </a:p>
          <a:p>
            <a:pPr algn="ctr" eaLnBrk="1" hangingPunct="1">
              <a:lnSpc>
                <a:spcPct val="120000"/>
              </a:lnSpc>
            </a:pPr>
            <a:endParaRPr lang="en-US" sz="3200" dirty="0">
              <a:solidFill>
                <a:schemeClr val="bg1"/>
              </a:solidFill>
              <a:latin typeface="Lucida Sans Unicode" pitchFamily="34" charset="0"/>
              <a:cs typeface="Lucida Sans Unicode" pitchFamily="34" charset="0"/>
            </a:endParaRPr>
          </a:p>
          <a:p>
            <a:pPr algn="ctr" eaLnBrk="1" hangingPunct="1">
              <a:lnSpc>
                <a:spcPct val="120000"/>
              </a:lnSpc>
            </a:pPr>
            <a:endParaRPr lang="en-US" sz="3200" dirty="0">
              <a:solidFill>
                <a:schemeClr val="bg1"/>
              </a:solidFill>
              <a:latin typeface="Lucida Sans Unicode" pitchFamily="34" charset="0"/>
              <a:cs typeface="Lucida Sans Unicode" pitchFamily="34" charset="0"/>
            </a:endParaRPr>
          </a:p>
          <a:p>
            <a:pPr algn="ctr">
              <a:lnSpc>
                <a:spcPct val="120000"/>
              </a:lnSpc>
            </a:pPr>
            <a:endParaRPr lang="en-US" sz="3200" baseline="30000" dirty="0">
              <a:solidFill>
                <a:schemeClr val="bg1"/>
              </a:solidFill>
              <a:latin typeface="Lucida Sans Unicode" pitchFamily="34" charset="0"/>
              <a:cs typeface="Lucida Sans Unicode" pitchFamily="34" charset="0"/>
            </a:endParaRPr>
          </a:p>
          <a:p>
            <a:pPr algn="ctr" eaLnBrk="1" hangingPunct="1">
              <a:lnSpc>
                <a:spcPct val="120000"/>
              </a:lnSpc>
            </a:pPr>
            <a:endParaRPr lang="en-US" sz="3200" baseline="30000" dirty="0">
              <a:solidFill>
                <a:schemeClr val="bg1"/>
              </a:solidFill>
              <a:latin typeface="Lucida Sans Unicode" pitchFamily="34" charset="0"/>
              <a:cs typeface="Lucida Sans Unicode" pitchFamily="34" charset="0"/>
            </a:endParaRPr>
          </a:p>
        </p:txBody>
      </p:sp>
      <p:sp>
        <p:nvSpPr>
          <p:cNvPr id="3" name="TextBox 2"/>
          <p:cNvSpPr txBox="1"/>
          <p:nvPr/>
        </p:nvSpPr>
        <p:spPr>
          <a:xfrm>
            <a:off x="8389907" y="398002"/>
            <a:ext cx="27894280" cy="1200329"/>
          </a:xfrm>
          <a:prstGeom prst="rect">
            <a:avLst/>
          </a:prstGeom>
          <a:noFill/>
        </p:spPr>
        <p:txBody>
          <a:bodyPr wrap="square" rtlCol="0">
            <a:spAutoFit/>
          </a:bodyPr>
          <a:lstStyle/>
          <a:p>
            <a:pPr algn="ctr"/>
            <a:r>
              <a:rPr lang="en-US" sz="7200" dirty="0">
                <a:solidFill>
                  <a:schemeClr val="bg1"/>
                </a:solidFill>
                <a:latin typeface="Lucida Sans Unicode" panose="020B0602030504020204" pitchFamily="34" charset="0"/>
                <a:cs typeface="Lucida Sans Unicode" panose="020B0602030504020204" pitchFamily="34" charset="0"/>
              </a:rPr>
              <a:t>Understanding Rerandomization through Simulation</a:t>
            </a:r>
            <a:endParaRPr lang="en-US" sz="7200" b="1" dirty="0">
              <a:solidFill>
                <a:schemeClr val="bg1"/>
              </a:solidFill>
              <a:latin typeface="Lucida Sans Unicode" pitchFamily="34" charset="0"/>
              <a:cs typeface="Lucida Sans Unicode"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53965" y="3906057"/>
                <a:ext cx="14066663" cy="11787842"/>
              </a:xfrm>
              <a:prstGeom prst="rect">
                <a:avLst/>
              </a:prstGeom>
              <a:noFill/>
            </p:spPr>
            <p:txBody>
              <a:bodyPr wrap="square" rtlCol="0">
                <a:spAutoFit/>
              </a:bodyPr>
              <a:lstStyle/>
              <a:p>
                <a:endParaRPr lang="en-US" sz="4800" b="1" i="1" dirty="0">
                  <a:solidFill>
                    <a:schemeClr val="accent2">
                      <a:lumMod val="75000"/>
                    </a:schemeClr>
                  </a:solidFill>
                  <a:latin typeface="Lucida Sans Unicode" pitchFamily="34" charset="0"/>
                  <a:cs typeface="Lucida Sans Unicode" pitchFamily="34" charset="0"/>
                </a:endParaRPr>
              </a:p>
              <a:p>
                <a:r>
                  <a:rPr lang="en-US" sz="4000" b="1" dirty="0">
                    <a:solidFill>
                      <a:srgbClr val="0B3C5D"/>
                    </a:solidFill>
                    <a:latin typeface="Lucida Sans Unicode" pitchFamily="34" charset="0"/>
                    <a:cs typeface="Lucida Sans Unicode" pitchFamily="34" charset="0"/>
                  </a:rPr>
                  <a:t>MOTIVATION: ENHANCED PRECISION IN RANDOMIZED EXPERIMENTS</a:t>
                </a:r>
              </a:p>
              <a:p>
                <a:endParaRPr lang="en-US" sz="4000" dirty="0">
                  <a:latin typeface="Lucida Sans" panose="020B0602040502020204" pitchFamily="34" charset="0"/>
                </a:endParaRPr>
              </a:p>
              <a:p>
                <a:pPr marL="571500" indent="-571500">
                  <a:buFont typeface="Wingdings" pitchFamily="2" charset="2"/>
                  <a:buChar char="v"/>
                </a:pPr>
                <a:r>
                  <a:rPr lang="en-US" sz="4000" dirty="0">
                    <a:solidFill>
                      <a:srgbClr val="1D2731"/>
                    </a:solidFill>
                    <a:latin typeface="Lucida Sans" panose="020B0602040502020204" pitchFamily="34" charset="0"/>
                  </a:rPr>
                  <a:t>Randomization has long been accepted as the “gold standard” in experimental design due to its ability to guard against confounding by creating balanced covariates across treatment groups </a:t>
                </a:r>
                <a:r>
                  <a:rPr lang="en-US" sz="4000" i="1" dirty="0">
                    <a:solidFill>
                      <a:srgbClr val="1D2731"/>
                    </a:solidFill>
                    <a:latin typeface="Lucida Sans" panose="020B0602040502020204" pitchFamily="34" charset="0"/>
                  </a:rPr>
                  <a:t>on average.</a:t>
                </a:r>
                <a:endParaRPr lang="en-US" sz="4000" dirty="0">
                  <a:solidFill>
                    <a:srgbClr val="1D2731"/>
                  </a:solidFill>
                  <a:latin typeface="Lucida Sans" panose="020B0602040502020204" pitchFamily="34" charset="0"/>
                </a:endParaRPr>
              </a:p>
              <a:p>
                <a:endParaRPr lang="en-US" sz="3200" dirty="0">
                  <a:solidFill>
                    <a:srgbClr val="1D2731"/>
                  </a:solidFill>
                  <a:latin typeface="Lucida Sans" panose="020B0602040502020204" pitchFamily="34" charset="0"/>
                </a:endParaRPr>
              </a:p>
              <a:p>
                <a:pPr marL="457200" indent="-457200">
                  <a:buClr>
                    <a:srgbClr val="1D2731"/>
                  </a:buClr>
                  <a:buFont typeface="Wingdings" pitchFamily="2" charset="2"/>
                  <a:buChar char="v"/>
                </a:pPr>
                <a:r>
                  <a:rPr lang="en-US" sz="4000" dirty="0">
                    <a:solidFill>
                      <a:srgbClr val="1D2731"/>
                    </a:solidFill>
                    <a:latin typeface="Lucida Sans" panose="020B0602040502020204" pitchFamily="34" charset="0"/>
                  </a:rPr>
                  <a:t> Once underway, an RCT possesses a specified</a:t>
                </a:r>
              </a:p>
              <a:p>
                <a:pPr marL="635000" indent="-635000">
                  <a:buClr>
                    <a:srgbClr val="1D2731"/>
                  </a:buClr>
                </a:pPr>
                <a:r>
                  <a:rPr lang="en-US" sz="4000" dirty="0">
                    <a:solidFill>
                      <a:srgbClr val="1D2731"/>
                    </a:solidFill>
                    <a:latin typeface="Lucida Sans" panose="020B0602040502020204" pitchFamily="34" charset="0"/>
                  </a:rPr>
                  <a:t>    randomization protocol which when left to chance can produce unacceptable balance in one or more covariates more often than expected.</a:t>
                </a:r>
              </a:p>
              <a:p>
                <a:pPr marL="635000" indent="-635000">
                  <a:buClr>
                    <a:srgbClr val="1D2731"/>
                  </a:buClr>
                </a:pPr>
                <a:endParaRPr lang="en-US" sz="4000" dirty="0">
                  <a:solidFill>
                    <a:srgbClr val="1D2731"/>
                  </a:solidFill>
                  <a:latin typeface="Lucida Sans" panose="020B0602040502020204" pitchFamily="34" charset="0"/>
                </a:endParaRPr>
              </a:p>
              <a:p>
                <a:pPr marL="635000" indent="-635000">
                  <a:buClr>
                    <a:srgbClr val="1D2731"/>
                  </a:buClr>
                </a:pPr>
                <a:r>
                  <a:rPr lang="en-US" sz="4000" dirty="0">
                    <a:solidFill>
                      <a:srgbClr val="1D2731"/>
                    </a:solidFill>
                    <a:latin typeface="Lucida Sans" panose="020B0602040502020204" pitchFamily="34" charset="0"/>
                  </a:rPr>
                  <a:t>	Fig 1:  Probability of covariate imbalance as a function of the number of covariates (fixed </a:t>
                </a:r>
                <a14:m>
                  <m:oMath xmlns:m="http://schemas.openxmlformats.org/officeDocument/2006/math">
                    <m:r>
                      <a:rPr lang="en-US" sz="4000" i="1" smtClean="0">
                        <a:solidFill>
                          <a:srgbClr val="1D2731"/>
                        </a:solidFill>
                        <a:latin typeface="Cambria Math" panose="02040503050406030204" pitchFamily="18" charset="0"/>
                        <a:ea typeface="Cambria Math" panose="02040503050406030204" pitchFamily="18" charset="0"/>
                      </a:rPr>
                      <m:t>𝛼</m:t>
                    </m:r>
                  </m:oMath>
                </a14:m>
                <a:r>
                  <a:rPr lang="en-US" sz="4000" dirty="0">
                    <a:solidFill>
                      <a:srgbClr val="1D2731"/>
                    </a:solidFill>
                    <a:latin typeface="Lucida Sans" panose="020B0602040502020204" pitchFamily="34" charset="0"/>
                  </a:rPr>
                  <a:t> = 0.05)</a:t>
                </a:r>
              </a:p>
              <a:p>
                <a:pPr marL="635000" indent="-635000">
                  <a:buClr>
                    <a:srgbClr val="1D2731"/>
                  </a:buClr>
                </a:pPr>
                <a:endParaRPr lang="en-US" sz="4000" dirty="0">
                  <a:latin typeface="Lucida Sans" panose="020B0602040502020204" pitchFamily="34" charset="0"/>
                </a:endParaRPr>
              </a:p>
              <a:p>
                <a:pPr marL="635000" indent="-635000" algn="ctr">
                  <a:buClr>
                    <a:srgbClr val="1D2731"/>
                  </a:buClr>
                </a:pPr>
                <a:endParaRPr lang="en-US" sz="4000" dirty="0">
                  <a:latin typeface="Lucida Sans" panose="020B0602040502020204" pitchFamily="34" charset="0"/>
                </a:endParaRPr>
              </a:p>
              <a:p>
                <a:pPr>
                  <a:buClr>
                    <a:srgbClr val="1D2731"/>
                  </a:buClr>
                </a:pPr>
                <a:endParaRPr lang="en-US" sz="4000" dirty="0">
                  <a:latin typeface="Lucida Sans" panose="020B06020405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3965" y="3906057"/>
                <a:ext cx="14066663" cy="11787842"/>
              </a:xfrm>
              <a:prstGeom prst="rect">
                <a:avLst/>
              </a:prstGeom>
              <a:blipFill>
                <a:blip r:embed="rId3"/>
                <a:stretch>
                  <a:fillRect l="-1444" r="-542"/>
                </a:stretch>
              </a:blipFill>
            </p:spPr>
            <p:txBody>
              <a:bodyPr/>
              <a:lstStyle/>
              <a:p>
                <a:r>
                  <a:rPr lang="en-US">
                    <a:noFill/>
                  </a:rPr>
                  <a:t> </a:t>
                </a:r>
              </a:p>
            </p:txBody>
          </p:sp>
        </mc:Fallback>
      </mc:AlternateContent>
      <p:sp>
        <p:nvSpPr>
          <p:cNvPr id="7" name="TextBox 6"/>
          <p:cNvSpPr txBox="1"/>
          <p:nvPr/>
        </p:nvSpPr>
        <p:spPr>
          <a:xfrm>
            <a:off x="29570778" y="10591802"/>
            <a:ext cx="12821642" cy="769441"/>
          </a:xfrm>
          <a:prstGeom prst="rect">
            <a:avLst/>
          </a:prstGeom>
          <a:noFill/>
        </p:spPr>
        <p:txBody>
          <a:bodyPr wrap="square" rtlCol="0">
            <a:spAutoFit/>
          </a:bodyPr>
          <a:lstStyle/>
          <a:p>
            <a:endParaRPr lang="en-US" sz="4400" dirty="0">
              <a:latin typeface="Lucida Sans Unicode" pitchFamily="34" charset="0"/>
              <a:cs typeface="Lucida Sans Unicode" pitchFamily="34" charset="0"/>
            </a:endParaRPr>
          </a:p>
        </p:txBody>
      </p:sp>
      <p:sp>
        <p:nvSpPr>
          <p:cNvPr id="33" name="TextBox 32"/>
          <p:cNvSpPr txBox="1"/>
          <p:nvPr/>
        </p:nvSpPr>
        <p:spPr>
          <a:xfrm>
            <a:off x="28763402" y="28422602"/>
            <a:ext cx="14951258" cy="769441"/>
          </a:xfrm>
          <a:prstGeom prst="rect">
            <a:avLst/>
          </a:prstGeom>
          <a:noFill/>
        </p:spPr>
        <p:txBody>
          <a:bodyPr wrap="square" rtlCol="0">
            <a:spAutoFit/>
          </a:bodyPr>
          <a:lstStyle/>
          <a:p>
            <a:endParaRPr lang="en-US" sz="4400" b="1" i="1" dirty="0">
              <a:solidFill>
                <a:schemeClr val="accent2">
                  <a:lumMod val="75000"/>
                </a:schemeClr>
              </a:solidFill>
              <a:latin typeface="Lucida Sans Unicode" pitchFamily="34" charset="0"/>
              <a:cs typeface="Lucida Sans Unicode" pitchFamily="34" charset="0"/>
            </a:endParaRPr>
          </a:p>
        </p:txBody>
      </p:sp>
      <mc:AlternateContent xmlns:mc="http://schemas.openxmlformats.org/markup-compatibility/2006">
        <mc:Choice xmlns:a14="http://schemas.microsoft.com/office/drawing/2010/main" Requires="a14">
          <p:sp>
            <p:nvSpPr>
              <p:cNvPr id="48" name="TextBox 47"/>
              <p:cNvSpPr txBox="1"/>
              <p:nvPr/>
            </p:nvSpPr>
            <p:spPr>
              <a:xfrm>
                <a:off x="15119097" y="3862585"/>
                <a:ext cx="13871448" cy="23015339"/>
              </a:xfrm>
              <a:prstGeom prst="rect">
                <a:avLst/>
              </a:prstGeom>
              <a:noFill/>
            </p:spPr>
            <p:txBody>
              <a:bodyPr wrap="square" rtlCol="0">
                <a:spAutoFit/>
              </a:bodyPr>
              <a:lstStyle/>
              <a:p>
                <a:endParaRPr lang="en-US" sz="2400" b="1" i="1" dirty="0">
                  <a:solidFill>
                    <a:schemeClr val="accent2">
                      <a:lumMod val="75000"/>
                    </a:schemeClr>
                  </a:solidFill>
                  <a:latin typeface="Lucida Sans Unicode" pitchFamily="34" charset="0"/>
                  <a:cs typeface="Lucida Sans Unicode" pitchFamily="34" charset="0"/>
                </a:endParaRPr>
              </a:p>
              <a:p>
                <a:endParaRPr lang="en-US" sz="2400" b="1" i="1" dirty="0">
                  <a:solidFill>
                    <a:schemeClr val="accent2">
                      <a:lumMod val="75000"/>
                    </a:schemeClr>
                  </a:solidFill>
                  <a:latin typeface="Lucida Sans Unicode" pitchFamily="34" charset="0"/>
                  <a:cs typeface="Lucida Sans Unicode" pitchFamily="34" charset="0"/>
                </a:endParaRPr>
              </a:p>
              <a:p>
                <a:r>
                  <a:rPr lang="en-US" sz="4000" b="1" dirty="0">
                    <a:solidFill>
                      <a:srgbClr val="0B3C5D"/>
                    </a:solidFill>
                    <a:latin typeface="Lucida Sans Unicode" pitchFamily="34" charset="0"/>
                    <a:cs typeface="Lucida Sans Unicode" pitchFamily="34" charset="0"/>
                  </a:rPr>
                  <a:t>PROPERTIES OF RERANDOMIZATION</a:t>
                </a:r>
              </a:p>
              <a:p>
                <a:endParaRPr lang="en-US" sz="4000" b="1" dirty="0">
                  <a:solidFill>
                    <a:srgbClr val="0B3C5D"/>
                  </a:solidFill>
                  <a:latin typeface="Lucida Sans Unicode" pitchFamily="34" charset="0"/>
                  <a:cs typeface="Lucida Sans Unicode" pitchFamily="34" charset="0"/>
                </a:endParaRPr>
              </a:p>
              <a:p>
                <a:r>
                  <a:rPr lang="en-US" sz="4000" dirty="0">
                    <a:solidFill>
                      <a:srgbClr val="1D2731"/>
                    </a:solidFill>
                    <a:latin typeface="Lucida Sans Unicode" pitchFamily="34" charset="0"/>
                    <a:cs typeface="Lucida Sans Unicode" pitchFamily="34" charset="0"/>
                  </a:rPr>
                  <a:t>For large enough </a:t>
                </a:r>
                <a:r>
                  <a:rPr lang="en-US" sz="4000" i="1" dirty="0">
                    <a:solidFill>
                      <a:srgbClr val="1D2731"/>
                    </a:solidFill>
                    <a:latin typeface="Lucida Sans Unicode" pitchFamily="34" charset="0"/>
                    <a:cs typeface="Lucida Sans Unicode" pitchFamily="34" charset="0"/>
                  </a:rPr>
                  <a:t>n</a:t>
                </a:r>
                <a:r>
                  <a:rPr lang="en-US" sz="4000" dirty="0">
                    <a:solidFill>
                      <a:srgbClr val="1D2731"/>
                    </a:solidFill>
                    <a:latin typeface="Lucida Sans Unicode" pitchFamily="34" charset="0"/>
                    <a:cs typeface="Lucida Sans Unicode" pitchFamily="34" charset="0"/>
                  </a:rPr>
                  <a:t>, we have that </a:t>
                </a:r>
                <a:r>
                  <a:rPr lang="en-US" sz="4000" dirty="0" err="1">
                    <a:solidFill>
                      <a:srgbClr val="1D2731"/>
                    </a:solidFill>
                    <a:latin typeface="Lucida Sans Unicode" pitchFamily="34" charset="0"/>
                    <a:cs typeface="Lucida Sans Unicode" pitchFamily="34" charset="0"/>
                  </a:rPr>
                  <a:t>Mahalanobis</a:t>
                </a:r>
                <a:r>
                  <a:rPr lang="en-US" sz="4000" dirty="0">
                    <a:solidFill>
                      <a:srgbClr val="1D2731"/>
                    </a:solidFill>
                    <a:latin typeface="Lucida Sans Unicode" pitchFamily="34" charset="0"/>
                    <a:cs typeface="Lucida Sans Unicode" pitchFamily="34" charset="0"/>
                  </a:rPr>
                  <a:t> distance </a:t>
                </a:r>
                <a14:m>
                  <m:oMath xmlns:m="http://schemas.openxmlformats.org/officeDocument/2006/math">
                    <m:r>
                      <a:rPr lang="en-US" sz="4000" b="0" i="1" smtClean="0">
                        <a:solidFill>
                          <a:srgbClr val="1D2731"/>
                        </a:solidFill>
                        <a:latin typeface="Cambria Math" panose="02040503050406030204" pitchFamily="18" charset="0"/>
                        <a:cs typeface="Lucida Sans Unicode" pitchFamily="34" charset="0"/>
                      </a:rPr>
                      <m:t>𝑀</m:t>
                    </m:r>
                    <m:r>
                      <a:rPr lang="en-US" sz="4000" b="0" i="1" smtClean="0">
                        <a:solidFill>
                          <a:srgbClr val="1D2731"/>
                        </a:solidFill>
                        <a:latin typeface="Cambria Math" panose="02040503050406030204" pitchFamily="18" charset="0"/>
                        <a:cs typeface="Lucida Sans Unicode" pitchFamily="34" charset="0"/>
                      </a:rPr>
                      <m:t>= </m:t>
                    </m:r>
                    <m:sSubSup>
                      <m:sSubSupPr>
                        <m:ctrlPr>
                          <a:rPr lang="en-US" sz="4000" b="0" i="1" smtClean="0">
                            <a:solidFill>
                              <a:srgbClr val="1D2731"/>
                            </a:solidFill>
                            <a:latin typeface="Cambria Math" panose="02040503050406030204" pitchFamily="18" charset="0"/>
                            <a:ea typeface="Cambria Math" panose="02040503050406030204" pitchFamily="18" charset="0"/>
                            <a:cs typeface="Lucida Sans Unicode" pitchFamily="34" charset="0"/>
                          </a:rPr>
                        </m:ctrlPr>
                      </m:sSubSupPr>
                      <m:e>
                        <m:r>
                          <m:rPr>
                            <m:sty m:val="p"/>
                          </m:rPr>
                          <a:rPr lang="el-GR" sz="4000" b="0" i="1" smtClean="0">
                            <a:solidFill>
                              <a:srgbClr val="1D2731"/>
                            </a:solidFill>
                            <a:latin typeface="Cambria Math" panose="02040503050406030204" pitchFamily="18" charset="0"/>
                            <a:ea typeface="Cambria Math" panose="02040503050406030204" pitchFamily="18" charset="0"/>
                            <a:cs typeface="Lucida Sans Unicode" pitchFamily="34" charset="0"/>
                          </a:rPr>
                          <m:t>Χ</m:t>
                        </m:r>
                      </m:e>
                      <m:sub>
                        <m:r>
                          <a:rPr lang="en-US" sz="4000" b="0" i="1" smtClean="0">
                            <a:solidFill>
                              <a:srgbClr val="1D2731"/>
                            </a:solidFill>
                            <a:latin typeface="Cambria Math" panose="02040503050406030204" pitchFamily="18" charset="0"/>
                            <a:ea typeface="Cambria Math" panose="02040503050406030204" pitchFamily="18" charset="0"/>
                            <a:cs typeface="Lucida Sans Unicode" pitchFamily="34" charset="0"/>
                          </a:rPr>
                          <m:t>𝑘</m:t>
                        </m:r>
                      </m:sub>
                      <m:sup>
                        <m:r>
                          <a:rPr lang="en-US" sz="4000" b="0" i="1" smtClean="0">
                            <a:solidFill>
                              <a:srgbClr val="1D2731"/>
                            </a:solidFill>
                            <a:latin typeface="Cambria Math" panose="02040503050406030204" pitchFamily="18" charset="0"/>
                            <a:ea typeface="Cambria Math" panose="02040503050406030204" pitchFamily="18" charset="0"/>
                            <a:cs typeface="Lucida Sans Unicode" pitchFamily="34" charset="0"/>
                          </a:rPr>
                          <m:t>2</m:t>
                        </m:r>
                      </m:sup>
                    </m:sSubSup>
                  </m:oMath>
                </a14:m>
                <a:r>
                  <a:rPr lang="en-US" sz="4000" dirty="0">
                    <a:solidFill>
                      <a:srgbClr val="1D2731"/>
                    </a:solidFill>
                    <a:latin typeface="Lucida Sans Unicode" pitchFamily="34" charset="0"/>
                    <a:cs typeface="Lucida Sans Unicode" pitchFamily="34" charset="0"/>
                  </a:rPr>
                  <a:t>, where </a:t>
                </a:r>
                <a:r>
                  <a:rPr lang="en-US" sz="4000" i="1" dirty="0">
                    <a:solidFill>
                      <a:srgbClr val="1D2731"/>
                    </a:solidFill>
                    <a:latin typeface="Lucida Sans Unicode" pitchFamily="34" charset="0"/>
                    <a:cs typeface="Lucida Sans Unicode" pitchFamily="34" charset="0"/>
                  </a:rPr>
                  <a:t>k</a:t>
                </a:r>
                <a:r>
                  <a:rPr lang="en-US" sz="4000" dirty="0">
                    <a:solidFill>
                      <a:srgbClr val="1D2731"/>
                    </a:solidFill>
                    <a:latin typeface="Lucida Sans Unicode" pitchFamily="34" charset="0"/>
                    <a:cs typeface="Lucida Sans Unicode" pitchFamily="34" charset="0"/>
                  </a:rPr>
                  <a:t> is the number of covariates.  Thus, the stringency of rerandomization criteria increases with </a:t>
                </a:r>
                <a:r>
                  <a:rPr lang="en-US" sz="4000" i="1" dirty="0">
                    <a:solidFill>
                      <a:srgbClr val="1D2731"/>
                    </a:solidFill>
                    <a:latin typeface="Lucida Sans Unicode" pitchFamily="34" charset="0"/>
                    <a:cs typeface="Lucida Sans Unicode" pitchFamily="34" charset="0"/>
                  </a:rPr>
                  <a:t>k. </a:t>
                </a:r>
                <a:r>
                  <a:rPr lang="en-US" sz="4000" dirty="0">
                    <a:solidFill>
                      <a:srgbClr val="1D2731"/>
                    </a:solidFill>
                    <a:latin typeface="Lucida Sans Unicode" pitchFamily="34" charset="0"/>
                    <a:cs typeface="Lucida Sans Unicode" pitchFamily="34" charset="0"/>
                  </a:rPr>
                  <a:t>[3]</a:t>
                </a:r>
                <a:r>
                  <a:rPr lang="en-US" sz="4000" i="1" dirty="0">
                    <a:solidFill>
                      <a:srgbClr val="1D2731"/>
                    </a:solidFill>
                    <a:latin typeface="Lucida Sans Unicode" pitchFamily="34" charset="0"/>
                    <a:cs typeface="Lucida Sans Unicode" pitchFamily="34" charset="0"/>
                  </a:rPr>
                  <a:t>  </a:t>
                </a:r>
                <a:r>
                  <a:rPr lang="en-US" sz="4000" dirty="0">
                    <a:solidFill>
                      <a:srgbClr val="1D2731"/>
                    </a:solidFill>
                    <a:latin typeface="Lucida Sans Unicode" pitchFamily="34" charset="0"/>
                    <a:cs typeface="Lucida Sans Unicode" pitchFamily="34" charset="0"/>
                  </a:rPr>
                  <a:t> </a:t>
                </a:r>
              </a:p>
              <a:p>
                <a:pPr algn="ctr"/>
                <a:endParaRPr lang="en-US" sz="4000" dirty="0">
                  <a:solidFill>
                    <a:srgbClr val="1D2731"/>
                  </a:solidFill>
                  <a:latin typeface="Lucida Sans Unicode" pitchFamily="34" charset="0"/>
                  <a:cs typeface="Lucida Sans Unicode" pitchFamily="34" charset="0"/>
                </a:endParaRPr>
              </a:p>
              <a:p>
                <a:pPr algn="ctr"/>
                <a:endParaRPr lang="en-US" sz="4000" dirty="0">
                  <a:solidFill>
                    <a:srgbClr val="1D2731"/>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r>
                  <a:rPr lang="en-US" sz="4000" b="1" dirty="0">
                    <a:solidFill>
                      <a:srgbClr val="0B3C5D"/>
                    </a:solidFill>
                    <a:latin typeface="Lucida Sans Unicode" pitchFamily="34" charset="0"/>
                    <a:cs typeface="Lucida Sans Unicode" pitchFamily="34" charset="0"/>
                  </a:rPr>
                  <a:t>SIMULATION DESIGN</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Sample size: 200</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Replicates: 1000</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Two-group, Balanced Design</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Two levels of covariance reduction among covariates, 25% and 50%</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Three sets of covariates, </a:t>
                </a:r>
                <a:r>
                  <a:rPr lang="en-US" sz="4000" i="1" dirty="0">
                    <a:solidFill>
                      <a:srgbClr val="1D2731"/>
                    </a:solidFill>
                    <a:latin typeface="Lucida Sans Unicode" pitchFamily="34" charset="0"/>
                    <a:cs typeface="Lucida Sans Unicode" pitchFamily="34" charset="0"/>
                  </a:rPr>
                  <a:t>k </a:t>
                </a:r>
                <a:r>
                  <a:rPr lang="en-US" sz="4000" dirty="0">
                    <a:solidFill>
                      <a:srgbClr val="1D2731"/>
                    </a:solidFill>
                    <a:latin typeface="Lucida Sans Unicode" pitchFamily="34" charset="0"/>
                    <a:cs typeface="Lucida Sans Unicode" pitchFamily="34" charset="0"/>
                  </a:rPr>
                  <a:t>= 10, 25, 50</a:t>
                </a:r>
              </a:p>
              <a:p>
                <a:pPr marL="571500" indent="-571500">
                  <a:buFont typeface="Wingdings" pitchFamily="2" charset="2"/>
                  <a:buChar char="v"/>
                </a:pPr>
                <a:r>
                  <a:rPr lang="en-US" sz="4000" dirty="0">
                    <a:solidFill>
                      <a:srgbClr val="1D2731"/>
                    </a:solidFill>
                    <a:latin typeface="Lucida Sans Unicode" pitchFamily="34" charset="0"/>
                    <a:cs typeface="Lucida Sans Unicode" pitchFamily="34" charset="0"/>
                  </a:rPr>
                  <a:t>Five correlation structures</a:t>
                </a:r>
              </a:p>
              <a:p>
                <a:endParaRPr lang="en-US" sz="4000" dirty="0">
                  <a:solidFill>
                    <a:srgbClr val="1D2731"/>
                  </a:solidFill>
                  <a:latin typeface="Lucida Sans Unicode" pitchFamily="34" charset="0"/>
                  <a:cs typeface="Lucida Sans Unicode" pitchFamily="34" charset="0"/>
                </a:endParaRPr>
              </a:p>
              <a:p>
                <a:r>
                  <a:rPr lang="en-US" sz="4000" b="1" dirty="0">
                    <a:solidFill>
                      <a:srgbClr val="0B3C5D"/>
                    </a:solidFill>
                    <a:latin typeface="Lucida Sans Unicode" pitchFamily="34" charset="0"/>
                    <a:cs typeface="Lucida Sans Unicode" pitchFamily="34" charset="0"/>
                  </a:rPr>
                  <a:t>SIMULATION RESULTS</a:t>
                </a:r>
              </a:p>
              <a:p>
                <a:endParaRPr lang="en-US" sz="4000" dirty="0">
                  <a:solidFill>
                    <a:srgbClr val="1D2731"/>
                  </a:solidFill>
                  <a:latin typeface="Lucida Sans Unicode" pitchFamily="34" charset="0"/>
                  <a:cs typeface="Lucida Sans Unicode" pitchFamily="34" charset="0"/>
                </a:endParaRPr>
              </a:p>
              <a:p>
                <a:endParaRPr lang="en-US" sz="4000" dirty="0">
                  <a:solidFill>
                    <a:srgbClr val="1D2731"/>
                  </a:solidFill>
                  <a:latin typeface="Lucida Sans Unicode" pitchFamily="34" charset="0"/>
                  <a:cs typeface="Lucida Sans Unicode" pitchFamily="34" charset="0"/>
                </a:endParaRPr>
              </a:p>
              <a:p>
                <a:pPr marL="571500" indent="-571500">
                  <a:buFont typeface="Wingdings" pitchFamily="2" charset="2"/>
                  <a:buChar char="v"/>
                </a:pPr>
                <a:endParaRPr lang="en-US" sz="4000" dirty="0">
                  <a:solidFill>
                    <a:srgbClr val="1D2731"/>
                  </a:solidFill>
                  <a:latin typeface="Lucida Sans Unicode" pitchFamily="34" charset="0"/>
                  <a:cs typeface="Lucida Sans Unicode" pitchFamily="34" charset="0"/>
                </a:endParaRPr>
              </a:p>
              <a:p>
                <a:pPr marL="571500" indent="-571500">
                  <a:buFont typeface="Wingdings" pitchFamily="2" charset="2"/>
                  <a:buChar char="v"/>
                </a:pPr>
                <a:endParaRPr lang="en-US" sz="4000" dirty="0">
                  <a:solidFill>
                    <a:srgbClr val="1D2731"/>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b="1" dirty="0">
                  <a:solidFill>
                    <a:srgbClr val="0B3C5D"/>
                  </a:solidFill>
                  <a:latin typeface="Lucida Sans Unicode" pitchFamily="34" charset="0"/>
                  <a:cs typeface="Lucida Sans Unicode" pitchFamily="34" charset="0"/>
                </a:endParaRPr>
              </a:p>
              <a:p>
                <a:endParaRPr lang="en-US" sz="4000" dirty="0">
                  <a:solidFill>
                    <a:srgbClr val="1D2731"/>
                  </a:solidFill>
                  <a:latin typeface="Lucida Sans Unicode" pitchFamily="34" charset="0"/>
                  <a:cs typeface="Lucida Sans Unicode" pitchFamily="34" charset="0"/>
                </a:endParaRPr>
              </a:p>
            </p:txBody>
          </p:sp>
        </mc:Choice>
        <mc:Fallback>
          <p:sp>
            <p:nvSpPr>
              <p:cNvPr id="48" name="TextBox 47"/>
              <p:cNvSpPr txBox="1">
                <a:spLocks noRot="1" noChangeAspect="1" noMove="1" noResize="1" noEditPoints="1" noAdjustHandles="1" noChangeArrowheads="1" noChangeShapeType="1" noTextEdit="1"/>
              </p:cNvSpPr>
              <p:nvPr/>
            </p:nvSpPr>
            <p:spPr>
              <a:xfrm>
                <a:off x="15119097" y="3862585"/>
                <a:ext cx="13871448" cy="23015339"/>
              </a:xfrm>
              <a:prstGeom prst="rect">
                <a:avLst/>
              </a:prstGeom>
              <a:blipFill>
                <a:blip r:embed="rId4"/>
                <a:stretch>
                  <a:fillRect l="-1463" r="-2011"/>
                </a:stretch>
              </a:blipFill>
            </p:spPr>
            <p:txBody>
              <a:bodyPr/>
              <a:lstStyle/>
              <a:p>
                <a:r>
                  <a:rPr lang="en-US">
                    <a:noFill/>
                  </a:rPr>
                  <a:t> </a:t>
                </a:r>
              </a:p>
            </p:txBody>
          </p:sp>
        </mc:Fallback>
      </mc:AlternateContent>
      <p:sp>
        <p:nvSpPr>
          <p:cNvPr id="9" name="TextBox 8"/>
          <p:cNvSpPr txBox="1"/>
          <p:nvPr/>
        </p:nvSpPr>
        <p:spPr>
          <a:xfrm>
            <a:off x="28763401" y="13839617"/>
            <a:ext cx="14092814" cy="461665"/>
          </a:xfrm>
          <a:prstGeom prst="rect">
            <a:avLst/>
          </a:prstGeom>
          <a:noFill/>
        </p:spPr>
        <p:txBody>
          <a:bodyPr wrap="square" rtlCol="0">
            <a:spAutoFit/>
          </a:bodyPr>
          <a:lstStyle/>
          <a:p>
            <a:endParaRPr lang="en-US" sz="2400" dirty="0">
              <a:latin typeface="Lucida Sans Unicode" panose="020B0602030504020204" pitchFamily="34" charset="0"/>
              <a:cs typeface="Lucida Sans Unicode" panose="020B0602030504020204" pitchFamily="34" charset="0"/>
            </a:endParaRPr>
          </a:p>
        </p:txBody>
      </p:sp>
      <p:sp>
        <p:nvSpPr>
          <p:cNvPr id="17" name="TextBox 16">
            <a:extLst>
              <a:ext uri="{FF2B5EF4-FFF2-40B4-BE49-F238E27FC236}">
                <a16:creationId xmlns:a16="http://schemas.microsoft.com/office/drawing/2014/main" id="{6691BEB1-600D-2C4F-9CB7-5583C1C555BC}"/>
              </a:ext>
            </a:extLst>
          </p:cNvPr>
          <p:cNvSpPr txBox="1"/>
          <p:nvPr/>
        </p:nvSpPr>
        <p:spPr>
          <a:xfrm>
            <a:off x="565071" y="20502080"/>
            <a:ext cx="14063472" cy="12161520"/>
          </a:xfrm>
          <a:prstGeom prst="rect">
            <a:avLst/>
          </a:prstGeom>
          <a:noFill/>
        </p:spPr>
        <p:txBody>
          <a:bodyPr wrap="square" rtlCol="0">
            <a:spAutoFit/>
          </a:bodyPr>
          <a:lstStyle/>
          <a:p>
            <a:endParaRPr lang="en-US" sz="4000" dirty="0">
              <a:latin typeface="Lucida Sans" panose="020B0602040502020204" pitchFamily="34" charset="0"/>
            </a:endParaRPr>
          </a:p>
          <a:p>
            <a:pPr marL="571500" indent="-571500">
              <a:buFont typeface="Wingdings" pitchFamily="2" charset="2"/>
              <a:buChar char="v"/>
            </a:pPr>
            <a:r>
              <a:rPr lang="en-US" sz="4000" dirty="0">
                <a:solidFill>
                  <a:srgbClr val="1D2731"/>
                </a:solidFill>
                <a:latin typeface="Lucida Sans" panose="020B0602040502020204" pitchFamily="34" charset="0"/>
              </a:rPr>
              <a:t>Rerandomization</a:t>
            </a:r>
            <a:r>
              <a:rPr lang="en-US" sz="4000" b="1" i="1" dirty="0">
                <a:solidFill>
                  <a:srgbClr val="1D2731"/>
                </a:solidFill>
                <a:latin typeface="Lucida Sans" panose="020B0602040502020204" pitchFamily="34" charset="0"/>
              </a:rPr>
              <a:t>, </a:t>
            </a:r>
            <a:r>
              <a:rPr lang="en-US" sz="4000" dirty="0">
                <a:solidFill>
                  <a:srgbClr val="1D2731"/>
                </a:solidFill>
                <a:latin typeface="Lucida Sans" panose="020B0602040502020204" pitchFamily="34" charset="0"/>
              </a:rPr>
              <a:t>dubbed the ”platinum standard” in experimental design [1][2] can </a:t>
            </a:r>
            <a:r>
              <a:rPr lang="en-US" sz="4000" i="1" dirty="0">
                <a:solidFill>
                  <a:srgbClr val="1D2731"/>
                </a:solidFill>
                <a:latin typeface="Lucida Sans" panose="020B0602040502020204" pitchFamily="34" charset="0"/>
              </a:rPr>
              <a:t>ensure</a:t>
            </a:r>
            <a:r>
              <a:rPr lang="en-US" sz="4000" dirty="0">
                <a:solidFill>
                  <a:srgbClr val="1D2731"/>
                </a:solidFill>
                <a:latin typeface="Lucida Sans" panose="020B0602040502020204" pitchFamily="34" charset="0"/>
              </a:rPr>
              <a:t> covariate balance and preserve the integrity of inferences.  </a:t>
            </a:r>
          </a:p>
          <a:p>
            <a:pPr marL="571500" indent="-571500">
              <a:buFont typeface="Wingdings" pitchFamily="2" charset="2"/>
              <a:buChar char="v"/>
            </a:pPr>
            <a:endParaRPr lang="en-US" sz="4000" dirty="0">
              <a:solidFill>
                <a:srgbClr val="1D2731"/>
              </a:solidFill>
              <a:latin typeface="Lucida Sans" panose="020B0602040502020204" pitchFamily="34" charset="0"/>
            </a:endParaRPr>
          </a:p>
          <a:p>
            <a:pPr marL="571500" indent="-571500">
              <a:buFont typeface="Wingdings" pitchFamily="2" charset="2"/>
              <a:buChar char="v"/>
            </a:pPr>
            <a:r>
              <a:rPr lang="en-US" sz="4000" dirty="0">
                <a:solidFill>
                  <a:srgbClr val="1D2731"/>
                </a:solidFill>
                <a:latin typeface="Lucida Sans" panose="020B0602040502020204" pitchFamily="34" charset="0"/>
              </a:rPr>
              <a:t>In practice, the balance between design optimality and feasibility is crucial.  The computationally intensive nature of rerandomization and subsequent analyses necessitates a deeper understanding of the relationship between the reduction in variance of both covariate mean differences and treatment effects, and the impact of this increased precision on the coverage probabilities of standard testing procedures.</a:t>
            </a:r>
          </a:p>
          <a:p>
            <a:endParaRPr lang="en-US" sz="4000" dirty="0">
              <a:solidFill>
                <a:srgbClr val="1D2731"/>
              </a:solidFill>
              <a:latin typeface="Lucida Sans" panose="020B0602040502020204" pitchFamily="34" charset="0"/>
            </a:endParaRPr>
          </a:p>
          <a:p>
            <a:pPr marL="571500" indent="-571500">
              <a:buFont typeface="Wingdings" pitchFamily="2" charset="2"/>
              <a:buChar char="v"/>
            </a:pPr>
            <a:r>
              <a:rPr lang="en-US" sz="4000" dirty="0">
                <a:solidFill>
                  <a:srgbClr val="1D2731"/>
                </a:solidFill>
                <a:latin typeface="Lucida Sans" panose="020B0602040502020204" pitchFamily="34" charset="0"/>
              </a:rPr>
              <a:t>The following simulation studies use </a:t>
            </a:r>
            <a:r>
              <a:rPr lang="en-US" sz="4000" dirty="0" err="1">
                <a:solidFill>
                  <a:srgbClr val="1D2731"/>
                </a:solidFill>
                <a:latin typeface="Lucida Sans" panose="020B0602040502020204" pitchFamily="34" charset="0"/>
              </a:rPr>
              <a:t>Mahalanobis</a:t>
            </a:r>
            <a:r>
              <a:rPr lang="en-US" sz="4000" dirty="0">
                <a:solidFill>
                  <a:srgbClr val="1D2731"/>
                </a:solidFill>
                <a:latin typeface="Lucida Sans" panose="020B0602040502020204" pitchFamily="34" charset="0"/>
              </a:rPr>
              <a:t> distance as the rerandomization criteria as this measure has the desirable property of preserving the correlational structure of covariates.</a:t>
            </a:r>
          </a:p>
          <a:p>
            <a:pPr marL="571500" indent="-571500">
              <a:buFont typeface="Wingdings" pitchFamily="2" charset="2"/>
              <a:buChar char="v"/>
            </a:pPr>
            <a:endParaRPr lang="en-US" sz="4000" dirty="0">
              <a:latin typeface="Lucida Sans" panose="020B0602040502020204" pitchFamily="34" charset="0"/>
            </a:endParaRPr>
          </a:p>
          <a:p>
            <a:endParaRPr lang="en-US" sz="3200" dirty="0">
              <a:latin typeface="Lucida Sans" panose="020B0602040502020204" pitchFamily="34" charset="0"/>
            </a:endParaRPr>
          </a:p>
          <a:p>
            <a:pPr>
              <a:buClr>
                <a:srgbClr val="1D2731"/>
              </a:buClr>
            </a:pPr>
            <a:endParaRPr lang="en-US" sz="4000" dirty="0">
              <a:latin typeface="Lucida Sans" panose="020B0602040502020204" pitchFamily="34" charset="0"/>
            </a:endParaRPr>
          </a:p>
          <a:p>
            <a:pPr>
              <a:buClr>
                <a:srgbClr val="1D2731"/>
              </a:buClr>
            </a:pPr>
            <a:endParaRPr lang="en-US" sz="4000" dirty="0">
              <a:latin typeface="Lucida Sans" panose="020B0602040502020204" pitchFamily="34" charset="0"/>
            </a:endParaRPr>
          </a:p>
        </p:txBody>
      </p:sp>
      <p:sp>
        <p:nvSpPr>
          <p:cNvPr id="18" name="TextBox 17">
            <a:extLst>
              <a:ext uri="{FF2B5EF4-FFF2-40B4-BE49-F238E27FC236}">
                <a16:creationId xmlns:a16="http://schemas.microsoft.com/office/drawing/2014/main" id="{5627F258-D267-7840-9CB4-9F1FFA94CE2E}"/>
              </a:ext>
            </a:extLst>
          </p:cNvPr>
          <p:cNvSpPr txBox="1"/>
          <p:nvPr/>
        </p:nvSpPr>
        <p:spPr>
          <a:xfrm>
            <a:off x="29652798" y="4052175"/>
            <a:ext cx="13990320" cy="29146440"/>
          </a:xfrm>
          <a:prstGeom prst="rect">
            <a:avLst/>
          </a:prstGeom>
          <a:noFill/>
        </p:spPr>
        <p:txBody>
          <a:bodyPr wrap="square" rtlCol="0">
            <a:spAutoFit/>
          </a:bodyPr>
          <a:lstStyle/>
          <a:p>
            <a:endParaRPr lang="en-US" sz="2400" b="1" i="1" dirty="0">
              <a:solidFill>
                <a:schemeClr val="accent2">
                  <a:lumMod val="75000"/>
                </a:schemeClr>
              </a:solidFill>
              <a:latin typeface="Lucida Sans Unicode" pitchFamily="34" charset="0"/>
              <a:cs typeface="Lucida Sans Unicode" pitchFamily="34" charset="0"/>
            </a:endParaRPr>
          </a:p>
          <a:p>
            <a:r>
              <a:rPr lang="en-US" altLang="en-US" sz="4000" b="1" dirty="0">
                <a:solidFill>
                  <a:srgbClr val="0B3C5D"/>
                </a:solidFill>
                <a:latin typeface="Lucida Sans" panose="020B0602040502020204" pitchFamily="34" charset="0"/>
              </a:rPr>
              <a:t>RANDOMIZATION DISTRIBUTIONS OF TWO-SAMPLE T-TESTS FOR </a:t>
            </a:r>
            <a:r>
              <a:rPr lang="en-US" altLang="en-US" sz="4000" b="1" i="1" dirty="0">
                <a:solidFill>
                  <a:srgbClr val="0B3C5D"/>
                </a:solidFill>
                <a:latin typeface="Lucida Sans" panose="020B0602040502020204" pitchFamily="34" charset="0"/>
              </a:rPr>
              <a:t>k </a:t>
            </a:r>
            <a:r>
              <a:rPr lang="en-US" altLang="en-US" sz="4000" b="1" dirty="0">
                <a:solidFill>
                  <a:srgbClr val="0B3C5D"/>
                </a:solidFill>
                <a:latin typeface="Lucida Sans" panose="020B0602040502020204" pitchFamily="34" charset="0"/>
              </a:rPr>
              <a:t>= 25 COVARIATES</a:t>
            </a:r>
          </a:p>
          <a:p>
            <a:endParaRPr lang="en-US" sz="2400" b="1" i="1" dirty="0">
              <a:solidFill>
                <a:schemeClr val="accent2">
                  <a:lumMod val="75000"/>
                </a:schemeClr>
              </a:solidFill>
              <a:latin typeface="Lucida Sans Unicode" pitchFamily="34" charset="0"/>
              <a:cs typeface="Lucida Sans Unicode" pitchFamily="34" charset="0"/>
            </a:endParaRPr>
          </a:p>
          <a:p>
            <a:endParaRPr lang="en-US" sz="2400" b="1" i="1" dirty="0">
              <a:solidFill>
                <a:schemeClr val="accent2">
                  <a:lumMod val="75000"/>
                </a:schemeClr>
              </a:solidFill>
              <a:latin typeface="Lucida Sans Unicode" pitchFamily="34" charset="0"/>
              <a:cs typeface="Lucida Sans Unicode" pitchFamily="34" charset="0"/>
            </a:endParaRPr>
          </a:p>
          <a:p>
            <a:endParaRPr lang="en-US" sz="2400" b="1" i="1" dirty="0">
              <a:solidFill>
                <a:schemeClr val="accent2">
                  <a:lumMod val="75000"/>
                </a:schemeClr>
              </a:solidFill>
              <a:latin typeface="Lucida Sans Unicode" pitchFamily="34" charset="0"/>
              <a:cs typeface="Lucida Sans Unicode" pitchFamily="34" charset="0"/>
            </a:endParaRPr>
          </a:p>
          <a:p>
            <a:endParaRPr lang="en-US" sz="2400" b="1" i="1" dirty="0">
              <a:solidFill>
                <a:schemeClr val="accent2">
                  <a:lumMod val="75000"/>
                </a:schemeClr>
              </a:solidFill>
              <a:latin typeface="Lucida Sans Unicode" pitchFamily="34" charset="0"/>
              <a:cs typeface="Lucida Sans Unicode" pitchFamily="34" charset="0"/>
            </a:endParaRPr>
          </a:p>
          <a:p>
            <a:pPr marL="0" indent="0">
              <a:buNone/>
            </a:pPr>
            <a:endParaRPr lang="en-US" altLang="en-US" sz="3200" dirty="0">
              <a:latin typeface="Lucida Sans" panose="020B0602040502020204" pitchFamily="34" charset="0"/>
            </a:endParaRPr>
          </a:p>
          <a:p>
            <a:pPr marL="0" indent="0">
              <a:buNone/>
            </a:pPr>
            <a:endParaRPr lang="en-US" altLang="en-US" sz="3200" dirty="0">
              <a:latin typeface="Lucida Sans" panose="020B0602040502020204"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endParaRPr lang="en-US" sz="4000" b="1" i="1" dirty="0">
              <a:solidFill>
                <a:srgbClr val="0B3C5D"/>
              </a:solidFill>
              <a:latin typeface="Lucida Sans Unicode" pitchFamily="34" charset="0"/>
              <a:cs typeface="Lucida Sans Unicode" pitchFamily="34" charset="0"/>
            </a:endParaRPr>
          </a:p>
          <a:p>
            <a:pPr marL="0" indent="0">
              <a:buNone/>
            </a:pPr>
            <a:endParaRPr lang="en-US" altLang="en-US" sz="3200" dirty="0">
              <a:latin typeface="Lucida Sans" panose="020B0602040502020204" pitchFamily="34" charset="0"/>
            </a:endParaRPr>
          </a:p>
          <a:p>
            <a:pPr marL="0" indent="0">
              <a:buNone/>
            </a:pPr>
            <a:endParaRPr lang="en-US" altLang="en-US" sz="4000" dirty="0">
              <a:latin typeface="Lucida Sans" panose="020B0602040502020204" pitchFamily="34" charset="0"/>
            </a:endParaRPr>
          </a:p>
          <a:p>
            <a:pPr marL="0" indent="0">
              <a:buNone/>
            </a:pPr>
            <a:endParaRPr lang="en-US" altLang="en-US" sz="4000" b="1" dirty="0">
              <a:solidFill>
                <a:srgbClr val="0B3C5D"/>
              </a:solidFill>
              <a:latin typeface="Lucida Sans" panose="020B0602040502020204" pitchFamily="34" charset="0"/>
            </a:endParaRPr>
          </a:p>
          <a:p>
            <a:pPr marL="0" indent="0">
              <a:buNone/>
            </a:pPr>
            <a:r>
              <a:rPr lang="en-US" altLang="en-US" sz="4000" b="1" dirty="0">
                <a:solidFill>
                  <a:srgbClr val="0B3C5D"/>
                </a:solidFill>
                <a:latin typeface="Lucida Sans" panose="020B0602040502020204" pitchFamily="34" charset="0"/>
              </a:rPr>
              <a:t>CONCLUSIONS</a:t>
            </a:r>
          </a:p>
          <a:p>
            <a:pPr marL="0" indent="0">
              <a:buNone/>
            </a:pPr>
            <a:endParaRPr lang="en-US" altLang="en-US" sz="2400" b="1" dirty="0">
              <a:solidFill>
                <a:srgbClr val="0B3C5D"/>
              </a:solidFill>
              <a:latin typeface="Lucida Sans" panose="020B0602040502020204" pitchFamily="34" charset="0"/>
            </a:endParaRPr>
          </a:p>
          <a:p>
            <a:pPr marL="571500" indent="-571500">
              <a:buFont typeface="Wingdings" pitchFamily="2" charset="2"/>
              <a:buChar char="v"/>
            </a:pPr>
            <a:r>
              <a:rPr lang="en-US" altLang="en-US" sz="4000" dirty="0">
                <a:solidFill>
                  <a:srgbClr val="1D2731"/>
                </a:solidFill>
                <a:latin typeface="Lucida Sans" panose="020B0602040502020204" pitchFamily="34" charset="0"/>
              </a:rPr>
              <a:t>Sensitivity of t-tests increases with the degree of correlation among covariates and outcomes as well as the desired degree of balance among covariates.  Simultaneously, t-tests become more robust to this effect as the number of covariates increases.</a:t>
            </a:r>
          </a:p>
          <a:p>
            <a:pPr marL="571500" indent="-571500">
              <a:buFont typeface="Wingdings" pitchFamily="2" charset="2"/>
              <a:buChar char="v"/>
            </a:pPr>
            <a:endParaRPr lang="en-US" altLang="en-US" sz="2400" dirty="0">
              <a:solidFill>
                <a:srgbClr val="1D2731"/>
              </a:solidFill>
              <a:latin typeface="Lucida Sans" panose="020B0602040502020204" pitchFamily="34" charset="0"/>
            </a:endParaRPr>
          </a:p>
          <a:p>
            <a:pPr marL="571500" indent="-571500">
              <a:buFont typeface="Wingdings" pitchFamily="2" charset="2"/>
              <a:buChar char="v"/>
            </a:pPr>
            <a:r>
              <a:rPr lang="en-US" altLang="en-US" sz="4000" dirty="0">
                <a:solidFill>
                  <a:srgbClr val="1D2731"/>
                </a:solidFill>
                <a:latin typeface="Lucida Sans" panose="020B0602040502020204" pitchFamily="34" charset="0"/>
              </a:rPr>
              <a:t>For a modest amount of correlation and conservative reduction in covariance, greater balance can be achieved with little impact on Type I error rates.</a:t>
            </a:r>
          </a:p>
          <a:p>
            <a:pPr marL="571500" indent="-571500">
              <a:buFont typeface="Wingdings" pitchFamily="2" charset="2"/>
              <a:buChar char="v"/>
            </a:pPr>
            <a:endParaRPr lang="en-US" altLang="en-US" sz="2400" dirty="0">
              <a:solidFill>
                <a:srgbClr val="1D2731"/>
              </a:solidFill>
              <a:latin typeface="Lucida Sans" panose="020B0602040502020204" pitchFamily="34" charset="0"/>
            </a:endParaRPr>
          </a:p>
          <a:p>
            <a:pPr marL="571500" indent="-571500">
              <a:buFont typeface="Wingdings" pitchFamily="2" charset="2"/>
              <a:buChar char="v"/>
            </a:pPr>
            <a:r>
              <a:rPr lang="en-US" altLang="en-US" sz="4000" dirty="0">
                <a:solidFill>
                  <a:srgbClr val="1D2731"/>
                </a:solidFill>
                <a:latin typeface="Lucida Sans" panose="020B0602040502020204" pitchFamily="34" charset="0"/>
              </a:rPr>
              <a:t>In these cases, we can reap the benefits of rerandomization, namely increased precision in estimated treatment effects, at a greatly reduced computational cost.</a:t>
            </a:r>
            <a:endParaRPr lang="en-US" altLang="en-US" sz="4000" b="1" dirty="0">
              <a:solidFill>
                <a:srgbClr val="0B3C5D"/>
              </a:solidFill>
              <a:latin typeface="Lucida Sans" panose="020B0602040502020204" pitchFamily="34" charset="0"/>
            </a:endParaRPr>
          </a:p>
          <a:p>
            <a:pPr marL="0" indent="0">
              <a:buNone/>
            </a:pPr>
            <a:endParaRPr lang="en-US" altLang="en-US" sz="2400" b="1" dirty="0">
              <a:solidFill>
                <a:srgbClr val="0B3C5D"/>
              </a:solidFill>
              <a:latin typeface="Lucida Sans" panose="020B0602040502020204" pitchFamily="34" charset="0"/>
            </a:endParaRPr>
          </a:p>
          <a:p>
            <a:pPr marL="0" indent="0">
              <a:buNone/>
            </a:pPr>
            <a:r>
              <a:rPr lang="en-US" altLang="en-US" sz="4000" b="1" dirty="0">
                <a:solidFill>
                  <a:srgbClr val="0B3C5D"/>
                </a:solidFill>
                <a:latin typeface="Lucida Sans" panose="020B0602040502020204" pitchFamily="34" charset="0"/>
              </a:rPr>
              <a:t>REFERENCES</a:t>
            </a:r>
          </a:p>
          <a:p>
            <a:pPr marL="0" indent="0">
              <a:buNone/>
            </a:pPr>
            <a:endParaRPr lang="en-US" altLang="en-US" sz="2400" b="1" dirty="0">
              <a:solidFill>
                <a:srgbClr val="0B3C5D"/>
              </a:solidFill>
              <a:latin typeface="Lucida Sans" panose="020B0602040502020204" pitchFamily="34" charset="0"/>
            </a:endParaRPr>
          </a:p>
          <a:p>
            <a:pPr marL="0" indent="0">
              <a:buNone/>
            </a:pPr>
            <a:r>
              <a:rPr lang="en-US" altLang="en-US" sz="3200" dirty="0">
                <a:solidFill>
                  <a:srgbClr val="1D2731"/>
                </a:solidFill>
                <a:latin typeface="Lucida Sans" panose="020B0602040502020204" pitchFamily="34" charset="0"/>
              </a:rPr>
              <a:t>[1] J.W. Tukey, “Tightening the clinical trial,” </a:t>
            </a:r>
            <a:r>
              <a:rPr lang="en-US" altLang="en-US" sz="3200" i="1" dirty="0">
                <a:solidFill>
                  <a:srgbClr val="1D2731"/>
                </a:solidFill>
                <a:latin typeface="Lucida Sans" panose="020B0602040502020204" pitchFamily="34" charset="0"/>
              </a:rPr>
              <a:t>Controlled Clinical Trials</a:t>
            </a:r>
            <a:r>
              <a:rPr lang="en-US" altLang="en-US" sz="3200" dirty="0">
                <a:solidFill>
                  <a:srgbClr val="1D2731"/>
                </a:solidFill>
                <a:latin typeface="Lucida Sans" panose="020B0602040502020204" pitchFamily="34" charset="0"/>
              </a:rPr>
              <a:t>, vol. 14, no. 4, pp. 266-285, Aug. 1993.</a:t>
            </a:r>
          </a:p>
          <a:p>
            <a:pPr marL="0" indent="0">
              <a:buNone/>
            </a:pPr>
            <a:endParaRPr lang="en-US" altLang="en-US" sz="3200" dirty="0">
              <a:solidFill>
                <a:srgbClr val="1D2731"/>
              </a:solidFill>
              <a:latin typeface="Lucida Sans" panose="020B0602040502020204" pitchFamily="34" charset="0"/>
            </a:endParaRPr>
          </a:p>
          <a:p>
            <a:pPr marL="0" indent="0">
              <a:buNone/>
            </a:pPr>
            <a:r>
              <a:rPr lang="en-US" altLang="en-US" sz="3200" dirty="0">
                <a:solidFill>
                  <a:srgbClr val="1D2731"/>
                </a:solidFill>
                <a:latin typeface="Lucida Sans" panose="020B0602040502020204" pitchFamily="34" charset="0"/>
              </a:rPr>
              <a:t>[2] T. Treasure and K.D. </a:t>
            </a:r>
            <a:r>
              <a:rPr lang="en-US" altLang="en-US" sz="3200" dirty="0" err="1">
                <a:solidFill>
                  <a:srgbClr val="1D2731"/>
                </a:solidFill>
                <a:latin typeface="Lucida Sans" panose="020B0602040502020204" pitchFamily="34" charset="0"/>
              </a:rPr>
              <a:t>Macrae</a:t>
            </a:r>
            <a:r>
              <a:rPr lang="en-US" altLang="en-US" sz="3200" dirty="0">
                <a:solidFill>
                  <a:srgbClr val="1D2731"/>
                </a:solidFill>
                <a:latin typeface="Lucida Sans" panose="020B0602040502020204" pitchFamily="34" charset="0"/>
              </a:rPr>
              <a:t>, “</a:t>
            </a:r>
            <a:r>
              <a:rPr lang="en-US" altLang="en-US" sz="3200" dirty="0" err="1">
                <a:solidFill>
                  <a:srgbClr val="1D2731"/>
                </a:solidFill>
                <a:latin typeface="Lucida Sans" panose="020B0602040502020204" pitchFamily="34" charset="0"/>
              </a:rPr>
              <a:t>Minimisation</a:t>
            </a:r>
            <a:r>
              <a:rPr lang="en-US" altLang="en-US" sz="3200" dirty="0">
                <a:solidFill>
                  <a:srgbClr val="1D2731"/>
                </a:solidFill>
                <a:latin typeface="Lucida Sans" panose="020B0602040502020204" pitchFamily="34" charset="0"/>
              </a:rPr>
              <a:t>:  The Platinum Standard for Trials? </a:t>
            </a:r>
            <a:r>
              <a:rPr lang="en-US" altLang="en-US" sz="3200" dirty="0" err="1">
                <a:solidFill>
                  <a:srgbClr val="1D2731"/>
                </a:solidFill>
                <a:latin typeface="Lucida Sans" panose="020B0602040502020204" pitchFamily="34" charset="0"/>
              </a:rPr>
              <a:t>Randomisation</a:t>
            </a:r>
            <a:r>
              <a:rPr lang="en-US" altLang="en-US" sz="3200" dirty="0">
                <a:solidFill>
                  <a:srgbClr val="1D2731"/>
                </a:solidFill>
                <a:latin typeface="Lucida Sans" panose="020B0602040502020204" pitchFamily="34" charset="0"/>
              </a:rPr>
              <a:t> Doesn’t Guarantee Similarity of Groups; </a:t>
            </a:r>
            <a:r>
              <a:rPr lang="en-US" altLang="en-US" sz="3200" dirty="0" err="1">
                <a:solidFill>
                  <a:srgbClr val="1D2731"/>
                </a:solidFill>
                <a:latin typeface="Lucida Sans" panose="020B0602040502020204" pitchFamily="34" charset="0"/>
              </a:rPr>
              <a:t>Minimisation</a:t>
            </a:r>
            <a:r>
              <a:rPr lang="en-US" altLang="en-US" sz="3200" dirty="0">
                <a:solidFill>
                  <a:srgbClr val="1D2731"/>
                </a:solidFill>
                <a:latin typeface="Lucida Sans" panose="020B0602040502020204" pitchFamily="34" charset="0"/>
              </a:rPr>
              <a:t> Does,” </a:t>
            </a:r>
            <a:r>
              <a:rPr lang="en-US" altLang="en-US" sz="3200" i="1" dirty="0">
                <a:solidFill>
                  <a:srgbClr val="1D2731"/>
                </a:solidFill>
                <a:latin typeface="Lucida Sans" panose="020B0602040502020204" pitchFamily="34" charset="0"/>
              </a:rPr>
              <a:t>Source BMJ: British Medical Journal</a:t>
            </a:r>
            <a:r>
              <a:rPr lang="en-US" altLang="en-US" sz="3200" dirty="0">
                <a:solidFill>
                  <a:srgbClr val="1D2731"/>
                </a:solidFill>
                <a:latin typeface="Lucida Sans" panose="020B0602040502020204" pitchFamily="34" charset="0"/>
              </a:rPr>
              <a:t>, vol. 317, no. 7155, pp. 362-363, 1998.</a:t>
            </a:r>
          </a:p>
          <a:p>
            <a:pPr marL="0" indent="0">
              <a:buNone/>
            </a:pPr>
            <a:endParaRPr lang="en-US" altLang="en-US" sz="3200" dirty="0">
              <a:solidFill>
                <a:srgbClr val="1D2731"/>
              </a:solidFill>
              <a:latin typeface="Lucida Sans" panose="020B0602040502020204" pitchFamily="34" charset="0"/>
            </a:endParaRPr>
          </a:p>
          <a:p>
            <a:pPr marL="0" indent="0">
              <a:buNone/>
            </a:pPr>
            <a:r>
              <a:rPr lang="en-US" altLang="en-US" sz="3200" dirty="0">
                <a:solidFill>
                  <a:srgbClr val="1D2731"/>
                </a:solidFill>
                <a:latin typeface="Lucida Sans" panose="020B0602040502020204" pitchFamily="34" charset="0"/>
              </a:rPr>
              <a:t>[3] K.L. Morgan and D.B. Rubin, “Rerandomization to improve covariate balance in experiments,” </a:t>
            </a:r>
            <a:r>
              <a:rPr lang="en-US" altLang="en-US" sz="3200" i="1" dirty="0">
                <a:solidFill>
                  <a:srgbClr val="1D2731"/>
                </a:solidFill>
                <a:latin typeface="Lucida Sans" panose="020B0602040502020204" pitchFamily="34" charset="0"/>
              </a:rPr>
              <a:t>Annals of Statistics</a:t>
            </a:r>
            <a:r>
              <a:rPr lang="en-US" altLang="en-US" sz="3200" dirty="0">
                <a:solidFill>
                  <a:srgbClr val="1D2731"/>
                </a:solidFill>
                <a:latin typeface="Lucida Sans" panose="020B0602040502020204" pitchFamily="34" charset="0"/>
              </a:rPr>
              <a:t>, vol. 40, no. 2, pp. 1263-1282, 2012.</a:t>
            </a:r>
          </a:p>
          <a:p>
            <a:pPr marL="0" indent="0">
              <a:buNone/>
            </a:pPr>
            <a:endParaRPr lang="en-US" altLang="en-US" sz="4000" dirty="0">
              <a:latin typeface="Lucida Sans" panose="020B0602040502020204" pitchFamily="34" charset="0"/>
            </a:endParaRP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601EA012-769C-1549-8759-EF053DB3A8AD}"/>
                  </a:ext>
                </a:extLst>
              </p:cNvPr>
              <p:cNvGraphicFramePr>
                <a:graphicFrameLocks noGrp="1"/>
              </p:cNvGraphicFramePr>
              <p:nvPr>
                <p:extLst>
                  <p:ext uri="{D42A27DB-BD31-4B8C-83A1-F6EECF244321}">
                    <p14:modId xmlns:p14="http://schemas.microsoft.com/office/powerpoint/2010/main" val="2843920174"/>
                  </p:ext>
                </p:extLst>
              </p:nvPr>
            </p:nvGraphicFramePr>
            <p:xfrm>
              <a:off x="15327013" y="8860581"/>
              <a:ext cx="13351354" cy="6041962"/>
            </p:xfrm>
            <a:graphic>
              <a:graphicData uri="http://schemas.openxmlformats.org/drawingml/2006/table">
                <a:tbl>
                  <a:tblPr firstRow="1" bandRow="1">
                    <a:tableStyleId>{EB9631B5-78F2-41C9-869B-9F39066F8104}</a:tableStyleId>
                  </a:tblPr>
                  <a:tblGrid>
                    <a:gridCol w="4006774">
                      <a:extLst>
                        <a:ext uri="{9D8B030D-6E8A-4147-A177-3AD203B41FA5}">
                          <a16:colId xmlns:a16="http://schemas.microsoft.com/office/drawing/2014/main" val="2678162641"/>
                        </a:ext>
                      </a:extLst>
                    </a:gridCol>
                    <a:gridCol w="3114860">
                      <a:extLst>
                        <a:ext uri="{9D8B030D-6E8A-4147-A177-3AD203B41FA5}">
                          <a16:colId xmlns:a16="http://schemas.microsoft.com/office/drawing/2014/main" val="3254848141"/>
                        </a:ext>
                      </a:extLst>
                    </a:gridCol>
                    <a:gridCol w="3114860">
                      <a:extLst>
                        <a:ext uri="{9D8B030D-6E8A-4147-A177-3AD203B41FA5}">
                          <a16:colId xmlns:a16="http://schemas.microsoft.com/office/drawing/2014/main" val="3950368499"/>
                        </a:ext>
                      </a:extLst>
                    </a:gridCol>
                    <a:gridCol w="3114860">
                      <a:extLst>
                        <a:ext uri="{9D8B030D-6E8A-4147-A177-3AD203B41FA5}">
                          <a16:colId xmlns:a16="http://schemas.microsoft.com/office/drawing/2014/main" val="481533102"/>
                        </a:ext>
                      </a:extLst>
                    </a:gridCol>
                  </a:tblGrid>
                  <a:tr h="698500">
                    <a:tc>
                      <a:txBody>
                        <a:bodyPr/>
                        <a:lstStyle/>
                        <a:p>
                          <a:pPr algn="ctr"/>
                          <a:endParaRPr lang="en-US" sz="4000" dirty="0">
                            <a:latin typeface="Lucida Sans Unicode" panose="020B0602030504020204" pitchFamily="34" charset="0"/>
                            <a:cs typeface="Lucida Sans Unicode" panose="020B0602030504020204" pitchFamily="34" charset="0"/>
                          </a:endParaRPr>
                        </a:p>
                      </a:txBody>
                      <a:tcPr>
                        <a:solidFill>
                          <a:srgbClr val="0B3C5D"/>
                        </a:solidFill>
                      </a:tcPr>
                    </a:tc>
                    <a:tc gridSpan="3">
                      <a:txBody>
                        <a:bodyPr/>
                        <a:lstStyle/>
                        <a:p>
                          <a:pPr algn="ctr"/>
                          <a:r>
                            <a:rPr lang="en-US" sz="4000" i="0" dirty="0">
                              <a:latin typeface="Lucida Sans Unicode" panose="020B0602030504020204" pitchFamily="34" charset="0"/>
                              <a:cs typeface="Lucida Sans Unicode" panose="020B0602030504020204" pitchFamily="34" charset="0"/>
                            </a:rPr>
                            <a:t>Expected Number of Rerandomizations for a </a:t>
                          </a:r>
                        </a:p>
                        <a:p>
                          <a:pPr algn="ctr"/>
                          <a:r>
                            <a:rPr lang="en-US" sz="4000" i="0" dirty="0">
                              <a:latin typeface="Lucida Sans Unicode" panose="020B0602030504020204" pitchFamily="34" charset="0"/>
                              <a:cs typeface="Lucida Sans Unicode" panose="020B0602030504020204" pitchFamily="34" charset="0"/>
                            </a:rPr>
                            <a:t>Single Acceptance</a:t>
                          </a: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extLst>
                      <a:ext uri="{0D108BD9-81ED-4DB2-BD59-A6C34878D82A}">
                        <a16:rowId xmlns:a16="http://schemas.microsoft.com/office/drawing/2014/main" val="1098219459"/>
                      </a:ext>
                    </a:extLst>
                  </a:tr>
                  <a:tr h="698500">
                    <a:tc>
                      <a:txBody>
                        <a:bodyPr/>
                        <a:lstStyle/>
                        <a:p>
                          <a:pPr algn="ctr"/>
                          <a:r>
                            <a:rPr lang="en-US" sz="4000" dirty="0">
                              <a:solidFill>
                                <a:schemeClr val="bg1"/>
                              </a:solidFill>
                              <a:latin typeface="Lucida Sans Unicode" panose="020B0602030504020204" pitchFamily="34" charset="0"/>
                              <a:cs typeface="Lucida Sans Unicode" panose="020B0602030504020204" pitchFamily="34" charset="0"/>
                            </a:rPr>
                            <a:t>% Reduction in Covariance</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10</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25</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50</a:t>
                          </a:r>
                        </a:p>
                      </a:txBody>
                      <a:tcPr anchor="ctr">
                        <a:solidFill>
                          <a:srgbClr val="0B3C5D"/>
                        </a:solidFill>
                      </a:tcPr>
                    </a:tc>
                    <a:extLst>
                      <a:ext uri="{0D108BD9-81ED-4DB2-BD59-A6C34878D82A}">
                        <a16:rowId xmlns:a16="http://schemas.microsoft.com/office/drawing/2014/main" val="4022507134"/>
                      </a:ext>
                    </a:extLst>
                  </a:tr>
                  <a:tr h="698500">
                    <a:tc>
                      <a:txBody>
                        <a:bodyPr/>
                        <a:lstStyle/>
                        <a:p>
                          <a:pPr algn="ctr"/>
                          <a:r>
                            <a:rPr lang="en-US" sz="4000" dirty="0">
                              <a:latin typeface="Lucida Sans Unicode" panose="020B0602030504020204" pitchFamily="34" charset="0"/>
                              <a:cs typeface="Lucida Sans Unicode" panose="020B0602030504020204" pitchFamily="34" charset="0"/>
                            </a:rPr>
                            <a:t>25%</a:t>
                          </a:r>
                        </a:p>
                      </a:txBody>
                      <a:tcPr/>
                    </a:tc>
                    <a:tc>
                      <a:txBody>
                        <a:bodyPr/>
                        <a:lstStyle/>
                        <a:p>
                          <a:pPr algn="ctr"/>
                          <a:r>
                            <a:rPr lang="en-US" sz="4000" dirty="0">
                              <a:latin typeface="Lucida Sans Unicode" panose="020B0602030504020204" pitchFamily="34" charset="0"/>
                              <a:cs typeface="Lucida Sans Unicode" panose="020B0602030504020204" pitchFamily="34" charset="0"/>
                            </a:rPr>
                            <a:t>1.787</a:t>
                          </a:r>
                        </a:p>
                      </a:txBody>
                      <a:tcPr/>
                    </a:tc>
                    <a:tc>
                      <a:txBody>
                        <a:bodyPr/>
                        <a:lstStyle/>
                        <a:p>
                          <a:pPr algn="ctr"/>
                          <a:r>
                            <a:rPr lang="en-US" sz="4000" dirty="0">
                              <a:latin typeface="Lucida Sans Unicode" panose="020B0602030504020204" pitchFamily="34" charset="0"/>
                              <a:cs typeface="Lucida Sans Unicode" panose="020B0602030504020204" pitchFamily="34" charset="0"/>
                            </a:rPr>
                            <a:t>2.309</a:t>
                          </a:r>
                        </a:p>
                      </a:txBody>
                      <a:tcPr/>
                    </a:tc>
                    <a:tc>
                      <a:txBody>
                        <a:bodyPr/>
                        <a:lstStyle/>
                        <a:p>
                          <a:pPr algn="ctr"/>
                          <a:r>
                            <a:rPr lang="en-US" sz="4000" dirty="0">
                              <a:latin typeface="Lucida Sans Unicode" panose="020B0602030504020204" pitchFamily="34" charset="0"/>
                              <a:cs typeface="Lucida Sans Unicode" panose="020B0602030504020204" pitchFamily="34" charset="0"/>
                            </a:rPr>
                            <a:t>4.358</a:t>
                          </a:r>
                        </a:p>
                      </a:txBody>
                      <a:tcPr/>
                    </a:tc>
                    <a:extLst>
                      <a:ext uri="{0D108BD9-81ED-4DB2-BD59-A6C34878D82A}">
                        <a16:rowId xmlns:a16="http://schemas.microsoft.com/office/drawing/2014/main" val="3426024830"/>
                      </a:ext>
                    </a:extLst>
                  </a:tr>
                  <a:tr h="698500">
                    <a:tc>
                      <a:txBody>
                        <a:bodyPr/>
                        <a:lstStyle/>
                        <a:p>
                          <a:pPr algn="ctr"/>
                          <a:r>
                            <a:rPr lang="en-US" sz="4000" dirty="0">
                              <a:latin typeface="Lucida Sans Unicode" panose="020B0602030504020204" pitchFamily="34" charset="0"/>
                              <a:cs typeface="Lucida Sans Unicode" panose="020B0602030504020204" pitchFamily="34" charset="0"/>
                            </a:rPr>
                            <a:t>50%</a:t>
                          </a:r>
                        </a:p>
                      </a:txBody>
                      <a:tcPr/>
                    </a:tc>
                    <a:tc>
                      <a:txBody>
                        <a:bodyPr/>
                        <a:lstStyle/>
                        <a:p>
                          <a:pPr algn="ctr"/>
                          <a:r>
                            <a:rPr lang="en-US" sz="4000" dirty="0">
                              <a:latin typeface="Lucida Sans Unicode" panose="020B0602030504020204" pitchFamily="34" charset="0"/>
                              <a:cs typeface="Lucida Sans Unicode" panose="020B0602030504020204" pitchFamily="34" charset="0"/>
                            </a:rPr>
                            <a:t>4.049</a:t>
                          </a:r>
                        </a:p>
                      </a:txBody>
                      <a:tcPr/>
                    </a:tc>
                    <a:tc>
                      <a:txBody>
                        <a:bodyPr/>
                        <a:lstStyle/>
                        <a:p>
                          <a:pPr algn="ctr"/>
                          <a:r>
                            <a:rPr lang="en-US" sz="4000" dirty="0">
                              <a:latin typeface="Lucida Sans Unicode" panose="020B0602030504020204" pitchFamily="34" charset="0"/>
                              <a:cs typeface="Lucida Sans Unicode" panose="020B0602030504020204" pitchFamily="34" charset="0"/>
                            </a:rPr>
                            <a:t>22.670</a:t>
                          </a:r>
                        </a:p>
                      </a:txBody>
                      <a:tcPr/>
                    </a:tc>
                    <a:tc>
                      <a:txBody>
                        <a:bodyPr/>
                        <a:lstStyle/>
                        <a:p>
                          <a:pPr algn="ctr"/>
                          <a:r>
                            <a:rPr lang="en-US" sz="4000" dirty="0">
                              <a:latin typeface="Lucida Sans Unicode" panose="020B0602030504020204" pitchFamily="34" charset="0"/>
                              <a:cs typeface="Lucida Sans Unicode" panose="020B0602030504020204" pitchFamily="34" charset="0"/>
                            </a:rPr>
                            <a:t>327.565</a:t>
                          </a:r>
                        </a:p>
                      </a:txBody>
                      <a:tcPr/>
                    </a:tc>
                    <a:extLst>
                      <a:ext uri="{0D108BD9-81ED-4DB2-BD59-A6C34878D82A}">
                        <a16:rowId xmlns:a16="http://schemas.microsoft.com/office/drawing/2014/main" val="1260461514"/>
                      </a:ext>
                    </a:extLst>
                  </a:tr>
                  <a:tr h="698500">
                    <a:tc>
                      <a:txBody>
                        <a:bodyPr/>
                        <a:lstStyle/>
                        <a:p>
                          <a:pPr algn="ctr"/>
                          <a:r>
                            <a:rPr lang="en-US" sz="4000" dirty="0">
                              <a:latin typeface="Lucida Sans Unicode" panose="020B0602030504020204" pitchFamily="34" charset="0"/>
                              <a:cs typeface="Lucida Sans Unicode" panose="020B0602030504020204" pitchFamily="34" charset="0"/>
                            </a:rPr>
                            <a:t>75%</a:t>
                          </a:r>
                        </a:p>
                      </a:txBody>
                      <a:tcPr/>
                    </a:tc>
                    <a:tc>
                      <a:txBody>
                        <a:bodyPr/>
                        <a:lstStyle/>
                        <a:p>
                          <a:pPr algn="ctr"/>
                          <a:r>
                            <a:rPr lang="en-US" sz="4000" dirty="0">
                              <a:latin typeface="Lucida Sans Unicode" panose="020B0602030504020204" pitchFamily="34" charset="0"/>
                              <a:cs typeface="Lucida Sans Unicode" panose="020B0602030504020204" pitchFamily="34" charset="0"/>
                            </a:rPr>
                            <a:t>45.690</a:t>
                          </a:r>
                        </a:p>
                      </a:txBody>
                      <a:tcPr/>
                    </a:tc>
                    <a:tc>
                      <a:txBody>
                        <a:bodyPr/>
                        <a:lstStyle/>
                        <a:p>
                          <a:pPr algn="ctr"/>
                          <a:r>
                            <a:rPr lang="en-US" sz="4000" dirty="0">
                              <a:latin typeface="Lucida Sans Unicode" panose="020B0602030504020204" pitchFamily="34" charset="0"/>
                              <a:cs typeface="Lucida Sans Unicode" panose="020B0602030504020204" pitchFamily="34" charset="0"/>
                            </a:rPr>
                            <a:t>7663.627</a:t>
                          </a:r>
                        </a:p>
                      </a:txBody>
                      <a:tcPr/>
                    </a:tc>
                    <a:tc>
                      <a:txBody>
                        <a:bodyPr/>
                        <a:lstStyle/>
                        <a:p>
                          <a:pPr algn="ctr"/>
                          <a:r>
                            <a:rPr lang="en-US" sz="4000" dirty="0">
                              <a:latin typeface="Lucida Sans Unicode" panose="020B0602030504020204" pitchFamily="34" charset="0"/>
                              <a:cs typeface="Lucida Sans Unicode" panose="020B0602030504020204" pitchFamily="34" charset="0"/>
                            </a:rPr>
                            <a:t>2.9 x </a:t>
                          </a:r>
                          <a14:m>
                            <m:oMath xmlns:m="http://schemas.openxmlformats.org/officeDocument/2006/math">
                              <m:sSup>
                                <m:sSupPr>
                                  <m:ctrlPr>
                                    <a:rPr lang="en-US" sz="4000" b="0" i="1" smtClean="0">
                                      <a:latin typeface="Cambria Math" panose="02040503050406030204" pitchFamily="18" charset="0"/>
                                      <a:cs typeface="Lucida Sans Unicode" panose="020B0602030504020204" pitchFamily="34" charset="0"/>
                                    </a:rPr>
                                  </m:ctrlPr>
                                </m:sSupPr>
                                <m:e>
                                  <m:r>
                                    <a:rPr lang="en-US" sz="4000" b="0" i="1" smtClean="0">
                                      <a:latin typeface="Cambria Math" panose="02040503050406030204" pitchFamily="18" charset="0"/>
                                      <a:cs typeface="Lucida Sans Unicode" panose="020B0602030504020204" pitchFamily="34" charset="0"/>
                                    </a:rPr>
                                    <m:t>10</m:t>
                                  </m:r>
                                </m:e>
                                <m:sup>
                                  <m:r>
                                    <a:rPr lang="en-US" sz="4000" b="0" i="1" smtClean="0">
                                      <a:latin typeface="Cambria Math" panose="02040503050406030204" pitchFamily="18" charset="0"/>
                                      <a:cs typeface="Lucida Sans Unicode" panose="020B0602030504020204" pitchFamily="34" charset="0"/>
                                    </a:rPr>
                                    <m:t>7</m:t>
                                  </m:r>
                                </m:sup>
                              </m:sSup>
                            </m:oMath>
                          </a14:m>
                          <a:endParaRPr lang="en-US" sz="4000" dirty="0">
                            <a:latin typeface="Lucida Sans Unicode" panose="020B0602030504020204" pitchFamily="34" charset="0"/>
                            <a:cs typeface="Lucida Sans Unicode" panose="020B0602030504020204" pitchFamily="34" charset="0"/>
                          </a:endParaRPr>
                        </a:p>
                      </a:txBody>
                      <a:tcPr/>
                    </a:tc>
                    <a:extLst>
                      <a:ext uri="{0D108BD9-81ED-4DB2-BD59-A6C34878D82A}">
                        <a16:rowId xmlns:a16="http://schemas.microsoft.com/office/drawing/2014/main" val="3838548200"/>
                      </a:ext>
                    </a:extLst>
                  </a:tr>
                  <a:tr h="698500">
                    <a:tc>
                      <a:txBody>
                        <a:bodyPr/>
                        <a:lstStyle/>
                        <a:p>
                          <a:pPr algn="ctr"/>
                          <a:r>
                            <a:rPr lang="en-US" sz="4000" dirty="0">
                              <a:latin typeface="Lucida Sans Unicode" panose="020B0602030504020204" pitchFamily="34" charset="0"/>
                              <a:cs typeface="Lucida Sans Unicode" panose="020B0602030504020204" pitchFamily="34" charset="0"/>
                            </a:rPr>
                            <a:t>90%</a:t>
                          </a:r>
                        </a:p>
                      </a:txBody>
                      <a:tcPr/>
                    </a:tc>
                    <a:tc>
                      <a:txBody>
                        <a:bodyPr/>
                        <a:lstStyle/>
                        <a:p>
                          <a:pPr algn="ctr"/>
                          <a:r>
                            <a:rPr lang="en-US" sz="4000" dirty="0">
                              <a:latin typeface="Lucida Sans Unicode" panose="020B0602030504020204" pitchFamily="34" charset="0"/>
                              <a:cs typeface="Lucida Sans Unicode" panose="020B0602030504020204" pitchFamily="34" charset="0"/>
                            </a:rPr>
                            <a:t>2365.326</a:t>
                          </a:r>
                        </a:p>
                      </a:txBody>
                      <a:tcPr/>
                    </a:tc>
                    <a:tc>
                      <a:txBody>
                        <a:bodyPr/>
                        <a:lstStyle/>
                        <a:p>
                          <a:pPr algn="ctr"/>
                          <a:r>
                            <a:rPr lang="en-US" sz="4000" dirty="0">
                              <a:latin typeface="Lucida Sans Unicode" panose="020B0602030504020204" pitchFamily="34" charset="0"/>
                              <a:cs typeface="Lucida Sans Unicode" panose="020B0602030504020204" pitchFamily="34" charset="0"/>
                            </a:rPr>
                            <a:t>1.3 x </a:t>
                          </a:r>
                          <a14:m>
                            <m:oMath xmlns:m="http://schemas.openxmlformats.org/officeDocument/2006/math">
                              <m:sSup>
                                <m:sSupPr>
                                  <m:ctrlPr>
                                    <a:rPr lang="en-US" sz="4000" b="0" i="1" smtClean="0">
                                      <a:latin typeface="Cambria Math" panose="02040503050406030204" pitchFamily="18" charset="0"/>
                                      <a:cs typeface="Lucida Sans Unicode" panose="020B0602030504020204" pitchFamily="34" charset="0"/>
                                    </a:rPr>
                                  </m:ctrlPr>
                                </m:sSupPr>
                                <m:e>
                                  <m:r>
                                    <a:rPr lang="en-US" sz="4000" b="0" i="1" smtClean="0">
                                      <a:latin typeface="Cambria Math" panose="02040503050406030204" pitchFamily="18" charset="0"/>
                                      <a:cs typeface="Lucida Sans Unicode" panose="020B0602030504020204" pitchFamily="34" charset="0"/>
                                    </a:rPr>
                                    <m:t>10</m:t>
                                  </m:r>
                                </m:e>
                                <m:sup>
                                  <m:r>
                                    <a:rPr lang="en-US" sz="4000" b="0" i="1" smtClean="0">
                                      <a:latin typeface="Cambria Math" panose="02040503050406030204" pitchFamily="18" charset="0"/>
                                      <a:cs typeface="Lucida Sans Unicode" panose="020B0602030504020204" pitchFamily="34" charset="0"/>
                                    </a:rPr>
                                    <m:t>8</m:t>
                                  </m:r>
                                </m:sup>
                              </m:sSup>
                            </m:oMath>
                          </a14:m>
                          <a:endParaRPr lang="en-US" sz="4000" dirty="0">
                            <a:latin typeface="Lucida Sans Unicode" panose="020B0602030504020204" pitchFamily="34" charset="0"/>
                            <a:cs typeface="Lucida Sans Unicode" panose="020B0602030504020204" pitchFamily="34" charset="0"/>
                          </a:endParaRPr>
                        </a:p>
                      </a:txBody>
                      <a:tcPr/>
                    </a:tc>
                    <a:tc>
                      <a:txBody>
                        <a:bodyPr/>
                        <a:lstStyle/>
                        <a:p>
                          <a:pPr algn="ctr"/>
                          <a:r>
                            <a:rPr lang="en-US" sz="4000" dirty="0">
                              <a:latin typeface="Lucida Sans Unicode" panose="020B0602030504020204" pitchFamily="34" charset="0"/>
                              <a:cs typeface="Lucida Sans Unicode" panose="020B0602030504020204" pitchFamily="34" charset="0"/>
                            </a:rPr>
                            <a:t>7.2 x </a:t>
                          </a:r>
                          <a14:m>
                            <m:oMath xmlns:m="http://schemas.openxmlformats.org/officeDocument/2006/math">
                              <m:sSup>
                                <m:sSupPr>
                                  <m:ctrlPr>
                                    <a:rPr lang="en-US" sz="4000" b="0" i="1" smtClean="0">
                                      <a:latin typeface="Cambria Math" panose="02040503050406030204" pitchFamily="18" charset="0"/>
                                      <a:cs typeface="Lucida Sans Unicode" panose="020B0602030504020204" pitchFamily="34" charset="0"/>
                                    </a:rPr>
                                  </m:ctrlPr>
                                </m:sSupPr>
                                <m:e>
                                  <m:r>
                                    <a:rPr lang="en-US" sz="4000" b="0" i="1" smtClean="0">
                                      <a:latin typeface="Cambria Math" panose="02040503050406030204" pitchFamily="18" charset="0"/>
                                      <a:cs typeface="Lucida Sans Unicode" panose="020B0602030504020204" pitchFamily="34" charset="0"/>
                                    </a:rPr>
                                    <m:t>10</m:t>
                                  </m:r>
                                </m:e>
                                <m:sup>
                                  <m:r>
                                    <a:rPr lang="en-US" sz="4000" b="0" i="1" smtClean="0">
                                      <a:latin typeface="Cambria Math" panose="02040503050406030204" pitchFamily="18" charset="0"/>
                                      <a:cs typeface="Lucida Sans Unicode" panose="020B0602030504020204" pitchFamily="34" charset="0"/>
                                    </a:rPr>
                                    <m:t>15</m:t>
                                  </m:r>
                                </m:sup>
                              </m:sSup>
                            </m:oMath>
                          </a14:m>
                          <a:endParaRPr lang="en-US" sz="4000" dirty="0">
                            <a:latin typeface="Lucida Sans Unicode" panose="020B0602030504020204" pitchFamily="34" charset="0"/>
                            <a:cs typeface="Lucida Sans Unicode" panose="020B0602030504020204" pitchFamily="34" charset="0"/>
                          </a:endParaRPr>
                        </a:p>
                      </a:txBody>
                      <a:tcPr/>
                    </a:tc>
                    <a:extLst>
                      <a:ext uri="{0D108BD9-81ED-4DB2-BD59-A6C34878D82A}">
                        <a16:rowId xmlns:a16="http://schemas.microsoft.com/office/drawing/2014/main" val="938038203"/>
                      </a:ext>
                    </a:extLst>
                  </a:tr>
                </a:tbl>
              </a:graphicData>
            </a:graphic>
          </p:graphicFrame>
        </mc:Choice>
        <mc:Fallback>
          <p:graphicFrame>
            <p:nvGraphicFramePr>
              <p:cNvPr id="11" name="Table 10">
                <a:extLst>
                  <a:ext uri="{FF2B5EF4-FFF2-40B4-BE49-F238E27FC236}">
                    <a16:creationId xmlns:a16="http://schemas.microsoft.com/office/drawing/2014/main" id="{601EA012-769C-1549-8759-EF053DB3A8AD}"/>
                  </a:ext>
                </a:extLst>
              </p:cNvPr>
              <p:cNvGraphicFramePr>
                <a:graphicFrameLocks noGrp="1"/>
              </p:cNvGraphicFramePr>
              <p:nvPr>
                <p:extLst>
                  <p:ext uri="{D42A27DB-BD31-4B8C-83A1-F6EECF244321}">
                    <p14:modId xmlns:p14="http://schemas.microsoft.com/office/powerpoint/2010/main" val="2843920174"/>
                  </p:ext>
                </p:extLst>
              </p:nvPr>
            </p:nvGraphicFramePr>
            <p:xfrm>
              <a:off x="15327013" y="8860581"/>
              <a:ext cx="13351354" cy="6041962"/>
            </p:xfrm>
            <a:graphic>
              <a:graphicData uri="http://schemas.openxmlformats.org/drawingml/2006/table">
                <a:tbl>
                  <a:tblPr firstRow="1" bandRow="1">
                    <a:tableStyleId>{EB9631B5-78F2-41C9-869B-9F39066F8104}</a:tableStyleId>
                  </a:tblPr>
                  <a:tblGrid>
                    <a:gridCol w="4006774">
                      <a:extLst>
                        <a:ext uri="{9D8B030D-6E8A-4147-A177-3AD203B41FA5}">
                          <a16:colId xmlns:a16="http://schemas.microsoft.com/office/drawing/2014/main" val="2678162641"/>
                        </a:ext>
                      </a:extLst>
                    </a:gridCol>
                    <a:gridCol w="3114860">
                      <a:extLst>
                        <a:ext uri="{9D8B030D-6E8A-4147-A177-3AD203B41FA5}">
                          <a16:colId xmlns:a16="http://schemas.microsoft.com/office/drawing/2014/main" val="3254848141"/>
                        </a:ext>
                      </a:extLst>
                    </a:gridCol>
                    <a:gridCol w="3114860">
                      <a:extLst>
                        <a:ext uri="{9D8B030D-6E8A-4147-A177-3AD203B41FA5}">
                          <a16:colId xmlns:a16="http://schemas.microsoft.com/office/drawing/2014/main" val="3950368499"/>
                        </a:ext>
                      </a:extLst>
                    </a:gridCol>
                    <a:gridCol w="3114860">
                      <a:extLst>
                        <a:ext uri="{9D8B030D-6E8A-4147-A177-3AD203B41FA5}">
                          <a16:colId xmlns:a16="http://schemas.microsoft.com/office/drawing/2014/main" val="481533102"/>
                        </a:ext>
                      </a:extLst>
                    </a:gridCol>
                  </a:tblGrid>
                  <a:tr h="1920240">
                    <a:tc>
                      <a:txBody>
                        <a:bodyPr/>
                        <a:lstStyle/>
                        <a:p>
                          <a:pPr algn="ctr"/>
                          <a:endParaRPr lang="en-US" sz="4000" dirty="0">
                            <a:latin typeface="Lucida Sans Unicode" panose="020B0602030504020204" pitchFamily="34" charset="0"/>
                            <a:cs typeface="Lucida Sans Unicode" panose="020B0602030504020204" pitchFamily="34" charset="0"/>
                          </a:endParaRPr>
                        </a:p>
                      </a:txBody>
                      <a:tcPr>
                        <a:solidFill>
                          <a:srgbClr val="0B3C5D"/>
                        </a:solidFill>
                      </a:tcPr>
                    </a:tc>
                    <a:tc gridSpan="3">
                      <a:txBody>
                        <a:bodyPr/>
                        <a:lstStyle/>
                        <a:p>
                          <a:pPr algn="ctr"/>
                          <a:r>
                            <a:rPr lang="en-US" sz="4000" i="0" dirty="0">
                              <a:latin typeface="Lucida Sans Unicode" panose="020B0602030504020204" pitchFamily="34" charset="0"/>
                              <a:cs typeface="Lucida Sans Unicode" panose="020B0602030504020204" pitchFamily="34" charset="0"/>
                            </a:rPr>
                            <a:t>Expected Number of Rerandomizations for a </a:t>
                          </a:r>
                        </a:p>
                        <a:p>
                          <a:pPr algn="ctr"/>
                          <a:r>
                            <a:rPr lang="en-US" sz="4000" i="0" dirty="0">
                              <a:latin typeface="Lucida Sans Unicode" panose="020B0602030504020204" pitchFamily="34" charset="0"/>
                              <a:cs typeface="Lucida Sans Unicode" panose="020B0602030504020204" pitchFamily="34" charset="0"/>
                            </a:rPr>
                            <a:t>Single Acceptance</a:t>
                          </a: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extLst>
                      <a:ext uri="{0D108BD9-81ED-4DB2-BD59-A6C34878D82A}">
                        <a16:rowId xmlns:a16="http://schemas.microsoft.com/office/drawing/2014/main" val="1098219459"/>
                      </a:ext>
                    </a:extLst>
                  </a:tr>
                  <a:tr h="1310640">
                    <a:tc>
                      <a:txBody>
                        <a:bodyPr/>
                        <a:lstStyle/>
                        <a:p>
                          <a:pPr algn="ctr"/>
                          <a:r>
                            <a:rPr lang="en-US" sz="4000" dirty="0">
                              <a:solidFill>
                                <a:schemeClr val="bg1"/>
                              </a:solidFill>
                              <a:latin typeface="Lucida Sans Unicode" panose="020B0602030504020204" pitchFamily="34" charset="0"/>
                              <a:cs typeface="Lucida Sans Unicode" panose="020B0602030504020204" pitchFamily="34" charset="0"/>
                            </a:rPr>
                            <a:t>% Reduction in Covariance</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10</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25</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50</a:t>
                          </a:r>
                        </a:p>
                      </a:txBody>
                      <a:tcPr anchor="ctr">
                        <a:solidFill>
                          <a:srgbClr val="0B3C5D"/>
                        </a:solidFill>
                      </a:tcPr>
                    </a:tc>
                    <a:extLst>
                      <a:ext uri="{0D108BD9-81ED-4DB2-BD59-A6C34878D82A}">
                        <a16:rowId xmlns:a16="http://schemas.microsoft.com/office/drawing/2014/main" val="4022507134"/>
                      </a:ext>
                    </a:extLst>
                  </a:tr>
                  <a:tr h="701040">
                    <a:tc>
                      <a:txBody>
                        <a:bodyPr/>
                        <a:lstStyle/>
                        <a:p>
                          <a:pPr algn="ctr"/>
                          <a:r>
                            <a:rPr lang="en-US" sz="4000" dirty="0">
                              <a:latin typeface="Lucida Sans Unicode" panose="020B0602030504020204" pitchFamily="34" charset="0"/>
                              <a:cs typeface="Lucida Sans Unicode" panose="020B0602030504020204" pitchFamily="34" charset="0"/>
                            </a:rPr>
                            <a:t>25%</a:t>
                          </a:r>
                        </a:p>
                      </a:txBody>
                      <a:tcPr/>
                    </a:tc>
                    <a:tc>
                      <a:txBody>
                        <a:bodyPr/>
                        <a:lstStyle/>
                        <a:p>
                          <a:pPr algn="ctr"/>
                          <a:r>
                            <a:rPr lang="en-US" sz="4000" dirty="0">
                              <a:latin typeface="Lucida Sans Unicode" panose="020B0602030504020204" pitchFamily="34" charset="0"/>
                              <a:cs typeface="Lucida Sans Unicode" panose="020B0602030504020204" pitchFamily="34" charset="0"/>
                            </a:rPr>
                            <a:t>1.787</a:t>
                          </a:r>
                        </a:p>
                      </a:txBody>
                      <a:tcPr/>
                    </a:tc>
                    <a:tc>
                      <a:txBody>
                        <a:bodyPr/>
                        <a:lstStyle/>
                        <a:p>
                          <a:pPr algn="ctr"/>
                          <a:r>
                            <a:rPr lang="en-US" sz="4000" dirty="0">
                              <a:latin typeface="Lucida Sans Unicode" panose="020B0602030504020204" pitchFamily="34" charset="0"/>
                              <a:cs typeface="Lucida Sans Unicode" panose="020B0602030504020204" pitchFamily="34" charset="0"/>
                            </a:rPr>
                            <a:t>2.309</a:t>
                          </a:r>
                        </a:p>
                      </a:txBody>
                      <a:tcPr/>
                    </a:tc>
                    <a:tc>
                      <a:txBody>
                        <a:bodyPr/>
                        <a:lstStyle/>
                        <a:p>
                          <a:pPr algn="ctr"/>
                          <a:r>
                            <a:rPr lang="en-US" sz="4000" dirty="0">
                              <a:latin typeface="Lucida Sans Unicode" panose="020B0602030504020204" pitchFamily="34" charset="0"/>
                              <a:cs typeface="Lucida Sans Unicode" panose="020B0602030504020204" pitchFamily="34" charset="0"/>
                            </a:rPr>
                            <a:t>4.358</a:t>
                          </a:r>
                        </a:p>
                      </a:txBody>
                      <a:tcPr/>
                    </a:tc>
                    <a:extLst>
                      <a:ext uri="{0D108BD9-81ED-4DB2-BD59-A6C34878D82A}">
                        <a16:rowId xmlns:a16="http://schemas.microsoft.com/office/drawing/2014/main" val="3426024830"/>
                      </a:ext>
                    </a:extLst>
                  </a:tr>
                  <a:tr h="701040">
                    <a:tc>
                      <a:txBody>
                        <a:bodyPr/>
                        <a:lstStyle/>
                        <a:p>
                          <a:pPr algn="ctr"/>
                          <a:r>
                            <a:rPr lang="en-US" sz="4000" dirty="0">
                              <a:latin typeface="Lucida Sans Unicode" panose="020B0602030504020204" pitchFamily="34" charset="0"/>
                              <a:cs typeface="Lucida Sans Unicode" panose="020B0602030504020204" pitchFamily="34" charset="0"/>
                            </a:rPr>
                            <a:t>50%</a:t>
                          </a:r>
                        </a:p>
                      </a:txBody>
                      <a:tcPr/>
                    </a:tc>
                    <a:tc>
                      <a:txBody>
                        <a:bodyPr/>
                        <a:lstStyle/>
                        <a:p>
                          <a:pPr algn="ctr"/>
                          <a:r>
                            <a:rPr lang="en-US" sz="4000" dirty="0">
                              <a:latin typeface="Lucida Sans Unicode" panose="020B0602030504020204" pitchFamily="34" charset="0"/>
                              <a:cs typeface="Lucida Sans Unicode" panose="020B0602030504020204" pitchFamily="34" charset="0"/>
                            </a:rPr>
                            <a:t>4.049</a:t>
                          </a:r>
                        </a:p>
                      </a:txBody>
                      <a:tcPr/>
                    </a:tc>
                    <a:tc>
                      <a:txBody>
                        <a:bodyPr/>
                        <a:lstStyle/>
                        <a:p>
                          <a:pPr algn="ctr"/>
                          <a:r>
                            <a:rPr lang="en-US" sz="4000" dirty="0">
                              <a:latin typeface="Lucida Sans Unicode" panose="020B0602030504020204" pitchFamily="34" charset="0"/>
                              <a:cs typeface="Lucida Sans Unicode" panose="020B0602030504020204" pitchFamily="34" charset="0"/>
                            </a:rPr>
                            <a:t>22.670</a:t>
                          </a:r>
                        </a:p>
                      </a:txBody>
                      <a:tcPr/>
                    </a:tc>
                    <a:tc>
                      <a:txBody>
                        <a:bodyPr/>
                        <a:lstStyle/>
                        <a:p>
                          <a:pPr algn="ctr"/>
                          <a:r>
                            <a:rPr lang="en-US" sz="4000" dirty="0">
                              <a:latin typeface="Lucida Sans Unicode" panose="020B0602030504020204" pitchFamily="34" charset="0"/>
                              <a:cs typeface="Lucida Sans Unicode" panose="020B0602030504020204" pitchFamily="34" charset="0"/>
                            </a:rPr>
                            <a:t>327.565</a:t>
                          </a:r>
                        </a:p>
                      </a:txBody>
                      <a:tcPr/>
                    </a:tc>
                    <a:extLst>
                      <a:ext uri="{0D108BD9-81ED-4DB2-BD59-A6C34878D82A}">
                        <a16:rowId xmlns:a16="http://schemas.microsoft.com/office/drawing/2014/main" val="1260461514"/>
                      </a:ext>
                    </a:extLst>
                  </a:tr>
                  <a:tr h="701040">
                    <a:tc>
                      <a:txBody>
                        <a:bodyPr/>
                        <a:lstStyle/>
                        <a:p>
                          <a:pPr algn="ctr"/>
                          <a:r>
                            <a:rPr lang="en-US" sz="4000" dirty="0">
                              <a:latin typeface="Lucida Sans Unicode" panose="020B0602030504020204" pitchFamily="34" charset="0"/>
                              <a:cs typeface="Lucida Sans Unicode" panose="020B0602030504020204" pitchFamily="34" charset="0"/>
                            </a:rPr>
                            <a:t>75%</a:t>
                          </a:r>
                        </a:p>
                      </a:txBody>
                      <a:tcPr/>
                    </a:tc>
                    <a:tc>
                      <a:txBody>
                        <a:bodyPr/>
                        <a:lstStyle/>
                        <a:p>
                          <a:pPr algn="ctr"/>
                          <a:r>
                            <a:rPr lang="en-US" sz="4000" dirty="0">
                              <a:latin typeface="Lucida Sans Unicode" panose="020B0602030504020204" pitchFamily="34" charset="0"/>
                              <a:cs typeface="Lucida Sans Unicode" panose="020B0602030504020204" pitchFamily="34" charset="0"/>
                            </a:rPr>
                            <a:t>45.690</a:t>
                          </a:r>
                        </a:p>
                      </a:txBody>
                      <a:tcPr/>
                    </a:tc>
                    <a:tc>
                      <a:txBody>
                        <a:bodyPr/>
                        <a:lstStyle/>
                        <a:p>
                          <a:pPr algn="ctr"/>
                          <a:r>
                            <a:rPr lang="en-US" sz="4000" dirty="0">
                              <a:latin typeface="Lucida Sans Unicode" panose="020B0602030504020204" pitchFamily="34" charset="0"/>
                              <a:cs typeface="Lucida Sans Unicode" panose="020B0602030504020204" pitchFamily="34" charset="0"/>
                            </a:rPr>
                            <a:t>7663.627</a:t>
                          </a:r>
                        </a:p>
                      </a:txBody>
                      <a:tcPr/>
                    </a:tc>
                    <a:tc>
                      <a:txBody>
                        <a:bodyPr/>
                        <a:lstStyle/>
                        <a:p>
                          <a:endParaRPr lang="en-US"/>
                        </a:p>
                      </a:txBody>
                      <a:tcPr>
                        <a:blipFill>
                          <a:blip r:embed="rId5"/>
                          <a:stretch>
                            <a:fillRect l="-328049" t="-680000" b="-140000"/>
                          </a:stretch>
                        </a:blipFill>
                      </a:tcPr>
                    </a:tc>
                    <a:extLst>
                      <a:ext uri="{0D108BD9-81ED-4DB2-BD59-A6C34878D82A}">
                        <a16:rowId xmlns:a16="http://schemas.microsoft.com/office/drawing/2014/main" val="3838548200"/>
                      </a:ext>
                    </a:extLst>
                  </a:tr>
                  <a:tr h="707962">
                    <a:tc>
                      <a:txBody>
                        <a:bodyPr/>
                        <a:lstStyle/>
                        <a:p>
                          <a:pPr algn="ctr"/>
                          <a:r>
                            <a:rPr lang="en-US" sz="4000" dirty="0">
                              <a:latin typeface="Lucida Sans Unicode" panose="020B0602030504020204" pitchFamily="34" charset="0"/>
                              <a:cs typeface="Lucida Sans Unicode" panose="020B0602030504020204" pitchFamily="34" charset="0"/>
                            </a:rPr>
                            <a:t>90%</a:t>
                          </a:r>
                        </a:p>
                      </a:txBody>
                      <a:tcPr/>
                    </a:tc>
                    <a:tc>
                      <a:txBody>
                        <a:bodyPr/>
                        <a:lstStyle/>
                        <a:p>
                          <a:pPr algn="ctr"/>
                          <a:r>
                            <a:rPr lang="en-US" sz="4000" dirty="0">
                              <a:latin typeface="Lucida Sans Unicode" panose="020B0602030504020204" pitchFamily="34" charset="0"/>
                              <a:cs typeface="Lucida Sans Unicode" panose="020B0602030504020204" pitchFamily="34" charset="0"/>
                            </a:rPr>
                            <a:t>2365.326</a:t>
                          </a:r>
                        </a:p>
                      </a:txBody>
                      <a:tcPr/>
                    </a:tc>
                    <a:tc>
                      <a:txBody>
                        <a:bodyPr/>
                        <a:lstStyle/>
                        <a:p>
                          <a:endParaRPr lang="en-US"/>
                        </a:p>
                      </a:txBody>
                      <a:tcPr>
                        <a:blipFill>
                          <a:blip r:embed="rId5"/>
                          <a:stretch>
                            <a:fillRect l="-229388" t="-766071" r="-100408" b="-37500"/>
                          </a:stretch>
                        </a:blipFill>
                      </a:tcPr>
                    </a:tc>
                    <a:tc>
                      <a:txBody>
                        <a:bodyPr/>
                        <a:lstStyle/>
                        <a:p>
                          <a:endParaRPr lang="en-US"/>
                        </a:p>
                      </a:txBody>
                      <a:tcPr>
                        <a:blipFill>
                          <a:blip r:embed="rId5"/>
                          <a:stretch>
                            <a:fillRect l="-328049" t="-766071" b="-37500"/>
                          </a:stretch>
                        </a:blipFill>
                      </a:tcPr>
                    </a:tc>
                    <a:extLst>
                      <a:ext uri="{0D108BD9-81ED-4DB2-BD59-A6C34878D82A}">
                        <a16:rowId xmlns:a16="http://schemas.microsoft.com/office/drawing/2014/main" val="9380382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a:extLst>
                  <a:ext uri="{FF2B5EF4-FFF2-40B4-BE49-F238E27FC236}">
                    <a16:creationId xmlns:a16="http://schemas.microsoft.com/office/drawing/2014/main" id="{51EEB5CD-BC69-5D47-931C-B4C91A31F587}"/>
                  </a:ext>
                </a:extLst>
              </p:cNvPr>
              <p:cNvGraphicFramePr>
                <a:graphicFrameLocks noGrp="1"/>
              </p:cNvGraphicFramePr>
              <p:nvPr>
                <p:extLst>
                  <p:ext uri="{D42A27DB-BD31-4B8C-83A1-F6EECF244321}">
                    <p14:modId xmlns:p14="http://schemas.microsoft.com/office/powerpoint/2010/main" val="2595003491"/>
                  </p:ext>
                </p:extLst>
              </p:nvPr>
            </p:nvGraphicFramePr>
            <p:xfrm>
              <a:off x="15327012" y="22302953"/>
              <a:ext cx="13351356" cy="10122540"/>
            </p:xfrm>
            <a:graphic>
              <a:graphicData uri="http://schemas.openxmlformats.org/drawingml/2006/table">
                <a:tbl>
                  <a:tblPr firstRow="1" bandRow="1">
                    <a:tableStyleId>{EB9631B5-78F2-41C9-869B-9F39066F8104}</a:tableStyleId>
                  </a:tblPr>
                  <a:tblGrid>
                    <a:gridCol w="3670618">
                      <a:extLst>
                        <a:ext uri="{9D8B030D-6E8A-4147-A177-3AD203B41FA5}">
                          <a16:colId xmlns:a16="http://schemas.microsoft.com/office/drawing/2014/main" val="733210591"/>
                        </a:ext>
                      </a:extLst>
                    </a:gridCol>
                    <a:gridCol w="3261042">
                      <a:extLst>
                        <a:ext uri="{9D8B030D-6E8A-4147-A177-3AD203B41FA5}">
                          <a16:colId xmlns:a16="http://schemas.microsoft.com/office/drawing/2014/main" val="3683944500"/>
                        </a:ext>
                      </a:extLst>
                    </a:gridCol>
                    <a:gridCol w="2207183">
                      <a:extLst>
                        <a:ext uri="{9D8B030D-6E8A-4147-A177-3AD203B41FA5}">
                          <a16:colId xmlns:a16="http://schemas.microsoft.com/office/drawing/2014/main" val="3254848141"/>
                        </a:ext>
                      </a:extLst>
                    </a:gridCol>
                    <a:gridCol w="2005330">
                      <a:extLst>
                        <a:ext uri="{9D8B030D-6E8A-4147-A177-3AD203B41FA5}">
                          <a16:colId xmlns:a16="http://schemas.microsoft.com/office/drawing/2014/main" val="3950368499"/>
                        </a:ext>
                      </a:extLst>
                    </a:gridCol>
                    <a:gridCol w="2207183">
                      <a:extLst>
                        <a:ext uri="{9D8B030D-6E8A-4147-A177-3AD203B41FA5}">
                          <a16:colId xmlns:a16="http://schemas.microsoft.com/office/drawing/2014/main" val="481533102"/>
                        </a:ext>
                      </a:extLst>
                    </a:gridCol>
                  </a:tblGrid>
                  <a:tr h="698500">
                    <a:tc>
                      <a:txBody>
                        <a:bodyPr/>
                        <a:lstStyle/>
                        <a:p>
                          <a:pPr algn="ctr"/>
                          <a:endParaRPr lang="en-US" sz="4000" i="0" dirty="0">
                            <a:latin typeface="Lucida Sans Unicode" panose="020B0602030504020204" pitchFamily="34" charset="0"/>
                            <a:cs typeface="Lucida Sans Unicode" panose="020B0602030504020204" pitchFamily="34" charset="0"/>
                          </a:endParaRPr>
                        </a:p>
                      </a:txBody>
                      <a:tcPr>
                        <a:solidFill>
                          <a:srgbClr val="0B3C5D"/>
                        </a:solidFill>
                      </a:tcPr>
                    </a:tc>
                    <a:tc>
                      <a:txBody>
                        <a:bodyPr/>
                        <a:lstStyle/>
                        <a:p>
                          <a:pPr algn="ctr"/>
                          <a:endParaRPr lang="en-US" sz="4000" i="0" dirty="0">
                            <a:latin typeface="Lucida Sans Unicode" panose="020B0602030504020204" pitchFamily="34" charset="0"/>
                            <a:cs typeface="Lucida Sans Unicode" panose="020B0602030504020204" pitchFamily="34" charset="0"/>
                          </a:endParaRPr>
                        </a:p>
                      </a:txBody>
                      <a:tcPr>
                        <a:solidFill>
                          <a:srgbClr val="0B3C5D"/>
                        </a:solidFill>
                      </a:tcPr>
                    </a:tc>
                    <a:tc gridSpan="3">
                      <a:txBody>
                        <a:bodyPr/>
                        <a:lstStyle/>
                        <a:p>
                          <a:pPr algn="ctr"/>
                          <a:r>
                            <a:rPr lang="en-US" sz="4000" i="0" dirty="0">
                              <a:latin typeface="Lucida Sans Unicode" panose="020B0602030504020204" pitchFamily="34" charset="0"/>
                              <a:cs typeface="Lucida Sans Unicode" panose="020B0602030504020204" pitchFamily="34" charset="0"/>
                            </a:rPr>
                            <a:t>Type I Error Rates </a:t>
                          </a:r>
                        </a:p>
                        <a:p>
                          <a:pPr algn="ctr"/>
                          <a:r>
                            <a:rPr lang="en-US" sz="4000" i="0" dirty="0">
                              <a:latin typeface="Lucida Sans Unicode" panose="020B0602030504020204" pitchFamily="34" charset="0"/>
                              <a:cs typeface="Lucida Sans Unicode" panose="020B0602030504020204" pitchFamily="34" charset="0"/>
                            </a:rPr>
                            <a:t>(</a:t>
                          </a:r>
                          <a14:m>
                            <m:oMath xmlns:m="http://schemas.openxmlformats.org/officeDocument/2006/math">
                              <m:r>
                                <a:rPr lang="en-US" sz="4000" i="1" smtClean="0">
                                  <a:latin typeface="Cambria Math" panose="02040503050406030204" pitchFamily="18" charset="0"/>
                                  <a:ea typeface="Cambria Math" panose="02040503050406030204" pitchFamily="18" charset="0"/>
                                  <a:cs typeface="Lucida Sans Unicode" panose="020B0602030504020204" pitchFamily="34" charset="0"/>
                                </a:rPr>
                                <m:t>𝜶</m:t>
                              </m:r>
                            </m:oMath>
                          </a14:m>
                          <a:r>
                            <a:rPr lang="en-US" sz="4000" i="0" dirty="0">
                              <a:latin typeface="Lucida Sans Unicode" panose="020B0602030504020204" pitchFamily="34" charset="0"/>
                              <a:cs typeface="Lucida Sans Unicode" panose="020B0602030504020204" pitchFamily="34" charset="0"/>
                            </a:rPr>
                            <a:t> = 0.05)</a:t>
                          </a: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extLst>
                      <a:ext uri="{0D108BD9-81ED-4DB2-BD59-A6C34878D82A}">
                        <a16:rowId xmlns:a16="http://schemas.microsoft.com/office/drawing/2014/main" val="1098219459"/>
                      </a:ext>
                    </a:extLst>
                  </a:tr>
                  <a:tr h="698500">
                    <a:tc>
                      <a:txBody>
                        <a:bodyPr/>
                        <a:lstStyle/>
                        <a:p>
                          <a:pPr algn="ctr"/>
                          <a:r>
                            <a:rPr lang="en-US" sz="4000" i="0" dirty="0">
                              <a:solidFill>
                                <a:schemeClr val="bg1"/>
                              </a:solidFill>
                              <a:latin typeface="Lucida Sans Unicode" panose="020B0602030504020204" pitchFamily="34" charset="0"/>
                              <a:cs typeface="Lucida Sans Unicode" panose="020B0602030504020204" pitchFamily="34" charset="0"/>
                            </a:rPr>
                            <a:t>% Reduction </a:t>
                          </a:r>
                        </a:p>
                        <a:p>
                          <a:pPr algn="ctr"/>
                          <a:r>
                            <a:rPr lang="en-US" sz="4000" i="0" dirty="0">
                              <a:solidFill>
                                <a:schemeClr val="bg1"/>
                              </a:solidFill>
                              <a:latin typeface="Lucida Sans Unicode" panose="020B0602030504020204" pitchFamily="34" charset="0"/>
                              <a:cs typeface="Lucida Sans Unicode" panose="020B0602030504020204" pitchFamily="34" charset="0"/>
                            </a:rPr>
                            <a:t>in Covariance</a:t>
                          </a:r>
                        </a:p>
                      </a:txBody>
                      <a:tcPr anchor="ctr">
                        <a:solidFill>
                          <a:srgbClr val="0B3C5D"/>
                        </a:solidFill>
                      </a:tcPr>
                    </a:tc>
                    <a:tc>
                      <a:txBody>
                        <a:bodyPr/>
                        <a:lstStyle/>
                        <a:p>
                          <a:pPr algn="ctr"/>
                          <a:r>
                            <a:rPr lang="en-US" sz="4000" i="0" dirty="0">
                              <a:solidFill>
                                <a:schemeClr val="bg1"/>
                              </a:solidFill>
                              <a:latin typeface="Lucida Sans Unicode" panose="020B0602030504020204" pitchFamily="34" charset="0"/>
                              <a:cs typeface="Lucida Sans Unicode" panose="020B0602030504020204" pitchFamily="34" charset="0"/>
                            </a:rPr>
                            <a:t>Correlation </a:t>
                          </a:r>
                        </a:p>
                        <a:p>
                          <a:pPr algn="ctr"/>
                          <a:r>
                            <a:rPr lang="en-US" sz="4000" i="0" dirty="0">
                              <a:solidFill>
                                <a:schemeClr val="bg1"/>
                              </a:solidFill>
                              <a:latin typeface="Lucida Sans Unicode" panose="020B0602030504020204" pitchFamily="34" charset="0"/>
                              <a:cs typeface="Lucida Sans Unicode" panose="020B0602030504020204" pitchFamily="34" charset="0"/>
                            </a:rPr>
                            <a:t>Structure</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10</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25</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50</a:t>
                          </a:r>
                        </a:p>
                      </a:txBody>
                      <a:tcPr anchor="ctr">
                        <a:solidFill>
                          <a:srgbClr val="0B3C5D"/>
                        </a:solidFill>
                      </a:tcPr>
                    </a:tc>
                    <a:extLst>
                      <a:ext uri="{0D108BD9-81ED-4DB2-BD59-A6C34878D82A}">
                        <a16:rowId xmlns:a16="http://schemas.microsoft.com/office/drawing/2014/main" val="4022507134"/>
                      </a:ext>
                    </a:extLst>
                  </a:tr>
                  <a:tr h="698500">
                    <a:tc rowSpan="5">
                      <a:txBody>
                        <a:bodyPr/>
                        <a:lstStyle/>
                        <a:p>
                          <a:pPr algn="ctr"/>
                          <a:r>
                            <a:rPr lang="en-US" sz="4000" dirty="0">
                              <a:latin typeface="Lucida Sans Unicode" panose="020B0602030504020204" pitchFamily="34" charset="0"/>
                              <a:cs typeface="Lucida Sans Unicode" panose="020B0602030504020204" pitchFamily="34" charset="0"/>
                            </a:rPr>
                            <a:t>25%</a:t>
                          </a: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0.20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0.052</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0.051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0.045</a:t>
                          </a:r>
                        </a:p>
                      </a:txBody>
                      <a:tcPr/>
                    </a:tc>
                    <a:extLst>
                      <a:ext uri="{0D108BD9-81ED-4DB2-BD59-A6C34878D82A}">
                        <a16:rowId xmlns:a16="http://schemas.microsoft.com/office/drawing/2014/main" val="3426024830"/>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0.40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0.053</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0.037</a:t>
                          </a:r>
                        </a:p>
                      </a:txBody>
                      <a:tcPr/>
                    </a:tc>
                    <a:extLst>
                      <a:ext uri="{0D108BD9-81ED-4DB2-BD59-A6C34878D82A}">
                        <a16:rowId xmlns:a16="http://schemas.microsoft.com/office/drawing/2014/main" val="1260461514"/>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0.60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0.025</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0.037</a:t>
                          </a:r>
                        </a:p>
                      </a:txBody>
                      <a:tcPr/>
                    </a:tc>
                    <a:extLst>
                      <a:ext uri="{0D108BD9-81ED-4DB2-BD59-A6C34878D82A}">
                        <a16:rowId xmlns:a16="http://schemas.microsoft.com/office/drawing/2014/main" val="3838548200"/>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0.80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0.027</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0.034</a:t>
                          </a:r>
                        </a:p>
                      </a:txBody>
                      <a:tcPr/>
                    </a:tc>
                    <a:extLst>
                      <a:ext uri="{0D108BD9-81ED-4DB2-BD59-A6C34878D82A}">
                        <a16:rowId xmlns:a16="http://schemas.microsoft.com/office/drawing/2014/main" val="938038203"/>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r>
                                <a:rPr lang="en-US" sz="4000" b="0" i="1" smtClean="0">
                                  <a:latin typeface="Cambria Math" panose="02040503050406030204" pitchFamily="18" charset="0"/>
                                  <a:cs typeface="Lucida Sans Unicode" panose="020B0602030504020204" pitchFamily="34" charset="0"/>
                                </a:rPr>
                                <m:t> </m:t>
                              </m:r>
                              <m:r>
                                <a:rPr lang="en-US" sz="4000" b="0" i="1" smtClean="0">
                                  <a:latin typeface="Cambria Math" panose="02040503050406030204" pitchFamily="18" charset="0"/>
                                  <a:ea typeface="Cambria Math" panose="02040503050406030204" pitchFamily="18" charset="0"/>
                                  <a:cs typeface="Lucida Sans Unicode" panose="020B0602030504020204" pitchFamily="34" charset="0"/>
                                </a:rPr>
                                <m:t>~ </m:t>
                              </m:r>
                            </m:oMath>
                          </a14:m>
                          <a:r>
                            <a:rPr lang="en-US" sz="4000" i="0" dirty="0">
                              <a:latin typeface="Lucida Sans Unicode" panose="020B0602030504020204" pitchFamily="34" charset="0"/>
                              <a:cs typeface="Lucida Sans Unicode" panose="020B0602030504020204" pitchFamily="34" charset="0"/>
                            </a:rPr>
                            <a:t>U[0, 1]</a:t>
                          </a:r>
                          <a:endParaRPr lang="en-US" sz="4000" i="1" dirty="0">
                            <a:latin typeface="Lucida Sans Unicode" panose="020B0602030504020204" pitchFamily="34" charset="0"/>
                            <a:cs typeface="Lucida Sans Unicode" panose="020B0602030504020204" pitchFamily="34" charset="0"/>
                          </a:endParaRPr>
                        </a:p>
                      </a:txBody>
                      <a:tcPr/>
                    </a:tc>
                    <a:tc>
                      <a:txBody>
                        <a:bodyPr/>
                        <a:lstStyle/>
                        <a:p>
                          <a:pPr algn="ctr"/>
                          <a:r>
                            <a:rPr lang="en-US" sz="4000" dirty="0">
                              <a:latin typeface="Lucida Sans Unicode" panose="020B0602030504020204" pitchFamily="34" charset="0"/>
                              <a:cs typeface="Lucida Sans Unicode" panose="020B0602030504020204" pitchFamily="34" charset="0"/>
                            </a:rPr>
                            <a:t>0.004</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0.027</a:t>
                          </a:r>
                        </a:p>
                      </a:txBody>
                      <a:tcPr/>
                    </a:tc>
                    <a:extLst>
                      <a:ext uri="{0D108BD9-81ED-4DB2-BD59-A6C34878D82A}">
                        <a16:rowId xmlns:a16="http://schemas.microsoft.com/office/drawing/2014/main" val="4056213594"/>
                      </a:ext>
                    </a:extLst>
                  </a:tr>
                  <a:tr h="698500">
                    <a:tc rowSpan="5">
                      <a:txBody>
                        <a:bodyPr/>
                        <a:lstStyle/>
                        <a:p>
                          <a:pPr algn="ctr"/>
                          <a:r>
                            <a:rPr lang="en-US" sz="4000" dirty="0">
                              <a:latin typeface="Lucida Sans Unicode" panose="020B0602030504020204" pitchFamily="34" charset="0"/>
                              <a:cs typeface="Lucida Sans Unicode" panose="020B0602030504020204" pitchFamily="34" charset="0"/>
                            </a:rPr>
                            <a:t>50%</a:t>
                          </a: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0.20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0.042</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0.041</a:t>
                          </a:r>
                        </a:p>
                      </a:txBody>
                      <a:tcPr/>
                    </a:tc>
                    <a:extLst>
                      <a:ext uri="{0D108BD9-81ED-4DB2-BD59-A6C34878D82A}">
                        <a16:rowId xmlns:a16="http://schemas.microsoft.com/office/drawing/2014/main" val="586785955"/>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0.40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0.029</a:t>
                          </a:r>
                        </a:p>
                      </a:txBody>
                      <a:tcPr/>
                    </a:tc>
                    <a:extLst>
                      <a:ext uri="{0D108BD9-81ED-4DB2-BD59-A6C34878D82A}">
                        <a16:rowId xmlns:a16="http://schemas.microsoft.com/office/drawing/2014/main" val="2035703028"/>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0.60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0.013</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0.017</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0.021</a:t>
                          </a:r>
                        </a:p>
                      </a:txBody>
                      <a:tcPr/>
                    </a:tc>
                    <a:extLst>
                      <a:ext uri="{0D108BD9-81ED-4DB2-BD59-A6C34878D82A}">
                        <a16:rowId xmlns:a16="http://schemas.microsoft.com/office/drawing/2014/main" val="650719293"/>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oMath>
                          </a14:m>
                          <a:r>
                            <a:rPr lang="en-US" sz="4000" dirty="0">
                              <a:latin typeface="Lucida Sans Unicode" panose="020B0602030504020204" pitchFamily="34" charset="0"/>
                              <a:cs typeface="Lucida Sans Unicode" panose="020B0602030504020204" pitchFamily="34" charset="0"/>
                            </a:rPr>
                            <a:t> = 0.80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0.014</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0.010</a:t>
                          </a:r>
                        </a:p>
                      </a:txBody>
                      <a:tcPr/>
                    </a:tc>
                    <a:extLst>
                      <a:ext uri="{0D108BD9-81ED-4DB2-BD59-A6C34878D82A}">
                        <a16:rowId xmlns:a16="http://schemas.microsoft.com/office/drawing/2014/main" val="3595228996"/>
                      </a:ext>
                    </a:extLst>
                  </a:tr>
                  <a:tr h="698500">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pPr algn="l"/>
                          <a14:m>
                            <m:oMath xmlns:m="http://schemas.openxmlformats.org/officeDocument/2006/math">
                              <m:sSub>
                                <m:sSubPr>
                                  <m:ctrlPr>
                                    <a:rPr lang="en-US" sz="4000" b="0" i="1" smtClean="0">
                                      <a:latin typeface="Cambria Math" panose="02040503050406030204" pitchFamily="18" charset="0"/>
                                      <a:cs typeface="Lucida Sans Unicode" panose="020B0602030504020204" pitchFamily="34" charset="0"/>
                                    </a:rPr>
                                  </m:ctrlPr>
                                </m:sSubPr>
                                <m:e>
                                  <m:r>
                                    <a:rPr lang="en-US" sz="4000" b="0" i="1" smtClean="0">
                                      <a:latin typeface="Cambria Math" panose="02040503050406030204" pitchFamily="18" charset="0"/>
                                      <a:cs typeface="Lucida Sans Unicode" panose="020B0602030504020204" pitchFamily="34" charset="0"/>
                                    </a:rPr>
                                    <m:t>𝜌</m:t>
                                  </m:r>
                                </m:e>
                                <m:sub>
                                  <m:r>
                                    <a:rPr lang="en-US" sz="4000" b="0" i="1" smtClean="0">
                                      <a:latin typeface="Cambria Math" panose="02040503050406030204" pitchFamily="18" charset="0"/>
                                      <a:cs typeface="Lucida Sans Unicode" panose="020B0602030504020204" pitchFamily="34" charset="0"/>
                                    </a:rPr>
                                    <m:t>𝑖𝑗</m:t>
                                  </m:r>
                                </m:sub>
                              </m:sSub>
                              <m:r>
                                <a:rPr lang="en-US" sz="4000" b="0" i="1" smtClean="0">
                                  <a:latin typeface="Cambria Math" panose="02040503050406030204" pitchFamily="18" charset="0"/>
                                  <a:cs typeface="Lucida Sans Unicode" panose="020B0602030504020204" pitchFamily="34" charset="0"/>
                                </a:rPr>
                                <m:t> </m:t>
                              </m:r>
                              <m:r>
                                <a:rPr lang="en-US" sz="4000" b="0" i="1" smtClean="0">
                                  <a:latin typeface="Cambria Math" panose="02040503050406030204" pitchFamily="18" charset="0"/>
                                  <a:ea typeface="Cambria Math" panose="02040503050406030204" pitchFamily="18" charset="0"/>
                                  <a:cs typeface="Lucida Sans Unicode" panose="020B0602030504020204" pitchFamily="34" charset="0"/>
                                </a:rPr>
                                <m:t>~ </m:t>
                              </m:r>
                            </m:oMath>
                          </a14:m>
                          <a:r>
                            <a:rPr lang="en-US" sz="4000" i="0" dirty="0">
                              <a:latin typeface="Lucida Sans Unicode" panose="020B0602030504020204" pitchFamily="34" charset="0"/>
                              <a:cs typeface="Lucida Sans Unicode" panose="020B0602030504020204" pitchFamily="34" charset="0"/>
                            </a:rPr>
                            <a:t>U[0, 1]</a:t>
                          </a:r>
                          <a:endParaRPr lang="en-US" sz="4000" i="1" dirty="0">
                            <a:latin typeface="Lucida Sans Unicode" panose="020B0602030504020204" pitchFamily="34" charset="0"/>
                            <a:cs typeface="Lucida Sans Unicode" panose="020B0602030504020204" pitchFamily="34" charset="0"/>
                          </a:endParaRPr>
                        </a:p>
                      </a:txBody>
                      <a:tcPr/>
                    </a:tc>
                    <a:tc>
                      <a:txBody>
                        <a:bodyPr/>
                        <a:lstStyle/>
                        <a:p>
                          <a:pPr algn="ctr"/>
                          <a:r>
                            <a:rPr lang="en-US" sz="4000" dirty="0">
                              <a:latin typeface="Lucida Sans Unicode" panose="020B0602030504020204" pitchFamily="34" charset="0"/>
                              <a:cs typeface="Lucida Sans Unicode" panose="020B0602030504020204" pitchFamily="34" charset="0"/>
                            </a:rPr>
                            <a:t>0.001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0.006</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0.005</a:t>
                          </a:r>
                        </a:p>
                      </a:txBody>
                      <a:tcPr/>
                    </a:tc>
                    <a:extLst>
                      <a:ext uri="{0D108BD9-81ED-4DB2-BD59-A6C34878D82A}">
                        <a16:rowId xmlns:a16="http://schemas.microsoft.com/office/drawing/2014/main" val="1054237280"/>
                      </a:ext>
                    </a:extLst>
                  </a:tr>
                </a:tbl>
              </a:graphicData>
            </a:graphic>
          </p:graphicFrame>
        </mc:Choice>
        <mc:Fallback xmlns="">
          <p:graphicFrame>
            <p:nvGraphicFramePr>
              <p:cNvPr id="21" name="Table 20">
                <a:extLst>
                  <a:ext uri="{FF2B5EF4-FFF2-40B4-BE49-F238E27FC236}">
                    <a16:creationId xmlns:a16="http://schemas.microsoft.com/office/drawing/2014/main" id="{51EEB5CD-BC69-5D47-931C-B4C91A31F587}"/>
                  </a:ext>
                </a:extLst>
              </p:cNvPr>
              <p:cNvGraphicFramePr>
                <a:graphicFrameLocks noGrp="1"/>
              </p:cNvGraphicFramePr>
              <p:nvPr>
                <p:extLst>
                  <p:ext uri="{D42A27DB-BD31-4B8C-83A1-F6EECF244321}">
                    <p14:modId xmlns:p14="http://schemas.microsoft.com/office/powerpoint/2010/main" val="2595003491"/>
                  </p:ext>
                </p:extLst>
              </p:nvPr>
            </p:nvGraphicFramePr>
            <p:xfrm>
              <a:off x="15327012" y="22302953"/>
              <a:ext cx="13351356" cy="10122540"/>
            </p:xfrm>
            <a:graphic>
              <a:graphicData uri="http://schemas.openxmlformats.org/drawingml/2006/table">
                <a:tbl>
                  <a:tblPr firstRow="1" bandRow="1">
                    <a:tableStyleId>{EB9631B5-78F2-41C9-869B-9F39066F8104}</a:tableStyleId>
                  </a:tblPr>
                  <a:tblGrid>
                    <a:gridCol w="3670618">
                      <a:extLst>
                        <a:ext uri="{9D8B030D-6E8A-4147-A177-3AD203B41FA5}">
                          <a16:colId xmlns:a16="http://schemas.microsoft.com/office/drawing/2014/main" val="733210591"/>
                        </a:ext>
                      </a:extLst>
                    </a:gridCol>
                    <a:gridCol w="3261042">
                      <a:extLst>
                        <a:ext uri="{9D8B030D-6E8A-4147-A177-3AD203B41FA5}">
                          <a16:colId xmlns:a16="http://schemas.microsoft.com/office/drawing/2014/main" val="3683944500"/>
                        </a:ext>
                      </a:extLst>
                    </a:gridCol>
                    <a:gridCol w="2207183">
                      <a:extLst>
                        <a:ext uri="{9D8B030D-6E8A-4147-A177-3AD203B41FA5}">
                          <a16:colId xmlns:a16="http://schemas.microsoft.com/office/drawing/2014/main" val="3254848141"/>
                        </a:ext>
                      </a:extLst>
                    </a:gridCol>
                    <a:gridCol w="2005330">
                      <a:extLst>
                        <a:ext uri="{9D8B030D-6E8A-4147-A177-3AD203B41FA5}">
                          <a16:colId xmlns:a16="http://schemas.microsoft.com/office/drawing/2014/main" val="3950368499"/>
                        </a:ext>
                      </a:extLst>
                    </a:gridCol>
                    <a:gridCol w="2207183">
                      <a:extLst>
                        <a:ext uri="{9D8B030D-6E8A-4147-A177-3AD203B41FA5}">
                          <a16:colId xmlns:a16="http://schemas.microsoft.com/office/drawing/2014/main" val="481533102"/>
                        </a:ext>
                      </a:extLst>
                    </a:gridCol>
                  </a:tblGrid>
                  <a:tr h="1310640">
                    <a:tc>
                      <a:txBody>
                        <a:bodyPr/>
                        <a:lstStyle/>
                        <a:p>
                          <a:pPr algn="ctr"/>
                          <a:endParaRPr lang="en-US" sz="4000" i="0" dirty="0">
                            <a:latin typeface="Lucida Sans Unicode" panose="020B0602030504020204" pitchFamily="34" charset="0"/>
                            <a:cs typeface="Lucida Sans Unicode" panose="020B0602030504020204" pitchFamily="34" charset="0"/>
                          </a:endParaRPr>
                        </a:p>
                      </a:txBody>
                      <a:tcPr>
                        <a:solidFill>
                          <a:srgbClr val="0B3C5D"/>
                        </a:solidFill>
                      </a:tcPr>
                    </a:tc>
                    <a:tc>
                      <a:txBody>
                        <a:bodyPr/>
                        <a:lstStyle/>
                        <a:p>
                          <a:pPr algn="ctr"/>
                          <a:endParaRPr lang="en-US" sz="4000" i="0" dirty="0">
                            <a:latin typeface="Lucida Sans Unicode" panose="020B0602030504020204" pitchFamily="34" charset="0"/>
                            <a:cs typeface="Lucida Sans Unicode" panose="020B0602030504020204" pitchFamily="34" charset="0"/>
                          </a:endParaRPr>
                        </a:p>
                      </a:txBody>
                      <a:tcPr>
                        <a:solidFill>
                          <a:srgbClr val="0B3C5D"/>
                        </a:solidFill>
                      </a:tcPr>
                    </a:tc>
                    <a:tc gridSpan="3">
                      <a:txBody>
                        <a:bodyPr/>
                        <a:lstStyle/>
                        <a:p>
                          <a:endParaRPr lang="en-US"/>
                        </a:p>
                      </a:txBody>
                      <a:tcPr>
                        <a:blipFill>
                          <a:blip r:embed="rId7"/>
                          <a:stretch>
                            <a:fillRect l="-108103" t="-8738" b="-693204"/>
                          </a:stretch>
                        </a:blip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tc hMerge="1">
                      <a:txBody>
                        <a:bodyPr/>
                        <a:lstStyle/>
                        <a:p>
                          <a:endParaRPr lang="en-US" sz="4000" i="1" dirty="0">
                            <a:latin typeface="Lucida Sans Unicode" panose="020B0602030504020204" pitchFamily="34" charset="0"/>
                            <a:cs typeface="Lucida Sans Unicode" panose="020B0602030504020204" pitchFamily="34" charset="0"/>
                          </a:endParaRPr>
                        </a:p>
                      </a:txBody>
                      <a:tcPr>
                        <a:solidFill>
                          <a:srgbClr val="0B3C5D"/>
                        </a:solidFill>
                      </a:tcPr>
                    </a:tc>
                    <a:extLst>
                      <a:ext uri="{0D108BD9-81ED-4DB2-BD59-A6C34878D82A}">
                        <a16:rowId xmlns:a16="http://schemas.microsoft.com/office/drawing/2014/main" val="1098219459"/>
                      </a:ext>
                    </a:extLst>
                  </a:tr>
                  <a:tr h="1310640">
                    <a:tc>
                      <a:txBody>
                        <a:bodyPr/>
                        <a:lstStyle/>
                        <a:p>
                          <a:pPr algn="ctr"/>
                          <a:r>
                            <a:rPr lang="en-US" sz="4000" i="0" dirty="0">
                              <a:solidFill>
                                <a:schemeClr val="bg1"/>
                              </a:solidFill>
                              <a:latin typeface="Lucida Sans Unicode" panose="020B0602030504020204" pitchFamily="34" charset="0"/>
                              <a:cs typeface="Lucida Sans Unicode" panose="020B0602030504020204" pitchFamily="34" charset="0"/>
                            </a:rPr>
                            <a:t>% Reduction </a:t>
                          </a:r>
                        </a:p>
                        <a:p>
                          <a:pPr algn="ctr"/>
                          <a:r>
                            <a:rPr lang="en-US" sz="4000" i="0" dirty="0">
                              <a:solidFill>
                                <a:schemeClr val="bg1"/>
                              </a:solidFill>
                              <a:latin typeface="Lucida Sans Unicode" panose="020B0602030504020204" pitchFamily="34" charset="0"/>
                              <a:cs typeface="Lucida Sans Unicode" panose="020B0602030504020204" pitchFamily="34" charset="0"/>
                            </a:rPr>
                            <a:t>in Covariance</a:t>
                          </a:r>
                        </a:p>
                      </a:txBody>
                      <a:tcPr anchor="ctr">
                        <a:solidFill>
                          <a:srgbClr val="0B3C5D"/>
                        </a:solidFill>
                      </a:tcPr>
                    </a:tc>
                    <a:tc>
                      <a:txBody>
                        <a:bodyPr/>
                        <a:lstStyle/>
                        <a:p>
                          <a:pPr algn="ctr"/>
                          <a:r>
                            <a:rPr lang="en-US" sz="4000" i="0" dirty="0">
                              <a:solidFill>
                                <a:schemeClr val="bg1"/>
                              </a:solidFill>
                              <a:latin typeface="Lucida Sans Unicode" panose="020B0602030504020204" pitchFamily="34" charset="0"/>
                              <a:cs typeface="Lucida Sans Unicode" panose="020B0602030504020204" pitchFamily="34" charset="0"/>
                            </a:rPr>
                            <a:t>Correlation </a:t>
                          </a:r>
                        </a:p>
                        <a:p>
                          <a:pPr algn="ctr"/>
                          <a:r>
                            <a:rPr lang="en-US" sz="4000" i="0" dirty="0">
                              <a:solidFill>
                                <a:schemeClr val="bg1"/>
                              </a:solidFill>
                              <a:latin typeface="Lucida Sans Unicode" panose="020B0602030504020204" pitchFamily="34" charset="0"/>
                              <a:cs typeface="Lucida Sans Unicode" panose="020B0602030504020204" pitchFamily="34" charset="0"/>
                            </a:rPr>
                            <a:t>Structure</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10</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25</a:t>
                          </a:r>
                        </a:p>
                      </a:txBody>
                      <a:tcPr anchor="ctr">
                        <a:solidFill>
                          <a:srgbClr val="0B3C5D"/>
                        </a:solidFill>
                      </a:tcPr>
                    </a:tc>
                    <a:tc>
                      <a:txBody>
                        <a:bodyPr/>
                        <a:lstStyle/>
                        <a:p>
                          <a:pPr algn="ctr"/>
                          <a:r>
                            <a:rPr lang="en-US" sz="4000" i="1" dirty="0">
                              <a:solidFill>
                                <a:schemeClr val="bg1"/>
                              </a:solidFill>
                              <a:latin typeface="Lucida Sans Unicode" panose="020B0602030504020204" pitchFamily="34" charset="0"/>
                              <a:cs typeface="Lucida Sans Unicode" panose="020B0602030504020204" pitchFamily="34" charset="0"/>
                            </a:rPr>
                            <a:t>k </a:t>
                          </a:r>
                          <a:r>
                            <a:rPr lang="en-US" sz="4000" i="0" dirty="0">
                              <a:solidFill>
                                <a:schemeClr val="bg1"/>
                              </a:solidFill>
                              <a:latin typeface="Lucida Sans Unicode" panose="020B0602030504020204" pitchFamily="34" charset="0"/>
                              <a:cs typeface="Lucida Sans Unicode" panose="020B0602030504020204" pitchFamily="34" charset="0"/>
                            </a:rPr>
                            <a:t>= 50</a:t>
                          </a:r>
                        </a:p>
                      </a:txBody>
                      <a:tcPr anchor="ctr">
                        <a:solidFill>
                          <a:srgbClr val="0B3C5D"/>
                        </a:solidFill>
                      </a:tcPr>
                    </a:tc>
                    <a:extLst>
                      <a:ext uri="{0D108BD9-81ED-4DB2-BD59-A6C34878D82A}">
                        <a16:rowId xmlns:a16="http://schemas.microsoft.com/office/drawing/2014/main" val="4022507134"/>
                      </a:ext>
                    </a:extLst>
                  </a:tr>
                  <a:tr h="750126">
                    <a:tc rowSpan="5">
                      <a:txBody>
                        <a:bodyPr/>
                        <a:lstStyle/>
                        <a:p>
                          <a:pPr algn="ctr"/>
                          <a:r>
                            <a:rPr lang="en-US" sz="4000" dirty="0">
                              <a:latin typeface="Lucida Sans Unicode" panose="020B0602030504020204" pitchFamily="34" charset="0"/>
                              <a:cs typeface="Lucida Sans Unicode" panose="020B0602030504020204" pitchFamily="34" charset="0"/>
                            </a:rPr>
                            <a:t>25%</a:t>
                          </a:r>
                        </a:p>
                      </a:txBody>
                      <a:tcPr anchor="ctr"/>
                    </a:tc>
                    <a:tc>
                      <a:txBody>
                        <a:bodyPr/>
                        <a:lstStyle/>
                        <a:p>
                          <a:endParaRPr lang="en-US"/>
                        </a:p>
                      </a:txBody>
                      <a:tcPr>
                        <a:blipFill>
                          <a:blip r:embed="rId7"/>
                          <a:stretch>
                            <a:fillRect l="-112016" t="-366102" r="-196124" b="-9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0.052</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0.051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0.045</a:t>
                          </a:r>
                        </a:p>
                      </a:txBody>
                      <a:tcPr/>
                    </a:tc>
                    <a:extLst>
                      <a:ext uri="{0D108BD9-81ED-4DB2-BD59-A6C34878D82A}">
                        <a16:rowId xmlns:a16="http://schemas.microsoft.com/office/drawing/2014/main" val="3426024830"/>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endParaRPr lang="en-US"/>
                        </a:p>
                      </a:txBody>
                      <a:tcPr>
                        <a:blipFill>
                          <a:blip r:embed="rId7"/>
                          <a:stretch>
                            <a:fillRect l="-112016" t="-466102" r="-196124" b="-8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0.040</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0.053</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0.037</a:t>
                          </a:r>
                        </a:p>
                      </a:txBody>
                      <a:tcPr/>
                    </a:tc>
                    <a:extLst>
                      <a:ext uri="{0D108BD9-81ED-4DB2-BD59-A6C34878D82A}">
                        <a16:rowId xmlns:a16="http://schemas.microsoft.com/office/drawing/2014/main" val="1260461514"/>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endParaRPr lang="en-US"/>
                        </a:p>
                      </a:txBody>
                      <a:tcPr>
                        <a:blipFill>
                          <a:blip r:embed="rId7"/>
                          <a:stretch>
                            <a:fillRect l="-112016" t="-566102" r="-196124" b="-7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0.025</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0.037</a:t>
                          </a:r>
                        </a:p>
                      </a:txBody>
                      <a:tcPr/>
                    </a:tc>
                    <a:extLst>
                      <a:ext uri="{0D108BD9-81ED-4DB2-BD59-A6C34878D82A}">
                        <a16:rowId xmlns:a16="http://schemas.microsoft.com/office/drawing/2014/main" val="3838548200"/>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endParaRPr lang="en-US"/>
                        </a:p>
                      </a:txBody>
                      <a:tcPr>
                        <a:blipFill>
                          <a:blip r:embed="rId7"/>
                          <a:stretch>
                            <a:fillRect l="-112016" t="-666102" r="-196124" b="-6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0.027</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0.034</a:t>
                          </a:r>
                        </a:p>
                      </a:txBody>
                      <a:tcPr/>
                    </a:tc>
                    <a:extLst>
                      <a:ext uri="{0D108BD9-81ED-4DB2-BD59-A6C34878D82A}">
                        <a16:rowId xmlns:a16="http://schemas.microsoft.com/office/drawing/2014/main" val="938038203"/>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tc>
                    <a:tc>
                      <a:txBody>
                        <a:bodyPr/>
                        <a:lstStyle/>
                        <a:p>
                          <a:endParaRPr lang="en-US"/>
                        </a:p>
                      </a:txBody>
                      <a:tcPr>
                        <a:blipFill>
                          <a:blip r:embed="rId7"/>
                          <a:stretch>
                            <a:fillRect l="-112016" t="-766102" r="-196124" b="-5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0.004</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0.027</a:t>
                          </a:r>
                        </a:p>
                      </a:txBody>
                      <a:tcPr/>
                    </a:tc>
                    <a:extLst>
                      <a:ext uri="{0D108BD9-81ED-4DB2-BD59-A6C34878D82A}">
                        <a16:rowId xmlns:a16="http://schemas.microsoft.com/office/drawing/2014/main" val="4056213594"/>
                      </a:ext>
                    </a:extLst>
                  </a:tr>
                  <a:tr h="750126">
                    <a:tc rowSpan="5">
                      <a:txBody>
                        <a:bodyPr/>
                        <a:lstStyle/>
                        <a:p>
                          <a:pPr algn="ctr"/>
                          <a:r>
                            <a:rPr lang="en-US" sz="4000" dirty="0">
                              <a:latin typeface="Lucida Sans Unicode" panose="020B0602030504020204" pitchFamily="34" charset="0"/>
                              <a:cs typeface="Lucida Sans Unicode" panose="020B0602030504020204" pitchFamily="34" charset="0"/>
                            </a:rPr>
                            <a:t>50%</a:t>
                          </a:r>
                        </a:p>
                      </a:txBody>
                      <a:tcPr anchor="ctr"/>
                    </a:tc>
                    <a:tc>
                      <a:txBody>
                        <a:bodyPr/>
                        <a:lstStyle/>
                        <a:p>
                          <a:endParaRPr lang="en-US"/>
                        </a:p>
                      </a:txBody>
                      <a:tcPr>
                        <a:blipFill>
                          <a:blip r:embed="rId7"/>
                          <a:stretch>
                            <a:fillRect l="-112016" t="-866102" r="-196124" b="-433898"/>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0.042</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0.039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0.041</a:t>
                          </a:r>
                        </a:p>
                      </a:txBody>
                      <a:tcPr/>
                    </a:tc>
                    <a:extLst>
                      <a:ext uri="{0D108BD9-81ED-4DB2-BD59-A6C34878D82A}">
                        <a16:rowId xmlns:a16="http://schemas.microsoft.com/office/drawing/2014/main" val="586785955"/>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endParaRPr lang="en-US"/>
                        </a:p>
                      </a:txBody>
                      <a:tcPr>
                        <a:blipFill>
                          <a:blip r:embed="rId7"/>
                          <a:stretch>
                            <a:fillRect l="-112016" t="-950000" r="-196124" b="-326667"/>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0.028</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0.029</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0.029</a:t>
                          </a:r>
                        </a:p>
                      </a:txBody>
                      <a:tcPr/>
                    </a:tc>
                    <a:extLst>
                      <a:ext uri="{0D108BD9-81ED-4DB2-BD59-A6C34878D82A}">
                        <a16:rowId xmlns:a16="http://schemas.microsoft.com/office/drawing/2014/main" val="2035703028"/>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endParaRPr lang="en-US"/>
                        </a:p>
                      </a:txBody>
                      <a:tcPr>
                        <a:blipFill>
                          <a:blip r:embed="rId7"/>
                          <a:stretch>
                            <a:fillRect l="-112016" t="-1067797" r="-196124" b="-232203"/>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0.013</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0.017</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0.021</a:t>
                          </a:r>
                        </a:p>
                      </a:txBody>
                      <a:tcPr/>
                    </a:tc>
                    <a:extLst>
                      <a:ext uri="{0D108BD9-81ED-4DB2-BD59-A6C34878D82A}">
                        <a16:rowId xmlns:a16="http://schemas.microsoft.com/office/drawing/2014/main" val="650719293"/>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endParaRPr lang="en-US"/>
                        </a:p>
                      </a:txBody>
                      <a:tcPr>
                        <a:blipFill>
                          <a:blip r:embed="rId7"/>
                          <a:stretch>
                            <a:fillRect l="-112016" t="-1167797" r="-196124" b="-132203"/>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0.011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0.014</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0.010</a:t>
                          </a:r>
                        </a:p>
                      </a:txBody>
                      <a:tcPr/>
                    </a:tc>
                    <a:extLst>
                      <a:ext uri="{0D108BD9-81ED-4DB2-BD59-A6C34878D82A}">
                        <a16:rowId xmlns:a16="http://schemas.microsoft.com/office/drawing/2014/main" val="3595228996"/>
                      </a:ext>
                    </a:extLst>
                  </a:tr>
                  <a:tr h="750126">
                    <a:tc vMerge="1">
                      <a:txBody>
                        <a:bodyPr/>
                        <a:lstStyle/>
                        <a:p>
                          <a:pPr algn="ctr"/>
                          <a:endParaRPr lang="en-US" sz="4000" dirty="0">
                            <a:latin typeface="Lucida Sans Unicode" panose="020B0602030504020204" pitchFamily="34" charset="0"/>
                            <a:cs typeface="Lucida Sans Unicode" panose="020B0602030504020204" pitchFamily="34" charset="0"/>
                          </a:endParaRPr>
                        </a:p>
                      </a:txBody>
                      <a:tcPr anchor="ctr"/>
                    </a:tc>
                    <a:tc>
                      <a:txBody>
                        <a:bodyPr/>
                        <a:lstStyle/>
                        <a:p>
                          <a:endParaRPr lang="en-US"/>
                        </a:p>
                      </a:txBody>
                      <a:tcPr>
                        <a:blipFill>
                          <a:blip r:embed="rId7"/>
                          <a:stretch>
                            <a:fillRect l="-112016" t="-1267797" r="-196124" b="-32203"/>
                          </a:stretch>
                        </a:blipFill>
                      </a:tcPr>
                    </a:tc>
                    <a:tc>
                      <a:txBody>
                        <a:bodyPr/>
                        <a:lstStyle/>
                        <a:p>
                          <a:pPr algn="ctr"/>
                          <a:r>
                            <a:rPr lang="en-US" sz="4000" dirty="0">
                              <a:latin typeface="Lucida Sans Unicode" panose="020B0602030504020204" pitchFamily="34" charset="0"/>
                              <a:cs typeface="Lucida Sans Unicode" panose="020B0602030504020204" pitchFamily="34" charset="0"/>
                            </a:rPr>
                            <a:t>0.001</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0.006</a:t>
                          </a:r>
                        </a:p>
                      </a:txBody>
                      <a:tcPr/>
                    </a:tc>
                    <a:tc>
                      <a:txBody>
                        <a:bodyPr/>
                        <a:lstStyle/>
                        <a:p>
                          <a:pPr algn="ctr"/>
                          <a:r>
                            <a:rPr lang="en-US" sz="4000" dirty="0">
                              <a:latin typeface="Lucida Sans Unicode" panose="020B0602030504020204" pitchFamily="34" charset="0"/>
                              <a:cs typeface="Lucida Sans Unicode" panose="020B0602030504020204" pitchFamily="34" charset="0"/>
                            </a:rPr>
                            <a:t>0.005</a:t>
                          </a:r>
                        </a:p>
                      </a:txBody>
                      <a:tcPr/>
                    </a:tc>
                    <a:extLst>
                      <a:ext uri="{0D108BD9-81ED-4DB2-BD59-A6C34878D82A}">
                        <a16:rowId xmlns:a16="http://schemas.microsoft.com/office/drawing/2014/main" val="1054237280"/>
                      </a:ext>
                    </a:extLst>
                  </a:tr>
                </a:tbl>
              </a:graphicData>
            </a:graphic>
          </p:graphicFrame>
        </mc:Fallback>
      </mc:AlternateContent>
      <p:pic>
        <p:nvPicPr>
          <p:cNvPr id="6" name="Picture 5">
            <a:extLst>
              <a:ext uri="{FF2B5EF4-FFF2-40B4-BE49-F238E27FC236}">
                <a16:creationId xmlns:a16="http://schemas.microsoft.com/office/drawing/2014/main" id="{6B0A1994-7895-4B45-9AC9-76C094CC27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25066" y="6126840"/>
            <a:ext cx="14550894" cy="10393496"/>
          </a:xfrm>
          <a:prstGeom prst="rect">
            <a:avLst/>
          </a:prstGeom>
        </p:spPr>
      </p:pic>
      <p:sp>
        <p:nvSpPr>
          <p:cNvPr id="8" name="TextBox 7">
            <a:extLst>
              <a:ext uri="{FF2B5EF4-FFF2-40B4-BE49-F238E27FC236}">
                <a16:creationId xmlns:a16="http://schemas.microsoft.com/office/drawing/2014/main" id="{A075E942-AC71-C34F-A8DE-D47B91A37728}"/>
              </a:ext>
            </a:extLst>
          </p:cNvPr>
          <p:cNvSpPr txBox="1"/>
          <p:nvPr/>
        </p:nvSpPr>
        <p:spPr>
          <a:xfrm>
            <a:off x="30797787" y="6530549"/>
            <a:ext cx="10972800" cy="338554"/>
          </a:xfrm>
          <a:prstGeom prst="rect">
            <a:avLst/>
          </a:prstGeom>
          <a:solidFill>
            <a:schemeClr val="bg1"/>
          </a:solidFill>
          <a:ln>
            <a:solidFill>
              <a:schemeClr val="bg1"/>
            </a:solidFill>
          </a:ln>
        </p:spPr>
        <p:txBody>
          <a:bodyPr wrap="square" rtlCol="0">
            <a:spAutoFit/>
          </a:bodyPr>
          <a:lstStyle/>
          <a:p>
            <a:endParaRPr lang="en-US" sz="1600" dirty="0"/>
          </a:p>
        </p:txBody>
      </p: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6AE08D8C-6B66-6543-825C-A294AE1DA9DA}"/>
                  </a:ext>
                </a:extLst>
              </p:cNvPr>
              <p:cNvGraphicFramePr>
                <a:graphicFrameLocks noGrp="1"/>
              </p:cNvGraphicFramePr>
              <p:nvPr>
                <p:extLst>
                  <p:ext uri="{D42A27DB-BD31-4B8C-83A1-F6EECF244321}">
                    <p14:modId xmlns:p14="http://schemas.microsoft.com/office/powerpoint/2010/main" val="521308756"/>
                  </p:ext>
                </p:extLst>
              </p:nvPr>
            </p:nvGraphicFramePr>
            <p:xfrm>
              <a:off x="29879941" y="5955466"/>
              <a:ext cx="13167200" cy="680428"/>
            </p:xfrm>
            <a:graphic>
              <a:graphicData uri="http://schemas.openxmlformats.org/drawingml/2006/table">
                <a:tbl>
                  <a:tblPr firstRow="1" bandRow="1">
                    <a:tableStyleId>{F5AB1C69-6EDB-4FF4-983F-18BD219EF322}</a:tableStyleId>
                  </a:tblPr>
                  <a:tblGrid>
                    <a:gridCol w="2633440">
                      <a:extLst>
                        <a:ext uri="{9D8B030D-6E8A-4147-A177-3AD203B41FA5}">
                          <a16:colId xmlns:a16="http://schemas.microsoft.com/office/drawing/2014/main" val="1138563975"/>
                        </a:ext>
                      </a:extLst>
                    </a:gridCol>
                    <a:gridCol w="2633440">
                      <a:extLst>
                        <a:ext uri="{9D8B030D-6E8A-4147-A177-3AD203B41FA5}">
                          <a16:colId xmlns:a16="http://schemas.microsoft.com/office/drawing/2014/main" val="1010770848"/>
                        </a:ext>
                      </a:extLst>
                    </a:gridCol>
                    <a:gridCol w="2633440">
                      <a:extLst>
                        <a:ext uri="{9D8B030D-6E8A-4147-A177-3AD203B41FA5}">
                          <a16:colId xmlns:a16="http://schemas.microsoft.com/office/drawing/2014/main" val="4028810402"/>
                        </a:ext>
                      </a:extLst>
                    </a:gridCol>
                    <a:gridCol w="2633440">
                      <a:extLst>
                        <a:ext uri="{9D8B030D-6E8A-4147-A177-3AD203B41FA5}">
                          <a16:colId xmlns:a16="http://schemas.microsoft.com/office/drawing/2014/main" val="484182014"/>
                        </a:ext>
                      </a:extLst>
                    </a:gridCol>
                    <a:gridCol w="2633440">
                      <a:extLst>
                        <a:ext uri="{9D8B030D-6E8A-4147-A177-3AD203B41FA5}">
                          <a16:colId xmlns:a16="http://schemas.microsoft.com/office/drawing/2014/main" val="3412838399"/>
                        </a:ext>
                      </a:extLst>
                    </a:gridCol>
                  </a:tblGrid>
                  <a:tr h="680428">
                    <a:tc>
                      <a:txBody>
                        <a:bodyPr/>
                        <a:lstStyle/>
                        <a:p>
                          <a:pPr algn="ctr"/>
                          <a14:m>
                            <m:oMath xmlns:m="http://schemas.openxmlformats.org/officeDocument/2006/math">
                              <m:sSub>
                                <m:sSubPr>
                                  <m:ctrlPr>
                                    <a:rPr lang="en-US" sz="2800" b="0" i="1" smtClean="0">
                                      <a:solidFill>
                                        <a:srgbClr val="0B3C5D"/>
                                      </a:solidFill>
                                      <a:latin typeface="Cambria Math" panose="02040503050406030204" pitchFamily="18" charset="0"/>
                                      <a:cs typeface="Lucida Sans Unicode" panose="020B0602030504020204" pitchFamily="34" charset="0"/>
                                    </a:rPr>
                                  </m:ctrlPr>
                                </m:sSubPr>
                                <m:e>
                                  <m:r>
                                    <a:rPr lang="en-US" sz="2800" b="0" i="1" smtClean="0">
                                      <a:solidFill>
                                        <a:srgbClr val="0B3C5D"/>
                                      </a:solidFill>
                                      <a:latin typeface="Cambria Math" panose="02040503050406030204" pitchFamily="18" charset="0"/>
                                      <a:cs typeface="Lucida Sans Unicode" panose="020B0602030504020204" pitchFamily="34" charset="0"/>
                                    </a:rPr>
                                    <m:t>𝜌</m:t>
                                  </m:r>
                                </m:e>
                                <m:sub>
                                  <m:r>
                                    <a:rPr lang="en-US" sz="2800" b="0" i="1" smtClean="0">
                                      <a:solidFill>
                                        <a:srgbClr val="0B3C5D"/>
                                      </a:solidFill>
                                      <a:latin typeface="Cambria Math" panose="02040503050406030204" pitchFamily="18" charset="0"/>
                                      <a:cs typeface="Lucida Sans Unicode" panose="020B0602030504020204" pitchFamily="34" charset="0"/>
                                    </a:rPr>
                                    <m:t>𝑖𝑗</m:t>
                                  </m:r>
                                </m:sub>
                              </m:sSub>
                            </m:oMath>
                          </a14:m>
                          <a:r>
                            <a:rPr lang="en-US" sz="2800" b="0" dirty="0">
                              <a:solidFill>
                                <a:srgbClr val="0B3C5D"/>
                              </a:solidFill>
                              <a:latin typeface="Lucida Sans Unicode" panose="020B0602030504020204" pitchFamily="34" charset="0"/>
                              <a:cs typeface="Lucida Sans Unicode" panose="020B0602030504020204" pitchFamily="34" charset="0"/>
                            </a:rPr>
                            <a:t> = 0.20</a:t>
                          </a:r>
                        </a:p>
                      </a:txBody>
                      <a:tcPr anchor="ctr"/>
                    </a:tc>
                    <a:tc>
                      <a:txBody>
                        <a:bodyPr/>
                        <a:lstStyle/>
                        <a:p>
                          <a:pPr algn="ctr"/>
                          <a14:m>
                            <m:oMath xmlns:m="http://schemas.openxmlformats.org/officeDocument/2006/math">
                              <m:sSub>
                                <m:sSubPr>
                                  <m:ctrlPr>
                                    <a:rPr lang="en-US" sz="2800" b="0" i="1" smtClean="0">
                                      <a:solidFill>
                                        <a:srgbClr val="0B3C5D"/>
                                      </a:solidFill>
                                      <a:latin typeface="Cambria Math" panose="02040503050406030204" pitchFamily="18" charset="0"/>
                                      <a:cs typeface="Lucida Sans Unicode" panose="020B0602030504020204" pitchFamily="34" charset="0"/>
                                    </a:rPr>
                                  </m:ctrlPr>
                                </m:sSubPr>
                                <m:e>
                                  <m:r>
                                    <a:rPr lang="en-US" sz="2800" b="0" i="1" smtClean="0">
                                      <a:solidFill>
                                        <a:srgbClr val="0B3C5D"/>
                                      </a:solidFill>
                                      <a:latin typeface="Cambria Math" panose="02040503050406030204" pitchFamily="18" charset="0"/>
                                      <a:cs typeface="Lucida Sans Unicode" panose="020B0602030504020204" pitchFamily="34" charset="0"/>
                                    </a:rPr>
                                    <m:t>𝜌</m:t>
                                  </m:r>
                                </m:e>
                                <m:sub>
                                  <m:r>
                                    <a:rPr lang="en-US" sz="2800" b="0" i="1" smtClean="0">
                                      <a:solidFill>
                                        <a:srgbClr val="0B3C5D"/>
                                      </a:solidFill>
                                      <a:latin typeface="Cambria Math" panose="02040503050406030204" pitchFamily="18" charset="0"/>
                                      <a:cs typeface="Lucida Sans Unicode" panose="020B0602030504020204" pitchFamily="34" charset="0"/>
                                    </a:rPr>
                                    <m:t>𝑖𝑗</m:t>
                                  </m:r>
                                </m:sub>
                              </m:sSub>
                            </m:oMath>
                          </a14:m>
                          <a:r>
                            <a:rPr lang="en-US" sz="2800" b="0" dirty="0">
                              <a:solidFill>
                                <a:srgbClr val="0B3C5D"/>
                              </a:solidFill>
                              <a:latin typeface="Lucida Sans Unicode" panose="020B0602030504020204" pitchFamily="34" charset="0"/>
                              <a:cs typeface="Lucida Sans Unicode" panose="020B0602030504020204" pitchFamily="34" charset="0"/>
                            </a:rPr>
                            <a:t> = 0.40</a:t>
                          </a:r>
                        </a:p>
                      </a:txBody>
                      <a:tcPr anchor="ctr"/>
                    </a:tc>
                    <a:tc>
                      <a:txBody>
                        <a:bodyPr/>
                        <a:lstStyle/>
                        <a:p>
                          <a:pPr algn="ctr"/>
                          <a14:m>
                            <m:oMath xmlns:m="http://schemas.openxmlformats.org/officeDocument/2006/math">
                              <m:sSub>
                                <m:sSubPr>
                                  <m:ctrlPr>
                                    <a:rPr lang="en-US" sz="2800" b="0" i="1" smtClean="0">
                                      <a:solidFill>
                                        <a:srgbClr val="0B3C5D"/>
                                      </a:solidFill>
                                      <a:latin typeface="Cambria Math" panose="02040503050406030204" pitchFamily="18" charset="0"/>
                                      <a:cs typeface="Lucida Sans Unicode" panose="020B0602030504020204" pitchFamily="34" charset="0"/>
                                    </a:rPr>
                                  </m:ctrlPr>
                                </m:sSubPr>
                                <m:e>
                                  <m:r>
                                    <a:rPr lang="en-US" sz="2800" b="0" i="1" smtClean="0">
                                      <a:solidFill>
                                        <a:srgbClr val="0B3C5D"/>
                                      </a:solidFill>
                                      <a:latin typeface="Cambria Math" panose="02040503050406030204" pitchFamily="18" charset="0"/>
                                      <a:cs typeface="Lucida Sans Unicode" panose="020B0602030504020204" pitchFamily="34" charset="0"/>
                                    </a:rPr>
                                    <m:t>𝜌</m:t>
                                  </m:r>
                                </m:e>
                                <m:sub>
                                  <m:r>
                                    <a:rPr lang="en-US" sz="2800" b="0" i="1" smtClean="0">
                                      <a:solidFill>
                                        <a:srgbClr val="0B3C5D"/>
                                      </a:solidFill>
                                      <a:latin typeface="Cambria Math" panose="02040503050406030204" pitchFamily="18" charset="0"/>
                                      <a:cs typeface="Lucida Sans Unicode" panose="020B0602030504020204" pitchFamily="34" charset="0"/>
                                    </a:rPr>
                                    <m:t>𝑖𝑗</m:t>
                                  </m:r>
                                </m:sub>
                              </m:sSub>
                            </m:oMath>
                          </a14:m>
                          <a:r>
                            <a:rPr lang="en-US" sz="2800" b="0" dirty="0">
                              <a:solidFill>
                                <a:srgbClr val="0B3C5D"/>
                              </a:solidFill>
                              <a:latin typeface="Lucida Sans Unicode" panose="020B0602030504020204" pitchFamily="34" charset="0"/>
                              <a:cs typeface="Lucida Sans Unicode" panose="020B0602030504020204" pitchFamily="34" charset="0"/>
                            </a:rPr>
                            <a:t> = 0.60</a:t>
                          </a:r>
                        </a:p>
                      </a:txBody>
                      <a:tcPr anchor="ctr"/>
                    </a:tc>
                    <a:tc>
                      <a:txBody>
                        <a:bodyPr/>
                        <a:lstStyle/>
                        <a:p>
                          <a:pPr algn="ctr"/>
                          <a14:m>
                            <m:oMath xmlns:m="http://schemas.openxmlformats.org/officeDocument/2006/math">
                              <m:sSub>
                                <m:sSubPr>
                                  <m:ctrlPr>
                                    <a:rPr lang="en-US" sz="2800" b="0" i="1" smtClean="0">
                                      <a:solidFill>
                                        <a:srgbClr val="0B3C5D"/>
                                      </a:solidFill>
                                      <a:latin typeface="Cambria Math" panose="02040503050406030204" pitchFamily="18" charset="0"/>
                                      <a:cs typeface="Lucida Sans Unicode" panose="020B0602030504020204" pitchFamily="34" charset="0"/>
                                    </a:rPr>
                                  </m:ctrlPr>
                                </m:sSubPr>
                                <m:e>
                                  <m:r>
                                    <a:rPr lang="en-US" sz="2800" b="0" i="1" smtClean="0">
                                      <a:solidFill>
                                        <a:srgbClr val="0B3C5D"/>
                                      </a:solidFill>
                                      <a:latin typeface="Cambria Math" panose="02040503050406030204" pitchFamily="18" charset="0"/>
                                      <a:cs typeface="Lucida Sans Unicode" panose="020B0602030504020204" pitchFamily="34" charset="0"/>
                                    </a:rPr>
                                    <m:t>𝜌</m:t>
                                  </m:r>
                                </m:e>
                                <m:sub>
                                  <m:r>
                                    <a:rPr lang="en-US" sz="2800" b="0" i="1" smtClean="0">
                                      <a:solidFill>
                                        <a:srgbClr val="0B3C5D"/>
                                      </a:solidFill>
                                      <a:latin typeface="Cambria Math" panose="02040503050406030204" pitchFamily="18" charset="0"/>
                                      <a:cs typeface="Lucida Sans Unicode" panose="020B0602030504020204" pitchFamily="34" charset="0"/>
                                    </a:rPr>
                                    <m:t>𝑖𝑗</m:t>
                                  </m:r>
                                </m:sub>
                              </m:sSub>
                            </m:oMath>
                          </a14:m>
                          <a:r>
                            <a:rPr lang="en-US" sz="2800" b="0" dirty="0">
                              <a:solidFill>
                                <a:srgbClr val="0B3C5D"/>
                              </a:solidFill>
                              <a:latin typeface="Lucida Sans Unicode" panose="020B0602030504020204" pitchFamily="34" charset="0"/>
                              <a:cs typeface="Lucida Sans Unicode" panose="020B0602030504020204" pitchFamily="34" charset="0"/>
                            </a:rPr>
                            <a:t> = 0.80</a:t>
                          </a:r>
                        </a:p>
                      </a:txBody>
                      <a:tcPr anchor="ctr"/>
                    </a:tc>
                    <a:tc>
                      <a:txBody>
                        <a:bodyPr/>
                        <a:lstStyle/>
                        <a:p>
                          <a:pPr algn="ctr"/>
                          <a14:m>
                            <m:oMath xmlns:m="http://schemas.openxmlformats.org/officeDocument/2006/math">
                              <m:sSub>
                                <m:sSubPr>
                                  <m:ctrlPr>
                                    <a:rPr lang="en-US" sz="2800" b="0" i="1" smtClean="0">
                                      <a:solidFill>
                                        <a:srgbClr val="0B3C5D"/>
                                      </a:solidFill>
                                      <a:latin typeface="Cambria Math" panose="02040503050406030204" pitchFamily="18" charset="0"/>
                                      <a:cs typeface="Lucida Sans Unicode" panose="020B0602030504020204" pitchFamily="34" charset="0"/>
                                    </a:rPr>
                                  </m:ctrlPr>
                                </m:sSubPr>
                                <m:e>
                                  <m:r>
                                    <a:rPr lang="en-US" sz="2800" b="0" i="1" smtClean="0">
                                      <a:solidFill>
                                        <a:srgbClr val="0B3C5D"/>
                                      </a:solidFill>
                                      <a:latin typeface="Cambria Math" panose="02040503050406030204" pitchFamily="18" charset="0"/>
                                      <a:cs typeface="Lucida Sans Unicode" panose="020B0602030504020204" pitchFamily="34" charset="0"/>
                                    </a:rPr>
                                    <m:t>𝜌</m:t>
                                  </m:r>
                                </m:e>
                                <m:sub>
                                  <m:r>
                                    <a:rPr lang="en-US" sz="2800" b="0" i="1" smtClean="0">
                                      <a:solidFill>
                                        <a:srgbClr val="0B3C5D"/>
                                      </a:solidFill>
                                      <a:latin typeface="Cambria Math" panose="02040503050406030204" pitchFamily="18" charset="0"/>
                                      <a:cs typeface="Lucida Sans Unicode" panose="020B0602030504020204" pitchFamily="34" charset="0"/>
                                    </a:rPr>
                                    <m:t>𝑖𝑗</m:t>
                                  </m:r>
                                </m:sub>
                              </m:sSub>
                              <m:r>
                                <a:rPr lang="en-US" sz="2800" b="0" i="1" smtClean="0">
                                  <a:solidFill>
                                    <a:srgbClr val="0B3C5D"/>
                                  </a:solidFill>
                                  <a:latin typeface="Cambria Math" panose="02040503050406030204" pitchFamily="18" charset="0"/>
                                  <a:cs typeface="Lucida Sans Unicode" panose="020B0602030504020204" pitchFamily="34" charset="0"/>
                                </a:rPr>
                                <m:t> </m:t>
                              </m:r>
                              <m:r>
                                <a:rPr lang="en-US" sz="2800" b="0" i="1" smtClean="0">
                                  <a:solidFill>
                                    <a:srgbClr val="0B3C5D"/>
                                  </a:solidFill>
                                  <a:latin typeface="Cambria Math" panose="02040503050406030204" pitchFamily="18" charset="0"/>
                                  <a:ea typeface="Cambria Math" panose="02040503050406030204" pitchFamily="18" charset="0"/>
                                  <a:cs typeface="Lucida Sans Unicode" panose="020B0602030504020204" pitchFamily="34" charset="0"/>
                                </a:rPr>
                                <m:t>~</m:t>
                              </m:r>
                            </m:oMath>
                          </a14:m>
                          <a:r>
                            <a:rPr lang="en-US" sz="2800" b="0" dirty="0">
                              <a:solidFill>
                                <a:srgbClr val="0B3C5D"/>
                              </a:solidFill>
                              <a:latin typeface="Lucida Sans Unicode" panose="020B0602030504020204" pitchFamily="34" charset="0"/>
                              <a:cs typeface="Lucida Sans Unicode" panose="020B0602030504020204" pitchFamily="34" charset="0"/>
                            </a:rPr>
                            <a:t> U[0, 1] </a:t>
                          </a:r>
                        </a:p>
                      </a:txBody>
                      <a:tcPr anchor="ctr"/>
                    </a:tc>
                    <a:extLst>
                      <a:ext uri="{0D108BD9-81ED-4DB2-BD59-A6C34878D82A}">
                        <a16:rowId xmlns:a16="http://schemas.microsoft.com/office/drawing/2014/main" val="1474189552"/>
                      </a:ext>
                    </a:extLst>
                  </a:tr>
                </a:tbl>
              </a:graphicData>
            </a:graphic>
          </p:graphicFrame>
        </mc:Choice>
        <mc:Fallback>
          <p:graphicFrame>
            <p:nvGraphicFramePr>
              <p:cNvPr id="12" name="Table 11">
                <a:extLst>
                  <a:ext uri="{FF2B5EF4-FFF2-40B4-BE49-F238E27FC236}">
                    <a16:creationId xmlns:a16="http://schemas.microsoft.com/office/drawing/2014/main" id="{6AE08D8C-6B66-6543-825C-A294AE1DA9DA}"/>
                  </a:ext>
                </a:extLst>
              </p:cNvPr>
              <p:cNvGraphicFramePr>
                <a:graphicFrameLocks noGrp="1"/>
              </p:cNvGraphicFramePr>
              <p:nvPr>
                <p:extLst>
                  <p:ext uri="{D42A27DB-BD31-4B8C-83A1-F6EECF244321}">
                    <p14:modId xmlns:p14="http://schemas.microsoft.com/office/powerpoint/2010/main" val="521308756"/>
                  </p:ext>
                </p:extLst>
              </p:nvPr>
            </p:nvGraphicFramePr>
            <p:xfrm>
              <a:off x="29879941" y="5955466"/>
              <a:ext cx="13167200" cy="680428"/>
            </p:xfrm>
            <a:graphic>
              <a:graphicData uri="http://schemas.openxmlformats.org/drawingml/2006/table">
                <a:tbl>
                  <a:tblPr firstRow="1" bandRow="1">
                    <a:tableStyleId>{F5AB1C69-6EDB-4FF4-983F-18BD219EF322}</a:tableStyleId>
                  </a:tblPr>
                  <a:tblGrid>
                    <a:gridCol w="2633440">
                      <a:extLst>
                        <a:ext uri="{9D8B030D-6E8A-4147-A177-3AD203B41FA5}">
                          <a16:colId xmlns:a16="http://schemas.microsoft.com/office/drawing/2014/main" val="1138563975"/>
                        </a:ext>
                      </a:extLst>
                    </a:gridCol>
                    <a:gridCol w="2633440">
                      <a:extLst>
                        <a:ext uri="{9D8B030D-6E8A-4147-A177-3AD203B41FA5}">
                          <a16:colId xmlns:a16="http://schemas.microsoft.com/office/drawing/2014/main" val="1010770848"/>
                        </a:ext>
                      </a:extLst>
                    </a:gridCol>
                    <a:gridCol w="2633440">
                      <a:extLst>
                        <a:ext uri="{9D8B030D-6E8A-4147-A177-3AD203B41FA5}">
                          <a16:colId xmlns:a16="http://schemas.microsoft.com/office/drawing/2014/main" val="4028810402"/>
                        </a:ext>
                      </a:extLst>
                    </a:gridCol>
                    <a:gridCol w="2633440">
                      <a:extLst>
                        <a:ext uri="{9D8B030D-6E8A-4147-A177-3AD203B41FA5}">
                          <a16:colId xmlns:a16="http://schemas.microsoft.com/office/drawing/2014/main" val="484182014"/>
                        </a:ext>
                      </a:extLst>
                    </a:gridCol>
                    <a:gridCol w="2633440">
                      <a:extLst>
                        <a:ext uri="{9D8B030D-6E8A-4147-A177-3AD203B41FA5}">
                          <a16:colId xmlns:a16="http://schemas.microsoft.com/office/drawing/2014/main" val="3412838399"/>
                        </a:ext>
                      </a:extLst>
                    </a:gridCol>
                  </a:tblGrid>
                  <a:tr h="680428">
                    <a:tc>
                      <a:txBody>
                        <a:bodyPr/>
                        <a:lstStyle/>
                        <a:p>
                          <a:endParaRPr lang="en-US"/>
                        </a:p>
                      </a:txBody>
                      <a:tcPr anchor="ctr">
                        <a:blipFill>
                          <a:blip r:embed="rId9"/>
                          <a:stretch>
                            <a:fillRect r="-399519" b="-14545"/>
                          </a:stretch>
                        </a:blipFill>
                      </a:tcPr>
                    </a:tc>
                    <a:tc>
                      <a:txBody>
                        <a:bodyPr/>
                        <a:lstStyle/>
                        <a:p>
                          <a:endParaRPr lang="en-US"/>
                        </a:p>
                      </a:txBody>
                      <a:tcPr anchor="ctr">
                        <a:blipFill>
                          <a:blip r:embed="rId9"/>
                          <a:stretch>
                            <a:fillRect l="-100483" r="-301449" b="-14545"/>
                          </a:stretch>
                        </a:blipFill>
                      </a:tcPr>
                    </a:tc>
                    <a:tc>
                      <a:txBody>
                        <a:bodyPr/>
                        <a:lstStyle/>
                        <a:p>
                          <a:endParaRPr lang="en-US"/>
                        </a:p>
                      </a:txBody>
                      <a:tcPr anchor="ctr">
                        <a:blipFill>
                          <a:blip r:embed="rId9"/>
                          <a:stretch>
                            <a:fillRect l="-199519" r="-200000" b="-14545"/>
                          </a:stretch>
                        </a:blipFill>
                      </a:tcPr>
                    </a:tc>
                    <a:tc>
                      <a:txBody>
                        <a:bodyPr/>
                        <a:lstStyle/>
                        <a:p>
                          <a:endParaRPr lang="en-US"/>
                        </a:p>
                      </a:txBody>
                      <a:tcPr anchor="ctr">
                        <a:blipFill>
                          <a:blip r:embed="rId9"/>
                          <a:stretch>
                            <a:fillRect l="-300966" r="-100966" b="-14545"/>
                          </a:stretch>
                        </a:blipFill>
                      </a:tcPr>
                    </a:tc>
                    <a:tc>
                      <a:txBody>
                        <a:bodyPr/>
                        <a:lstStyle/>
                        <a:p>
                          <a:endParaRPr lang="en-US"/>
                        </a:p>
                      </a:txBody>
                      <a:tcPr anchor="ctr">
                        <a:blipFill>
                          <a:blip r:embed="rId9"/>
                          <a:stretch>
                            <a:fillRect l="-399038" r="-481" b="-14545"/>
                          </a:stretch>
                        </a:blipFill>
                      </a:tcPr>
                    </a:tc>
                    <a:extLst>
                      <a:ext uri="{0D108BD9-81ED-4DB2-BD59-A6C34878D82A}">
                        <a16:rowId xmlns:a16="http://schemas.microsoft.com/office/drawing/2014/main" val="1474189552"/>
                      </a:ext>
                    </a:extLst>
                  </a:tr>
                </a:tbl>
              </a:graphicData>
            </a:graphic>
          </p:graphicFrame>
        </mc:Fallback>
      </mc:AlternateContent>
      <p:pic>
        <p:nvPicPr>
          <p:cNvPr id="14" name="Picture 13">
            <a:extLst>
              <a:ext uri="{FF2B5EF4-FFF2-40B4-BE49-F238E27FC236}">
                <a16:creationId xmlns:a16="http://schemas.microsoft.com/office/drawing/2014/main" id="{2A58967C-EEB7-7641-8BF8-1793567899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33356" y="13839617"/>
            <a:ext cx="9707880" cy="6934200"/>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11089</TotalTime>
  <Words>702</Words>
  <Application>Microsoft Macintosh PowerPoint</Application>
  <PresentationFormat>Custom</PresentationFormat>
  <Paragraphs>172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Cambria Math</vt:lpstr>
      <vt:lpstr>Lucida Sans</vt:lpstr>
      <vt:lpstr>Lucida Sans Unicode</vt:lpstr>
      <vt:lpstr>Times New Roman</vt:lpstr>
      <vt:lpstr>Wingdings</vt:lpstr>
      <vt:lpstr>Default Design</vt:lpstr>
      <vt:lpstr>PowerPoint Presentation</vt:lpstr>
    </vt:vector>
  </TitlesOfParts>
  <Company>JSEI, UCLA</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dc:creator>
  <cp:lastModifiedBy>Microsoft Office User</cp:lastModifiedBy>
  <cp:revision>234</cp:revision>
  <cp:lastPrinted>2017-07-24T23:43:30Z</cp:lastPrinted>
  <dcterms:created xsi:type="dcterms:W3CDTF">2001-10-24T22:08:11Z</dcterms:created>
  <dcterms:modified xsi:type="dcterms:W3CDTF">2018-07-19T05:52:31Z</dcterms:modified>
</cp:coreProperties>
</file>