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amazon.com/EDGELEC-Breadboard-Optional-Assorted-Multicolored/dp/B07GD2BWPY/ref=sr_1_3?dchild=1&amp;keywords=arduino+wires&amp;qid=1602194155&amp;sr=8-3" TargetMode="External"/><Relationship Id="rId10" Type="http://schemas.openxmlformats.org/officeDocument/2006/relationships/hyperlink" Target="https://www.amazon.com/EDGELEC-Resistor-Tolerance-Multiple-Resistance/dp/B07QG1T8B2/ref=sr_1_3?dchild=1&amp;keywords=20+ohm+resistor&amp;qid=1602194632&amp;sr=8-3" TargetMode="External"/><Relationship Id="rId13" Type="http://schemas.openxmlformats.org/officeDocument/2006/relationships/hyperlink" Target="https://www.amazon.com/Breadboards-Solderless-Breadboard-Distribution-Connecting/dp/B07DL13RZH/ref=sr_1_3?dchild=1&amp;keywords=breadboard&amp;qid=1602194425&amp;sr=8-3" TargetMode="External"/><Relationship Id="rId12" Type="http://schemas.openxmlformats.org/officeDocument/2006/relationships/hyperlink" Target="https://www.amazon.com/dp/B07T4SYVYG/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mazon.com/Mophorn-Hydraulic-H-Frame-13227lbs-Plates/dp/B07WQVX5B1/ref=sr_1_2?dchild=1&amp;keywords=press&amp;qid=1601933154&amp;sr=8-2" TargetMode="External"/><Relationship Id="rId3" Type="http://schemas.openxmlformats.org/officeDocument/2006/relationships/hyperlink" Target="https://www.sparkfun.com/products/13331" TargetMode="External"/><Relationship Id="rId4" Type="http://schemas.openxmlformats.org/officeDocument/2006/relationships/hyperlink" Target="https://www.amazon.com/DAOKI-BF350-3AA-High-Precision-Pressure-Resistance/dp/B07X87CJD8/ref=sr_1_4?dchild=1&amp;keywords=Strain+Gauges&amp;qid=1601586936&amp;sr=8-4" TargetMode="External"/><Relationship Id="rId9" Type="http://schemas.openxmlformats.org/officeDocument/2006/relationships/hyperlink" Target="https://www.sparkfun.com/products/14490" TargetMode="External"/><Relationship Id="rId15" Type="http://schemas.openxmlformats.org/officeDocument/2006/relationships/hyperlink" Target="https://www.amazon.com/AmazonBasics-USB-2-0-Cable-Male/dp/B00NH11KIK/ref=sr_1_3?dchild=1&amp;keywords=usb+atob&amp;qid=1602195432&amp;sr=8-3" TargetMode="External"/><Relationship Id="rId14" Type="http://schemas.openxmlformats.org/officeDocument/2006/relationships/hyperlink" Target="https://www.amazon.com/ALITOVE-100V-240V-Converter-5-5x2-1mm-Security/dp/B078RXZM4C/ref=sr_1_1?dchild=1&amp;keywords=arduino+power+supply+5+volt&amp;qid=1602195069&amp;sr=8-1" TargetMode="External"/><Relationship Id="rId5" Type="http://schemas.openxmlformats.org/officeDocument/2006/relationships/hyperlink" Target="https://learn.sparkfun.com/tutorials/load-cell-amplifier-hx711-breakout-hookup-guide/all" TargetMode="External"/><Relationship Id="rId6" Type="http://schemas.openxmlformats.org/officeDocument/2006/relationships/hyperlink" Target="https://www.sparkfun.com/products/116" TargetMode="External"/><Relationship Id="rId7" Type="http://schemas.openxmlformats.org/officeDocument/2006/relationships/hyperlink" Target="https://www.amazon.com/dp/B01EWOE0UU/" TargetMode="External"/><Relationship Id="rId8" Type="http://schemas.openxmlformats.org/officeDocument/2006/relationships/hyperlink" Target="https://www.amazon.com/Gorilla-7700108-2-Pack-Super-Clear/dp/B07MWR845K/ref=sr_1_5?crid=2NX69BYQ6KV1T&amp;dchild=1&amp;keywords=cyanoacrylate+adhesives&amp;qid=1602193633&amp;s=industrial&amp;sprefix=cyanoacry%2Cindustrial%2C129&amp;sr=1-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d21ca7e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0d21ca7e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0d21ca7e9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0d21ca7e9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0d21ca7e9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0d21ca7e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d21ca7e9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d21ca7e9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d21ca7e9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d21ca7e9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0d21ca7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0d21ca7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7a28041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7a28041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7a2804179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7a2804179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7a2804179_1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7a2804179_1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954b8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954b8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954b8e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954b8e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0d21ca7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0d21ca7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0d21ca7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0d21ca7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0d21ca7e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0d21ca7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155CC"/>
                </a:solidFill>
              </a:rPr>
              <a:t>• Press: $120  	</a:t>
            </a:r>
            <a:r>
              <a:rPr lang="en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https://www.amazon.com/Mophorn-Hydraulic-H-Frame-13227lbs-Plates/dp/B07WQVX5B1/ref=sr_1_2?dchild=1&amp;keywords=press&amp;qid=1601933154&amp;sr=8-2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Small load cells: $58 per 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Alternative: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https://www.sparkfun.com/products/13331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it is known to work with the load cell shield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Strain Gauge: 10 pack for $12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https://www.amazon.com/DAOKI-BF350-3AA-High-Precision-Pressure-Resistance/dp/B07X87CJD8/ref=sr_1_4?dchild=1&amp;keywords=Strain+Gauges&amp;qid=1601586936&amp;sr=8-4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Load Cell Nanoshield: $17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Alternative: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https://learn.sparkfun.com/tutorials/load-cell-amplifier-hx711-breakout-hookup-guide/all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https://www.sparkfun.com/products/116</a:t>
            </a:r>
            <a:r>
              <a:rPr lang="en">
                <a:solidFill>
                  <a:schemeClr val="dk1"/>
                </a:solidFill>
              </a:rPr>
              <a:t> </a:t>
            </a:r>
            <a:endParaRPr strike="sngStrik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Arduino Uno: $22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https://www.amazon.com/dp/B01EWOE0UU/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Super Glue: $12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https://www.amazon.com/dp/B07MWR845K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350 ohm resistors: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https://www.sparkfun.com/products/14490</a:t>
            </a:r>
            <a:r>
              <a:rPr lang="en">
                <a:solidFill>
                  <a:schemeClr val="dk1"/>
                </a:solidFill>
              </a:rPr>
              <a:t> +  idk a 20ohm resistor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20 ohm resistor: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https://www.amazon.com/EDGELEC-Resistor-Tolerance-Multiple-Resistance/dp/B07QG1T8B2/ref=sr_1_3?dchild=1&amp;keywords=20+ohm+resistor&amp;qid=1602194632&amp;sr=8-3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https://www.amazon.com/EDGELEC-Breadboard-Optional-Assorted-Multicolored/dp/B07GD2BWPY/ref=sr_1_3?dchild=1&amp;keywords=arduino+wires&amp;qid=1602194155&amp;sr=8-3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https://www.amazon.com/dp/B07T4SYVYG/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Breadboard: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https://www.amazon.com/Breadboards-Solderless-Breadboard-Distribution-Connecting/dp/B07DL13RZH/ref=sr_1_3?dchild=1&amp;keywords=breadboard&amp;qid=1602194425&amp;sr=8-3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 volt power cord: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https://www.amazon.com/ALITOVE-100V-240V-Converter-5-5x2-1mm-Security/dp/B078RXZM4C/ref=sr_1_1?dchild=1&amp;keywords=arduino+power+supply+5+volt&amp;qid=1602195069&amp;sr=8-1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Longer arduino cord: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1155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https://www.amazon.com/AmazonBasics-USB-2-0-Cable-Male/dp/B00NH11KIK/ref=sr_1_3?dchild=1&amp;keywords=usb+atob&amp;qid=1602195432&amp;sr=8-3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0d21ca7e9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0d21ca7e9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0d21ca7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0d21ca7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7a2804179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7a2804179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b="1"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Light"/>
              <a:buChar char="●"/>
              <a:defRPr sz="18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●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●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○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 Light"/>
              <a:buChar char="■"/>
              <a:defRPr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file/d/1-HcJ-UB8KmaPB1Hxvz5-hLz0gigo5-N-/view?usp=sharing" TargetMode="External"/><Relationship Id="rId4" Type="http://schemas.openxmlformats.org/officeDocument/2006/relationships/hyperlink" Target="https://drive.google.com/file/d/1-HcJ-UB8KmaPB1Hxvz5-hLz0gigo5-N-/view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i.org/10.1243/09544054JEM1008" TargetMode="External"/><Relationship Id="rId4" Type="http://schemas.openxmlformats.org/officeDocument/2006/relationships/hyperlink" Target="https://doi.org/10.1016/j.addma.2018.04.017" TargetMode="External"/><Relationship Id="rId5" Type="http://schemas.openxmlformats.org/officeDocument/2006/relationships/hyperlink" Target="https://www.researchgate.net/publication/335542750_3D_Printing_of_Nonplanar_Layers_for_Smooth_Surface_Generation" TargetMode="External"/><Relationship Id="rId6" Type="http://schemas.openxmlformats.org/officeDocument/2006/relationships/hyperlink" Target="https://www.amazon.com/Comgrow-Creality-Printer-Upgrade-Certified/dp/B07GYRQVYV/ref=sr_1_3?dchild=1&amp;keywords=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mfg.ai/2019/08/28/application-spotlight-3d-printed-rockets-and-the-future-of-spacecraft-manufacturing/" TargetMode="External"/><Relationship Id="rId4" Type="http://schemas.openxmlformats.org/officeDocument/2006/relationships/hyperlink" Target="https://strives-uploads-prod.s3.us-gov-west-1.amazonaws.com/19900016050/19900016050.pdf?AWSAccessKeyId=AKIASEVSKC45ZTTM42XZ&amp;Expires=1601931336&amp;Signature=OlIQsY6rUFXLdRP5LSAVY58XiBI%3D" TargetMode="External"/><Relationship Id="rId5" Type="http://schemas.openxmlformats.org/officeDocument/2006/relationships/hyperlink" Target="https://amfg.ai/2019/08/01/3d-printing-for-bike-manufacturing-application-spotlight/" TargetMode="External"/><Relationship Id="rId6" Type="http://schemas.openxmlformats.org/officeDocument/2006/relationships/hyperlink" Target="http://userweb.eng.gla.ac.uk/philip.harrison/Teaching/2011%20Weikeong%20Teng/Weikeong%20teng_0703555_FYP%20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PRINT Progress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10/13/2020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360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Insitu conformal print pictures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36108" l="16604" r="16086" t="25098"/>
          <a:stretch/>
        </p:blipFill>
        <p:spPr>
          <a:xfrm>
            <a:off x="5023825" y="1479025"/>
            <a:ext cx="1668877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4">
            <a:alphaModFix/>
          </a:blip>
          <a:srcRect b="42469" l="0" r="10104" t="0"/>
          <a:stretch/>
        </p:blipFill>
        <p:spPr>
          <a:xfrm>
            <a:off x="7163425" y="1483675"/>
            <a:ext cx="1596946" cy="136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5">
            <a:alphaModFix/>
          </a:blip>
          <a:srcRect b="52207" l="34166" r="26816" t="25936"/>
          <a:stretch/>
        </p:blipFill>
        <p:spPr>
          <a:xfrm>
            <a:off x="385550" y="1483676"/>
            <a:ext cx="1752246" cy="14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6">
            <a:alphaModFix/>
          </a:blip>
          <a:srcRect b="52236" l="13917" r="35511" t="16288"/>
          <a:stretch/>
        </p:blipFill>
        <p:spPr>
          <a:xfrm>
            <a:off x="2667464" y="1450600"/>
            <a:ext cx="1668875" cy="14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/>
        </p:nvSpPr>
        <p:spPr>
          <a:xfrm>
            <a:off x="385538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Before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7444463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After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2656913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After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156088" y="3090325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Before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5" name="Google Shape;115;p22"/>
          <p:cNvCxnSpPr>
            <a:stCxn id="109" idx="3"/>
          </p:cNvCxnSpPr>
          <p:nvPr/>
        </p:nvCxnSpPr>
        <p:spPr>
          <a:xfrm>
            <a:off x="2137796" y="2195676"/>
            <a:ext cx="376500" cy="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6560923" y="2195675"/>
            <a:ext cx="809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2"/>
          <p:cNvSpPr txBox="1"/>
          <p:nvPr/>
        </p:nvSpPr>
        <p:spPr>
          <a:xfrm>
            <a:off x="1521213" y="3643250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T1 design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308763" y="3676200"/>
            <a:ext cx="1314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T3 design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 of prints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775" y="339945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 rotWithShape="1">
          <a:blip r:embed="rId4">
            <a:alphaModFix/>
          </a:blip>
          <a:srcRect b="43266" l="14384" r="8816" t="25986"/>
          <a:stretch/>
        </p:blipFill>
        <p:spPr>
          <a:xfrm>
            <a:off x="713825" y="2865950"/>
            <a:ext cx="6121950" cy="18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 rotWithShape="1">
          <a:blip r:embed="rId5">
            <a:alphaModFix/>
          </a:blip>
          <a:srcRect b="34487" l="7001" r="6560" t="31538"/>
          <a:stretch/>
        </p:blipFill>
        <p:spPr>
          <a:xfrm>
            <a:off x="713825" y="1061400"/>
            <a:ext cx="6121950" cy="18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13825" y="2175163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(.2 mm, 20% infill) part 1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84150" y="22555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(.2 mm, 20% infill) part 2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810150" y="236490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To large layer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Height (.16 mm, 20% infill) 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087125" y="24562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Belt became unstable (.12 mm, 20%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412975" y="2549750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Perfect (.12 mm, 20%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805350" y="4088150"/>
            <a:ext cx="13281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Corner raised (fixed by closing window and using hairspray) 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889675" y="3877250"/>
            <a:ext cx="238800" cy="210900"/>
          </a:xfrm>
          <a:prstGeom prst="flowChartConnector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2217775" y="4194525"/>
            <a:ext cx="10260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Perfect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243775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T1 small</a:t>
            </a: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351800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T1 big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628475" y="4210975"/>
            <a:ext cx="11592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Montserrat"/>
                <a:ea typeface="Montserrat"/>
                <a:cs typeface="Montserrat"/>
                <a:sym typeface="Montserrat"/>
              </a:rPr>
              <a:t>Insitu conformal print, T3 big (.12 mm, 100% infill)</a:t>
            </a:r>
            <a:endParaRPr b="1"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Videos of printing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503300" y="4321800"/>
            <a:ext cx="319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Conformal printing to get rid of staircase effect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250963" y="4321800"/>
            <a:ext cx="31902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Light"/>
                <a:ea typeface="Montserrat Light"/>
                <a:cs typeface="Montserrat Light"/>
                <a:sym typeface="Montserrat Light"/>
              </a:rPr>
              <a:t>Printing in situ to fill in print</a:t>
            </a: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503300" y="17223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https://drive.google.com/file/d/1-HcJ-UB8KmaPB1Hxvz5-hLz0gigo5-N-/view?usp=sharing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5387225" y="16801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https://drive.google.com/file/d/1-HcJ-UB8KmaPB1Hxvz5-hLz0gigo5-N-/view?usp=sharing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Slicer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3831774" cy="25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3549"/>
            <a:ext cx="3831774" cy="237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6643" y="3048818"/>
            <a:ext cx="3882475" cy="209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6042875" y="2286600"/>
            <a:ext cx="815100" cy="95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Waiting on response from librarian about lack of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development (due 11/02)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Experimentation design (due next week)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Slicing additional samples (due 11/02)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74050" y="423575"/>
            <a:ext cx="15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925" y="238862"/>
            <a:ext cx="7153725" cy="466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Development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Aidan, Brendan, Kenji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Conformal slicing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Nathan, Tyler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Experimentation Design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Rohith, Eric, Cynthia, Elizabeth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[1] 	A. J. Pinkerton, W. Wang, and L. Li, “Component repair using laser direct metal deposition,” Proceedings of the Institution of Mechanical Engineers, Part B: Journal of Engineering Manufacture, vol. 222, no. 7, pp. 827–836, Jul. 2008, doi: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 10.1243/09544054JEM1008</a:t>
            </a:r>
            <a:r>
              <a:rPr lang="en" sz="1100"/>
              <a:t>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[2] 	S. Yin et al., “Cold spray additive manufacturing and repair: Fundamentals and applications,” Additive Manufacturing, vol. 21, pp. 628–650, May 2018, doi: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 10.1016/j.addma.2018.04.017</a:t>
            </a:r>
            <a:r>
              <a:rPr lang="en" sz="1100"/>
              <a:t>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[3] 	“(PDF) 3D Printing of Nonplanar Layers for Smooth Surface Generation,” ResearchGate.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 https://www.researchgate.net/publication/335542750_3D_Printing_of_Nonplanar_Layers_for_Smooth_Surface_Generation</a:t>
            </a:r>
            <a:r>
              <a:rPr lang="en" sz="1100"/>
              <a:t> (accessed Sep. 03, 2020).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[4]	L. Lu et al., “Build-to-last: strength to weight 3D printed objects,” ACM Trans. Graph., vol. 33, no. 4, pp. 1–10, Jul. 2014, doi: 10.1145/2601097.2601168.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[5]	M. Castilho, I. Pires, B. Gouveia, and J. Rodrigues, “Structural evaluation of scaffolds prototypes produced by three-dimensional printing,” Int J Adv Manuf Technol, vol. 56, no. 5–8, pp. 561–569, Sep. 2011, doi: 10.1007/s00170-011-3219-4.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[6]	</a:t>
            </a:r>
            <a:r>
              <a:rPr lang="en" sz="11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https://www.amazon.com/Comgrow-Creality-Printer-Upgrade-Certified/dp/B07GYRQVYV/</a:t>
            </a:r>
            <a:endParaRPr sz="1100"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[7]	NASA/JPL-Caltech/MSSS, Sol 962: Mast Camera (Mastcam). 2015.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items from previous meeting: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a conformal 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 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effective is repairing FFF 3D printed structures with conformal FFF 3D printing?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Plan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Flexural Test For A Generic Sample (D790)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Clean bottom side of part with alcohol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Glue strain gauge onto part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Strain gauge will be mounted to bottom of specimen directly below loading point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Place part onto press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Load cells will be used to measure force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Run arduino code to monitor loads and strain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Press (with strain rate of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0.10 mm/mm/min)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until a maximum of 5% strain is reached or until rupture occurs on part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Since press is hand-operated, we will do our best to approximate the strain rate based on reading in data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While pressing use video and ruler to record displacement of press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Force, strain, and displacement data will be used to create stress/strain curves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List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Press: $120  	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Small load cells: $58 per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Strain Gauge: 10 pack for $12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Load Cell Nanoshield: $17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Arduino Uno: $22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Super Glue: $12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350 ohm resistors: $.95 per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20 ohm resistor: 100 pack for $6.49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Wires: $6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Breadboard:$20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5 volt power cord:$9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Longer arduino cord: $6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D shafts + epoxy glue for mounting samples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Total: $356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67" y="445025"/>
            <a:ext cx="2467483" cy="412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Eric is holding onto the equipment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Arranging sample pickups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regarding repeatability?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Spec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Spec Defense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3D-printed Rutherford rocket engine: It is a reusable 3D printed rocket so we can figure out areas on it that would need to be repaired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the rocket engine, this article backs up why we should test bending since it is one of the first things they run tests and is a common source of failure </a:t>
            </a:r>
            <a:r>
              <a:rPr lang="en" sz="12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https://strives-uploads-prod.s3.us-gov-west-1.amazonaws.com/19900016050/19900016050.pdf?AWSAccessKeyId=AKIASEVSKC45ZTTM42XZ&amp;Expires=1601931336&amp;Signature=OlIQsY6rUFXLdRP5LSAVY58XiBI%3D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Arevo is making carbon-fibre bike frames for a large portion of their bikes so if we can find areas on a bike that might fail theres a good example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For the bike frame this article backs up why the 2 most common points of failure they test are tensile and 3 point bending which would back up why we would want to do 3 point bending. </a:t>
            </a:r>
            <a:r>
              <a:rPr lang="en" sz="12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http://userweb.eng.gla.ac.uk/philip.harrison/Teaching/2011%20Weikeong%20Teng/Weikeong%20teng_0703555_FYP%20report.pdf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