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2918400" cx="43891200"/>
  <p:notesSz cx="6980225" cy="9210675"/>
  <p:embeddedFontLst>
    <p:embeddedFont>
      <p:font typeface="Roboto"/>
      <p:regular r:id="rId7"/>
      <p:bold r:id="rId8"/>
      <p:italic r:id="rId9"/>
      <p:boldItalic r:id="rId10"/>
    </p:embeddedFont>
    <p:embeddedFont>
      <p:font typeface="Roboto Medium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9AA0A6"/>
          </p15:clr>
        </p15:guide>
        <p15:guide id="2" pos="6696">
          <p15:clr>
            <a:srgbClr val="9AA0A6"/>
          </p15:clr>
        </p15:guide>
        <p15:guide id="3" pos="6987">
          <p15:clr>
            <a:srgbClr val="9AA0A6"/>
          </p15:clr>
        </p15:guide>
        <p15:guide id="4" pos="13680">
          <p15:clr>
            <a:srgbClr val="9AA0A6"/>
          </p15:clr>
        </p15:guide>
        <p15:guide id="5" pos="13968">
          <p15:clr>
            <a:srgbClr val="9AA0A6"/>
          </p15:clr>
        </p15:guide>
        <p15:guide id="6" pos="20664">
          <p15:clr>
            <a:srgbClr val="9AA0A6"/>
          </p15:clr>
        </p15:guide>
        <p15:guide id="7" pos="27648">
          <p15:clr>
            <a:srgbClr val="9AA0A6"/>
          </p15:clr>
        </p15:guide>
        <p15:guide id="8" pos="20955">
          <p15:clr>
            <a:srgbClr val="9AA0A6"/>
          </p15:clr>
        </p15:guide>
        <p15:guide id="9" orient="horz" pos="2592">
          <p15:clr>
            <a:srgbClr val="9AA0A6"/>
          </p15:clr>
        </p15:guide>
        <p15:guide id="10" orient="horz" pos="566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  <p:guide pos="6696"/>
        <p:guide pos="6987"/>
        <p:guide pos="13680"/>
        <p:guide pos="13968"/>
        <p:guide pos="20664"/>
        <p:guide pos="27648"/>
        <p:guide pos="20955"/>
        <p:guide pos="2592" orient="horz"/>
        <p:guide pos="566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RobotoMedium-italic.fntdata"/><Relationship Id="rId12" Type="http://schemas.openxmlformats.org/officeDocument/2006/relationships/font" Target="fonts/Robot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5" Type="http://schemas.openxmlformats.org/officeDocument/2006/relationships/font" Target="fonts/RobotoLight-regular.fntdata"/><Relationship Id="rId14" Type="http://schemas.openxmlformats.org/officeDocument/2006/relationships/font" Target="fonts/RobotoMedium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241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54462" y="0"/>
            <a:ext cx="30241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7450" y="690562"/>
            <a:ext cx="4605337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8500" y="4375150"/>
            <a:ext cx="5583237" cy="414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48712"/>
            <a:ext cx="30241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54462" y="8748712"/>
            <a:ext cx="30241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1187450" y="690562"/>
            <a:ext cx="4605337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98500" y="4375150"/>
            <a:ext cx="5583237" cy="414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/>
        </p:nvSpPr>
        <p:spPr>
          <a:xfrm>
            <a:off x="3954462" y="8748712"/>
            <a:ext cx="30241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4108500"/>
            <a:ext cx="43891200" cy="28809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3291840" y="10225087"/>
            <a:ext cx="37307400" cy="7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3275" lIns="386575" spcFirstLastPara="1" rIns="386575" wrap="square" tIns="193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583680" y="18654713"/>
            <a:ext cx="30723900" cy="8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ctr">
              <a:spcBef>
                <a:spcPts val="2720"/>
              </a:spcBef>
              <a:spcAft>
                <a:spcPts val="0"/>
              </a:spcAft>
              <a:buClr>
                <a:schemeClr val="dk1"/>
              </a:buClr>
              <a:buSzPts val="13600"/>
              <a:buFont typeface="Arial"/>
              <a:buNone/>
              <a:defRPr/>
            </a:lvl1pPr>
            <a:lvl2pPr lvl="1" rtl="0" algn="ctr">
              <a:spcBef>
                <a:spcPts val="2360"/>
              </a:spcBef>
              <a:spcAft>
                <a:spcPts val="0"/>
              </a:spcAft>
              <a:buClr>
                <a:schemeClr val="dk1"/>
              </a:buClr>
              <a:buSzPts val="11800"/>
              <a:buFont typeface="Arial"/>
              <a:buNone/>
              <a:defRPr/>
            </a:lvl2pPr>
            <a:lvl3pPr lvl="2" rtl="0" algn="ctr">
              <a:spcBef>
                <a:spcPts val="2020"/>
              </a:spcBef>
              <a:spcAft>
                <a:spcPts val="0"/>
              </a:spcAft>
              <a:buClr>
                <a:schemeClr val="dk1"/>
              </a:buClr>
              <a:buSzPts val="10100"/>
              <a:buFont typeface="Arial"/>
              <a:buNone/>
              <a:defRPr/>
            </a:lvl3pPr>
            <a:lvl4pPr lvl="3" rtl="0" algn="ctr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None/>
              <a:defRPr/>
            </a:lvl4pPr>
            <a:lvl5pPr lvl="4" rtl="0" algn="ctr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None/>
              <a:defRPr/>
            </a:lvl5pPr>
            <a:lvl6pPr lvl="5" rtl="0" algn="ctr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None/>
              <a:defRPr/>
            </a:lvl6pPr>
            <a:lvl7pPr lvl="6" rtl="0" algn="ctr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None/>
              <a:defRPr/>
            </a:lvl7pPr>
            <a:lvl8pPr lvl="7" rtl="0" algn="ctr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None/>
              <a:defRPr/>
            </a:lvl8pPr>
            <a:lvl9pPr lvl="8" rtl="0" algn="ctr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21939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14995525" y="29978350"/>
            <a:ext cx="13900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314547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0" y="0"/>
            <a:ext cx="43891200" cy="4108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3467101" y="21152647"/>
            <a:ext cx="37307400" cy="6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5500" cap="none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3467101" y="13951745"/>
            <a:ext cx="373074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3275" lIns="386575" spcFirstLastPara="1" rIns="386575" wrap="square" tIns="193275">
            <a:noAutofit/>
          </a:bodyPr>
          <a:lstStyle>
            <a:lvl1pPr indent="-228600" lvl="0" marL="4572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/>
            </a:lvl2pPr>
            <a:lvl3pPr indent="-228600" lvl="2" marL="13716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/>
            </a:lvl3pPr>
            <a:lvl4pPr indent="-228600" lvl="3" marL="18288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/>
            </a:lvl4pPr>
            <a:lvl5pPr indent="-228600" lvl="4" marL="22860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/>
            </a:lvl5pPr>
            <a:lvl6pPr indent="-228600" lvl="5" marL="27432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/>
            </a:lvl6pPr>
            <a:lvl7pPr indent="-228600" lvl="6" marL="32004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/>
            </a:lvl7pPr>
            <a:lvl8pPr indent="-228600" lvl="7" marL="36576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/>
            </a:lvl8pPr>
            <a:lvl9pPr indent="-228600" lvl="8" marL="41148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21939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14995525" y="29978350"/>
            <a:ext cx="13900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314547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2193925" y="1319212"/>
            <a:ext cx="39503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3275" lIns="386575" spcFirstLastPara="1" rIns="386575" wrap="square" tIns="193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2193925" y="7681912"/>
            <a:ext cx="39503400" cy="21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21939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14995525" y="29978350"/>
            <a:ext cx="13900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314547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 rot="5400000">
            <a:off x="22715491" y="10424965"/>
            <a:ext cx="28086900" cy="98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3275" lIns="386575" spcFirstLastPara="1" rIns="386575" wrap="square" tIns="193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 rot="5400000">
            <a:off x="2842531" y="671365"/>
            <a:ext cx="28086900" cy="29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21939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14995525" y="29978350"/>
            <a:ext cx="13900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314547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2193925" y="1319212"/>
            <a:ext cx="39503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3275" lIns="386575" spcFirstLastPara="1" rIns="386575" wrap="square" tIns="193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 rot="5400000">
            <a:off x="11083175" y="-1207388"/>
            <a:ext cx="21724800" cy="39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21939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14995525" y="29978350"/>
            <a:ext cx="13900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314547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8602981" y="23043359"/>
            <a:ext cx="26334600" cy="27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3275" lIns="386575" spcFirstLastPara="1" rIns="386575" wrap="square" tIns="193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/>
          <p:nvPr>
            <p:ph idx="2" type="pic"/>
          </p:nvPr>
        </p:nvSpPr>
        <p:spPr>
          <a:xfrm>
            <a:off x="8602981" y="2940845"/>
            <a:ext cx="26334600" cy="19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602981" y="25762745"/>
            <a:ext cx="26334600" cy="3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-228600" lvl="0" marL="4572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/>
            </a:lvl1pPr>
            <a:lvl2pPr indent="-228600" lvl="1" marL="914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indent="-228600" lvl="2" marL="13716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3pPr>
            <a:lvl4pPr indent="-228600" lvl="3" marL="18288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4pPr>
            <a:lvl5pPr indent="-228600" lvl="4" marL="22860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5pPr>
            <a:lvl6pPr indent="-228600" lvl="5" marL="2743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6pPr>
            <a:lvl7pPr indent="-228600" lvl="6" marL="3200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7pPr>
            <a:lvl8pPr indent="-228600" lvl="7" marL="36576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8pPr>
            <a:lvl9pPr indent="-228600" lvl="8" marL="41148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21939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14995525" y="29978350"/>
            <a:ext cx="13900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314547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2194561" y="1309690"/>
            <a:ext cx="14439900" cy="55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3275" lIns="386575" spcFirstLastPara="1" rIns="386575" wrap="square" tIns="193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7160241" y="1309690"/>
            <a:ext cx="24536400" cy="28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-508000" lvl="0" marL="45720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/>
            </a:lvl1pPr>
            <a:lvl2pPr indent="-469900" lvl="1" marL="914400" rtl="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–"/>
              <a:defRPr sz="3800"/>
            </a:lvl2pPr>
            <a:lvl3pPr indent="-438150" lvl="2" marL="1371600" rtl="0" algn="l"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/>
            </a:lvl3pPr>
            <a:lvl4pPr indent="-400050" lvl="3" marL="18288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/>
            </a:lvl4pPr>
            <a:lvl5pPr indent="-400050" lvl="4" marL="22860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/>
            </a:lvl5pPr>
            <a:lvl6pPr indent="-400050" lvl="5" marL="27432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/>
            </a:lvl6pPr>
            <a:lvl7pPr indent="-400050" lvl="6" marL="32004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/>
            </a:lvl7pPr>
            <a:lvl8pPr indent="-400050" lvl="7" marL="36576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/>
            </a:lvl8pPr>
            <a:lvl9pPr indent="-400050" lvl="8" marL="41148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2194561" y="6888957"/>
            <a:ext cx="14439900" cy="225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-228600" lvl="0" marL="4572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/>
            </a:lvl1pPr>
            <a:lvl2pPr indent="-228600" lvl="1" marL="914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indent="-228600" lvl="2" marL="13716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3pPr>
            <a:lvl4pPr indent="-228600" lvl="3" marL="18288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4pPr>
            <a:lvl5pPr indent="-228600" lvl="4" marL="22860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5pPr>
            <a:lvl6pPr indent="-228600" lvl="5" marL="2743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6pPr>
            <a:lvl7pPr indent="-228600" lvl="6" marL="3200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7pPr>
            <a:lvl8pPr indent="-228600" lvl="7" marL="36576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8pPr>
            <a:lvl9pPr indent="-228600" lvl="8" marL="41148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21939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14995525" y="29978350"/>
            <a:ext cx="13900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314547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idx="10" type="dt"/>
          </p:nvPr>
        </p:nvSpPr>
        <p:spPr>
          <a:xfrm>
            <a:off x="21939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14995525" y="29978350"/>
            <a:ext cx="13900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314547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2193925" y="1319212"/>
            <a:ext cx="39503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3275" lIns="386575" spcFirstLastPara="1" rIns="386575" wrap="square" tIns="193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21939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14995525" y="29978350"/>
            <a:ext cx="13900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314547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2193925" y="1319212"/>
            <a:ext cx="39503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3275" lIns="386575" spcFirstLastPara="1" rIns="386575" wrap="square" tIns="193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194562" y="7367589"/>
            <a:ext cx="19392900" cy="30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93275" lIns="386575" spcFirstLastPara="1" rIns="386575" wrap="square" tIns="193275">
            <a:noAutofit/>
          </a:bodyPr>
          <a:lstStyle>
            <a:lvl1pPr indent="-228600" lvl="0" marL="457200" rtl="0" algn="l"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1" sz="3300"/>
            </a:lvl1pPr>
            <a:lvl2pPr indent="-228600" lvl="1" marL="9144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sz="27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sz="2500"/>
            </a:lvl3pPr>
            <a:lvl4pPr indent="-228600" lvl="3" marL="18288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4pPr>
            <a:lvl5pPr indent="-228600" lvl="4" marL="22860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5pPr>
            <a:lvl6pPr indent="-228600" lvl="5" marL="2743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6pPr>
            <a:lvl7pPr indent="-228600" lvl="6" marL="32004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7pPr>
            <a:lvl8pPr indent="-228600" lvl="7" marL="36576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8pPr>
            <a:lvl9pPr indent="-228600" lvl="8" marL="41148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194562" y="10439401"/>
            <a:ext cx="19392900" cy="18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-438150" lvl="0" marL="457200" rtl="0" algn="l"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/>
            </a:lvl1pPr>
            <a:lvl2pPr indent="-400050" lvl="1" marL="9144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/>
            </a:lvl2pPr>
            <a:lvl3pPr indent="-38735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/>
            </a:lvl3pPr>
            <a:lvl4pPr indent="-368300" lvl="3" marL="18288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/>
            </a:lvl4pPr>
            <a:lvl5pPr indent="-368300" lvl="4" marL="22860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5pPr>
            <a:lvl6pPr indent="-368300" lvl="5" marL="2743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6pPr>
            <a:lvl7pPr indent="-368300" lvl="6" marL="32004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7pPr>
            <a:lvl8pPr indent="-368300" lvl="7" marL="36576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8pPr>
            <a:lvl9pPr indent="-368300" lvl="8" marL="41148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9pPr>
          </a:lstStyle>
          <a:p/>
        </p:txBody>
      </p:sp>
      <p:sp>
        <p:nvSpPr>
          <p:cNvPr id="62" name="Google Shape;62;p9"/>
          <p:cNvSpPr txBox="1"/>
          <p:nvPr>
            <p:ph idx="3" type="body"/>
          </p:nvPr>
        </p:nvSpPr>
        <p:spPr>
          <a:xfrm>
            <a:off x="22296122" y="7367589"/>
            <a:ext cx="19400400" cy="30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93275" lIns="386575" spcFirstLastPara="1" rIns="386575" wrap="square" tIns="193275">
            <a:noAutofit/>
          </a:bodyPr>
          <a:lstStyle>
            <a:lvl1pPr indent="-228600" lvl="0" marL="457200" rtl="0" algn="l"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1" sz="3300"/>
            </a:lvl1pPr>
            <a:lvl2pPr indent="-228600" lvl="1" marL="9144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sz="27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sz="2500"/>
            </a:lvl3pPr>
            <a:lvl4pPr indent="-228600" lvl="3" marL="18288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4pPr>
            <a:lvl5pPr indent="-228600" lvl="4" marL="22860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5pPr>
            <a:lvl6pPr indent="-228600" lvl="5" marL="2743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6pPr>
            <a:lvl7pPr indent="-228600" lvl="6" marL="32004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7pPr>
            <a:lvl8pPr indent="-228600" lvl="7" marL="36576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8pPr>
            <a:lvl9pPr indent="-228600" lvl="8" marL="41148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9pPr>
          </a:lstStyle>
          <a:p/>
        </p:txBody>
      </p:sp>
      <p:sp>
        <p:nvSpPr>
          <p:cNvPr id="63" name="Google Shape;63;p9"/>
          <p:cNvSpPr txBox="1"/>
          <p:nvPr>
            <p:ph idx="4" type="body"/>
          </p:nvPr>
        </p:nvSpPr>
        <p:spPr>
          <a:xfrm>
            <a:off x="22296122" y="10439401"/>
            <a:ext cx="19400400" cy="18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-438150" lvl="0" marL="457200" rtl="0" algn="l"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/>
            </a:lvl1pPr>
            <a:lvl2pPr indent="-400050" lvl="1" marL="9144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/>
            </a:lvl2pPr>
            <a:lvl3pPr indent="-38735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/>
            </a:lvl3pPr>
            <a:lvl4pPr indent="-368300" lvl="3" marL="18288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/>
            </a:lvl4pPr>
            <a:lvl5pPr indent="-368300" lvl="4" marL="22860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5pPr>
            <a:lvl6pPr indent="-368300" lvl="5" marL="2743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6pPr>
            <a:lvl7pPr indent="-368300" lvl="6" marL="32004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7pPr>
            <a:lvl8pPr indent="-368300" lvl="7" marL="36576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8pPr>
            <a:lvl9pPr indent="-368300" lvl="8" marL="41148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21939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14995525" y="29978350"/>
            <a:ext cx="13900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314547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2193925" y="1319212"/>
            <a:ext cx="39503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3275" lIns="386575" spcFirstLastPara="1" rIns="386575" wrap="square" tIns="193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2194560" y="7681915"/>
            <a:ext cx="19629000" cy="21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-469900" lvl="0" marL="457200" rtl="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  <a:defRPr sz="3800"/>
            </a:lvl1pPr>
            <a:lvl2pPr indent="-438150" lvl="1" marL="914400" rtl="0" algn="l"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–"/>
              <a:defRPr sz="3300"/>
            </a:lvl2pPr>
            <a:lvl3pPr indent="-400050" lvl="2" marL="13716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/>
            </a:lvl3pPr>
            <a:lvl4pPr indent="-387350" lvl="3" marL="182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sz="2500"/>
            </a:lvl4pPr>
            <a:lvl5pPr indent="-387350" lvl="4" marL="2286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5pPr>
            <a:lvl6pPr indent="-387350" lvl="5" marL="2743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6pPr>
            <a:lvl7pPr indent="-387350" lvl="6" marL="3200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7pPr>
            <a:lvl8pPr indent="-387350" lvl="7" marL="3657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8pPr>
            <a:lvl9pPr indent="-387350" lvl="8" marL="4114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9pPr>
          </a:lstStyle>
          <a:p/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2067520" y="7681915"/>
            <a:ext cx="19629000" cy="21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-469900" lvl="0" marL="457200" rtl="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  <a:defRPr sz="3800"/>
            </a:lvl1pPr>
            <a:lvl2pPr indent="-438150" lvl="1" marL="914400" rtl="0" algn="l"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–"/>
              <a:defRPr sz="3300"/>
            </a:lvl2pPr>
            <a:lvl3pPr indent="-400050" lvl="2" marL="13716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/>
            </a:lvl3pPr>
            <a:lvl4pPr indent="-387350" lvl="3" marL="182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sz="2500"/>
            </a:lvl4pPr>
            <a:lvl5pPr indent="-387350" lvl="4" marL="2286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5pPr>
            <a:lvl6pPr indent="-387350" lvl="5" marL="2743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6pPr>
            <a:lvl7pPr indent="-387350" lvl="6" marL="3200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7pPr>
            <a:lvl8pPr indent="-387350" lvl="7" marL="3657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8pPr>
            <a:lvl9pPr indent="-387350" lvl="8" marL="4114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21939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14995525" y="29978350"/>
            <a:ext cx="13900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314547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193925" y="1319212"/>
            <a:ext cx="39503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3275" lIns="386575" spcFirstLastPara="1" rIns="386575" wrap="square" tIns="193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193925" y="7681912"/>
            <a:ext cx="39503400" cy="21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-1092200" lvl="0" marL="457200" marR="0" rtl="0" algn="l">
              <a:spcBef>
                <a:spcPts val="2720"/>
              </a:spcBef>
              <a:spcAft>
                <a:spcPts val="0"/>
              </a:spcAft>
              <a:buClr>
                <a:schemeClr val="dk1"/>
              </a:buClr>
              <a:buSzPts val="13600"/>
              <a:buFont typeface="Arial"/>
              <a:buChar char="•"/>
              <a:defRPr b="0" i="0" sz="1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77900" lvl="1" marL="914400" marR="0" rtl="0" algn="l">
              <a:spcBef>
                <a:spcPts val="2360"/>
              </a:spcBef>
              <a:spcAft>
                <a:spcPts val="0"/>
              </a:spcAft>
              <a:buClr>
                <a:schemeClr val="dk1"/>
              </a:buClr>
              <a:buSzPts val="11800"/>
              <a:buFont typeface="Arial"/>
              <a:buChar char="–"/>
              <a:defRPr b="0" i="0" sz="1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69950" lvl="2" marL="1371600" marR="0" rtl="0" algn="l">
              <a:spcBef>
                <a:spcPts val="2020"/>
              </a:spcBef>
              <a:spcAft>
                <a:spcPts val="0"/>
              </a:spcAft>
              <a:buClr>
                <a:schemeClr val="dk1"/>
              </a:buClr>
              <a:buSzPts val="10100"/>
              <a:buFont typeface="Arial"/>
              <a:buChar char="•"/>
              <a:defRPr b="0" i="0" sz="10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8350" lvl="3" marL="1828800" marR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–"/>
              <a:defRPr b="0" i="0" sz="8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68350" lvl="4" marL="2286000" marR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»"/>
              <a:defRPr b="0" i="0" sz="8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8350" lvl="5" marL="2743200" marR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»"/>
              <a:defRPr b="0" i="0" sz="8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8350" lvl="6" marL="3200400" marR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»"/>
              <a:defRPr b="0" i="0" sz="8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8350" lvl="7" marL="3657600" marR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»"/>
              <a:defRPr b="0" i="0" sz="8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8350" lvl="8" marL="4114800" marR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»"/>
              <a:defRPr b="0" i="0" sz="8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21939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4995525" y="29978350"/>
            <a:ext cx="13900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314547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0.png"/><Relationship Id="rId11" Type="http://schemas.openxmlformats.org/officeDocument/2006/relationships/image" Target="../media/image7.png"/><Relationship Id="rId10" Type="http://schemas.openxmlformats.org/officeDocument/2006/relationships/image" Target="../media/image14.png"/><Relationship Id="rId21" Type="http://schemas.openxmlformats.org/officeDocument/2006/relationships/image" Target="../media/image11.png"/><Relationship Id="rId13" Type="http://schemas.openxmlformats.org/officeDocument/2006/relationships/image" Target="../media/image18.jpg"/><Relationship Id="rId1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9" Type="http://schemas.openxmlformats.org/officeDocument/2006/relationships/image" Target="../media/image6.png"/><Relationship Id="rId15" Type="http://schemas.openxmlformats.org/officeDocument/2006/relationships/image" Target="../media/image17.jpg"/><Relationship Id="rId14" Type="http://schemas.openxmlformats.org/officeDocument/2006/relationships/image" Target="../media/image19.jpg"/><Relationship Id="rId17" Type="http://schemas.openxmlformats.org/officeDocument/2006/relationships/image" Target="../media/image1.png"/><Relationship Id="rId16" Type="http://schemas.openxmlformats.org/officeDocument/2006/relationships/image" Target="../media/image12.png"/><Relationship Id="rId5" Type="http://schemas.openxmlformats.org/officeDocument/2006/relationships/image" Target="../media/image9.png"/><Relationship Id="rId19" Type="http://schemas.openxmlformats.org/officeDocument/2006/relationships/image" Target="../media/image13.png"/><Relationship Id="rId6" Type="http://schemas.openxmlformats.org/officeDocument/2006/relationships/image" Target="../media/image16.jpg"/><Relationship Id="rId18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97400" y="23239675"/>
            <a:ext cx="10484700" cy="9610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2" name="Google Shape;92;p13"/>
          <p:cNvSpPr/>
          <p:nvPr/>
        </p:nvSpPr>
        <p:spPr>
          <a:xfrm>
            <a:off x="33165100" y="4211825"/>
            <a:ext cx="10625400" cy="9454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22114025" y="4213375"/>
            <a:ext cx="10625400" cy="253419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5869347" y="32224148"/>
            <a:ext cx="408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Figure 4. T1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post-repair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106662" y="23264014"/>
            <a:ext cx="10466400" cy="10683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00" y="29989700"/>
            <a:ext cx="4691026" cy="2201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7" name="Google Shape;97;p13"/>
          <p:cNvSpPr txBox="1"/>
          <p:nvPr/>
        </p:nvSpPr>
        <p:spPr>
          <a:xfrm>
            <a:off x="1015261" y="32224148"/>
            <a:ext cx="408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Figure 3. T1 pre-repair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438200" y="24525975"/>
            <a:ext cx="9843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An Ender 3 Pro 3D Printer is used to print simulated damaged samples. We chose to investigate triangular cutouts (T1) and hemispherical cutouts (T4).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11037275" y="4214675"/>
            <a:ext cx="10625400" cy="286353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87600" y="4214675"/>
            <a:ext cx="10485000" cy="57744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87600" y="4191000"/>
            <a:ext cx="10466400" cy="11652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3"/>
          <p:cNvPicPr preferRelativeResize="0"/>
          <p:nvPr/>
        </p:nvPicPr>
        <p:blipFill rotWithShape="1">
          <a:blip r:embed="rId4">
            <a:alphaModFix/>
          </a:blip>
          <a:srcRect b="0" l="0" r="70896" t="0"/>
          <a:stretch/>
        </p:blipFill>
        <p:spPr>
          <a:xfrm>
            <a:off x="317525" y="215050"/>
            <a:ext cx="2616273" cy="344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957395" y="449298"/>
            <a:ext cx="2343254" cy="312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 rotWithShape="1">
          <a:blip r:embed="rId6">
            <a:alphaModFix/>
          </a:blip>
          <a:srcRect b="23180" l="0" r="0" t="28587"/>
          <a:stretch/>
        </p:blipFill>
        <p:spPr>
          <a:xfrm>
            <a:off x="5557700" y="29989700"/>
            <a:ext cx="4551899" cy="220122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" name="Google Shape;105;p13"/>
          <p:cNvSpPr txBox="1"/>
          <p:nvPr/>
        </p:nvSpPr>
        <p:spPr>
          <a:xfrm>
            <a:off x="4768500" y="458575"/>
            <a:ext cx="34354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 Situ Conformal 3D Printing for Targeted Repairs</a:t>
            </a:r>
            <a:endParaRPr sz="1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4325675" y="4433700"/>
            <a:ext cx="203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Abstract</a:t>
            </a:r>
            <a:endParaRPr b="1" sz="52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82175" y="13165388"/>
            <a:ext cx="10484700" cy="9535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82175" y="13165389"/>
            <a:ext cx="10484700" cy="1109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4244381" y="13373636"/>
            <a:ext cx="216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b="1" sz="52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386950" y="14392987"/>
            <a:ext cx="9843900" cy="78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Background: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❖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3D printing is typically used in quickly prototyping parts but has recently garnered interest in more complex projects such as rocket engines, bone repair, and in-orbit manufacturing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❖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Large-scale engineering projects will require data on the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limitations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of 3D printing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Methodology: 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❖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3D printed parts are tested using the </a:t>
            </a:r>
            <a:r>
              <a:rPr i="1" lang="en-US" sz="2400">
                <a:latin typeface="Roboto"/>
                <a:ea typeface="Roboto"/>
                <a:cs typeface="Roboto"/>
                <a:sym typeface="Roboto"/>
              </a:rPr>
              <a:t>3-point bend test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, which provides data on the structure’s ultimate strength, failure method, and deformation under load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❖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Provided a 3D printed object and full information about a region of damage (such as a cavity), a surface-conforming print fills and repairs the damage while meeting repair shape and infill constraints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Results: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❖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 subjecting repaired parts to the 3-point bend test, our data suggests </a:t>
            </a: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significant improvements in structural strength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Roboto"/>
              <a:buChar char="❖"/>
            </a:pP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Repaired structures in compression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exceed structural strength of original, undamaged structure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497850" y="5548525"/>
            <a:ext cx="9803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Additive manufacturing enables the construction of near-arbitrary structures with the help of computational tool-path planning and print material properties. We explore an application of the technology to </a:t>
            </a: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targeted repairs, such as mending holes or cracks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, on 3D printed parts by using conformal tool-pathing, combining the precision of additive manufacturing with the strength and homogeneity of material adhesion. </a:t>
            </a: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Repair configurations varying in shape, size, material, infill and loading type are tested in 3-point bending for structural strength and strain.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We provide and summarize the collected data in addition to a structural analysis and optimization of parameters relevant to reparative 3D printing.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10972950" y="2514850"/>
            <a:ext cx="21945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 Medium"/>
                <a:ea typeface="Roboto Medium"/>
                <a:cs typeface="Roboto Medium"/>
                <a:sym typeface="Roboto Medium"/>
              </a:rPr>
              <a:t>Rohith Chintala, Brendan Cutick, Tyler Han, Elizabeth Myers, Eric Oh,  Aidan Sandman-Long, Cynthia Sheng, Nathan Spicer-Davis</a:t>
            </a:r>
            <a:endParaRPr sz="2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 Medium"/>
                <a:ea typeface="Roboto Medium"/>
                <a:cs typeface="Roboto Medium"/>
                <a:sym typeface="Roboto Medium"/>
              </a:rPr>
              <a:t>Team PRINT</a:t>
            </a:r>
            <a:endParaRPr sz="2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Roboto Medium"/>
                <a:ea typeface="Roboto Medium"/>
                <a:cs typeface="Roboto Medium"/>
                <a:sym typeface="Roboto Medium"/>
              </a:rPr>
              <a:t>Mentor: Dr. Steven Mitchell</a:t>
            </a:r>
            <a:endParaRPr sz="24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33189750" y="23111975"/>
            <a:ext cx="10625400" cy="97377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33212000" y="23127200"/>
            <a:ext cx="10625400" cy="10683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 txBox="1"/>
          <p:nvPr/>
        </p:nvSpPr>
        <p:spPr>
          <a:xfrm>
            <a:off x="37211800" y="23293489"/>
            <a:ext cx="279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Future</a:t>
            </a:r>
            <a:r>
              <a:rPr b="1" lang="en-US" sz="3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 Work</a:t>
            </a:r>
            <a:endParaRPr b="1" sz="52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33486425" y="24387451"/>
            <a:ext cx="10022700" cy="82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Goals planned: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❖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T1 design testing while different infills pattern, allowing an analysis of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which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infill pattern may be more effective than others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❖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Testing various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damage types in order to improve repair methods in addition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❖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Testing new materials such as ABS and Carbon Fiber PLA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❖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Multivariate data analysis for optimization of printing, structural, and material parameters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❖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Physical analysis supporting why repaired structures in compression perform better than their undamaged counterpart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❖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Study of parameters vital in obtaining information about damaged regions (assumed given in this work)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In general, reparative printing has many applications. Provided that these printing methods have well-studied limitations, automated reparative printing is a promising material-efficient alternative to whole replacement and/or manual repair.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While this project limits testing to primarily plastics, it is equally possible to additively manufacture other materials like metal or biological tissue, from which general reparative printing can benefit greatly.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3"/>
          <p:cNvSpPr/>
          <p:nvPr/>
        </p:nvSpPr>
        <p:spPr>
          <a:xfrm>
            <a:off x="22115400" y="29897450"/>
            <a:ext cx="10625400" cy="29523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22115400" y="29897450"/>
            <a:ext cx="10625400" cy="923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 txBox="1"/>
          <p:nvPr/>
        </p:nvSpPr>
        <p:spPr>
          <a:xfrm>
            <a:off x="23315425" y="29989700"/>
            <a:ext cx="834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Acknowledgements and Citations</a:t>
            </a:r>
            <a:endParaRPr b="1" sz="52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3"/>
          <p:cNvSpPr txBox="1"/>
          <p:nvPr/>
        </p:nvSpPr>
        <p:spPr>
          <a:xfrm>
            <a:off x="22477452" y="31160563"/>
            <a:ext cx="7338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We would like to thank our mentor Dr. Steven Mitchell and the University of Maryland Gemstone Honors Program for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supporting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this work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2896353" y="23432275"/>
            <a:ext cx="511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Example Test Samples</a:t>
            </a:r>
            <a:endParaRPr b="1" sz="52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2" name="Google Shape;122;p13"/>
          <p:cNvGrpSpPr/>
          <p:nvPr/>
        </p:nvGrpSpPr>
        <p:grpSpPr>
          <a:xfrm>
            <a:off x="33164970" y="14050622"/>
            <a:ext cx="10625678" cy="8596787"/>
            <a:chOff x="32942993" y="16014394"/>
            <a:chExt cx="10923900" cy="9585001"/>
          </a:xfrm>
        </p:grpSpPr>
        <p:sp>
          <p:nvSpPr>
            <p:cNvPr id="123" name="Google Shape;123;p13"/>
            <p:cNvSpPr/>
            <p:nvPr/>
          </p:nvSpPr>
          <p:spPr>
            <a:xfrm>
              <a:off x="32942993" y="16014395"/>
              <a:ext cx="10923900" cy="95850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2942993" y="16014394"/>
              <a:ext cx="10923900" cy="12306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 txBox="1"/>
            <p:nvPr/>
          </p:nvSpPr>
          <p:spPr>
            <a:xfrm>
              <a:off x="36225605" y="16255735"/>
              <a:ext cx="4358700" cy="82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EFEFEF"/>
                  </a:solidFill>
                  <a:latin typeface="Roboto"/>
                  <a:ea typeface="Roboto"/>
                  <a:cs typeface="Roboto"/>
                  <a:sym typeface="Roboto"/>
                </a:rPr>
                <a:t>Discussion</a:t>
              </a:r>
              <a:endParaRPr b="1" sz="52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" name="Google Shape;126;p13"/>
          <p:cNvGrpSpPr/>
          <p:nvPr/>
        </p:nvGrpSpPr>
        <p:grpSpPr>
          <a:xfrm>
            <a:off x="81997" y="10359639"/>
            <a:ext cx="10484869" cy="2358984"/>
            <a:chOff x="9575" y="15810338"/>
            <a:chExt cx="10904700" cy="2724000"/>
          </a:xfrm>
        </p:grpSpPr>
        <p:sp>
          <p:nvSpPr>
            <p:cNvPr id="127" name="Google Shape;127;p13"/>
            <p:cNvSpPr/>
            <p:nvPr/>
          </p:nvSpPr>
          <p:spPr>
            <a:xfrm>
              <a:off x="9575" y="15810338"/>
              <a:ext cx="10904700" cy="2724000"/>
            </a:xfrm>
            <a:prstGeom prst="rect">
              <a:avLst/>
            </a:prstGeom>
            <a:solidFill>
              <a:srgbClr val="B7B7B7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 txBox="1"/>
            <p:nvPr/>
          </p:nvSpPr>
          <p:spPr>
            <a:xfrm>
              <a:off x="392300" y="15971725"/>
              <a:ext cx="10256100" cy="228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Research Question:</a:t>
              </a:r>
              <a:endPara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1000"/>
                </a:spcBef>
                <a:spcAft>
                  <a:spcPts val="1000"/>
                </a:spcAft>
                <a:buNone/>
              </a:pPr>
              <a:r>
                <a:rPr lang="en-US" sz="3600">
                  <a:latin typeface="Roboto"/>
                  <a:ea typeface="Roboto"/>
                  <a:cs typeface="Roboto"/>
                  <a:sym typeface="Roboto"/>
                </a:rPr>
                <a:t>How effective is repairing </a:t>
              </a:r>
              <a:r>
                <a:rPr lang="en-US" sz="3600">
                  <a:latin typeface="Roboto"/>
                  <a:ea typeface="Roboto"/>
                  <a:cs typeface="Roboto"/>
                  <a:sym typeface="Roboto"/>
                </a:rPr>
                <a:t>3D</a:t>
              </a:r>
              <a:r>
                <a:rPr lang="en-US" sz="3600">
                  <a:latin typeface="Roboto"/>
                  <a:ea typeface="Roboto"/>
                  <a:cs typeface="Roboto"/>
                  <a:sym typeface="Roboto"/>
                </a:rPr>
                <a:t> printed structures with conformal 3D printing?</a:t>
              </a:r>
              <a:endParaRPr sz="3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9" name="Google Shape;129;p13"/>
          <p:cNvSpPr txBox="1"/>
          <p:nvPr/>
        </p:nvSpPr>
        <p:spPr>
          <a:xfrm>
            <a:off x="22492021" y="22105672"/>
            <a:ext cx="984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Below is a summary of the current data collected from tests while varying infill % and infill pattern: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1037225" y="4236199"/>
            <a:ext cx="10625400" cy="11133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Methodology</a:t>
            </a:r>
            <a:endParaRPr b="1"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058012" y="16663200"/>
            <a:ext cx="6331213" cy="3260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064700" y="9280550"/>
            <a:ext cx="6331225" cy="304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374200" y="14607825"/>
            <a:ext cx="3334936" cy="526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3"/>
          <p:cNvSpPr txBox="1"/>
          <p:nvPr/>
        </p:nvSpPr>
        <p:spPr>
          <a:xfrm>
            <a:off x="11198450" y="19965374"/>
            <a:ext cx="10171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Without access to a testing facility, a 3-point bend test apparatus 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was instead designed and assembled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using a hand-operated hydraulic jack, steel shafts for support and point loading, and a force sensor and strain gauges for taking measurements.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058000" y="12318750"/>
            <a:ext cx="6331225" cy="43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426290" y="30992663"/>
            <a:ext cx="1628775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33428062" y="15311771"/>
            <a:ext cx="9931500" cy="7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Conclusion: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❖"/>
            </a:pP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Testing demonstrates</a:t>
            </a: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 that repair to the structure results in a statistically </a:t>
            </a: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significant</a:t>
            </a: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improvement</a:t>
            </a: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 in the maximum load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as demonstrated in either the T1 tension repaired and T4 tension repaired with rectilinear infill using a two-tailed t-test (T1 repaired vs. Undamaged: </a:t>
            </a:r>
            <a:r>
              <a:rPr i="1" lang="en-US" sz="24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(5)=6.2, </a:t>
            </a:r>
            <a:r>
              <a:rPr i="1" lang="en-US" sz="24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=0.0016), T4 repaired vs.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Undamaged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i="1" lang="en-US" sz="24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(9)=6.2, </a:t>
            </a:r>
            <a:r>
              <a:rPr i="1" lang="en-US" sz="24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&lt;0.001).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❖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ore work is needed to in order to understand how adjusting other parameters, such as 3D printer settings, can affect performance.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❖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Testing data corroborates the result observed in literature that optimal infill % for maximum load is </a:t>
            </a:r>
            <a:r>
              <a:rPr i="1" lang="en-US" sz="2400">
                <a:latin typeface="Roboto"/>
                <a:ea typeface="Roboto"/>
                <a:cs typeface="Roboto"/>
                <a:sym typeface="Roboto"/>
              </a:rPr>
              <a:t>not 100%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but instead ~80%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An unexpected result is that </a:t>
            </a: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repairs perform better than undamaged specimen when experiencing compressive  loading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i="1" lang="en-US" sz="24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(8)=17.2, </a:t>
            </a:r>
            <a:r>
              <a:rPr i="1" lang="en-US" sz="24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&lt;0.001). It is possible that this is a phenomenon similar to why 80% infill is stronger than 100% infill: the space created in lowering infill % allows the internal geometry of the 3D print to maintain its structural integrity as opposed to a solid print which would be compromised almost immediately.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8191575" y="25462525"/>
            <a:ext cx="3194700" cy="43411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9" name="Google Shape;139;p13"/>
          <p:cNvSpPr txBox="1"/>
          <p:nvPr/>
        </p:nvSpPr>
        <p:spPr>
          <a:xfrm>
            <a:off x="18191575" y="29848375"/>
            <a:ext cx="319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Figure 8. Repaired piece in compression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623325" y="25474575"/>
            <a:ext cx="3377405" cy="431650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" name="Google Shape;141;p13"/>
          <p:cNvSpPr txBox="1"/>
          <p:nvPr/>
        </p:nvSpPr>
        <p:spPr>
          <a:xfrm>
            <a:off x="14673650" y="29835800"/>
            <a:ext cx="337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Figure 7. Full Arduino circuit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315325" y="25462525"/>
            <a:ext cx="3117147" cy="431649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3" name="Google Shape;143;p13"/>
          <p:cNvSpPr txBox="1"/>
          <p:nvPr/>
        </p:nvSpPr>
        <p:spPr>
          <a:xfrm>
            <a:off x="11565761" y="29835800"/>
            <a:ext cx="26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Figure 6. Full apparatus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3"/>
          <p:cNvSpPr txBox="1"/>
          <p:nvPr/>
        </p:nvSpPr>
        <p:spPr>
          <a:xfrm>
            <a:off x="11272375" y="30242150"/>
            <a:ext cx="10171800" cy="25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A test is conducted in the following manner: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Pump the hand lever 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increase the applied load with each downstroke until failure (snapping, cracking, extreme stretching)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An Arduino circuit reads in data from the force sensor and strain gauge, providing the 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necessary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information to determine the failure load and stress/strain curve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5" name="Google Shape;145;p13"/>
          <p:cNvGrpSpPr/>
          <p:nvPr/>
        </p:nvGrpSpPr>
        <p:grpSpPr>
          <a:xfrm>
            <a:off x="11316275" y="21738525"/>
            <a:ext cx="4851873" cy="3514311"/>
            <a:chOff x="11940245" y="22527175"/>
            <a:chExt cx="5633248" cy="4839801"/>
          </a:xfrm>
        </p:grpSpPr>
        <p:pic>
          <p:nvPicPr>
            <p:cNvPr id="146" name="Google Shape;146;p13"/>
            <p:cNvPicPr preferRelativeResize="0"/>
            <p:nvPr/>
          </p:nvPicPr>
          <p:blipFill rotWithShape="1">
            <a:blip r:embed="rId15">
              <a:alphaModFix/>
            </a:blip>
            <a:srcRect b="6515" l="0" r="6515" t="0"/>
            <a:stretch/>
          </p:blipFill>
          <p:spPr>
            <a:xfrm>
              <a:off x="11940245" y="22527175"/>
              <a:ext cx="5633248" cy="4224951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47" name="Google Shape;147;p13"/>
            <p:cNvSpPr txBox="1"/>
            <p:nvPr/>
          </p:nvSpPr>
          <p:spPr>
            <a:xfrm>
              <a:off x="12359232" y="26730976"/>
              <a:ext cx="4595400" cy="63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Roboto"/>
                  <a:ea typeface="Roboto"/>
                  <a:cs typeface="Roboto"/>
                  <a:sym typeface="Roboto"/>
                </a:rPr>
                <a:t>Figure 5. 3-point bend test setup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8" name="Google Shape;148;p13"/>
          <p:cNvSpPr txBox="1"/>
          <p:nvPr/>
        </p:nvSpPr>
        <p:spPr>
          <a:xfrm>
            <a:off x="16267850" y="21595300"/>
            <a:ext cx="51156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❖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Force sensor mounted on press measures applied load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❖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Strain gauge attached to bottom side at loading point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❖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Rounded D-shafts at supports and loading point ensure loads on beam are applied at single points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9" name="Google Shape;149;p13"/>
          <p:cNvCxnSpPr/>
          <p:nvPr/>
        </p:nvCxnSpPr>
        <p:spPr>
          <a:xfrm flipH="1">
            <a:off x="13984060" y="21894575"/>
            <a:ext cx="2283765" cy="1390755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3"/>
          <p:cNvCxnSpPr/>
          <p:nvPr/>
        </p:nvCxnSpPr>
        <p:spPr>
          <a:xfrm flipH="1">
            <a:off x="14915359" y="23604275"/>
            <a:ext cx="1377966" cy="152971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3"/>
          <p:cNvCxnSpPr/>
          <p:nvPr/>
        </p:nvCxnSpPr>
        <p:spPr>
          <a:xfrm flipH="1">
            <a:off x="13932777" y="22762175"/>
            <a:ext cx="2335048" cy="982636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13"/>
          <p:cNvSpPr txBox="1"/>
          <p:nvPr/>
        </p:nvSpPr>
        <p:spPr>
          <a:xfrm>
            <a:off x="22470875" y="5542675"/>
            <a:ext cx="68823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Shown to the right is a box  plot summarizing the tests conducted thus far, depicting the distribution of maximum load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before failure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. From this we can see the effectiveness of the repair.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 (elongation) data is also collected for the repaired and undamaged specimens to see changes in Young’s modulus: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3"/>
          <p:cNvSpPr txBox="1"/>
          <p:nvPr/>
        </p:nvSpPr>
        <p:spPr>
          <a:xfrm>
            <a:off x="22460675" y="13629780"/>
            <a:ext cx="10022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An effectiveness rating better compares the load held by repaired vs.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undamaged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specimen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Percent effectiveness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is defined as the load held  normalized by the load held by the average undamaged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specimen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3"/>
          <p:cNvSpPr/>
          <p:nvPr/>
        </p:nvSpPr>
        <p:spPr>
          <a:xfrm>
            <a:off x="32486975" y="5083300"/>
            <a:ext cx="853200" cy="859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"/>
          <p:cNvSpPr/>
          <p:nvPr/>
        </p:nvSpPr>
        <p:spPr>
          <a:xfrm>
            <a:off x="22115400" y="4231025"/>
            <a:ext cx="21675000" cy="11082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"/>
          <p:cNvSpPr txBox="1"/>
          <p:nvPr/>
        </p:nvSpPr>
        <p:spPr>
          <a:xfrm>
            <a:off x="31148183" y="4404153"/>
            <a:ext cx="408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b="1" sz="52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7" name="Google Shape;157;p13"/>
          <p:cNvCxnSpPr/>
          <p:nvPr/>
        </p:nvCxnSpPr>
        <p:spPr>
          <a:xfrm>
            <a:off x="32720756" y="13666000"/>
            <a:ext cx="62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3"/>
          <p:cNvSpPr txBox="1"/>
          <p:nvPr/>
        </p:nvSpPr>
        <p:spPr>
          <a:xfrm>
            <a:off x="2280750" y="26012600"/>
            <a:ext cx="5731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pic>
        <p:nvPicPr>
          <p:cNvPr id="159" name="Google Shape;159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18525" y="25899175"/>
            <a:ext cx="4691026" cy="2201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0" name="Google Shape;160;p1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547775" y="25899175"/>
            <a:ext cx="4551901" cy="2201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1" name="Google Shape;161;p13"/>
          <p:cNvSpPr txBox="1"/>
          <p:nvPr/>
        </p:nvSpPr>
        <p:spPr>
          <a:xfrm>
            <a:off x="903450" y="28154400"/>
            <a:ext cx="455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Figure 1. T1 CAD model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3"/>
          <p:cNvSpPr txBox="1"/>
          <p:nvPr/>
        </p:nvSpPr>
        <p:spPr>
          <a:xfrm>
            <a:off x="5869359" y="28128716"/>
            <a:ext cx="408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Figure 2. T4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CAD model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2585400" y="15141190"/>
            <a:ext cx="9657350" cy="6721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4" name="Google Shape;164;p13"/>
          <p:cNvPicPr preferRelativeResize="0"/>
          <p:nvPr/>
        </p:nvPicPr>
        <p:blipFill rotWithShape="1">
          <a:blip r:embed="rId19">
            <a:alphaModFix/>
          </a:blip>
          <a:srcRect b="0" l="4189" r="8352" t="5953"/>
          <a:stretch/>
        </p:blipFill>
        <p:spPr>
          <a:xfrm>
            <a:off x="22585400" y="8926125"/>
            <a:ext cx="6767836" cy="45483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" name="Google Shape;165;p1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9691500" y="5583243"/>
            <a:ext cx="13829399" cy="78912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6" name="Google Shape;166;p13"/>
          <p:cNvSpPr txBox="1"/>
          <p:nvPr/>
        </p:nvSpPr>
        <p:spPr>
          <a:xfrm>
            <a:off x="381050" y="28571375"/>
            <a:ext cx="9803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Once the damaged piece is printed and cooled, the Ender 3 Pro runs a separate repair print that varies in infill pattern and infill percentage. Below is an example of a T1 sample before and after a repair.</a:t>
            </a:r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11252000" y="5549550"/>
            <a:ext cx="101718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following properties were chosen for experimentation of the repaired samples: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❖"/>
            </a:pP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Percentage Infill: 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relative density of the internal structure (100% = solid)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❖"/>
            </a:pP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Tension vs. Compression: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loading configurations where the repair was in tension (bottom of sample) or in compression (top of sample)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Roboto"/>
              <a:buChar char="❖"/>
            </a:pP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Infill Pattern: 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geometric pattern of interior supportive structure (hexagonal or rectilinear)</a:t>
            </a:r>
            <a:endParaRPr/>
          </a:p>
        </p:txBody>
      </p:sp>
      <p:sp>
        <p:nvSpPr>
          <p:cNvPr id="168" name="Google Shape;168;p13"/>
          <p:cNvSpPr txBox="1"/>
          <p:nvPr/>
        </p:nvSpPr>
        <p:spPr>
          <a:xfrm>
            <a:off x="11321650" y="9217150"/>
            <a:ext cx="3537300" cy="51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controls for these experiments are  whole-printed, 100% infill samples, which function to simulate undamaged 3D printed parts. The number of samples tested abide by the ASTM standard.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Details of t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hese experiments can be summarized by the following tables:</a:t>
            </a:r>
            <a:endParaRPr/>
          </a:p>
        </p:txBody>
      </p:sp>
      <p:cxnSp>
        <p:nvCxnSpPr>
          <p:cNvPr id="169" name="Google Shape;169;p13"/>
          <p:cNvCxnSpPr/>
          <p:nvPr/>
        </p:nvCxnSpPr>
        <p:spPr>
          <a:xfrm flipH="1" rot="10800000">
            <a:off x="32699325" y="4210044"/>
            <a:ext cx="5025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0" name="Google Shape;170;p13"/>
          <p:cNvPicPr preferRelativeResize="0"/>
          <p:nvPr/>
        </p:nvPicPr>
        <p:blipFill rotWithShape="1">
          <a:blip r:embed="rId21">
            <a:alphaModFix/>
          </a:blip>
          <a:srcRect b="0" l="3203" r="0" t="4616"/>
          <a:stretch/>
        </p:blipFill>
        <p:spPr>
          <a:xfrm>
            <a:off x="22580600" y="23266550"/>
            <a:ext cx="9657350" cy="577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