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Thin"/>
      <p:regular r:id="rId14"/>
      <p:bold r:id="rId15"/>
      <p:italic r:id="rId16"/>
      <p:boldItalic r:id="rId17"/>
    </p:embeddedFont>
    <p:embeddedFont>
      <p:font typeface="Lato"/>
      <p:regular r:id="rId18"/>
      <p:bold r:id="rId19"/>
      <p:italic r:id="rId20"/>
      <p:boldItalic r:id="rId21"/>
    </p:embeddedFont>
    <p:embeddedFont>
      <p:font typeface="Lato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LatoLight-regular.fntdata"/><Relationship Id="rId21" Type="http://schemas.openxmlformats.org/officeDocument/2006/relationships/font" Target="fonts/Lato-boldItalic.fntdata"/><Relationship Id="rId24" Type="http://schemas.openxmlformats.org/officeDocument/2006/relationships/font" Target="fonts/LatoLight-italic.fntdata"/><Relationship Id="rId23" Type="http://schemas.openxmlformats.org/officeDocument/2006/relationships/font" Target="fonts/Lato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ato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f19940d7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19940d7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f19940d7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19940d7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br>
              <a:rPr lang="en"/>
            </a:br>
            <a:br>
              <a:rPr lang="en"/>
            </a:br>
            <a:r>
              <a:rPr lang="en"/>
              <a:t>The print head must be aware of its environment</a:t>
            </a:r>
            <a:endParaRPr/>
          </a:p>
          <a:p>
            <a:pPr indent="-298450" lvl="1" marL="914400" rtl="0" algn="l">
              <a:spcBef>
                <a:spcPts val="0"/>
              </a:spcBef>
              <a:spcAft>
                <a:spcPts val="0"/>
              </a:spcAft>
              <a:buSzPts val="1100"/>
              <a:buChar char="○"/>
            </a:pPr>
            <a:r>
              <a:rPr lang="en"/>
              <a:t>Avoiding collisions</a:t>
            </a:r>
            <a:endParaRPr/>
          </a:p>
          <a:p>
            <a:pPr indent="-298450" lvl="1" marL="914400" rtl="0" algn="l">
              <a:spcBef>
                <a:spcPts val="0"/>
              </a:spcBef>
              <a:spcAft>
                <a:spcPts val="0"/>
              </a:spcAft>
              <a:buSzPts val="1100"/>
              <a:buChar char="○"/>
            </a:pPr>
            <a:r>
              <a:rPr lang="en"/>
              <a:t>Basis for developing a suitable toolpath</a:t>
            </a:r>
            <a:endParaRPr/>
          </a:p>
          <a:p>
            <a:pPr indent="-298450" lvl="0" marL="457200" rtl="0" algn="l">
              <a:spcBef>
                <a:spcPts val="0"/>
              </a:spcBef>
              <a:spcAft>
                <a:spcPts val="0"/>
              </a:spcAft>
              <a:buSzPts val="1100"/>
              <a:buChar char="●"/>
            </a:pPr>
            <a:r>
              <a:rPr lang="en"/>
              <a:t>Ranging Scans</a:t>
            </a:r>
            <a:endParaRPr/>
          </a:p>
          <a:p>
            <a:pPr indent="-298450" lvl="1" marL="914400" rtl="0" algn="l">
              <a:spcBef>
                <a:spcPts val="0"/>
              </a:spcBef>
              <a:spcAft>
                <a:spcPts val="0"/>
              </a:spcAft>
              <a:buSzPts val="1100"/>
              <a:buChar char="○"/>
            </a:pPr>
            <a:r>
              <a:rPr lang="en"/>
              <a:t>Time-of-flight based</a:t>
            </a:r>
            <a:endParaRPr/>
          </a:p>
          <a:p>
            <a:pPr indent="-298450" lvl="0" marL="457200" rtl="0" algn="l">
              <a:spcBef>
                <a:spcPts val="0"/>
              </a:spcBef>
              <a:spcAft>
                <a:spcPts val="0"/>
              </a:spcAft>
              <a:buSzPts val="1100"/>
              <a:buChar char="●"/>
            </a:pPr>
            <a:r>
              <a:rPr lang="en"/>
              <a:t>Laser Triangulation</a:t>
            </a:r>
            <a:endParaRPr/>
          </a:p>
          <a:p>
            <a:pPr indent="-298450" lvl="1" marL="914400" rtl="0" algn="l">
              <a:spcBef>
                <a:spcPts val="0"/>
              </a:spcBef>
              <a:spcAft>
                <a:spcPts val="0"/>
              </a:spcAft>
              <a:buSzPts val="1100"/>
              <a:buChar char="○"/>
            </a:pPr>
            <a:r>
              <a:rPr lang="en"/>
              <a:t>Uses geometry of known locations of laser emitter and camera</a:t>
            </a:r>
            <a:endParaRPr/>
          </a:p>
          <a:p>
            <a:pPr indent="-298450" lvl="0" marL="457200" rtl="0" algn="l">
              <a:spcBef>
                <a:spcPts val="0"/>
              </a:spcBef>
              <a:spcAft>
                <a:spcPts val="0"/>
              </a:spcAft>
              <a:buSzPts val="1100"/>
              <a:buChar char="●"/>
            </a:pPr>
            <a:r>
              <a:rPr lang="en"/>
              <a:t>Tactile Sensing</a:t>
            </a:r>
            <a:endParaRPr/>
          </a:p>
          <a:p>
            <a:pPr indent="-298450" lvl="1" marL="914400" rtl="0" algn="l">
              <a:spcBef>
                <a:spcPts val="0"/>
              </a:spcBef>
              <a:spcAft>
                <a:spcPts val="0"/>
              </a:spcAft>
              <a:buSzPts val="1100"/>
              <a:buChar char="○"/>
            </a:pPr>
            <a:r>
              <a:rPr lang="en"/>
              <a:t>Thin sheets of force-sensitive resistors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f19940d7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f19940d7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f154162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f154162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f19940d7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f19940d7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heat one end of copper, the other end will quickly reach the same temperature. Heating the copper extension and maintaining heat should not be a problem. If it is, we can use additional sources of heating (wrapping a coil of wire around the copper)</a:t>
            </a:r>
            <a:endParaRPr/>
          </a:p>
          <a:p>
            <a:pPr indent="0" lvl="0" marL="0" rtl="0" algn="l">
              <a:spcBef>
                <a:spcPts val="0"/>
              </a:spcBef>
              <a:spcAft>
                <a:spcPts val="0"/>
              </a:spcAft>
              <a:buNone/>
            </a:pPr>
            <a:r>
              <a:rPr lang="en"/>
              <a:t>Calculated from our estimates (depending on how thick the walls of the copper are) that it will require about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f19940d7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19940d7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Sharing the bot will be of the utmost importance for us and we need to have an attachment in order to ensure other groups can use the arm as well.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f41954f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f41954f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Sharing the bot will be of the utmost importance for us and we need to have an attachment in order to ensure other groups can use the arm as well. If the arm is moving too fast for the printer.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Lato Light"/>
              <a:buNone/>
              <a:defRPr>
                <a:latin typeface="Lato Light"/>
                <a:ea typeface="Lato Light"/>
                <a:cs typeface="Lato Light"/>
                <a:sym typeface="La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oboto Thin"/>
              <a:buNone/>
              <a:defRPr sz="2800">
                <a:solidFill>
                  <a:schemeClr val="dk1"/>
                </a:solidFill>
                <a:latin typeface="Roboto Thin"/>
                <a:ea typeface="Roboto Thin"/>
                <a:cs typeface="Roboto Thin"/>
                <a:sym typeface="Roboto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Lato"/>
              <a:buChar char="●"/>
              <a:defRPr sz="1800">
                <a:solidFill>
                  <a:schemeClr val="lt2"/>
                </a:solidFill>
                <a:latin typeface="Lato"/>
                <a:ea typeface="Lato"/>
                <a:cs typeface="Lato"/>
                <a:sym typeface="Lato"/>
              </a:defRPr>
            </a:lvl1pPr>
            <a:lvl2pPr indent="-317500" lvl="1" marL="9144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rtl="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amazon.com/Redrex-Upgraded-Aluminum-Extruder-Creality/dp/B07DDGGN92/ref=sr_1_3?keywords=bowden+extruder&amp;qid=1582002415&amp;s=industrial&amp;sr=1-3" TargetMode="External"/><Relationship Id="rId4" Type="http://schemas.openxmlformats.org/officeDocument/2006/relationships/image" Target="../media/image5.png"/><Relationship Id="rId9" Type="http://schemas.openxmlformats.org/officeDocument/2006/relationships/hyperlink" Target="https://www.amazon.com/Capricorn-Bowden-Filament-Genuine-Premium/dp/B079P92HN9/ref=pd_bxgy_img_2/130-9753526-6494605?_encoding=UTF8&amp;pd_rd_i=B079P92HN9&amp;pd_rd_r=158d1690-bf52-46ca-8514-5b768b31f968&amp;pd_rd_w=KaQSz&amp;pd_rd_wg=R0AYx&amp;pf_rd_p=fd08095f-55ff-4a15-9b49-4a1a719225a9&amp;pf_rd_r=S1GXB7PVDT930GDRKWB6&amp;psc=1&amp;refRID=S1GXB7PVDT930GDRKWB6"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hyperlink" Target="https://www.amazon.com/Redrex-Upgraded-Aluminum-Extruder-Creality/dp/B07DDGGN92/ref=sr_1_3?keywords=bowden+extruder&amp;qid=1582002415&amp;s=industrial&amp;sr=1-3" TargetMode="External"/><Relationship Id="rId8" Type="http://schemas.openxmlformats.org/officeDocument/2006/relationships/hyperlink" Target="https://gulfcoast-robotics.com/collections/hotends/products/all-metal-v6-hotend-1-75mm-bowden-extruder-for-prusa-i3-reprap-3d-printer-deluxe-k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Extruder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Extruder</a:t>
            </a:r>
            <a:endParaRPr/>
          </a:p>
        </p:txBody>
      </p:sp>
      <p:sp>
        <p:nvSpPr>
          <p:cNvPr id="105" name="Google Shape;105;p26"/>
          <p:cNvSpPr txBox="1"/>
          <p:nvPr>
            <p:ph idx="2" type="body"/>
          </p:nvPr>
        </p:nvSpPr>
        <p:spPr>
          <a:xfrm>
            <a:off x="4816650" y="724200"/>
            <a:ext cx="42045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Manufacturing</a:t>
            </a:r>
            <a:endParaRPr/>
          </a:p>
          <a:p>
            <a:pPr indent="-342900" lvl="0" marL="457200" rtl="0" algn="l">
              <a:lnSpc>
                <a:spcPct val="200000"/>
              </a:lnSpc>
              <a:spcBef>
                <a:spcPts val="0"/>
              </a:spcBef>
              <a:spcAft>
                <a:spcPts val="0"/>
              </a:spcAft>
              <a:buSzPts val="1800"/>
              <a:buChar char="●"/>
            </a:pPr>
            <a:r>
              <a:rPr lang="en"/>
              <a:t>Thermal and Material Properties</a:t>
            </a:r>
            <a:endParaRPr/>
          </a:p>
          <a:p>
            <a:pPr indent="-342900" lvl="0" marL="457200" rtl="0" algn="l">
              <a:lnSpc>
                <a:spcPct val="200000"/>
              </a:lnSpc>
              <a:spcBef>
                <a:spcPts val="0"/>
              </a:spcBef>
              <a:spcAft>
                <a:spcPts val="0"/>
              </a:spcAft>
              <a:buSzPts val="1800"/>
              <a:buChar char="●"/>
            </a:pPr>
            <a:r>
              <a:rPr lang="en"/>
              <a:t>Attachment to the UR3e </a:t>
            </a:r>
            <a:endParaRPr/>
          </a:p>
        </p:txBody>
      </p:sp>
      <p:sp>
        <p:nvSpPr>
          <p:cNvPr id="106" name="Google Shape;10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211675" y="351675"/>
            <a:ext cx="3109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Manufacturing</a:t>
            </a:r>
            <a:endParaRPr sz="2800"/>
          </a:p>
        </p:txBody>
      </p:sp>
      <p:sp>
        <p:nvSpPr>
          <p:cNvPr id="112" name="Google Shape;112;p27">
            <a:hlinkClick r:id="rId3"/>
          </p:cNvPr>
          <p:cNvSpPr txBox="1"/>
          <p:nvPr/>
        </p:nvSpPr>
        <p:spPr>
          <a:xfrm>
            <a:off x="360050" y="1426750"/>
            <a:ext cx="4092300" cy="30612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Assemble premade parts: cold end, hot end, and bowden tube</a:t>
            </a:r>
            <a:endParaRPr sz="1800">
              <a:solidFill>
                <a:schemeClr val="lt2"/>
              </a:solidFill>
              <a:latin typeface="Lato"/>
              <a:ea typeface="Lato"/>
              <a:cs typeface="Lato"/>
              <a:sym typeface="Lato"/>
            </a:endParaRPr>
          </a:p>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Revise length of extruder tip</a:t>
            </a:r>
            <a:endParaRPr sz="1800">
              <a:solidFill>
                <a:schemeClr val="lt2"/>
              </a:solidFill>
              <a:latin typeface="Lato"/>
              <a:ea typeface="Lato"/>
              <a:cs typeface="Lato"/>
              <a:sym typeface="Lato"/>
            </a:endParaRPr>
          </a:p>
          <a:p>
            <a:pPr indent="-342900" lvl="1" marL="9144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Manually or buy attachment</a:t>
            </a:r>
            <a:endParaRPr sz="1800">
              <a:solidFill>
                <a:schemeClr val="lt2"/>
              </a:solidFill>
              <a:latin typeface="Lato"/>
              <a:ea typeface="Lato"/>
              <a:cs typeface="Lato"/>
              <a:sym typeface="Lato"/>
            </a:endParaRPr>
          </a:p>
          <a:p>
            <a:pPr indent="0" lvl="0" marL="457200" rtl="0" algn="l">
              <a:spcBef>
                <a:spcPts val="0"/>
              </a:spcBef>
              <a:spcAft>
                <a:spcPts val="0"/>
              </a:spcAft>
              <a:buNone/>
            </a:pPr>
            <a:r>
              <a:t/>
            </a:r>
            <a:endParaRPr sz="1800">
              <a:solidFill>
                <a:schemeClr val="lt2"/>
              </a:solidFill>
              <a:latin typeface="Lato"/>
              <a:ea typeface="Lato"/>
              <a:cs typeface="Lato"/>
              <a:sym typeface="Lato"/>
            </a:endParaRPr>
          </a:p>
        </p:txBody>
      </p:sp>
      <p:pic>
        <p:nvPicPr>
          <p:cNvPr id="113" name="Google Shape;113;p27"/>
          <p:cNvPicPr preferRelativeResize="0"/>
          <p:nvPr/>
        </p:nvPicPr>
        <p:blipFill>
          <a:blip r:embed="rId4">
            <a:alphaModFix/>
          </a:blip>
          <a:stretch>
            <a:fillRect/>
          </a:stretch>
        </p:blipFill>
        <p:spPr>
          <a:xfrm>
            <a:off x="6746825" y="198350"/>
            <a:ext cx="2130176" cy="2130176"/>
          </a:xfrm>
          <a:prstGeom prst="rect">
            <a:avLst/>
          </a:prstGeom>
          <a:noFill/>
          <a:ln>
            <a:noFill/>
          </a:ln>
        </p:spPr>
      </p:pic>
      <p:pic>
        <p:nvPicPr>
          <p:cNvPr id="114" name="Google Shape;114;p27"/>
          <p:cNvPicPr preferRelativeResize="0"/>
          <p:nvPr/>
        </p:nvPicPr>
        <p:blipFill>
          <a:blip r:embed="rId5">
            <a:alphaModFix/>
          </a:blip>
          <a:stretch>
            <a:fillRect/>
          </a:stretch>
        </p:blipFill>
        <p:spPr>
          <a:xfrm>
            <a:off x="4452300" y="198350"/>
            <a:ext cx="2130176" cy="2130176"/>
          </a:xfrm>
          <a:prstGeom prst="rect">
            <a:avLst/>
          </a:prstGeom>
          <a:noFill/>
          <a:ln>
            <a:noFill/>
          </a:ln>
        </p:spPr>
      </p:pic>
      <p:pic>
        <p:nvPicPr>
          <p:cNvPr id="115" name="Google Shape;115;p27"/>
          <p:cNvPicPr preferRelativeResize="0"/>
          <p:nvPr/>
        </p:nvPicPr>
        <p:blipFill>
          <a:blip r:embed="rId6">
            <a:alphaModFix/>
          </a:blip>
          <a:stretch>
            <a:fillRect/>
          </a:stretch>
        </p:blipFill>
        <p:spPr>
          <a:xfrm>
            <a:off x="5707550" y="2786075"/>
            <a:ext cx="1961775" cy="1961775"/>
          </a:xfrm>
          <a:prstGeom prst="rect">
            <a:avLst/>
          </a:prstGeom>
          <a:noFill/>
          <a:ln>
            <a:noFill/>
          </a:ln>
        </p:spPr>
      </p:pic>
      <p:sp>
        <p:nvSpPr>
          <p:cNvPr id="116" name="Google Shape;116;p27"/>
          <p:cNvSpPr txBox="1"/>
          <p:nvPr/>
        </p:nvSpPr>
        <p:spPr>
          <a:xfrm>
            <a:off x="4376100" y="2266275"/>
            <a:ext cx="47937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7"/>
              </a:rPr>
              <a:t>Cold end: 14 dollars</a:t>
            </a:r>
            <a:r>
              <a:rPr lang="en" sz="1800">
                <a:solidFill>
                  <a:srgbClr val="B7B7B7"/>
                </a:solidFill>
                <a:latin typeface="Lato"/>
                <a:ea typeface="Lato"/>
                <a:cs typeface="Lato"/>
                <a:sym typeface="Lato"/>
              </a:rPr>
              <a:t>          </a:t>
            </a:r>
            <a:r>
              <a:rPr lang="en" sz="1800" u="sng">
                <a:solidFill>
                  <a:schemeClr val="hlink"/>
                </a:solidFill>
                <a:latin typeface="Lato"/>
                <a:ea typeface="Lato"/>
                <a:cs typeface="Lato"/>
                <a:sym typeface="Lato"/>
                <a:hlinkClick r:id="rId8"/>
              </a:rPr>
              <a:t> Hot end: 25 dollars</a:t>
            </a:r>
            <a:endParaRPr sz="1800">
              <a:solidFill>
                <a:srgbClr val="B7B7B7"/>
              </a:solidFill>
              <a:latin typeface="Lato"/>
              <a:ea typeface="Lato"/>
              <a:cs typeface="Lato"/>
              <a:sym typeface="Lato"/>
            </a:endParaRPr>
          </a:p>
        </p:txBody>
      </p:sp>
      <p:sp>
        <p:nvSpPr>
          <p:cNvPr id="117" name="Google Shape;117;p27"/>
          <p:cNvSpPr txBox="1"/>
          <p:nvPr/>
        </p:nvSpPr>
        <p:spPr>
          <a:xfrm>
            <a:off x="5464800" y="4747850"/>
            <a:ext cx="27870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9"/>
              </a:rPr>
              <a:t>Bowden tube: 12 dollars</a:t>
            </a:r>
            <a:endParaRPr sz="1800">
              <a:solidFill>
                <a:srgbClr val="B7B7B7"/>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73900" y="76125"/>
            <a:ext cx="4870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Manufacturing Extruder tip</a:t>
            </a:r>
            <a:endParaRPr sz="2800"/>
          </a:p>
        </p:txBody>
      </p:sp>
      <p:pic>
        <p:nvPicPr>
          <p:cNvPr id="123" name="Google Shape;123;p28"/>
          <p:cNvPicPr preferRelativeResize="0"/>
          <p:nvPr/>
        </p:nvPicPr>
        <p:blipFill>
          <a:blip r:embed="rId3">
            <a:alphaModFix/>
          </a:blip>
          <a:stretch>
            <a:fillRect/>
          </a:stretch>
        </p:blipFill>
        <p:spPr>
          <a:xfrm>
            <a:off x="3625650" y="978638"/>
            <a:ext cx="4870501" cy="3875026"/>
          </a:xfrm>
          <a:prstGeom prst="rect">
            <a:avLst/>
          </a:prstGeom>
          <a:noFill/>
          <a:ln>
            <a:noFill/>
          </a:ln>
        </p:spPr>
      </p:pic>
      <p:sp>
        <p:nvSpPr>
          <p:cNvPr id="124" name="Google Shape;124;p28"/>
          <p:cNvSpPr txBox="1"/>
          <p:nvPr/>
        </p:nvSpPr>
        <p:spPr>
          <a:xfrm>
            <a:off x="428625" y="1148100"/>
            <a:ext cx="29544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7B7B7"/>
                </a:solidFill>
                <a:latin typeface="Lato"/>
                <a:ea typeface="Lato"/>
                <a:cs typeface="Lato"/>
                <a:sym typeface="Lato"/>
              </a:rPr>
              <a:t>Extended extruder tip benefits:</a:t>
            </a:r>
            <a:endParaRPr sz="1800">
              <a:solidFill>
                <a:srgbClr val="B7B7B7"/>
              </a:solidFill>
              <a:latin typeface="Lato"/>
              <a:ea typeface="Lato"/>
              <a:cs typeface="Lato"/>
              <a:sym typeface="Lato"/>
            </a:endParaRPr>
          </a:p>
          <a:p>
            <a:pPr indent="0" lvl="0" marL="0" rtl="0" algn="l">
              <a:spcBef>
                <a:spcPts val="0"/>
              </a:spcBef>
              <a:spcAft>
                <a:spcPts val="0"/>
              </a:spcAft>
              <a:buNone/>
            </a:pPr>
            <a:r>
              <a:t/>
            </a:r>
            <a:endParaRPr sz="1800">
              <a:solidFill>
                <a:srgbClr val="B7B7B7"/>
              </a:solidFill>
              <a:latin typeface="Lato"/>
              <a:ea typeface="Lato"/>
              <a:cs typeface="Lato"/>
              <a:sym typeface="Lato"/>
            </a:endParaRPr>
          </a:p>
          <a:p>
            <a:pPr indent="-342900" lvl="0" marL="457200" rtl="0" algn="l">
              <a:spcBef>
                <a:spcPts val="0"/>
              </a:spcBef>
              <a:spcAft>
                <a:spcPts val="0"/>
              </a:spcAft>
              <a:buClr>
                <a:srgbClr val="B7B7B7"/>
              </a:buClr>
              <a:buSzPts val="1800"/>
              <a:buFont typeface="Lato"/>
              <a:buChar char="●"/>
            </a:pPr>
            <a:r>
              <a:rPr lang="en" sz="1800">
                <a:solidFill>
                  <a:srgbClr val="B7B7B7"/>
                </a:solidFill>
                <a:latin typeface="Lato"/>
                <a:ea typeface="Lato"/>
                <a:cs typeface="Lato"/>
                <a:sym typeface="Lato"/>
              </a:rPr>
              <a:t>3D printer has better maneuverability</a:t>
            </a:r>
            <a:endParaRPr sz="1800">
              <a:solidFill>
                <a:srgbClr val="B7B7B7"/>
              </a:solidFill>
              <a:latin typeface="Lato"/>
              <a:ea typeface="Lato"/>
              <a:cs typeface="Lato"/>
              <a:sym typeface="Lato"/>
            </a:endParaRPr>
          </a:p>
          <a:p>
            <a:pPr indent="0" lvl="0" marL="457200" rtl="0" algn="l">
              <a:spcBef>
                <a:spcPts val="0"/>
              </a:spcBef>
              <a:spcAft>
                <a:spcPts val="0"/>
              </a:spcAft>
              <a:buNone/>
            </a:pPr>
            <a:r>
              <a:t/>
            </a:r>
            <a:endParaRPr sz="1800">
              <a:solidFill>
                <a:srgbClr val="B7B7B7"/>
              </a:solidFill>
              <a:latin typeface="Lato"/>
              <a:ea typeface="Lato"/>
              <a:cs typeface="Lato"/>
              <a:sym typeface="Lato"/>
            </a:endParaRPr>
          </a:p>
          <a:p>
            <a:pPr indent="-342900" lvl="0" marL="457200" rtl="0" algn="l">
              <a:spcBef>
                <a:spcPts val="0"/>
              </a:spcBef>
              <a:spcAft>
                <a:spcPts val="0"/>
              </a:spcAft>
              <a:buClr>
                <a:srgbClr val="B7B7B7"/>
              </a:buClr>
              <a:buSzPts val="1800"/>
              <a:buFont typeface="Lato"/>
              <a:buChar char="●"/>
            </a:pPr>
            <a:r>
              <a:rPr lang="en" sz="1800">
                <a:solidFill>
                  <a:srgbClr val="B7B7B7"/>
                </a:solidFill>
                <a:latin typeface="Lato"/>
                <a:ea typeface="Lato"/>
                <a:cs typeface="Lato"/>
                <a:sym typeface="Lato"/>
              </a:rPr>
              <a:t>Extruder body won’t get stuck on the base</a:t>
            </a:r>
            <a:endParaRPr sz="1800">
              <a:solidFill>
                <a:srgbClr val="B7B7B7"/>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528425" y="351675"/>
            <a:ext cx="5589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Material and Thermal Properties</a:t>
            </a:r>
            <a:endParaRPr sz="2800"/>
          </a:p>
        </p:txBody>
      </p:sp>
      <p:sp>
        <p:nvSpPr>
          <p:cNvPr id="130" name="Google Shape;130;p29"/>
          <p:cNvSpPr txBox="1"/>
          <p:nvPr/>
        </p:nvSpPr>
        <p:spPr>
          <a:xfrm>
            <a:off x="528425" y="1288975"/>
            <a:ext cx="4598100" cy="30612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PLA melting point: ~190 Celsius</a:t>
            </a:r>
            <a:endParaRPr sz="1800">
              <a:solidFill>
                <a:schemeClr val="lt2"/>
              </a:solidFill>
              <a:latin typeface="Lato"/>
              <a:ea typeface="Lato"/>
              <a:cs typeface="Lato"/>
              <a:sym typeface="Lato"/>
            </a:endParaRPr>
          </a:p>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Copper has excellent thermal properties</a:t>
            </a:r>
            <a:endParaRPr sz="1800">
              <a:solidFill>
                <a:schemeClr val="lt2"/>
              </a:solidFill>
              <a:latin typeface="Lato"/>
              <a:ea typeface="Lato"/>
              <a:cs typeface="Lato"/>
              <a:sym typeface="Lato"/>
            </a:endParaRPr>
          </a:p>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Can estimate necessary energy intake</a:t>
            </a:r>
            <a:endParaRPr sz="1800">
              <a:solidFill>
                <a:schemeClr val="lt2"/>
              </a:solidFill>
              <a:latin typeface="Lato"/>
              <a:ea typeface="Lato"/>
              <a:cs typeface="Lato"/>
              <a:sym typeface="Lato"/>
            </a:endParaRPr>
          </a:p>
          <a:p>
            <a:pPr indent="0" lvl="0" marL="457200" rtl="0" algn="l">
              <a:spcBef>
                <a:spcPts val="0"/>
              </a:spcBef>
              <a:spcAft>
                <a:spcPts val="0"/>
              </a:spcAft>
              <a:buNone/>
            </a:pPr>
            <a:r>
              <a:t/>
            </a:r>
            <a:endParaRPr sz="180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523350" y="351675"/>
            <a:ext cx="393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Creating an Attachment</a:t>
            </a:r>
            <a:endParaRPr sz="2800"/>
          </a:p>
        </p:txBody>
      </p:sp>
      <p:sp>
        <p:nvSpPr>
          <p:cNvPr id="136" name="Google Shape;136;p30"/>
          <p:cNvSpPr txBox="1"/>
          <p:nvPr/>
        </p:nvSpPr>
        <p:spPr>
          <a:xfrm>
            <a:off x="528425" y="1288975"/>
            <a:ext cx="4598100" cy="30612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Utilize the UR3e User Manual</a:t>
            </a:r>
            <a:endParaRPr sz="1800">
              <a:solidFill>
                <a:schemeClr val="lt2"/>
              </a:solidFill>
              <a:latin typeface="Lato"/>
              <a:ea typeface="Lato"/>
              <a:cs typeface="Lato"/>
              <a:sym typeface="Lato"/>
            </a:endParaRPr>
          </a:p>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CAD dimensions on Inventor</a:t>
            </a:r>
            <a:endParaRPr sz="1800">
              <a:solidFill>
                <a:schemeClr val="lt2"/>
              </a:solidFill>
              <a:latin typeface="Lato"/>
              <a:ea typeface="Lato"/>
              <a:cs typeface="Lato"/>
              <a:sym typeface="Lato"/>
            </a:endParaRPr>
          </a:p>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Use Makerbot to print attachment</a:t>
            </a:r>
            <a:endParaRPr sz="1800">
              <a:solidFill>
                <a:schemeClr val="lt2"/>
              </a:solidFill>
              <a:latin typeface="Lato"/>
              <a:ea typeface="Lato"/>
              <a:cs typeface="Lato"/>
              <a:sym typeface="Lato"/>
            </a:endParaRPr>
          </a:p>
          <a:p>
            <a:pPr indent="0" lvl="0" marL="457200" rtl="0" algn="l">
              <a:spcBef>
                <a:spcPts val="0"/>
              </a:spcBef>
              <a:spcAft>
                <a:spcPts val="0"/>
              </a:spcAft>
              <a:buNone/>
            </a:pPr>
            <a:r>
              <a:t/>
            </a:r>
            <a:endParaRPr sz="1800">
              <a:solidFill>
                <a:schemeClr val="lt2"/>
              </a:solidFill>
              <a:latin typeface="Lato"/>
              <a:ea typeface="Lato"/>
              <a:cs typeface="Lato"/>
              <a:sym typeface="Lato"/>
            </a:endParaRPr>
          </a:p>
        </p:txBody>
      </p:sp>
      <p:pic>
        <p:nvPicPr>
          <p:cNvPr id="137" name="Google Shape;137;p30"/>
          <p:cNvPicPr preferRelativeResize="0"/>
          <p:nvPr/>
        </p:nvPicPr>
        <p:blipFill>
          <a:blip r:embed="rId3">
            <a:alphaModFix/>
          </a:blip>
          <a:stretch>
            <a:fillRect/>
          </a:stretch>
        </p:blipFill>
        <p:spPr>
          <a:xfrm>
            <a:off x="5043425" y="846475"/>
            <a:ext cx="3712675" cy="3631769"/>
          </a:xfrm>
          <a:prstGeom prst="rect">
            <a:avLst/>
          </a:prstGeom>
          <a:noFill/>
          <a:ln>
            <a:noFill/>
          </a:ln>
        </p:spPr>
      </p:pic>
      <p:sp>
        <p:nvSpPr>
          <p:cNvPr id="138" name="Google Shape;138;p30"/>
          <p:cNvSpPr/>
          <p:nvPr/>
        </p:nvSpPr>
        <p:spPr>
          <a:xfrm>
            <a:off x="7159175" y="632075"/>
            <a:ext cx="1338600" cy="1287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523350" y="351675"/>
            <a:ext cx="393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Testing</a:t>
            </a:r>
            <a:endParaRPr sz="2800"/>
          </a:p>
        </p:txBody>
      </p:sp>
      <p:sp>
        <p:nvSpPr>
          <p:cNvPr id="144" name="Google Shape;144;p31"/>
          <p:cNvSpPr txBox="1"/>
          <p:nvPr/>
        </p:nvSpPr>
        <p:spPr>
          <a:xfrm>
            <a:off x="528425" y="1288975"/>
            <a:ext cx="4598100" cy="30612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Independent flow rate tests</a:t>
            </a:r>
            <a:endParaRPr sz="1800">
              <a:solidFill>
                <a:schemeClr val="lt2"/>
              </a:solidFill>
              <a:latin typeface="Lato"/>
              <a:ea typeface="Lato"/>
              <a:cs typeface="Lato"/>
              <a:sym typeface="Lato"/>
            </a:endParaRPr>
          </a:p>
          <a:p>
            <a:pPr indent="-342900" lvl="0" marL="4572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Integrated testing with structures</a:t>
            </a:r>
            <a:endParaRPr sz="1800">
              <a:solidFill>
                <a:schemeClr val="lt2"/>
              </a:solidFill>
              <a:latin typeface="Lato"/>
              <a:ea typeface="Lato"/>
              <a:cs typeface="Lato"/>
              <a:sym typeface="Lato"/>
            </a:endParaRPr>
          </a:p>
          <a:p>
            <a:pPr indent="-342900" lvl="1" marL="914400" rtl="0" algn="l">
              <a:lnSpc>
                <a:spcPct val="200000"/>
              </a:lnSpc>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Arm velocity, stability, accuracy</a:t>
            </a:r>
            <a:endParaRPr sz="1800">
              <a:solidFill>
                <a:schemeClr val="l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