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5bf2bce19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5bf2bce19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print into a priori-unknown environment. The printer must have information about its surface. This will help to avoid collisions and provide data on how to algorithmically create a suitable toolpath for manufacturing and navigation.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primary types of scanners we would like to explore are ranging scanners, triangulation scanners, and tactile scanners.</a:t>
            </a:r>
            <a:br>
              <a:rPr lang="en"/>
            </a:br>
            <a:r>
              <a:rPr lang="en"/>
              <a:t>Ranging scanners are time-of-flight based and may be unsuitable for close-range scanning. However, they are comparatively simple with regards to deployment and noise.</a:t>
            </a:r>
            <a:br>
              <a:rPr lang="en"/>
            </a:br>
            <a:r>
              <a:rPr lang="en"/>
              <a:t>Triangulation scanners take advantage of the known geometry of the laser emitter and the camera. In contrast to ranging scanners, they are suitable for close-range scans but susceptible to noise.</a:t>
            </a:r>
            <a:br>
              <a:rPr lang="en"/>
            </a:br>
            <a:r>
              <a:rPr lang="en"/>
              <a:t>Tactile sensing is a scanning method that would be isolated to an environment that is insensitive to physical interaction (environments that are excluded are those with electronics or loose or moving parts). However, they provide a method for edge detection that is vital to computing edges and boundaries for generating a toolpath.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5b6c51e6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5b6c51e6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5b6c51e66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5b6c51e66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afed1d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afed1d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Aerosol jet: </a:t>
            </a:r>
            <a:r>
              <a:rPr lang="en" sz="1200">
                <a:solidFill>
                  <a:schemeClr val="dk2"/>
                </a:solidFill>
              </a:rPr>
              <a:t>can be used on non-planar surfaces but very expensive</a:t>
            </a:r>
            <a:endParaRPr sz="1200">
              <a:solidFill>
                <a:schemeClr val="dk2"/>
              </a:solidFill>
            </a:endParaRPr>
          </a:p>
          <a:p>
            <a:pPr indent="0" lvl="0" marL="0" rtl="0" algn="l">
              <a:spcBef>
                <a:spcPts val="0"/>
              </a:spcBef>
              <a:spcAft>
                <a:spcPts val="0"/>
              </a:spcAft>
              <a:buNone/>
            </a:pPr>
            <a:r>
              <a:rPr lang="en" sz="1200">
                <a:solidFill>
                  <a:schemeClr val="dk2"/>
                </a:solidFill>
              </a:rPr>
              <a:t>Laminated object manufacturing: not the most feasible for our research</a:t>
            </a:r>
            <a:endParaRPr sz="1200">
              <a:solidFill>
                <a:schemeClr val="dk2"/>
              </a:solidFill>
            </a:endParaRPr>
          </a:p>
          <a:p>
            <a:pPr indent="0" lvl="0" marL="0" rtl="0" algn="l">
              <a:spcBef>
                <a:spcPts val="0"/>
              </a:spcBef>
              <a:spcAft>
                <a:spcPts val="0"/>
              </a:spcAft>
              <a:buNone/>
            </a:pPr>
            <a:r>
              <a:rPr lang="en" sz="1200">
                <a:solidFill>
                  <a:schemeClr val="dk2"/>
                </a:solidFill>
              </a:rPr>
              <a:t>Fused deposition modeling: most feasible option for our research</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afed1dc3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afed1dc3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5bf2bce19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5bf2bce19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from our literature review that the primary methods of toolpath generation are using iso-curves. Iso-curves reproduce the scanned surface upwards while projecting the surface onto a hatching pattern for the print head. We would alternatively like to explore a ‘rain-trapping’ method where prints are made progressively at discrete elevations.</a:t>
            </a:r>
            <a:endParaRPr/>
          </a:p>
          <a:p>
            <a:pPr indent="0" lvl="0" marL="0" rtl="0" algn="l">
              <a:spcBef>
                <a:spcPts val="0"/>
              </a:spcBef>
              <a:spcAft>
                <a:spcPts val="0"/>
              </a:spcAft>
              <a:buNone/>
            </a:pPr>
            <a:br>
              <a:rPr lang="en"/>
            </a:br>
            <a:r>
              <a:rPr lang="en"/>
              <a:t>The use of Oriented Bounding Boxes (or OBBs) provides a method for collision detection, which are factors that must be taken into account when printing.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b1520236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b1520236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5bf2bce1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5bf2bce1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introduce our research first with the intentions as we aim to solve a problem with historically little research.</a:t>
            </a:r>
            <a:br>
              <a:rPr lang="en"/>
            </a:br>
            <a:r>
              <a:rPr lang="en"/>
              <a:t>We’d like to produce a device that is able to additively print repairs for some greater structure in the natural environment of its damage.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5bf2bce1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5bf2bce1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associated with this goal is a very general one: damage to any and all structures. For future work, the technology may aim to be generalizable to any environment friendly to additive procedures. Of course, we narrow the scope of this problem to damages such as those found on rover wheels and plane wings. Repairs to structures such as these require either autonomy or high-precision. More of this will be discussed later (in summary of literature review).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5b6c51e66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5b6c51e66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5b6c51e66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5b6c51e66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5b6c51e66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b6c51e66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5b6c51e66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5b6c51e6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6af2ab5a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af2ab5a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b1904b6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1904b6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PRINT</a:t>
            </a:r>
            <a:endParaRPr sz="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Rohith Chintala, Brendan Cutick, Tyler Han, Elizabeth Myers, Eric Oh,  Aidan Sandman-Long, Cynthia Sheng, Nathan Spicer-Davis, Kenji Tsukamoto, Nick Webb, Erik Zavorin</a:t>
            </a:r>
            <a:endParaRPr sz="1800"/>
          </a:p>
        </p:txBody>
      </p:sp>
      <p:sp>
        <p:nvSpPr>
          <p:cNvPr id="56" name="Google Shape;56;p13"/>
          <p:cNvSpPr txBox="1"/>
          <p:nvPr/>
        </p:nvSpPr>
        <p:spPr>
          <a:xfrm>
            <a:off x="1641300" y="4108775"/>
            <a:ext cx="58614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We pledge on our honor that we have not given or received any</a:t>
            </a:r>
            <a:endParaRPr>
              <a:solidFill>
                <a:schemeClr val="lt2"/>
              </a:solidFill>
            </a:endParaRPr>
          </a:p>
          <a:p>
            <a:pPr indent="0" lvl="0" marL="0" rtl="0" algn="ctr">
              <a:spcBef>
                <a:spcPts val="0"/>
              </a:spcBef>
              <a:spcAft>
                <a:spcPts val="0"/>
              </a:spcAft>
              <a:buNone/>
            </a:pPr>
            <a:r>
              <a:rPr lang="en">
                <a:solidFill>
                  <a:schemeClr val="lt2"/>
                </a:solidFill>
              </a:rPr>
              <a:t>unauthorized assistance on this assignment.</a:t>
            </a:r>
            <a:endParaRPr>
              <a:solidFill>
                <a:schemeClr val="lt2"/>
              </a:solidFill>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Scanning and Sensing</a:t>
            </a:r>
            <a:endParaRPr/>
          </a:p>
        </p:txBody>
      </p:sp>
      <p:sp>
        <p:nvSpPr>
          <p:cNvPr id="122" name="Google Shape;122;p22"/>
          <p:cNvSpPr txBox="1"/>
          <p:nvPr>
            <p:ph idx="1" type="body"/>
          </p:nvPr>
        </p:nvSpPr>
        <p:spPr>
          <a:xfrm>
            <a:off x="311700" y="1152475"/>
            <a:ext cx="4209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print head must be aware of its environment</a:t>
            </a:r>
            <a:endParaRPr/>
          </a:p>
          <a:p>
            <a:pPr indent="-317500" lvl="1" marL="914400" rtl="0" algn="l">
              <a:spcBef>
                <a:spcPts val="0"/>
              </a:spcBef>
              <a:spcAft>
                <a:spcPts val="0"/>
              </a:spcAft>
              <a:buSzPts val="1400"/>
              <a:buChar char="○"/>
            </a:pPr>
            <a:r>
              <a:rPr lang="en"/>
              <a:t>Avoiding collisions</a:t>
            </a:r>
            <a:endParaRPr/>
          </a:p>
          <a:p>
            <a:pPr indent="-317500" lvl="1" marL="914400" rtl="0" algn="l">
              <a:spcBef>
                <a:spcPts val="0"/>
              </a:spcBef>
              <a:spcAft>
                <a:spcPts val="0"/>
              </a:spcAft>
              <a:buSzPts val="1400"/>
              <a:buChar char="○"/>
            </a:pPr>
            <a:r>
              <a:rPr lang="en"/>
              <a:t>Basis for developing a suitable toolpath</a:t>
            </a:r>
            <a:endParaRPr/>
          </a:p>
          <a:p>
            <a:pPr indent="-342900" lvl="0" marL="457200" rtl="0" algn="l">
              <a:spcBef>
                <a:spcPts val="0"/>
              </a:spcBef>
              <a:spcAft>
                <a:spcPts val="0"/>
              </a:spcAft>
              <a:buSzPts val="1800"/>
              <a:buChar char="●"/>
            </a:pPr>
            <a:r>
              <a:rPr lang="en"/>
              <a:t>Ranging Scans</a:t>
            </a:r>
            <a:endParaRPr/>
          </a:p>
          <a:p>
            <a:pPr indent="-317500" lvl="1" marL="914400" rtl="0" algn="l">
              <a:spcBef>
                <a:spcPts val="0"/>
              </a:spcBef>
              <a:spcAft>
                <a:spcPts val="0"/>
              </a:spcAft>
              <a:buSzPts val="1400"/>
              <a:buChar char="○"/>
            </a:pPr>
            <a:r>
              <a:rPr lang="en"/>
              <a:t>Time-of-flight based</a:t>
            </a:r>
            <a:endParaRPr/>
          </a:p>
          <a:p>
            <a:pPr indent="-342900" lvl="0" marL="457200" rtl="0" algn="l">
              <a:spcBef>
                <a:spcPts val="0"/>
              </a:spcBef>
              <a:spcAft>
                <a:spcPts val="0"/>
              </a:spcAft>
              <a:buSzPts val="1800"/>
              <a:buChar char="●"/>
            </a:pPr>
            <a:r>
              <a:rPr lang="en"/>
              <a:t>Laser Triangulation</a:t>
            </a:r>
            <a:endParaRPr/>
          </a:p>
          <a:p>
            <a:pPr indent="-317500" lvl="1" marL="914400" rtl="0" algn="l">
              <a:spcBef>
                <a:spcPts val="0"/>
              </a:spcBef>
              <a:spcAft>
                <a:spcPts val="0"/>
              </a:spcAft>
              <a:buSzPts val="1400"/>
              <a:buChar char="○"/>
            </a:pPr>
            <a:r>
              <a:rPr lang="en"/>
              <a:t>Uses geometry of known locations of laser emitter and camera</a:t>
            </a:r>
            <a:endParaRPr/>
          </a:p>
          <a:p>
            <a:pPr indent="-342900" lvl="0" marL="457200" rtl="0" algn="l">
              <a:spcBef>
                <a:spcPts val="0"/>
              </a:spcBef>
              <a:spcAft>
                <a:spcPts val="0"/>
              </a:spcAft>
              <a:buSzPts val="1800"/>
              <a:buChar char="●"/>
            </a:pPr>
            <a:r>
              <a:rPr lang="en"/>
              <a:t>Tactile Sensing</a:t>
            </a:r>
            <a:endParaRPr/>
          </a:p>
          <a:p>
            <a:pPr indent="-317500" lvl="1" marL="914400" rtl="0" algn="l">
              <a:spcBef>
                <a:spcPts val="0"/>
              </a:spcBef>
              <a:spcAft>
                <a:spcPts val="0"/>
              </a:spcAft>
              <a:buSzPts val="1400"/>
              <a:buChar char="○"/>
            </a:pPr>
            <a:r>
              <a:rPr lang="en"/>
              <a:t>Thin sheets of force-sensitive resistors</a:t>
            </a:r>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10</a:t>
            </a:r>
            <a:endParaRPr/>
          </a:p>
        </p:txBody>
      </p:sp>
      <p:pic>
        <p:nvPicPr>
          <p:cNvPr id="124" name="Google Shape;124;p22"/>
          <p:cNvPicPr preferRelativeResize="0"/>
          <p:nvPr/>
        </p:nvPicPr>
        <p:blipFill rotWithShape="1">
          <a:blip r:embed="rId3">
            <a:alphaModFix/>
          </a:blip>
          <a:srcRect b="0" l="0" r="0" t="10881"/>
          <a:stretch/>
        </p:blipFill>
        <p:spPr>
          <a:xfrm>
            <a:off x="5467575" y="1430800"/>
            <a:ext cx="3004875" cy="228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 of Methodology</a:t>
            </a:r>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Robotic Manipulators</a:t>
            </a:r>
            <a:endParaRPr/>
          </a:p>
        </p:txBody>
      </p:sp>
      <p:sp>
        <p:nvSpPr>
          <p:cNvPr id="136" name="Google Shape;136;p24"/>
          <p:cNvSpPr txBox="1"/>
          <p:nvPr>
            <p:ph idx="1" type="body"/>
          </p:nvPr>
        </p:nvSpPr>
        <p:spPr>
          <a:xfrm>
            <a:off x="311700" y="1115625"/>
            <a:ext cx="511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Robotic Arm:</a:t>
            </a:r>
            <a:endParaRPr sz="1800" u="sng"/>
          </a:p>
          <a:p>
            <a:pPr indent="-317500" lvl="0" marL="457200" rtl="0" algn="l">
              <a:spcBef>
                <a:spcPts val="0"/>
              </a:spcBef>
              <a:spcAft>
                <a:spcPts val="0"/>
              </a:spcAft>
              <a:buSzPts val="1400"/>
              <a:buChar char="●"/>
            </a:pPr>
            <a:r>
              <a:rPr lang="en"/>
              <a:t>Must attach extruder to robotic arm</a:t>
            </a:r>
            <a:endParaRPr/>
          </a:p>
          <a:p>
            <a:pPr indent="-317500" lvl="0" marL="457200" rtl="0" algn="l">
              <a:spcBef>
                <a:spcPts val="0"/>
              </a:spcBef>
              <a:spcAft>
                <a:spcPts val="0"/>
              </a:spcAft>
              <a:buSzPts val="1400"/>
              <a:buChar char="●"/>
            </a:pPr>
            <a:r>
              <a:rPr lang="en"/>
              <a:t>More applicable to long-term goals</a:t>
            </a:r>
            <a:endParaRPr/>
          </a:p>
          <a:p>
            <a:pPr indent="-317500" lvl="0" marL="457200" rtl="0" algn="l">
              <a:spcBef>
                <a:spcPts val="0"/>
              </a:spcBef>
              <a:spcAft>
                <a:spcPts val="0"/>
              </a:spcAft>
              <a:buSzPts val="1400"/>
              <a:buChar char="●"/>
            </a:pPr>
            <a:r>
              <a:rPr lang="en"/>
              <a:t>Expensive or non-exclusive use on campus</a:t>
            </a:r>
            <a:endParaRPr/>
          </a:p>
          <a:p>
            <a:pPr indent="-317500" lvl="0" marL="457200" rtl="0" algn="l">
              <a:spcBef>
                <a:spcPts val="0"/>
              </a:spcBef>
              <a:spcAft>
                <a:spcPts val="0"/>
              </a:spcAft>
              <a:buSzPts val="1400"/>
              <a:buChar char="●"/>
            </a:pPr>
            <a:r>
              <a:rPr lang="en"/>
              <a:t>No need to add DOF</a:t>
            </a:r>
            <a:endParaRPr/>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Traditional 3D Printer:</a:t>
            </a:r>
            <a:endParaRPr sz="1800"/>
          </a:p>
          <a:p>
            <a:pPr indent="-317500" lvl="0" marL="457200" rtl="0" algn="l">
              <a:spcBef>
                <a:spcPts val="0"/>
              </a:spcBef>
              <a:spcAft>
                <a:spcPts val="0"/>
              </a:spcAft>
              <a:buSzPts val="1400"/>
              <a:buChar char="●"/>
            </a:pPr>
            <a:r>
              <a:rPr lang="en"/>
              <a:t>Extruder is already attached</a:t>
            </a:r>
            <a:endParaRPr/>
          </a:p>
          <a:p>
            <a:pPr indent="-317500" lvl="0" marL="457200" rtl="0" algn="l">
              <a:spcBef>
                <a:spcPts val="0"/>
              </a:spcBef>
              <a:spcAft>
                <a:spcPts val="0"/>
              </a:spcAft>
              <a:buSzPts val="1400"/>
              <a:buChar char="●"/>
            </a:pPr>
            <a:r>
              <a:rPr lang="en"/>
              <a:t>Need to modify the printer to add DOF</a:t>
            </a:r>
            <a:endParaRPr/>
          </a:p>
          <a:p>
            <a:pPr indent="-317500" lvl="0" marL="457200" rtl="0" algn="l">
              <a:spcBef>
                <a:spcPts val="0"/>
              </a:spcBef>
              <a:spcAft>
                <a:spcPts val="0"/>
              </a:spcAft>
              <a:buSzPts val="1400"/>
              <a:buChar char="●"/>
            </a:pPr>
            <a:r>
              <a:rPr lang="en"/>
              <a:t>Cheaper and easier to have exclusive use</a:t>
            </a:r>
            <a:endParaRPr/>
          </a:p>
        </p:txBody>
      </p:sp>
      <p:sp>
        <p:nvSpPr>
          <p:cNvPr id="137" name="Google Shape;13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12</a:t>
            </a:r>
            <a:endParaRPr/>
          </a:p>
        </p:txBody>
      </p:sp>
      <p:pic>
        <p:nvPicPr>
          <p:cNvPr id="138" name="Google Shape;138;p24"/>
          <p:cNvPicPr preferRelativeResize="0"/>
          <p:nvPr/>
        </p:nvPicPr>
        <p:blipFill>
          <a:blip r:embed="rId3">
            <a:alphaModFix/>
          </a:blip>
          <a:stretch>
            <a:fillRect/>
          </a:stretch>
        </p:blipFill>
        <p:spPr>
          <a:xfrm>
            <a:off x="5987400" y="445025"/>
            <a:ext cx="2485049" cy="2173585"/>
          </a:xfrm>
          <a:prstGeom prst="rect">
            <a:avLst/>
          </a:prstGeom>
          <a:noFill/>
          <a:ln>
            <a:noFill/>
          </a:ln>
        </p:spPr>
      </p:pic>
      <p:pic>
        <p:nvPicPr>
          <p:cNvPr id="139" name="Google Shape;139;p24"/>
          <p:cNvPicPr preferRelativeResize="0"/>
          <p:nvPr/>
        </p:nvPicPr>
        <p:blipFill rotWithShape="1">
          <a:blip r:embed="rId4">
            <a:alphaModFix/>
          </a:blip>
          <a:srcRect b="16891" l="13328" r="41243" t="7699"/>
          <a:stretch/>
        </p:blipFill>
        <p:spPr>
          <a:xfrm>
            <a:off x="5987400" y="2643718"/>
            <a:ext cx="2485051" cy="23202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3D Printing</a:t>
            </a:r>
            <a:endParaRPr/>
          </a:p>
        </p:txBody>
      </p:sp>
      <p:sp>
        <p:nvSpPr>
          <p:cNvPr id="145" name="Google Shape;145;p25"/>
          <p:cNvSpPr txBox="1"/>
          <p:nvPr>
            <p:ph idx="1" type="body"/>
          </p:nvPr>
        </p:nvSpPr>
        <p:spPr>
          <a:xfrm>
            <a:off x="311700" y="1152475"/>
            <a:ext cx="5212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Aerosol jet printing:</a:t>
            </a:r>
            <a:r>
              <a:rPr lang="en"/>
              <a:t> </a:t>
            </a:r>
            <a:r>
              <a:rPr lang="en" sz="1400"/>
              <a:t>small aerosolized droplets are propelled to the surface through a nozzle </a:t>
            </a:r>
            <a:endParaRPr sz="1400"/>
          </a:p>
          <a:p>
            <a:pPr indent="-342900" lvl="0" marL="457200" rtl="0" algn="l">
              <a:spcBef>
                <a:spcPts val="1000"/>
              </a:spcBef>
              <a:spcAft>
                <a:spcPts val="0"/>
              </a:spcAft>
              <a:buSzPts val="1800"/>
              <a:buChar char="●"/>
            </a:pPr>
            <a:r>
              <a:rPr b="1" lang="en"/>
              <a:t>Laminated object manufacturing: </a:t>
            </a:r>
            <a:r>
              <a:rPr lang="en" sz="1400"/>
              <a:t>fuses sheets of plastic materials together and then shapes the intended object</a:t>
            </a:r>
            <a:endParaRPr sz="1400"/>
          </a:p>
          <a:p>
            <a:pPr indent="-342900" lvl="0" marL="457200" rtl="0" algn="l">
              <a:spcBef>
                <a:spcPts val="1000"/>
              </a:spcBef>
              <a:spcAft>
                <a:spcPts val="0"/>
              </a:spcAft>
              <a:buSzPts val="1800"/>
              <a:buChar char="●"/>
            </a:pPr>
            <a:r>
              <a:rPr b="1" lang="en"/>
              <a:t>Fused deposition modeling: </a:t>
            </a:r>
            <a:r>
              <a:rPr lang="en" sz="1400"/>
              <a:t>material is heated and extruded in thin layers that adhere to each other while cooling</a:t>
            </a:r>
            <a:endParaRPr sz="1400"/>
          </a:p>
        </p:txBody>
      </p:sp>
      <p:pic>
        <p:nvPicPr>
          <p:cNvPr id="146" name="Google Shape;146;p25"/>
          <p:cNvPicPr preferRelativeResize="0"/>
          <p:nvPr/>
        </p:nvPicPr>
        <p:blipFill rotWithShape="1">
          <a:blip r:embed="rId3">
            <a:alphaModFix/>
          </a:blip>
          <a:srcRect b="3280" l="2519" r="3803" t="3252"/>
          <a:stretch/>
        </p:blipFill>
        <p:spPr>
          <a:xfrm>
            <a:off x="6180575" y="2596200"/>
            <a:ext cx="2291875" cy="1903900"/>
          </a:xfrm>
          <a:prstGeom prst="rect">
            <a:avLst/>
          </a:prstGeom>
          <a:noFill/>
          <a:ln>
            <a:noFill/>
          </a:ln>
        </p:spPr>
      </p:pic>
      <p:pic>
        <p:nvPicPr>
          <p:cNvPr id="147" name="Google Shape;147;p25"/>
          <p:cNvPicPr preferRelativeResize="0"/>
          <p:nvPr/>
        </p:nvPicPr>
        <p:blipFill>
          <a:blip r:embed="rId4">
            <a:alphaModFix/>
          </a:blip>
          <a:stretch>
            <a:fillRect/>
          </a:stretch>
        </p:blipFill>
        <p:spPr>
          <a:xfrm>
            <a:off x="5888725" y="67600"/>
            <a:ext cx="3042825" cy="1792775"/>
          </a:xfrm>
          <a:prstGeom prst="rect">
            <a:avLst/>
          </a:prstGeom>
          <a:noFill/>
          <a:ln>
            <a:noFill/>
          </a:ln>
        </p:spPr>
      </p:pic>
      <p:sp>
        <p:nvSpPr>
          <p:cNvPr id="148" name="Google Shape;148;p25"/>
          <p:cNvSpPr txBox="1"/>
          <p:nvPr/>
        </p:nvSpPr>
        <p:spPr>
          <a:xfrm>
            <a:off x="5888688" y="1860375"/>
            <a:ext cx="3042900" cy="7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Aerosol Jet Printing</a:t>
            </a:r>
            <a:endParaRPr b="1" sz="800">
              <a:solidFill>
                <a:srgbClr val="FFFFFF"/>
              </a:solidFill>
            </a:endParaRPr>
          </a:p>
          <a:p>
            <a:pPr indent="0" lvl="0" marL="0" rtl="0" algn="ctr">
              <a:spcBef>
                <a:spcPts val="0"/>
              </a:spcBef>
              <a:spcAft>
                <a:spcPts val="0"/>
              </a:spcAft>
              <a:buNone/>
            </a:pPr>
            <a:r>
              <a:rPr b="1" lang="en" sz="800">
                <a:solidFill>
                  <a:srgbClr val="FFFFFF"/>
                </a:solidFill>
              </a:rPr>
              <a:t> </a:t>
            </a:r>
            <a:r>
              <a:rPr lang="en" sz="800">
                <a:solidFill>
                  <a:srgbClr val="FFFFFF"/>
                </a:solidFill>
                <a:latin typeface="Times New Roman"/>
                <a:ea typeface="Times New Roman"/>
                <a:cs typeface="Times New Roman"/>
                <a:sym typeface="Times New Roman"/>
              </a:rPr>
              <a:t>S. Agarwala, “Schematic of Aerosol jet printing process,” </a:t>
            </a:r>
            <a:r>
              <a:rPr i="1" lang="en" sz="800">
                <a:solidFill>
                  <a:srgbClr val="FFFFFF"/>
                </a:solidFill>
                <a:latin typeface="Times New Roman"/>
                <a:ea typeface="Times New Roman"/>
                <a:cs typeface="Times New Roman"/>
                <a:sym typeface="Times New Roman"/>
              </a:rPr>
              <a:t>Research Gate</a:t>
            </a:r>
            <a:r>
              <a:rPr lang="en" sz="800">
                <a:solidFill>
                  <a:srgbClr val="FFFFFF"/>
                </a:solidFill>
                <a:latin typeface="Times New Roman"/>
                <a:ea typeface="Times New Roman"/>
                <a:cs typeface="Times New Roman"/>
                <a:sym typeface="Times New Roman"/>
              </a:rPr>
              <a:t>, Jan-2017.</a:t>
            </a:r>
            <a:endParaRPr b="1" sz="800">
              <a:solidFill>
                <a:srgbClr val="FFFFFF"/>
              </a:solidFill>
            </a:endParaRPr>
          </a:p>
        </p:txBody>
      </p:sp>
      <p:sp>
        <p:nvSpPr>
          <p:cNvPr id="149" name="Google Shape;149;p25"/>
          <p:cNvSpPr txBox="1"/>
          <p:nvPr/>
        </p:nvSpPr>
        <p:spPr>
          <a:xfrm>
            <a:off x="5937288" y="4484125"/>
            <a:ext cx="2945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Fused Deposition Modeling</a:t>
            </a:r>
            <a:endParaRPr b="1" sz="800">
              <a:solidFill>
                <a:srgbClr val="FFFFFF"/>
              </a:solidFill>
            </a:endParaRPr>
          </a:p>
          <a:p>
            <a:pPr indent="0" lvl="0" marL="0" rtl="0" algn="l">
              <a:spcBef>
                <a:spcPts val="0"/>
              </a:spcBef>
              <a:spcAft>
                <a:spcPts val="0"/>
              </a:spcAft>
              <a:buNone/>
            </a:pPr>
            <a:r>
              <a:rPr lang="en" sz="800">
                <a:solidFill>
                  <a:srgbClr val="FFFFFF"/>
                </a:solidFill>
                <a:latin typeface="Times New Roman"/>
                <a:ea typeface="Times New Roman"/>
                <a:cs typeface="Times New Roman"/>
                <a:sym typeface="Times New Roman"/>
              </a:rPr>
              <a:t>“FDM Fused Deposition Modeling,” </a:t>
            </a:r>
            <a:r>
              <a:rPr i="1" lang="en" sz="800">
                <a:solidFill>
                  <a:srgbClr val="FFFFFF"/>
                </a:solidFill>
                <a:latin typeface="Times New Roman"/>
                <a:ea typeface="Times New Roman"/>
                <a:cs typeface="Times New Roman"/>
                <a:sym typeface="Times New Roman"/>
              </a:rPr>
              <a:t>3D Printing Service Bureau </a:t>
            </a:r>
            <a:r>
              <a:rPr lang="en" sz="800">
                <a:solidFill>
                  <a:srgbClr val="FFFFFF"/>
                </a:solidFill>
                <a:latin typeface="Times New Roman"/>
                <a:ea typeface="Times New Roman"/>
                <a:cs typeface="Times New Roman"/>
                <a:sym typeface="Times New Roman"/>
              </a:rPr>
              <a:t>.</a:t>
            </a:r>
            <a:endParaRPr b="1" sz="800">
              <a:solidFill>
                <a:srgbClr val="FFFFFF"/>
              </a:solidFill>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68250" y="337525"/>
            <a:ext cx="433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Extruder Design</a:t>
            </a:r>
            <a:endParaRPr/>
          </a:p>
        </p:txBody>
      </p:sp>
      <p:pic>
        <p:nvPicPr>
          <p:cNvPr id="156" name="Google Shape;156;p26"/>
          <p:cNvPicPr preferRelativeResize="0"/>
          <p:nvPr/>
        </p:nvPicPr>
        <p:blipFill>
          <a:blip r:embed="rId3">
            <a:alphaModFix/>
          </a:blip>
          <a:stretch>
            <a:fillRect/>
          </a:stretch>
        </p:blipFill>
        <p:spPr>
          <a:xfrm>
            <a:off x="4707850" y="1664888"/>
            <a:ext cx="4200950" cy="2059025"/>
          </a:xfrm>
          <a:prstGeom prst="rect">
            <a:avLst/>
          </a:prstGeom>
          <a:noFill/>
          <a:ln>
            <a:noFill/>
          </a:ln>
        </p:spPr>
      </p:pic>
      <p:sp>
        <p:nvSpPr>
          <p:cNvPr id="157" name="Google Shape;157;p26"/>
          <p:cNvSpPr txBox="1"/>
          <p:nvPr/>
        </p:nvSpPr>
        <p:spPr>
          <a:xfrm>
            <a:off x="368250" y="1232525"/>
            <a:ext cx="4152300" cy="3291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2"/>
              </a:buClr>
              <a:buSzPts val="1400"/>
              <a:buChar char="●"/>
            </a:pPr>
            <a:r>
              <a:rPr lang="en" sz="1800">
                <a:solidFill>
                  <a:schemeClr val="lt2"/>
                </a:solidFill>
              </a:rPr>
              <a:t>Bowden vs Direct Drive</a:t>
            </a:r>
            <a:endParaRPr sz="1800">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Bowden: Separate hot and cold ends, issues with filaments bending</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Direct Drive: Larger size and weight</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en">
                <a:solidFill>
                  <a:schemeClr val="lt2"/>
                </a:solidFill>
              </a:rPr>
              <a:t>PLA Filament</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Cheap and accessible</a:t>
            </a:r>
            <a:endParaRPr>
              <a:solidFill>
                <a:schemeClr val="lt2"/>
              </a:solidFill>
            </a:endParaRPr>
          </a:p>
          <a:p>
            <a:pPr indent="-317500" lvl="0" marL="457200" rtl="0" algn="l">
              <a:lnSpc>
                <a:spcPct val="115000"/>
              </a:lnSpc>
              <a:spcBef>
                <a:spcPts val="0"/>
              </a:spcBef>
              <a:spcAft>
                <a:spcPts val="0"/>
              </a:spcAft>
              <a:buClr>
                <a:schemeClr val="lt2"/>
              </a:buClr>
              <a:buSzPts val="1400"/>
              <a:buChar char="●"/>
            </a:pPr>
            <a:r>
              <a:rPr lang="en">
                <a:solidFill>
                  <a:schemeClr val="lt2"/>
                </a:solidFill>
              </a:rPr>
              <a:t>Challenges</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PLA adhering to the surface</a:t>
            </a:r>
            <a:endParaRPr>
              <a:solidFill>
                <a:schemeClr val="lt2"/>
              </a:solidFill>
            </a:endParaRPr>
          </a:p>
          <a:p>
            <a:pPr indent="-317500" lvl="1" marL="914400" rtl="0" algn="l">
              <a:lnSpc>
                <a:spcPct val="115000"/>
              </a:lnSpc>
              <a:spcBef>
                <a:spcPts val="0"/>
              </a:spcBef>
              <a:spcAft>
                <a:spcPts val="0"/>
              </a:spcAft>
              <a:buClr>
                <a:schemeClr val="lt2"/>
              </a:buClr>
              <a:buSzPts val="1400"/>
              <a:buChar char="○"/>
            </a:pPr>
            <a:r>
              <a:rPr lang="en">
                <a:solidFill>
                  <a:schemeClr val="lt2"/>
                </a:solidFill>
              </a:rPr>
              <a:t>Navigating extruder through the print site</a:t>
            </a:r>
            <a:endParaRPr>
              <a:solidFill>
                <a:schemeClr val="lt2"/>
              </a:solidFill>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Scanning and Toolpathing</a:t>
            </a:r>
            <a:endParaRPr/>
          </a:p>
        </p:txBody>
      </p:sp>
      <p:sp>
        <p:nvSpPr>
          <p:cNvPr id="164" name="Google Shape;164;p27"/>
          <p:cNvSpPr txBox="1"/>
          <p:nvPr>
            <p:ph idx="1" type="body"/>
          </p:nvPr>
        </p:nvSpPr>
        <p:spPr>
          <a:xfrm>
            <a:off x="311700" y="1152475"/>
            <a:ext cx="380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Scanning options:</a:t>
            </a:r>
            <a:endParaRPr/>
          </a:p>
          <a:p>
            <a:pPr indent="-317500" lvl="1" marL="914400" rtl="0" algn="l">
              <a:spcBef>
                <a:spcPts val="0"/>
              </a:spcBef>
              <a:spcAft>
                <a:spcPts val="0"/>
              </a:spcAft>
              <a:buSzPts val="1400"/>
              <a:buChar char="○"/>
            </a:pPr>
            <a:r>
              <a:rPr lang="en"/>
              <a:t>Scanners provided by our mentor</a:t>
            </a:r>
            <a:endParaRPr/>
          </a:p>
          <a:p>
            <a:pPr indent="-317500" lvl="1" marL="914400" rtl="0" algn="l">
              <a:spcBef>
                <a:spcPts val="0"/>
              </a:spcBef>
              <a:spcAft>
                <a:spcPts val="0"/>
              </a:spcAft>
              <a:buSzPts val="1400"/>
              <a:buChar char="○"/>
            </a:pPr>
            <a:r>
              <a:rPr lang="en"/>
              <a:t>Purchasing a scanner</a:t>
            </a:r>
            <a:endParaRPr/>
          </a:p>
          <a:p>
            <a:pPr indent="-342900" lvl="0" marL="457200" rtl="0" algn="l">
              <a:spcBef>
                <a:spcPts val="0"/>
              </a:spcBef>
              <a:spcAft>
                <a:spcPts val="0"/>
              </a:spcAft>
              <a:buSzPts val="1800"/>
              <a:buChar char="●"/>
            </a:pPr>
            <a:r>
              <a:rPr lang="en"/>
              <a:t>Noise compensation using image smoothing</a:t>
            </a:r>
            <a:endParaRPr/>
          </a:p>
        </p:txBody>
      </p:sp>
      <p:sp>
        <p:nvSpPr>
          <p:cNvPr id="165" name="Google Shape;16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15</a:t>
            </a:r>
            <a:endParaRPr/>
          </a:p>
        </p:txBody>
      </p:sp>
      <p:pic>
        <p:nvPicPr>
          <p:cNvPr id="166" name="Google Shape;166;p27"/>
          <p:cNvPicPr preferRelativeResize="0"/>
          <p:nvPr/>
        </p:nvPicPr>
        <p:blipFill>
          <a:blip r:embed="rId3">
            <a:alphaModFix/>
          </a:blip>
          <a:stretch>
            <a:fillRect/>
          </a:stretch>
        </p:blipFill>
        <p:spPr>
          <a:xfrm>
            <a:off x="1995213" y="3013600"/>
            <a:ext cx="5153575" cy="1494875"/>
          </a:xfrm>
          <a:prstGeom prst="rect">
            <a:avLst/>
          </a:prstGeom>
          <a:noFill/>
          <a:ln>
            <a:noFill/>
          </a:ln>
        </p:spPr>
      </p:pic>
      <p:sp>
        <p:nvSpPr>
          <p:cNvPr id="167" name="Google Shape;167;p27"/>
          <p:cNvSpPr txBox="1"/>
          <p:nvPr>
            <p:ph idx="1" type="body"/>
          </p:nvPr>
        </p:nvSpPr>
        <p:spPr>
          <a:xfrm>
            <a:off x="4713425" y="1152475"/>
            <a:ext cx="3807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Toolpath generation</a:t>
            </a:r>
            <a:endParaRPr/>
          </a:p>
          <a:p>
            <a:pPr indent="-317500" lvl="1" marL="914400" rtl="0" algn="l">
              <a:spcBef>
                <a:spcPts val="0"/>
              </a:spcBef>
              <a:spcAft>
                <a:spcPts val="0"/>
              </a:spcAft>
              <a:buSzPts val="1400"/>
              <a:buChar char="○"/>
            </a:pPr>
            <a:r>
              <a:rPr lang="en"/>
              <a:t>Rain-trapping algorithm</a:t>
            </a:r>
            <a:endParaRPr/>
          </a:p>
          <a:p>
            <a:pPr indent="-317500" lvl="1" marL="914400" rtl="0" algn="l">
              <a:spcBef>
                <a:spcPts val="0"/>
              </a:spcBef>
              <a:spcAft>
                <a:spcPts val="0"/>
              </a:spcAft>
              <a:buSzPts val="1400"/>
              <a:buChar char="○"/>
            </a:pPr>
            <a:r>
              <a:rPr lang="en"/>
              <a:t>Iso-curves</a:t>
            </a:r>
            <a:endParaRPr/>
          </a:p>
          <a:p>
            <a:pPr indent="-317500" lvl="1" marL="914400" rtl="0" algn="l">
              <a:spcBef>
                <a:spcPts val="0"/>
              </a:spcBef>
              <a:spcAft>
                <a:spcPts val="0"/>
              </a:spcAft>
              <a:buSzPts val="1400"/>
              <a:buChar char="○"/>
            </a:pPr>
            <a:r>
              <a:rPr lang="en"/>
              <a:t>Oriented Bounding Boxes (OBBs)</a:t>
            </a:r>
            <a:endParaRPr/>
          </a:p>
        </p:txBody>
      </p:sp>
      <p:sp>
        <p:nvSpPr>
          <p:cNvPr id="168" name="Google Shape;168;p27"/>
          <p:cNvSpPr txBox="1"/>
          <p:nvPr/>
        </p:nvSpPr>
        <p:spPr>
          <a:xfrm>
            <a:off x="2271625" y="4594375"/>
            <a:ext cx="20715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rPr>
              <a:t>Two </a:t>
            </a:r>
            <a:r>
              <a:rPr lang="en">
                <a:solidFill>
                  <a:schemeClr val="lt2"/>
                </a:solidFill>
              </a:rPr>
              <a:t>Convex Polygons</a:t>
            </a:r>
            <a:endParaRPr>
              <a:solidFill>
                <a:srgbClr val="FFFFFF"/>
              </a:solidFill>
            </a:endParaRPr>
          </a:p>
        </p:txBody>
      </p:sp>
      <p:sp>
        <p:nvSpPr>
          <p:cNvPr id="169" name="Google Shape;169;p27"/>
          <p:cNvSpPr txBox="1"/>
          <p:nvPr/>
        </p:nvSpPr>
        <p:spPr>
          <a:xfrm>
            <a:off x="4959875" y="4594375"/>
            <a:ext cx="19197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rPr>
              <a:t>Minkowski Difference</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75" name="Google Shape;175;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Fall 2019</a:t>
            </a:r>
            <a:endParaRPr/>
          </a:p>
          <a:p>
            <a:pPr indent="-304800" lvl="1" marL="914400" rtl="0" algn="l">
              <a:spcBef>
                <a:spcPts val="0"/>
              </a:spcBef>
              <a:spcAft>
                <a:spcPts val="0"/>
              </a:spcAft>
              <a:buSzPts val="1200"/>
              <a:buChar char="➢"/>
            </a:pPr>
            <a:r>
              <a:rPr lang="en"/>
              <a:t>Design or buy an extruder head</a:t>
            </a:r>
            <a:endParaRPr/>
          </a:p>
          <a:p>
            <a:pPr indent="-304800" lvl="1" marL="914400" rtl="0" algn="l">
              <a:spcBef>
                <a:spcPts val="0"/>
              </a:spcBef>
              <a:spcAft>
                <a:spcPts val="0"/>
              </a:spcAft>
              <a:buSzPts val="1200"/>
              <a:buChar char="➢"/>
            </a:pPr>
            <a:r>
              <a:rPr lang="en"/>
              <a:t>Determine robotic arm/3D printer</a:t>
            </a:r>
            <a:endParaRPr/>
          </a:p>
          <a:p>
            <a:pPr indent="-304800" lvl="1" marL="914400" rtl="0" algn="l">
              <a:spcBef>
                <a:spcPts val="0"/>
              </a:spcBef>
              <a:spcAft>
                <a:spcPts val="0"/>
              </a:spcAft>
              <a:buSzPts val="1200"/>
              <a:buChar char="➢"/>
            </a:pPr>
            <a:r>
              <a:rPr lang="en"/>
              <a:t>Compare scanning options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Spring 2020</a:t>
            </a:r>
            <a:endParaRPr/>
          </a:p>
          <a:p>
            <a:pPr indent="-304800" lvl="1" marL="914400" rtl="0" algn="l">
              <a:spcBef>
                <a:spcPts val="0"/>
              </a:spcBef>
              <a:spcAft>
                <a:spcPts val="0"/>
              </a:spcAft>
              <a:buSzPts val="1200"/>
              <a:buChar char="➢"/>
            </a:pPr>
            <a:r>
              <a:rPr lang="en"/>
              <a:t>Determine detailed budget</a:t>
            </a:r>
            <a:endParaRPr/>
          </a:p>
          <a:p>
            <a:pPr indent="-304800" lvl="1" marL="914400" rtl="0" algn="l">
              <a:spcBef>
                <a:spcPts val="0"/>
              </a:spcBef>
              <a:spcAft>
                <a:spcPts val="0"/>
              </a:spcAft>
              <a:buSzPts val="1200"/>
              <a:buChar char="➢"/>
            </a:pPr>
            <a:r>
              <a:rPr lang="en"/>
              <a:t>Test 3D scanning options</a:t>
            </a:r>
            <a:endParaRPr/>
          </a:p>
          <a:p>
            <a:pPr indent="-304800" lvl="1" marL="914400" rtl="0" algn="l">
              <a:spcBef>
                <a:spcPts val="0"/>
              </a:spcBef>
              <a:spcAft>
                <a:spcPts val="0"/>
              </a:spcAft>
              <a:buSzPts val="1200"/>
              <a:buChar char="➢"/>
            </a:pPr>
            <a:r>
              <a:rPr lang="en"/>
              <a:t>Design extruders and extruder mount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Fall 2020</a:t>
            </a:r>
            <a:endParaRPr/>
          </a:p>
          <a:p>
            <a:pPr indent="-304800" lvl="1" marL="914400" rtl="0" algn="l">
              <a:spcBef>
                <a:spcPts val="0"/>
              </a:spcBef>
              <a:spcAft>
                <a:spcPts val="0"/>
              </a:spcAft>
              <a:buSzPts val="1200"/>
              <a:buChar char="➢"/>
            </a:pPr>
            <a:r>
              <a:rPr lang="en"/>
              <a:t>Begin integrating different systems</a:t>
            </a:r>
            <a:endParaRPr/>
          </a:p>
          <a:p>
            <a:pPr indent="-304800" lvl="1" marL="914400" rtl="0" algn="l">
              <a:spcBef>
                <a:spcPts val="0"/>
              </a:spcBef>
              <a:spcAft>
                <a:spcPts val="0"/>
              </a:spcAft>
              <a:buSzPts val="1200"/>
              <a:buChar char="➢"/>
            </a:pPr>
            <a:r>
              <a:rPr lang="en"/>
              <a:t>Create Toolpathing </a:t>
            </a:r>
            <a:r>
              <a:rPr lang="en"/>
              <a:t>algorithms</a:t>
            </a:r>
            <a:endParaRPr/>
          </a:p>
        </p:txBody>
      </p:sp>
      <p:sp>
        <p:nvSpPr>
          <p:cNvPr id="176" name="Google Shape;176;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Spring 2021</a:t>
            </a:r>
            <a:endParaRPr/>
          </a:p>
          <a:p>
            <a:pPr indent="-304800" lvl="1" marL="914400" rtl="0" algn="l">
              <a:lnSpc>
                <a:spcPct val="115000"/>
              </a:lnSpc>
              <a:spcBef>
                <a:spcPts val="0"/>
              </a:spcBef>
              <a:spcAft>
                <a:spcPts val="0"/>
              </a:spcAft>
              <a:buSzPts val="1200"/>
              <a:buChar char="➢"/>
            </a:pPr>
            <a:r>
              <a:rPr lang="en"/>
              <a:t>Minimum viable product integrated and tested</a:t>
            </a:r>
            <a:endParaRPr/>
          </a:p>
          <a:p>
            <a:pPr indent="-304800" lvl="1" marL="914400" rtl="0" algn="l">
              <a:lnSpc>
                <a:spcPct val="115000"/>
              </a:lnSpc>
              <a:spcBef>
                <a:spcPts val="0"/>
              </a:spcBef>
              <a:spcAft>
                <a:spcPts val="0"/>
              </a:spcAft>
              <a:buSzPts val="1200"/>
              <a:buChar char="➢"/>
            </a:pPr>
            <a:r>
              <a:rPr lang="en"/>
              <a:t>Results and findings written to thesis</a:t>
            </a:r>
            <a:endParaRPr/>
          </a:p>
          <a:p>
            <a:pPr indent="0" lvl="0" marL="0" rtl="0" algn="l">
              <a:lnSpc>
                <a:spcPct val="100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Fall 2021</a:t>
            </a:r>
            <a:endParaRPr/>
          </a:p>
          <a:p>
            <a:pPr indent="-304800" lvl="1" marL="914400" rtl="0" algn="l">
              <a:lnSpc>
                <a:spcPct val="115000"/>
              </a:lnSpc>
              <a:spcBef>
                <a:spcPts val="0"/>
              </a:spcBef>
              <a:spcAft>
                <a:spcPts val="0"/>
              </a:spcAft>
              <a:buSzPts val="1200"/>
              <a:buChar char="➢"/>
            </a:pPr>
            <a:r>
              <a:rPr lang="en"/>
              <a:t>Research into features and suspended voids</a:t>
            </a:r>
            <a:endParaRPr/>
          </a:p>
          <a:p>
            <a:pPr indent="-304800" lvl="1" marL="914400" rtl="0" algn="l">
              <a:lnSpc>
                <a:spcPct val="115000"/>
              </a:lnSpc>
              <a:spcBef>
                <a:spcPts val="0"/>
              </a:spcBef>
              <a:spcAft>
                <a:spcPts val="0"/>
              </a:spcAft>
              <a:buSzPts val="1200"/>
              <a:buChar char="➢"/>
            </a:pPr>
            <a:r>
              <a:rPr lang="en"/>
              <a:t>Robustness testing</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Spring 2022</a:t>
            </a:r>
            <a:endParaRPr/>
          </a:p>
          <a:p>
            <a:pPr indent="-304800" lvl="1" marL="914400" rtl="0" algn="l">
              <a:lnSpc>
                <a:spcPct val="115000"/>
              </a:lnSpc>
              <a:spcBef>
                <a:spcPts val="0"/>
              </a:spcBef>
              <a:spcAft>
                <a:spcPts val="0"/>
              </a:spcAft>
              <a:buSzPts val="1200"/>
              <a:buChar char="➢"/>
            </a:pPr>
            <a:r>
              <a:rPr lang="en"/>
              <a:t>Results prepared for presentation</a:t>
            </a:r>
            <a:endParaRPr/>
          </a:p>
          <a:p>
            <a:pPr indent="-304800" lvl="1" marL="914400" rtl="0" algn="l">
              <a:lnSpc>
                <a:spcPct val="115000"/>
              </a:lnSpc>
              <a:spcBef>
                <a:spcPts val="0"/>
              </a:spcBef>
              <a:spcAft>
                <a:spcPts val="0"/>
              </a:spcAft>
              <a:buSzPts val="1200"/>
              <a:buChar char="➢"/>
            </a:pPr>
            <a:r>
              <a:rPr lang="en"/>
              <a:t>New features and future work prepared</a:t>
            </a:r>
            <a:endParaRPr/>
          </a:p>
        </p:txBody>
      </p:sp>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Additive manufacturing solution to in-situ repairs</a:t>
            </a:r>
            <a:endParaRPr/>
          </a:p>
          <a:p>
            <a:pPr indent="-317500" lvl="1" marL="914400" rtl="0" algn="l">
              <a:lnSpc>
                <a:spcPct val="150000"/>
              </a:lnSpc>
              <a:spcBef>
                <a:spcPts val="0"/>
              </a:spcBef>
              <a:spcAft>
                <a:spcPts val="0"/>
              </a:spcAft>
              <a:buSzPts val="1400"/>
              <a:buChar char="○"/>
            </a:pPr>
            <a:r>
              <a:rPr lang="en"/>
              <a:t>Additive Manufacturing - material is progressively added upon the previous structure</a:t>
            </a:r>
            <a:endParaRPr/>
          </a:p>
          <a:p>
            <a:pPr indent="-317500" lvl="1" marL="914400" rtl="0" algn="l">
              <a:lnSpc>
                <a:spcPct val="150000"/>
              </a:lnSpc>
              <a:spcBef>
                <a:spcPts val="0"/>
              </a:spcBef>
              <a:spcAft>
                <a:spcPts val="0"/>
              </a:spcAft>
              <a:buSzPts val="1400"/>
              <a:buChar char="○"/>
            </a:pPr>
            <a:r>
              <a:rPr lang="en"/>
              <a:t>In-situ - in the natural environment; in place</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pic>
        <p:nvPicPr>
          <p:cNvPr id="65" name="Google Shape;65;p14"/>
          <p:cNvPicPr preferRelativeResize="0"/>
          <p:nvPr/>
        </p:nvPicPr>
        <p:blipFill rotWithShape="1">
          <a:blip r:embed="rId3">
            <a:alphaModFix/>
          </a:blip>
          <a:srcRect b="16824" l="0" r="0" t="3741"/>
          <a:stretch/>
        </p:blipFill>
        <p:spPr>
          <a:xfrm>
            <a:off x="1889150" y="2302400"/>
            <a:ext cx="5365678" cy="23608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in-situ printing?</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Applications to space systems, airplanes, and virtually anything that needs repairs</a:t>
            </a:r>
            <a:endParaRPr/>
          </a:p>
          <a:p>
            <a:pPr indent="-317500" lvl="1" marL="914400" rtl="0" algn="l">
              <a:spcBef>
                <a:spcPts val="0"/>
              </a:spcBef>
              <a:spcAft>
                <a:spcPts val="0"/>
              </a:spcAft>
              <a:buSzPts val="1400"/>
              <a:buChar char="○"/>
            </a:pPr>
            <a:r>
              <a:rPr lang="en"/>
              <a:t>Rovers, on-orbit satellite servicing, partially damaged structures</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a:t>
            </a:r>
            <a:endParaRPr/>
          </a:p>
        </p:txBody>
      </p:sp>
      <p:pic>
        <p:nvPicPr>
          <p:cNvPr id="73" name="Google Shape;73;p15"/>
          <p:cNvPicPr preferRelativeResize="0"/>
          <p:nvPr/>
        </p:nvPicPr>
        <p:blipFill>
          <a:blip r:embed="rId3">
            <a:alphaModFix/>
          </a:blip>
          <a:stretch>
            <a:fillRect/>
          </a:stretch>
        </p:blipFill>
        <p:spPr>
          <a:xfrm>
            <a:off x="3354936" y="2394325"/>
            <a:ext cx="2434125" cy="2074100"/>
          </a:xfrm>
          <a:prstGeom prst="rect">
            <a:avLst/>
          </a:prstGeom>
          <a:noFill/>
          <a:ln>
            <a:noFill/>
          </a:ln>
        </p:spPr>
      </p:pic>
      <p:sp>
        <p:nvSpPr>
          <p:cNvPr id="74" name="Google Shape;74;p15"/>
          <p:cNvSpPr txBox="1"/>
          <p:nvPr/>
        </p:nvSpPr>
        <p:spPr>
          <a:xfrm>
            <a:off x="3072000" y="4468425"/>
            <a:ext cx="3000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B7B7B7"/>
                </a:solidFill>
              </a:rPr>
              <a:t>Image from MastCam of Mars Curiosity Wheel Damage Source: NASA/JPL-Caltech/MSSS, Sol 962: Mast Camera (Mastcam). 2015 </a:t>
            </a:r>
            <a:endParaRPr sz="900">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existing manipulators can optimally guide the print head in-situ?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can a traditional 3D printer extruder be modified for conformal printing? </a:t>
            </a:r>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will the printer navigate through the environment?</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 of Literature Review</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Required degrees of freedom (DOF)</a:t>
            </a:r>
            <a:endParaRPr/>
          </a:p>
          <a:p>
            <a:pPr indent="-342900" lvl="0" marL="457200" rtl="0" algn="l">
              <a:spcBef>
                <a:spcPts val="0"/>
              </a:spcBef>
              <a:spcAft>
                <a:spcPts val="0"/>
              </a:spcAft>
              <a:buSzPts val="1800"/>
              <a:buChar char="●"/>
            </a:pPr>
            <a:r>
              <a:rPr lang="en"/>
              <a:t>Drivetrains</a:t>
            </a:r>
            <a:endParaRPr/>
          </a:p>
          <a:p>
            <a:pPr indent="-342900" lvl="1" marL="914400" rtl="0" algn="l">
              <a:spcBef>
                <a:spcPts val="0"/>
              </a:spcBef>
              <a:spcAft>
                <a:spcPts val="0"/>
              </a:spcAft>
              <a:buSzPts val="1800"/>
              <a:buChar char="○"/>
            </a:pPr>
            <a:r>
              <a:rPr lang="en" sz="1800"/>
              <a:t>Motors and Gearboxes</a:t>
            </a:r>
            <a:endParaRPr sz="1800"/>
          </a:p>
          <a:p>
            <a:pPr indent="-342900" lvl="0" marL="457200" rtl="0" algn="l">
              <a:spcBef>
                <a:spcPts val="0"/>
              </a:spcBef>
              <a:spcAft>
                <a:spcPts val="0"/>
              </a:spcAft>
              <a:buSzPts val="1800"/>
              <a:buChar char="●"/>
            </a:pPr>
            <a:r>
              <a:rPr lang="en"/>
              <a:t>Determining location of printhead</a:t>
            </a:r>
            <a:endParaRPr/>
          </a:p>
          <a:p>
            <a:pPr indent="-342900" lvl="1" marL="914400" rtl="0" algn="l">
              <a:spcBef>
                <a:spcPts val="0"/>
              </a:spcBef>
              <a:spcAft>
                <a:spcPts val="0"/>
              </a:spcAft>
              <a:buSzPts val="1800"/>
              <a:buChar char="○"/>
            </a:pPr>
            <a:r>
              <a:rPr lang="en" sz="1800"/>
              <a:t>Kinematic Models</a:t>
            </a:r>
            <a:endParaRPr sz="1800"/>
          </a:p>
          <a:p>
            <a:pPr indent="-342900" lvl="1" marL="914400" rtl="0" algn="l">
              <a:spcBef>
                <a:spcPts val="0"/>
              </a:spcBef>
              <a:spcAft>
                <a:spcPts val="0"/>
              </a:spcAft>
              <a:buSzPts val="1800"/>
              <a:buChar char="○"/>
            </a:pPr>
            <a:r>
              <a:rPr lang="en" sz="1800"/>
              <a:t>Inverse Kinematic Models</a:t>
            </a:r>
            <a:endParaRPr sz="1800"/>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8</a:t>
            </a:r>
            <a:endParaRPr/>
          </a:p>
        </p:txBody>
      </p:sp>
      <p:pic>
        <p:nvPicPr>
          <p:cNvPr id="106" name="Google Shape;106;p20"/>
          <p:cNvPicPr preferRelativeResize="0"/>
          <p:nvPr/>
        </p:nvPicPr>
        <p:blipFill>
          <a:blip r:embed="rId3">
            <a:alphaModFix/>
          </a:blip>
          <a:stretch>
            <a:fillRect/>
          </a:stretch>
        </p:blipFill>
        <p:spPr>
          <a:xfrm>
            <a:off x="5264975" y="445025"/>
            <a:ext cx="2485049" cy="2173585"/>
          </a:xfrm>
          <a:prstGeom prst="rect">
            <a:avLst/>
          </a:prstGeom>
          <a:noFill/>
          <a:ln>
            <a:noFill/>
          </a:ln>
        </p:spPr>
      </p:pic>
      <p:pic>
        <p:nvPicPr>
          <p:cNvPr id="107" name="Google Shape;107;p20"/>
          <p:cNvPicPr preferRelativeResize="0"/>
          <p:nvPr/>
        </p:nvPicPr>
        <p:blipFill>
          <a:blip r:embed="rId4">
            <a:alphaModFix/>
          </a:blip>
          <a:stretch>
            <a:fillRect/>
          </a:stretch>
        </p:blipFill>
        <p:spPr>
          <a:xfrm>
            <a:off x="5264975" y="2743200"/>
            <a:ext cx="2485050" cy="21600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Extruder</a:t>
            </a:r>
            <a:endParaRPr/>
          </a:p>
        </p:txBody>
      </p:sp>
      <p:sp>
        <p:nvSpPr>
          <p:cNvPr id="113" name="Google Shape;113;p21"/>
          <p:cNvSpPr txBox="1"/>
          <p:nvPr>
            <p:ph idx="1" type="body"/>
          </p:nvPr>
        </p:nvSpPr>
        <p:spPr>
          <a:xfrm>
            <a:off x="311700" y="1152475"/>
            <a:ext cx="4413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Methods of 3D printing</a:t>
            </a:r>
            <a:endParaRPr/>
          </a:p>
          <a:p>
            <a:pPr indent="-317500" lvl="1" marL="914400" rtl="0" algn="l">
              <a:spcBef>
                <a:spcPts val="0"/>
              </a:spcBef>
              <a:spcAft>
                <a:spcPts val="0"/>
              </a:spcAft>
              <a:buSzPts val="1400"/>
              <a:buChar char="○"/>
            </a:pPr>
            <a:r>
              <a:rPr lang="en"/>
              <a:t>FDM</a:t>
            </a:r>
            <a:endParaRPr/>
          </a:p>
          <a:p>
            <a:pPr indent="-342900" lvl="0" marL="457200" rtl="0" algn="l">
              <a:spcBef>
                <a:spcPts val="0"/>
              </a:spcBef>
              <a:spcAft>
                <a:spcPts val="0"/>
              </a:spcAft>
              <a:buSzPts val="1800"/>
              <a:buChar char="●"/>
            </a:pPr>
            <a:r>
              <a:rPr lang="en"/>
              <a:t>Types of 3D printers</a:t>
            </a:r>
            <a:endParaRPr/>
          </a:p>
          <a:p>
            <a:pPr indent="-317500" lvl="1" marL="914400" rtl="0" algn="l">
              <a:spcBef>
                <a:spcPts val="0"/>
              </a:spcBef>
              <a:spcAft>
                <a:spcPts val="0"/>
              </a:spcAft>
              <a:buSzPts val="1400"/>
              <a:buChar char="○"/>
            </a:pPr>
            <a:r>
              <a:rPr lang="en"/>
              <a:t>Bowden vs Direct Drive</a:t>
            </a:r>
            <a:endParaRPr/>
          </a:p>
          <a:p>
            <a:pPr indent="-342900" lvl="0" marL="457200" rtl="0" algn="l">
              <a:spcBef>
                <a:spcPts val="0"/>
              </a:spcBef>
              <a:spcAft>
                <a:spcPts val="0"/>
              </a:spcAft>
              <a:buSzPts val="1800"/>
              <a:buChar char="●"/>
            </a:pPr>
            <a:r>
              <a:rPr lang="en"/>
              <a:t>Extruder filament</a:t>
            </a:r>
            <a:endParaRPr/>
          </a:p>
          <a:p>
            <a:pPr indent="-317500" lvl="1" marL="914400" rtl="0" algn="l">
              <a:spcBef>
                <a:spcPts val="0"/>
              </a:spcBef>
              <a:spcAft>
                <a:spcPts val="0"/>
              </a:spcAft>
              <a:buSzPts val="1400"/>
              <a:buChar char="○"/>
            </a:pPr>
            <a:r>
              <a:rPr lang="en"/>
              <a:t>PLA</a:t>
            </a:r>
            <a:endParaRPr/>
          </a:p>
          <a:p>
            <a:pPr indent="-342900" lvl="0" marL="457200" rtl="0" algn="l">
              <a:spcBef>
                <a:spcPts val="0"/>
              </a:spcBef>
              <a:spcAft>
                <a:spcPts val="0"/>
              </a:spcAft>
              <a:buSzPts val="1800"/>
              <a:buChar char="●"/>
            </a:pPr>
            <a:r>
              <a:rPr lang="en"/>
              <a:t>Design</a:t>
            </a:r>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9</a:t>
            </a:r>
            <a:endParaRPr/>
          </a:p>
        </p:txBody>
      </p:sp>
      <p:pic>
        <p:nvPicPr>
          <p:cNvPr id="115" name="Google Shape;115;p21"/>
          <p:cNvPicPr preferRelativeResize="0"/>
          <p:nvPr/>
        </p:nvPicPr>
        <p:blipFill>
          <a:blip r:embed="rId3">
            <a:alphaModFix/>
          </a:blip>
          <a:stretch>
            <a:fillRect/>
          </a:stretch>
        </p:blipFill>
        <p:spPr>
          <a:xfrm>
            <a:off x="4073050" y="565063"/>
            <a:ext cx="3749556" cy="3820976"/>
          </a:xfrm>
          <a:prstGeom prst="rect">
            <a:avLst/>
          </a:prstGeom>
          <a:noFill/>
          <a:ln>
            <a:noFill/>
          </a:ln>
        </p:spPr>
      </p:pic>
      <p:sp>
        <p:nvSpPr>
          <p:cNvPr id="116" name="Google Shape;116;p21"/>
          <p:cNvSpPr txBox="1"/>
          <p:nvPr/>
        </p:nvSpPr>
        <p:spPr>
          <a:xfrm>
            <a:off x="4370325" y="4386050"/>
            <a:ext cx="3625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“3D Printer Concepts and 3D Printer Parts.” </a:t>
            </a:r>
            <a:r>
              <a:rPr i="1" lang="en" sz="1200">
                <a:solidFill>
                  <a:srgbClr val="FFFFFF"/>
                </a:solidFill>
              </a:rPr>
              <a:t>Leapfrog 3D Printers</a:t>
            </a:r>
            <a:r>
              <a:rPr lang="en" sz="1200">
                <a:solidFill>
                  <a:srgbClr val="FFFFFF"/>
                </a:solidFill>
              </a:rPr>
              <a:t>, Leapfrog.</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BFBFBF"/>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