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Thin"/>
      <p:regular r:id="rId18"/>
      <p:bold r:id="rId19"/>
      <p:italic r:id="rId20"/>
      <p:boldItalic r:id="rId21"/>
    </p:embeddedFont>
    <p:embeddedFont>
      <p:font typeface="Lato"/>
      <p:regular r:id="rId22"/>
      <p:bold r:id="rId23"/>
      <p:italic r:id="rId24"/>
      <p:boldItalic r:id="rId25"/>
    </p:embeddedFont>
    <p:embeddedFont>
      <p:font typeface="Lato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italic.fntdata"/><Relationship Id="rId22" Type="http://schemas.openxmlformats.org/officeDocument/2006/relationships/font" Target="fonts/Lato-regular.fntdata"/><Relationship Id="rId21" Type="http://schemas.openxmlformats.org/officeDocument/2006/relationships/font" Target="fonts/RobotoThin-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Light-regular.fntdata"/><Relationship Id="rId25" Type="http://schemas.openxmlformats.org/officeDocument/2006/relationships/font" Target="fonts/Lato-boldItalic.fntdata"/><Relationship Id="rId28" Type="http://schemas.openxmlformats.org/officeDocument/2006/relationships/font" Target="fonts/LatoLight-italic.fntdata"/><Relationship Id="rId27" Type="http://schemas.openxmlformats.org/officeDocument/2006/relationships/font" Target="fonts/Lato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Light-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Thin-bold.fntdata"/><Relationship Id="rId18" Type="http://schemas.openxmlformats.org/officeDocument/2006/relationships/font" Target="fonts/Roboto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zotero.org/google-docs/?wzCT2r" TargetMode="External"/><Relationship Id="rId3" Type="http://schemas.openxmlformats.org/officeDocument/2006/relationships/hyperlink" Target="https://www.zotero.org/google-docs/?3pczXG" TargetMode="External"/><Relationship Id="rId4" Type="http://schemas.openxmlformats.org/officeDocument/2006/relationships/hyperlink" Target="https://www.zotero.org/google-docs/?3pczXG" TargetMode="External"/><Relationship Id="rId5" Type="http://schemas.openxmlformats.org/officeDocument/2006/relationships/hyperlink" Target="https://www.zotero.org/google-docs/?3pczX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zotero.org/google-docs/?3pczXG" TargetMode="External"/><Relationship Id="rId3" Type="http://schemas.openxmlformats.org/officeDocument/2006/relationships/hyperlink" Target="https://www.zotero.org/google-docs/?3pczXG" TargetMode="External"/><Relationship Id="rId4" Type="http://schemas.openxmlformats.org/officeDocument/2006/relationships/hyperlink" Target="https://www.zotero.org/google-docs/?3pczX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dfc6a060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dfc6a060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sensing and planning…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section of our research is concerned mainly with interpreting the print environment </a:t>
            </a:r>
            <a:br>
              <a:rPr lang="en"/>
            </a:br>
            <a:r>
              <a:rPr lang="en"/>
              <a:t>and developing a plan for controlling the manipulator and the extruder through the print.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f43aa4e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f43aa4e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f43aa4e29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f43aa4e29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f197108c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f197108c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print into a priori-unknown environment. The printer must have information about its surface. This will help to avoid collisions and provide data on how to algorithmically create a suitable toolpath for manufacturing and navigation.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primary types of scanners we would like to explore are ranging scanners, triangulation scanners, and tactile scanners.</a:t>
            </a:r>
            <a:br>
              <a:rPr lang="en"/>
            </a:br>
            <a:r>
              <a:rPr lang="en"/>
              <a:t>Ranging scanners are time-of-flight based and may be unsuitable for close-range scanning. However, they are comparatively simple with regards to deployment and noise.</a:t>
            </a:r>
            <a:br>
              <a:rPr lang="en"/>
            </a:br>
            <a:r>
              <a:rPr lang="en"/>
              <a:t>Triangulation scanners take advantage of the known geometry of the laser emitter and the camera. In contrast to ranging scanners, they are suitable for close-range scans but susceptible to noise.</a:t>
            </a:r>
            <a:br>
              <a:rPr lang="en"/>
            </a:br>
            <a:r>
              <a:rPr lang="en"/>
              <a:t>Tactile sensing is a scanning method that would be isolated to an environment that is insensitive to physical interaction (environments that are excluded are those with electronics or loose or moving parts). However, they provide a method for edge detection that is vital to computing edges and boundaries for generating a toolpath.</a:t>
            </a:r>
            <a:br>
              <a:rPr lang="en"/>
            </a:br>
            <a:br>
              <a:rPr lang="en"/>
            </a:br>
            <a:br>
              <a:rPr lang="en"/>
            </a:br>
            <a:br>
              <a:rPr lang="en"/>
            </a:br>
            <a:r>
              <a:rPr lang="en"/>
              <a:t>The print head must be aware of its environment</a:t>
            </a:r>
            <a:endParaRPr/>
          </a:p>
          <a:p>
            <a:pPr indent="-298450" lvl="1" marL="914400" rtl="0" algn="l">
              <a:spcBef>
                <a:spcPts val="0"/>
              </a:spcBef>
              <a:spcAft>
                <a:spcPts val="0"/>
              </a:spcAft>
              <a:buSzPts val="1100"/>
              <a:buChar char="○"/>
            </a:pPr>
            <a:r>
              <a:rPr lang="en"/>
              <a:t>Avoiding collisions</a:t>
            </a:r>
            <a:endParaRPr/>
          </a:p>
          <a:p>
            <a:pPr indent="-298450" lvl="1" marL="914400" rtl="0" algn="l">
              <a:spcBef>
                <a:spcPts val="0"/>
              </a:spcBef>
              <a:spcAft>
                <a:spcPts val="0"/>
              </a:spcAft>
              <a:buSzPts val="1100"/>
              <a:buChar char="○"/>
            </a:pPr>
            <a:r>
              <a:rPr lang="en"/>
              <a:t>Basis for developing a suitable toolpath</a:t>
            </a:r>
            <a:endParaRPr/>
          </a:p>
          <a:p>
            <a:pPr indent="-298450" lvl="0" marL="457200" rtl="0" algn="l">
              <a:spcBef>
                <a:spcPts val="0"/>
              </a:spcBef>
              <a:spcAft>
                <a:spcPts val="0"/>
              </a:spcAft>
              <a:buSzPts val="1100"/>
              <a:buChar char="●"/>
            </a:pPr>
            <a:r>
              <a:rPr lang="en"/>
              <a:t>Ranging Scans</a:t>
            </a:r>
            <a:endParaRPr/>
          </a:p>
          <a:p>
            <a:pPr indent="-298450" lvl="1" marL="914400" rtl="0" algn="l">
              <a:spcBef>
                <a:spcPts val="0"/>
              </a:spcBef>
              <a:spcAft>
                <a:spcPts val="0"/>
              </a:spcAft>
              <a:buSzPts val="1100"/>
              <a:buChar char="○"/>
            </a:pPr>
            <a:r>
              <a:rPr lang="en"/>
              <a:t>Time-of-flight based</a:t>
            </a:r>
            <a:endParaRPr/>
          </a:p>
          <a:p>
            <a:pPr indent="-298450" lvl="0" marL="457200" rtl="0" algn="l">
              <a:spcBef>
                <a:spcPts val="0"/>
              </a:spcBef>
              <a:spcAft>
                <a:spcPts val="0"/>
              </a:spcAft>
              <a:buSzPts val="1100"/>
              <a:buChar char="●"/>
            </a:pPr>
            <a:r>
              <a:rPr lang="en"/>
              <a:t>Laser Triangulation</a:t>
            </a:r>
            <a:endParaRPr/>
          </a:p>
          <a:p>
            <a:pPr indent="-298450" lvl="1" marL="914400" rtl="0" algn="l">
              <a:spcBef>
                <a:spcPts val="0"/>
              </a:spcBef>
              <a:spcAft>
                <a:spcPts val="0"/>
              </a:spcAft>
              <a:buSzPts val="1100"/>
              <a:buChar char="○"/>
            </a:pPr>
            <a:r>
              <a:rPr lang="en"/>
              <a:t>Uses geometry of known locations of laser emitter and camera</a:t>
            </a:r>
            <a:endParaRPr/>
          </a:p>
          <a:p>
            <a:pPr indent="-298450" lvl="0" marL="457200" rtl="0" algn="l">
              <a:spcBef>
                <a:spcPts val="0"/>
              </a:spcBef>
              <a:spcAft>
                <a:spcPts val="0"/>
              </a:spcAft>
              <a:buSzPts val="1100"/>
              <a:buChar char="●"/>
            </a:pPr>
            <a:r>
              <a:rPr lang="en"/>
              <a:t>Tactile Sensing</a:t>
            </a:r>
            <a:endParaRPr/>
          </a:p>
          <a:p>
            <a:pPr indent="-298450" lvl="1" marL="914400" rtl="0" algn="l">
              <a:spcBef>
                <a:spcPts val="0"/>
              </a:spcBef>
              <a:spcAft>
                <a:spcPts val="0"/>
              </a:spcAft>
              <a:buSzPts val="1100"/>
              <a:buChar char="○"/>
            </a:pPr>
            <a:r>
              <a:rPr lang="en"/>
              <a:t>Thin sheets of force-sensitive resistors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step toward planning a toolpath is obtaining the surface data of the print. The data should allow us to perform collision avoidance algorithms and prepare a toolpath plan that is suitable for the topology of the surface.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dfc6a060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dfc6a060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200000"/>
              </a:lnSpc>
              <a:spcBef>
                <a:spcPts val="0"/>
              </a:spcBef>
              <a:spcAft>
                <a:spcPts val="0"/>
              </a:spcAft>
              <a:buNone/>
            </a:pPr>
            <a:r>
              <a:rPr lang="en" sz="1200">
                <a:latin typeface="Times New Roman"/>
                <a:ea typeface="Times New Roman"/>
                <a:cs typeface="Times New Roman"/>
                <a:sym typeface="Times New Roman"/>
              </a:rPr>
              <a:t>Boehler et al. notes that close-range time-of-flight scanning instruments may have errors in the range of some millimeters </a:t>
            </a:r>
            <a:r>
              <a:rPr lang="en" sz="1200">
                <a:uFill>
                  <a:noFill/>
                </a:uFill>
                <a:latin typeface="Times New Roman"/>
                <a:ea typeface="Times New Roman"/>
                <a:cs typeface="Times New Roman"/>
                <a:sym typeface="Times New Roman"/>
                <a:hlinkClick r:id="rId2"/>
              </a:rPr>
              <a:t>[27]</a:t>
            </a:r>
            <a:r>
              <a:rPr lang="en" sz="1200">
                <a:latin typeface="Times New Roman"/>
                <a:ea typeface="Times New Roman"/>
                <a:cs typeface="Times New Roman"/>
                <a:sym typeface="Times New Roman"/>
              </a:rPr>
              <a:t>. Considering that commercial 3D printers offer nozzle sizes in the range of tenths of millimeters, error of this magnitude is undesirable as this would cause misalignment or overall failure over multiple layers. An implementation of in situ printing utilizing ranging techniques would require additional consideration of the suitable print profile and improved filtering methods (discussed below).</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1200">
                <a:latin typeface="Times New Roman"/>
                <a:ea typeface="Times New Roman"/>
                <a:cs typeface="Times New Roman"/>
                <a:sym typeface="Times New Roman"/>
              </a:rPr>
              <a:t>Talk about noise</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1200">
                <a:latin typeface="Times New Roman"/>
                <a:ea typeface="Times New Roman"/>
                <a:cs typeface="Times New Roman"/>
                <a:sym typeface="Times New Roman"/>
              </a:rPr>
              <a:t>There are various scanning methods that can be used to obtain this surface data. The choices are time-of-flight scanning, laser triangulation, and tactile sensing. In our review of current research, it appears that time-of-flight based scanning is unsuitable for close-range tasks as it produces error in the range of tenths of millimeters. Error in this range can cause noticeable effects in the quality of printed layers as the extrusion profile is typically in the range of tenths of millimeters as well [27].</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1200">
                <a:latin typeface="Times New Roman"/>
                <a:ea typeface="Times New Roman"/>
                <a:cs typeface="Times New Roman"/>
                <a:sym typeface="Times New Roman"/>
              </a:rPr>
              <a:t>Tactile sensing is a secondary method of scanning that we briefly looked into in our review. Unlike laser point cloud scanning, tactile sensing directly offers the ability to detect boundaries and edges. This could be useful for the planning algorithm and would not require further processing.</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200">
              <a:latin typeface="Times New Roman"/>
              <a:ea typeface="Times New Roman"/>
              <a:cs typeface="Times New Roman"/>
              <a:sym typeface="Times New Roman"/>
            </a:endParaRPr>
          </a:p>
          <a:p>
            <a:pPr indent="-457200" lvl="0" marL="457200" rtl="0" algn="l">
              <a:lnSpc>
                <a:spcPct val="200000"/>
              </a:lnSpc>
              <a:spcBef>
                <a:spcPts val="0"/>
              </a:spcBef>
              <a:spcAft>
                <a:spcPts val="0"/>
              </a:spcAft>
              <a:buNone/>
            </a:pPr>
            <a:r>
              <a:rPr lang="en" sz="1200">
                <a:uFill>
                  <a:noFill/>
                </a:uFill>
                <a:latin typeface="Times New Roman"/>
                <a:ea typeface="Times New Roman"/>
                <a:cs typeface="Times New Roman"/>
                <a:sym typeface="Times New Roman"/>
                <a:hlinkClick r:id="rId3"/>
              </a:rPr>
              <a:t>[27]	W. Boehler and A. Marbs, “3D Scanning Instruments,” </a:t>
            </a:r>
            <a:r>
              <a:rPr i="1" lang="en" sz="1200">
                <a:uFill>
                  <a:noFill/>
                </a:uFill>
                <a:latin typeface="Times New Roman"/>
                <a:ea typeface="Times New Roman"/>
                <a:cs typeface="Times New Roman"/>
                <a:sym typeface="Times New Roman"/>
                <a:hlinkClick r:id="rId4"/>
              </a:rPr>
              <a:t>Proc. CIPA WG</a:t>
            </a:r>
            <a:r>
              <a:rPr lang="en" sz="1200">
                <a:uFill>
                  <a:noFill/>
                </a:uFill>
                <a:latin typeface="Times New Roman"/>
                <a:ea typeface="Times New Roman"/>
                <a:cs typeface="Times New Roman"/>
                <a:sym typeface="Times New Roman"/>
                <a:hlinkClick r:id="rId5"/>
              </a:rPr>
              <a:t>, pp. 9–18, 2002.</a:t>
            </a:r>
            <a:endParaRPr sz="12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dfc6a060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dfc6a060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the surface data is obtained and prepared for analysis, we can move on to developing a toolpath for the environment. Any such toolpaths would have to take into account self-collision and print collisions. We would also like to have toolpath generation be generalizable to most concave topologies so a general algorithm would ideally be developed.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dfc6a060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dfc6a060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review of current research, a tested method of topological analysis and slicing is the usage of iso-curves [3]. This method takes a projection of the surface and reproduces layers resembling the surface upwards to create the layer spaces. A print object could then be created using an AND operation between the point clouds of the object and the projected layers, effectively producing the sliced toolpath.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alternate method may be to resort to non-conformal printing and implement what’s known as the rain-trapping algorithm in computer science. This algorithm determines local minimums given a surface in 3D space and provides a method for locating the necessary points at which material extrusion is needed.</a:t>
            </a:r>
            <a:endParaRPr/>
          </a:p>
          <a:p>
            <a:pPr indent="0" lvl="0" marL="0" rtl="0" algn="l">
              <a:spcBef>
                <a:spcPts val="0"/>
              </a:spcBef>
              <a:spcAft>
                <a:spcPts val="0"/>
              </a:spcAft>
              <a:buNone/>
            </a:pPr>
            <a:r>
              <a:t/>
            </a:r>
            <a:endParaRPr/>
          </a:p>
          <a:p>
            <a:pPr indent="-457200" lvl="0" marL="457200" rtl="0" algn="l">
              <a:lnSpc>
                <a:spcPct val="200000"/>
              </a:lnSpc>
              <a:spcBef>
                <a:spcPts val="0"/>
              </a:spcBef>
              <a:spcAft>
                <a:spcPts val="0"/>
              </a:spcAft>
              <a:buNone/>
            </a:pPr>
            <a:r>
              <a:rPr lang="en" sz="1200">
                <a:uFill>
                  <a:noFill/>
                </a:uFill>
                <a:latin typeface="Times New Roman"/>
                <a:ea typeface="Times New Roman"/>
                <a:cs typeface="Times New Roman"/>
                <a:sym typeface="Times New Roman"/>
                <a:hlinkClick r:id="rId2"/>
              </a:rPr>
              <a:t>[3]	N. Bausch, D. P. Dawkins, R. Frei, and S. Klein, “3D Printing onto Unknown Uneven Surfaces**This work is supported by the University of Portsmouth – Research Development Framework (RDF) 2015.,” </a:t>
            </a:r>
            <a:r>
              <a:rPr i="1" lang="en" sz="1200">
                <a:uFill>
                  <a:noFill/>
                </a:uFill>
                <a:latin typeface="Times New Roman"/>
                <a:ea typeface="Times New Roman"/>
                <a:cs typeface="Times New Roman"/>
                <a:sym typeface="Times New Roman"/>
                <a:hlinkClick r:id="rId3"/>
              </a:rPr>
              <a:t>IFAC-Pap.</a:t>
            </a:r>
            <a:r>
              <a:rPr lang="en" sz="1200">
                <a:uFill>
                  <a:noFill/>
                </a:uFill>
                <a:latin typeface="Times New Roman"/>
                <a:ea typeface="Times New Roman"/>
                <a:cs typeface="Times New Roman"/>
                <a:sym typeface="Times New Roman"/>
                <a:hlinkClick r:id="rId4"/>
              </a:rPr>
              <a:t>, vol. 49, no. 21, pp. 583–590, Jan. 2016, doi: 10.1016/j.ifacol.2016.10.664.</a:t>
            </a:r>
            <a:endParaRPr sz="1200">
              <a:solidFill>
                <a:srgbClr val="1D1C1D"/>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dfc6a060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dfc6a060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dfc6a060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dfc6a060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sensing and planning requirements can be tested and demonstrated independently of the other subteams through software. The corresponding tasks involve data pipelining between the hardware and data manipulation scripts. We can also perform filtering on our data using the open source Point Cloud Library package.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dfc6a060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dfc6a060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logical block diagram for our system.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dfc6a060b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dfc6a060b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test the data qualitatively by comparing the returned point cloud surface with the actual surface of a scan. Algorithm implementation and manipulator control can be done in simulation in ROS. Most of these criteria can be determined successful simply by pass/fail. The point cloud surface filtering will be successful if it can limit errors to around hundredths of a mm - this would imply a maximum 10% error for each printed layer.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Lato Light"/>
              <a:buNone/>
              <a:defRPr>
                <a:latin typeface="Lato Light"/>
                <a:ea typeface="Lato Light"/>
                <a:cs typeface="Lato Light"/>
                <a:sym typeface="La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Roboto Thin"/>
              <a:buNone/>
              <a:defRPr sz="2800">
                <a:solidFill>
                  <a:schemeClr val="dk1"/>
                </a:solidFill>
                <a:latin typeface="Roboto Thin"/>
                <a:ea typeface="Roboto Thin"/>
                <a:cs typeface="Roboto Thin"/>
                <a:sym typeface="Roboto Thin"/>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Lato"/>
              <a:buChar char="●"/>
              <a:defRPr sz="1800">
                <a:solidFill>
                  <a:schemeClr val="lt2"/>
                </a:solidFill>
                <a:latin typeface="Lato"/>
                <a:ea typeface="Lato"/>
                <a:cs typeface="Lato"/>
                <a:sym typeface="Lato"/>
              </a:defRPr>
            </a:lvl1pPr>
            <a:lvl2pPr indent="-317500" lvl="1" marL="9144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indent="-317500" lvl="2" marL="13716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indent="-317500" lvl="3" marL="18288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indent="-317500" lvl="4" marL="22860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indent="-317500" lvl="5" marL="27432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indent="-317500" lvl="6" marL="32004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indent="-317500" lvl="7" marL="3657600" rtl="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indent="-317500" lvl="8" marL="4114800" rtl="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Sensing and Planning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58" name="Google Shape;158;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Fall 2019</a:t>
            </a:r>
            <a:endParaRPr/>
          </a:p>
          <a:p>
            <a:pPr indent="-304800" lvl="1" marL="914400" rtl="0" algn="l">
              <a:spcBef>
                <a:spcPts val="0"/>
              </a:spcBef>
              <a:spcAft>
                <a:spcPts val="0"/>
              </a:spcAft>
              <a:buSzPts val="1200"/>
              <a:buChar char="➢"/>
            </a:pPr>
            <a:r>
              <a:rPr lang="en"/>
              <a:t>Design or buy an extruder head</a:t>
            </a:r>
            <a:endParaRPr/>
          </a:p>
          <a:p>
            <a:pPr indent="-304800" lvl="1" marL="914400" rtl="0" algn="l">
              <a:spcBef>
                <a:spcPts val="0"/>
              </a:spcBef>
              <a:spcAft>
                <a:spcPts val="0"/>
              </a:spcAft>
              <a:buSzPts val="1200"/>
              <a:buChar char="➢"/>
            </a:pPr>
            <a:r>
              <a:rPr lang="en"/>
              <a:t>Determine robotic arm/3D printer</a:t>
            </a:r>
            <a:endParaRPr/>
          </a:p>
          <a:p>
            <a:pPr indent="-304800" lvl="1" marL="914400" rtl="0" algn="l">
              <a:spcBef>
                <a:spcPts val="0"/>
              </a:spcBef>
              <a:spcAft>
                <a:spcPts val="0"/>
              </a:spcAft>
              <a:buSzPts val="1200"/>
              <a:buChar char="➢"/>
            </a:pPr>
            <a:r>
              <a:rPr lang="en"/>
              <a:t>Compare scanning options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Spring 2020</a:t>
            </a:r>
            <a:endParaRPr/>
          </a:p>
          <a:p>
            <a:pPr indent="-304800" lvl="1" marL="914400" rtl="0" algn="l">
              <a:spcBef>
                <a:spcPts val="0"/>
              </a:spcBef>
              <a:spcAft>
                <a:spcPts val="0"/>
              </a:spcAft>
              <a:buSzPts val="1200"/>
              <a:buChar char="➢"/>
            </a:pPr>
            <a:r>
              <a:rPr lang="en"/>
              <a:t>Determine detailed budget</a:t>
            </a:r>
            <a:endParaRPr/>
          </a:p>
          <a:p>
            <a:pPr indent="-304800" lvl="1" marL="914400" rtl="0" algn="l">
              <a:spcBef>
                <a:spcPts val="0"/>
              </a:spcBef>
              <a:spcAft>
                <a:spcPts val="0"/>
              </a:spcAft>
              <a:buSzPts val="1200"/>
              <a:buChar char="➢"/>
            </a:pPr>
            <a:r>
              <a:rPr lang="en"/>
              <a:t>Test 3D scanning options</a:t>
            </a:r>
            <a:endParaRPr/>
          </a:p>
          <a:p>
            <a:pPr indent="-304800" lvl="1" marL="914400" rtl="0" algn="l">
              <a:spcBef>
                <a:spcPts val="0"/>
              </a:spcBef>
              <a:spcAft>
                <a:spcPts val="0"/>
              </a:spcAft>
              <a:buSzPts val="1200"/>
              <a:buChar char="➢"/>
            </a:pPr>
            <a:r>
              <a:rPr lang="en"/>
              <a:t>Design extruders and extruder mount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Fall 2020</a:t>
            </a:r>
            <a:endParaRPr/>
          </a:p>
          <a:p>
            <a:pPr indent="-304800" lvl="1" marL="914400" rtl="0" algn="l">
              <a:spcBef>
                <a:spcPts val="0"/>
              </a:spcBef>
              <a:spcAft>
                <a:spcPts val="0"/>
              </a:spcAft>
              <a:buSzPts val="1200"/>
              <a:buChar char="➢"/>
            </a:pPr>
            <a:r>
              <a:rPr lang="en"/>
              <a:t>Begin integrating different systems</a:t>
            </a:r>
            <a:endParaRPr/>
          </a:p>
          <a:p>
            <a:pPr indent="-304800" lvl="1" marL="914400" rtl="0" algn="l">
              <a:spcBef>
                <a:spcPts val="0"/>
              </a:spcBef>
              <a:spcAft>
                <a:spcPts val="0"/>
              </a:spcAft>
              <a:buSzPts val="1200"/>
              <a:buChar char="➢"/>
            </a:pPr>
            <a:r>
              <a:rPr lang="en"/>
              <a:t>Create Toolpathing algorithms</a:t>
            </a:r>
            <a:endParaRPr/>
          </a:p>
        </p:txBody>
      </p:sp>
      <p:sp>
        <p:nvSpPr>
          <p:cNvPr id="159" name="Google Shape;159;p3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Spring 2021</a:t>
            </a:r>
            <a:endParaRPr/>
          </a:p>
          <a:p>
            <a:pPr indent="-304800" lvl="1" marL="914400" rtl="0" algn="l">
              <a:lnSpc>
                <a:spcPct val="115000"/>
              </a:lnSpc>
              <a:spcBef>
                <a:spcPts val="0"/>
              </a:spcBef>
              <a:spcAft>
                <a:spcPts val="0"/>
              </a:spcAft>
              <a:buSzPts val="1200"/>
              <a:buChar char="➢"/>
            </a:pPr>
            <a:r>
              <a:rPr lang="en"/>
              <a:t>Minimum viable product integrated and tested</a:t>
            </a:r>
            <a:endParaRPr/>
          </a:p>
          <a:p>
            <a:pPr indent="-304800" lvl="1" marL="914400" rtl="0" algn="l">
              <a:lnSpc>
                <a:spcPct val="115000"/>
              </a:lnSpc>
              <a:spcBef>
                <a:spcPts val="0"/>
              </a:spcBef>
              <a:spcAft>
                <a:spcPts val="0"/>
              </a:spcAft>
              <a:buSzPts val="1200"/>
              <a:buChar char="➢"/>
            </a:pPr>
            <a:r>
              <a:rPr lang="en"/>
              <a:t>Results and findings written to thesis</a:t>
            </a:r>
            <a:endParaRPr/>
          </a:p>
          <a:p>
            <a:pPr indent="0" lvl="0" marL="0" rtl="0" algn="l">
              <a:lnSpc>
                <a:spcPct val="100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Fall 2021</a:t>
            </a:r>
            <a:endParaRPr/>
          </a:p>
          <a:p>
            <a:pPr indent="-304800" lvl="1" marL="914400" rtl="0" algn="l">
              <a:lnSpc>
                <a:spcPct val="115000"/>
              </a:lnSpc>
              <a:spcBef>
                <a:spcPts val="0"/>
              </a:spcBef>
              <a:spcAft>
                <a:spcPts val="0"/>
              </a:spcAft>
              <a:buSzPts val="1200"/>
              <a:buChar char="➢"/>
            </a:pPr>
            <a:r>
              <a:rPr lang="en"/>
              <a:t>Research into features and suspended voids</a:t>
            </a:r>
            <a:endParaRPr/>
          </a:p>
          <a:p>
            <a:pPr indent="-304800" lvl="1" marL="914400" rtl="0" algn="l">
              <a:lnSpc>
                <a:spcPct val="115000"/>
              </a:lnSpc>
              <a:spcBef>
                <a:spcPts val="0"/>
              </a:spcBef>
              <a:spcAft>
                <a:spcPts val="0"/>
              </a:spcAft>
              <a:buSzPts val="1200"/>
              <a:buChar char="➢"/>
            </a:pPr>
            <a:r>
              <a:rPr lang="en"/>
              <a:t>Robustness testing</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Spring 2022</a:t>
            </a:r>
            <a:endParaRPr/>
          </a:p>
          <a:p>
            <a:pPr indent="-304800" lvl="1" marL="914400" rtl="0" algn="l">
              <a:lnSpc>
                <a:spcPct val="115000"/>
              </a:lnSpc>
              <a:spcBef>
                <a:spcPts val="0"/>
              </a:spcBef>
              <a:spcAft>
                <a:spcPts val="0"/>
              </a:spcAft>
              <a:buSzPts val="1200"/>
              <a:buChar char="➢"/>
            </a:pPr>
            <a:r>
              <a:rPr lang="en"/>
              <a:t>Results prepared for presentation</a:t>
            </a:r>
            <a:endParaRPr/>
          </a:p>
          <a:p>
            <a:pPr indent="-304800" lvl="1" marL="914400" rtl="0" algn="l">
              <a:lnSpc>
                <a:spcPct val="115000"/>
              </a:lnSpc>
              <a:spcBef>
                <a:spcPts val="0"/>
              </a:spcBef>
              <a:spcAft>
                <a:spcPts val="0"/>
              </a:spcAft>
              <a:buSzPts val="1200"/>
              <a:buChar char="➢"/>
            </a:pPr>
            <a:r>
              <a:rPr lang="en"/>
              <a:t>New features and future work prepared</a:t>
            </a:r>
            <a:endParaRPr/>
          </a:p>
        </p:txBody>
      </p:sp>
      <p:sp>
        <p:nvSpPr>
          <p:cNvPr id="160" name="Google Shape;16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166" name="Google Shape;166;p35"/>
          <p:cNvSpPr txBox="1"/>
          <p:nvPr>
            <p:ph idx="1" type="body"/>
          </p:nvPr>
        </p:nvSpPr>
        <p:spPr>
          <a:xfrm>
            <a:off x="311700" y="1152475"/>
            <a:ext cx="8441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7" name="Google Shape;16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3D Scanning</a:t>
            </a:r>
            <a:endParaRPr/>
          </a:p>
        </p:txBody>
      </p:sp>
      <p:sp>
        <p:nvSpPr>
          <p:cNvPr id="105" name="Google Shape;105;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Surface Data</a:t>
            </a:r>
            <a:endParaRPr/>
          </a:p>
          <a:p>
            <a:pPr indent="-342900" lvl="0" marL="457200" rtl="0" algn="l">
              <a:lnSpc>
                <a:spcPct val="200000"/>
              </a:lnSpc>
              <a:spcBef>
                <a:spcPts val="0"/>
              </a:spcBef>
              <a:spcAft>
                <a:spcPts val="0"/>
              </a:spcAft>
              <a:buSzPts val="1800"/>
              <a:buChar char="●"/>
            </a:pPr>
            <a:r>
              <a:rPr lang="en"/>
              <a:t>Collision Avoidance</a:t>
            </a:r>
            <a:endParaRPr/>
          </a:p>
          <a:p>
            <a:pPr indent="-342900" lvl="0" marL="457200" rtl="0" algn="l">
              <a:lnSpc>
                <a:spcPct val="200000"/>
              </a:lnSpc>
              <a:spcBef>
                <a:spcPts val="0"/>
              </a:spcBef>
              <a:spcAft>
                <a:spcPts val="0"/>
              </a:spcAft>
              <a:buSzPts val="1800"/>
              <a:buChar char="●"/>
            </a:pPr>
            <a:r>
              <a:rPr lang="en"/>
              <a:t>Toolpath Planning</a:t>
            </a:r>
            <a:endParaRPr/>
          </a:p>
        </p:txBody>
      </p:sp>
      <p:sp>
        <p:nvSpPr>
          <p:cNvPr id="106" name="Google Shape;106;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Scanning Methods</a:t>
            </a:r>
            <a:endParaRPr/>
          </a:p>
        </p:txBody>
      </p:sp>
      <p:sp>
        <p:nvSpPr>
          <p:cNvPr id="112" name="Google Shape;11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LIDAR based time-of-flight</a:t>
            </a:r>
            <a:endParaRPr/>
          </a:p>
          <a:p>
            <a:pPr indent="-342900" lvl="0" marL="457200" rtl="0" algn="l">
              <a:lnSpc>
                <a:spcPct val="200000"/>
              </a:lnSpc>
              <a:spcBef>
                <a:spcPts val="0"/>
              </a:spcBef>
              <a:spcAft>
                <a:spcPts val="0"/>
              </a:spcAft>
              <a:buSzPts val="1800"/>
              <a:buChar char="●"/>
            </a:pPr>
            <a:r>
              <a:rPr lang="en"/>
              <a:t>Laser Triangulation</a:t>
            </a:r>
            <a:endParaRPr/>
          </a:p>
          <a:p>
            <a:pPr indent="-342900" lvl="0" marL="457200" rtl="0" algn="l">
              <a:lnSpc>
                <a:spcPct val="200000"/>
              </a:lnSpc>
              <a:spcBef>
                <a:spcPts val="0"/>
              </a:spcBef>
              <a:spcAft>
                <a:spcPts val="0"/>
              </a:spcAft>
              <a:buSzPts val="1800"/>
              <a:buChar char="●"/>
            </a:pPr>
            <a:r>
              <a:rPr lang="en"/>
              <a:t>Tactile Sensing</a:t>
            </a:r>
            <a:endParaRPr/>
          </a:p>
        </p:txBody>
      </p:sp>
      <p:pic>
        <p:nvPicPr>
          <p:cNvPr id="113" name="Google Shape;113;p27"/>
          <p:cNvPicPr preferRelativeResize="0"/>
          <p:nvPr/>
        </p:nvPicPr>
        <p:blipFill rotWithShape="1">
          <a:blip r:embed="rId3">
            <a:alphaModFix/>
          </a:blip>
          <a:srcRect b="0" l="0" r="0" t="10881"/>
          <a:stretch/>
        </p:blipFill>
        <p:spPr>
          <a:xfrm>
            <a:off x="4418025" y="1017725"/>
            <a:ext cx="4498819"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Planning</a:t>
            </a:r>
            <a:endParaRPr/>
          </a:p>
        </p:txBody>
      </p:sp>
      <p:sp>
        <p:nvSpPr>
          <p:cNvPr id="119" name="Google Shape;119;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Algorithms for:</a:t>
            </a:r>
            <a:endParaRPr/>
          </a:p>
          <a:p>
            <a:pPr indent="-317500" lvl="1" marL="914400" rtl="0" algn="l">
              <a:lnSpc>
                <a:spcPct val="200000"/>
              </a:lnSpc>
              <a:spcBef>
                <a:spcPts val="0"/>
              </a:spcBef>
              <a:spcAft>
                <a:spcPts val="0"/>
              </a:spcAft>
              <a:buSzPts val="1400"/>
              <a:buChar char="○"/>
            </a:pPr>
            <a:r>
              <a:rPr lang="en"/>
              <a:t>Collision Avoidance</a:t>
            </a:r>
            <a:endParaRPr/>
          </a:p>
          <a:p>
            <a:pPr indent="-317500" lvl="1" marL="914400" rtl="0" algn="l">
              <a:lnSpc>
                <a:spcPct val="200000"/>
              </a:lnSpc>
              <a:spcBef>
                <a:spcPts val="0"/>
              </a:spcBef>
              <a:spcAft>
                <a:spcPts val="0"/>
              </a:spcAft>
              <a:buSzPts val="1400"/>
              <a:buChar char="○"/>
            </a:pPr>
            <a:r>
              <a:rPr lang="en"/>
              <a:t>Toolpath Generation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a:t>
            </a:r>
            <a:endParaRPr/>
          </a:p>
        </p:txBody>
      </p:sp>
      <p:sp>
        <p:nvSpPr>
          <p:cNvPr id="125" name="Google Shape;125;p29"/>
          <p:cNvSpPr txBox="1"/>
          <p:nvPr>
            <p:ph idx="1" type="body"/>
          </p:nvPr>
        </p:nvSpPr>
        <p:spPr>
          <a:xfrm>
            <a:off x="315100" y="1373363"/>
            <a:ext cx="3339600" cy="21801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Toolpath generation</a:t>
            </a:r>
            <a:endParaRPr/>
          </a:p>
          <a:p>
            <a:pPr indent="-317500" lvl="1" marL="914400" rtl="0" algn="l">
              <a:lnSpc>
                <a:spcPct val="200000"/>
              </a:lnSpc>
              <a:spcBef>
                <a:spcPts val="0"/>
              </a:spcBef>
              <a:spcAft>
                <a:spcPts val="0"/>
              </a:spcAft>
              <a:buSzPts val="1400"/>
              <a:buChar char="○"/>
            </a:pPr>
            <a:r>
              <a:rPr lang="en"/>
              <a:t>Iso-curves</a:t>
            </a:r>
            <a:endParaRPr/>
          </a:p>
          <a:p>
            <a:pPr indent="-317500" lvl="1" marL="914400" rtl="0" algn="l">
              <a:lnSpc>
                <a:spcPct val="200000"/>
              </a:lnSpc>
              <a:spcBef>
                <a:spcPts val="0"/>
              </a:spcBef>
              <a:spcAft>
                <a:spcPts val="0"/>
              </a:spcAft>
              <a:buSzPts val="1400"/>
              <a:buChar char="○"/>
            </a:pPr>
            <a:r>
              <a:rPr lang="en"/>
              <a:t>Rain-trapping algorithm</a:t>
            </a:r>
            <a:endParaRPr/>
          </a:p>
          <a:p>
            <a:pPr indent="-342900" lvl="0" marL="457200" rtl="0" algn="l">
              <a:lnSpc>
                <a:spcPct val="200000"/>
              </a:lnSpc>
              <a:spcBef>
                <a:spcPts val="0"/>
              </a:spcBef>
              <a:spcAft>
                <a:spcPts val="0"/>
              </a:spcAft>
              <a:buSzPts val="1800"/>
              <a:buChar char="●"/>
            </a:pPr>
            <a:r>
              <a:rPr lang="en"/>
              <a:t>Collision Avoidance via Oriented Bounding Boxes</a:t>
            </a:r>
            <a:endParaRPr/>
          </a:p>
          <a:p>
            <a:pPr indent="0" lvl="0" marL="457200" rtl="0" algn="l">
              <a:lnSpc>
                <a:spcPct val="200000"/>
              </a:lnSpc>
              <a:spcBef>
                <a:spcPts val="1600"/>
              </a:spcBef>
              <a:spcAft>
                <a:spcPts val="0"/>
              </a:spcAft>
              <a:buNone/>
            </a:pPr>
            <a:r>
              <a:t/>
            </a:r>
            <a:endParaRPr/>
          </a:p>
          <a:p>
            <a:pPr indent="0" lvl="0" marL="0" rtl="0" algn="l">
              <a:lnSpc>
                <a:spcPct val="200000"/>
              </a:lnSpc>
              <a:spcBef>
                <a:spcPts val="1600"/>
              </a:spcBef>
              <a:spcAft>
                <a:spcPts val="0"/>
              </a:spcAft>
              <a:buNone/>
            </a:pPr>
            <a:r>
              <a:t/>
            </a:r>
            <a:endParaRPr/>
          </a:p>
          <a:p>
            <a:pPr indent="0" lvl="0" marL="0" rtl="0" algn="l">
              <a:lnSpc>
                <a:spcPct val="200000"/>
              </a:lnSpc>
              <a:spcBef>
                <a:spcPts val="1600"/>
              </a:spcBef>
              <a:spcAft>
                <a:spcPts val="1600"/>
              </a:spcAft>
              <a:buNone/>
            </a:pPr>
            <a:r>
              <a:t/>
            </a:r>
            <a:endParaRPr/>
          </a:p>
        </p:txBody>
      </p:sp>
      <p:grpSp>
        <p:nvGrpSpPr>
          <p:cNvPr id="126" name="Google Shape;126;p29"/>
          <p:cNvGrpSpPr/>
          <p:nvPr/>
        </p:nvGrpSpPr>
        <p:grpSpPr>
          <a:xfrm>
            <a:off x="3654708" y="1766571"/>
            <a:ext cx="5174190" cy="2003576"/>
            <a:chOff x="1995200" y="3056475"/>
            <a:chExt cx="5153575" cy="1903454"/>
          </a:xfrm>
        </p:grpSpPr>
        <p:pic>
          <p:nvPicPr>
            <p:cNvPr id="127" name="Google Shape;127;p29"/>
            <p:cNvPicPr preferRelativeResize="0"/>
            <p:nvPr/>
          </p:nvPicPr>
          <p:blipFill>
            <a:blip r:embed="rId3">
              <a:alphaModFix/>
            </a:blip>
            <a:stretch>
              <a:fillRect/>
            </a:stretch>
          </p:blipFill>
          <p:spPr>
            <a:xfrm>
              <a:off x="1995200" y="3056475"/>
              <a:ext cx="5153575" cy="1494875"/>
            </a:xfrm>
            <a:prstGeom prst="rect">
              <a:avLst/>
            </a:prstGeom>
            <a:noFill/>
            <a:ln>
              <a:noFill/>
            </a:ln>
          </p:spPr>
        </p:pic>
        <p:sp>
          <p:nvSpPr>
            <p:cNvPr id="128" name="Google Shape;128;p29"/>
            <p:cNvSpPr txBox="1"/>
            <p:nvPr/>
          </p:nvSpPr>
          <p:spPr>
            <a:xfrm>
              <a:off x="2357425" y="4622425"/>
              <a:ext cx="19197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Lato"/>
                  <a:ea typeface="Lato"/>
                  <a:cs typeface="Lato"/>
                  <a:sym typeface="Lato"/>
                </a:rPr>
                <a:t>Two Convex Polygons</a:t>
              </a:r>
              <a:endParaRPr>
                <a:solidFill>
                  <a:schemeClr val="lt2"/>
                </a:solidFill>
                <a:latin typeface="Lato"/>
                <a:ea typeface="Lato"/>
                <a:cs typeface="Lato"/>
                <a:sym typeface="Lato"/>
              </a:endParaRPr>
            </a:p>
          </p:txBody>
        </p:sp>
        <p:sp>
          <p:nvSpPr>
            <p:cNvPr id="129" name="Google Shape;129;p29"/>
            <p:cNvSpPr txBox="1"/>
            <p:nvPr/>
          </p:nvSpPr>
          <p:spPr>
            <a:xfrm>
              <a:off x="4995003" y="4622429"/>
              <a:ext cx="21537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Lato"/>
                  <a:ea typeface="Lato"/>
                  <a:cs typeface="Lato"/>
                  <a:sym typeface="Lato"/>
                </a:rPr>
                <a:t>Minkowski Difference</a:t>
              </a:r>
              <a:endParaRPr>
                <a:solidFill>
                  <a:schemeClr val="lt2"/>
                </a:solidFill>
                <a:latin typeface="Lato"/>
                <a:ea typeface="Lato"/>
                <a:cs typeface="Lato"/>
                <a:sym typeface="La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 name="Shape 133"/>
        <p:cNvGrpSpPr/>
        <p:nvPr/>
      </p:nvGrpSpPr>
      <p:grpSpPr>
        <a:xfrm>
          <a:off x="0" y="0"/>
          <a:ext cx="0" cy="0"/>
          <a:chOff x="0" y="0"/>
          <a:chExt cx="0" cy="0"/>
        </a:xfrm>
      </p:grpSpPr>
      <p:sp>
        <p:nvSpPr>
          <p:cNvPr id="134" name="Google Shape;134;p30"/>
          <p:cNvSpPr txBox="1"/>
          <p:nvPr/>
        </p:nvSpPr>
        <p:spPr>
          <a:xfrm>
            <a:off x="2983625" y="1687700"/>
            <a:ext cx="3475800" cy="14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Lato"/>
                <a:ea typeface="Lato"/>
                <a:cs typeface="Lato"/>
                <a:sym typeface="Lato"/>
              </a:rPr>
              <a:t>methodology</a:t>
            </a:r>
            <a:endParaRPr sz="30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Software</a:t>
            </a:r>
            <a:endParaRPr/>
          </a:p>
        </p:txBody>
      </p:sp>
      <p:sp>
        <p:nvSpPr>
          <p:cNvPr id="140" name="Google Shape;140;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Data Pipelining</a:t>
            </a:r>
            <a:endParaRPr/>
          </a:p>
          <a:p>
            <a:pPr indent="-342900" lvl="0" marL="457200" rtl="0" algn="l">
              <a:lnSpc>
                <a:spcPct val="200000"/>
              </a:lnSpc>
              <a:spcBef>
                <a:spcPts val="0"/>
              </a:spcBef>
              <a:spcAft>
                <a:spcPts val="0"/>
              </a:spcAft>
              <a:buSzPts val="1800"/>
              <a:buChar char="●"/>
            </a:pPr>
            <a:r>
              <a:rPr lang="en"/>
              <a:t>Software-side Filtering</a:t>
            </a:r>
            <a:endParaRPr/>
          </a:p>
          <a:p>
            <a:pPr indent="-342900" lvl="0" marL="457200" rtl="0" algn="l">
              <a:lnSpc>
                <a:spcPct val="200000"/>
              </a:lnSpc>
              <a:spcBef>
                <a:spcPts val="0"/>
              </a:spcBef>
              <a:spcAft>
                <a:spcPts val="0"/>
              </a:spcAft>
              <a:buSzPts val="1800"/>
              <a:buChar char="●"/>
            </a:pPr>
            <a:r>
              <a:rPr lang="en"/>
              <a:t>Algorithm Implementation</a:t>
            </a:r>
            <a:endParaRPr/>
          </a:p>
          <a:p>
            <a:pPr indent="-342900" lvl="0" marL="457200" rtl="0" algn="l">
              <a:lnSpc>
                <a:spcPct val="200000"/>
              </a:lnSpc>
              <a:spcBef>
                <a:spcPts val="0"/>
              </a:spcBef>
              <a:spcAft>
                <a:spcPts val="0"/>
              </a:spcAft>
              <a:buSzPts val="1800"/>
              <a:buChar char="●"/>
            </a:pPr>
            <a:r>
              <a:rPr lang="en"/>
              <a:t>Manipulator Control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Logical Block Diagram for Information Flow</a:t>
            </a:r>
            <a:endParaRPr/>
          </a:p>
        </p:txBody>
      </p:sp>
      <p:pic>
        <p:nvPicPr>
          <p:cNvPr id="146" name="Google Shape;146;p32"/>
          <p:cNvPicPr preferRelativeResize="0"/>
          <p:nvPr/>
        </p:nvPicPr>
        <p:blipFill>
          <a:blip r:embed="rId3">
            <a:alphaModFix/>
          </a:blip>
          <a:stretch>
            <a:fillRect/>
          </a:stretch>
        </p:blipFill>
        <p:spPr>
          <a:xfrm>
            <a:off x="2151800" y="533975"/>
            <a:ext cx="4840400" cy="3580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152" name="Google Shape;15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Manipulator Control in Simulation</a:t>
            </a:r>
            <a:endParaRPr/>
          </a:p>
          <a:p>
            <a:pPr indent="-342900" lvl="0" marL="457200" rtl="0" algn="l">
              <a:lnSpc>
                <a:spcPct val="200000"/>
              </a:lnSpc>
              <a:spcBef>
                <a:spcPts val="0"/>
              </a:spcBef>
              <a:spcAft>
                <a:spcPts val="0"/>
              </a:spcAft>
              <a:buSzPts val="1800"/>
              <a:buChar char="●"/>
            </a:pPr>
            <a:r>
              <a:rPr lang="en"/>
              <a:t>Scanning Feedback</a:t>
            </a:r>
            <a:endParaRPr/>
          </a:p>
          <a:p>
            <a:pPr indent="-342900" lvl="0" marL="457200" rtl="0" algn="l">
              <a:lnSpc>
                <a:spcPct val="200000"/>
              </a:lnSpc>
              <a:spcBef>
                <a:spcPts val="0"/>
              </a:spcBef>
              <a:spcAft>
                <a:spcPts val="0"/>
              </a:spcAft>
              <a:buSzPts val="1800"/>
              <a:buChar char="●"/>
            </a:pPr>
            <a:r>
              <a:rPr lang="en"/>
              <a:t>Filtering Configurations and Optimization</a:t>
            </a:r>
            <a:endParaRPr/>
          </a:p>
          <a:p>
            <a:pPr indent="-317500" lvl="1" marL="914400" rtl="0" algn="l">
              <a:lnSpc>
                <a:spcPct val="200000"/>
              </a:lnSpc>
              <a:spcBef>
                <a:spcPts val="0"/>
              </a:spcBef>
              <a:spcAft>
                <a:spcPts val="0"/>
              </a:spcAft>
              <a:buSzPts val="1400"/>
              <a:buChar char="○"/>
            </a:pPr>
            <a:r>
              <a:rPr lang="en"/>
              <a:t>Testing for minimum resolution</a:t>
            </a:r>
            <a:endParaRPr/>
          </a:p>
          <a:p>
            <a:pPr indent="-342900" lvl="0" marL="457200" rtl="0" algn="l">
              <a:lnSpc>
                <a:spcPct val="200000"/>
              </a:lnSpc>
              <a:spcBef>
                <a:spcPts val="0"/>
              </a:spcBef>
              <a:spcAft>
                <a:spcPts val="0"/>
              </a:spcAft>
              <a:buSzPts val="1800"/>
              <a:buChar char="●"/>
            </a:pPr>
            <a:r>
              <a:rPr lang="en"/>
              <a:t>Toolpath Generation in Simulation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